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notesSlides/notesSlide1.xml" ContentType="application/vnd.openxmlformats-officedocument.presentationml.notesSlide+xml"/>
  <Override PartName="/ppt/charts/chartEx1.xml" ContentType="application/vnd.ms-office.chartex+xml"/>
  <Override PartName="/ppt/charts/style5.xml" ContentType="application/vnd.ms-office.chartstyle+xml"/>
  <Override PartName="/ppt/charts/colors5.xml" ContentType="application/vnd.ms-office.chartcolorstyle+xml"/>
  <Override PartName="/ppt/charts/chartEx2.xml" ContentType="application/vnd.ms-office.chartex+xml"/>
  <Override PartName="/ppt/charts/style6.xml" ContentType="application/vnd.ms-office.chartstyle+xml"/>
  <Override PartName="/ppt/charts/colors6.xml" ContentType="application/vnd.ms-office.chartcolorstyle+xml"/>
  <Override PartName="/ppt/charts/chartEx3.xml" ContentType="application/vnd.ms-office.chartex+xml"/>
  <Override PartName="/ppt/charts/style7.xml" ContentType="application/vnd.ms-office.chartstyle+xml"/>
  <Override PartName="/ppt/charts/colors7.xml" ContentType="application/vnd.ms-office.chartcolorstyle+xml"/>
  <Override PartName="/ppt/notesSlides/notesSlide2.xml" ContentType="application/vnd.openxmlformats-officedocument.presentationml.notesSlide+xml"/>
  <Override PartName="/ppt/charts/chart5.xml" ContentType="application/vnd.openxmlformats-officedocument.drawingml.chart+xml"/>
  <Override PartName="/ppt/charts/style8.xml" ContentType="application/vnd.ms-office.chartstyle+xml"/>
  <Override PartName="/ppt/charts/colors8.xml" ContentType="application/vnd.ms-office.chartcolorstyl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708" r:id="rId1"/>
    <p:sldMasterId id="2147483720" r:id="rId2"/>
  </p:sldMasterIdLst>
  <p:notesMasterIdLst>
    <p:notesMasterId r:id="rId84"/>
  </p:notesMasterIdLst>
  <p:sldIdLst>
    <p:sldId id="256" r:id="rId3"/>
    <p:sldId id="384" r:id="rId4"/>
    <p:sldId id="258" r:id="rId5"/>
    <p:sldId id="387" r:id="rId6"/>
    <p:sldId id="316" r:id="rId7"/>
    <p:sldId id="400" r:id="rId8"/>
    <p:sldId id="399" r:id="rId9"/>
    <p:sldId id="382" r:id="rId10"/>
    <p:sldId id="383" r:id="rId11"/>
    <p:sldId id="262" r:id="rId12"/>
    <p:sldId id="389" r:id="rId13"/>
    <p:sldId id="390" r:id="rId14"/>
    <p:sldId id="391" r:id="rId15"/>
    <p:sldId id="388" r:id="rId16"/>
    <p:sldId id="257" r:id="rId17"/>
    <p:sldId id="260" r:id="rId18"/>
    <p:sldId id="266" r:id="rId19"/>
    <p:sldId id="393" r:id="rId20"/>
    <p:sldId id="264" r:id="rId21"/>
    <p:sldId id="265" r:id="rId22"/>
    <p:sldId id="376" r:id="rId23"/>
    <p:sldId id="299" r:id="rId24"/>
    <p:sldId id="378" r:id="rId25"/>
    <p:sldId id="394" r:id="rId26"/>
    <p:sldId id="395" r:id="rId27"/>
    <p:sldId id="396" r:id="rId28"/>
    <p:sldId id="397" r:id="rId29"/>
    <p:sldId id="398" r:id="rId30"/>
    <p:sldId id="323" r:id="rId31"/>
    <p:sldId id="302" r:id="rId32"/>
    <p:sldId id="285" r:id="rId33"/>
    <p:sldId id="314" r:id="rId34"/>
    <p:sldId id="294" r:id="rId35"/>
    <p:sldId id="295" r:id="rId36"/>
    <p:sldId id="401" r:id="rId37"/>
    <p:sldId id="268" r:id="rId38"/>
    <p:sldId id="329" r:id="rId39"/>
    <p:sldId id="330" r:id="rId40"/>
    <p:sldId id="331" r:id="rId41"/>
    <p:sldId id="332" r:id="rId42"/>
    <p:sldId id="333" r:id="rId43"/>
    <p:sldId id="334" r:id="rId44"/>
    <p:sldId id="335" r:id="rId45"/>
    <p:sldId id="336" r:id="rId46"/>
    <p:sldId id="337" r:id="rId47"/>
    <p:sldId id="338" r:id="rId48"/>
    <p:sldId id="339" r:id="rId49"/>
    <p:sldId id="340" r:id="rId50"/>
    <p:sldId id="341" r:id="rId51"/>
    <p:sldId id="342" r:id="rId52"/>
    <p:sldId id="343" r:id="rId53"/>
    <p:sldId id="344" r:id="rId54"/>
    <p:sldId id="345" r:id="rId55"/>
    <p:sldId id="346" r:id="rId56"/>
    <p:sldId id="347" r:id="rId57"/>
    <p:sldId id="348" r:id="rId58"/>
    <p:sldId id="349" r:id="rId59"/>
    <p:sldId id="350" r:id="rId60"/>
    <p:sldId id="351" r:id="rId61"/>
    <p:sldId id="352" r:id="rId62"/>
    <p:sldId id="353" r:id="rId63"/>
    <p:sldId id="354" r:id="rId64"/>
    <p:sldId id="355" r:id="rId65"/>
    <p:sldId id="356" r:id="rId66"/>
    <p:sldId id="357" r:id="rId67"/>
    <p:sldId id="358" r:id="rId68"/>
    <p:sldId id="359" r:id="rId69"/>
    <p:sldId id="360" r:id="rId70"/>
    <p:sldId id="361" r:id="rId71"/>
    <p:sldId id="362" r:id="rId72"/>
    <p:sldId id="363" r:id="rId73"/>
    <p:sldId id="364" r:id="rId74"/>
    <p:sldId id="365" r:id="rId75"/>
    <p:sldId id="366" r:id="rId76"/>
    <p:sldId id="367" r:id="rId77"/>
    <p:sldId id="368" r:id="rId78"/>
    <p:sldId id="307" r:id="rId79"/>
    <p:sldId id="402" r:id="rId80"/>
    <p:sldId id="403" r:id="rId81"/>
    <p:sldId id="309" r:id="rId82"/>
    <p:sldId id="310" r:id="rId83"/>
  </p:sldIdLst>
  <p:sldSz cx="12192000" cy="6858000"/>
  <p:notesSz cx="6797675" cy="9928225"/>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83" userDrawn="1">
          <p15:clr>
            <a:srgbClr val="A4A3A4"/>
          </p15:clr>
        </p15:guide>
        <p15:guide id="2" pos="3840"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mam" initials="u" lastIdx="3" clrIdx="0">
    <p:extLst>
      <p:ext uri="{19B8F6BF-5375-455C-9EA6-DF929625EA0E}">
        <p15:presenceInfo xmlns:p15="http://schemas.microsoft.com/office/powerpoint/2012/main" userId="mam"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AEFC3"/>
    <a:srgbClr val="C7EFF9"/>
    <a:srgbClr val="FFCCFF"/>
    <a:srgbClr val="FFE9A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Сред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0408" autoAdjust="0"/>
    <p:restoredTop sz="91646" autoAdjust="0"/>
  </p:normalViewPr>
  <p:slideViewPr>
    <p:cSldViewPr snapToGrid="0" showGuides="1">
      <p:cViewPr varScale="1">
        <p:scale>
          <a:sx n="81" d="100"/>
          <a:sy n="81" d="100"/>
        </p:scale>
        <p:origin x="965" y="58"/>
      </p:cViewPr>
      <p:guideLst>
        <p:guide orient="horz" pos="2183"/>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slide" Target="slides/slide48.xml"/><Relationship Id="rId55" Type="http://schemas.openxmlformats.org/officeDocument/2006/relationships/slide" Target="slides/slide53.xml"/><Relationship Id="rId63" Type="http://schemas.openxmlformats.org/officeDocument/2006/relationships/slide" Target="slides/slide61.xml"/><Relationship Id="rId68" Type="http://schemas.openxmlformats.org/officeDocument/2006/relationships/slide" Target="slides/slide66.xml"/><Relationship Id="rId76" Type="http://schemas.openxmlformats.org/officeDocument/2006/relationships/slide" Target="slides/slide74.xml"/><Relationship Id="rId84" Type="http://schemas.openxmlformats.org/officeDocument/2006/relationships/notesMaster" Target="notesMasters/notesMaster1.xml"/><Relationship Id="rId89" Type="http://schemas.openxmlformats.org/officeDocument/2006/relationships/tableStyles" Target="tableStyles.xml"/><Relationship Id="rId7" Type="http://schemas.openxmlformats.org/officeDocument/2006/relationships/slide" Target="slides/slide5.xml"/><Relationship Id="rId71" Type="http://schemas.openxmlformats.org/officeDocument/2006/relationships/slide" Target="slides/slide69.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slide" Target="slides/slide51.xml"/><Relationship Id="rId58" Type="http://schemas.openxmlformats.org/officeDocument/2006/relationships/slide" Target="slides/slide56.xml"/><Relationship Id="rId66" Type="http://schemas.openxmlformats.org/officeDocument/2006/relationships/slide" Target="slides/slide64.xml"/><Relationship Id="rId74" Type="http://schemas.openxmlformats.org/officeDocument/2006/relationships/slide" Target="slides/slide72.xml"/><Relationship Id="rId79" Type="http://schemas.openxmlformats.org/officeDocument/2006/relationships/slide" Target="slides/slide77.xml"/><Relationship Id="rId87" Type="http://schemas.openxmlformats.org/officeDocument/2006/relationships/viewProps" Target="viewProps.xml"/><Relationship Id="rId5" Type="http://schemas.openxmlformats.org/officeDocument/2006/relationships/slide" Target="slides/slide3.xml"/><Relationship Id="rId61" Type="http://schemas.openxmlformats.org/officeDocument/2006/relationships/slide" Target="slides/slide59.xml"/><Relationship Id="rId82" Type="http://schemas.openxmlformats.org/officeDocument/2006/relationships/slide" Target="slides/slide80.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slide" Target="slides/slide54.xml"/><Relationship Id="rId64" Type="http://schemas.openxmlformats.org/officeDocument/2006/relationships/slide" Target="slides/slide62.xml"/><Relationship Id="rId69" Type="http://schemas.openxmlformats.org/officeDocument/2006/relationships/slide" Target="slides/slide67.xml"/><Relationship Id="rId77" Type="http://schemas.openxmlformats.org/officeDocument/2006/relationships/slide" Target="slides/slide75.xml"/><Relationship Id="rId8" Type="http://schemas.openxmlformats.org/officeDocument/2006/relationships/slide" Target="slides/slide6.xml"/><Relationship Id="rId51" Type="http://schemas.openxmlformats.org/officeDocument/2006/relationships/slide" Target="slides/slide49.xml"/><Relationship Id="rId72" Type="http://schemas.openxmlformats.org/officeDocument/2006/relationships/slide" Target="slides/slide70.xml"/><Relationship Id="rId80" Type="http://schemas.openxmlformats.org/officeDocument/2006/relationships/slide" Target="slides/slide78.xml"/><Relationship Id="rId85" Type="http://schemas.openxmlformats.org/officeDocument/2006/relationships/commentAuthors" Target="commentAuthors.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slide" Target="slides/slide57.xml"/><Relationship Id="rId67" Type="http://schemas.openxmlformats.org/officeDocument/2006/relationships/slide" Target="slides/slide65.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slide" Target="slides/slide52.xml"/><Relationship Id="rId62" Type="http://schemas.openxmlformats.org/officeDocument/2006/relationships/slide" Target="slides/slide60.xml"/><Relationship Id="rId70" Type="http://schemas.openxmlformats.org/officeDocument/2006/relationships/slide" Target="slides/slide68.xml"/><Relationship Id="rId75" Type="http://schemas.openxmlformats.org/officeDocument/2006/relationships/slide" Target="slides/slide73.xml"/><Relationship Id="rId83" Type="http://schemas.openxmlformats.org/officeDocument/2006/relationships/slide" Target="slides/slide81.xml"/><Relationship Id="rId88"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slide" Target="slides/slide55.xml"/><Relationship Id="rId10" Type="http://schemas.openxmlformats.org/officeDocument/2006/relationships/slide" Target="slides/slide8.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slide" Target="slides/slide58.xml"/><Relationship Id="rId65" Type="http://schemas.openxmlformats.org/officeDocument/2006/relationships/slide" Target="slides/slide63.xml"/><Relationship Id="rId73" Type="http://schemas.openxmlformats.org/officeDocument/2006/relationships/slide" Target="slides/slide71.xml"/><Relationship Id="rId78" Type="http://schemas.openxmlformats.org/officeDocument/2006/relationships/slide" Target="slides/slide76.xml"/><Relationship Id="rId81" Type="http://schemas.openxmlformats.org/officeDocument/2006/relationships/slide" Target="slides/slide79.xml"/><Relationship Id="rId86" Type="http://schemas.openxmlformats.org/officeDocument/2006/relationships/presProps" Target="presProp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package" Target="../embeddings/Microsoft_Excel_Worksheet3.xlsx"/><Relationship Id="rId2" Type="http://schemas.microsoft.com/office/2011/relationships/chartColorStyle" Target="colors4.xml"/><Relationship Id="rId1" Type="http://schemas.microsoft.com/office/2011/relationships/chartStyle" Target="style4.xml"/></Relationships>
</file>

<file path=ppt/charts/_rels/chart5.xml.rels><?xml version="1.0" encoding="UTF-8" standalone="yes"?>
<Relationships xmlns="http://schemas.openxmlformats.org/package/2006/relationships"><Relationship Id="rId3" Type="http://schemas.openxmlformats.org/officeDocument/2006/relationships/package" Target="../embeddings/Microsoft_Excel_Worksheet7.xlsx"/><Relationship Id="rId2" Type="http://schemas.microsoft.com/office/2011/relationships/chartColorStyle" Target="colors8.xml"/><Relationship Id="rId1" Type="http://schemas.microsoft.com/office/2011/relationships/chartStyle" Target="style8.xml"/></Relationships>
</file>

<file path=ppt/charts/_rels/chartEx1.xml.rels><?xml version="1.0" encoding="UTF-8" standalone="yes"?>
<Relationships xmlns="http://schemas.openxmlformats.org/package/2006/relationships"><Relationship Id="rId3" Type="http://schemas.microsoft.com/office/2011/relationships/chartColorStyle" Target="colors5.xml"/><Relationship Id="rId2" Type="http://schemas.microsoft.com/office/2011/relationships/chartStyle" Target="style5.xml"/><Relationship Id="rId1" Type="http://schemas.openxmlformats.org/officeDocument/2006/relationships/package" Target="../embeddings/Microsoft_Excel_Worksheet4.xlsx"/></Relationships>
</file>

<file path=ppt/charts/_rels/chartEx2.xml.rels><?xml version="1.0" encoding="UTF-8" standalone="yes"?>
<Relationships xmlns="http://schemas.openxmlformats.org/package/2006/relationships"><Relationship Id="rId3" Type="http://schemas.microsoft.com/office/2011/relationships/chartColorStyle" Target="colors6.xml"/><Relationship Id="rId2" Type="http://schemas.microsoft.com/office/2011/relationships/chartStyle" Target="style6.xml"/><Relationship Id="rId1" Type="http://schemas.openxmlformats.org/officeDocument/2006/relationships/package" Target="../embeddings/Microsoft_Excel_Worksheet5.xlsx"/></Relationships>
</file>

<file path=ppt/charts/_rels/chartEx3.xml.rels><?xml version="1.0" encoding="UTF-8" standalone="yes"?>
<Relationships xmlns="http://schemas.openxmlformats.org/package/2006/relationships"><Relationship Id="rId3" Type="http://schemas.microsoft.com/office/2011/relationships/chartColorStyle" Target="colors7.xml"/><Relationship Id="rId2" Type="http://schemas.microsoft.com/office/2011/relationships/chartStyle" Target="style7.xml"/><Relationship Id="rId1" Type="http://schemas.openxmlformats.org/officeDocument/2006/relationships/package" Target="../embeddings/Microsoft_Excel_Worksheet6.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spPr>
            <a:solidFill>
              <a:schemeClr val="accent1"/>
            </a:solidFill>
            <a:ln>
              <a:noFill/>
            </a:ln>
            <a:effectLst/>
          </c:spPr>
          <c:invertIfNegative val="0"/>
          <c:cat>
            <c:numRef>
              <c:f>Лист2!$R$9:$V$9</c:f>
              <c:numCache>
                <c:formatCode>General</c:formatCode>
                <c:ptCount val="5"/>
                <c:pt idx="0">
                  <c:v>2021</c:v>
                </c:pt>
                <c:pt idx="1">
                  <c:v>2022</c:v>
                </c:pt>
                <c:pt idx="2">
                  <c:v>2023</c:v>
                </c:pt>
                <c:pt idx="3">
                  <c:v>2024</c:v>
                </c:pt>
                <c:pt idx="4">
                  <c:v>2025</c:v>
                </c:pt>
              </c:numCache>
            </c:numRef>
          </c:cat>
          <c:val>
            <c:numRef>
              <c:f>Лист2!$R$10:$V$10</c:f>
              <c:numCache>
                <c:formatCode>#,##0.00</c:formatCode>
                <c:ptCount val="5"/>
                <c:pt idx="0">
                  <c:v>28996.7</c:v>
                </c:pt>
                <c:pt idx="1">
                  <c:v>32023.9</c:v>
                </c:pt>
                <c:pt idx="2">
                  <c:v>34225.800000000003</c:v>
                </c:pt>
                <c:pt idx="3">
                  <c:v>37061.5</c:v>
                </c:pt>
                <c:pt idx="4">
                  <c:v>40062.9</c:v>
                </c:pt>
              </c:numCache>
            </c:numRef>
          </c:val>
          <c:extLst>
            <c:ext xmlns:c16="http://schemas.microsoft.com/office/drawing/2014/chart" uri="{C3380CC4-5D6E-409C-BE32-E72D297353CC}">
              <c16:uniqueId val="{00000000-D4A7-477D-94CA-52E5BCA63B05}"/>
            </c:ext>
          </c:extLst>
        </c:ser>
        <c:dLbls>
          <c:showLegendKey val="0"/>
          <c:showVal val="0"/>
          <c:showCatName val="0"/>
          <c:showSerName val="0"/>
          <c:showPercent val="0"/>
          <c:showBubbleSize val="0"/>
        </c:dLbls>
        <c:gapWidth val="219"/>
        <c:overlap val="-27"/>
        <c:axId val="594186144"/>
        <c:axId val="594178928"/>
      </c:barChart>
      <c:catAx>
        <c:axId val="59418614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ru-RU"/>
          </a:p>
        </c:txPr>
        <c:crossAx val="594178928"/>
        <c:crosses val="autoZero"/>
        <c:auto val="1"/>
        <c:lblAlgn val="ctr"/>
        <c:lblOffset val="100"/>
        <c:noMultiLvlLbl val="0"/>
      </c:catAx>
      <c:valAx>
        <c:axId val="594178928"/>
        <c:scaling>
          <c:orientation val="minMax"/>
        </c:scaling>
        <c:delete val="0"/>
        <c:axPos val="l"/>
        <c:majorGridlines>
          <c:spPr>
            <a:ln w="9525" cap="flat" cmpd="sng" algn="ctr">
              <a:solidFill>
                <a:schemeClr val="tx1">
                  <a:lumMod val="15000"/>
                  <a:lumOff val="85000"/>
                </a:schemeClr>
              </a:solidFill>
              <a:round/>
            </a:ln>
            <a:effectLst/>
          </c:spPr>
        </c:majorGridlines>
        <c:numFmt formatCode="#,##0.0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ru-RU"/>
          </a:p>
        </c:txPr>
        <c:crossAx val="594186144"/>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ru-RU"/>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ru-RU"/>
  <c:roundedCorners val="0"/>
  <mc:AlternateContent xmlns:mc="http://schemas.openxmlformats.org/markup-compatibility/2006">
    <mc:Choice xmlns:c14="http://schemas.microsoft.com/office/drawing/2007/8/2/chart" Requires="c14">
      <c14:style val="107"/>
    </mc:Choice>
    <mc:Fallback>
      <c:style val="7"/>
    </mc:Fallback>
  </mc:AlternateContent>
  <c:chart>
    <c:autoTitleDeleted val="1"/>
    <c:plotArea>
      <c:layout/>
      <c:barChart>
        <c:barDir val="col"/>
        <c:grouping val="clustered"/>
        <c:varyColors val="0"/>
        <c:ser>
          <c:idx val="0"/>
          <c:order val="0"/>
          <c:spPr>
            <a:gradFill>
              <a:gsLst>
                <a:gs pos="0">
                  <a:schemeClr val="accent5"/>
                </a:gs>
                <a:gs pos="100000">
                  <a:schemeClr val="accent5">
                    <a:lumMod val="84000"/>
                  </a:schemeClr>
                </a:gs>
              </a:gsLst>
              <a:lin ang="5400000" scaled="1"/>
            </a:gradFill>
            <a:ln>
              <a:noFill/>
            </a:ln>
            <a:effectLst>
              <a:outerShdw blurRad="76200" dir="18900000" sy="23000" kx="-1200000" algn="bl" rotWithShape="0">
                <a:prstClr val="black">
                  <a:alpha val="20000"/>
                </a:prst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00" b="1" i="0" u="none" strike="noStrike" kern="1200" baseline="0">
                    <a:solidFill>
                      <a:schemeClr val="lt1"/>
                    </a:solidFill>
                    <a:latin typeface="+mn-lt"/>
                    <a:ea typeface="+mn-ea"/>
                    <a:cs typeface="+mn-cs"/>
                  </a:defRPr>
                </a:pPr>
                <a:endParaRPr lang="ru-RU"/>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dk1">
                          <a:lumMod val="50000"/>
                          <a:lumOff val="50000"/>
                        </a:schemeClr>
                      </a:solidFill>
                    </a:ln>
                    <a:effectLst/>
                  </c:spPr>
                </c15:leaderLines>
              </c:ext>
            </c:extLst>
          </c:dLbls>
          <c:cat>
            <c:numRef>
              <c:f>Лист3!$E$38:$E$42</c:f>
              <c:numCache>
                <c:formatCode>General</c:formatCode>
                <c:ptCount val="5"/>
                <c:pt idx="0">
                  <c:v>2021</c:v>
                </c:pt>
                <c:pt idx="1">
                  <c:v>2022</c:v>
                </c:pt>
                <c:pt idx="2">
                  <c:v>2023</c:v>
                </c:pt>
                <c:pt idx="3">
                  <c:v>2024</c:v>
                </c:pt>
                <c:pt idx="4">
                  <c:v>2025</c:v>
                </c:pt>
              </c:numCache>
            </c:numRef>
          </c:cat>
          <c:val>
            <c:numRef>
              <c:f>Лист3!$F$38:$F$42</c:f>
              <c:numCache>
                <c:formatCode>General</c:formatCode>
                <c:ptCount val="5"/>
                <c:pt idx="0">
                  <c:v>107.5</c:v>
                </c:pt>
                <c:pt idx="1">
                  <c:v>117.7</c:v>
                </c:pt>
                <c:pt idx="2">
                  <c:v>109.4</c:v>
                </c:pt>
                <c:pt idx="3">
                  <c:v>108.7</c:v>
                </c:pt>
                <c:pt idx="4">
                  <c:v>106.1</c:v>
                </c:pt>
              </c:numCache>
            </c:numRef>
          </c:val>
          <c:extLst>
            <c:ext xmlns:c16="http://schemas.microsoft.com/office/drawing/2014/chart" uri="{C3380CC4-5D6E-409C-BE32-E72D297353CC}">
              <c16:uniqueId val="{00000000-6FAA-460F-9FDC-4E0A09B7557C}"/>
            </c:ext>
          </c:extLst>
        </c:ser>
        <c:dLbls>
          <c:dLblPos val="inEnd"/>
          <c:showLegendKey val="0"/>
          <c:showVal val="1"/>
          <c:showCatName val="0"/>
          <c:showSerName val="0"/>
          <c:showPercent val="0"/>
          <c:showBubbleSize val="0"/>
        </c:dLbls>
        <c:gapWidth val="41"/>
        <c:axId val="594183848"/>
        <c:axId val="594159576"/>
      </c:barChart>
      <c:catAx>
        <c:axId val="594183848"/>
        <c:scaling>
          <c:orientation val="minMax"/>
        </c:scaling>
        <c:delete val="0"/>
        <c:axPos val="b"/>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dk1">
                    <a:lumMod val="65000"/>
                    <a:lumOff val="35000"/>
                  </a:schemeClr>
                </a:solidFill>
                <a:effectLst/>
                <a:latin typeface="+mn-lt"/>
                <a:ea typeface="+mn-ea"/>
                <a:cs typeface="+mn-cs"/>
              </a:defRPr>
            </a:pPr>
            <a:endParaRPr lang="ru-RU"/>
          </a:p>
        </c:txPr>
        <c:crossAx val="594159576"/>
        <c:crosses val="autoZero"/>
        <c:auto val="1"/>
        <c:lblAlgn val="ctr"/>
        <c:lblOffset val="100"/>
        <c:noMultiLvlLbl val="0"/>
      </c:catAx>
      <c:valAx>
        <c:axId val="594159576"/>
        <c:scaling>
          <c:orientation val="minMax"/>
        </c:scaling>
        <c:delete val="1"/>
        <c:axPos val="l"/>
        <c:numFmt formatCode="General" sourceLinked="1"/>
        <c:majorTickMark val="none"/>
        <c:minorTickMark val="none"/>
        <c:tickLblPos val="nextTo"/>
        <c:crossAx val="594183848"/>
        <c:crosses val="autoZero"/>
        <c:crossBetween val="between"/>
      </c:valAx>
      <c:spPr>
        <a:noFill/>
        <a:ln>
          <a:noFill/>
        </a:ln>
        <a:effectLst/>
      </c:spPr>
    </c:plotArea>
    <c:plotVisOnly val="1"/>
    <c:dispBlanksAs val="gap"/>
    <c:showDLblsOverMax val="0"/>
  </c:chart>
  <c:spPr>
    <a:gradFill flip="none" rotWithShape="1">
      <a:gsLst>
        <a:gs pos="0">
          <a:schemeClr val="lt1"/>
        </a:gs>
        <a:gs pos="68000">
          <a:schemeClr val="lt1">
            <a:lumMod val="85000"/>
          </a:schemeClr>
        </a:gs>
        <a:gs pos="100000">
          <a:schemeClr val="lt1"/>
        </a:gs>
      </a:gsLst>
      <a:lin ang="5400000" scaled="1"/>
      <a:tileRect/>
    </a:gradFill>
    <a:ln w="9525" cap="flat" cmpd="sng" algn="ctr">
      <a:solidFill>
        <a:schemeClr val="dk1">
          <a:lumMod val="15000"/>
          <a:lumOff val="85000"/>
        </a:schemeClr>
      </a:solidFill>
      <a:round/>
    </a:ln>
    <a:effectLst/>
  </c:spPr>
  <c:txPr>
    <a:bodyPr/>
    <a:lstStyle/>
    <a:p>
      <a:pPr>
        <a:defRPr/>
      </a:pPr>
      <a:endParaRPr lang="ru-RU"/>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ru-RU"/>
  <c:roundedCorners val="0"/>
  <mc:AlternateContent xmlns:mc="http://schemas.openxmlformats.org/markup-compatibility/2006">
    <mc:Choice xmlns:c14="http://schemas.microsoft.com/office/drawing/2007/8/2/chart" Requires="c14">
      <c14:style val="107"/>
    </mc:Choice>
    <mc:Fallback>
      <c:style val="7"/>
    </mc:Fallback>
  </mc:AlternateContent>
  <c:chart>
    <c:autoTitleDeleted val="1"/>
    <c:view3D>
      <c:rotX val="15"/>
      <c:rotY val="20"/>
      <c:depthPercent val="100"/>
      <c:rAngAx val="1"/>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bar3DChart>
        <c:barDir val="col"/>
        <c:grouping val="clustered"/>
        <c:varyColors val="0"/>
        <c:ser>
          <c:idx val="0"/>
          <c:order val="0"/>
          <c:spPr>
            <a:solidFill>
              <a:schemeClr val="accent5"/>
            </a:solidFill>
            <a:ln>
              <a:noFill/>
            </a:ln>
            <a:effectLst/>
            <a:sp3d/>
          </c:spPr>
          <c:invertIfNegative val="0"/>
          <c:cat>
            <c:numRef>
              <c:f>Лист4!$D$27:$H$27</c:f>
              <c:numCache>
                <c:formatCode>General</c:formatCode>
                <c:ptCount val="5"/>
                <c:pt idx="0">
                  <c:v>2021</c:v>
                </c:pt>
                <c:pt idx="1">
                  <c:v>2022</c:v>
                </c:pt>
                <c:pt idx="2">
                  <c:v>2023</c:v>
                </c:pt>
                <c:pt idx="3">
                  <c:v>2024</c:v>
                </c:pt>
                <c:pt idx="4">
                  <c:v>2025</c:v>
                </c:pt>
              </c:numCache>
            </c:numRef>
          </c:cat>
          <c:val>
            <c:numRef>
              <c:f>Лист4!$D$28:$H$28</c:f>
              <c:numCache>
                <c:formatCode>#,##0.00</c:formatCode>
                <c:ptCount val="5"/>
                <c:pt idx="0">
                  <c:v>13495.24</c:v>
                </c:pt>
                <c:pt idx="1">
                  <c:v>13238.29</c:v>
                </c:pt>
                <c:pt idx="2">
                  <c:v>14297.35</c:v>
                </c:pt>
                <c:pt idx="3">
                  <c:v>15403.36</c:v>
                </c:pt>
                <c:pt idx="4">
                  <c:v>16507.919999999998</c:v>
                </c:pt>
              </c:numCache>
            </c:numRef>
          </c:val>
          <c:extLst>
            <c:ext xmlns:c16="http://schemas.microsoft.com/office/drawing/2014/chart" uri="{C3380CC4-5D6E-409C-BE32-E72D297353CC}">
              <c16:uniqueId val="{00000000-82D5-4D8B-9DA2-C405D7D7842C}"/>
            </c:ext>
          </c:extLst>
        </c:ser>
        <c:dLbls>
          <c:showLegendKey val="0"/>
          <c:showVal val="0"/>
          <c:showCatName val="0"/>
          <c:showSerName val="0"/>
          <c:showPercent val="0"/>
          <c:showBubbleSize val="0"/>
        </c:dLbls>
        <c:gapWidth val="150"/>
        <c:shape val="box"/>
        <c:axId val="644784536"/>
        <c:axId val="600256136"/>
        <c:axId val="0"/>
      </c:bar3DChart>
      <c:catAx>
        <c:axId val="644784536"/>
        <c:scaling>
          <c:orientation val="minMax"/>
        </c:scaling>
        <c:delete val="0"/>
        <c:axPos val="b"/>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cap="none" spc="0" normalizeH="0" baseline="0">
                <a:solidFill>
                  <a:schemeClr val="tx1">
                    <a:lumMod val="65000"/>
                    <a:lumOff val="35000"/>
                  </a:schemeClr>
                </a:solidFill>
                <a:latin typeface="+mn-lt"/>
                <a:ea typeface="+mn-ea"/>
                <a:cs typeface="+mn-cs"/>
              </a:defRPr>
            </a:pPr>
            <a:endParaRPr lang="ru-RU"/>
          </a:p>
        </c:txPr>
        <c:crossAx val="600256136"/>
        <c:crosses val="autoZero"/>
        <c:auto val="1"/>
        <c:lblAlgn val="ctr"/>
        <c:lblOffset val="100"/>
        <c:noMultiLvlLbl val="0"/>
      </c:catAx>
      <c:valAx>
        <c:axId val="600256136"/>
        <c:scaling>
          <c:orientation val="minMax"/>
        </c:scaling>
        <c:delete val="0"/>
        <c:axPos val="l"/>
        <c:majorGridlines>
          <c:spPr>
            <a:ln w="9525" cap="flat" cmpd="sng" algn="ctr">
              <a:solidFill>
                <a:schemeClr val="tx1">
                  <a:lumMod val="15000"/>
                  <a:lumOff val="85000"/>
                </a:schemeClr>
              </a:solidFill>
              <a:round/>
            </a:ln>
            <a:effectLst/>
          </c:spPr>
        </c:majorGridlines>
        <c:minorGridlines>
          <c:spPr>
            <a:ln w="0" cap="flat" cmpd="sng" algn="ctr">
              <a:noFill/>
              <a:round/>
            </a:ln>
            <a:effectLst/>
          </c:spPr>
        </c:minorGridlines>
        <c:numFmt formatCode="#,##0.0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ru-RU"/>
          </a:p>
        </c:txPr>
        <c:crossAx val="644784536"/>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ru-RU"/>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ru-RU"/>
  <c:roundedCorners val="0"/>
  <mc:AlternateContent xmlns:mc="http://schemas.openxmlformats.org/markup-compatibility/2006">
    <mc:Choice xmlns:c14="http://schemas.microsoft.com/office/drawing/2007/8/2/chart" Requires="c14">
      <c14:style val="104"/>
    </mc:Choice>
    <mc:Fallback>
      <c:style val="4"/>
    </mc:Fallback>
  </mc:AlternateContent>
  <c:chart>
    <c:autoTitleDeleted val="1"/>
    <c:plotArea>
      <c:layout/>
      <c:barChart>
        <c:barDir val="col"/>
        <c:grouping val="stacked"/>
        <c:varyColors val="0"/>
        <c:ser>
          <c:idx val="0"/>
          <c:order val="0"/>
          <c:tx>
            <c:strRef>
              <c:f>Лист1!$B$1</c:f>
              <c:strCache>
                <c:ptCount val="1"/>
                <c:pt idx="0">
                  <c:v>налоговые и неналоговые доходы</c:v>
                </c:pt>
              </c:strCache>
            </c:strRef>
          </c:tx>
          <c:spPr>
            <a:solidFill>
              <a:schemeClr val="accent2">
                <a:shade val="76000"/>
                <a:alpha val="70000"/>
              </a:schemeClr>
            </a:solidFill>
            <a:ln>
              <a:noFill/>
            </a:ln>
            <a:effectLst/>
          </c:spPr>
          <c:invertIfNegative val="0"/>
          <c:dLbls>
            <c:dLbl>
              <c:idx val="3"/>
              <c:numFmt formatCode="0.0" sourceLinked="0"/>
              <c:spPr>
                <a:noFill/>
                <a:ln>
                  <a:noFill/>
                </a:ln>
                <a:effectLst/>
              </c:spPr>
              <c:txPr>
                <a:bodyPr rot="0" spcFirstLastPara="1" vertOverflow="ellipsis" vert="horz" wrap="square" lIns="38100" tIns="19050" rIns="38100" bIns="19050" anchor="ctr" anchorCtr="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lang="ru-RU" sz="1200" b="0" i="0" u="none" strike="noStrike" kern="1200" baseline="0">
                      <a:solidFill>
                        <a:prstClr val="black">
                          <a:lumMod val="75000"/>
                          <a:lumOff val="25000"/>
                        </a:prstClr>
                      </a:solidFill>
                      <a:effectLst>
                        <a:outerShdw blurRad="38100" dist="38100" dir="2700000" algn="tl">
                          <a:srgbClr val="000000">
                            <a:alpha val="43137"/>
                          </a:srgbClr>
                        </a:outerShdw>
                      </a:effectLst>
                      <a:latin typeface="+mj-lt"/>
                      <a:ea typeface="+mn-ea"/>
                      <a:cs typeface="+mn-cs"/>
                    </a:defRPr>
                  </a:pPr>
                  <a:endParaRPr lang="ru-RU"/>
                </a:p>
              </c:txP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7D51-4513-9844-BDB4C20A7970}"/>
                </c:ext>
              </c:extLst>
            </c:dLbl>
            <c:numFmt formatCode="0.0" sourceLinked="0"/>
            <c:spPr>
              <a:noFill/>
              <a:ln>
                <a:noFill/>
              </a:ln>
              <a:effectLst/>
            </c:spPr>
            <c:txPr>
              <a:bodyPr rot="0" spcFirstLastPara="1" vertOverflow="ellipsis" vert="horz" wrap="square" lIns="38100" tIns="19050" rIns="38100" bIns="19050" anchor="ctr" anchorCtr="0">
                <a:spAutoFit/>
              </a:bodyPr>
              <a:lstStyle/>
              <a:p>
                <a:pPr algn="ctr" rtl="0">
                  <a:defRPr lang="ru-RU" sz="1200" b="0" i="0" u="none" strike="noStrike" kern="1200" baseline="0">
                    <a:solidFill>
                      <a:prstClr val="black">
                        <a:lumMod val="75000"/>
                        <a:lumOff val="25000"/>
                      </a:prstClr>
                    </a:solidFill>
                    <a:effectLst>
                      <a:outerShdw blurRad="38100" dist="38100" dir="2700000" algn="tl">
                        <a:srgbClr val="000000">
                          <a:alpha val="43137"/>
                        </a:srgbClr>
                      </a:outerShdw>
                    </a:effectLst>
                    <a:latin typeface="+mj-lt"/>
                    <a:ea typeface="+mn-ea"/>
                    <a:cs typeface="+mn-cs"/>
                  </a:defRPr>
                </a:pPr>
                <a:endParaRPr lang="ru-RU"/>
              </a:p>
            </c:txPr>
            <c:showLegendKey val="0"/>
            <c:showVal val="1"/>
            <c:showCatName val="0"/>
            <c:showSerName val="0"/>
            <c:showPercent val="0"/>
            <c:showBubbleSize val="0"/>
            <c:separator> </c:separator>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strRef>
              <c:f>Лист1!$A$2:$A$8</c:f>
              <c:strCache>
                <c:ptCount val="7"/>
                <c:pt idx="0">
                  <c:v>исполнено в 2020 г.</c:v>
                </c:pt>
                <c:pt idx="1">
                  <c:v>исполнено в 2021 г.</c:v>
                </c:pt>
                <c:pt idx="2">
                  <c:v>уточненный план 2022 г.</c:v>
                </c:pt>
                <c:pt idx="3">
                  <c:v>ожидаемое исполнение 2022 г.</c:v>
                </c:pt>
                <c:pt idx="4">
                  <c:v>план 2023 г.</c:v>
                </c:pt>
                <c:pt idx="5">
                  <c:v>план 2024 г.</c:v>
                </c:pt>
                <c:pt idx="6">
                  <c:v>план 2025 г.</c:v>
                </c:pt>
              </c:strCache>
            </c:strRef>
          </c:cat>
          <c:val>
            <c:numRef>
              <c:f>Лист1!$B$2:$B$8</c:f>
              <c:numCache>
                <c:formatCode>0.0</c:formatCode>
                <c:ptCount val="7"/>
                <c:pt idx="0">
                  <c:v>2079244.6</c:v>
                </c:pt>
                <c:pt idx="1">
                  <c:v>2347954.4</c:v>
                </c:pt>
                <c:pt idx="2">
                  <c:v>2491544.6</c:v>
                </c:pt>
                <c:pt idx="3">
                  <c:v>2491544.6</c:v>
                </c:pt>
                <c:pt idx="4">
                  <c:v>2694091.5</c:v>
                </c:pt>
                <c:pt idx="5">
                  <c:v>2828503.9</c:v>
                </c:pt>
                <c:pt idx="6">
                  <c:v>3112993</c:v>
                </c:pt>
              </c:numCache>
            </c:numRef>
          </c:val>
          <c:extLst>
            <c:ext xmlns:c16="http://schemas.microsoft.com/office/drawing/2014/chart" uri="{C3380CC4-5D6E-409C-BE32-E72D297353CC}">
              <c16:uniqueId val="{00000007-7D51-4513-9844-BDB4C20A7970}"/>
            </c:ext>
          </c:extLst>
        </c:ser>
        <c:ser>
          <c:idx val="1"/>
          <c:order val="1"/>
          <c:tx>
            <c:strRef>
              <c:f>Лист1!$C$1</c:f>
              <c:strCache>
                <c:ptCount val="1"/>
                <c:pt idx="0">
                  <c:v>безвозмездные поступления</c:v>
                </c:pt>
              </c:strCache>
            </c:strRef>
          </c:tx>
          <c:spPr>
            <a:solidFill>
              <a:schemeClr val="accent2">
                <a:tint val="77000"/>
                <a:alpha val="70000"/>
              </a:schemeClr>
            </a:solidFill>
            <a:ln>
              <a:noFill/>
            </a:ln>
            <a:effectLst/>
          </c:spPr>
          <c:invertIfNegative val="0"/>
          <c:dLbls>
            <c:dLbl>
              <c:idx val="0"/>
              <c:dLblPos val="ctr"/>
              <c:showLegendKey val="0"/>
              <c:showVal val="1"/>
              <c:showCatName val="0"/>
              <c:showSerName val="0"/>
              <c:showPercent val="0"/>
              <c:showBubbleSize val="0"/>
              <c:separator> </c:separator>
              <c:extLst>
                <c:ext xmlns:c15="http://schemas.microsoft.com/office/drawing/2012/chart" uri="{CE6537A1-D6FC-4f65-9D91-7224C49458BB}"/>
                <c:ext xmlns:c16="http://schemas.microsoft.com/office/drawing/2014/chart" uri="{C3380CC4-5D6E-409C-BE32-E72D297353CC}">
                  <c16:uniqueId val="{00000008-7D51-4513-9844-BDB4C20A7970}"/>
                </c:ext>
              </c:extLst>
            </c:dLbl>
            <c:dLbl>
              <c:idx val="1"/>
              <c:dLblPos val="ctr"/>
              <c:showLegendKey val="0"/>
              <c:showVal val="1"/>
              <c:showCatName val="0"/>
              <c:showSerName val="0"/>
              <c:showPercent val="0"/>
              <c:showBubbleSize val="0"/>
              <c:separator> </c:separator>
              <c:extLst>
                <c:ext xmlns:c15="http://schemas.microsoft.com/office/drawing/2012/chart" uri="{CE6537A1-D6FC-4f65-9D91-7224C49458BB}"/>
                <c:ext xmlns:c16="http://schemas.microsoft.com/office/drawing/2014/chart" uri="{C3380CC4-5D6E-409C-BE32-E72D297353CC}">
                  <c16:uniqueId val="{00000009-7D51-4513-9844-BDB4C20A7970}"/>
                </c:ext>
              </c:extLst>
            </c:dLbl>
            <c:dLbl>
              <c:idx val="2"/>
              <c:dLblPos val="ctr"/>
              <c:showLegendKey val="0"/>
              <c:showVal val="1"/>
              <c:showCatName val="0"/>
              <c:showSerName val="0"/>
              <c:showPercent val="0"/>
              <c:showBubbleSize val="0"/>
              <c:separator> </c:separator>
              <c:extLst>
                <c:ext xmlns:c15="http://schemas.microsoft.com/office/drawing/2012/chart" uri="{CE6537A1-D6FC-4f65-9D91-7224C49458BB}"/>
                <c:ext xmlns:c16="http://schemas.microsoft.com/office/drawing/2014/chart" uri="{C3380CC4-5D6E-409C-BE32-E72D297353CC}">
                  <c16:uniqueId val="{0000000A-7D51-4513-9844-BDB4C20A7970}"/>
                </c:ext>
              </c:extLst>
            </c:dLbl>
            <c:dLbl>
              <c:idx val="3"/>
              <c:numFmt formatCode="0.0" sourceLinked="0"/>
              <c:spPr>
                <a:noFill/>
                <a:ln>
                  <a:noFill/>
                </a:ln>
                <a:effectLst/>
              </c:spPr>
              <c:txPr>
                <a:bodyPr rot="0" spcFirstLastPara="1" vertOverflow="ellipsis" vert="horz" wrap="square" lIns="38100" tIns="19050" rIns="38100" bIns="19050" anchor="ctr" anchorCtr="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sz="1100" b="0" i="0" u="none" strike="noStrike" kern="1200" baseline="0">
                      <a:solidFill>
                        <a:schemeClr val="tx1"/>
                      </a:solidFill>
                      <a:effectLst/>
                      <a:latin typeface="+mn-lt"/>
                      <a:ea typeface="+mn-ea"/>
                      <a:cs typeface="+mn-cs"/>
                    </a:defRPr>
                  </a:pPr>
                  <a:endParaRPr lang="ru-RU"/>
                </a:p>
              </c:txPr>
              <c:dLblPos val="ctr"/>
              <c:showLegendKey val="0"/>
              <c:showVal val="1"/>
              <c:showCatName val="0"/>
              <c:showSerName val="0"/>
              <c:showPercent val="0"/>
              <c:showBubbleSize val="0"/>
              <c:separator> </c:separator>
              <c:extLst>
                <c:ext xmlns:c15="http://schemas.microsoft.com/office/drawing/2012/chart" uri="{CE6537A1-D6FC-4f65-9D91-7224C49458BB}"/>
                <c:ext xmlns:c16="http://schemas.microsoft.com/office/drawing/2014/chart" uri="{C3380CC4-5D6E-409C-BE32-E72D297353CC}">
                  <c16:uniqueId val="{0000000B-7D51-4513-9844-BDB4C20A7970}"/>
                </c:ext>
              </c:extLst>
            </c:dLbl>
            <c:dLbl>
              <c:idx val="4"/>
              <c:tx>
                <c:rich>
                  <a:bodyPr/>
                  <a:lstStyle/>
                  <a:p>
                    <a:fld id="{694FB6DF-0AB6-458E-8540-4765AA0735BA}" type="CELLRANGE">
                      <a:rPr lang="en-US" sz="1100" b="0" baseline="0">
                        <a:effectLst/>
                      </a:rPr>
                      <a:pPr/>
                      <a:t>[ДИАПАЗОН ЯЧЕЕК]</a:t>
                    </a:fld>
                    <a:r>
                      <a:rPr lang="en-US" sz="1100" b="0" baseline="0">
                        <a:effectLst/>
                      </a:rPr>
                      <a:t> </a:t>
                    </a:r>
                    <a:fld id="{F4943864-0091-4CC3-AB06-BA920E25908B}" type="VALUE">
                      <a:rPr lang="en-US" sz="1100" b="0" baseline="0">
                        <a:effectLst/>
                      </a:rPr>
                      <a:pPr/>
                      <a:t>[ЗНАЧЕНИЕ]</a:t>
                    </a:fld>
                    <a:endParaRPr lang="en-US" sz="1100" b="0" baseline="0">
                      <a:effectLst/>
                    </a:endParaRPr>
                  </a:p>
                </c:rich>
              </c:tx>
              <c:dLblPos val="ctr"/>
              <c:showLegendKey val="0"/>
              <c:showVal val="1"/>
              <c:showCatName val="0"/>
              <c:showSerName val="0"/>
              <c:showPercent val="0"/>
              <c:showBubbleSize val="0"/>
              <c:separator> </c:separator>
              <c:extLst>
                <c:ext xmlns:c15="http://schemas.microsoft.com/office/drawing/2012/chart" uri="{CE6537A1-D6FC-4f65-9D91-7224C49458BB}">
                  <c15:dlblFieldTable/>
                  <c15:showDataLabelsRange val="1"/>
                </c:ext>
                <c:ext xmlns:c16="http://schemas.microsoft.com/office/drawing/2014/chart" uri="{C3380CC4-5D6E-409C-BE32-E72D297353CC}">
                  <c16:uniqueId val="{0000000C-7D51-4513-9844-BDB4C20A7970}"/>
                </c:ext>
              </c:extLst>
            </c:dLbl>
            <c:dLbl>
              <c:idx val="5"/>
              <c:tx>
                <c:rich>
                  <a:bodyPr rot="0" spcFirstLastPara="1" vertOverflow="ellipsis" vert="horz" wrap="square" lIns="38100" tIns="19050" rIns="38100" bIns="19050" anchor="ctr" anchorCtr="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sz="1100" b="0" i="0" u="none" strike="noStrike" kern="1200" baseline="0">
                        <a:solidFill>
                          <a:schemeClr val="tx1"/>
                        </a:solidFill>
                        <a:effectLst/>
                        <a:latin typeface="+mn-lt"/>
                        <a:ea typeface="+mn-ea"/>
                        <a:cs typeface="+mn-cs"/>
                      </a:defRPr>
                    </a:pPr>
                    <a:fld id="{F352113D-0CD2-4DC4-AE0A-7225D88D89F3}" type="CELLRANGE">
                      <a:rPr lang="en-US"/>
                      <a:pPr marL="0" marR="0" lvl="0" indent="0" algn="ctr" defTabSz="914400" rtl="0" eaLnBrk="1" fontAlgn="auto" latinLnBrk="0" hangingPunct="1">
                        <a:lnSpc>
                          <a:spcPct val="100000"/>
                        </a:lnSpc>
                        <a:spcBef>
                          <a:spcPts val="0"/>
                        </a:spcBef>
                        <a:spcAft>
                          <a:spcPts val="0"/>
                        </a:spcAft>
                        <a:buClrTx/>
                        <a:buSzTx/>
                        <a:buFontTx/>
                        <a:buNone/>
                        <a:tabLst/>
                        <a:defRPr sz="1100">
                          <a:solidFill>
                            <a:schemeClr val="tx1"/>
                          </a:solidFill>
                          <a:effectLst/>
                        </a:defRPr>
                      </a:pPr>
                      <a:t>[ДИАПАЗОН ЯЧЕЕК]</a:t>
                    </a:fld>
                    <a:r>
                      <a:rPr lang="en-US" baseline="0"/>
                      <a:t> </a:t>
                    </a:r>
                    <a:fld id="{EC74B7CE-BF1D-4323-9EC5-6B7C3CC927DA}" type="VALUE">
                      <a:rPr lang="en-US" baseline="0"/>
                      <a:pPr marL="0" marR="0" lvl="0" indent="0" algn="ctr" defTabSz="914400" rtl="0" eaLnBrk="1" fontAlgn="auto" latinLnBrk="0" hangingPunct="1">
                        <a:lnSpc>
                          <a:spcPct val="100000"/>
                        </a:lnSpc>
                        <a:spcBef>
                          <a:spcPts val="0"/>
                        </a:spcBef>
                        <a:spcAft>
                          <a:spcPts val="0"/>
                        </a:spcAft>
                        <a:buClrTx/>
                        <a:buSzTx/>
                        <a:buFontTx/>
                        <a:buNone/>
                        <a:tabLst/>
                        <a:defRPr sz="1100">
                          <a:solidFill>
                            <a:schemeClr val="tx1"/>
                          </a:solidFill>
                          <a:effectLst/>
                        </a:defRPr>
                      </a:pPr>
                      <a:t>[ЗНАЧЕНИЕ]</a:t>
                    </a:fld>
                    <a:endParaRPr lang="en-US" baseline="0"/>
                  </a:p>
                </c:rich>
              </c:tx>
              <c:numFmt formatCode="0.0" sourceLinked="0"/>
              <c:spPr>
                <a:noFill/>
                <a:ln>
                  <a:noFill/>
                </a:ln>
                <a:effectLst/>
              </c:spPr>
              <c:txPr>
                <a:bodyPr rot="0" spcFirstLastPara="1" vertOverflow="ellipsis" vert="horz" wrap="square" lIns="38100" tIns="19050" rIns="38100" bIns="19050" anchor="ctr" anchorCtr="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sz="1100" b="0" i="0" u="none" strike="noStrike" kern="1200" baseline="0">
                      <a:solidFill>
                        <a:schemeClr val="tx1"/>
                      </a:solidFill>
                      <a:effectLst/>
                      <a:latin typeface="+mn-lt"/>
                      <a:ea typeface="+mn-ea"/>
                      <a:cs typeface="+mn-cs"/>
                    </a:defRPr>
                  </a:pPr>
                  <a:endParaRPr lang="ru-RU"/>
                </a:p>
              </c:txPr>
              <c:dLblPos val="ctr"/>
              <c:showLegendKey val="0"/>
              <c:showVal val="1"/>
              <c:showCatName val="0"/>
              <c:showSerName val="0"/>
              <c:showPercent val="0"/>
              <c:showBubbleSize val="0"/>
              <c:separator> </c:separator>
              <c:extLst>
                <c:ext xmlns:c15="http://schemas.microsoft.com/office/drawing/2012/chart" uri="{CE6537A1-D6FC-4f65-9D91-7224C49458BB}">
                  <c15:dlblFieldTable/>
                  <c15:showDataLabelsRange val="1"/>
                </c:ext>
                <c:ext xmlns:c16="http://schemas.microsoft.com/office/drawing/2014/chart" uri="{C3380CC4-5D6E-409C-BE32-E72D297353CC}">
                  <c16:uniqueId val="{0000000D-7D51-4513-9844-BDB4C20A7970}"/>
                </c:ext>
              </c:extLst>
            </c:dLbl>
            <c:dLbl>
              <c:idx val="6"/>
              <c:dLblPos val="ctr"/>
              <c:showLegendKey val="0"/>
              <c:showVal val="1"/>
              <c:showCatName val="0"/>
              <c:showSerName val="0"/>
              <c:showPercent val="0"/>
              <c:showBubbleSize val="0"/>
              <c:separator> </c:separator>
              <c:extLst>
                <c:ext xmlns:c15="http://schemas.microsoft.com/office/drawing/2012/chart" uri="{CE6537A1-D6FC-4f65-9D91-7224C49458BB}"/>
                <c:ext xmlns:c16="http://schemas.microsoft.com/office/drawing/2014/chart" uri="{C3380CC4-5D6E-409C-BE32-E72D297353CC}">
                  <c16:uniqueId val="{0000000E-7D51-4513-9844-BDB4C20A7970}"/>
                </c:ext>
              </c:extLst>
            </c:dLbl>
            <c:numFmt formatCode="0.0" sourceLinked="0"/>
            <c:spPr>
              <a:noFill/>
              <a:ln>
                <a:noFill/>
              </a:ln>
              <a:effectLst/>
            </c:spPr>
            <c:txPr>
              <a:bodyPr rot="0" spcFirstLastPara="1" vertOverflow="ellipsis" vert="horz" wrap="square" lIns="38100" tIns="19050" rIns="38100" bIns="19050" anchor="ctr" anchorCtr="1">
                <a:spAutoFit/>
              </a:bodyPr>
              <a:lstStyle/>
              <a:p>
                <a:pPr>
                  <a:defRPr sz="1100" b="0" i="0" u="none" strike="noStrike" kern="1200" baseline="0">
                    <a:solidFill>
                      <a:schemeClr val="tx1"/>
                    </a:solidFill>
                    <a:effectLst/>
                    <a:latin typeface="+mn-lt"/>
                    <a:ea typeface="+mn-ea"/>
                    <a:cs typeface="+mn-cs"/>
                  </a:defRPr>
                </a:pPr>
                <a:endParaRPr lang="ru-RU"/>
              </a:p>
            </c:txPr>
            <c:dLblPos val="ctr"/>
            <c:showLegendKey val="0"/>
            <c:showVal val="1"/>
            <c:showCatName val="0"/>
            <c:showSerName val="0"/>
            <c:showPercent val="0"/>
            <c:showBubbleSize val="0"/>
            <c:separator> </c:separator>
            <c:showLeaderLines val="0"/>
            <c:extLst>
              <c:ext xmlns:c15="http://schemas.microsoft.com/office/drawing/2012/chart" uri="{CE6537A1-D6FC-4f65-9D91-7224C49458BB}">
                <c15:showDataLabelsRange val="1"/>
                <c15:showLeaderLines val="1"/>
                <c15:leaderLines>
                  <c:spPr>
                    <a:ln w="9525">
                      <a:solidFill>
                        <a:schemeClr val="tx1">
                          <a:lumMod val="35000"/>
                          <a:lumOff val="65000"/>
                        </a:schemeClr>
                      </a:solidFill>
                    </a:ln>
                    <a:effectLst/>
                  </c:spPr>
                </c15:leaderLines>
              </c:ext>
            </c:extLst>
          </c:dLbls>
          <c:cat>
            <c:strRef>
              <c:f>Лист1!$A$2:$A$8</c:f>
              <c:strCache>
                <c:ptCount val="7"/>
                <c:pt idx="0">
                  <c:v>исполнено в 2020 г.</c:v>
                </c:pt>
                <c:pt idx="1">
                  <c:v>исполнено в 2021 г.</c:v>
                </c:pt>
                <c:pt idx="2">
                  <c:v>уточненный план 2022 г.</c:v>
                </c:pt>
                <c:pt idx="3">
                  <c:v>ожидаемое исполнение 2022 г.</c:v>
                </c:pt>
                <c:pt idx="4">
                  <c:v>план 2023 г.</c:v>
                </c:pt>
                <c:pt idx="5">
                  <c:v>план 2024 г.</c:v>
                </c:pt>
                <c:pt idx="6">
                  <c:v>план 2025 г.</c:v>
                </c:pt>
              </c:strCache>
            </c:strRef>
          </c:cat>
          <c:val>
            <c:numRef>
              <c:f>Лист1!$C$2:$C$8</c:f>
              <c:numCache>
                <c:formatCode>0.0</c:formatCode>
                <c:ptCount val="7"/>
                <c:pt idx="0">
                  <c:v>2611081.7999999998</c:v>
                </c:pt>
                <c:pt idx="1">
                  <c:v>2177125.2999999998</c:v>
                </c:pt>
                <c:pt idx="2">
                  <c:v>3920985.5</c:v>
                </c:pt>
                <c:pt idx="3">
                  <c:v>3920985.5</c:v>
                </c:pt>
                <c:pt idx="4">
                  <c:v>4044758.1</c:v>
                </c:pt>
                <c:pt idx="5">
                  <c:v>3875155.2</c:v>
                </c:pt>
                <c:pt idx="6">
                  <c:v>3018699</c:v>
                </c:pt>
              </c:numCache>
            </c:numRef>
          </c:val>
          <c:extLst>
            <c:ext xmlns:c15="http://schemas.microsoft.com/office/drawing/2012/chart" uri="{02D57815-91ED-43cb-92C2-25804820EDAC}">
              <c15:datalabelsRange>
                <c15:f>Лист1!$A$9:$F$9</c15:f>
                <c15:dlblRangeCache>
                  <c:ptCount val="6"/>
                </c15:dlblRangeCache>
              </c15:datalabelsRange>
            </c:ext>
            <c:ext xmlns:c16="http://schemas.microsoft.com/office/drawing/2014/chart" uri="{C3380CC4-5D6E-409C-BE32-E72D297353CC}">
              <c16:uniqueId val="{0000000F-7D51-4513-9844-BDB4C20A7970}"/>
            </c:ext>
          </c:extLst>
        </c:ser>
        <c:dLbls>
          <c:showLegendKey val="0"/>
          <c:showVal val="0"/>
          <c:showCatName val="0"/>
          <c:showSerName val="0"/>
          <c:showPercent val="0"/>
          <c:showBubbleSize val="0"/>
        </c:dLbls>
        <c:gapWidth val="50"/>
        <c:overlap val="100"/>
        <c:axId val="600877696"/>
        <c:axId val="600876712"/>
      </c:barChart>
      <c:catAx>
        <c:axId val="600877696"/>
        <c:scaling>
          <c:orientation val="minMax"/>
        </c:scaling>
        <c:delete val="0"/>
        <c:axPos val="b"/>
        <c:numFmt formatCode="General" sourceLinked="1"/>
        <c:majorTickMark val="none"/>
        <c:minorTickMark val="none"/>
        <c:tickLblPos val="nextTo"/>
        <c:spPr>
          <a:noFill/>
          <a:ln w="9525" cap="flat" cmpd="sng" algn="ctr">
            <a:solidFill>
              <a:schemeClr val="tx1">
                <a:lumMod val="25000"/>
                <a:lumOff val="75000"/>
              </a:schemeClr>
            </a:solidFill>
            <a:round/>
            <a:headEnd type="none" w="sm" len="sm"/>
            <a:tailEnd type="none" w="sm" len="sm"/>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ru-RU"/>
          </a:p>
        </c:txPr>
        <c:crossAx val="600876712"/>
        <c:crosses val="autoZero"/>
        <c:auto val="1"/>
        <c:lblAlgn val="ctr"/>
        <c:lblOffset val="100"/>
        <c:noMultiLvlLbl val="0"/>
      </c:catAx>
      <c:valAx>
        <c:axId val="600876712"/>
        <c:scaling>
          <c:orientation val="minMax"/>
        </c:scaling>
        <c:delete val="1"/>
        <c:axPos val="l"/>
        <c:majorGridlines>
          <c:spPr>
            <a:ln w="9525" cap="flat" cmpd="sng" algn="ctr">
              <a:gradFill>
                <a:gsLst>
                  <a:gs pos="0">
                    <a:schemeClr val="tx1">
                      <a:lumMod val="5000"/>
                      <a:lumOff val="95000"/>
                    </a:schemeClr>
                  </a:gs>
                  <a:gs pos="100000">
                    <a:schemeClr val="tx1">
                      <a:lumMod val="15000"/>
                      <a:lumOff val="85000"/>
                    </a:schemeClr>
                  </a:gs>
                </a:gsLst>
                <a:lin ang="5400000" scaled="0"/>
              </a:gradFill>
              <a:round/>
            </a:ln>
            <a:effectLst/>
          </c:spPr>
        </c:majorGridlines>
        <c:numFmt formatCode="0.0" sourceLinked="1"/>
        <c:majorTickMark val="none"/>
        <c:minorTickMark val="none"/>
        <c:tickLblPos val="nextTo"/>
        <c:crossAx val="600877696"/>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ru-RU"/>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ru-RU"/>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3367403059501516"/>
          <c:y val="0.15518770585872904"/>
          <c:w val="0.30648785595419764"/>
          <c:h val="0.75399107708145519"/>
        </c:manualLayout>
      </c:layout>
      <c:pieChart>
        <c:varyColors val="1"/>
        <c:ser>
          <c:idx val="0"/>
          <c:order val="0"/>
          <c:spPr>
            <a:ln>
              <a:solidFill>
                <a:schemeClr val="tx1"/>
              </a:solidFill>
            </a:ln>
            <a:effectLst>
              <a:softEdge rad="0"/>
            </a:effectLst>
            <a:scene3d>
              <a:camera prst="orthographicFront"/>
              <a:lightRig rig="threePt" dir="t"/>
            </a:scene3d>
            <a:sp3d prstMaterial="dkEdge">
              <a:bevelB prst="angle"/>
            </a:sp3d>
          </c:spPr>
          <c:dPt>
            <c:idx val="0"/>
            <c:bubble3D val="0"/>
            <c:spPr>
              <a:solidFill>
                <a:schemeClr val="accent1"/>
              </a:solidFill>
              <a:ln>
                <a:solidFill>
                  <a:schemeClr val="tx1"/>
                </a:solidFill>
              </a:ln>
              <a:effectLst>
                <a:softEdge rad="0"/>
              </a:effectLst>
              <a:scene3d>
                <a:camera prst="orthographicFront"/>
                <a:lightRig rig="threePt" dir="t"/>
              </a:scene3d>
              <a:sp3d prstMaterial="dkEdge">
                <a:bevelB prst="angle"/>
              </a:sp3d>
            </c:spPr>
            <c:extLst>
              <c:ext xmlns:c16="http://schemas.microsoft.com/office/drawing/2014/chart" uri="{C3380CC4-5D6E-409C-BE32-E72D297353CC}">
                <c16:uniqueId val="{00000001-46B4-4E86-9B1B-08AF181380FF}"/>
              </c:ext>
            </c:extLst>
          </c:dPt>
          <c:dPt>
            <c:idx val="1"/>
            <c:bubble3D val="0"/>
            <c:spPr>
              <a:solidFill>
                <a:schemeClr val="accent2"/>
              </a:solidFill>
              <a:ln>
                <a:solidFill>
                  <a:schemeClr val="tx1"/>
                </a:solidFill>
              </a:ln>
              <a:effectLst>
                <a:softEdge rad="0"/>
              </a:effectLst>
              <a:scene3d>
                <a:camera prst="orthographicFront"/>
                <a:lightRig rig="threePt" dir="t"/>
              </a:scene3d>
              <a:sp3d prstMaterial="dkEdge">
                <a:bevelB prst="angle"/>
              </a:sp3d>
            </c:spPr>
            <c:extLst>
              <c:ext xmlns:c16="http://schemas.microsoft.com/office/drawing/2014/chart" uri="{C3380CC4-5D6E-409C-BE32-E72D297353CC}">
                <c16:uniqueId val="{00000003-46B4-4E86-9B1B-08AF181380FF}"/>
              </c:ext>
            </c:extLst>
          </c:dPt>
          <c:dPt>
            <c:idx val="2"/>
            <c:bubble3D val="0"/>
            <c:spPr>
              <a:solidFill>
                <a:schemeClr val="accent3"/>
              </a:solidFill>
              <a:ln>
                <a:solidFill>
                  <a:schemeClr val="tx1"/>
                </a:solidFill>
              </a:ln>
              <a:effectLst>
                <a:softEdge rad="0"/>
              </a:effectLst>
              <a:scene3d>
                <a:camera prst="orthographicFront"/>
                <a:lightRig rig="threePt" dir="t"/>
              </a:scene3d>
              <a:sp3d prstMaterial="dkEdge">
                <a:bevelB prst="angle"/>
              </a:sp3d>
            </c:spPr>
            <c:extLst>
              <c:ext xmlns:c16="http://schemas.microsoft.com/office/drawing/2014/chart" uri="{C3380CC4-5D6E-409C-BE32-E72D297353CC}">
                <c16:uniqueId val="{00000005-46B4-4E86-9B1B-08AF181380FF}"/>
              </c:ext>
            </c:extLst>
          </c:dPt>
          <c:dPt>
            <c:idx val="3"/>
            <c:bubble3D val="0"/>
            <c:spPr>
              <a:solidFill>
                <a:schemeClr val="accent4"/>
              </a:solidFill>
              <a:ln>
                <a:solidFill>
                  <a:schemeClr val="tx1"/>
                </a:solidFill>
              </a:ln>
              <a:effectLst>
                <a:softEdge rad="0"/>
              </a:effectLst>
              <a:scene3d>
                <a:camera prst="orthographicFront"/>
                <a:lightRig rig="threePt" dir="t"/>
              </a:scene3d>
              <a:sp3d prstMaterial="dkEdge">
                <a:bevelB prst="angle"/>
              </a:sp3d>
            </c:spPr>
            <c:extLst>
              <c:ext xmlns:c16="http://schemas.microsoft.com/office/drawing/2014/chart" uri="{C3380CC4-5D6E-409C-BE32-E72D297353CC}">
                <c16:uniqueId val="{00000007-46B4-4E86-9B1B-08AF181380FF}"/>
              </c:ext>
            </c:extLst>
          </c:dPt>
          <c:dPt>
            <c:idx val="4"/>
            <c:bubble3D val="0"/>
            <c:spPr>
              <a:solidFill>
                <a:schemeClr val="accent5"/>
              </a:solidFill>
              <a:ln>
                <a:solidFill>
                  <a:schemeClr val="tx1"/>
                </a:solidFill>
              </a:ln>
              <a:effectLst>
                <a:softEdge rad="0"/>
              </a:effectLst>
              <a:scene3d>
                <a:camera prst="orthographicFront"/>
                <a:lightRig rig="threePt" dir="t"/>
              </a:scene3d>
              <a:sp3d prstMaterial="dkEdge">
                <a:bevelB prst="angle"/>
              </a:sp3d>
            </c:spPr>
            <c:extLst>
              <c:ext xmlns:c16="http://schemas.microsoft.com/office/drawing/2014/chart" uri="{C3380CC4-5D6E-409C-BE32-E72D297353CC}">
                <c16:uniqueId val="{00000009-46B4-4E86-9B1B-08AF181380FF}"/>
              </c:ext>
            </c:extLst>
          </c:dPt>
          <c:dPt>
            <c:idx val="5"/>
            <c:bubble3D val="0"/>
            <c:spPr>
              <a:solidFill>
                <a:schemeClr val="accent6"/>
              </a:solidFill>
              <a:ln>
                <a:solidFill>
                  <a:schemeClr val="tx1"/>
                </a:solidFill>
              </a:ln>
              <a:effectLst>
                <a:softEdge rad="0"/>
              </a:effectLst>
              <a:scene3d>
                <a:camera prst="orthographicFront"/>
                <a:lightRig rig="threePt" dir="t"/>
              </a:scene3d>
              <a:sp3d prstMaterial="dkEdge">
                <a:bevelB prst="angle"/>
              </a:sp3d>
            </c:spPr>
            <c:extLst>
              <c:ext xmlns:c16="http://schemas.microsoft.com/office/drawing/2014/chart" uri="{C3380CC4-5D6E-409C-BE32-E72D297353CC}">
                <c16:uniqueId val="{0000000B-46B4-4E86-9B1B-08AF181380FF}"/>
              </c:ext>
            </c:extLst>
          </c:dPt>
          <c:dPt>
            <c:idx val="6"/>
            <c:bubble3D val="0"/>
            <c:spPr>
              <a:solidFill>
                <a:schemeClr val="accent1">
                  <a:lumMod val="60000"/>
                </a:schemeClr>
              </a:solidFill>
              <a:ln>
                <a:solidFill>
                  <a:schemeClr val="tx1"/>
                </a:solidFill>
              </a:ln>
              <a:effectLst>
                <a:softEdge rad="0"/>
              </a:effectLst>
              <a:scene3d>
                <a:camera prst="orthographicFront"/>
                <a:lightRig rig="threePt" dir="t"/>
              </a:scene3d>
              <a:sp3d prstMaterial="dkEdge">
                <a:bevelB prst="angle"/>
              </a:sp3d>
            </c:spPr>
            <c:extLst>
              <c:ext xmlns:c16="http://schemas.microsoft.com/office/drawing/2014/chart" uri="{C3380CC4-5D6E-409C-BE32-E72D297353CC}">
                <c16:uniqueId val="{0000000D-46B4-4E86-9B1B-08AF181380FF}"/>
              </c:ext>
            </c:extLst>
          </c:dPt>
          <c:dPt>
            <c:idx val="7"/>
            <c:bubble3D val="0"/>
            <c:spPr>
              <a:solidFill>
                <a:schemeClr val="accent2">
                  <a:lumMod val="60000"/>
                </a:schemeClr>
              </a:solidFill>
              <a:ln>
                <a:solidFill>
                  <a:schemeClr val="tx1"/>
                </a:solidFill>
              </a:ln>
              <a:effectLst>
                <a:softEdge rad="0"/>
              </a:effectLst>
              <a:scene3d>
                <a:camera prst="orthographicFront"/>
                <a:lightRig rig="threePt" dir="t"/>
              </a:scene3d>
              <a:sp3d prstMaterial="dkEdge">
                <a:bevelB prst="angle"/>
              </a:sp3d>
            </c:spPr>
            <c:extLst>
              <c:ext xmlns:c16="http://schemas.microsoft.com/office/drawing/2014/chart" uri="{C3380CC4-5D6E-409C-BE32-E72D297353CC}">
                <c16:uniqueId val="{0000000F-46B4-4E86-9B1B-08AF181380FF}"/>
              </c:ext>
            </c:extLst>
          </c:dPt>
          <c:dLbls>
            <c:dLbl>
              <c:idx val="0"/>
              <c:layout>
                <c:manualLayout>
                  <c:x val="2.5117598652088145E-2"/>
                  <c:y val="7.7239786558695837E-3"/>
                </c:manualLayout>
              </c:layout>
              <c:tx>
                <c:rich>
                  <a:bodyPr rot="0" spcFirstLastPara="1" vertOverflow="ellipsis" vert="horz" wrap="square" anchor="ctr" anchorCtr="1"/>
                  <a:lstStyle/>
                  <a:p>
                    <a:pPr>
                      <a:defRPr sz="1000" b="1" i="0" u="none" strike="noStrike" kern="1200" spc="0" baseline="0">
                        <a:solidFill>
                          <a:schemeClr val="accent1"/>
                        </a:solidFill>
                        <a:effectLst>
                          <a:glow>
                            <a:schemeClr val="accent1">
                              <a:alpha val="40000"/>
                            </a:schemeClr>
                          </a:glow>
                        </a:effectLst>
                        <a:latin typeface="+mn-lt"/>
                        <a:ea typeface="+mn-ea"/>
                        <a:cs typeface="+mn-cs"/>
                      </a:defRPr>
                    </a:pPr>
                    <a:fld id="{1154A565-A798-4CB6-AA6E-0A21DABF06D2}" type="CATEGORYNAME">
                      <a:rPr lang="ru-RU"/>
                      <a:pPr>
                        <a:defRPr/>
                      </a:pPr>
                      <a:t>[ИМЯ КАТЕГОРИИ]</a:t>
                    </a:fld>
                    <a:r>
                      <a:rPr lang="ru-RU" baseline="0" dirty="0"/>
                      <a:t>; </a:t>
                    </a:r>
                  </a:p>
                  <a:p>
                    <a:pPr>
                      <a:defRPr/>
                    </a:pPr>
                    <a:fld id="{74E79313-6C6A-48AD-A41A-4290EEAED595}" type="VALUE">
                      <a:rPr lang="ru-RU" baseline="0" smtClean="0"/>
                      <a:pPr>
                        <a:defRPr/>
                      </a:pPr>
                      <a:t>[ЗНАЧЕНИЕ]</a:t>
                    </a:fld>
                    <a:endParaRPr lang="ru-RU"/>
                  </a:p>
                </c:rich>
              </c:tx>
              <c:spPr>
                <a:noFill/>
                <a:ln>
                  <a:solidFill>
                    <a:schemeClr val="tx1"/>
                  </a:solidFill>
                </a:ln>
                <a:effectLst/>
              </c:spPr>
              <c:txPr>
                <a:bodyPr rot="0" spcFirstLastPara="1" vertOverflow="ellipsis" vert="horz" wrap="square" anchor="ctr" anchorCtr="1"/>
                <a:lstStyle/>
                <a:p>
                  <a:pPr>
                    <a:defRPr sz="1000" b="1" i="0" u="none" strike="noStrike" kern="1200" spc="0" baseline="0">
                      <a:solidFill>
                        <a:schemeClr val="accent1"/>
                      </a:solidFill>
                      <a:effectLst>
                        <a:glow>
                          <a:schemeClr val="accent1">
                            <a:alpha val="40000"/>
                          </a:schemeClr>
                        </a:glow>
                      </a:effectLst>
                      <a:latin typeface="+mn-lt"/>
                      <a:ea typeface="+mn-ea"/>
                      <a:cs typeface="+mn-cs"/>
                    </a:defRPr>
                  </a:pPr>
                  <a:endParaRPr lang="ru-RU"/>
                </a:p>
              </c:txPr>
              <c:dLblPos val="bestFit"/>
              <c:showLegendKey val="0"/>
              <c:showVal val="1"/>
              <c:showCatName val="1"/>
              <c:showSerName val="0"/>
              <c:showPercent val="0"/>
              <c:showBubbleSize val="0"/>
              <c:extLst>
                <c:ext xmlns:c15="http://schemas.microsoft.com/office/drawing/2012/chart" uri="{CE6537A1-D6FC-4f65-9D91-7224C49458BB}">
                  <c15:layout>
                    <c:manualLayout>
                      <c:w val="0.16277250493163614"/>
                      <c:h val="0.10661665204651984"/>
                    </c:manualLayout>
                  </c15:layout>
                  <c15:dlblFieldTable/>
                  <c15:showDataLabelsRange val="0"/>
                </c:ext>
                <c:ext xmlns:c16="http://schemas.microsoft.com/office/drawing/2014/chart" uri="{C3380CC4-5D6E-409C-BE32-E72D297353CC}">
                  <c16:uniqueId val="{00000001-46B4-4E86-9B1B-08AF181380FF}"/>
                </c:ext>
              </c:extLst>
            </c:dLbl>
            <c:dLbl>
              <c:idx val="1"/>
              <c:layout>
                <c:manualLayout>
                  <c:x val="3.2443564925613837E-2"/>
                  <c:y val="0"/>
                </c:manualLayout>
              </c:layout>
              <c:tx>
                <c:rich>
                  <a:bodyPr rot="0" spcFirstLastPara="1" vertOverflow="ellipsis" vert="horz" wrap="square" anchor="ctr" anchorCtr="1"/>
                  <a:lstStyle/>
                  <a:p>
                    <a:pPr>
                      <a:defRPr sz="1000" b="1" i="0" u="none" strike="noStrike" kern="1200" spc="0" baseline="0">
                        <a:solidFill>
                          <a:schemeClr val="accent1"/>
                        </a:solidFill>
                        <a:effectLst>
                          <a:glow>
                            <a:schemeClr val="accent1">
                              <a:alpha val="40000"/>
                            </a:schemeClr>
                          </a:glow>
                        </a:effectLst>
                        <a:latin typeface="+mn-lt"/>
                        <a:ea typeface="+mn-ea"/>
                        <a:cs typeface="+mn-cs"/>
                      </a:defRPr>
                    </a:pPr>
                    <a:fld id="{ADE060B6-3060-4C60-992F-7EFEB9FCC3A6}" type="CATEGORYNAME">
                      <a:rPr lang="ru-RU"/>
                      <a:pPr>
                        <a:defRPr>
                          <a:solidFill>
                            <a:schemeClr val="accent1"/>
                          </a:solidFill>
                        </a:defRPr>
                      </a:pPr>
                      <a:t>[ИМЯ КАТЕГОРИИ]</a:t>
                    </a:fld>
                    <a:r>
                      <a:rPr lang="ru-RU" baseline="0"/>
                      <a:t>; </a:t>
                    </a:r>
                  </a:p>
                  <a:p>
                    <a:pPr>
                      <a:defRPr>
                        <a:solidFill>
                          <a:schemeClr val="accent1"/>
                        </a:solidFill>
                      </a:defRPr>
                    </a:pPr>
                    <a:r>
                      <a:rPr lang="ru-RU" baseline="0"/>
                      <a:t> </a:t>
                    </a:r>
                    <a:fld id="{CE6EB27C-A5E4-4D8D-B63A-826A9B68E6BF}" type="VALUE">
                      <a:rPr lang="ru-RU" baseline="0"/>
                      <a:pPr>
                        <a:defRPr>
                          <a:solidFill>
                            <a:schemeClr val="accent1"/>
                          </a:solidFill>
                        </a:defRPr>
                      </a:pPr>
                      <a:t>[ЗНАЧЕНИЕ]</a:t>
                    </a:fld>
                    <a:endParaRPr lang="ru-RU" baseline="0"/>
                  </a:p>
                </c:rich>
              </c:tx>
              <c:spPr>
                <a:noFill/>
                <a:ln>
                  <a:solidFill>
                    <a:schemeClr val="tx1"/>
                  </a:solidFill>
                </a:ln>
                <a:effectLst/>
              </c:spPr>
              <c:txPr>
                <a:bodyPr rot="0" spcFirstLastPara="1" vertOverflow="ellipsis" vert="horz" wrap="square" anchor="ctr" anchorCtr="1"/>
                <a:lstStyle/>
                <a:p>
                  <a:pPr>
                    <a:defRPr sz="1000" b="1" i="0" u="none" strike="noStrike" kern="1200" spc="0" baseline="0">
                      <a:solidFill>
                        <a:schemeClr val="accent1"/>
                      </a:solidFill>
                      <a:effectLst>
                        <a:glow>
                          <a:schemeClr val="accent1">
                            <a:alpha val="40000"/>
                          </a:schemeClr>
                        </a:glow>
                      </a:effectLst>
                      <a:latin typeface="+mn-lt"/>
                      <a:ea typeface="+mn-ea"/>
                      <a:cs typeface="+mn-cs"/>
                    </a:defRPr>
                  </a:pPr>
                  <a:endParaRPr lang="ru-RU"/>
                </a:p>
              </c:txPr>
              <c:dLblPos val="bestFit"/>
              <c:showLegendKey val="0"/>
              <c:showVal val="1"/>
              <c:showCatName val="1"/>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3-46B4-4E86-9B1B-08AF181380FF}"/>
                </c:ext>
              </c:extLst>
            </c:dLbl>
            <c:dLbl>
              <c:idx val="2"/>
              <c:layout>
                <c:manualLayout>
                  <c:x val="0.10884296869579169"/>
                  <c:y val="-1.2873297759782642E-2"/>
                </c:manualLayout>
              </c:layout>
              <c:tx>
                <c:rich>
                  <a:bodyPr rot="0" spcFirstLastPara="1" vertOverflow="ellipsis" vert="horz" wrap="square" anchor="ctr" anchorCtr="1"/>
                  <a:lstStyle/>
                  <a:p>
                    <a:pPr>
                      <a:defRPr sz="1000" b="1" i="0" u="none" strike="noStrike" kern="1200" spc="0" baseline="0">
                        <a:solidFill>
                          <a:schemeClr val="accent1"/>
                        </a:solidFill>
                        <a:effectLst>
                          <a:glow>
                            <a:schemeClr val="accent1">
                              <a:alpha val="40000"/>
                            </a:schemeClr>
                          </a:glow>
                        </a:effectLst>
                        <a:latin typeface="+mn-lt"/>
                        <a:ea typeface="+mn-ea"/>
                        <a:cs typeface="+mn-cs"/>
                      </a:defRPr>
                    </a:pPr>
                    <a:fld id="{C371CA2A-62C8-4109-B5AA-7911536B653B}" type="CATEGORYNAME">
                      <a:rPr lang="ru-RU"/>
                      <a:pPr>
                        <a:defRPr>
                          <a:solidFill>
                            <a:schemeClr val="accent1"/>
                          </a:solidFill>
                        </a:defRPr>
                      </a:pPr>
                      <a:t>[ИМЯ КАТЕГОРИИ]</a:t>
                    </a:fld>
                    <a:r>
                      <a:rPr lang="ru-RU" baseline="0"/>
                      <a:t>;   </a:t>
                    </a:r>
                  </a:p>
                  <a:p>
                    <a:pPr>
                      <a:defRPr>
                        <a:solidFill>
                          <a:schemeClr val="accent1"/>
                        </a:solidFill>
                      </a:defRPr>
                    </a:pPr>
                    <a:fld id="{A55E0DE4-624B-40BA-81A7-24D69F792DDA}" type="VALUE">
                      <a:rPr lang="ru-RU" baseline="0" smtClean="0"/>
                      <a:pPr>
                        <a:defRPr>
                          <a:solidFill>
                            <a:schemeClr val="accent1"/>
                          </a:solidFill>
                        </a:defRPr>
                      </a:pPr>
                      <a:t>[ЗНАЧЕНИЕ]</a:t>
                    </a:fld>
                    <a:endParaRPr lang="ru-RU"/>
                  </a:p>
                </c:rich>
              </c:tx>
              <c:spPr>
                <a:noFill/>
                <a:ln>
                  <a:solidFill>
                    <a:schemeClr val="tx1"/>
                  </a:solidFill>
                </a:ln>
                <a:effectLst/>
              </c:spPr>
              <c:txPr>
                <a:bodyPr rot="0" spcFirstLastPara="1" vertOverflow="ellipsis" vert="horz" wrap="square" anchor="ctr" anchorCtr="1"/>
                <a:lstStyle/>
                <a:p>
                  <a:pPr>
                    <a:defRPr sz="1000" b="1" i="0" u="none" strike="noStrike" kern="1200" spc="0" baseline="0">
                      <a:solidFill>
                        <a:schemeClr val="accent1"/>
                      </a:solidFill>
                      <a:effectLst>
                        <a:glow>
                          <a:schemeClr val="accent1">
                            <a:alpha val="40000"/>
                          </a:schemeClr>
                        </a:glow>
                      </a:effectLst>
                      <a:latin typeface="+mn-lt"/>
                      <a:ea typeface="+mn-ea"/>
                      <a:cs typeface="+mn-cs"/>
                    </a:defRPr>
                  </a:pPr>
                  <a:endParaRPr lang="ru-RU"/>
                </a:p>
              </c:txPr>
              <c:dLblPos val="bestFit"/>
              <c:showLegendKey val="0"/>
              <c:showVal val="1"/>
              <c:showCatName val="1"/>
              <c:showSerName val="0"/>
              <c:showPercent val="0"/>
              <c:showBubbleSize val="0"/>
              <c:extLst>
                <c:ext xmlns:c15="http://schemas.microsoft.com/office/drawing/2012/chart" uri="{CE6537A1-D6FC-4f65-9D91-7224C49458BB}">
                  <c15:layout>
                    <c:manualLayout>
                      <c:w val="0.14332202327201549"/>
                      <c:h val="7.9871818445550316E-2"/>
                    </c:manualLayout>
                  </c15:layout>
                  <c15:dlblFieldTable/>
                  <c15:showDataLabelsRange val="0"/>
                </c:ext>
                <c:ext xmlns:c16="http://schemas.microsoft.com/office/drawing/2014/chart" uri="{C3380CC4-5D6E-409C-BE32-E72D297353CC}">
                  <c16:uniqueId val="{00000005-46B4-4E86-9B1B-08AF181380FF}"/>
                </c:ext>
              </c:extLst>
            </c:dLbl>
            <c:dLbl>
              <c:idx val="3"/>
              <c:layout>
                <c:manualLayout>
                  <c:x val="-2.5117598652088131E-2"/>
                  <c:y val="2.5746595519565284E-2"/>
                </c:manualLayout>
              </c:layout>
              <c:spPr>
                <a:noFill/>
                <a:ln>
                  <a:solidFill>
                    <a:schemeClr val="tx1"/>
                  </a:solidFill>
                </a:ln>
                <a:effectLst/>
              </c:spPr>
              <c:txPr>
                <a:bodyPr rot="0" spcFirstLastPara="1" vertOverflow="ellipsis" vert="horz" wrap="square" anchor="ctr" anchorCtr="1"/>
                <a:lstStyle/>
                <a:p>
                  <a:pPr>
                    <a:defRPr sz="1000" b="1" i="0" u="none" strike="noStrike" kern="1200" spc="0" baseline="0">
                      <a:solidFill>
                        <a:schemeClr val="accent4"/>
                      </a:solidFill>
                      <a:effectLst>
                        <a:glow>
                          <a:schemeClr val="accent1">
                            <a:alpha val="40000"/>
                          </a:schemeClr>
                        </a:glow>
                      </a:effectLst>
                      <a:latin typeface="+mn-lt"/>
                      <a:ea typeface="+mn-ea"/>
                      <a:cs typeface="+mn-cs"/>
                    </a:defRPr>
                  </a:pPr>
                  <a:endParaRPr lang="ru-RU"/>
                </a:p>
              </c:txPr>
              <c:dLblPos val="bestFit"/>
              <c:showLegendKey val="0"/>
              <c:showVal val="1"/>
              <c:showCatName val="1"/>
              <c:showSerName val="0"/>
              <c:showPercent val="0"/>
              <c:showBubbleSize val="0"/>
              <c:extLst>
                <c:ext xmlns:c15="http://schemas.microsoft.com/office/drawing/2012/chart" uri="{CE6537A1-D6FC-4f65-9D91-7224C49458BB}"/>
                <c:ext xmlns:c16="http://schemas.microsoft.com/office/drawing/2014/chart" uri="{C3380CC4-5D6E-409C-BE32-E72D297353CC}">
                  <c16:uniqueId val="{00000007-46B4-4E86-9B1B-08AF181380FF}"/>
                </c:ext>
              </c:extLst>
            </c:dLbl>
            <c:dLbl>
              <c:idx val="4"/>
              <c:layout>
                <c:manualLayout>
                  <c:x val="-4.4479080946406083E-2"/>
                  <c:y val="7.7239786558695858E-2"/>
                </c:manualLayout>
              </c:layout>
              <c:tx>
                <c:rich>
                  <a:bodyPr rot="0" spcFirstLastPara="1" vertOverflow="ellipsis" vert="horz" wrap="square" anchor="ctr" anchorCtr="1"/>
                  <a:lstStyle/>
                  <a:p>
                    <a:pPr>
                      <a:defRPr sz="1000" b="1" i="0" u="none" strike="noStrike" kern="1200" spc="0" baseline="0">
                        <a:solidFill>
                          <a:schemeClr val="accent1"/>
                        </a:solidFill>
                        <a:effectLst>
                          <a:glow>
                            <a:schemeClr val="accent1">
                              <a:alpha val="40000"/>
                            </a:schemeClr>
                          </a:glow>
                        </a:effectLst>
                        <a:latin typeface="+mn-lt"/>
                        <a:ea typeface="+mn-ea"/>
                        <a:cs typeface="+mn-cs"/>
                      </a:defRPr>
                    </a:pPr>
                    <a:fld id="{B1F443D3-5F65-403A-B572-44AF4316EB02}" type="CATEGORYNAME">
                      <a:rPr lang="ru-RU"/>
                      <a:pPr>
                        <a:defRPr>
                          <a:solidFill>
                            <a:schemeClr val="accent1"/>
                          </a:solidFill>
                        </a:defRPr>
                      </a:pPr>
                      <a:t>[ИМЯ КАТЕГОРИИ]</a:t>
                    </a:fld>
                    <a:r>
                      <a:rPr lang="ru-RU" baseline="0"/>
                      <a:t>; </a:t>
                    </a:r>
                  </a:p>
                  <a:p>
                    <a:pPr>
                      <a:defRPr>
                        <a:solidFill>
                          <a:schemeClr val="accent1"/>
                        </a:solidFill>
                      </a:defRPr>
                    </a:pPr>
                    <a:fld id="{F9B36599-935B-459A-A640-2718ACE4A869}" type="VALUE">
                      <a:rPr lang="ru-RU" baseline="0" smtClean="0"/>
                      <a:pPr>
                        <a:defRPr>
                          <a:solidFill>
                            <a:schemeClr val="accent1"/>
                          </a:solidFill>
                        </a:defRPr>
                      </a:pPr>
                      <a:t>[ЗНАЧЕНИЕ]</a:t>
                    </a:fld>
                    <a:endParaRPr lang="ru-RU"/>
                  </a:p>
                </c:rich>
              </c:tx>
              <c:spPr>
                <a:noFill/>
                <a:ln>
                  <a:solidFill>
                    <a:schemeClr val="tx1"/>
                  </a:solidFill>
                </a:ln>
                <a:effectLst/>
              </c:spPr>
              <c:txPr>
                <a:bodyPr rot="0" spcFirstLastPara="1" vertOverflow="ellipsis" vert="horz" wrap="square" anchor="ctr" anchorCtr="1"/>
                <a:lstStyle/>
                <a:p>
                  <a:pPr>
                    <a:defRPr sz="1000" b="1" i="0" u="none" strike="noStrike" kern="1200" spc="0" baseline="0">
                      <a:solidFill>
                        <a:schemeClr val="accent1"/>
                      </a:solidFill>
                      <a:effectLst>
                        <a:glow>
                          <a:schemeClr val="accent1">
                            <a:alpha val="40000"/>
                          </a:schemeClr>
                        </a:glow>
                      </a:effectLst>
                      <a:latin typeface="+mn-lt"/>
                      <a:ea typeface="+mn-ea"/>
                      <a:cs typeface="+mn-cs"/>
                    </a:defRPr>
                  </a:pPr>
                  <a:endParaRPr lang="ru-RU"/>
                </a:p>
              </c:txPr>
              <c:dLblPos val="bestFit"/>
              <c:showLegendKey val="0"/>
              <c:showVal val="1"/>
              <c:showCatName val="1"/>
              <c:showSerName val="0"/>
              <c:showPercent val="0"/>
              <c:showBubbleSize val="0"/>
              <c:extLst>
                <c:ext xmlns:c15="http://schemas.microsoft.com/office/drawing/2012/chart" uri="{CE6537A1-D6FC-4f65-9D91-7224C49458BB}">
                  <c15:layout>
                    <c:manualLayout>
                      <c:w val="0.14752402941659759"/>
                      <c:h val="7.0571418319128443E-2"/>
                    </c:manualLayout>
                  </c15:layout>
                  <c15:dlblFieldTable/>
                  <c15:showDataLabelsRange val="0"/>
                </c:ext>
                <c:ext xmlns:c16="http://schemas.microsoft.com/office/drawing/2014/chart" uri="{C3380CC4-5D6E-409C-BE32-E72D297353CC}">
                  <c16:uniqueId val="{00000009-46B4-4E86-9B1B-08AF181380FF}"/>
                </c:ext>
              </c:extLst>
            </c:dLbl>
            <c:dLbl>
              <c:idx val="5"/>
              <c:layout>
                <c:manualLayout>
                  <c:x val="-1.6745065768058773E-2"/>
                  <c:y val="6.9515909267375553E-2"/>
                </c:manualLayout>
              </c:layout>
              <c:spPr>
                <a:noFill/>
                <a:ln>
                  <a:solidFill>
                    <a:schemeClr val="tx1"/>
                  </a:solidFill>
                </a:ln>
                <a:effectLst/>
              </c:spPr>
              <c:txPr>
                <a:bodyPr rot="0" spcFirstLastPara="1" vertOverflow="ellipsis" vert="horz" wrap="square" anchor="ctr" anchorCtr="1"/>
                <a:lstStyle/>
                <a:p>
                  <a:pPr>
                    <a:defRPr sz="1000" b="1" i="0" u="none" strike="noStrike" kern="1200" spc="0" baseline="0">
                      <a:solidFill>
                        <a:schemeClr val="accent6"/>
                      </a:solidFill>
                      <a:effectLst>
                        <a:glow>
                          <a:schemeClr val="accent1">
                            <a:alpha val="40000"/>
                          </a:schemeClr>
                        </a:glow>
                      </a:effectLst>
                      <a:latin typeface="+mn-lt"/>
                      <a:ea typeface="+mn-ea"/>
                      <a:cs typeface="+mn-cs"/>
                    </a:defRPr>
                  </a:pPr>
                  <a:endParaRPr lang="ru-RU"/>
                </a:p>
              </c:txPr>
              <c:dLblPos val="bestFit"/>
              <c:showLegendKey val="0"/>
              <c:showVal val="1"/>
              <c:showCatName val="1"/>
              <c:showSerName val="0"/>
              <c:showPercent val="0"/>
              <c:showBubbleSize val="0"/>
              <c:extLst>
                <c:ext xmlns:c15="http://schemas.microsoft.com/office/drawing/2012/chart" uri="{CE6537A1-D6FC-4f65-9D91-7224C49458BB}">
                  <c15:layout>
                    <c:manualLayout>
                      <c:w val="0.20828249519279818"/>
                      <c:h val="0.18029063649030516"/>
                    </c:manualLayout>
                  </c15:layout>
                </c:ext>
                <c:ext xmlns:c16="http://schemas.microsoft.com/office/drawing/2014/chart" uri="{C3380CC4-5D6E-409C-BE32-E72D297353CC}">
                  <c16:uniqueId val="{0000000B-46B4-4E86-9B1B-08AF181380FF}"/>
                </c:ext>
              </c:extLst>
            </c:dLbl>
            <c:dLbl>
              <c:idx val="6"/>
              <c:layout>
                <c:manualLayout>
                  <c:x val="-5.7037880272450152E-2"/>
                  <c:y val="0.11585957847349447"/>
                </c:manualLayout>
              </c:layout>
              <c:tx>
                <c:rich>
                  <a:bodyPr rot="0" spcFirstLastPara="1" vertOverflow="ellipsis" vert="horz" wrap="square" anchor="ctr" anchorCtr="0"/>
                  <a:lstStyle/>
                  <a:p>
                    <a:pPr lvl="1" algn="ctr" rtl="0">
                      <a:defRPr sz="1000" b="1" i="0" u="none" strike="noStrike" kern="1200" spc="0" baseline="0">
                        <a:solidFill>
                          <a:srgbClr val="5B9BD5">
                            <a:lumMod val="60000"/>
                          </a:srgbClr>
                        </a:solidFill>
                        <a:effectLst>
                          <a:glow>
                            <a:srgbClr val="5B9BD5">
                              <a:alpha val="40000"/>
                            </a:srgbClr>
                          </a:glow>
                        </a:effectLst>
                        <a:latin typeface="+mn-lt"/>
                        <a:ea typeface="+mn-ea"/>
                        <a:cs typeface="+mn-cs"/>
                      </a:defRPr>
                    </a:pPr>
                    <a:fld id="{19A5C7BA-A756-4D38-AB8F-50539A011C68}" type="CATEGORYNAME">
                      <a:rPr lang="ru-RU"/>
                      <a:pPr lvl="1" algn="ctr" rtl="0">
                        <a:defRPr>
                          <a:solidFill>
                            <a:srgbClr val="5B9BD5">
                              <a:lumMod val="60000"/>
                            </a:srgbClr>
                          </a:solidFill>
                          <a:effectLst>
                            <a:glow>
                              <a:srgbClr val="5B9BD5">
                                <a:alpha val="40000"/>
                              </a:srgbClr>
                            </a:glow>
                          </a:effectLst>
                        </a:defRPr>
                      </a:pPr>
                      <a:t>[ИМЯ КАТЕГОРИИ]</a:t>
                    </a:fld>
                    <a:r>
                      <a:rPr lang="ru-RU" dirty="0"/>
                      <a:t>
</a:t>
                    </a:r>
                    <a:fld id="{D708E01B-C46F-413A-9148-9B06B0691C82}" type="VALUE">
                      <a:rPr lang="ru-RU" smtClean="0"/>
                      <a:pPr lvl="1" algn="ctr" rtl="0">
                        <a:defRPr>
                          <a:solidFill>
                            <a:srgbClr val="5B9BD5">
                              <a:lumMod val="60000"/>
                            </a:srgbClr>
                          </a:solidFill>
                          <a:effectLst>
                            <a:glow>
                              <a:srgbClr val="5B9BD5">
                                <a:alpha val="40000"/>
                              </a:srgbClr>
                            </a:glow>
                          </a:effectLst>
                        </a:defRPr>
                      </a:pPr>
                      <a:t>[ЗНАЧЕНИЕ]</a:t>
                    </a:fld>
                    <a:endParaRPr lang="ru-RU" dirty="0"/>
                  </a:p>
                </c:rich>
              </c:tx>
              <c:spPr>
                <a:noFill/>
                <a:ln>
                  <a:solidFill>
                    <a:schemeClr val="tx1"/>
                  </a:solidFill>
                </a:ln>
                <a:effectLst/>
              </c:spPr>
              <c:txPr>
                <a:bodyPr rot="0" spcFirstLastPara="1" vertOverflow="ellipsis" vert="horz" wrap="square" anchor="ctr" anchorCtr="0"/>
                <a:lstStyle/>
                <a:p>
                  <a:pPr lvl="1" algn="ctr" rtl="0">
                    <a:defRPr sz="1000" b="1" i="0" u="none" strike="noStrike" kern="1200" spc="0" baseline="0">
                      <a:solidFill>
                        <a:srgbClr val="5B9BD5">
                          <a:lumMod val="60000"/>
                        </a:srgbClr>
                      </a:solidFill>
                      <a:effectLst>
                        <a:glow>
                          <a:srgbClr val="5B9BD5">
                            <a:alpha val="40000"/>
                          </a:srgbClr>
                        </a:glow>
                      </a:effectLst>
                      <a:latin typeface="+mn-lt"/>
                      <a:ea typeface="+mn-ea"/>
                      <a:cs typeface="+mn-cs"/>
                    </a:defRPr>
                  </a:pPr>
                  <a:endParaRPr lang="ru-RU"/>
                </a:p>
              </c:txPr>
              <c:dLblPos val="bestFit"/>
              <c:showLegendKey val="0"/>
              <c:showVal val="1"/>
              <c:showCatName val="1"/>
              <c:showSerName val="0"/>
              <c:showPercent val="0"/>
              <c:showBubbleSize val="0"/>
              <c:extLst>
                <c:ext xmlns:c15="http://schemas.microsoft.com/office/drawing/2012/chart" uri="{CE6537A1-D6FC-4f65-9D91-7224C49458BB}">
                  <c15:layout>
                    <c:manualLayout>
                      <c:w val="0.20424793970589666"/>
                      <c:h val="0.19521068722934395"/>
                    </c:manualLayout>
                  </c15:layout>
                  <c15:dlblFieldTable/>
                  <c15:showDataLabelsRange val="0"/>
                </c:ext>
                <c:ext xmlns:c16="http://schemas.microsoft.com/office/drawing/2014/chart" uri="{C3380CC4-5D6E-409C-BE32-E72D297353CC}">
                  <c16:uniqueId val="{0000000D-46B4-4E86-9B1B-08AF181380FF}"/>
                </c:ext>
              </c:extLst>
            </c:dLbl>
            <c:dLbl>
              <c:idx val="7"/>
              <c:spPr>
                <a:noFill/>
                <a:ln>
                  <a:solidFill>
                    <a:schemeClr val="tx1"/>
                  </a:solidFill>
                </a:ln>
                <a:effectLst/>
              </c:spPr>
              <c:txPr>
                <a:bodyPr rot="0" spcFirstLastPara="1" vertOverflow="ellipsis" vert="horz" wrap="square" anchor="ctr" anchorCtr="1"/>
                <a:lstStyle/>
                <a:p>
                  <a:pPr>
                    <a:defRPr sz="1000" b="1" i="0" u="none" strike="noStrike" kern="1200" spc="0" baseline="0">
                      <a:solidFill>
                        <a:schemeClr val="accent2">
                          <a:lumMod val="60000"/>
                        </a:schemeClr>
                      </a:solidFill>
                      <a:effectLst>
                        <a:glow>
                          <a:schemeClr val="accent1">
                            <a:alpha val="40000"/>
                          </a:schemeClr>
                        </a:glow>
                      </a:effectLst>
                      <a:latin typeface="+mn-lt"/>
                      <a:ea typeface="+mn-ea"/>
                      <a:cs typeface="+mn-cs"/>
                    </a:defRPr>
                  </a:pPr>
                  <a:endParaRPr lang="ru-RU"/>
                </a:p>
              </c:txPr>
              <c:dLblPos val="outEnd"/>
              <c:showLegendKey val="0"/>
              <c:showVal val="1"/>
              <c:showCatName val="1"/>
              <c:showSerName val="0"/>
              <c:showPercent val="0"/>
              <c:showBubbleSize val="0"/>
              <c:extLst>
                <c:ext xmlns:c16="http://schemas.microsoft.com/office/drawing/2014/chart" uri="{C3380CC4-5D6E-409C-BE32-E72D297353CC}">
                  <c16:uniqueId val="{0000000F-46B4-4E86-9B1B-08AF181380FF}"/>
                </c:ext>
              </c:extLst>
            </c:dLbl>
            <c:spPr>
              <a:noFill/>
              <a:ln>
                <a:solidFill>
                  <a:schemeClr val="tx1"/>
                </a:solidFill>
              </a:ln>
              <a:effectLst/>
            </c:spPr>
            <c:txPr>
              <a:bodyPr rot="0" spcFirstLastPara="1" vertOverflow="ellipsis" vert="horz" wrap="square" anchor="ctr" anchorCtr="1"/>
              <a:lstStyle/>
              <a:p>
                <a:pPr>
                  <a:defRPr sz="1000" b="1" i="0" u="none" strike="noStrike" kern="1200" spc="0" baseline="0">
                    <a:solidFill>
                      <a:schemeClr val="accent1"/>
                    </a:solidFill>
                    <a:effectLst>
                      <a:glow>
                        <a:schemeClr val="accent1">
                          <a:alpha val="40000"/>
                        </a:schemeClr>
                      </a:glow>
                    </a:effectLst>
                    <a:latin typeface="+mn-lt"/>
                    <a:ea typeface="+mn-ea"/>
                    <a:cs typeface="+mn-cs"/>
                  </a:defRPr>
                </a:pPr>
                <a:endParaRPr lang="ru-RU"/>
              </a:p>
            </c:txPr>
            <c:dLblPos val="outEnd"/>
            <c:showLegendKey val="0"/>
            <c:showVal val="1"/>
            <c:showCatName val="1"/>
            <c:showSerName val="0"/>
            <c:showPercent val="0"/>
            <c:showBubbleSize val="0"/>
            <c:showLeaderLines val="1"/>
            <c:leaderLines>
              <c:spPr>
                <a:ln w="9525" cap="flat" cmpd="sng" algn="ctr">
                  <a:solidFill>
                    <a:schemeClr val="tx1"/>
                  </a:solidFill>
                  <a:round/>
                </a:ln>
                <a:effectLst/>
              </c:spPr>
            </c:leaderLines>
            <c:extLst>
              <c:ext xmlns:c15="http://schemas.microsoft.com/office/drawing/2012/chart" uri="{CE6537A1-D6FC-4f65-9D91-7224C49458BB}"/>
            </c:extLst>
          </c:dLbls>
          <c:cat>
            <c:strRef>
              <c:f>Лист2!$I$4:$I$11</c:f>
              <c:strCache>
                <c:ptCount val="8"/>
                <c:pt idx="0">
                  <c:v>Налог на доходы физических лиц</c:v>
                </c:pt>
                <c:pt idx="1">
                  <c:v>Налоги на товары (работы, услуги), реализуемые на территории РФ</c:v>
                </c:pt>
                <c:pt idx="2">
                  <c:v>Налоги на совокупный доход</c:v>
                </c:pt>
                <c:pt idx="3">
                  <c:v>Налог на имущество физических лиц</c:v>
                </c:pt>
                <c:pt idx="4">
                  <c:v>Земельный налог</c:v>
                </c:pt>
                <c:pt idx="5">
                  <c:v>Иные доходы (акцизы, госпошлина, экология, доходы от оказания  платных услуг и компенсации затрат государства, штрафы, прочие неналоговые доходы)</c:v>
                </c:pt>
                <c:pt idx="6">
                  <c:v>Доходы от использования имущества, находящегося в государственной и муниципальной собственности</c:v>
                </c:pt>
                <c:pt idx="7">
                  <c:v>Доходы от продажи материальных и нематериальных активов</c:v>
                </c:pt>
              </c:strCache>
            </c:strRef>
          </c:cat>
          <c:val>
            <c:numRef>
              <c:f>Лист2!$J$4:$J$11</c:f>
              <c:numCache>
                <c:formatCode>0.0%</c:formatCode>
                <c:ptCount val="8"/>
                <c:pt idx="0">
                  <c:v>0.31919851274539118</c:v>
                </c:pt>
                <c:pt idx="1">
                  <c:v>4.0392095071752386E-3</c:v>
                </c:pt>
                <c:pt idx="2">
                  <c:v>0.30728206521567658</c:v>
                </c:pt>
                <c:pt idx="3">
                  <c:v>4.6823576704800113E-2</c:v>
                </c:pt>
                <c:pt idx="4">
                  <c:v>0.10020595068875723</c:v>
                </c:pt>
                <c:pt idx="5">
                  <c:v>1.7046228756521474E-2</c:v>
                </c:pt>
                <c:pt idx="6">
                  <c:v>0.161961239995004</c:v>
                </c:pt>
                <c:pt idx="7">
                  <c:v>4.3443216386674317E-2</c:v>
                </c:pt>
              </c:numCache>
            </c:numRef>
          </c:val>
          <c:extLst>
            <c:ext xmlns:c16="http://schemas.microsoft.com/office/drawing/2014/chart" uri="{C3380CC4-5D6E-409C-BE32-E72D297353CC}">
              <c16:uniqueId val="{00000010-46B4-4E86-9B1B-08AF181380FF}"/>
            </c:ext>
          </c:extLst>
        </c:ser>
        <c:dLbls>
          <c:dLblPos val="outEnd"/>
          <c:showLegendKey val="0"/>
          <c:showVal val="0"/>
          <c:showCatName val="0"/>
          <c:showSerName val="0"/>
          <c:showPercent val="1"/>
          <c:showBubbleSize val="0"/>
          <c:showLeaderLines val="1"/>
        </c:dLbls>
        <c:firstSliceAng val="0"/>
      </c:pie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effectLst>
            <a:glow>
              <a:schemeClr val="accent1">
                <a:alpha val="40000"/>
              </a:schemeClr>
            </a:glow>
          </a:effectLst>
        </a:defRPr>
      </a:pPr>
      <a:endParaRPr lang="ru-RU"/>
    </a:p>
  </c:txPr>
  <c:externalData r:id="rId3">
    <c:autoUpdate val="0"/>
  </c:externalData>
</c:chartSpace>
</file>

<file path=ppt/charts/chartEx1.xml><?xml version="1.0" encoding="utf-8"?>
<cx:chartSpace xmlns:a="http://schemas.openxmlformats.org/drawingml/2006/main" xmlns:r="http://schemas.openxmlformats.org/officeDocument/2006/relationships" xmlns:cx="http://schemas.microsoft.com/office/drawing/2014/chartex">
  <cx:chartData>
    <cx:externalData r:id="rId1" cx:autoUpdate="0"/>
    <cx:data id="0">
      <cx:strDim type="cat">
        <cx:f>Лист1!$A$2:$A$5</cx:f>
        <cx:lvl ptCount="3">
          <cx:pt idx="0"> Налоговые доходы</cx:pt>
          <cx:pt idx="1"> Неналоговые доходы</cx:pt>
          <cx:pt idx="2"> Безвозмездные поступления</cx:pt>
        </cx:lvl>
      </cx:strDim>
      <cx:numDim type="size">
        <cx:f>Лист1!$B$2:$B$5</cx:f>
        <cx:lvl ptCount="3" formatCode="# ##0,00">
          <cx:pt idx="0">2313416.7999999998</cx:pt>
          <cx:pt idx="1">515087.09999999998</cx:pt>
          <cx:pt idx="2">3875155.2000000002</cx:pt>
        </cx:lvl>
      </cx:numDim>
    </cx:data>
  </cx:chartData>
  <cx:chart>
    <cx:title pos="t" align="ctr" overlay="0">
      <cx:tx>
        <cx:rich>
          <a:bodyPr rot="0" spcFirstLastPara="1" vertOverflow="ellipsis" vert="horz" wrap="square" lIns="38100" tIns="19050" rIns="38100" bIns="19050" anchor="ctr" anchorCtr="1" compatLnSpc="0"/>
          <a:lstStyle/>
          <a:p>
            <a:pPr algn="ctr" rtl="0">
              <a:defRPr sz="1862" b="1" i="0" u="none" strike="noStrike" kern="1200" spc="0" baseline="0">
                <a:solidFill>
                  <a:prstClr val="black"/>
                </a:solidFill>
                <a:latin typeface="+mn-lt"/>
                <a:ea typeface="+mn-ea"/>
                <a:cs typeface="+mn-cs"/>
              </a:defRPr>
            </a:pPr>
            <a:r>
              <a:rPr kumimoji="0" lang="en-US" sz="1862" b="1" i="0" u="none" strike="noStrike" kern="1200" cap="all" spc="50" normalizeH="0" baseline="0" noProof="0" dirty="0">
                <a:ln>
                  <a:noFill/>
                </a:ln>
                <a:solidFill>
                  <a:prstClr val="black">
                    <a:lumMod val="65000"/>
                    <a:lumOff val="35000"/>
                  </a:prstClr>
                </a:solidFill>
                <a:effectLst/>
                <a:uLnTx/>
                <a:uFillTx/>
                <a:latin typeface="Calibri"/>
                <a:ea typeface="+mn-ea"/>
                <a:cs typeface="+mn-cs"/>
              </a:rPr>
              <a:t>20</a:t>
            </a:r>
            <a:r>
              <a:rPr kumimoji="0" lang="ru-RU" sz="1862" b="1" i="0" u="none" strike="noStrike" kern="1200" cap="all" spc="50" normalizeH="0" baseline="0" noProof="0" dirty="0">
                <a:ln>
                  <a:noFill/>
                </a:ln>
                <a:solidFill>
                  <a:prstClr val="black">
                    <a:lumMod val="65000"/>
                    <a:lumOff val="35000"/>
                  </a:prstClr>
                </a:solidFill>
                <a:effectLst/>
                <a:uLnTx/>
                <a:uFillTx/>
                <a:latin typeface="Calibri"/>
                <a:ea typeface="+mn-ea"/>
                <a:cs typeface="+mn-cs"/>
              </a:rPr>
              <a:t>24</a:t>
            </a:r>
            <a:endParaRPr kumimoji="0" lang="en-US" sz="1862" b="1" i="0" u="none" strike="noStrike" kern="1200" cap="all" spc="50" normalizeH="0" baseline="0" dirty="0">
              <a:ln>
                <a:noFill/>
              </a:ln>
              <a:solidFill>
                <a:prstClr val="black">
                  <a:lumMod val="65000"/>
                  <a:lumOff val="35000"/>
                </a:prstClr>
              </a:solidFill>
              <a:effectLst/>
              <a:uLnTx/>
              <a:uFillTx/>
              <a:latin typeface="Calibri"/>
              <a:ea typeface="+mn-ea"/>
              <a:cs typeface="+mn-cs"/>
            </a:endParaRPr>
          </a:p>
        </cx:rich>
      </cx:tx>
    </cx:title>
    <cx:plotArea>
      <cx:plotAreaRegion>
        <cx:series layoutId="sunburst" uniqueId="{FE4ABAE7-9D87-4324-8850-E13B4F9A6D28}">
          <cx:tx>
            <cx:txData>
              <cx:f>Лист1!$B$1</cx:f>
              <cx:v>2024</cx:v>
            </cx:txData>
          </cx:tx>
          <cx:dataId val="0"/>
        </cx:series>
      </cx:plotAreaRegion>
    </cx:plotArea>
    <cx:legend pos="b" align="ctr" overlay="0"/>
  </cx:chart>
</cx:chartSpace>
</file>

<file path=ppt/charts/chartEx2.xml><?xml version="1.0" encoding="utf-8"?>
<cx:chartSpace xmlns:a="http://schemas.openxmlformats.org/drawingml/2006/main" xmlns:r="http://schemas.openxmlformats.org/officeDocument/2006/relationships" xmlns:cx="http://schemas.microsoft.com/office/drawing/2014/chartex">
  <cx:chartData>
    <cx:externalData r:id="rId1" cx:autoUpdate="0"/>
    <cx:data id="0">
      <cx:strDim type="cat">
        <cx:f>Лист1!$A$2:$A$5</cx:f>
        <cx:lvl ptCount="4">
          <cx:pt idx="0"> Налоговые доходы</cx:pt>
          <cx:pt idx="1"> Неналоговые доходы</cx:pt>
          <cx:pt idx="2"> Безвозмездные поступления</cx:pt>
        </cx:lvl>
      </cx:strDim>
      <cx:numDim type="size">
        <cx:f>Лист1!$B$2:$B$5</cx:f>
        <cx:lvl ptCount="4" formatCode="# ##0,00">
          <cx:pt idx="0">2604002.8999999999</cx:pt>
          <cx:pt idx="1">508990.09999999998</cx:pt>
          <cx:pt idx="2">3018699</cx:pt>
        </cx:lvl>
      </cx:numDim>
    </cx:data>
  </cx:chartData>
  <cx:chart>
    <cx:title pos="t" align="ctr" overlay="0">
      <cx:tx>
        <cx:txData>
          <cx:v>2025</cx:v>
        </cx:txData>
      </cx:tx>
      <cx:txPr>
        <a:bodyPr rot="0" spcFirstLastPara="1" vertOverflow="ellipsis" vert="horz" wrap="square" lIns="38100" tIns="19050" rIns="38100" bIns="19050" anchor="ctr" anchorCtr="1" compatLnSpc="0"/>
        <a:lstStyle/>
        <a:p>
          <a:pPr algn="ctr" rtl="0">
            <a:defRPr kumimoji="0" lang="ru-RU" sz="1862" b="1" i="0" u="none" strike="noStrike" kern="1200" cap="all" spc="50" normalizeH="0" baseline="0" dirty="0" smtClean="0">
              <a:ln>
                <a:noFill/>
              </a:ln>
              <a:solidFill>
                <a:prstClr val="black">
                  <a:lumMod val="65000"/>
                  <a:lumOff val="35000"/>
                </a:prstClr>
              </a:solidFill>
              <a:effectLst/>
              <a:uLnTx/>
              <a:uFillTx/>
              <a:latin typeface="Calibri"/>
              <a:ea typeface="+mn-ea"/>
              <a:cs typeface="+mn-cs"/>
            </a:defRPr>
          </a:pPr>
          <a:r>
            <a:rPr kumimoji="0" lang="ru-RU" sz="1862" b="1" i="0" u="none" strike="noStrike" kern="1200" cap="all" spc="50" normalizeH="0" baseline="0" noProof="0" dirty="0">
              <a:ln>
                <a:noFill/>
              </a:ln>
              <a:solidFill>
                <a:prstClr val="black">
                  <a:lumMod val="65000"/>
                  <a:lumOff val="35000"/>
                </a:prstClr>
              </a:solidFill>
              <a:effectLst/>
              <a:uLnTx/>
              <a:uFillTx/>
              <a:latin typeface="Calibri"/>
              <a:ea typeface="+mn-ea"/>
              <a:cs typeface="+mn-cs"/>
            </a:rPr>
            <a:t>2025</a:t>
          </a:r>
        </a:p>
      </cx:txPr>
    </cx:title>
    <cx:plotArea>
      <cx:plotAreaRegion>
        <cx:series layoutId="sunburst" uniqueId="{CEB07320-19DD-4674-8331-BD1EEA52EF30}">
          <cx:tx>
            <cx:txData>
              <cx:f>Лист1!$B$1</cx:f>
              <cx:v>2025</cx:v>
            </cx:txData>
          </cx:tx>
          <cx:dataId val="0"/>
        </cx:series>
      </cx:plotAreaRegion>
    </cx:plotArea>
    <cx:legend pos="b" align="ctr" overlay="0"/>
  </cx:chart>
</cx:chartSpace>
</file>

<file path=ppt/charts/chartEx3.xml><?xml version="1.0" encoding="utf-8"?>
<cx:chartSpace xmlns:a="http://schemas.openxmlformats.org/drawingml/2006/main" xmlns:r="http://schemas.openxmlformats.org/officeDocument/2006/relationships" xmlns:cx="http://schemas.microsoft.com/office/drawing/2014/chartex">
  <cx:chartData>
    <cx:externalData r:id="rId1" cx:autoUpdate="0"/>
    <cx:data id="0">
      <cx:strDim type="cat">
        <cx:f>Лист1!$A$2:$A$5</cx:f>
        <cx:lvl ptCount="3">
          <cx:pt idx="0"> Налоговые доходы</cx:pt>
          <cx:pt idx="1"> Неналоговые доходы</cx:pt>
          <cx:pt idx="2"> Безвозмездные поступления</cx:pt>
        </cx:lvl>
      </cx:strDim>
      <cx:numDim type="size">
        <cx:f>Лист1!$B$2:$B$5</cx:f>
        <cx:lvl ptCount="3" formatCode="# ##0,00">
          <cx:pt idx="0">2109688</cx:pt>
          <cx:pt idx="1">584403.5</cx:pt>
          <cx:pt idx="2">4044758.1000000001</cx:pt>
        </cx:lvl>
      </cx:numDim>
    </cx:data>
  </cx:chartData>
  <cx:chart>
    <cx:title pos="t" align="ctr" overlay="0">
      <cx:tx>
        <cx:rich>
          <a:bodyPr rot="0" spcFirstLastPara="1" vertOverflow="ellipsis" vert="horz" wrap="square" lIns="38100" tIns="19050" rIns="38100" bIns="19050" anchor="ctr" anchorCtr="1" compatLnSpc="0"/>
          <a:lstStyle/>
          <a:p>
            <a:pPr algn="ctr" rtl="0">
              <a:defRPr sz="1862" b="1" i="0" u="none" strike="noStrike" kern="1200" spc="0" baseline="0">
                <a:solidFill>
                  <a:prstClr val="black"/>
                </a:solidFill>
                <a:latin typeface="+mn-lt"/>
                <a:ea typeface="+mn-ea"/>
                <a:cs typeface="+mn-cs"/>
              </a:defRPr>
            </a:pPr>
            <a:r>
              <a:rPr kumimoji="0" lang="en-US" sz="1862" b="1" i="0" u="none" strike="noStrike" kern="1200" cap="all" spc="50" normalizeH="0" baseline="0" noProof="0" dirty="0">
                <a:ln>
                  <a:noFill/>
                </a:ln>
                <a:solidFill>
                  <a:prstClr val="black">
                    <a:lumMod val="65000"/>
                    <a:lumOff val="35000"/>
                  </a:prstClr>
                </a:solidFill>
                <a:effectLst/>
                <a:uLnTx/>
                <a:uFillTx/>
                <a:latin typeface="Calibri"/>
                <a:ea typeface="+mn-ea"/>
                <a:cs typeface="+mn-cs"/>
              </a:rPr>
              <a:t>20</a:t>
            </a:r>
            <a:r>
              <a:rPr kumimoji="0" lang="ru-RU" sz="1862" b="1" i="0" u="none" strike="noStrike" kern="1200" cap="all" spc="50" normalizeH="0" baseline="0" noProof="0" dirty="0">
                <a:ln>
                  <a:noFill/>
                </a:ln>
                <a:solidFill>
                  <a:prstClr val="black">
                    <a:lumMod val="65000"/>
                    <a:lumOff val="35000"/>
                  </a:prstClr>
                </a:solidFill>
                <a:effectLst/>
                <a:uLnTx/>
                <a:uFillTx/>
                <a:latin typeface="Calibri"/>
                <a:ea typeface="+mn-ea"/>
                <a:cs typeface="+mn-cs"/>
              </a:rPr>
              <a:t>23</a:t>
            </a:r>
          </a:p>
        </cx:rich>
      </cx:tx>
    </cx:title>
    <cx:plotArea>
      <cx:plotAreaRegion>
        <cx:series layoutId="sunburst" uniqueId="{FE4ABAE7-9D87-4324-8850-E13B4F9A6D28}">
          <cx:tx>
            <cx:txData>
              <cx:f>Лист1!$B$1</cx:f>
              <cx:v>2023</cx:v>
            </cx:txData>
          </cx:tx>
          <cx:dataLabels>
            <cx:visibility seriesName="0" categoryName="0" value="0"/>
            <cx:separator>, </cx:separator>
          </cx:dataLabels>
          <cx:dataId val="0"/>
        </cx:series>
      </cx:plotAreaRegion>
    </cx:plotArea>
    <cx:legend pos="b" align="ctr" overlay="0"/>
  </cx:chart>
</cx: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withinLinear" id="18">
  <a:schemeClr val="accent5"/>
</cs:colorStyle>
</file>

<file path=ppt/charts/colors3.xml><?xml version="1.0" encoding="utf-8"?>
<cs:colorStyle xmlns:cs="http://schemas.microsoft.com/office/drawing/2012/chartStyle" xmlns:a="http://schemas.openxmlformats.org/drawingml/2006/main" meth="withinLinear" id="18">
  <a:schemeClr val="accent5"/>
</cs:colorStyle>
</file>

<file path=ppt/charts/colors4.xml><?xml version="1.0" encoding="utf-8"?>
<cs:colorStyle xmlns:cs="http://schemas.microsoft.com/office/drawing/2012/chartStyle" xmlns:a="http://schemas.openxmlformats.org/drawingml/2006/main" meth="withinLinear" id="15">
  <a:schemeClr val="accent2"/>
</cs:colorStyle>
</file>

<file path=ppt/charts/colors5.xml><?xml version="1.0" encoding="utf-8"?>
<cs:colorStyle xmlns:cs="http://schemas.microsoft.com/office/drawing/2012/chartStyle" xmlns:a="http://schemas.openxmlformats.org/drawingml/2006/main" meth="cycle" id="13">
  <a:schemeClr val="accent6"/>
  <a:schemeClr val="accent5"/>
  <a:schemeClr val="accent4"/>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3">
  <a:schemeClr val="accent6"/>
  <a:schemeClr val="accent5"/>
  <a:schemeClr val="accent4"/>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3">
  <a:schemeClr val="accent6"/>
  <a:schemeClr val="accent5"/>
  <a:schemeClr val="accent4"/>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4">
  <cs:axisTitle>
    <cs:lnRef idx="0"/>
    <cs:fillRef idx="0"/>
    <cs:effectRef idx="0"/>
    <cs:fontRef idx="minor">
      <a:schemeClr val="dk1">
        <a:lumMod val="65000"/>
        <a:lumOff val="35000"/>
      </a:schemeClr>
    </cs:fontRef>
    <cs:defRPr sz="900" b="1" kern="1200"/>
  </cs:axisTitle>
  <cs:categoryAxis>
    <cs:lnRef idx="0"/>
    <cs:fillRef idx="0"/>
    <cs:effectRef idx="0"/>
    <cs:fontRef idx="minor">
      <a:schemeClr val="dk1">
        <a:lumMod val="65000"/>
        <a:lumOff val="35000"/>
      </a:schemeClr>
    </cs:fontRef>
    <cs:defRPr sz="900" kern="1200">
      <a:effectLst/>
    </cs:defRPr>
  </cs:categoryAxis>
  <cs:chartArea>
    <cs:lnRef idx="0"/>
    <cs:fillRef idx="0"/>
    <cs:effectRef idx="0"/>
    <cs:fontRef idx="minor">
      <a:schemeClr val="dk1"/>
    </cs:fontRef>
    <cs:spPr>
      <a:gradFill flip="none" rotWithShape="1">
        <a:gsLst>
          <a:gs pos="0">
            <a:schemeClr val="lt1"/>
          </a:gs>
          <a:gs pos="68000">
            <a:schemeClr val="lt1">
              <a:lumMod val="85000"/>
            </a:schemeClr>
          </a:gs>
          <a:gs pos="100000">
            <a:schemeClr val="lt1"/>
          </a:gs>
        </a:gsLst>
        <a:lin ang="5400000" scaled="1"/>
        <a:tileRect/>
      </a:gradFill>
      <a:ln w="9525" cap="flat" cmpd="sng" algn="ctr">
        <a:solidFill>
          <a:schemeClr val="dk1">
            <a:lumMod val="15000"/>
            <a:lumOff val="85000"/>
          </a:schemeClr>
        </a:solidFill>
        <a:round/>
      </a:ln>
    </cs:spPr>
    <cs:defRPr sz="1000" kern="1200"/>
  </cs:chartArea>
  <cs:dataLabel>
    <cs:lnRef idx="0"/>
    <cs:fillRef idx="0"/>
    <cs:effectRef idx="0"/>
    <cs:fontRef idx="minor">
      <a:schemeClr val="lt1"/>
    </cs:fontRef>
    <cs:spPr/>
    <cs:defRPr sz="1000" b="1" i="0" u="none" strike="noStrike" kern="1200" baseline="0"/>
  </cs:dataLabel>
  <cs:dataLabelCallout>
    <cs:lnRef idx="0"/>
    <cs:fillRef idx="0"/>
    <cs:effectRef idx="0"/>
    <cs:fontRef idx="minor">
      <a:schemeClr val="lt1"/>
    </cs:fontRef>
    <cs:spPr>
      <a:solidFill>
        <a:schemeClr val="dk1">
          <a:lumMod val="65000"/>
          <a:lumOff val="35000"/>
          <a:alpha val="75000"/>
        </a:schemeClr>
      </a:solidFill>
    </cs:spPr>
    <cs:defRPr sz="1000" b="1" kern="1200"/>
    <cs:bodyPr rot="0" spcFirstLastPara="1" vertOverflow="clip" horzOverflow="clip" vert="horz" wrap="square" lIns="36576" tIns="18288" rIns="36576" bIns="18288" anchor="ctr" anchorCtr="1">
      <a:spAutoFit/>
    </cs:bodyPr>
  </cs:dataLabelCallout>
  <cs:dataPoint>
    <cs:lnRef idx="0">
      <cs:styleClr val="auto"/>
    </cs:lnRef>
    <cs:fillRef idx="0">
      <cs:styleClr val="auto"/>
    </cs:fillRef>
    <cs:effectRef idx="0"/>
    <cs:fontRef idx="minor">
      <a:schemeClr val="dk1"/>
    </cs:fontRef>
    <cs:spPr>
      <a:gradFill>
        <a:gsLst>
          <a:gs pos="0">
            <a:schemeClr val="phClr"/>
          </a:gs>
          <a:gs pos="100000">
            <a:schemeClr val="phClr">
              <a:lumMod val="84000"/>
            </a:schemeClr>
          </a:gs>
        </a:gsLst>
        <a:lin ang="5400000" scaled="1"/>
      </a:gradFill>
      <a:effectLst>
        <a:outerShdw blurRad="76200" dir="18900000" sy="23000" kx="-1200000" algn="bl" rotWithShape="0">
          <a:prstClr val="black">
            <a:alpha val="20000"/>
          </a:prstClr>
        </a:outerShdw>
      </a:effectLst>
    </cs:spPr>
  </cs:dataPoint>
  <cs:dataPoint3D>
    <cs:lnRef idx="0"/>
    <cs:fillRef idx="0">
      <cs:styleClr val="auto"/>
    </cs:fillRef>
    <cs:effectRef idx="0"/>
    <cs:fontRef idx="minor">
      <a:schemeClr val="dk1"/>
    </cs:fontRef>
    <cs:spPr>
      <a:gradFill>
        <a:gsLst>
          <a:gs pos="0">
            <a:schemeClr val="phClr"/>
          </a:gs>
          <a:gs pos="100000">
            <a:schemeClr val="phClr">
              <a:lumMod val="84000"/>
            </a:schemeClr>
          </a:gs>
        </a:gsLst>
        <a:lin ang="5400000" scaled="1"/>
      </a:gradFill>
      <a:effectLst>
        <a:outerShdw blurRad="76200" dir="18900000" sy="23000" kx="-1200000" algn="bl" rotWithShape="0">
          <a:prstClr val="black">
            <a:alpha val="20000"/>
          </a:prstClr>
        </a:outerShdw>
      </a:effectLst>
    </cs:spPr>
  </cs:dataPoint3D>
  <cs:dataPointLine>
    <cs:lnRef idx="0">
      <cs:styleClr val="auto"/>
    </cs:lnRef>
    <cs:fillRef idx="0"/>
    <cs:effectRef idx="0"/>
    <cs:fontRef idx="minor">
      <a:schemeClr val="dk1"/>
    </cs:fontRef>
    <cs:spPr>
      <a:ln w="28575" cap="rnd">
        <a:gradFill>
          <a:gsLst>
            <a:gs pos="0">
              <a:schemeClr val="phClr"/>
            </a:gs>
            <a:gs pos="100000">
              <a:schemeClr val="phClr">
                <a:lumMod val="84000"/>
              </a:schemeClr>
            </a:gs>
          </a:gsLst>
          <a:lin ang="5400000" scaled="1"/>
        </a:gradFill>
        <a:round/>
      </a:ln>
    </cs:spPr>
  </cs:dataPointLine>
  <cs:dataPointMarker>
    <cs:lnRef idx="0"/>
    <cs:fillRef idx="0">
      <cs:styleClr val="auto"/>
    </cs:fillRef>
    <cs:effectRef idx="0"/>
    <cs:fontRef idx="minor">
      <a:schemeClr val="dk1"/>
    </cs:fontRef>
    <cs:spPr>
      <a:gradFill>
        <a:gsLst>
          <a:gs pos="0">
            <a:schemeClr val="phClr"/>
          </a:gs>
          <a:gs pos="100000">
            <a:schemeClr val="phClr">
              <a:lumMod val="84000"/>
            </a:schemeClr>
          </a:gs>
        </a:gsLst>
        <a:lin ang="5400000" scaled="1"/>
      </a:gradFill>
      <a:effectLst>
        <a:outerShdw blurRad="76200" dir="18900000" sy="23000" kx="-1200000" algn="bl" rotWithShape="0">
          <a:prstClr val="black">
            <a:alpha val="20000"/>
          </a:prstClr>
        </a:outerShdw>
      </a:effectLst>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65000"/>
        <a:lumOff val="35000"/>
      </a:schemeClr>
    </cs:fontRef>
    <cs:spPr>
      <a:ln w="9525">
        <a:solidFill>
          <a:schemeClr val="dk1">
            <a:lumMod val="15000"/>
            <a:lumOff val="85000"/>
          </a:schemeClr>
        </a:solidFill>
      </a:ln>
    </cs:spPr>
    <cs:defRPr sz="900" kern="1200"/>
  </cs:dataTable>
  <cs:downBar>
    <cs:lnRef idx="0"/>
    <cs:fillRef idx="0"/>
    <cs:effectRef idx="0"/>
    <cs:fontRef idx="minor">
      <a:schemeClr val="dk1"/>
    </cs:fontRef>
    <cs:spPr>
      <a:solidFill>
        <a:schemeClr val="dk1">
          <a:lumMod val="35000"/>
          <a:lumOff val="65000"/>
        </a:schemeClr>
      </a:solidFill>
      <a:ln w="9525">
        <a:solidFill>
          <a:schemeClr val="dk1">
            <a:lumMod val="50000"/>
            <a:lumOff val="50000"/>
          </a:schemeClr>
        </a:solidFill>
      </a:ln>
    </cs:spPr>
  </cs:downBar>
  <cs:dropLine>
    <cs:lnRef idx="0"/>
    <cs:fillRef idx="0"/>
    <cs:effectRef idx="0"/>
    <cs:fontRef idx="minor">
      <a:schemeClr val="dk1"/>
    </cs:fontRef>
    <cs:spPr>
      <a:ln w="9525">
        <a:solidFill>
          <a:schemeClr val="dk1">
            <a:lumMod val="50000"/>
            <a:lumOff val="50000"/>
          </a:schemeClr>
        </a:solidFill>
        <a:round/>
      </a:ln>
    </cs:spPr>
  </cs:dropLine>
  <cs:errorBar>
    <cs:lnRef idx="0"/>
    <cs:fillRef idx="0"/>
    <cs:effectRef idx="0"/>
    <cs:fontRef idx="minor">
      <a:schemeClr val="dk1"/>
    </cs:fontRef>
    <cs:spPr>
      <a:ln w="9525">
        <a:solidFill>
          <a:schemeClr val="dk1">
            <a:lumMod val="50000"/>
            <a:lumOff val="50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dk1">
            <a:lumMod val="15000"/>
            <a:lumOff val="85000"/>
          </a:schemeClr>
        </a:solidFill>
        <a:round/>
      </a:ln>
    </cs:spPr>
  </cs:gridlineMajor>
  <cs:gridlineMinor>
    <cs:lnRef idx="0"/>
    <cs:fillRef idx="0"/>
    <cs:effectRef idx="0"/>
    <cs:fontRef idx="minor">
      <a:schemeClr val="dk1"/>
    </cs:fontRef>
    <cs:spPr>
      <a:ln>
        <a:solidFill>
          <a:schemeClr val="dk1">
            <a:lumMod val="5000"/>
            <a:lumOff val="95000"/>
          </a:schemeClr>
        </a:solidFill>
      </a:ln>
    </cs:spPr>
  </cs:gridlineMinor>
  <cs:hiLoLine>
    <cs:lnRef idx="0"/>
    <cs:fillRef idx="0"/>
    <cs:effectRef idx="0"/>
    <cs:fontRef idx="minor">
      <a:schemeClr val="dk1"/>
    </cs:fontRef>
    <cs:spPr>
      <a:ln w="9525">
        <a:solidFill>
          <a:schemeClr val="dk1">
            <a:lumMod val="50000"/>
            <a:lumOff val="50000"/>
          </a:schemeClr>
        </a:solidFill>
        <a:round/>
      </a:ln>
    </cs:spPr>
  </cs:hiLoLine>
  <cs:leaderLine>
    <cs:lnRef idx="0"/>
    <cs:fillRef idx="0"/>
    <cs:effectRef idx="0"/>
    <cs:fontRef idx="minor">
      <a:schemeClr val="dk1"/>
    </cs:fontRef>
    <cs:spPr>
      <a:ln w="9525">
        <a:solidFill>
          <a:schemeClr val="dk1">
            <a:lumMod val="50000"/>
            <a:lumOff val="50000"/>
          </a:schemeClr>
        </a:solidFill>
      </a:ln>
    </cs:spPr>
  </cs:leaderLine>
  <cs:legend>
    <cs:lnRef idx="0"/>
    <cs:fillRef idx="0"/>
    <cs:effectRef idx="0"/>
    <cs:fontRef idx="minor">
      <a:schemeClr val="dk1">
        <a:lumMod val="65000"/>
        <a:lumOff val="35000"/>
      </a:schemeClr>
    </cs:fontRef>
    <cs:defRPr sz="900"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65000"/>
        <a:lumOff val="35000"/>
      </a:schemeClr>
    </cs:fontRef>
    <cs:spPr>
      <a:ln w="9525" cap="flat" cmpd="sng" algn="ctr">
        <a:solidFill>
          <a:schemeClr val="dk1">
            <a:lumMod val="15000"/>
            <a:lumOff val="85000"/>
          </a:schemeClr>
        </a:solidFill>
        <a:round/>
      </a:ln>
    </cs:spPr>
    <cs:defRPr sz="900" kern="1200"/>
  </cs:seriesAxis>
  <cs:seriesLine>
    <cs:lnRef idx="0"/>
    <cs:fillRef idx="0"/>
    <cs:effectRef idx="0"/>
    <cs:fontRef idx="minor">
      <a:schemeClr val="dk1"/>
    </cs:fontRef>
    <cs:spPr>
      <a:ln w="9525">
        <a:solidFill>
          <a:schemeClr val="dk1">
            <a:lumMod val="50000"/>
            <a:lumOff val="50000"/>
          </a:schemeClr>
        </a:solidFill>
        <a:round/>
      </a:ln>
    </cs:spPr>
  </cs:seriesLine>
  <cs:title>
    <cs:lnRef idx="0"/>
    <cs:fillRef idx="0"/>
    <cs:effectRef idx="0"/>
    <cs:fontRef idx="minor">
      <a:schemeClr val="dk1">
        <a:lumMod val="65000"/>
        <a:lumOff val="35000"/>
      </a:schemeClr>
    </cs:fontRef>
    <cs:defRPr kern="1200">
      <a:effectLst/>
    </cs:defRPr>
  </cs:title>
  <cs:trendline>
    <cs:lnRef idx="0">
      <cs:styleClr val="auto"/>
    </cs:lnRef>
    <cs:fillRef idx="0"/>
    <cs:effectRef idx="0"/>
    <cs:fontRef idx="minor">
      <a:schemeClr val="dk1"/>
    </cs:fontRef>
    <cs:spPr>
      <a:ln w="19050" cap="rnd">
        <a:solidFill>
          <a:schemeClr val="phClr"/>
        </a:solidFill>
        <a:prstDash val="sysDash"/>
      </a:ln>
    </cs:spPr>
  </cs:trendline>
  <cs:trendlineLabel>
    <cs:lnRef idx="0"/>
    <cs:fillRef idx="0"/>
    <cs:effectRef idx="0"/>
    <cs:fontRef idx="minor">
      <a:schemeClr val="dk1">
        <a:lumMod val="65000"/>
        <a:lumOff val="35000"/>
      </a:schemeClr>
    </cs:fontRef>
    <cs:defRPr sz="900" kern="1200"/>
  </cs:trendlineLabel>
  <cs:upBar>
    <cs:lnRef idx="0"/>
    <cs:fillRef idx="0"/>
    <cs:effectRef idx="0"/>
    <cs:fontRef idx="minor">
      <a:schemeClr val="dk1"/>
    </cs:fontRef>
    <cs:spPr>
      <a:solidFill>
        <a:schemeClr val="lt1">
          <a:lumMod val="95000"/>
        </a:schemeClr>
      </a:solidFill>
      <a:ln w="9525">
        <a:solidFill>
          <a:schemeClr val="dk1">
            <a:lumMod val="15000"/>
            <a:lumOff val="85000"/>
          </a:schemeClr>
        </a:solidFill>
      </a:ln>
    </cs:spPr>
  </cs:upBar>
  <cs:valueAxis>
    <cs:lnRef idx="0"/>
    <cs:fillRef idx="0"/>
    <cs:effectRef idx="0"/>
    <cs:fontRef idx="minor">
      <a:schemeClr val="dk1">
        <a:lumMod val="65000"/>
        <a:lumOff val="35000"/>
      </a:schemeClr>
    </cs:fontRef>
    <cs:defRPr sz="900" kern="1200"/>
  </cs:valueAxis>
  <cs:wall>
    <cs:lnRef idx="0"/>
    <cs:fillRef idx="0"/>
    <cs:effectRef idx="0"/>
    <cs:fontRef idx="minor">
      <a:schemeClr val="dk1"/>
    </cs:fontRef>
  </cs:wall>
</cs:chartStyle>
</file>

<file path=ppt/charts/style3.xml><?xml version="1.0" encoding="utf-8"?>
<cs:chartStyle xmlns:cs="http://schemas.microsoft.com/office/drawing/2012/chartStyle" xmlns:a="http://schemas.openxmlformats.org/drawingml/2006/main" id="296">
  <cs:axisTitle>
    <cs:lnRef idx="0"/>
    <cs:fillRef idx="0"/>
    <cs:effectRef idx="0"/>
    <cs:fontRef idx="minor">
      <a:schemeClr val="tx1">
        <a:lumMod val="65000"/>
        <a:lumOff val="35000"/>
      </a:schemeClr>
    </cs:fontRef>
    <cs:defRPr sz="1197" kern="1200" cap="all"/>
  </cs:axisTitle>
  <cs:categoryAxis>
    <cs:lnRef idx="0"/>
    <cs:fillRef idx="0"/>
    <cs:effectRef idx="0"/>
    <cs:fontRef idx="minor">
      <a:schemeClr val="tx1">
        <a:lumMod val="65000"/>
        <a:lumOff val="35000"/>
      </a:schemeClr>
    </cs:fontRef>
    <cs:defRPr sz="1197" b="0" kern="1200" cap="none" spc="0" normalizeH="0" baseline="0"/>
  </cs:categoryAxis>
  <cs:chartArea mods="allowNoFillOverride allowNoLineOverride">
    <cs:lnRef idx="0"/>
    <cs:fillRef idx="0"/>
    <cs:effectRef idx="0"/>
    <cs:fontRef idx="minor">
      <a:schemeClr val="dk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75000"/>
        <a:lumOff val="25000"/>
      </a:schemeClr>
    </cs:fontRef>
    <cs:spPr>
      <a:solidFill>
        <a:schemeClr val="dk1">
          <a:lumMod val="15000"/>
          <a:lumOff val="85000"/>
        </a:schemeClr>
      </a:solidFill>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cs:spPr>
  </cs:dataPoint>
  <cs:dataPoint3D>
    <cs:lnRef idx="0"/>
    <cs:fillRef idx="0">
      <cs:styleClr val="auto"/>
    </cs:fillRef>
    <cs:effectRef idx="0"/>
    <cs:fontRef idx="minor">
      <a:schemeClr val="dk1"/>
    </cs:fontRef>
    <cs:spPr>
      <a:solidFill>
        <a:schemeClr val="phClr"/>
      </a:solidFill>
    </cs:spPr>
  </cs:dataPoint3D>
  <cs:dataPointLine>
    <cs:lnRef idx="0">
      <cs:styleClr val="auto"/>
    </cs:lnRef>
    <cs:fillRef idx="0"/>
    <cs:effectRef idx="0"/>
    <cs:fontRef idx="minor">
      <a:schemeClr val="dk1"/>
    </cs:fontRef>
    <cs:spPr>
      <a:ln w="38100" cap="rnd">
        <a:solidFill>
          <a:schemeClr val="phClr"/>
        </a:solidFill>
        <a:round/>
      </a:ln>
    </cs:spPr>
  </cs:dataPointLine>
  <cs:dataPointMarker>
    <cs:lnRef idx="0"/>
    <cs:fillRef idx="0">
      <cs:styleClr val="auto"/>
    </cs:fillRef>
    <cs:effectRef idx="0"/>
    <cs:fontRef idx="minor">
      <a:schemeClr val="dk1"/>
    </cs:fontRef>
    <cs:spPr>
      <a:solidFill>
        <a:schemeClr val="phClr"/>
      </a:solidFill>
    </cs:spPr>
  </cs:dataPointMarker>
  <cs:dataPointMarkerLayout symbol="circle" size="8"/>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1197" kern="1200"/>
  </cs:dataTable>
  <cs:downBar>
    <cs:lnRef idx="0"/>
    <cs:fillRef idx="0"/>
    <cs:effectRef idx="0"/>
    <cs:fontRef idx="minor">
      <a:schemeClr val="dk1"/>
    </cs:fontRef>
    <cs:spPr>
      <a:solidFill>
        <a:schemeClr val="dk1">
          <a:lumMod val="75000"/>
          <a:lumOff val="25000"/>
        </a:schemeClr>
      </a:solidFill>
      <a:ln w="9525">
        <a:solidFill>
          <a:schemeClr val="tx1">
            <a:lumMod val="50000"/>
            <a:lumOff val="50000"/>
          </a:schemeClr>
        </a:solidFill>
      </a:ln>
    </cs:spPr>
  </cs:downBar>
  <cs:dropLine>
    <cs:lnRef idx="0"/>
    <cs:fillRef idx="0"/>
    <cs:effectRef idx="0"/>
    <cs:fontRef idx="minor">
      <a:schemeClr val="dk1"/>
    </cs:fontRef>
    <cs:spPr>
      <a:ln w="9525">
        <a:solidFill>
          <a:schemeClr val="tx1">
            <a:lumMod val="50000"/>
            <a:lumOff val="50000"/>
          </a:schemeClr>
        </a:solidFill>
        <a:prstDash val="dash"/>
      </a:ln>
    </cs:spPr>
  </cs:dropLine>
  <cs:errorBar>
    <cs:lnRef idx="0"/>
    <cs:fillRef idx="0"/>
    <cs:effectRef idx="0"/>
    <cs:fontRef idx="minor">
      <a:schemeClr val="dk1"/>
    </cs:fontRef>
    <cs:spPr>
      <a:ln w="9525">
        <a:solidFill>
          <a:schemeClr val="tx1">
            <a:lumMod val="50000"/>
            <a:lumOff val="50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tx1">
            <a:lumMod val="15000"/>
            <a:lumOff val="85000"/>
          </a:schemeClr>
        </a:solidFill>
        <a:round/>
      </a:ln>
    </cs:spPr>
  </cs:gridlineMajor>
  <cs:gridlineMinor>
    <cs:lnRef idx="0"/>
    <cs:fillRef idx="0"/>
    <cs:effectRef idx="0"/>
    <cs:fontRef idx="minor">
      <a:schemeClr val="dk1"/>
    </cs:fontRef>
    <cs:spPr>
      <a:ln w="9525" cap="flat" cmpd="sng" algn="ctr">
        <a:solidFill>
          <a:schemeClr val="tx1">
            <a:lumMod val="5000"/>
            <a:lumOff val="95000"/>
          </a:schemeClr>
        </a:solidFill>
        <a:round/>
      </a:ln>
    </cs:spPr>
  </cs:gridlineMinor>
  <cs:hiLoLine>
    <cs:lnRef idx="0"/>
    <cs:fillRef idx="0"/>
    <cs:effectRef idx="0"/>
    <cs:fontRef idx="minor">
      <a:schemeClr val="dk1"/>
    </cs:fontRef>
    <cs:spPr>
      <a:ln w="9525">
        <a:solidFill>
          <a:schemeClr val="tx1">
            <a:lumMod val="50000"/>
            <a:lumOff val="50000"/>
          </a:schemeClr>
        </a:solidFill>
        <a:prstDash val="dash"/>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ajor">
      <a:schemeClr val="tx1">
        <a:lumMod val="65000"/>
        <a:lumOff val="35000"/>
      </a:schemeClr>
    </cs:fontRef>
    <cs:defRPr sz="2200" b="0" kern="1200" cap="none" spc="0" normalizeH="0" baseline="0"/>
  </cs:title>
  <cs:trendline>
    <cs:lnRef idx="0">
      <cs:styleClr val="auto"/>
    </cs:lnRef>
    <cs:fillRef idx="0"/>
    <cs:effectRef idx="0"/>
    <cs:fontRef idx="minor">
      <a:schemeClr val="dk1"/>
    </cs:fontRef>
    <cs:spPr>
      <a:ln w="19050" cap="rnd">
        <a:solidFill>
          <a:schemeClr val="phClr"/>
        </a:solidFill>
        <a:round/>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50000"/>
            <a:lumOff val="50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dk1"/>
    </cs:fontRef>
  </cs:wall>
</cs:chartStyle>
</file>

<file path=ppt/charts/style4.xml><?xml version="1.0" encoding="utf-8"?>
<cs:chartStyle xmlns:cs="http://schemas.microsoft.com/office/drawing/2012/chartStyle" xmlns:a="http://schemas.openxmlformats.org/drawingml/2006/main" id="305">
  <cs:axisTitle>
    <cs:lnRef idx="0"/>
    <cs:fillRef idx="0"/>
    <cs:effectRef idx="0"/>
    <cs:fontRef idx="minor">
      <a:schemeClr val="tx1">
        <a:lumMod val="65000"/>
        <a:lumOff val="35000"/>
      </a:schemeClr>
    </cs:fontRef>
    <cs:defRPr sz="1197" kern="1200" cap="all"/>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headEnd type="none" w="sm" len="sm"/>
        <a:tailEnd type="none" w="sm" len="sm"/>
      </a:ln>
    </cs:spPr>
    <cs:defRPr sz="1197" kern="1200"/>
  </cs:categoryAxis>
  <cs:chartArea mods="allowNoFillOverride allowNoLineOverride">
    <cs:lnRef idx="0"/>
    <cs:fillRef idx="0"/>
    <cs:effectRef idx="0"/>
    <cs:fontRef idx="minor">
      <a:schemeClr val="dk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bg1"/>
    </cs:fontRef>
    <cs:spPr>
      <a:solidFill>
        <a:schemeClr val="tx1">
          <a:lumMod val="50000"/>
          <a:lumOff val="50000"/>
        </a:schemeClr>
      </a:solidFill>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tx1"/>
    </cs:fontRef>
    <cs:spPr>
      <a:solidFill>
        <a:schemeClr val="phClr">
          <a:alpha val="70000"/>
        </a:schemeClr>
      </a:solidFill>
    </cs:spPr>
  </cs:dataPoint>
  <cs:dataPoint3D>
    <cs:lnRef idx="0"/>
    <cs:fillRef idx="0">
      <cs:styleClr val="auto"/>
    </cs:fillRef>
    <cs:effectRef idx="0"/>
    <cs:fontRef idx="minor">
      <a:schemeClr val="tx1"/>
    </cs:fontRef>
    <cs:spPr>
      <a:solidFill>
        <a:schemeClr val="phClr">
          <a:alpha val="70000"/>
        </a:schemeClr>
      </a:solidFill>
    </cs:spPr>
  </cs:dataPoint3D>
  <cs:dataPointLine>
    <cs:lnRef idx="0">
      <cs:styleClr val="auto"/>
    </cs:lnRef>
    <cs:fillRef idx="0"/>
    <cs:effectRef idx="0"/>
    <cs:fontRef idx="minor">
      <a:schemeClr val="dk1"/>
    </cs:fontRef>
    <cs:spPr>
      <a:ln w="28575" cap="rnd">
        <a:solidFill>
          <a:schemeClr val="phClr"/>
        </a:solidFill>
        <a:round/>
      </a:ln>
    </cs:spPr>
  </cs:dataPointLine>
  <cs:dataPointMarker>
    <cs:lnRef idx="0">
      <cs:styleClr val="auto"/>
    </cs:lnRef>
    <cs:fillRef idx="0">
      <cs:styleClr val="auto"/>
    </cs:fillRef>
    <cs:effectRef idx="0"/>
    <cs:fontRef idx="minor">
      <a:schemeClr val="dk1"/>
    </cs:fontRef>
    <cs:spPr>
      <a:gradFill>
        <a:gsLst>
          <a:gs pos="0">
            <a:schemeClr val="phClr"/>
          </a:gs>
          <a:gs pos="46000">
            <a:schemeClr val="phClr"/>
          </a:gs>
          <a:gs pos="100000">
            <a:schemeClr val="phClr">
              <a:lumMod val="20000"/>
              <a:lumOff val="80000"/>
              <a:alpha val="0"/>
            </a:schemeClr>
          </a:gs>
        </a:gsLst>
        <a:path path="circle">
          <a:fillToRect l="50000" t="-80000" r="50000" b="180000"/>
        </a:path>
      </a:gradFill>
      <a:ln w="9525" cap="flat" cmpd="sng" algn="ctr">
        <a:solidFill>
          <a:schemeClr val="phClr">
            <a:shade val="95000"/>
          </a:schemeClr>
        </a:solidFill>
        <a:round/>
      </a:ln>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1197" kern="1200"/>
  </cs:dataTable>
  <cs:downBar>
    <cs:lnRef idx="0"/>
    <cs:fillRef idx="0"/>
    <cs:effectRef idx="0"/>
    <cs:fontRef idx="minor">
      <a:schemeClr val="dk1"/>
    </cs:fontRef>
    <cs:spPr>
      <a:solidFill>
        <a:schemeClr val="dk1">
          <a:lumMod val="75000"/>
          <a:lumOff val="25000"/>
        </a:schemeClr>
      </a:solidFill>
      <a:ln w="9525">
        <a:solidFill>
          <a:schemeClr val="tx1">
            <a:lumMod val="65000"/>
            <a:lumOff val="35000"/>
          </a:schemeClr>
        </a:solidFill>
      </a:ln>
    </cs:spPr>
  </cs:downBar>
  <cs:dropLine>
    <cs:lnRef idx="0"/>
    <cs:fillRef idx="0"/>
    <cs:effectRef idx="0"/>
    <cs:fontRef idx="minor">
      <a:schemeClr val="dk1"/>
    </cs:fontRef>
    <cs:spPr>
      <a:ln w="9525">
        <a:solidFill>
          <a:schemeClr val="tx1">
            <a:lumMod val="35000"/>
            <a:lumOff val="65000"/>
          </a:schemeClr>
        </a:solidFill>
      </a:ln>
    </cs:spPr>
  </cs:dropLine>
  <cs:errorBar>
    <cs:lnRef idx="0"/>
    <cs:fillRef idx="0"/>
    <cs:effectRef idx="0"/>
    <cs:fontRef idx="minor">
      <a:schemeClr val="dk1"/>
    </cs:fontRef>
    <cs:spPr>
      <a:ln w="9525" cap="flat" cmpd="sng" algn="ctr">
        <a:solidFill>
          <a:schemeClr val="tx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gradFill>
          <a:gsLst>
            <a:gs pos="0">
              <a:schemeClr val="tx1">
                <a:lumMod val="5000"/>
                <a:lumOff val="95000"/>
              </a:schemeClr>
            </a:gs>
            <a:gs pos="100000">
              <a:schemeClr val="tx1">
                <a:lumMod val="15000"/>
                <a:lumOff val="85000"/>
              </a:schemeClr>
            </a:gs>
          </a:gsLst>
          <a:lin ang="5400000" scaled="0"/>
        </a:gradFill>
        <a:round/>
      </a:ln>
    </cs:spPr>
  </cs:gridlineMajor>
  <cs:gridlineMinor>
    <cs:lnRef idx="0"/>
    <cs:fillRef idx="0"/>
    <cs:effectRef idx="0"/>
    <cs:fontRef idx="minor">
      <a:schemeClr val="dk1"/>
    </cs:fontRef>
    <cs:spPr>
      <a:ln w="9525" cap="flat" cmpd="sng" algn="ctr">
        <a:gradFill>
          <a:gsLst>
            <a:gs pos="0">
              <a:schemeClr val="tx1">
                <a:lumMod val="5000"/>
                <a:lumOff val="95000"/>
              </a:schemeClr>
            </a:gs>
            <a:gs pos="100000">
              <a:schemeClr val="tx1">
                <a:lumMod val="15000"/>
                <a:lumOff val="85000"/>
              </a:schemeClr>
            </a:gs>
          </a:gsLst>
          <a:lin ang="5400000" scaled="0"/>
        </a:gradFill>
        <a:round/>
      </a:ln>
    </cs:spPr>
  </cs:gridlineMinor>
  <cs:hiLoLine>
    <cs:lnRef idx="0"/>
    <cs:fillRef idx="0"/>
    <cs:effectRef idx="0"/>
    <cs:fontRef idx="minor">
      <a:schemeClr val="dk1"/>
    </cs:fontRef>
    <cs:spPr>
      <a:ln w="9525">
        <a:solidFill>
          <a:schemeClr val="tx1">
            <a:lumMod val="50000"/>
            <a:lumOff val="50000"/>
          </a:schemeClr>
        </a:solidFill>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headEnd type="none" w="sm" len="sm"/>
        <a:tailEnd type="none" w="sm" len="sm"/>
      </a:ln>
    </cs:spPr>
    <cs:defRPr sz="1197"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inor">
      <a:schemeClr val="tx1">
        <a:lumMod val="65000"/>
        <a:lumOff val="35000"/>
      </a:schemeClr>
    </cs:fontRef>
    <cs:defRPr sz="2200" b="1" kern="1200" cap="all" spc="50" baseline="0"/>
  </cs:title>
  <cs:trendline>
    <cs:lnRef idx="0">
      <cs:styleClr val="auto"/>
    </cs:lnRef>
    <cs:fillRef idx="0"/>
    <cs:effectRef idx="0"/>
    <cs:fontRef idx="minor">
      <a:schemeClr val="dk1"/>
    </cs:fontRef>
    <cs:spPr>
      <a:ln w="9525"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65000"/>
            <a:lumOff val="3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dk1"/>
    </cs:fontRef>
  </cs:wall>
</cs:chartStyle>
</file>

<file path=ppt/charts/style5.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259">
  <cs:axisTitle>
    <cs:lnRef idx="0"/>
    <cs:fillRef idx="0"/>
    <cs:effectRef idx="0"/>
    <cs:fontRef idx="minor">
      <a:schemeClr val="tx1">
        <a:lumMod val="65000"/>
        <a:lumOff val="35000"/>
      </a:schemeClr>
    </cs:fontRef>
    <cs:defRPr sz="900" kern="1200" cap="all"/>
  </cs:axisTitle>
  <cs:categoryAxis>
    <cs:lnRef idx="0"/>
    <cs:fillRef idx="0"/>
    <cs:effectRef idx="0"/>
    <cs:fontRef idx="minor">
      <a:schemeClr val="tx1">
        <a:lumMod val="65000"/>
        <a:lumOff val="35000"/>
      </a:schemeClr>
    </cs:fontRef>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cs:styleClr val="auto"/>
    </cs:fontRef>
    <cs:defRPr sz="1000" b="1" i="0" u="none" strike="noStrike" kern="1200" spc="0" baseline="0"/>
  </cs:dataLabel>
  <cs:dataLabelCallout>
    <cs:lnRef idx="0">
      <cs:styleClr val="auto"/>
    </cs:lnRef>
    <cs:fillRef idx="0"/>
    <cs:effectRef idx="0"/>
    <cs:fontRef idx="minor">
      <cs:styleClr val="auto"/>
    </cs:fontRef>
    <cs:spPr>
      <a:solidFill>
        <a:schemeClr val="lt1"/>
      </a:solidFill>
      <a:ln>
        <a:solidFill>
          <a:schemeClr val="phClr"/>
        </a:solidFill>
      </a:ln>
    </cs:spPr>
    <cs:defRPr sz="1000" b="1"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63500" sx="102000" sy="102000" algn="ctr" rotWithShape="0">
          <a:prstClr val="black">
            <a:alpha val="20000"/>
          </a:prstClr>
        </a:outerShdw>
      </a:effectLst>
    </cs:spPr>
  </cs:dataPoint>
  <cs:dataPoint3D>
    <cs:lnRef idx="0"/>
    <cs:fillRef idx="0">
      <cs:styleClr val="auto"/>
    </cs:fillRef>
    <cs:effectRef idx="0"/>
    <cs:fontRef idx="minor">
      <a:schemeClr val="dk1"/>
    </cs:fontRef>
    <cs:spPr>
      <a:solidFill>
        <a:schemeClr val="phClr"/>
      </a:solidFill>
      <a:effectLst>
        <a:outerShdw blurRad="88900" sx="102000" sy="102000" algn="ctr" rotWithShape="0">
          <a:prstClr val="black">
            <a:alpha val="10000"/>
          </a:prstClr>
        </a:outerShdw>
      </a:effectLst>
      <a:scene3d>
        <a:camera prst="orthographicFront"/>
        <a:lightRig rig="threePt" dir="t"/>
      </a:scene3d>
      <a:sp3d>
        <a:bevelT w="127000" h="127000"/>
        <a:bevelB w="127000" h="127000"/>
      </a:sp3d>
    </cs:spPr>
  </cs:dataPoint3D>
  <cs:dataPointLine>
    <cs:lnRef idx="0">
      <cs:styleClr val="auto"/>
    </cs:lnRef>
    <cs:fillRef idx="0"/>
    <cs:effectRef idx="0"/>
    <cs:fontRef idx="minor">
      <a:schemeClr val="dk1"/>
    </cs:fontRef>
    <cs:spPr>
      <a:ln w="28575" cap="rnd">
        <a:solidFill>
          <a:schemeClr val="phClr"/>
        </a:solidFill>
        <a:round/>
      </a:ln>
    </cs:spPr>
  </cs:dataPointLine>
  <cs:dataPointMarker>
    <cs:lnRef idx="0"/>
    <cs:fillRef idx="0">
      <cs:styleClr val="auto"/>
    </cs:fillRef>
    <cs:effectRef idx="0"/>
    <cs:fontRef idx="minor">
      <a:schemeClr val="dk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600" b="1" kern="1200" cap="all" baseline="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1" y="1"/>
            <a:ext cx="2945659" cy="498135"/>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3850444" y="1"/>
            <a:ext cx="2945659" cy="498135"/>
          </a:xfrm>
          <a:prstGeom prst="rect">
            <a:avLst/>
          </a:prstGeom>
        </p:spPr>
        <p:txBody>
          <a:bodyPr vert="horz" lIns="91440" tIns="45720" rIns="91440" bIns="45720" rtlCol="0"/>
          <a:lstStyle>
            <a:lvl1pPr algn="r">
              <a:defRPr sz="1200"/>
            </a:lvl1pPr>
          </a:lstStyle>
          <a:p>
            <a:fld id="{7D4C5BD8-0531-46F7-88F9-27B0204D4881}" type="datetimeFigureOut">
              <a:rPr lang="ru-RU" smtClean="0"/>
              <a:t>23.01.2023</a:t>
            </a:fld>
            <a:endParaRPr lang="ru-RU"/>
          </a:p>
        </p:txBody>
      </p:sp>
      <p:sp>
        <p:nvSpPr>
          <p:cNvPr id="4" name="Образ слайда 3"/>
          <p:cNvSpPr>
            <a:spLocks noGrp="1" noRot="1" noChangeAspect="1"/>
          </p:cNvSpPr>
          <p:nvPr>
            <p:ph type="sldImg" idx="2"/>
          </p:nvPr>
        </p:nvSpPr>
        <p:spPr>
          <a:xfrm>
            <a:off x="419100" y="1239838"/>
            <a:ext cx="5959475" cy="3352800"/>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679768" y="4777958"/>
            <a:ext cx="5438140" cy="3909239"/>
          </a:xfrm>
          <a:prstGeom prst="rect">
            <a:avLst/>
          </a:prstGeom>
        </p:spPr>
        <p:txBody>
          <a:bodyPr vert="horz" lIns="91440" tIns="45720" rIns="91440" bIns="45720" rtlCol="0"/>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6" name="Нижний колонтитул 5"/>
          <p:cNvSpPr>
            <a:spLocks noGrp="1"/>
          </p:cNvSpPr>
          <p:nvPr>
            <p:ph type="ftr" sz="quarter" idx="4"/>
          </p:nvPr>
        </p:nvSpPr>
        <p:spPr>
          <a:xfrm>
            <a:off x="1" y="9430091"/>
            <a:ext cx="2945659" cy="498134"/>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3850444" y="9430091"/>
            <a:ext cx="2945659" cy="498134"/>
          </a:xfrm>
          <a:prstGeom prst="rect">
            <a:avLst/>
          </a:prstGeom>
        </p:spPr>
        <p:txBody>
          <a:bodyPr vert="horz" lIns="91440" tIns="45720" rIns="91440" bIns="45720" rtlCol="0" anchor="b"/>
          <a:lstStyle>
            <a:lvl1pPr algn="r">
              <a:defRPr sz="1200"/>
            </a:lvl1pPr>
          </a:lstStyle>
          <a:p>
            <a:fld id="{EED41EF8-81A9-4A72-8927-F2846589E185}" type="slidenum">
              <a:rPr lang="ru-RU" smtClean="0"/>
              <a:t>‹#›</a:t>
            </a:fld>
            <a:endParaRPr lang="ru-RU"/>
          </a:p>
        </p:txBody>
      </p:sp>
    </p:spTree>
    <p:extLst>
      <p:ext uri="{BB962C8B-B14F-4D97-AF65-F5344CB8AC3E}">
        <p14:creationId xmlns:p14="http://schemas.microsoft.com/office/powerpoint/2010/main" val="371662258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5"/>
          </p:nvPr>
        </p:nvSpPr>
        <p:spPr/>
        <p:txBody>
          <a:bodyPr/>
          <a:lstStyle/>
          <a:p>
            <a:fld id="{FBC13ABC-28E5-454D-8B66-ED3075F422A0}" type="slidenum">
              <a:rPr lang="ru-RU" smtClean="0"/>
              <a:pPr/>
              <a:t>19</a:t>
            </a:fld>
            <a:endParaRPr lang="ru-RU"/>
          </a:p>
        </p:txBody>
      </p:sp>
    </p:spTree>
    <p:extLst>
      <p:ext uri="{BB962C8B-B14F-4D97-AF65-F5344CB8AC3E}">
        <p14:creationId xmlns:p14="http://schemas.microsoft.com/office/powerpoint/2010/main" val="133730716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5"/>
          </p:nvPr>
        </p:nvSpPr>
        <p:spPr/>
        <p:txBody>
          <a:bodyPr/>
          <a:lstStyle/>
          <a:p>
            <a:fld id="{FBC13ABC-28E5-454D-8B66-ED3075F422A0}" type="slidenum">
              <a:rPr lang="ru-RU" smtClean="0"/>
              <a:pPr/>
              <a:t>20</a:t>
            </a:fld>
            <a:endParaRPr lang="ru-RU"/>
          </a:p>
        </p:txBody>
      </p:sp>
    </p:spTree>
    <p:extLst>
      <p:ext uri="{BB962C8B-B14F-4D97-AF65-F5344CB8AC3E}">
        <p14:creationId xmlns:p14="http://schemas.microsoft.com/office/powerpoint/2010/main" val="170264993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5"/>
          </p:nvPr>
        </p:nvSpPr>
        <p:spPr/>
        <p:txBody>
          <a:bodyPr/>
          <a:lstStyle/>
          <a:p>
            <a:fld id="{EED41EF8-81A9-4A72-8927-F2846589E185}" type="slidenum">
              <a:rPr lang="ru-RU" smtClean="0"/>
              <a:t>29</a:t>
            </a:fld>
            <a:endParaRPr lang="ru-RU"/>
          </a:p>
        </p:txBody>
      </p:sp>
    </p:spTree>
    <p:extLst>
      <p:ext uri="{BB962C8B-B14F-4D97-AF65-F5344CB8AC3E}">
        <p14:creationId xmlns:p14="http://schemas.microsoft.com/office/powerpoint/2010/main" val="4983415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pPr>
              <a:defRPr/>
            </a:pPr>
            <a:fld id="{F98D17B2-16C7-49C3-9124-25664BB2AC83}" type="slidenum">
              <a:rPr lang="ru-RU" smtClean="0"/>
              <a:pPr>
                <a:defRPr/>
              </a:pPr>
              <a:t>30</a:t>
            </a:fld>
            <a:endParaRPr lang="ru-RU"/>
          </a:p>
        </p:txBody>
      </p:sp>
    </p:spTree>
    <p:extLst>
      <p:ext uri="{BB962C8B-B14F-4D97-AF65-F5344CB8AC3E}">
        <p14:creationId xmlns:p14="http://schemas.microsoft.com/office/powerpoint/2010/main" val="102824552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F98D17B2-16C7-49C3-9124-25664BB2AC83}" type="slidenum">
              <a:rPr kumimoji="0" lang="ru-RU"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31</a:t>
            </a:fld>
            <a:endParaRPr kumimoji="0" lang="ru-RU"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63415708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5"/>
          </p:nvPr>
        </p:nvSpPr>
        <p:spPr/>
        <p:txBody>
          <a:bodyPr/>
          <a:lstStyle/>
          <a:p>
            <a:fld id="{FBC13ABC-28E5-454D-8B66-ED3075F422A0}" type="slidenum">
              <a:rPr lang="ru-RU" smtClean="0"/>
              <a:pPr/>
              <a:t>36</a:t>
            </a:fld>
            <a:endParaRPr lang="ru-RU"/>
          </a:p>
        </p:txBody>
      </p:sp>
    </p:spTree>
    <p:extLst>
      <p:ext uri="{BB962C8B-B14F-4D97-AF65-F5344CB8AC3E}">
        <p14:creationId xmlns:p14="http://schemas.microsoft.com/office/powerpoint/2010/main" val="4639908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5"/>
          </p:nvPr>
        </p:nvSpPr>
        <p:spPr/>
        <p:txBody>
          <a:bodyPr/>
          <a:lstStyle/>
          <a:p>
            <a:fld id="{EED41EF8-81A9-4A72-8927-F2846589E185}" type="slidenum">
              <a:rPr lang="ru-RU" smtClean="0"/>
              <a:t>77</a:t>
            </a:fld>
            <a:endParaRPr lang="ru-RU"/>
          </a:p>
        </p:txBody>
      </p:sp>
    </p:spTree>
    <p:extLst>
      <p:ext uri="{BB962C8B-B14F-4D97-AF65-F5344CB8AC3E}">
        <p14:creationId xmlns:p14="http://schemas.microsoft.com/office/powerpoint/2010/main" val="388559302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5"/>
          </p:nvPr>
        </p:nvSpPr>
        <p:spPr/>
        <p:txBody>
          <a:bodyPr/>
          <a:lstStyle/>
          <a:p>
            <a:fld id="{EED41EF8-81A9-4A72-8927-F2846589E185}" type="slidenum">
              <a:rPr lang="ru-RU" smtClean="0"/>
              <a:t>78</a:t>
            </a:fld>
            <a:endParaRPr lang="ru-RU"/>
          </a:p>
        </p:txBody>
      </p:sp>
    </p:spTree>
    <p:extLst>
      <p:ext uri="{BB962C8B-B14F-4D97-AF65-F5344CB8AC3E}">
        <p14:creationId xmlns:p14="http://schemas.microsoft.com/office/powerpoint/2010/main" val="56633969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5"/>
          </p:nvPr>
        </p:nvSpPr>
        <p:spPr/>
        <p:txBody>
          <a:bodyPr/>
          <a:lstStyle/>
          <a:p>
            <a:fld id="{EED41EF8-81A9-4A72-8927-F2846589E185}" type="slidenum">
              <a:rPr lang="ru-RU" smtClean="0"/>
              <a:t>79</a:t>
            </a:fld>
            <a:endParaRPr lang="ru-RU"/>
          </a:p>
        </p:txBody>
      </p:sp>
    </p:spTree>
    <p:extLst>
      <p:ext uri="{BB962C8B-B14F-4D97-AF65-F5344CB8AC3E}">
        <p14:creationId xmlns:p14="http://schemas.microsoft.com/office/powerpoint/2010/main" val="295002387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4530"/>
            <a:ext cx="9144000" cy="2387600"/>
          </a:xfrm>
        </p:spPr>
        <p:txBody>
          <a:bodyPr anchor="b">
            <a:normAutofit/>
          </a:bodyPr>
          <a:lstStyle>
            <a:lvl1pPr algn="ctr">
              <a:defRPr sz="6000"/>
            </a:lvl1pPr>
          </a:lstStyle>
          <a:p>
            <a:r>
              <a:rPr lang="ru-RU"/>
              <a:t>Образец заголовка</a:t>
            </a:r>
            <a:endParaRPr lang="en-US" dirty="0"/>
          </a:p>
        </p:txBody>
      </p:sp>
      <p:sp>
        <p:nvSpPr>
          <p:cNvPr id="3" name="Subtitle 2"/>
          <p:cNvSpPr>
            <a:spLocks noGrp="1"/>
          </p:cNvSpPr>
          <p:nvPr>
            <p:ph type="subTitle" idx="1"/>
          </p:nvPr>
        </p:nvSpPr>
        <p:spPr>
          <a:xfrm>
            <a:off x="1524000" y="3602038"/>
            <a:ext cx="9144000" cy="1655762"/>
          </a:xfrm>
        </p:spPr>
        <p:txBody>
          <a:bodyPr>
            <a:normAutofit/>
          </a:bodyPr>
          <a:lstStyle>
            <a:lvl1pPr marL="0" indent="0" algn="ctr">
              <a:buNone/>
              <a:defRPr sz="2400">
                <a:solidFill>
                  <a:schemeClr val="tx1">
                    <a:lumMod val="75000"/>
                    <a:lumOff val="25000"/>
                  </a:schemeClr>
                </a:solidFill>
              </a:defRPr>
            </a:lvl1pPr>
            <a:lvl2pPr marL="457200" indent="0" algn="ctr">
              <a:buNone/>
              <a:defRPr sz="28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ru-RU"/>
              <a:t>Образец подзаголовка</a:t>
            </a:r>
            <a:endParaRPr lang="en-US" dirty="0"/>
          </a:p>
        </p:txBody>
      </p:sp>
      <p:sp>
        <p:nvSpPr>
          <p:cNvPr id="4" name="Date Placeholder 3"/>
          <p:cNvSpPr>
            <a:spLocks noGrp="1"/>
          </p:cNvSpPr>
          <p:nvPr>
            <p:ph type="dt" sz="half" idx="10"/>
          </p:nvPr>
        </p:nvSpPr>
        <p:spPr/>
        <p:txBody>
          <a:bodyPr/>
          <a:lstStyle/>
          <a:p>
            <a:fld id="{7D0D1E7B-0856-46EF-BF53-0266FA6D5C93}" type="datetime1">
              <a:rPr lang="ru-RU" smtClean="0"/>
              <a:t>23.01.2023</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E4EB6E89-BA87-4003-BD23-6BDF40F3EBED}" type="slidenum">
              <a:rPr lang="ru-RU" smtClean="0"/>
              <a:pPr/>
              <a:t>‹#›</a:t>
            </a:fld>
            <a:endParaRPr lang="ru-RU"/>
          </a:p>
        </p:txBody>
      </p:sp>
    </p:spTree>
    <p:extLst>
      <p:ext uri="{BB962C8B-B14F-4D97-AF65-F5344CB8AC3E}">
        <p14:creationId xmlns:p14="http://schemas.microsoft.com/office/powerpoint/2010/main" val="342277906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a:t>Образец заголовка</a:t>
            </a:r>
            <a:endParaRPr lang="en-US"/>
          </a:p>
        </p:txBody>
      </p:sp>
      <p:sp>
        <p:nvSpPr>
          <p:cNvPr id="3" name="Vertical Text Placeholder 2"/>
          <p:cNvSpPr>
            <a:spLocks noGrp="1"/>
          </p:cNvSpPr>
          <p:nvPr>
            <p:ph type="body" orient="vert" idx="1"/>
          </p:nvPr>
        </p:nvSpPr>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10"/>
          </p:nvPr>
        </p:nvSpPr>
        <p:spPr/>
        <p:txBody>
          <a:bodyPr/>
          <a:lstStyle/>
          <a:p>
            <a:fld id="{75B40A17-BBE7-47D6-8A1B-3B459713B193}" type="datetime1">
              <a:rPr lang="ru-RU" smtClean="0"/>
              <a:t>23.01.2023</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E4EB6E89-BA87-4003-BD23-6BDF40F3EBED}" type="slidenum">
              <a:rPr lang="ru-RU" smtClean="0"/>
              <a:pPr/>
              <a:t>‹#›</a:t>
            </a:fld>
            <a:endParaRPr lang="ru-RU"/>
          </a:p>
        </p:txBody>
      </p:sp>
    </p:spTree>
    <p:extLst>
      <p:ext uri="{BB962C8B-B14F-4D97-AF65-F5344CB8AC3E}">
        <p14:creationId xmlns:p14="http://schemas.microsoft.com/office/powerpoint/2010/main" val="426507155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0362"/>
            <a:ext cx="2628900" cy="5811838"/>
          </a:xfrm>
        </p:spPr>
        <p:txBody>
          <a:bodyPr vert="eaVert"/>
          <a:lstStyle/>
          <a:p>
            <a:r>
              <a:rPr lang="ru-RU"/>
              <a:t>Образец заголовка</a:t>
            </a:r>
            <a:endParaRPr lang="en-US"/>
          </a:p>
        </p:txBody>
      </p:sp>
      <p:sp>
        <p:nvSpPr>
          <p:cNvPr id="3" name="Vertical Text Placeholder 2"/>
          <p:cNvSpPr>
            <a:spLocks noGrp="1"/>
          </p:cNvSpPr>
          <p:nvPr>
            <p:ph type="body" orient="vert" idx="1"/>
          </p:nvPr>
        </p:nvSpPr>
        <p:spPr>
          <a:xfrm>
            <a:off x="838200" y="360362"/>
            <a:ext cx="7734300" cy="5811837"/>
          </a:xfrm>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a:p>
        </p:txBody>
      </p:sp>
      <p:sp>
        <p:nvSpPr>
          <p:cNvPr id="4" name="Date Placeholder 3"/>
          <p:cNvSpPr>
            <a:spLocks noGrp="1"/>
          </p:cNvSpPr>
          <p:nvPr>
            <p:ph type="dt" sz="half" idx="10"/>
          </p:nvPr>
        </p:nvSpPr>
        <p:spPr/>
        <p:txBody>
          <a:bodyPr/>
          <a:lstStyle/>
          <a:p>
            <a:fld id="{0BE8E63A-1337-4F08-A2D4-7FABD279D7C7}" type="datetime1">
              <a:rPr lang="ru-RU" smtClean="0"/>
              <a:t>23.01.2023</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E4EB6E89-BA87-4003-BD23-6BDF40F3EBED}" type="slidenum">
              <a:rPr lang="ru-RU" smtClean="0"/>
              <a:pPr/>
              <a:t>‹#›</a:t>
            </a:fld>
            <a:endParaRPr lang="ru-RU"/>
          </a:p>
        </p:txBody>
      </p:sp>
    </p:spTree>
    <p:extLst>
      <p:ext uri="{BB962C8B-B14F-4D97-AF65-F5344CB8AC3E}">
        <p14:creationId xmlns:p14="http://schemas.microsoft.com/office/powerpoint/2010/main" val="202152439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4530"/>
            <a:ext cx="9144000" cy="2387600"/>
          </a:xfrm>
        </p:spPr>
        <p:txBody>
          <a:bodyPr anchor="b">
            <a:normAutofit/>
          </a:bodyPr>
          <a:lstStyle>
            <a:lvl1pPr algn="ctr">
              <a:defRPr sz="6000"/>
            </a:lvl1pPr>
          </a:lstStyle>
          <a:p>
            <a:r>
              <a:rPr lang="ru-RU"/>
              <a:t>Образец заголовка</a:t>
            </a:r>
            <a:endParaRPr lang="en-US" dirty="0"/>
          </a:p>
        </p:txBody>
      </p:sp>
      <p:sp>
        <p:nvSpPr>
          <p:cNvPr id="3" name="Subtitle 2"/>
          <p:cNvSpPr>
            <a:spLocks noGrp="1"/>
          </p:cNvSpPr>
          <p:nvPr>
            <p:ph type="subTitle" idx="1"/>
          </p:nvPr>
        </p:nvSpPr>
        <p:spPr>
          <a:xfrm>
            <a:off x="1524000" y="3602038"/>
            <a:ext cx="9144000" cy="1655762"/>
          </a:xfrm>
        </p:spPr>
        <p:txBody>
          <a:bodyPr>
            <a:normAutofit/>
          </a:bodyPr>
          <a:lstStyle>
            <a:lvl1pPr marL="0" indent="0" algn="ctr">
              <a:buNone/>
              <a:defRPr sz="2400">
                <a:solidFill>
                  <a:schemeClr val="tx1">
                    <a:lumMod val="75000"/>
                    <a:lumOff val="25000"/>
                  </a:schemeClr>
                </a:solidFill>
              </a:defRPr>
            </a:lvl1pPr>
            <a:lvl2pPr marL="457200" indent="0" algn="ctr">
              <a:buNone/>
              <a:defRPr sz="28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ru-RU"/>
              <a:t>Образец подзаголовка</a:t>
            </a:r>
            <a:endParaRPr lang="en-US" dirty="0"/>
          </a:p>
        </p:txBody>
      </p:sp>
      <p:sp>
        <p:nvSpPr>
          <p:cNvPr id="4" name="Date Placeholder 3"/>
          <p:cNvSpPr>
            <a:spLocks noGrp="1"/>
          </p:cNvSpPr>
          <p:nvPr>
            <p:ph type="dt" sz="half" idx="10"/>
          </p:nvPr>
        </p:nvSpPr>
        <p:spPr/>
        <p:txBody>
          <a:bodyPr/>
          <a:lstStyle/>
          <a:p>
            <a:fld id="{47F5EB76-B174-4638-B755-63878360F092}" type="datetime1">
              <a:rPr lang="ru-RU" smtClean="0"/>
              <a:t>23.01.2023</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5C57661F-B2B1-4F5C-A5BA-3FA02C8F7456}" type="slidenum">
              <a:rPr lang="ru-RU" smtClean="0"/>
              <a:t>‹#›</a:t>
            </a:fld>
            <a:endParaRPr lang="ru-RU"/>
          </a:p>
        </p:txBody>
      </p:sp>
    </p:spTree>
    <p:extLst>
      <p:ext uri="{BB962C8B-B14F-4D97-AF65-F5344CB8AC3E}">
        <p14:creationId xmlns:p14="http://schemas.microsoft.com/office/powerpoint/2010/main" val="80143336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a:t>Образец заголовка</a:t>
            </a:r>
            <a:endParaRPr lang="en-US" dirty="0"/>
          </a:p>
        </p:txBody>
      </p:sp>
      <p:sp>
        <p:nvSpPr>
          <p:cNvPr id="3" name="Content Placeholder 2"/>
          <p:cNvSpPr>
            <a:spLocks noGrp="1"/>
          </p:cNvSpPr>
          <p:nvPr>
            <p:ph idx="1"/>
          </p:nvPr>
        </p:nvSpPr>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10"/>
          </p:nvPr>
        </p:nvSpPr>
        <p:spPr/>
        <p:txBody>
          <a:bodyPr/>
          <a:lstStyle/>
          <a:p>
            <a:fld id="{6FFE8924-FB78-4CBD-8ADB-7E6DAD50CD28}" type="datetime1">
              <a:rPr lang="ru-RU" smtClean="0"/>
              <a:t>23.01.2023</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5C57661F-B2B1-4F5C-A5BA-3FA02C8F7456}" type="slidenum">
              <a:rPr lang="ru-RU" smtClean="0"/>
              <a:t>‹#›</a:t>
            </a:fld>
            <a:endParaRPr lang="ru-RU"/>
          </a:p>
        </p:txBody>
      </p:sp>
    </p:spTree>
    <p:extLst>
      <p:ext uri="{BB962C8B-B14F-4D97-AF65-F5344CB8AC3E}">
        <p14:creationId xmlns:p14="http://schemas.microsoft.com/office/powerpoint/2010/main" val="23296194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Title 1"/>
          <p:cNvSpPr>
            <a:spLocks noGrp="1"/>
          </p:cNvSpPr>
          <p:nvPr>
            <p:ph type="title"/>
          </p:nvPr>
        </p:nvSpPr>
        <p:spPr>
          <a:xfrm>
            <a:off x="831850" y="1712423"/>
            <a:ext cx="10515600" cy="2851208"/>
          </a:xfrm>
        </p:spPr>
        <p:txBody>
          <a:bodyPr anchor="b">
            <a:normAutofit/>
          </a:bodyPr>
          <a:lstStyle>
            <a:lvl1pPr>
              <a:defRPr sz="6000" b="0"/>
            </a:lvl1pPr>
          </a:lstStyle>
          <a:p>
            <a:r>
              <a:rPr lang="ru-RU"/>
              <a:t>Образец заголовка</a:t>
            </a:r>
            <a:endParaRPr lang="en-US" dirty="0"/>
          </a:p>
        </p:txBody>
      </p:sp>
      <p:sp>
        <p:nvSpPr>
          <p:cNvPr id="3" name="Text Placeholder 2"/>
          <p:cNvSpPr>
            <a:spLocks noGrp="1"/>
          </p:cNvSpPr>
          <p:nvPr>
            <p:ph type="body" idx="1"/>
          </p:nvPr>
        </p:nvSpPr>
        <p:spPr>
          <a:xfrm>
            <a:off x="831850" y="4552633"/>
            <a:ext cx="10515600" cy="1500187"/>
          </a:xfrm>
        </p:spPr>
        <p:txBody>
          <a:bodyPr anchor="t">
            <a:normAutofit/>
          </a:bodyPr>
          <a:lstStyle>
            <a:lvl1pPr marL="0" indent="0">
              <a:buNone/>
              <a:defRPr sz="24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a:t>Образец текста</a:t>
            </a:r>
          </a:p>
        </p:txBody>
      </p:sp>
      <p:sp>
        <p:nvSpPr>
          <p:cNvPr id="4" name="Date Placeholder 3"/>
          <p:cNvSpPr>
            <a:spLocks noGrp="1"/>
          </p:cNvSpPr>
          <p:nvPr>
            <p:ph type="dt" sz="half" idx="10"/>
          </p:nvPr>
        </p:nvSpPr>
        <p:spPr/>
        <p:txBody>
          <a:bodyPr/>
          <a:lstStyle/>
          <a:p>
            <a:fld id="{751AA5DE-BE00-4CA0-B322-EAA66A611B83}" type="datetime1">
              <a:rPr lang="ru-RU" smtClean="0"/>
              <a:t>23.01.2023</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5C57661F-B2B1-4F5C-A5BA-3FA02C8F7456}" type="slidenum">
              <a:rPr lang="ru-RU" smtClean="0"/>
              <a:t>‹#›</a:t>
            </a:fld>
            <a:endParaRPr lang="ru-RU"/>
          </a:p>
        </p:txBody>
      </p:sp>
    </p:spTree>
    <p:extLst>
      <p:ext uri="{BB962C8B-B14F-4D97-AF65-F5344CB8AC3E}">
        <p14:creationId xmlns:p14="http://schemas.microsoft.com/office/powerpoint/2010/main" val="386469339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a:t>Образец заголовка</a:t>
            </a:r>
            <a:endParaRPr lang="en-US" dirty="0"/>
          </a:p>
        </p:txBody>
      </p:sp>
      <p:sp>
        <p:nvSpPr>
          <p:cNvPr id="3" name="Content Placeholder 2"/>
          <p:cNvSpPr>
            <a:spLocks noGrp="1"/>
          </p:cNvSpPr>
          <p:nvPr>
            <p:ph sz="half" idx="1"/>
          </p:nvPr>
        </p:nvSpPr>
        <p:spPr>
          <a:xfrm>
            <a:off x="845127" y="1828800"/>
            <a:ext cx="5181600" cy="4351337"/>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Content Placeholder 3"/>
          <p:cNvSpPr>
            <a:spLocks noGrp="1"/>
          </p:cNvSpPr>
          <p:nvPr>
            <p:ph sz="half" idx="2"/>
          </p:nvPr>
        </p:nvSpPr>
        <p:spPr>
          <a:xfrm>
            <a:off x="6172200" y="1828800"/>
            <a:ext cx="5181600" cy="4351337"/>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5" name="Date Placeholder 4"/>
          <p:cNvSpPr>
            <a:spLocks noGrp="1"/>
          </p:cNvSpPr>
          <p:nvPr>
            <p:ph type="dt" sz="half" idx="10"/>
          </p:nvPr>
        </p:nvSpPr>
        <p:spPr/>
        <p:txBody>
          <a:bodyPr/>
          <a:lstStyle/>
          <a:p>
            <a:fld id="{E5A3C603-0172-4CF5-9AF3-D4E8BE3DA828}" type="datetime1">
              <a:rPr lang="ru-RU" smtClean="0"/>
              <a:t>23.01.2023</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5C57661F-B2B1-4F5C-A5BA-3FA02C8F7456}" type="slidenum">
              <a:rPr lang="ru-RU" smtClean="0"/>
              <a:t>‹#›</a:t>
            </a:fld>
            <a:endParaRPr lang="ru-RU"/>
          </a:p>
        </p:txBody>
      </p:sp>
    </p:spTree>
    <p:extLst>
      <p:ext uri="{BB962C8B-B14F-4D97-AF65-F5344CB8AC3E}">
        <p14:creationId xmlns:p14="http://schemas.microsoft.com/office/powerpoint/2010/main" val="146797113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Сравнение">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845127" y="1681850"/>
            <a:ext cx="5156200" cy="825699"/>
          </a:xfrm>
        </p:spPr>
        <p:txBody>
          <a:bodyPr anchor="b">
            <a:normAutofit/>
          </a:bodyPr>
          <a:lstStyle>
            <a:lvl1pPr marL="0" indent="0">
              <a:spcBef>
                <a:spcPts val="0"/>
              </a:spcBef>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4" name="Content Placeholder 3"/>
          <p:cNvSpPr>
            <a:spLocks noGrp="1"/>
          </p:cNvSpPr>
          <p:nvPr>
            <p:ph sz="half" idx="2"/>
          </p:nvPr>
        </p:nvSpPr>
        <p:spPr>
          <a:xfrm>
            <a:off x="845127" y="2507550"/>
            <a:ext cx="5156200" cy="3680525"/>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5" name="Text Placeholder 4"/>
          <p:cNvSpPr>
            <a:spLocks noGrp="1"/>
          </p:cNvSpPr>
          <p:nvPr>
            <p:ph type="body" sz="quarter" idx="3"/>
          </p:nvPr>
        </p:nvSpPr>
        <p:spPr>
          <a:xfrm>
            <a:off x="6172200" y="1681851"/>
            <a:ext cx="5181601" cy="825698"/>
          </a:xfrm>
        </p:spPr>
        <p:txBody>
          <a:bodyPr anchor="b"/>
          <a:lstStyle>
            <a:lvl1pPr marL="0" indent="0">
              <a:spcBef>
                <a:spcPts val="0"/>
              </a:spcBef>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6" name="Content Placeholder 5"/>
          <p:cNvSpPr>
            <a:spLocks noGrp="1"/>
          </p:cNvSpPr>
          <p:nvPr>
            <p:ph sz="quarter" idx="4"/>
          </p:nvPr>
        </p:nvSpPr>
        <p:spPr>
          <a:xfrm>
            <a:off x="6172200" y="2507550"/>
            <a:ext cx="5181601" cy="3680525"/>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a:p>
        </p:txBody>
      </p:sp>
      <p:sp>
        <p:nvSpPr>
          <p:cNvPr id="7" name="Date Placeholder 6"/>
          <p:cNvSpPr>
            <a:spLocks noGrp="1"/>
          </p:cNvSpPr>
          <p:nvPr>
            <p:ph type="dt" sz="half" idx="10"/>
          </p:nvPr>
        </p:nvSpPr>
        <p:spPr/>
        <p:txBody>
          <a:bodyPr/>
          <a:lstStyle/>
          <a:p>
            <a:fld id="{41CBCC3C-8805-4A50-BAB9-9D1591DE87BC}" type="datetime1">
              <a:rPr lang="ru-RU" smtClean="0"/>
              <a:t>23.01.2023</a:t>
            </a:fld>
            <a:endParaRPr lang="ru-RU"/>
          </a:p>
        </p:txBody>
      </p:sp>
      <p:sp>
        <p:nvSpPr>
          <p:cNvPr id="8" name="Footer Placeholder 7"/>
          <p:cNvSpPr>
            <a:spLocks noGrp="1"/>
          </p:cNvSpPr>
          <p:nvPr>
            <p:ph type="ftr" sz="quarter" idx="11"/>
          </p:nvPr>
        </p:nvSpPr>
        <p:spPr/>
        <p:txBody>
          <a:bodyPr/>
          <a:lstStyle/>
          <a:p>
            <a:endParaRPr lang="ru-RU"/>
          </a:p>
        </p:txBody>
      </p:sp>
      <p:sp>
        <p:nvSpPr>
          <p:cNvPr id="9" name="Slide Number Placeholder 8"/>
          <p:cNvSpPr>
            <a:spLocks noGrp="1"/>
          </p:cNvSpPr>
          <p:nvPr>
            <p:ph type="sldNum" sz="quarter" idx="12"/>
          </p:nvPr>
        </p:nvSpPr>
        <p:spPr/>
        <p:txBody>
          <a:bodyPr/>
          <a:lstStyle/>
          <a:p>
            <a:fld id="{5C57661F-B2B1-4F5C-A5BA-3FA02C8F7456}" type="slidenum">
              <a:rPr lang="ru-RU" smtClean="0"/>
              <a:t>‹#›</a:t>
            </a:fld>
            <a:endParaRPr lang="ru-RU"/>
          </a:p>
        </p:txBody>
      </p:sp>
      <p:sp>
        <p:nvSpPr>
          <p:cNvPr id="10" name="Title 9"/>
          <p:cNvSpPr>
            <a:spLocks noGrp="1"/>
          </p:cNvSpPr>
          <p:nvPr>
            <p:ph type="title"/>
          </p:nvPr>
        </p:nvSpPr>
        <p:spPr/>
        <p:txBody>
          <a:bodyPr/>
          <a:lstStyle/>
          <a:p>
            <a:r>
              <a:rPr lang="ru-RU"/>
              <a:t>Образец заголовка</a:t>
            </a:r>
            <a:endParaRPr lang="en-US" dirty="0"/>
          </a:p>
        </p:txBody>
      </p:sp>
    </p:spTree>
    <p:extLst>
      <p:ext uri="{BB962C8B-B14F-4D97-AF65-F5344CB8AC3E}">
        <p14:creationId xmlns:p14="http://schemas.microsoft.com/office/powerpoint/2010/main" val="148746081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p:cSld name="Только заголовок">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87890E74-548A-4872-8F8C-8FA8BD08C1CF}" type="datetime1">
              <a:rPr lang="ru-RU" smtClean="0"/>
              <a:t>23.01.2023</a:t>
            </a:fld>
            <a:endParaRPr lang="ru-RU"/>
          </a:p>
        </p:txBody>
      </p:sp>
      <p:sp>
        <p:nvSpPr>
          <p:cNvPr id="4" name="Footer Placeholder 3"/>
          <p:cNvSpPr>
            <a:spLocks noGrp="1"/>
          </p:cNvSpPr>
          <p:nvPr>
            <p:ph type="ftr" sz="quarter" idx="11"/>
          </p:nvPr>
        </p:nvSpPr>
        <p:spPr/>
        <p:txBody>
          <a:bodyPr/>
          <a:lstStyle/>
          <a:p>
            <a:endParaRPr lang="ru-RU"/>
          </a:p>
        </p:txBody>
      </p:sp>
      <p:sp>
        <p:nvSpPr>
          <p:cNvPr id="5" name="Slide Number Placeholder 4"/>
          <p:cNvSpPr>
            <a:spLocks noGrp="1"/>
          </p:cNvSpPr>
          <p:nvPr>
            <p:ph type="sldNum" sz="quarter" idx="12"/>
          </p:nvPr>
        </p:nvSpPr>
        <p:spPr/>
        <p:txBody>
          <a:bodyPr/>
          <a:lstStyle/>
          <a:p>
            <a:fld id="{5C57661F-B2B1-4F5C-A5BA-3FA02C8F7456}" type="slidenum">
              <a:rPr lang="ru-RU" smtClean="0"/>
              <a:t>‹#›</a:t>
            </a:fld>
            <a:endParaRPr lang="ru-RU"/>
          </a:p>
        </p:txBody>
      </p:sp>
      <p:sp>
        <p:nvSpPr>
          <p:cNvPr id="6" name="Title 5"/>
          <p:cNvSpPr>
            <a:spLocks noGrp="1"/>
          </p:cNvSpPr>
          <p:nvPr>
            <p:ph type="title"/>
          </p:nvPr>
        </p:nvSpPr>
        <p:spPr/>
        <p:txBody>
          <a:bodyPr/>
          <a:lstStyle/>
          <a:p>
            <a:r>
              <a:rPr lang="ru-RU"/>
              <a:t>Образец заголовка</a:t>
            </a:r>
            <a:endParaRPr lang="en-US"/>
          </a:p>
        </p:txBody>
      </p:sp>
    </p:spTree>
    <p:extLst>
      <p:ext uri="{BB962C8B-B14F-4D97-AF65-F5344CB8AC3E}">
        <p14:creationId xmlns:p14="http://schemas.microsoft.com/office/powerpoint/2010/main" val="376327025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1A31574-F872-4006-A66B-7070D3391486}" type="datetime1">
              <a:rPr lang="ru-RU" smtClean="0"/>
              <a:t>23.01.2023</a:t>
            </a:fld>
            <a:endParaRPr lang="ru-RU"/>
          </a:p>
        </p:txBody>
      </p:sp>
      <p:sp>
        <p:nvSpPr>
          <p:cNvPr id="3" name="Footer Placeholder 2"/>
          <p:cNvSpPr>
            <a:spLocks noGrp="1"/>
          </p:cNvSpPr>
          <p:nvPr>
            <p:ph type="ftr" sz="quarter" idx="11"/>
          </p:nvPr>
        </p:nvSpPr>
        <p:spPr/>
        <p:txBody>
          <a:bodyPr/>
          <a:lstStyle/>
          <a:p>
            <a:endParaRPr lang="ru-RU"/>
          </a:p>
        </p:txBody>
      </p:sp>
      <p:sp>
        <p:nvSpPr>
          <p:cNvPr id="4" name="Slide Number Placeholder 3"/>
          <p:cNvSpPr>
            <a:spLocks noGrp="1"/>
          </p:cNvSpPr>
          <p:nvPr>
            <p:ph type="sldNum" sz="quarter" idx="12"/>
          </p:nvPr>
        </p:nvSpPr>
        <p:spPr/>
        <p:txBody>
          <a:bodyPr/>
          <a:lstStyle/>
          <a:p>
            <a:fld id="{5C57661F-B2B1-4F5C-A5BA-3FA02C8F7456}" type="slidenum">
              <a:rPr lang="ru-RU" smtClean="0"/>
              <a:t>‹#›</a:t>
            </a:fld>
            <a:endParaRPr lang="ru-RU"/>
          </a:p>
        </p:txBody>
      </p:sp>
    </p:spTree>
    <p:extLst>
      <p:ext uri="{BB962C8B-B14F-4D97-AF65-F5344CB8AC3E}">
        <p14:creationId xmlns:p14="http://schemas.microsoft.com/office/powerpoint/2010/main" val="315346260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841248" y="457200"/>
            <a:ext cx="3931920" cy="1600197"/>
          </a:xfrm>
        </p:spPr>
        <p:txBody>
          <a:bodyPr anchor="b">
            <a:normAutofit/>
          </a:bodyPr>
          <a:lstStyle>
            <a:lvl1pPr>
              <a:defRPr sz="3200" b="0"/>
            </a:lvl1pPr>
          </a:lstStyle>
          <a:p>
            <a:r>
              <a:rPr lang="ru-RU"/>
              <a:t>Образец заголовка</a:t>
            </a:r>
            <a:endParaRPr lang="en-US" dirty="0"/>
          </a:p>
        </p:txBody>
      </p:sp>
      <p:sp>
        <p:nvSpPr>
          <p:cNvPr id="3" name="Content Placeholder 2"/>
          <p:cNvSpPr>
            <a:spLocks noGrp="1"/>
          </p:cNvSpPr>
          <p:nvPr>
            <p:ph idx="1"/>
          </p:nvPr>
        </p:nvSpPr>
        <p:spPr>
          <a:xfrm>
            <a:off x="5181600" y="990600"/>
            <a:ext cx="6172200" cy="487680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Text Placeholder 3"/>
          <p:cNvSpPr>
            <a:spLocks noGrp="1"/>
          </p:cNvSpPr>
          <p:nvPr>
            <p:ph type="body" sz="half" idx="2"/>
          </p:nvPr>
        </p:nvSpPr>
        <p:spPr>
          <a:xfrm>
            <a:off x="841248" y="2057399"/>
            <a:ext cx="3931920" cy="3810001"/>
          </a:xfrm>
        </p:spPr>
        <p:txBody>
          <a:bodyPr>
            <a:normAutofit/>
          </a:bodyPr>
          <a:lstStyle>
            <a:lvl1pPr marL="0" indent="0">
              <a:lnSpc>
                <a:spcPct val="90000"/>
              </a:lnSpc>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p>
        </p:txBody>
      </p:sp>
      <p:sp>
        <p:nvSpPr>
          <p:cNvPr id="5" name="Date Placeholder 4"/>
          <p:cNvSpPr>
            <a:spLocks noGrp="1"/>
          </p:cNvSpPr>
          <p:nvPr>
            <p:ph type="dt" sz="half" idx="10"/>
          </p:nvPr>
        </p:nvSpPr>
        <p:spPr/>
        <p:txBody>
          <a:bodyPr/>
          <a:lstStyle/>
          <a:p>
            <a:fld id="{C086E5B7-98A6-47BE-B952-BD4424489251}" type="datetime1">
              <a:rPr lang="ru-RU" smtClean="0"/>
              <a:t>23.01.2023</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5C57661F-B2B1-4F5C-A5BA-3FA02C8F7456}" type="slidenum">
              <a:rPr lang="ru-RU" smtClean="0"/>
              <a:t>‹#›</a:t>
            </a:fld>
            <a:endParaRPr lang="ru-RU"/>
          </a:p>
        </p:txBody>
      </p:sp>
    </p:spTree>
    <p:extLst>
      <p:ext uri="{BB962C8B-B14F-4D97-AF65-F5344CB8AC3E}">
        <p14:creationId xmlns:p14="http://schemas.microsoft.com/office/powerpoint/2010/main" val="204527404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a:t>Образец заголовка</a:t>
            </a:r>
            <a:endParaRPr lang="en-US" dirty="0"/>
          </a:p>
        </p:txBody>
      </p:sp>
      <p:sp>
        <p:nvSpPr>
          <p:cNvPr id="3" name="Content Placeholder 2"/>
          <p:cNvSpPr>
            <a:spLocks noGrp="1"/>
          </p:cNvSpPr>
          <p:nvPr>
            <p:ph idx="1"/>
          </p:nvPr>
        </p:nvSpPr>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10"/>
          </p:nvPr>
        </p:nvSpPr>
        <p:spPr/>
        <p:txBody>
          <a:bodyPr/>
          <a:lstStyle/>
          <a:p>
            <a:fld id="{37356F6A-C413-428C-85C1-C5CCAB3599FE}" type="datetime1">
              <a:rPr lang="ru-RU" smtClean="0"/>
              <a:t>23.01.2023</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E4EB6E89-BA87-4003-BD23-6BDF40F3EBED}" type="slidenum">
              <a:rPr lang="ru-RU" smtClean="0"/>
              <a:pPr/>
              <a:t>‹#›</a:t>
            </a:fld>
            <a:endParaRPr lang="ru-RU"/>
          </a:p>
        </p:txBody>
      </p:sp>
    </p:spTree>
    <p:extLst>
      <p:ext uri="{BB962C8B-B14F-4D97-AF65-F5344CB8AC3E}">
        <p14:creationId xmlns:p14="http://schemas.microsoft.com/office/powerpoint/2010/main" val="72746014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841248" y="457200"/>
            <a:ext cx="3931920" cy="1600200"/>
          </a:xfrm>
        </p:spPr>
        <p:txBody>
          <a:bodyPr anchor="b">
            <a:normAutofit/>
          </a:bodyPr>
          <a:lstStyle>
            <a:lvl1pPr>
              <a:defRPr sz="3200" b="0"/>
            </a:lvl1pPr>
          </a:lstStyle>
          <a:p>
            <a:r>
              <a:rPr lang="ru-RU"/>
              <a:t>Образец заголовка</a:t>
            </a:r>
            <a:endParaRPr lang="en-US" dirty="0"/>
          </a:p>
        </p:txBody>
      </p:sp>
      <p:sp>
        <p:nvSpPr>
          <p:cNvPr id="3" name="Picture Placeholder 2"/>
          <p:cNvSpPr>
            <a:spLocks noGrp="1"/>
          </p:cNvSpPr>
          <p:nvPr>
            <p:ph type="pic" idx="1"/>
          </p:nvPr>
        </p:nvSpPr>
        <p:spPr>
          <a:xfrm>
            <a:off x="5181600" y="990600"/>
            <a:ext cx="6172200" cy="4876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ru-RU"/>
              <a:t>Вставка рисунка</a:t>
            </a:r>
            <a:endParaRPr lang="en-US" dirty="0"/>
          </a:p>
        </p:txBody>
      </p:sp>
      <p:sp>
        <p:nvSpPr>
          <p:cNvPr id="4" name="Text Placeholder 3"/>
          <p:cNvSpPr>
            <a:spLocks noGrp="1"/>
          </p:cNvSpPr>
          <p:nvPr>
            <p:ph type="body" sz="half" idx="2"/>
          </p:nvPr>
        </p:nvSpPr>
        <p:spPr>
          <a:xfrm>
            <a:off x="841248" y="2057400"/>
            <a:ext cx="3931920" cy="3810000"/>
          </a:xfrm>
        </p:spPr>
        <p:txBody>
          <a:bodyPr>
            <a:normAutofit/>
          </a:bodyPr>
          <a:lstStyle>
            <a:lvl1pPr marL="0" indent="0">
              <a:lnSpc>
                <a:spcPct val="90000"/>
              </a:lnSpc>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p>
        </p:txBody>
      </p:sp>
      <p:sp>
        <p:nvSpPr>
          <p:cNvPr id="5" name="Date Placeholder 4"/>
          <p:cNvSpPr>
            <a:spLocks noGrp="1"/>
          </p:cNvSpPr>
          <p:nvPr>
            <p:ph type="dt" sz="half" idx="10"/>
          </p:nvPr>
        </p:nvSpPr>
        <p:spPr/>
        <p:txBody>
          <a:bodyPr/>
          <a:lstStyle/>
          <a:p>
            <a:fld id="{74F80A9B-9BF6-4289-8249-3008D66EE3FE}" type="datetime1">
              <a:rPr lang="ru-RU" smtClean="0"/>
              <a:t>23.01.2023</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5C57661F-B2B1-4F5C-A5BA-3FA02C8F7456}" type="slidenum">
              <a:rPr lang="ru-RU" smtClean="0"/>
              <a:t>‹#›</a:t>
            </a:fld>
            <a:endParaRPr lang="ru-RU"/>
          </a:p>
        </p:txBody>
      </p:sp>
    </p:spTree>
    <p:extLst>
      <p:ext uri="{BB962C8B-B14F-4D97-AF65-F5344CB8AC3E}">
        <p14:creationId xmlns:p14="http://schemas.microsoft.com/office/powerpoint/2010/main" val="345269383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a:t>Образец заголовка</a:t>
            </a:r>
            <a:endParaRPr lang="en-US"/>
          </a:p>
        </p:txBody>
      </p:sp>
      <p:sp>
        <p:nvSpPr>
          <p:cNvPr id="3" name="Vertical Text Placeholder 2"/>
          <p:cNvSpPr>
            <a:spLocks noGrp="1"/>
          </p:cNvSpPr>
          <p:nvPr>
            <p:ph type="body" orient="vert" idx="1"/>
          </p:nvPr>
        </p:nvSpPr>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10"/>
          </p:nvPr>
        </p:nvSpPr>
        <p:spPr/>
        <p:txBody>
          <a:bodyPr/>
          <a:lstStyle/>
          <a:p>
            <a:fld id="{FE82700E-AE97-428C-A4D1-2B5D619FB207}" type="datetime1">
              <a:rPr lang="ru-RU" smtClean="0"/>
              <a:t>23.01.2023</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5C57661F-B2B1-4F5C-A5BA-3FA02C8F7456}" type="slidenum">
              <a:rPr lang="ru-RU" smtClean="0"/>
              <a:t>‹#›</a:t>
            </a:fld>
            <a:endParaRPr lang="ru-RU"/>
          </a:p>
        </p:txBody>
      </p:sp>
    </p:spTree>
    <p:extLst>
      <p:ext uri="{BB962C8B-B14F-4D97-AF65-F5344CB8AC3E}">
        <p14:creationId xmlns:p14="http://schemas.microsoft.com/office/powerpoint/2010/main" val="385627162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0362"/>
            <a:ext cx="2628900" cy="5811838"/>
          </a:xfrm>
        </p:spPr>
        <p:txBody>
          <a:bodyPr vert="eaVert"/>
          <a:lstStyle/>
          <a:p>
            <a:r>
              <a:rPr lang="ru-RU"/>
              <a:t>Образец заголовка</a:t>
            </a:r>
            <a:endParaRPr lang="en-US"/>
          </a:p>
        </p:txBody>
      </p:sp>
      <p:sp>
        <p:nvSpPr>
          <p:cNvPr id="3" name="Vertical Text Placeholder 2"/>
          <p:cNvSpPr>
            <a:spLocks noGrp="1"/>
          </p:cNvSpPr>
          <p:nvPr>
            <p:ph type="body" orient="vert" idx="1"/>
          </p:nvPr>
        </p:nvSpPr>
        <p:spPr>
          <a:xfrm>
            <a:off x="838200" y="360362"/>
            <a:ext cx="7734300" cy="5811837"/>
          </a:xfrm>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a:p>
        </p:txBody>
      </p:sp>
      <p:sp>
        <p:nvSpPr>
          <p:cNvPr id="4" name="Date Placeholder 3"/>
          <p:cNvSpPr>
            <a:spLocks noGrp="1"/>
          </p:cNvSpPr>
          <p:nvPr>
            <p:ph type="dt" sz="half" idx="10"/>
          </p:nvPr>
        </p:nvSpPr>
        <p:spPr/>
        <p:txBody>
          <a:bodyPr/>
          <a:lstStyle/>
          <a:p>
            <a:fld id="{73063DBB-BEDC-4ABD-B88B-5CAC2B4BFE75}" type="datetime1">
              <a:rPr lang="ru-RU" smtClean="0"/>
              <a:t>23.01.2023</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5C57661F-B2B1-4F5C-A5BA-3FA02C8F7456}" type="slidenum">
              <a:rPr lang="ru-RU" smtClean="0"/>
              <a:t>‹#›</a:t>
            </a:fld>
            <a:endParaRPr lang="ru-RU"/>
          </a:p>
        </p:txBody>
      </p:sp>
    </p:spTree>
    <p:extLst>
      <p:ext uri="{BB962C8B-B14F-4D97-AF65-F5344CB8AC3E}">
        <p14:creationId xmlns:p14="http://schemas.microsoft.com/office/powerpoint/2010/main" val="130275445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Title 1"/>
          <p:cNvSpPr>
            <a:spLocks noGrp="1"/>
          </p:cNvSpPr>
          <p:nvPr>
            <p:ph type="title"/>
          </p:nvPr>
        </p:nvSpPr>
        <p:spPr>
          <a:xfrm>
            <a:off x="831850" y="1712423"/>
            <a:ext cx="10515600" cy="2851208"/>
          </a:xfrm>
        </p:spPr>
        <p:txBody>
          <a:bodyPr anchor="b">
            <a:normAutofit/>
          </a:bodyPr>
          <a:lstStyle>
            <a:lvl1pPr>
              <a:defRPr sz="6000" b="0"/>
            </a:lvl1pPr>
          </a:lstStyle>
          <a:p>
            <a:r>
              <a:rPr lang="ru-RU"/>
              <a:t>Образец заголовка</a:t>
            </a:r>
            <a:endParaRPr lang="en-US" dirty="0"/>
          </a:p>
        </p:txBody>
      </p:sp>
      <p:sp>
        <p:nvSpPr>
          <p:cNvPr id="3" name="Text Placeholder 2"/>
          <p:cNvSpPr>
            <a:spLocks noGrp="1"/>
          </p:cNvSpPr>
          <p:nvPr>
            <p:ph type="body" idx="1"/>
          </p:nvPr>
        </p:nvSpPr>
        <p:spPr>
          <a:xfrm>
            <a:off x="831850" y="4552633"/>
            <a:ext cx="10515600" cy="1500187"/>
          </a:xfrm>
        </p:spPr>
        <p:txBody>
          <a:bodyPr anchor="t">
            <a:normAutofit/>
          </a:bodyPr>
          <a:lstStyle>
            <a:lvl1pPr marL="0" indent="0">
              <a:buNone/>
              <a:defRPr sz="24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a:t>Образец текста</a:t>
            </a:r>
          </a:p>
        </p:txBody>
      </p:sp>
      <p:sp>
        <p:nvSpPr>
          <p:cNvPr id="4" name="Date Placeholder 3"/>
          <p:cNvSpPr>
            <a:spLocks noGrp="1"/>
          </p:cNvSpPr>
          <p:nvPr>
            <p:ph type="dt" sz="half" idx="10"/>
          </p:nvPr>
        </p:nvSpPr>
        <p:spPr/>
        <p:txBody>
          <a:bodyPr/>
          <a:lstStyle/>
          <a:p>
            <a:fld id="{79C25D49-8A56-4291-9FD3-73D237F4EDDD}" type="datetime1">
              <a:rPr lang="ru-RU" smtClean="0"/>
              <a:t>23.01.2023</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E4EB6E89-BA87-4003-BD23-6BDF40F3EBED}" type="slidenum">
              <a:rPr lang="ru-RU" smtClean="0"/>
              <a:pPr/>
              <a:t>‹#›</a:t>
            </a:fld>
            <a:endParaRPr lang="ru-RU"/>
          </a:p>
        </p:txBody>
      </p:sp>
    </p:spTree>
    <p:extLst>
      <p:ext uri="{BB962C8B-B14F-4D97-AF65-F5344CB8AC3E}">
        <p14:creationId xmlns:p14="http://schemas.microsoft.com/office/powerpoint/2010/main" val="368051717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a:t>Образец заголовка</a:t>
            </a:r>
            <a:endParaRPr lang="en-US" dirty="0"/>
          </a:p>
        </p:txBody>
      </p:sp>
      <p:sp>
        <p:nvSpPr>
          <p:cNvPr id="3" name="Content Placeholder 2"/>
          <p:cNvSpPr>
            <a:spLocks noGrp="1"/>
          </p:cNvSpPr>
          <p:nvPr>
            <p:ph sz="half" idx="1"/>
          </p:nvPr>
        </p:nvSpPr>
        <p:spPr>
          <a:xfrm>
            <a:off x="845127" y="1828800"/>
            <a:ext cx="5181600" cy="4351337"/>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Content Placeholder 3"/>
          <p:cNvSpPr>
            <a:spLocks noGrp="1"/>
          </p:cNvSpPr>
          <p:nvPr>
            <p:ph sz="half" idx="2"/>
          </p:nvPr>
        </p:nvSpPr>
        <p:spPr>
          <a:xfrm>
            <a:off x="6172200" y="1828800"/>
            <a:ext cx="5181600" cy="4351337"/>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5" name="Date Placeholder 4"/>
          <p:cNvSpPr>
            <a:spLocks noGrp="1"/>
          </p:cNvSpPr>
          <p:nvPr>
            <p:ph type="dt" sz="half" idx="10"/>
          </p:nvPr>
        </p:nvSpPr>
        <p:spPr/>
        <p:txBody>
          <a:bodyPr/>
          <a:lstStyle/>
          <a:p>
            <a:fld id="{9A3C167B-0F33-4464-9AC7-93F41ABBF46B}" type="datetime1">
              <a:rPr lang="ru-RU" smtClean="0"/>
              <a:t>23.01.2023</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E4EB6E89-BA87-4003-BD23-6BDF40F3EBED}" type="slidenum">
              <a:rPr lang="ru-RU" smtClean="0"/>
              <a:pPr/>
              <a:t>‹#›</a:t>
            </a:fld>
            <a:endParaRPr lang="ru-RU"/>
          </a:p>
        </p:txBody>
      </p:sp>
    </p:spTree>
    <p:extLst>
      <p:ext uri="{BB962C8B-B14F-4D97-AF65-F5344CB8AC3E}">
        <p14:creationId xmlns:p14="http://schemas.microsoft.com/office/powerpoint/2010/main" val="399457228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Сравнение">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845127" y="1681850"/>
            <a:ext cx="5156200" cy="825699"/>
          </a:xfrm>
        </p:spPr>
        <p:txBody>
          <a:bodyPr anchor="b">
            <a:normAutofit/>
          </a:bodyPr>
          <a:lstStyle>
            <a:lvl1pPr marL="0" indent="0">
              <a:spcBef>
                <a:spcPts val="0"/>
              </a:spcBef>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4" name="Content Placeholder 3"/>
          <p:cNvSpPr>
            <a:spLocks noGrp="1"/>
          </p:cNvSpPr>
          <p:nvPr>
            <p:ph sz="half" idx="2"/>
          </p:nvPr>
        </p:nvSpPr>
        <p:spPr>
          <a:xfrm>
            <a:off x="845127" y="2507550"/>
            <a:ext cx="5156200" cy="3680525"/>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5" name="Text Placeholder 4"/>
          <p:cNvSpPr>
            <a:spLocks noGrp="1"/>
          </p:cNvSpPr>
          <p:nvPr>
            <p:ph type="body" sz="quarter" idx="3"/>
          </p:nvPr>
        </p:nvSpPr>
        <p:spPr>
          <a:xfrm>
            <a:off x="6172200" y="1681851"/>
            <a:ext cx="5181601" cy="825698"/>
          </a:xfrm>
        </p:spPr>
        <p:txBody>
          <a:bodyPr anchor="b"/>
          <a:lstStyle>
            <a:lvl1pPr marL="0" indent="0">
              <a:spcBef>
                <a:spcPts val="0"/>
              </a:spcBef>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6" name="Content Placeholder 5"/>
          <p:cNvSpPr>
            <a:spLocks noGrp="1"/>
          </p:cNvSpPr>
          <p:nvPr>
            <p:ph sz="quarter" idx="4"/>
          </p:nvPr>
        </p:nvSpPr>
        <p:spPr>
          <a:xfrm>
            <a:off x="6172200" y="2507550"/>
            <a:ext cx="5181601" cy="3680525"/>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a:p>
        </p:txBody>
      </p:sp>
      <p:sp>
        <p:nvSpPr>
          <p:cNvPr id="7" name="Date Placeholder 6"/>
          <p:cNvSpPr>
            <a:spLocks noGrp="1"/>
          </p:cNvSpPr>
          <p:nvPr>
            <p:ph type="dt" sz="half" idx="10"/>
          </p:nvPr>
        </p:nvSpPr>
        <p:spPr/>
        <p:txBody>
          <a:bodyPr/>
          <a:lstStyle/>
          <a:p>
            <a:fld id="{9AE57213-6B52-40ED-AE7F-AE25B1591522}" type="datetime1">
              <a:rPr lang="ru-RU" smtClean="0"/>
              <a:t>23.01.2023</a:t>
            </a:fld>
            <a:endParaRPr lang="ru-RU"/>
          </a:p>
        </p:txBody>
      </p:sp>
      <p:sp>
        <p:nvSpPr>
          <p:cNvPr id="8" name="Footer Placeholder 7"/>
          <p:cNvSpPr>
            <a:spLocks noGrp="1"/>
          </p:cNvSpPr>
          <p:nvPr>
            <p:ph type="ftr" sz="quarter" idx="11"/>
          </p:nvPr>
        </p:nvSpPr>
        <p:spPr/>
        <p:txBody>
          <a:bodyPr/>
          <a:lstStyle/>
          <a:p>
            <a:endParaRPr lang="ru-RU"/>
          </a:p>
        </p:txBody>
      </p:sp>
      <p:sp>
        <p:nvSpPr>
          <p:cNvPr id="9" name="Slide Number Placeholder 8"/>
          <p:cNvSpPr>
            <a:spLocks noGrp="1"/>
          </p:cNvSpPr>
          <p:nvPr>
            <p:ph type="sldNum" sz="quarter" idx="12"/>
          </p:nvPr>
        </p:nvSpPr>
        <p:spPr/>
        <p:txBody>
          <a:bodyPr/>
          <a:lstStyle/>
          <a:p>
            <a:fld id="{E4EB6E89-BA87-4003-BD23-6BDF40F3EBED}" type="slidenum">
              <a:rPr lang="ru-RU" smtClean="0"/>
              <a:pPr/>
              <a:t>‹#›</a:t>
            </a:fld>
            <a:endParaRPr lang="ru-RU"/>
          </a:p>
        </p:txBody>
      </p:sp>
      <p:sp>
        <p:nvSpPr>
          <p:cNvPr id="10" name="Title 9"/>
          <p:cNvSpPr>
            <a:spLocks noGrp="1"/>
          </p:cNvSpPr>
          <p:nvPr>
            <p:ph type="title"/>
          </p:nvPr>
        </p:nvSpPr>
        <p:spPr/>
        <p:txBody>
          <a:bodyPr/>
          <a:lstStyle/>
          <a:p>
            <a:r>
              <a:rPr lang="ru-RU"/>
              <a:t>Образец заголовка</a:t>
            </a:r>
            <a:endParaRPr lang="en-US" dirty="0"/>
          </a:p>
        </p:txBody>
      </p:sp>
    </p:spTree>
    <p:extLst>
      <p:ext uri="{BB962C8B-B14F-4D97-AF65-F5344CB8AC3E}">
        <p14:creationId xmlns:p14="http://schemas.microsoft.com/office/powerpoint/2010/main" val="42835710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Только заголовок">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3B18DE9C-70F3-453D-8800-C11DAD735040}" type="datetime1">
              <a:rPr lang="ru-RU" smtClean="0"/>
              <a:t>23.01.2023</a:t>
            </a:fld>
            <a:endParaRPr lang="ru-RU"/>
          </a:p>
        </p:txBody>
      </p:sp>
      <p:sp>
        <p:nvSpPr>
          <p:cNvPr id="4" name="Footer Placeholder 3"/>
          <p:cNvSpPr>
            <a:spLocks noGrp="1"/>
          </p:cNvSpPr>
          <p:nvPr>
            <p:ph type="ftr" sz="quarter" idx="11"/>
          </p:nvPr>
        </p:nvSpPr>
        <p:spPr/>
        <p:txBody>
          <a:bodyPr/>
          <a:lstStyle/>
          <a:p>
            <a:endParaRPr lang="ru-RU"/>
          </a:p>
        </p:txBody>
      </p:sp>
      <p:sp>
        <p:nvSpPr>
          <p:cNvPr id="5" name="Slide Number Placeholder 4"/>
          <p:cNvSpPr>
            <a:spLocks noGrp="1"/>
          </p:cNvSpPr>
          <p:nvPr>
            <p:ph type="sldNum" sz="quarter" idx="12"/>
          </p:nvPr>
        </p:nvSpPr>
        <p:spPr/>
        <p:txBody>
          <a:bodyPr/>
          <a:lstStyle/>
          <a:p>
            <a:fld id="{E4EB6E89-BA87-4003-BD23-6BDF40F3EBED}" type="slidenum">
              <a:rPr lang="ru-RU" smtClean="0"/>
              <a:pPr/>
              <a:t>‹#›</a:t>
            </a:fld>
            <a:endParaRPr lang="ru-RU"/>
          </a:p>
        </p:txBody>
      </p:sp>
      <p:sp>
        <p:nvSpPr>
          <p:cNvPr id="6" name="Title 5"/>
          <p:cNvSpPr>
            <a:spLocks noGrp="1"/>
          </p:cNvSpPr>
          <p:nvPr>
            <p:ph type="title"/>
          </p:nvPr>
        </p:nvSpPr>
        <p:spPr/>
        <p:txBody>
          <a:bodyPr/>
          <a:lstStyle/>
          <a:p>
            <a:r>
              <a:rPr lang="ru-RU"/>
              <a:t>Образец заголовка</a:t>
            </a:r>
            <a:endParaRPr lang="en-US"/>
          </a:p>
        </p:txBody>
      </p:sp>
    </p:spTree>
    <p:extLst>
      <p:ext uri="{BB962C8B-B14F-4D97-AF65-F5344CB8AC3E}">
        <p14:creationId xmlns:p14="http://schemas.microsoft.com/office/powerpoint/2010/main" val="166185902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DB4686E-8613-4A11-8AB0-0095880EE47A}" type="datetime1">
              <a:rPr lang="ru-RU" smtClean="0"/>
              <a:t>23.01.2023</a:t>
            </a:fld>
            <a:endParaRPr lang="ru-RU"/>
          </a:p>
        </p:txBody>
      </p:sp>
      <p:sp>
        <p:nvSpPr>
          <p:cNvPr id="3" name="Footer Placeholder 2"/>
          <p:cNvSpPr>
            <a:spLocks noGrp="1"/>
          </p:cNvSpPr>
          <p:nvPr>
            <p:ph type="ftr" sz="quarter" idx="11"/>
          </p:nvPr>
        </p:nvSpPr>
        <p:spPr/>
        <p:txBody>
          <a:bodyPr/>
          <a:lstStyle/>
          <a:p>
            <a:endParaRPr lang="ru-RU"/>
          </a:p>
        </p:txBody>
      </p:sp>
      <p:sp>
        <p:nvSpPr>
          <p:cNvPr id="4" name="Slide Number Placeholder 3"/>
          <p:cNvSpPr>
            <a:spLocks noGrp="1"/>
          </p:cNvSpPr>
          <p:nvPr>
            <p:ph type="sldNum" sz="quarter" idx="12"/>
          </p:nvPr>
        </p:nvSpPr>
        <p:spPr/>
        <p:txBody>
          <a:bodyPr/>
          <a:lstStyle/>
          <a:p>
            <a:fld id="{E4EB6E89-BA87-4003-BD23-6BDF40F3EBED}" type="slidenum">
              <a:rPr lang="ru-RU" smtClean="0"/>
              <a:pPr/>
              <a:t>‹#›</a:t>
            </a:fld>
            <a:endParaRPr lang="ru-RU"/>
          </a:p>
        </p:txBody>
      </p:sp>
    </p:spTree>
    <p:extLst>
      <p:ext uri="{BB962C8B-B14F-4D97-AF65-F5344CB8AC3E}">
        <p14:creationId xmlns:p14="http://schemas.microsoft.com/office/powerpoint/2010/main" val="43763684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841248" y="457200"/>
            <a:ext cx="3931920" cy="1600197"/>
          </a:xfrm>
        </p:spPr>
        <p:txBody>
          <a:bodyPr anchor="b">
            <a:normAutofit/>
          </a:bodyPr>
          <a:lstStyle>
            <a:lvl1pPr>
              <a:defRPr sz="3200" b="0"/>
            </a:lvl1pPr>
          </a:lstStyle>
          <a:p>
            <a:r>
              <a:rPr lang="ru-RU"/>
              <a:t>Образец заголовка</a:t>
            </a:r>
            <a:endParaRPr lang="en-US" dirty="0"/>
          </a:p>
        </p:txBody>
      </p:sp>
      <p:sp>
        <p:nvSpPr>
          <p:cNvPr id="3" name="Content Placeholder 2"/>
          <p:cNvSpPr>
            <a:spLocks noGrp="1"/>
          </p:cNvSpPr>
          <p:nvPr>
            <p:ph idx="1"/>
          </p:nvPr>
        </p:nvSpPr>
        <p:spPr>
          <a:xfrm>
            <a:off x="5181600" y="990600"/>
            <a:ext cx="6172200" cy="487680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Text Placeholder 3"/>
          <p:cNvSpPr>
            <a:spLocks noGrp="1"/>
          </p:cNvSpPr>
          <p:nvPr>
            <p:ph type="body" sz="half" idx="2"/>
          </p:nvPr>
        </p:nvSpPr>
        <p:spPr>
          <a:xfrm>
            <a:off x="841248" y="2057399"/>
            <a:ext cx="3931920" cy="3810001"/>
          </a:xfrm>
        </p:spPr>
        <p:txBody>
          <a:bodyPr>
            <a:normAutofit/>
          </a:bodyPr>
          <a:lstStyle>
            <a:lvl1pPr marL="0" indent="0">
              <a:lnSpc>
                <a:spcPct val="90000"/>
              </a:lnSpc>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p>
        </p:txBody>
      </p:sp>
      <p:sp>
        <p:nvSpPr>
          <p:cNvPr id="5" name="Date Placeholder 4"/>
          <p:cNvSpPr>
            <a:spLocks noGrp="1"/>
          </p:cNvSpPr>
          <p:nvPr>
            <p:ph type="dt" sz="half" idx="10"/>
          </p:nvPr>
        </p:nvSpPr>
        <p:spPr/>
        <p:txBody>
          <a:bodyPr/>
          <a:lstStyle/>
          <a:p>
            <a:fld id="{ABAD1B34-FC17-4507-8E52-8DF24A989AE0}" type="datetime1">
              <a:rPr lang="ru-RU" smtClean="0"/>
              <a:t>23.01.2023</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E4EB6E89-BA87-4003-BD23-6BDF40F3EBED}" type="slidenum">
              <a:rPr lang="ru-RU" smtClean="0"/>
              <a:pPr/>
              <a:t>‹#›</a:t>
            </a:fld>
            <a:endParaRPr lang="ru-RU"/>
          </a:p>
        </p:txBody>
      </p:sp>
    </p:spTree>
    <p:extLst>
      <p:ext uri="{BB962C8B-B14F-4D97-AF65-F5344CB8AC3E}">
        <p14:creationId xmlns:p14="http://schemas.microsoft.com/office/powerpoint/2010/main" val="304749340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841248" y="457200"/>
            <a:ext cx="3931920" cy="1600200"/>
          </a:xfrm>
        </p:spPr>
        <p:txBody>
          <a:bodyPr anchor="b">
            <a:normAutofit/>
          </a:bodyPr>
          <a:lstStyle>
            <a:lvl1pPr>
              <a:defRPr sz="3200" b="0"/>
            </a:lvl1pPr>
          </a:lstStyle>
          <a:p>
            <a:r>
              <a:rPr lang="ru-RU"/>
              <a:t>Образец заголовка</a:t>
            </a:r>
            <a:endParaRPr lang="en-US" dirty="0"/>
          </a:p>
        </p:txBody>
      </p:sp>
      <p:sp>
        <p:nvSpPr>
          <p:cNvPr id="3" name="Picture Placeholder 2"/>
          <p:cNvSpPr>
            <a:spLocks noGrp="1"/>
          </p:cNvSpPr>
          <p:nvPr>
            <p:ph type="pic" idx="1"/>
          </p:nvPr>
        </p:nvSpPr>
        <p:spPr>
          <a:xfrm>
            <a:off x="5181600" y="990600"/>
            <a:ext cx="6172200" cy="4876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ru-RU"/>
              <a:t>Вставка рисунка</a:t>
            </a:r>
            <a:endParaRPr lang="en-US" dirty="0"/>
          </a:p>
        </p:txBody>
      </p:sp>
      <p:sp>
        <p:nvSpPr>
          <p:cNvPr id="4" name="Text Placeholder 3"/>
          <p:cNvSpPr>
            <a:spLocks noGrp="1"/>
          </p:cNvSpPr>
          <p:nvPr>
            <p:ph type="body" sz="half" idx="2"/>
          </p:nvPr>
        </p:nvSpPr>
        <p:spPr>
          <a:xfrm>
            <a:off x="841248" y="2057400"/>
            <a:ext cx="3931920" cy="3810000"/>
          </a:xfrm>
        </p:spPr>
        <p:txBody>
          <a:bodyPr>
            <a:normAutofit/>
          </a:bodyPr>
          <a:lstStyle>
            <a:lvl1pPr marL="0" indent="0">
              <a:lnSpc>
                <a:spcPct val="90000"/>
              </a:lnSpc>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p>
        </p:txBody>
      </p:sp>
      <p:sp>
        <p:nvSpPr>
          <p:cNvPr id="5" name="Date Placeholder 4"/>
          <p:cNvSpPr>
            <a:spLocks noGrp="1"/>
          </p:cNvSpPr>
          <p:nvPr>
            <p:ph type="dt" sz="half" idx="10"/>
          </p:nvPr>
        </p:nvSpPr>
        <p:spPr/>
        <p:txBody>
          <a:bodyPr/>
          <a:lstStyle/>
          <a:p>
            <a:fld id="{382CF34E-8289-4FD0-B89D-9C9C68981209}" type="datetime1">
              <a:rPr lang="ru-RU" smtClean="0"/>
              <a:t>23.01.2023</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E4EB6E89-BA87-4003-BD23-6BDF40F3EBED}" type="slidenum">
              <a:rPr lang="ru-RU" smtClean="0"/>
              <a:pPr/>
              <a:t>‹#›</a:t>
            </a:fld>
            <a:endParaRPr lang="ru-RU"/>
          </a:p>
        </p:txBody>
      </p:sp>
    </p:spTree>
    <p:extLst>
      <p:ext uri="{BB962C8B-B14F-4D97-AF65-F5344CB8AC3E}">
        <p14:creationId xmlns:p14="http://schemas.microsoft.com/office/powerpoint/2010/main" val="376692843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45127" y="365760"/>
            <a:ext cx="10515600" cy="1325562"/>
          </a:xfrm>
          <a:prstGeom prst="rect">
            <a:avLst/>
          </a:prstGeom>
        </p:spPr>
        <p:txBody>
          <a:bodyPr vert="horz" lIns="91440" tIns="45720" rIns="91440" bIns="45720" rtlCol="0" anchor="ctr">
            <a:normAutofit/>
          </a:bodyPr>
          <a:lstStyle/>
          <a:p>
            <a:r>
              <a:rPr lang="ru-RU"/>
              <a:t>Образец заголовка</a:t>
            </a:r>
            <a:endParaRPr lang="en-US" dirty="0"/>
          </a:p>
        </p:txBody>
      </p:sp>
      <p:sp>
        <p:nvSpPr>
          <p:cNvPr id="3" name="Text Placeholder 2"/>
          <p:cNvSpPr>
            <a:spLocks noGrp="1"/>
          </p:cNvSpPr>
          <p:nvPr>
            <p:ph type="body" idx="1"/>
          </p:nvPr>
        </p:nvSpPr>
        <p:spPr>
          <a:xfrm>
            <a:off x="845127" y="1828800"/>
            <a:ext cx="10515600" cy="4351337"/>
          </a:xfrm>
          <a:prstGeom prst="rect">
            <a:avLst/>
          </a:prstGeom>
        </p:spPr>
        <p:txBody>
          <a:bodyPr vert="horz" lIns="91440" tIns="45720" rIns="91440" bIns="45720" rtlCol="0">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100">
                <a:solidFill>
                  <a:schemeClr val="tx1">
                    <a:lumMod val="65000"/>
                    <a:lumOff val="35000"/>
                  </a:schemeClr>
                </a:solidFill>
              </a:defRPr>
            </a:lvl1pPr>
          </a:lstStyle>
          <a:p>
            <a:fld id="{40796745-3B40-4461-B640-8AE9DE0C3B28}" type="datetime1">
              <a:rPr lang="ru-RU" smtClean="0"/>
              <a:t>23.01.2023</a:t>
            </a:fld>
            <a:endParaRPr lang="ru-RU"/>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100">
                <a:solidFill>
                  <a:schemeClr val="tx1">
                    <a:lumMod val="65000"/>
                    <a:lumOff val="35000"/>
                  </a:schemeClr>
                </a:solidFill>
              </a:defRPr>
            </a:lvl1pPr>
          </a:lstStyle>
          <a:p>
            <a:endParaRPr lang="ru-RU"/>
          </a:p>
        </p:txBody>
      </p:sp>
      <p:sp>
        <p:nvSpPr>
          <p:cNvPr id="6" name="Slide Number Placeholder 5"/>
          <p:cNvSpPr>
            <a:spLocks noGrp="1"/>
          </p:cNvSpPr>
          <p:nvPr>
            <p:ph type="sldNum" sz="quarter" idx="4"/>
          </p:nvPr>
        </p:nvSpPr>
        <p:spPr>
          <a:xfrm>
            <a:off x="8617527" y="6356350"/>
            <a:ext cx="2743200" cy="365125"/>
          </a:xfrm>
          <a:prstGeom prst="rect">
            <a:avLst/>
          </a:prstGeom>
        </p:spPr>
        <p:txBody>
          <a:bodyPr vert="horz" lIns="91440" tIns="45720" rIns="91440" bIns="45720" rtlCol="0" anchor="ctr"/>
          <a:lstStyle>
            <a:lvl1pPr algn="r">
              <a:defRPr sz="1100">
                <a:solidFill>
                  <a:schemeClr val="tx1">
                    <a:tint val="75000"/>
                  </a:schemeClr>
                </a:solidFill>
              </a:defRPr>
            </a:lvl1pPr>
          </a:lstStyle>
          <a:p>
            <a:fld id="{E4EB6E89-BA87-4003-BD23-6BDF40F3EBED}" type="slidenum">
              <a:rPr lang="ru-RU" smtClean="0"/>
              <a:pPr/>
              <a:t>‹#›</a:t>
            </a:fld>
            <a:endParaRPr lang="ru-RU"/>
          </a:p>
        </p:txBody>
      </p:sp>
    </p:spTree>
    <p:extLst>
      <p:ext uri="{BB962C8B-B14F-4D97-AF65-F5344CB8AC3E}">
        <p14:creationId xmlns:p14="http://schemas.microsoft.com/office/powerpoint/2010/main" val="3092745836"/>
      </p:ext>
    </p:extLst>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Wingdings 2" pitchFamily="18" charset="2"/>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Wingdings 2" pitchFamily="18" charset="2"/>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Wingdings 2" pitchFamily="18" charset="2"/>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Wingdings 2" pitchFamily="18" charset="2"/>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Wingdings 2" pitchFamily="18" charset="2"/>
        <a:buChar char=""/>
        <a:defRPr sz="1800" kern="1200">
          <a:solidFill>
            <a:schemeClr val="tx1"/>
          </a:solidFill>
          <a:latin typeface="+mn-lt"/>
          <a:ea typeface="+mn-ea"/>
          <a:cs typeface="+mn-cs"/>
        </a:defRPr>
      </a:lvl5pPr>
      <a:lvl6pPr marL="2514600" indent="-228600" algn="l" defTabSz="914400" rtl="0" eaLnBrk="1" latinLnBrk="0" hangingPunct="1">
        <a:spcBef>
          <a:spcPct val="20000"/>
        </a:spcBef>
        <a:buFont typeface="Wingdings 2" pitchFamily="18" charset="2"/>
        <a:buChar char=""/>
        <a:defRPr sz="1800" kern="1200">
          <a:solidFill>
            <a:schemeClr val="tx1"/>
          </a:solidFill>
          <a:latin typeface="+mn-lt"/>
          <a:ea typeface="+mn-ea"/>
          <a:cs typeface="+mn-cs"/>
        </a:defRPr>
      </a:lvl6pPr>
      <a:lvl7pPr marL="2971800" indent="-228600" algn="l" defTabSz="914400" rtl="0" eaLnBrk="1" latinLnBrk="0" hangingPunct="1">
        <a:spcBef>
          <a:spcPct val="20000"/>
        </a:spcBef>
        <a:buFont typeface="Wingdings 2" pitchFamily="18" charset="2"/>
        <a:buChar char=""/>
        <a:defRPr sz="1800" kern="1200">
          <a:solidFill>
            <a:schemeClr val="tx1"/>
          </a:solidFill>
          <a:latin typeface="+mn-lt"/>
          <a:ea typeface="+mn-ea"/>
          <a:cs typeface="+mn-cs"/>
        </a:defRPr>
      </a:lvl7pPr>
      <a:lvl8pPr marL="3429000" indent="-228600" algn="l" defTabSz="914400" rtl="0" eaLnBrk="1" latinLnBrk="0" hangingPunct="1">
        <a:spcBef>
          <a:spcPct val="20000"/>
        </a:spcBef>
        <a:buFont typeface="Wingdings 2" pitchFamily="18" charset="2"/>
        <a:buChar char=""/>
        <a:defRPr sz="1800" kern="1200">
          <a:solidFill>
            <a:schemeClr val="tx1"/>
          </a:solidFill>
          <a:latin typeface="+mn-lt"/>
          <a:ea typeface="+mn-ea"/>
          <a:cs typeface="+mn-cs"/>
        </a:defRPr>
      </a:lvl8pPr>
      <a:lvl9pPr marL="3886200" indent="-228600" algn="l" defTabSz="914400" rtl="0" eaLnBrk="1" latinLnBrk="0" hangingPunct="1">
        <a:spcBef>
          <a:spcPct val="20000"/>
        </a:spcBef>
        <a:buFont typeface="Wingdings 2" pitchFamily="18" charset="2"/>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45127" y="365760"/>
            <a:ext cx="10515600" cy="1325562"/>
          </a:xfrm>
          <a:prstGeom prst="rect">
            <a:avLst/>
          </a:prstGeom>
        </p:spPr>
        <p:txBody>
          <a:bodyPr vert="horz" lIns="91440" tIns="45720" rIns="91440" bIns="45720" rtlCol="0" anchor="ctr">
            <a:normAutofit/>
          </a:bodyPr>
          <a:lstStyle/>
          <a:p>
            <a:r>
              <a:rPr lang="ru-RU"/>
              <a:t>Образец заголовка</a:t>
            </a:r>
            <a:endParaRPr lang="en-US" dirty="0"/>
          </a:p>
        </p:txBody>
      </p:sp>
      <p:sp>
        <p:nvSpPr>
          <p:cNvPr id="3" name="Text Placeholder 2"/>
          <p:cNvSpPr>
            <a:spLocks noGrp="1"/>
          </p:cNvSpPr>
          <p:nvPr>
            <p:ph type="body" idx="1"/>
          </p:nvPr>
        </p:nvSpPr>
        <p:spPr>
          <a:xfrm>
            <a:off x="845127" y="1828800"/>
            <a:ext cx="10515600" cy="4351337"/>
          </a:xfrm>
          <a:prstGeom prst="rect">
            <a:avLst/>
          </a:prstGeom>
        </p:spPr>
        <p:txBody>
          <a:bodyPr vert="horz" lIns="91440" tIns="45720" rIns="91440" bIns="45720" rtlCol="0">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100">
                <a:solidFill>
                  <a:schemeClr val="tx1">
                    <a:lumMod val="65000"/>
                    <a:lumOff val="35000"/>
                  </a:schemeClr>
                </a:solidFill>
              </a:defRPr>
            </a:lvl1pPr>
          </a:lstStyle>
          <a:p>
            <a:fld id="{C87C552A-DBAE-4BE7-A89F-CBAE99D7898D}" type="datetime1">
              <a:rPr lang="ru-RU" smtClean="0"/>
              <a:t>23.01.2023</a:t>
            </a:fld>
            <a:endParaRPr lang="ru-RU"/>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100">
                <a:solidFill>
                  <a:schemeClr val="tx1">
                    <a:lumMod val="65000"/>
                    <a:lumOff val="35000"/>
                  </a:schemeClr>
                </a:solidFill>
              </a:defRPr>
            </a:lvl1pPr>
          </a:lstStyle>
          <a:p>
            <a:endParaRPr lang="ru-RU"/>
          </a:p>
        </p:txBody>
      </p:sp>
      <p:sp>
        <p:nvSpPr>
          <p:cNvPr id="6" name="Slide Number Placeholder 5"/>
          <p:cNvSpPr>
            <a:spLocks noGrp="1"/>
          </p:cNvSpPr>
          <p:nvPr>
            <p:ph type="sldNum" sz="quarter" idx="4"/>
          </p:nvPr>
        </p:nvSpPr>
        <p:spPr>
          <a:xfrm>
            <a:off x="8617527" y="6356350"/>
            <a:ext cx="2743200" cy="365125"/>
          </a:xfrm>
          <a:prstGeom prst="rect">
            <a:avLst/>
          </a:prstGeom>
        </p:spPr>
        <p:txBody>
          <a:bodyPr vert="horz" lIns="91440" tIns="45720" rIns="91440" bIns="45720" rtlCol="0" anchor="ctr"/>
          <a:lstStyle>
            <a:lvl1pPr algn="r">
              <a:defRPr sz="1100">
                <a:solidFill>
                  <a:schemeClr val="tx1">
                    <a:tint val="75000"/>
                  </a:schemeClr>
                </a:solidFill>
              </a:defRPr>
            </a:lvl1pPr>
          </a:lstStyle>
          <a:p>
            <a:fld id="{5C57661F-B2B1-4F5C-A5BA-3FA02C8F7456}" type="slidenum">
              <a:rPr lang="ru-RU" smtClean="0"/>
              <a:t>‹#›</a:t>
            </a:fld>
            <a:endParaRPr lang="ru-RU"/>
          </a:p>
        </p:txBody>
      </p:sp>
    </p:spTree>
    <p:extLst>
      <p:ext uri="{BB962C8B-B14F-4D97-AF65-F5344CB8AC3E}">
        <p14:creationId xmlns:p14="http://schemas.microsoft.com/office/powerpoint/2010/main" val="4003358518"/>
      </p:ext>
    </p:extLst>
  </p:cSld>
  <p:clrMap bg1="lt1" tx1="dk1" bg2="lt2" tx2="dk2" accent1="accent1" accent2="accent2" accent3="accent3" accent4="accent4" accent5="accent5" accent6="accent6" hlink="hlink" folHlink="folHlink"/>
  <p:sldLayoutIdLst>
    <p:sldLayoutId id="2147483721" r:id="rId1"/>
    <p:sldLayoutId id="2147483722" r:id="rId2"/>
    <p:sldLayoutId id="2147483723" r:id="rId3"/>
    <p:sldLayoutId id="2147483724" r:id="rId4"/>
    <p:sldLayoutId id="2147483725" r:id="rId5"/>
    <p:sldLayoutId id="2147483726" r:id="rId6"/>
    <p:sldLayoutId id="2147483727" r:id="rId7"/>
    <p:sldLayoutId id="2147483728" r:id="rId8"/>
    <p:sldLayoutId id="2147483729" r:id="rId9"/>
    <p:sldLayoutId id="2147483730" r:id="rId10"/>
    <p:sldLayoutId id="2147483731"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Wingdings 2" pitchFamily="18" charset="2"/>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Wingdings 2" pitchFamily="18" charset="2"/>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Wingdings 2" pitchFamily="18" charset="2"/>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Wingdings 2" pitchFamily="18" charset="2"/>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Wingdings 2" pitchFamily="18" charset="2"/>
        <a:buChar char=""/>
        <a:defRPr sz="1800" kern="1200">
          <a:solidFill>
            <a:schemeClr val="tx1"/>
          </a:solidFill>
          <a:latin typeface="+mn-lt"/>
          <a:ea typeface="+mn-ea"/>
          <a:cs typeface="+mn-cs"/>
        </a:defRPr>
      </a:lvl5pPr>
      <a:lvl6pPr marL="2514600" indent="-228600" algn="l" defTabSz="914400" rtl="0" eaLnBrk="1" latinLnBrk="0" hangingPunct="1">
        <a:spcBef>
          <a:spcPct val="20000"/>
        </a:spcBef>
        <a:buFont typeface="Wingdings 2" pitchFamily="18" charset="2"/>
        <a:buChar char=""/>
        <a:defRPr sz="1800" kern="1200">
          <a:solidFill>
            <a:schemeClr val="tx1"/>
          </a:solidFill>
          <a:latin typeface="+mn-lt"/>
          <a:ea typeface="+mn-ea"/>
          <a:cs typeface="+mn-cs"/>
        </a:defRPr>
      </a:lvl6pPr>
      <a:lvl7pPr marL="2971800" indent="-228600" algn="l" defTabSz="914400" rtl="0" eaLnBrk="1" latinLnBrk="0" hangingPunct="1">
        <a:spcBef>
          <a:spcPct val="20000"/>
        </a:spcBef>
        <a:buFont typeface="Wingdings 2" pitchFamily="18" charset="2"/>
        <a:buChar char=""/>
        <a:defRPr sz="1800" kern="1200">
          <a:solidFill>
            <a:schemeClr val="tx1"/>
          </a:solidFill>
          <a:latin typeface="+mn-lt"/>
          <a:ea typeface="+mn-ea"/>
          <a:cs typeface="+mn-cs"/>
        </a:defRPr>
      </a:lvl7pPr>
      <a:lvl8pPr marL="3429000" indent="-228600" algn="l" defTabSz="914400" rtl="0" eaLnBrk="1" latinLnBrk="0" hangingPunct="1">
        <a:spcBef>
          <a:spcPct val="20000"/>
        </a:spcBef>
        <a:buFont typeface="Wingdings 2" pitchFamily="18" charset="2"/>
        <a:buChar char=""/>
        <a:defRPr sz="1800" kern="1200">
          <a:solidFill>
            <a:schemeClr val="tx1"/>
          </a:solidFill>
          <a:latin typeface="+mn-lt"/>
          <a:ea typeface="+mn-ea"/>
          <a:cs typeface="+mn-cs"/>
        </a:defRPr>
      </a:lvl8pPr>
      <a:lvl9pPr marL="3886200" indent="-228600" algn="l" defTabSz="914400" rtl="0" eaLnBrk="1" latinLnBrk="0" hangingPunct="1">
        <a:spcBef>
          <a:spcPct val="20000"/>
        </a:spcBef>
        <a:buFont typeface="Wingdings 2" pitchFamily="18" charset="2"/>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chart" Target="../charts/chart4.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8" Type="http://schemas.openxmlformats.org/officeDocument/2006/relationships/image" Target="../media/image70.png"/><Relationship Id="rId3" Type="http://schemas.microsoft.com/office/2014/relationships/chartEx" Target="../charts/chartEx1.xml"/><Relationship Id="rId7" Type="http://schemas.microsoft.com/office/2014/relationships/chartEx" Target="../charts/chartEx3.xml"/><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60.png"/><Relationship Id="rId5" Type="http://schemas.microsoft.com/office/2014/relationships/chartEx" Target="../charts/chartEx2.xml"/><Relationship Id="rId4" Type="http://schemas.openxmlformats.org/officeDocument/2006/relationships/image" Target="../media/image50.png"/></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chart" Target="../charts/chart5.xml"/><Relationship Id="rId4" Type="http://schemas.openxmlformats.org/officeDocument/2006/relationships/image" Target="../media/image3.png"/></Relationships>
</file>

<file path=ppt/slides/_rels/slide2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hyperlink" Target="https://ru.wikipedia.org/wiki/%D0%9F%D0%B0%D0%B2%D0%B5%D0%BB%D1%8C%D1%86%D0%B5%D0%B2%D0%BE_(%D0%BC%D0%B8%D0%BA%D1%80%D0%BE%D1%80%D0%B0%D0%B9%D0%BE%D0%BD_%D0%94%D0%BE%D0%BB%D0%B3%D0%BE%D0%BF%D1%80%D1%83%D0%B4%D0%BD%D0%BE%D0%B3%D0%BE)" TargetMode="External"/><Relationship Id="rId2" Type="http://schemas.openxmlformats.org/officeDocument/2006/relationships/hyperlink" Target="https://ru.wikipedia.org/wiki/%D0%A5%D0%BB%D0%B5%D0%B1%D0%BD%D0%B8%D0%BA%D0%BE%D0%B2%D0%BE_(%D0%BC%D0%B8%D0%BA%D1%80%D0%BE%D1%80%D0%B0%D0%B9%D0%BE%D0%BD_%D0%94%D0%BE%D0%BB%D0%B3%D0%BE%D0%BF%D1%80%D1%83%D0%B4%D0%BD%D0%BE%D0%B3%D0%BE)" TargetMode="External"/><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hyperlink" Target="https://ru.wikipedia.org/wiki/%D0%A8%D0%B5%D1%80%D0%B5%D0%BC%D0%B5%D1%82%D1%8C%D0%B5%D0%B2%D1%81%D0%BA%D0%B8%D0%B9_(%D0%BC%D0%B8%D0%BA%D1%80%D0%BE%D1%80%D0%B0%D0%B9%D0%BE%D0%BD_%D0%94%D0%BE%D0%BB%D0%B3%D0%BE%D0%BF%D1%80%D1%83%D0%B4%D0%BD%D0%BE%D0%B3%D0%BE)" TargetMode="External"/></Relationships>
</file>

<file path=ppt/slides/_rels/slide4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png"/><Relationship Id="rId1" Type="http://schemas.openxmlformats.org/officeDocument/2006/relationships/slideLayout" Target="../slideLayouts/slideLayout2.xml"/><Relationship Id="rId6" Type="http://schemas.openxmlformats.org/officeDocument/2006/relationships/chart" Target="../charts/chart2.xml"/><Relationship Id="rId5" Type="http://schemas.openxmlformats.org/officeDocument/2006/relationships/image" Target="../media/image6.png"/><Relationship Id="rId4" Type="http://schemas.openxmlformats.org/officeDocument/2006/relationships/chart" Target="../charts/chart1.xml"/></Relationships>
</file>

<file path=ppt/slides/_rels/slide5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7" Type="http://schemas.microsoft.com/office/2007/relationships/hdphoto" Target="../media/hdphoto2.wdp"/><Relationship Id="rId2" Type="http://schemas.openxmlformats.org/officeDocument/2006/relationships/image" Target="../media/image2.png"/><Relationship Id="rId1" Type="http://schemas.openxmlformats.org/officeDocument/2006/relationships/slideLayout" Target="../slideLayouts/slideLayout2.xml"/><Relationship Id="rId6" Type="http://schemas.openxmlformats.org/officeDocument/2006/relationships/image" Target="../media/image8.png"/><Relationship Id="rId5" Type="http://schemas.openxmlformats.org/officeDocument/2006/relationships/chart" Target="../charts/chart3.xml"/><Relationship Id="rId4" Type="http://schemas.microsoft.com/office/2007/relationships/hdphoto" Target="../media/hdphoto1.wdp"/></Relationships>
</file>

<file path=ppt/slides/_rels/slide6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mailto:dolgopfu@yandex.ru" TargetMode="Externa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bg1"/>
            </a:gs>
            <a:gs pos="38000">
              <a:schemeClr val="accent4">
                <a:lumMod val="20000"/>
                <a:lumOff val="80000"/>
              </a:schemeClr>
            </a:gs>
            <a:gs pos="100000">
              <a:schemeClr val="accent5">
                <a:lumMod val="20000"/>
                <a:lumOff val="80000"/>
              </a:schemeClr>
            </a:gs>
            <a:gs pos="76000">
              <a:schemeClr val="accent2">
                <a:lumMod val="20000"/>
                <a:lumOff val="80000"/>
              </a:schemeClr>
            </a:gs>
          </a:gsLst>
          <a:lin ang="5400000" scaled="1"/>
          <a:tileRect/>
        </a:gradFill>
        <a:effectLst/>
      </p:bgPr>
    </p:bg>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687CCA48-5D75-46BE-A785-924B0B2AC1F6}"/>
              </a:ext>
            </a:extLst>
          </p:cNvPr>
          <p:cNvSpPr>
            <a:spLocks noGrp="1"/>
          </p:cNvSpPr>
          <p:nvPr>
            <p:ph type="ctrTitle"/>
          </p:nvPr>
        </p:nvSpPr>
        <p:spPr>
          <a:xfrm>
            <a:off x="1561707" y="2337444"/>
            <a:ext cx="9068586" cy="1388537"/>
          </a:xfrm>
        </p:spPr>
        <p:txBody>
          <a:bodyPr>
            <a:normAutofit fontScale="90000"/>
          </a:bodyPr>
          <a:lstStyle/>
          <a:p>
            <a:r>
              <a:rPr lang="ru-RU" dirty="0">
                <a:latin typeface="Century Gothic" panose="020B0502020202020204" pitchFamily="34" charset="0"/>
              </a:rPr>
              <a:t>БЮДЖЕТ ДЛЯ ГРАЖДАН</a:t>
            </a:r>
          </a:p>
        </p:txBody>
      </p:sp>
      <p:sp>
        <p:nvSpPr>
          <p:cNvPr id="3" name="Подзаголовок 2">
            <a:extLst>
              <a:ext uri="{FF2B5EF4-FFF2-40B4-BE49-F238E27FC236}">
                <a16:creationId xmlns:a16="http://schemas.microsoft.com/office/drawing/2014/main" id="{7E5A73B4-16B2-446C-870A-BF4DF75C6C55}"/>
              </a:ext>
            </a:extLst>
          </p:cNvPr>
          <p:cNvSpPr>
            <a:spLocks noGrp="1"/>
          </p:cNvSpPr>
          <p:nvPr>
            <p:ph type="subTitle" idx="1"/>
          </p:nvPr>
        </p:nvSpPr>
        <p:spPr>
          <a:xfrm>
            <a:off x="1562100" y="4307840"/>
            <a:ext cx="9070848" cy="1540700"/>
          </a:xfrm>
        </p:spPr>
        <p:txBody>
          <a:bodyPr>
            <a:normAutofit/>
          </a:bodyPr>
          <a:lstStyle/>
          <a:p>
            <a:pPr>
              <a:lnSpc>
                <a:spcPct val="100000"/>
              </a:lnSpc>
            </a:pPr>
            <a:r>
              <a:rPr lang="ru-RU" sz="2000" dirty="0">
                <a:latin typeface="Century Gothic" panose="020B0502020202020204" pitchFamily="34" charset="0"/>
              </a:rPr>
              <a:t>На основании проекта решения Совета депутатов городского округа Долгопрудный Московской области </a:t>
            </a:r>
          </a:p>
          <a:p>
            <a:pPr>
              <a:lnSpc>
                <a:spcPct val="100000"/>
              </a:lnSpc>
            </a:pPr>
            <a:r>
              <a:rPr lang="ru-RU" sz="2000" dirty="0">
                <a:latin typeface="Century Gothic" panose="020B0502020202020204" pitchFamily="34" charset="0"/>
              </a:rPr>
              <a:t>«О бюджете городского округа Долгопрудный на 2023 год и плановый период 2024 и 2025 годов»</a:t>
            </a:r>
          </a:p>
          <a:p>
            <a:endParaRPr lang="ru-RU" sz="2000" dirty="0">
              <a:latin typeface="Century Gothic" panose="020B0502020202020204" pitchFamily="34" charset="0"/>
            </a:endParaRPr>
          </a:p>
        </p:txBody>
      </p:sp>
      <p:pic>
        <p:nvPicPr>
          <p:cNvPr id="6" name="Рисунок 5">
            <a:extLst>
              <a:ext uri="{FF2B5EF4-FFF2-40B4-BE49-F238E27FC236}">
                <a16:creationId xmlns:a16="http://schemas.microsoft.com/office/drawing/2014/main" id="{74E3E947-420D-4791-BCA8-3817510FCE5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657725" y="573387"/>
            <a:ext cx="2876550" cy="1981200"/>
          </a:xfrm>
          <a:prstGeom prst="rect">
            <a:avLst/>
          </a:prstGeom>
        </p:spPr>
      </p:pic>
    </p:spTree>
    <p:extLst>
      <p:ext uri="{BB962C8B-B14F-4D97-AF65-F5344CB8AC3E}">
        <p14:creationId xmlns:p14="http://schemas.microsoft.com/office/powerpoint/2010/main" val="281610390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A56C73AF-0C2D-49B8-A3F0-C9E73E0CE68E}"/>
              </a:ext>
            </a:extLst>
          </p:cNvPr>
          <p:cNvSpPr>
            <a:spLocks noGrp="1"/>
          </p:cNvSpPr>
          <p:nvPr>
            <p:ph type="title"/>
          </p:nvPr>
        </p:nvSpPr>
        <p:spPr>
          <a:xfrm>
            <a:off x="137160" y="0"/>
            <a:ext cx="11917680" cy="1023041"/>
          </a:xfrm>
        </p:spPr>
        <p:txBody>
          <a:bodyPr vert="horz" lIns="91440" tIns="45720" rIns="91440" bIns="45720" rtlCol="0" anchor="ctr">
            <a:noAutofit/>
          </a:bodyPr>
          <a:lstStyle/>
          <a:p>
            <a:pPr algn="ctr"/>
            <a:r>
              <a:rPr lang="ru-RU" sz="2800" dirty="0">
                <a:latin typeface="Century Gothic" panose="020B0502020202020204" pitchFamily="34" charset="0"/>
              </a:rPr>
              <a:t>Социально-экономическое развитие городского округа Долгопрудный</a:t>
            </a:r>
            <a:endParaRPr lang="ru-RU" sz="2800" dirty="0"/>
          </a:p>
        </p:txBody>
      </p:sp>
      <p:sp>
        <p:nvSpPr>
          <p:cNvPr id="3" name="Объект 2">
            <a:extLst>
              <a:ext uri="{FF2B5EF4-FFF2-40B4-BE49-F238E27FC236}">
                <a16:creationId xmlns:a16="http://schemas.microsoft.com/office/drawing/2014/main" id="{C1E81DAF-54F0-426F-A98B-95DE6F76A757}"/>
              </a:ext>
            </a:extLst>
          </p:cNvPr>
          <p:cNvSpPr>
            <a:spLocks noGrp="1"/>
          </p:cNvSpPr>
          <p:nvPr>
            <p:ph idx="1"/>
          </p:nvPr>
        </p:nvSpPr>
        <p:spPr>
          <a:xfrm>
            <a:off x="137160" y="998913"/>
            <a:ext cx="11805716" cy="5493962"/>
          </a:xfrm>
          <a:gradFill>
            <a:gsLst>
              <a:gs pos="63760">
                <a:schemeClr val="accent1">
                  <a:lumMod val="40000"/>
                  <a:lumOff val="60000"/>
                </a:schemeClr>
              </a:gs>
              <a:gs pos="20000">
                <a:schemeClr val="accent6">
                  <a:tint val="9000"/>
                </a:schemeClr>
              </a:gs>
              <a:gs pos="100000">
                <a:schemeClr val="accent4">
                  <a:lumMod val="20000"/>
                  <a:lumOff val="80000"/>
                </a:schemeClr>
              </a:gs>
            </a:gsLst>
          </a:gradFill>
        </p:spPr>
        <p:style>
          <a:lnRef idx="1">
            <a:schemeClr val="accent6"/>
          </a:lnRef>
          <a:fillRef idx="2">
            <a:schemeClr val="accent6"/>
          </a:fillRef>
          <a:effectRef idx="1">
            <a:schemeClr val="accent6"/>
          </a:effectRef>
          <a:fontRef idx="minor">
            <a:schemeClr val="dk1"/>
          </a:fontRef>
        </p:style>
        <p:txBody>
          <a:bodyPr vert="horz" lIns="91440" tIns="45720" rIns="91440" bIns="45720" rtlCol="0">
            <a:noAutofit/>
          </a:bodyPr>
          <a:lstStyle/>
          <a:p>
            <a:pPr marL="0" indent="457200">
              <a:lnSpc>
                <a:spcPct val="100000"/>
              </a:lnSpc>
              <a:spcBef>
                <a:spcPts val="600"/>
              </a:spcBef>
              <a:buNone/>
            </a:pPr>
            <a:r>
              <a:rPr lang="ru-RU" sz="1250" dirty="0">
                <a:solidFill>
                  <a:schemeClr val="accent5">
                    <a:lumMod val="50000"/>
                  </a:schemeClr>
                </a:solidFill>
              </a:rPr>
              <a:t>На сегодняшний день городской округ Долгопрудный достиг стабильного темпа экономического развития. И в этом, в первую очередь, заслуга предприятий городского округа Долгопрудный. Анализ тенденций социально-экономического развития города свидетельствует о позитивном характере развития экономики и социальной сферы, который выражается в:</a:t>
            </a:r>
          </a:p>
          <a:p>
            <a:pPr>
              <a:lnSpc>
                <a:spcPct val="100000"/>
              </a:lnSpc>
              <a:spcBef>
                <a:spcPts val="600"/>
              </a:spcBef>
              <a:buFont typeface="Wingdings" panose="05000000000000000000" pitchFamily="2" charset="2"/>
              <a:buChar char="v"/>
            </a:pPr>
            <a:r>
              <a:rPr lang="ru-RU" sz="1250" dirty="0">
                <a:solidFill>
                  <a:schemeClr val="accent5">
                    <a:lumMod val="50000"/>
                  </a:schemeClr>
                </a:solidFill>
              </a:rPr>
              <a:t>устойчивом росте объема производства товаров и услуг предприятий и организаций городского округа Долгопрудный;</a:t>
            </a:r>
          </a:p>
          <a:p>
            <a:pPr>
              <a:lnSpc>
                <a:spcPct val="100000"/>
              </a:lnSpc>
              <a:spcBef>
                <a:spcPts val="600"/>
              </a:spcBef>
              <a:buFont typeface="Wingdings" panose="05000000000000000000" pitchFamily="2" charset="2"/>
              <a:buChar char="v"/>
            </a:pPr>
            <a:r>
              <a:rPr lang="ru-RU" sz="1250" dirty="0">
                <a:solidFill>
                  <a:schemeClr val="accent5">
                    <a:lumMod val="50000"/>
                  </a:schemeClr>
                </a:solidFill>
              </a:rPr>
              <a:t>росте средней заработной платы сотрудников на крупных, средних и малых предприятиях города;</a:t>
            </a:r>
          </a:p>
          <a:p>
            <a:pPr>
              <a:lnSpc>
                <a:spcPct val="100000"/>
              </a:lnSpc>
              <a:spcBef>
                <a:spcPts val="600"/>
              </a:spcBef>
              <a:buFont typeface="Wingdings" panose="05000000000000000000" pitchFamily="2" charset="2"/>
              <a:buChar char="v"/>
            </a:pPr>
            <a:r>
              <a:rPr lang="ru-RU" sz="1250" dirty="0">
                <a:solidFill>
                  <a:schemeClr val="accent5">
                    <a:lumMod val="50000"/>
                  </a:schemeClr>
                </a:solidFill>
              </a:rPr>
              <a:t>росте объема розничного товарооборота;</a:t>
            </a:r>
          </a:p>
          <a:p>
            <a:pPr>
              <a:lnSpc>
                <a:spcPct val="100000"/>
              </a:lnSpc>
              <a:spcBef>
                <a:spcPts val="600"/>
              </a:spcBef>
              <a:buFont typeface="Wingdings" panose="05000000000000000000" pitchFamily="2" charset="2"/>
              <a:buChar char="v"/>
            </a:pPr>
            <a:r>
              <a:rPr lang="ru-RU" sz="1250" dirty="0">
                <a:solidFill>
                  <a:schemeClr val="accent5">
                    <a:lumMod val="50000"/>
                  </a:schemeClr>
                </a:solidFill>
              </a:rPr>
              <a:t>росте размера прибыли в целом по городу;</a:t>
            </a:r>
          </a:p>
          <a:p>
            <a:pPr>
              <a:lnSpc>
                <a:spcPct val="100000"/>
              </a:lnSpc>
              <a:spcBef>
                <a:spcPts val="600"/>
              </a:spcBef>
              <a:buFont typeface="Wingdings" panose="05000000000000000000" pitchFamily="2" charset="2"/>
              <a:buChar char="v"/>
            </a:pPr>
            <a:r>
              <a:rPr lang="ru-RU" sz="1250" dirty="0">
                <a:solidFill>
                  <a:schemeClr val="accent5">
                    <a:lumMod val="50000"/>
                  </a:schemeClr>
                </a:solidFill>
              </a:rPr>
              <a:t>росте доходов городского бюджета.</a:t>
            </a:r>
          </a:p>
          <a:p>
            <a:pPr marL="0" indent="457200">
              <a:lnSpc>
                <a:spcPct val="100000"/>
              </a:lnSpc>
              <a:spcBef>
                <a:spcPts val="600"/>
              </a:spcBef>
              <a:buNone/>
            </a:pPr>
            <a:r>
              <a:rPr lang="ru-RU" sz="1250" b="1" dirty="0">
                <a:solidFill>
                  <a:schemeClr val="accent5">
                    <a:lumMod val="50000"/>
                  </a:schemeClr>
                </a:solidFill>
              </a:rPr>
              <a:t>Одним из важнейших показателей уровня жизни людей является демографическая ситуация. </a:t>
            </a:r>
            <a:r>
              <a:rPr lang="ru-RU" sz="1250" dirty="0">
                <a:solidFill>
                  <a:schemeClr val="accent5">
                    <a:lumMod val="50000"/>
                  </a:schemeClr>
                </a:solidFill>
              </a:rPr>
              <a:t>Численность населения городского округа на конец 2021 года составила 120 301 человек, рост к 2020 году – 2,1% (численность населения на конец 2020 года составляла 117 778 человек). По сравнению с 2020 годом население городского округа увеличилось на 2 523 человек. Рост численности населения городского округа происходит в основном за счет миграционного прироста, т.к. последние 2 года уровень смертности в городском округе Долгопрудный превышал рождаемость.</a:t>
            </a:r>
          </a:p>
          <a:p>
            <a:pPr marL="0" indent="457200">
              <a:lnSpc>
                <a:spcPct val="100000"/>
              </a:lnSpc>
              <a:buNone/>
            </a:pPr>
            <a:r>
              <a:rPr lang="ru-RU" sz="1250" b="1" dirty="0">
                <a:solidFill>
                  <a:schemeClr val="accent5">
                    <a:lumMod val="50000"/>
                  </a:schemeClr>
                </a:solidFill>
              </a:rPr>
              <a:t>На территории городского округа Долгопрудный расположено 92 промышленных предприятия различной формы собственности </a:t>
            </a:r>
            <a:r>
              <a:rPr lang="ru-RU" sz="1250" dirty="0">
                <a:solidFill>
                  <a:schemeClr val="accent5">
                    <a:lumMod val="50000"/>
                  </a:schemeClr>
                </a:solidFill>
              </a:rPr>
              <a:t>(из них крупных и средних – 20, малых – 72 предприятия). По итогам работы промышленности в 2021 году общий объем отгруженных товаров собственного производства, выполненных работ и услуг собственными силами по промышленным видам деятельности по крупным и средним организациям составил 27 707,0 млн. рублей, снижение на 30,8% (в 2020 году – 40 040,8 млн. рублей). Проведенный анализ показателей деятельности крупных предприятий показал, что на объем отгруженных товаров по промышленным видам деятельности муниципального образования, значительное влияние оказывают предприятия, выполняющие Госзаказ. По оценке в 2022 году показатель вырастет на 8,3% к уровню 2021 года. </a:t>
            </a:r>
          </a:p>
          <a:p>
            <a:pPr marL="0" indent="457200">
              <a:lnSpc>
                <a:spcPct val="100000"/>
              </a:lnSpc>
              <a:buNone/>
            </a:pPr>
            <a:r>
              <a:rPr lang="ru-RU" sz="1250" dirty="0">
                <a:solidFill>
                  <a:schemeClr val="accent5">
                    <a:lumMod val="50000"/>
                  </a:schemeClr>
                </a:solidFill>
              </a:rPr>
              <a:t>На крупных и средних промышленных предприятиях городского округа Долгопрудный работают около 5,2 тыс. человек. Средняя начисленная заработная плата работников крупных и средних предприятий промышленности за 2021 год составила 70,4 тыс. руб. (</a:t>
            </a:r>
            <a:r>
              <a:rPr lang="ru-RU" sz="1250" dirty="0" err="1">
                <a:solidFill>
                  <a:schemeClr val="accent5">
                    <a:lumMod val="50000"/>
                  </a:schemeClr>
                </a:solidFill>
              </a:rPr>
              <a:t>справочно</a:t>
            </a:r>
            <a:r>
              <a:rPr lang="ru-RU" sz="1250" dirty="0">
                <a:solidFill>
                  <a:schemeClr val="accent5">
                    <a:lumMod val="50000"/>
                  </a:schemeClr>
                </a:solidFill>
              </a:rPr>
              <a:t>: за 2020 год – 67,2 тыс. рублей).  Средняя начисленная заработная плата работников крупных и средних предприятий промышленности в 1 полугодии 2022 года составила 73,2 тыс. рублей (</a:t>
            </a:r>
            <a:r>
              <a:rPr lang="ru-RU" sz="1250" dirty="0" err="1">
                <a:solidFill>
                  <a:schemeClr val="accent5">
                    <a:lumMod val="50000"/>
                  </a:schemeClr>
                </a:solidFill>
              </a:rPr>
              <a:t>справочно</a:t>
            </a:r>
            <a:r>
              <a:rPr lang="ru-RU" sz="1250" dirty="0">
                <a:solidFill>
                  <a:schemeClr val="accent5">
                    <a:lumMod val="50000"/>
                  </a:schemeClr>
                </a:solidFill>
              </a:rPr>
              <a:t>: в 1 полугодии 2021 года – 67,6 тыс. рублей). </a:t>
            </a:r>
          </a:p>
          <a:p>
            <a:pPr marL="0" indent="457200">
              <a:lnSpc>
                <a:spcPct val="100000"/>
              </a:lnSpc>
              <a:buNone/>
            </a:pPr>
            <a:r>
              <a:rPr lang="ru-RU" sz="1250" dirty="0">
                <a:solidFill>
                  <a:schemeClr val="accent5">
                    <a:lumMod val="50000"/>
                  </a:schemeClr>
                </a:solidFill>
              </a:rPr>
              <a:t>В целях достижения более эффективных результатов в решении городских вопросов в городе работает Совет директоров предприятий и организаций города – коллегиальный совещательный орган при главе городского округа, куда входят руководители предприятий и организаций города. </a:t>
            </a:r>
          </a:p>
          <a:p>
            <a:pPr marL="0" indent="457200">
              <a:lnSpc>
                <a:spcPct val="100000"/>
              </a:lnSpc>
              <a:spcBef>
                <a:spcPts val="600"/>
              </a:spcBef>
              <a:buNone/>
            </a:pPr>
            <a:endParaRPr lang="ru-RU" sz="1250" dirty="0">
              <a:solidFill>
                <a:schemeClr val="accent5">
                  <a:lumMod val="50000"/>
                </a:schemeClr>
              </a:solidFill>
            </a:endParaRPr>
          </a:p>
        </p:txBody>
      </p:sp>
      <p:sp>
        <p:nvSpPr>
          <p:cNvPr id="14" name="Номер слайда 13">
            <a:extLst>
              <a:ext uri="{FF2B5EF4-FFF2-40B4-BE49-F238E27FC236}">
                <a16:creationId xmlns:a16="http://schemas.microsoft.com/office/drawing/2014/main" id="{C01AFC23-D631-4528-B753-64AF47C1C452}"/>
              </a:ext>
            </a:extLst>
          </p:cNvPr>
          <p:cNvSpPr>
            <a:spLocks noGrp="1"/>
          </p:cNvSpPr>
          <p:nvPr>
            <p:ph type="sldNum" sz="quarter" idx="12"/>
          </p:nvPr>
        </p:nvSpPr>
        <p:spPr>
          <a:xfrm>
            <a:off x="9448800" y="6492875"/>
            <a:ext cx="2743200" cy="365125"/>
          </a:xfrm>
        </p:spPr>
        <p:txBody>
          <a:bodyPr/>
          <a:lstStyle/>
          <a:p>
            <a:fld id="{E4EB6E89-BA87-4003-BD23-6BDF40F3EBED}" type="slidenum">
              <a:rPr lang="ru-RU" smtClean="0"/>
              <a:pPr/>
              <a:t>10</a:t>
            </a:fld>
            <a:endParaRPr lang="ru-RU" dirty="0"/>
          </a:p>
        </p:txBody>
      </p:sp>
      <p:pic>
        <p:nvPicPr>
          <p:cNvPr id="5" name="Объект 6">
            <a:extLst>
              <a:ext uri="{FF2B5EF4-FFF2-40B4-BE49-F238E27FC236}">
                <a16:creationId xmlns:a16="http://schemas.microsoft.com/office/drawing/2014/main" id="{1722C189-B12A-41CD-ADD8-5240111645C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3910" y="170694"/>
            <a:ext cx="760490" cy="342008"/>
          </a:xfrm>
          <a:prstGeom prst="rect">
            <a:avLst/>
          </a:prstGeom>
        </p:spPr>
      </p:pic>
    </p:spTree>
    <p:extLst>
      <p:ext uri="{BB962C8B-B14F-4D97-AF65-F5344CB8AC3E}">
        <p14:creationId xmlns:p14="http://schemas.microsoft.com/office/powerpoint/2010/main" val="98895686"/>
      </p:ext>
    </p:extLst>
  </p:cSld>
  <p:clrMapOvr>
    <a:masterClrMapping/>
  </p:clrMapOvr>
  <p:transition spd="med">
    <p:wipe dir="d"/>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A56C73AF-0C2D-49B8-A3F0-C9E73E0CE68E}"/>
              </a:ext>
            </a:extLst>
          </p:cNvPr>
          <p:cNvSpPr>
            <a:spLocks noGrp="1"/>
          </p:cNvSpPr>
          <p:nvPr>
            <p:ph type="title"/>
          </p:nvPr>
        </p:nvSpPr>
        <p:spPr>
          <a:xfrm>
            <a:off x="137160" y="0"/>
            <a:ext cx="11917680" cy="1023041"/>
          </a:xfrm>
        </p:spPr>
        <p:txBody>
          <a:bodyPr vert="horz" lIns="91440" tIns="45720" rIns="91440" bIns="45720" rtlCol="0" anchor="ctr">
            <a:noAutofit/>
          </a:bodyPr>
          <a:lstStyle/>
          <a:p>
            <a:pPr algn="ctr"/>
            <a:r>
              <a:rPr lang="ru-RU" sz="2800" dirty="0">
                <a:latin typeface="Century Gothic" panose="020B0502020202020204" pitchFamily="34" charset="0"/>
              </a:rPr>
              <a:t>Социально-экономическое развитие городского округа Долгопрудный</a:t>
            </a:r>
            <a:endParaRPr lang="ru-RU" sz="2800" dirty="0"/>
          </a:p>
        </p:txBody>
      </p:sp>
      <p:sp>
        <p:nvSpPr>
          <p:cNvPr id="3" name="Объект 2">
            <a:extLst>
              <a:ext uri="{FF2B5EF4-FFF2-40B4-BE49-F238E27FC236}">
                <a16:creationId xmlns:a16="http://schemas.microsoft.com/office/drawing/2014/main" id="{C1E81DAF-54F0-426F-A98B-95DE6F76A757}"/>
              </a:ext>
            </a:extLst>
          </p:cNvPr>
          <p:cNvSpPr>
            <a:spLocks noGrp="1"/>
          </p:cNvSpPr>
          <p:nvPr>
            <p:ph idx="1"/>
          </p:nvPr>
        </p:nvSpPr>
        <p:spPr>
          <a:xfrm>
            <a:off x="137160" y="998913"/>
            <a:ext cx="11805716" cy="5493962"/>
          </a:xfrm>
          <a:gradFill>
            <a:gsLst>
              <a:gs pos="63760">
                <a:schemeClr val="accent1">
                  <a:lumMod val="40000"/>
                  <a:lumOff val="60000"/>
                </a:schemeClr>
              </a:gs>
              <a:gs pos="20000">
                <a:schemeClr val="accent6">
                  <a:tint val="9000"/>
                </a:schemeClr>
              </a:gs>
              <a:gs pos="100000">
                <a:schemeClr val="accent4">
                  <a:lumMod val="20000"/>
                  <a:lumOff val="80000"/>
                </a:schemeClr>
              </a:gs>
            </a:gsLst>
          </a:gradFill>
        </p:spPr>
        <p:style>
          <a:lnRef idx="1">
            <a:schemeClr val="accent6"/>
          </a:lnRef>
          <a:fillRef idx="2">
            <a:schemeClr val="accent6"/>
          </a:fillRef>
          <a:effectRef idx="1">
            <a:schemeClr val="accent6"/>
          </a:effectRef>
          <a:fontRef idx="minor">
            <a:schemeClr val="dk1"/>
          </a:fontRef>
        </p:style>
        <p:txBody>
          <a:bodyPr vert="horz" lIns="91440" tIns="45720" rIns="91440" bIns="45720" rtlCol="0">
            <a:noAutofit/>
          </a:bodyPr>
          <a:lstStyle/>
          <a:p>
            <a:pPr marL="0" indent="457200">
              <a:lnSpc>
                <a:spcPct val="100000"/>
              </a:lnSpc>
              <a:spcBef>
                <a:spcPts val="600"/>
              </a:spcBef>
              <a:buNone/>
            </a:pPr>
            <a:r>
              <a:rPr lang="ru-RU" sz="1250" dirty="0">
                <a:solidFill>
                  <a:schemeClr val="accent5">
                    <a:lumMod val="50000"/>
                  </a:schemeClr>
                </a:solidFill>
              </a:rPr>
              <a:t>Данный орган создан для координации взаимодействия органов местного самоуправления и предприятий города в целях обеспечения комплексного социально-экономического и научно-технического развития города. </a:t>
            </a:r>
          </a:p>
          <a:p>
            <a:pPr marL="0" indent="457200">
              <a:lnSpc>
                <a:spcPct val="100000"/>
              </a:lnSpc>
              <a:spcBef>
                <a:spcPts val="600"/>
              </a:spcBef>
              <a:buNone/>
            </a:pPr>
            <a:r>
              <a:rPr lang="ru-RU" sz="1250" dirty="0">
                <a:solidFill>
                  <a:schemeClr val="accent5">
                    <a:lumMod val="50000"/>
                  </a:schemeClr>
                </a:solidFill>
              </a:rPr>
              <a:t>По состоянию на 01.01.2022 года на территории городского округа Долгопрудный зарегистрирован 2341 субъект малого и среднего предпринимательства (далее МСП), в том числе 19 средних предприятий. Количество предприятий малого и среднего предпринимательства в 2021 году увеличилось на 2,4% в сравнении с 2020 годом.  По оценке в 2022 году  планируется  увеличение количества малых предприятий на 1,1%. </a:t>
            </a:r>
          </a:p>
          <a:p>
            <a:pPr marL="0" indent="457200">
              <a:lnSpc>
                <a:spcPct val="100000"/>
              </a:lnSpc>
              <a:spcBef>
                <a:spcPts val="600"/>
              </a:spcBef>
              <a:buNone/>
            </a:pPr>
            <a:r>
              <a:rPr lang="ru-RU" sz="1250" b="1" dirty="0">
                <a:solidFill>
                  <a:schemeClr val="accent5">
                    <a:lumMod val="50000"/>
                  </a:schemeClr>
                </a:solidFill>
              </a:rPr>
              <a:t>Одним из критериев комфортности проживания жителей является транспортная доступность. </a:t>
            </a:r>
            <a:r>
              <a:rPr lang="ru-RU" sz="1250" dirty="0">
                <a:solidFill>
                  <a:schemeClr val="accent5">
                    <a:lumMod val="50000"/>
                  </a:schemeClr>
                </a:solidFill>
              </a:rPr>
              <a:t>На 01.01.2022 года протяженность автомобильных дорог общего пользования местного значения составила 99,136 км (увеличение по сравнению с 2020 годом на 3,966 км), из них 98,553 км – дороги с твердым покрытием. </a:t>
            </a:r>
          </a:p>
          <a:p>
            <a:pPr marL="0" indent="457200">
              <a:lnSpc>
                <a:spcPct val="100000"/>
              </a:lnSpc>
              <a:spcBef>
                <a:spcPts val="600"/>
              </a:spcBef>
              <a:buNone/>
            </a:pPr>
            <a:r>
              <a:rPr lang="ru-RU" sz="1250" b="1" dirty="0">
                <a:solidFill>
                  <a:schemeClr val="accent5">
                    <a:lumMod val="50000"/>
                  </a:schemeClr>
                </a:solidFill>
              </a:rPr>
              <a:t>По итогам 2021 года объем инвестиций в основной капитал за счет всех источников финансирования составил 13,5 млрд. рублей.</a:t>
            </a:r>
            <a:r>
              <a:rPr lang="ru-RU" sz="1250" dirty="0">
                <a:solidFill>
                  <a:schemeClr val="accent5">
                    <a:lumMod val="50000"/>
                  </a:schemeClr>
                </a:solidFill>
              </a:rPr>
              <a:t> Наибольший удельный вес инвестиций в основной капитал по полному кругу организаций приходился на жилищное строительство – 40,47%, доля инвестиций в развитие производственной сферы составила – 35,3%, инвестиции в развитие МФТИ в общем объеме в отчетном периоде составили 8,7%. </a:t>
            </a:r>
          </a:p>
          <a:p>
            <a:pPr marL="0" indent="457200">
              <a:lnSpc>
                <a:spcPct val="100000"/>
              </a:lnSpc>
              <a:spcBef>
                <a:spcPts val="600"/>
              </a:spcBef>
              <a:buNone/>
            </a:pPr>
            <a:r>
              <a:rPr lang="ru-RU" sz="1250" dirty="0">
                <a:solidFill>
                  <a:schemeClr val="accent5">
                    <a:lumMod val="50000"/>
                  </a:schemeClr>
                </a:solidFill>
              </a:rPr>
              <a:t>Инвестиции в основной капитал предприятий и организаций малого бизнеса в 2021 составили 3,1 млрд. рублей. Основная доля средств субъектов малого бизнеса в отчетном году направлялась на строительство производственно-складских и торговых объектов. </a:t>
            </a:r>
          </a:p>
          <a:p>
            <a:pPr marL="0" indent="457200">
              <a:lnSpc>
                <a:spcPct val="100000"/>
              </a:lnSpc>
              <a:spcBef>
                <a:spcPts val="600"/>
              </a:spcBef>
              <a:buNone/>
            </a:pPr>
            <a:r>
              <a:rPr lang="ru-RU" sz="1250" dirty="0">
                <a:solidFill>
                  <a:schemeClr val="accent5">
                    <a:lumMod val="50000"/>
                  </a:schemeClr>
                </a:solidFill>
              </a:rPr>
              <a:t>По итогам 1 полугодия 2022 года объем инвестиций по крупным и средним предприятиям и организациям оценивается на уровне 9,5 млрд рублей. </a:t>
            </a:r>
          </a:p>
          <a:p>
            <a:pPr marL="0" indent="457200">
              <a:lnSpc>
                <a:spcPct val="100000"/>
              </a:lnSpc>
              <a:spcBef>
                <a:spcPts val="600"/>
              </a:spcBef>
              <a:buNone/>
            </a:pPr>
            <a:r>
              <a:rPr lang="ru-RU" sz="1250" dirty="0">
                <a:solidFill>
                  <a:schemeClr val="accent5">
                    <a:lumMod val="50000"/>
                  </a:schemeClr>
                </a:solidFill>
              </a:rPr>
              <a:t>Основной объем средств инвесторов в 2022 году направляется на жилищное строительство и строительство социальных объектов, модернизацию и реконструкцию действующих производств и строительство новых объектов в сфере промышленности и развития общественно-делового пространства.</a:t>
            </a:r>
          </a:p>
          <a:p>
            <a:pPr marL="0" indent="457200">
              <a:lnSpc>
                <a:spcPct val="100000"/>
              </a:lnSpc>
              <a:spcBef>
                <a:spcPts val="600"/>
              </a:spcBef>
              <a:buNone/>
            </a:pPr>
            <a:r>
              <a:rPr lang="ru-RU" sz="1250" dirty="0">
                <a:solidFill>
                  <a:schemeClr val="accent5">
                    <a:lumMod val="50000"/>
                  </a:schemeClr>
                </a:solidFill>
              </a:rPr>
              <a:t>На плановый период до 2025 года прогнозируется умеренный рост объема инвестиций по полному кругу организаций в связи с ограниченными земельными ресурсами территории городского округа Долгопрудный для размещения крупных промышленных производств и деловых центров, что влияет на общий объем инвестиций, привлеченных в основной капитал</a:t>
            </a:r>
            <a:r>
              <a:rPr lang="ru-RU" sz="1250" b="1" dirty="0">
                <a:solidFill>
                  <a:schemeClr val="accent5">
                    <a:lumMod val="50000"/>
                  </a:schemeClr>
                </a:solidFill>
              </a:rPr>
              <a:t>. К перспективным инвестиционным проектам в рамках программы поддержки импортозамещения в Московской области можно отнести:</a:t>
            </a:r>
          </a:p>
          <a:p>
            <a:pPr>
              <a:lnSpc>
                <a:spcPct val="100000"/>
              </a:lnSpc>
              <a:spcBef>
                <a:spcPts val="600"/>
              </a:spcBef>
              <a:buFont typeface="Wingdings" panose="05000000000000000000" pitchFamily="2" charset="2"/>
              <a:buChar char="v"/>
            </a:pPr>
            <a:r>
              <a:rPr lang="ru-RU" sz="1250" dirty="0">
                <a:solidFill>
                  <a:schemeClr val="accent5">
                    <a:lumMod val="50000"/>
                  </a:schemeClr>
                </a:solidFill>
              </a:rPr>
              <a:t>организацию высокотехнологичного производства фармацевтических субстанций для производства высокоактивных препаратов ООО «</a:t>
            </a:r>
            <a:r>
              <a:rPr lang="ru-RU" sz="1250" dirty="0" err="1">
                <a:solidFill>
                  <a:schemeClr val="accent5">
                    <a:lumMod val="50000"/>
                  </a:schemeClr>
                </a:solidFill>
              </a:rPr>
              <a:t>ГлобалХимФарм</a:t>
            </a:r>
            <a:r>
              <a:rPr lang="ru-RU" sz="1250" dirty="0">
                <a:solidFill>
                  <a:schemeClr val="accent5">
                    <a:lumMod val="50000"/>
                  </a:schemeClr>
                </a:solidFill>
              </a:rPr>
              <a:t>». Объем инвестиций – 650,0 млн. рублей. Срок реализации – 2022-2024 годы. Рабочие места -120; </a:t>
            </a:r>
          </a:p>
          <a:p>
            <a:pPr>
              <a:lnSpc>
                <a:spcPct val="100000"/>
              </a:lnSpc>
              <a:spcBef>
                <a:spcPts val="600"/>
              </a:spcBef>
              <a:buFont typeface="Wingdings" panose="05000000000000000000" pitchFamily="2" charset="2"/>
              <a:buChar char="v"/>
            </a:pPr>
            <a:r>
              <a:rPr lang="ru-RU" sz="1250" dirty="0">
                <a:solidFill>
                  <a:schemeClr val="accent5">
                    <a:lumMod val="50000"/>
                  </a:schemeClr>
                </a:solidFill>
              </a:rPr>
              <a:t>расширение действующего производства компании по переработке листового стекла и изготовлении высокотехнологичных изделий ООО «</a:t>
            </a:r>
            <a:r>
              <a:rPr lang="ru-RU" sz="1250" dirty="0" err="1">
                <a:solidFill>
                  <a:schemeClr val="accent5">
                    <a:lumMod val="50000"/>
                  </a:schemeClr>
                </a:solidFill>
              </a:rPr>
              <a:t>Мосавтостекло</a:t>
            </a:r>
            <a:r>
              <a:rPr lang="ru-RU" sz="1250" dirty="0">
                <a:solidFill>
                  <a:schemeClr val="accent5">
                    <a:lumMod val="50000"/>
                  </a:schemeClr>
                </a:solidFill>
              </a:rPr>
              <a:t>». В рамках проекта запланировано строительство производственно-складского комплекса. Объем инвестиций - 500,0 млн. рублей. Срок реализации 2022- 2025 годы. Рабочие места – 40;</a:t>
            </a:r>
          </a:p>
          <a:p>
            <a:pPr marL="0" indent="457200">
              <a:lnSpc>
                <a:spcPct val="100000"/>
              </a:lnSpc>
              <a:spcBef>
                <a:spcPts val="600"/>
              </a:spcBef>
              <a:buNone/>
            </a:pPr>
            <a:endParaRPr lang="ru-RU" sz="1250" dirty="0">
              <a:solidFill>
                <a:schemeClr val="accent5">
                  <a:lumMod val="50000"/>
                </a:schemeClr>
              </a:solidFill>
            </a:endParaRPr>
          </a:p>
        </p:txBody>
      </p:sp>
      <p:sp>
        <p:nvSpPr>
          <p:cNvPr id="14" name="Номер слайда 13">
            <a:extLst>
              <a:ext uri="{FF2B5EF4-FFF2-40B4-BE49-F238E27FC236}">
                <a16:creationId xmlns:a16="http://schemas.microsoft.com/office/drawing/2014/main" id="{C01AFC23-D631-4528-B753-64AF47C1C452}"/>
              </a:ext>
            </a:extLst>
          </p:cNvPr>
          <p:cNvSpPr>
            <a:spLocks noGrp="1"/>
          </p:cNvSpPr>
          <p:nvPr>
            <p:ph type="sldNum" sz="quarter" idx="12"/>
          </p:nvPr>
        </p:nvSpPr>
        <p:spPr>
          <a:xfrm>
            <a:off x="9448800" y="6492875"/>
            <a:ext cx="2743200" cy="365125"/>
          </a:xfrm>
        </p:spPr>
        <p:txBody>
          <a:bodyPr/>
          <a:lstStyle/>
          <a:p>
            <a:fld id="{E4EB6E89-BA87-4003-BD23-6BDF40F3EBED}" type="slidenum">
              <a:rPr lang="ru-RU" smtClean="0"/>
              <a:pPr/>
              <a:t>11</a:t>
            </a:fld>
            <a:endParaRPr lang="ru-RU" dirty="0"/>
          </a:p>
        </p:txBody>
      </p:sp>
      <p:pic>
        <p:nvPicPr>
          <p:cNvPr id="5" name="Объект 6">
            <a:extLst>
              <a:ext uri="{FF2B5EF4-FFF2-40B4-BE49-F238E27FC236}">
                <a16:creationId xmlns:a16="http://schemas.microsoft.com/office/drawing/2014/main" id="{1722C189-B12A-41CD-ADD8-5240111645C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3910" y="170694"/>
            <a:ext cx="760490" cy="342008"/>
          </a:xfrm>
          <a:prstGeom prst="rect">
            <a:avLst/>
          </a:prstGeom>
        </p:spPr>
      </p:pic>
    </p:spTree>
    <p:extLst>
      <p:ext uri="{BB962C8B-B14F-4D97-AF65-F5344CB8AC3E}">
        <p14:creationId xmlns:p14="http://schemas.microsoft.com/office/powerpoint/2010/main" val="1173732309"/>
      </p:ext>
    </p:extLst>
  </p:cSld>
  <p:clrMapOvr>
    <a:masterClrMapping/>
  </p:clrMapOvr>
  <p:transition spd="med">
    <p:wipe dir="d"/>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A56C73AF-0C2D-49B8-A3F0-C9E73E0CE68E}"/>
              </a:ext>
            </a:extLst>
          </p:cNvPr>
          <p:cNvSpPr>
            <a:spLocks noGrp="1"/>
          </p:cNvSpPr>
          <p:nvPr>
            <p:ph type="title"/>
          </p:nvPr>
        </p:nvSpPr>
        <p:spPr>
          <a:xfrm>
            <a:off x="137160" y="0"/>
            <a:ext cx="11917680" cy="1023041"/>
          </a:xfrm>
        </p:spPr>
        <p:txBody>
          <a:bodyPr vert="horz" lIns="91440" tIns="45720" rIns="91440" bIns="45720" rtlCol="0" anchor="ctr">
            <a:noAutofit/>
          </a:bodyPr>
          <a:lstStyle/>
          <a:p>
            <a:pPr algn="ctr"/>
            <a:r>
              <a:rPr lang="ru-RU" sz="2800" dirty="0">
                <a:latin typeface="Century Gothic" panose="020B0502020202020204" pitchFamily="34" charset="0"/>
              </a:rPr>
              <a:t>Социально-экономическое развитие городского округа Долгопрудный</a:t>
            </a:r>
            <a:endParaRPr lang="ru-RU" sz="2800" dirty="0"/>
          </a:p>
        </p:txBody>
      </p:sp>
      <p:sp>
        <p:nvSpPr>
          <p:cNvPr id="3" name="Объект 2">
            <a:extLst>
              <a:ext uri="{FF2B5EF4-FFF2-40B4-BE49-F238E27FC236}">
                <a16:creationId xmlns:a16="http://schemas.microsoft.com/office/drawing/2014/main" id="{C1E81DAF-54F0-426F-A98B-95DE6F76A757}"/>
              </a:ext>
            </a:extLst>
          </p:cNvPr>
          <p:cNvSpPr>
            <a:spLocks noGrp="1"/>
          </p:cNvSpPr>
          <p:nvPr>
            <p:ph idx="1"/>
          </p:nvPr>
        </p:nvSpPr>
        <p:spPr>
          <a:xfrm>
            <a:off x="137160" y="998913"/>
            <a:ext cx="11805716" cy="5493962"/>
          </a:xfrm>
          <a:gradFill>
            <a:gsLst>
              <a:gs pos="63760">
                <a:schemeClr val="accent1">
                  <a:lumMod val="40000"/>
                  <a:lumOff val="60000"/>
                </a:schemeClr>
              </a:gs>
              <a:gs pos="20000">
                <a:schemeClr val="accent6">
                  <a:tint val="9000"/>
                </a:schemeClr>
              </a:gs>
              <a:gs pos="100000">
                <a:schemeClr val="accent4">
                  <a:lumMod val="20000"/>
                  <a:lumOff val="80000"/>
                </a:schemeClr>
              </a:gs>
            </a:gsLst>
          </a:gradFill>
        </p:spPr>
        <p:style>
          <a:lnRef idx="1">
            <a:schemeClr val="accent6"/>
          </a:lnRef>
          <a:fillRef idx="2">
            <a:schemeClr val="accent6"/>
          </a:fillRef>
          <a:effectRef idx="1">
            <a:schemeClr val="accent6"/>
          </a:effectRef>
          <a:fontRef idx="minor">
            <a:schemeClr val="dk1"/>
          </a:fontRef>
        </p:style>
        <p:txBody>
          <a:bodyPr vert="horz" lIns="91440" tIns="45720" rIns="91440" bIns="45720" rtlCol="0">
            <a:noAutofit/>
          </a:bodyPr>
          <a:lstStyle/>
          <a:p>
            <a:pPr>
              <a:lnSpc>
                <a:spcPct val="100000"/>
              </a:lnSpc>
              <a:spcBef>
                <a:spcPts val="600"/>
              </a:spcBef>
              <a:buFont typeface="Wingdings" panose="05000000000000000000" pitchFamily="2" charset="2"/>
              <a:buChar char="v"/>
            </a:pPr>
            <a:r>
              <a:rPr lang="ru-RU" sz="1250" dirty="0">
                <a:solidFill>
                  <a:schemeClr val="accent5">
                    <a:lumMod val="50000"/>
                  </a:schemeClr>
                </a:solidFill>
              </a:rPr>
              <a:t>строительство производственно-складского комплекса по выпуску средств гигиены полости рта, дезинфицирующих средств и сопутствующих товаров. Инициатор проекта: ООО «</a:t>
            </a:r>
            <a:r>
              <a:rPr lang="ru-RU" sz="1250" dirty="0" err="1">
                <a:solidFill>
                  <a:schemeClr val="accent5">
                    <a:lumMod val="50000"/>
                  </a:schemeClr>
                </a:solidFill>
              </a:rPr>
              <a:t>ДенталГрупп</a:t>
            </a:r>
            <a:r>
              <a:rPr lang="ru-RU" sz="1250" dirty="0">
                <a:solidFill>
                  <a:schemeClr val="accent5">
                    <a:lumMod val="50000"/>
                  </a:schemeClr>
                </a:solidFill>
              </a:rPr>
              <a:t>». Общий инвестиций – 400,0 млн. рублей. Количество создаваемых рабочих мест 150-200; </a:t>
            </a:r>
          </a:p>
          <a:p>
            <a:pPr>
              <a:lnSpc>
                <a:spcPct val="100000"/>
              </a:lnSpc>
              <a:spcBef>
                <a:spcPts val="600"/>
              </a:spcBef>
              <a:buFont typeface="Wingdings" panose="05000000000000000000" pitchFamily="2" charset="2"/>
              <a:buChar char="v"/>
            </a:pPr>
            <a:r>
              <a:rPr lang="ru-RU" sz="1250" dirty="0">
                <a:solidFill>
                  <a:schemeClr val="accent5">
                    <a:lumMod val="50000"/>
                  </a:schemeClr>
                </a:solidFill>
              </a:rPr>
              <a:t>строительство производственного комплекса полного цикла собственных изделий: фасадные декоративные и защитные металлоизделия, а также сопутствующие материалы, на территории Москвы и Московской области: конструкции витражей, двери типа метро, ревизионные лючки, поручни, вентиляционные решётки, панели колонн. Инициатор проекта: ООО «</a:t>
            </a:r>
            <a:r>
              <a:rPr lang="ru-RU" sz="1250" dirty="0" err="1">
                <a:solidFill>
                  <a:schemeClr val="accent5">
                    <a:lumMod val="50000"/>
                  </a:schemeClr>
                </a:solidFill>
              </a:rPr>
              <a:t>Стройэнергоальянс</a:t>
            </a:r>
            <a:r>
              <a:rPr lang="ru-RU" sz="1250" dirty="0">
                <a:solidFill>
                  <a:schemeClr val="accent5">
                    <a:lumMod val="50000"/>
                  </a:schemeClr>
                </a:solidFill>
              </a:rPr>
              <a:t>». Объем инвестиций – 50,0 млн. рублей. Рабочие места – 20.</a:t>
            </a:r>
          </a:p>
          <a:p>
            <a:pPr marL="0" indent="457200">
              <a:lnSpc>
                <a:spcPct val="100000"/>
              </a:lnSpc>
              <a:spcBef>
                <a:spcPts val="600"/>
              </a:spcBef>
              <a:buNone/>
            </a:pPr>
            <a:r>
              <a:rPr lang="ru-RU" sz="1250" dirty="0">
                <a:solidFill>
                  <a:schemeClr val="accent5">
                    <a:lumMod val="50000"/>
                  </a:schemeClr>
                </a:solidFill>
              </a:rPr>
              <a:t> </a:t>
            </a:r>
            <a:r>
              <a:rPr lang="ru-RU" sz="1250" b="1" dirty="0">
                <a:solidFill>
                  <a:schemeClr val="accent5">
                    <a:lumMod val="50000"/>
                  </a:schemeClr>
                </a:solidFill>
              </a:rPr>
              <a:t>В рамках программы поддержки предпринимательства Московской области в соответствии с Законом Московской области №27/2015-ОЗ:</a:t>
            </a:r>
          </a:p>
          <a:p>
            <a:pPr>
              <a:lnSpc>
                <a:spcPct val="100000"/>
              </a:lnSpc>
              <a:spcBef>
                <a:spcPts val="600"/>
              </a:spcBef>
              <a:buFont typeface="Wingdings" panose="05000000000000000000" pitchFamily="2" charset="2"/>
              <a:buChar char="v"/>
            </a:pPr>
            <a:r>
              <a:rPr lang="ru-RU" sz="1250" dirty="0">
                <a:solidFill>
                  <a:schemeClr val="accent5">
                    <a:lumMod val="50000"/>
                  </a:schemeClr>
                </a:solidFill>
              </a:rPr>
              <a:t>строительство спортивного комплекса на бале ледовой арены ООО «Валдай тур». Объем инвестиций – 250,0 млн. рублей. Количество создаваемых рабочих мест – 30.  Заработная плата - 55 тыс. рублей;</a:t>
            </a:r>
          </a:p>
          <a:p>
            <a:pPr>
              <a:lnSpc>
                <a:spcPct val="100000"/>
              </a:lnSpc>
              <a:spcBef>
                <a:spcPts val="600"/>
              </a:spcBef>
              <a:buFont typeface="Wingdings" panose="05000000000000000000" pitchFamily="2" charset="2"/>
              <a:buChar char="v"/>
            </a:pPr>
            <a:r>
              <a:rPr lang="ru-RU" sz="1250" dirty="0">
                <a:solidFill>
                  <a:schemeClr val="accent5">
                    <a:lumMod val="50000"/>
                  </a:schemeClr>
                </a:solidFill>
              </a:rPr>
              <a:t>строительство объекта бытового обслуживания населения в целях технического обслуживания и ремонта транспортных средств (</a:t>
            </a:r>
            <a:r>
              <a:rPr lang="ru-RU" sz="1250" dirty="0" err="1">
                <a:solidFill>
                  <a:schemeClr val="accent5">
                    <a:lumMod val="50000"/>
                  </a:schemeClr>
                </a:solidFill>
              </a:rPr>
              <a:t>техсервис</a:t>
            </a:r>
            <a:r>
              <a:rPr lang="ru-RU" sz="1250" dirty="0">
                <a:solidFill>
                  <a:schemeClr val="accent5">
                    <a:lumMod val="50000"/>
                  </a:schemeClr>
                </a:solidFill>
              </a:rPr>
              <a:t>, шиномонтаж для грузовых и легковых автомобилей). Инвестор – ООО «Ритм». Объем инвестиций – 140,0 млн. рублей, Количество рабочих мест – 45; </a:t>
            </a:r>
          </a:p>
          <a:p>
            <a:pPr>
              <a:lnSpc>
                <a:spcPct val="100000"/>
              </a:lnSpc>
              <a:spcBef>
                <a:spcPts val="600"/>
              </a:spcBef>
              <a:buFont typeface="Wingdings" panose="05000000000000000000" pitchFamily="2" charset="2"/>
              <a:buChar char="v"/>
            </a:pPr>
            <a:r>
              <a:rPr lang="ru-RU" sz="1250" dirty="0">
                <a:solidFill>
                  <a:schemeClr val="accent5">
                    <a:lumMod val="50000"/>
                  </a:schemeClr>
                </a:solidFill>
              </a:rPr>
              <a:t>строительство теннисного центра ООО «</a:t>
            </a:r>
            <a:r>
              <a:rPr lang="ru-RU" sz="1250" dirty="0" err="1">
                <a:solidFill>
                  <a:schemeClr val="accent5">
                    <a:lumMod val="50000"/>
                  </a:schemeClr>
                </a:solidFill>
              </a:rPr>
              <a:t>ДСпорт</a:t>
            </a:r>
            <a:r>
              <a:rPr lang="ru-RU" sz="1250" dirty="0">
                <a:solidFill>
                  <a:schemeClr val="accent5">
                    <a:lumMod val="50000"/>
                  </a:schemeClr>
                </a:solidFill>
              </a:rPr>
              <a:t>». Общий объем инвестиций – 110,0 млн. рублей. Количество создаваемых рабочих мест - 35.</a:t>
            </a:r>
          </a:p>
          <a:p>
            <a:pPr marL="0" indent="457200">
              <a:lnSpc>
                <a:spcPct val="100000"/>
              </a:lnSpc>
              <a:spcBef>
                <a:spcPts val="600"/>
              </a:spcBef>
              <a:buNone/>
            </a:pPr>
            <a:r>
              <a:rPr lang="ru-RU" sz="1250" b="1" dirty="0">
                <a:solidFill>
                  <a:schemeClr val="accent5">
                    <a:lumMod val="50000"/>
                  </a:schemeClr>
                </a:solidFill>
              </a:rPr>
              <a:t>Одной из приоритетных задач социально-экономического развития городского округа Долгопрудный является повышение доступности жилья для населения и обеспечение комфортных условий проживания жителей городского округа Долгопрудный. </a:t>
            </a:r>
          </a:p>
          <a:p>
            <a:pPr marL="0" indent="457200">
              <a:lnSpc>
                <a:spcPct val="100000"/>
              </a:lnSpc>
              <a:spcBef>
                <a:spcPts val="600"/>
              </a:spcBef>
              <a:buNone/>
            </a:pPr>
            <a:r>
              <a:rPr lang="ru-RU" sz="1250" dirty="0">
                <a:solidFill>
                  <a:schemeClr val="accent5">
                    <a:lumMod val="50000"/>
                  </a:schemeClr>
                </a:solidFill>
              </a:rPr>
              <a:t>В 2021 году введено в эксплуатацию 6 многоквартирных жилых домов общей площадью 103,84 тыс. </a:t>
            </a:r>
            <a:r>
              <a:rPr lang="ru-RU" sz="1250" dirty="0" err="1">
                <a:solidFill>
                  <a:schemeClr val="accent5">
                    <a:lumMod val="50000"/>
                  </a:schemeClr>
                </a:solidFill>
              </a:rPr>
              <a:t>кв.м</a:t>
            </a:r>
            <a:r>
              <a:rPr lang="ru-RU" sz="1250" dirty="0">
                <a:solidFill>
                  <a:schemeClr val="accent5">
                    <a:lumMod val="50000"/>
                  </a:schemeClr>
                </a:solidFill>
              </a:rPr>
              <a:t>. В первом полугодии 2022 года в эксплуатацию введено 11 494 </a:t>
            </a:r>
            <a:r>
              <a:rPr lang="ru-RU" sz="1250" dirty="0" err="1">
                <a:solidFill>
                  <a:schemeClr val="accent5">
                    <a:lumMod val="50000"/>
                  </a:schemeClr>
                </a:solidFill>
              </a:rPr>
              <a:t>кв.м</a:t>
            </a:r>
            <a:r>
              <a:rPr lang="ru-RU" sz="1250" dirty="0">
                <a:solidFill>
                  <a:schemeClr val="accent5">
                    <a:lumMod val="50000"/>
                  </a:schemeClr>
                </a:solidFill>
              </a:rPr>
              <a:t>. жилья. Общая площадь жилищного фонда в городском округе Долгопрудный по состоянию на 01.01.2022 составляет 3 692,1 тыс. кв. метров, к концу 2022 года по оценке объем жилищного фонда составит 3 768,9 тыс. кв. метров. Общая площадь жилых помещений, приходящихся на одного жителя городского округа Долгопрудный, в 2021 году составила 30,69 </a:t>
            </a:r>
            <a:r>
              <a:rPr lang="ru-RU" sz="1250" dirty="0" err="1">
                <a:solidFill>
                  <a:schemeClr val="accent5">
                    <a:lumMod val="50000"/>
                  </a:schemeClr>
                </a:solidFill>
              </a:rPr>
              <a:t>кв.м</a:t>
            </a:r>
            <a:r>
              <a:rPr lang="ru-RU" sz="1250" dirty="0">
                <a:solidFill>
                  <a:schemeClr val="accent5">
                    <a:lumMod val="50000"/>
                  </a:schemeClr>
                </a:solidFill>
              </a:rPr>
              <a:t>., по оценке 2022 года уровень обеспеченности населения жильем составит 31,67 </a:t>
            </a:r>
            <a:r>
              <a:rPr lang="ru-RU" sz="1250" dirty="0" err="1">
                <a:solidFill>
                  <a:schemeClr val="accent5">
                    <a:lumMod val="50000"/>
                  </a:schemeClr>
                </a:solidFill>
              </a:rPr>
              <a:t>кв.м</a:t>
            </a:r>
            <a:r>
              <a:rPr lang="ru-RU" sz="1250" dirty="0">
                <a:solidFill>
                  <a:schemeClr val="accent5">
                    <a:lumMod val="50000"/>
                  </a:schemeClr>
                </a:solidFill>
              </a:rPr>
              <a:t>. на человека. </a:t>
            </a:r>
          </a:p>
          <a:p>
            <a:pPr marL="0" indent="457200">
              <a:lnSpc>
                <a:spcPct val="100000"/>
              </a:lnSpc>
              <a:spcBef>
                <a:spcPts val="600"/>
              </a:spcBef>
              <a:buNone/>
            </a:pPr>
            <a:r>
              <a:rPr lang="ru-RU" sz="1250" dirty="0">
                <a:solidFill>
                  <a:schemeClr val="accent5">
                    <a:lumMod val="50000"/>
                  </a:schemeClr>
                </a:solidFill>
              </a:rPr>
              <a:t>Также в прогнозном периоде 2023-2025 годов, планируется ввод в эксплуатацию жилых домов:</a:t>
            </a:r>
          </a:p>
          <a:p>
            <a:r>
              <a:rPr lang="ru-RU" sz="1250" dirty="0">
                <a:solidFill>
                  <a:schemeClr val="accent5">
                    <a:lumMod val="50000"/>
                  </a:schemeClr>
                </a:solidFill>
              </a:rPr>
              <a:t>2023 г.: 2 многоквартирных дома площадью 61,0 тыс. </a:t>
            </a:r>
            <a:r>
              <a:rPr lang="ru-RU" sz="1250" dirty="0" err="1">
                <a:solidFill>
                  <a:schemeClr val="accent5">
                    <a:lumMod val="50000"/>
                  </a:schemeClr>
                </a:solidFill>
              </a:rPr>
              <a:t>кв.м</a:t>
            </a:r>
            <a:r>
              <a:rPr lang="ru-RU" sz="1250" dirty="0">
                <a:solidFill>
                  <a:schemeClr val="accent5">
                    <a:lumMod val="50000"/>
                  </a:schemeClr>
                </a:solidFill>
              </a:rPr>
              <a:t>. по ул. Заводская д. 2: корпус 4 (17254,0 </a:t>
            </a:r>
            <a:r>
              <a:rPr lang="ru-RU" sz="1250" dirty="0" err="1">
                <a:solidFill>
                  <a:schemeClr val="accent5">
                    <a:lumMod val="50000"/>
                  </a:schemeClr>
                </a:solidFill>
              </a:rPr>
              <a:t>кв.м</a:t>
            </a:r>
            <a:r>
              <a:rPr lang="ru-RU" sz="1250" dirty="0">
                <a:solidFill>
                  <a:schemeClr val="accent5">
                    <a:lumMod val="50000"/>
                  </a:schemeClr>
                </a:solidFill>
              </a:rPr>
              <a:t>.) и корпус 5 (38747,9 </a:t>
            </a:r>
            <a:r>
              <a:rPr lang="ru-RU" sz="1250" dirty="0" err="1">
                <a:solidFill>
                  <a:schemeClr val="accent5">
                    <a:lumMod val="50000"/>
                  </a:schemeClr>
                </a:solidFill>
              </a:rPr>
              <a:t>кв.м</a:t>
            </a:r>
            <a:r>
              <a:rPr lang="ru-RU" sz="1250" dirty="0">
                <a:solidFill>
                  <a:schemeClr val="accent5">
                    <a:lumMod val="50000"/>
                  </a:schemeClr>
                </a:solidFill>
              </a:rPr>
              <a:t>).</a:t>
            </a:r>
          </a:p>
          <a:p>
            <a:r>
              <a:rPr lang="ru-RU" sz="1250" dirty="0">
                <a:solidFill>
                  <a:schemeClr val="accent5">
                    <a:lumMod val="50000"/>
                  </a:schemeClr>
                </a:solidFill>
              </a:rPr>
              <a:t>2024 г.: вторая очередь строительства </a:t>
            </a:r>
            <a:r>
              <a:rPr lang="ru-RU" sz="1250" dirty="0" err="1">
                <a:solidFill>
                  <a:schemeClr val="accent5">
                    <a:lumMod val="50000"/>
                  </a:schemeClr>
                </a:solidFill>
              </a:rPr>
              <a:t>мкр</a:t>
            </a:r>
            <a:r>
              <a:rPr lang="ru-RU" sz="1250" dirty="0">
                <a:solidFill>
                  <a:schemeClr val="accent5">
                    <a:lumMod val="50000"/>
                  </a:schemeClr>
                </a:solidFill>
              </a:rPr>
              <a:t>. по ул. Заводская (20,63 </a:t>
            </a:r>
            <a:r>
              <a:rPr lang="ru-RU" sz="1250" dirty="0" err="1">
                <a:solidFill>
                  <a:schemeClr val="accent5">
                    <a:lumMod val="50000"/>
                  </a:schemeClr>
                </a:solidFill>
              </a:rPr>
              <a:t>тыс.кв.м</a:t>
            </a:r>
            <a:r>
              <a:rPr lang="ru-RU" sz="1250" dirty="0">
                <a:solidFill>
                  <a:schemeClr val="accent5">
                    <a:lumMod val="50000"/>
                  </a:schemeClr>
                </a:solidFill>
              </a:rPr>
              <a:t>.).</a:t>
            </a:r>
          </a:p>
          <a:p>
            <a:r>
              <a:rPr lang="ru-RU" sz="1250" dirty="0">
                <a:solidFill>
                  <a:schemeClr val="accent5">
                    <a:lumMod val="50000"/>
                  </a:schemeClr>
                </a:solidFill>
              </a:rPr>
              <a:t>2025 г.: планируется строительство многоэтажной жилой застройки общей площадью квартир 41,24 тыс. кв. м по ул. Парковой в рамках масштабного инвестиционного проекта реновации жилого фонда. </a:t>
            </a:r>
          </a:p>
          <a:p>
            <a:pPr marL="0" indent="457200">
              <a:lnSpc>
                <a:spcPct val="100000"/>
              </a:lnSpc>
              <a:spcBef>
                <a:spcPts val="600"/>
              </a:spcBef>
              <a:buNone/>
            </a:pPr>
            <a:endParaRPr lang="ru-RU" sz="1250" dirty="0">
              <a:solidFill>
                <a:schemeClr val="accent5">
                  <a:lumMod val="50000"/>
                </a:schemeClr>
              </a:solidFill>
            </a:endParaRPr>
          </a:p>
          <a:p>
            <a:pPr marL="0" indent="457200">
              <a:lnSpc>
                <a:spcPct val="100000"/>
              </a:lnSpc>
              <a:spcBef>
                <a:spcPts val="600"/>
              </a:spcBef>
              <a:buNone/>
            </a:pPr>
            <a:endParaRPr lang="ru-RU" sz="1250" dirty="0">
              <a:solidFill>
                <a:schemeClr val="accent5">
                  <a:lumMod val="50000"/>
                </a:schemeClr>
              </a:solidFill>
            </a:endParaRPr>
          </a:p>
        </p:txBody>
      </p:sp>
      <p:sp>
        <p:nvSpPr>
          <p:cNvPr id="14" name="Номер слайда 13">
            <a:extLst>
              <a:ext uri="{FF2B5EF4-FFF2-40B4-BE49-F238E27FC236}">
                <a16:creationId xmlns:a16="http://schemas.microsoft.com/office/drawing/2014/main" id="{C01AFC23-D631-4528-B753-64AF47C1C452}"/>
              </a:ext>
            </a:extLst>
          </p:cNvPr>
          <p:cNvSpPr>
            <a:spLocks noGrp="1"/>
          </p:cNvSpPr>
          <p:nvPr>
            <p:ph type="sldNum" sz="quarter" idx="12"/>
          </p:nvPr>
        </p:nvSpPr>
        <p:spPr>
          <a:xfrm>
            <a:off x="9448800" y="6492875"/>
            <a:ext cx="2743200" cy="365125"/>
          </a:xfrm>
        </p:spPr>
        <p:txBody>
          <a:bodyPr/>
          <a:lstStyle/>
          <a:p>
            <a:fld id="{E4EB6E89-BA87-4003-BD23-6BDF40F3EBED}" type="slidenum">
              <a:rPr lang="ru-RU" smtClean="0"/>
              <a:pPr/>
              <a:t>12</a:t>
            </a:fld>
            <a:endParaRPr lang="ru-RU" dirty="0"/>
          </a:p>
        </p:txBody>
      </p:sp>
      <p:pic>
        <p:nvPicPr>
          <p:cNvPr id="5" name="Объект 6">
            <a:extLst>
              <a:ext uri="{FF2B5EF4-FFF2-40B4-BE49-F238E27FC236}">
                <a16:creationId xmlns:a16="http://schemas.microsoft.com/office/drawing/2014/main" id="{1722C189-B12A-41CD-ADD8-5240111645C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3910" y="170694"/>
            <a:ext cx="760490" cy="342008"/>
          </a:xfrm>
          <a:prstGeom prst="rect">
            <a:avLst/>
          </a:prstGeom>
        </p:spPr>
      </p:pic>
    </p:spTree>
    <p:extLst>
      <p:ext uri="{BB962C8B-B14F-4D97-AF65-F5344CB8AC3E}">
        <p14:creationId xmlns:p14="http://schemas.microsoft.com/office/powerpoint/2010/main" val="8866384"/>
      </p:ext>
    </p:extLst>
  </p:cSld>
  <p:clrMapOvr>
    <a:masterClrMapping/>
  </p:clrMapOvr>
  <p:transition spd="med">
    <p:wipe dir="d"/>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A56C73AF-0C2D-49B8-A3F0-C9E73E0CE68E}"/>
              </a:ext>
            </a:extLst>
          </p:cNvPr>
          <p:cNvSpPr>
            <a:spLocks noGrp="1"/>
          </p:cNvSpPr>
          <p:nvPr>
            <p:ph type="title"/>
          </p:nvPr>
        </p:nvSpPr>
        <p:spPr>
          <a:xfrm>
            <a:off x="137160" y="0"/>
            <a:ext cx="11917680" cy="1023041"/>
          </a:xfrm>
        </p:spPr>
        <p:txBody>
          <a:bodyPr vert="horz" lIns="91440" tIns="45720" rIns="91440" bIns="45720" rtlCol="0" anchor="ctr">
            <a:noAutofit/>
          </a:bodyPr>
          <a:lstStyle/>
          <a:p>
            <a:pPr algn="ctr"/>
            <a:r>
              <a:rPr lang="ru-RU" sz="2800" dirty="0">
                <a:latin typeface="Century Gothic" panose="020B0502020202020204" pitchFamily="34" charset="0"/>
              </a:rPr>
              <a:t>Социально-экономическое развитие городского округа Долгопрудный</a:t>
            </a:r>
            <a:endParaRPr lang="ru-RU" sz="2800" dirty="0"/>
          </a:p>
        </p:txBody>
      </p:sp>
      <p:sp>
        <p:nvSpPr>
          <p:cNvPr id="3" name="Объект 2">
            <a:extLst>
              <a:ext uri="{FF2B5EF4-FFF2-40B4-BE49-F238E27FC236}">
                <a16:creationId xmlns:a16="http://schemas.microsoft.com/office/drawing/2014/main" id="{C1E81DAF-54F0-426F-A98B-95DE6F76A757}"/>
              </a:ext>
            </a:extLst>
          </p:cNvPr>
          <p:cNvSpPr>
            <a:spLocks noGrp="1"/>
          </p:cNvSpPr>
          <p:nvPr>
            <p:ph idx="1"/>
          </p:nvPr>
        </p:nvSpPr>
        <p:spPr>
          <a:xfrm>
            <a:off x="137160" y="998913"/>
            <a:ext cx="11805716" cy="5493962"/>
          </a:xfrm>
          <a:gradFill>
            <a:gsLst>
              <a:gs pos="63760">
                <a:schemeClr val="accent1">
                  <a:lumMod val="40000"/>
                  <a:lumOff val="60000"/>
                </a:schemeClr>
              </a:gs>
              <a:gs pos="20000">
                <a:schemeClr val="accent6">
                  <a:tint val="9000"/>
                </a:schemeClr>
              </a:gs>
              <a:gs pos="100000">
                <a:schemeClr val="accent4">
                  <a:lumMod val="20000"/>
                  <a:lumOff val="80000"/>
                </a:schemeClr>
              </a:gs>
            </a:gsLst>
          </a:gradFill>
        </p:spPr>
        <p:style>
          <a:lnRef idx="1">
            <a:schemeClr val="accent6"/>
          </a:lnRef>
          <a:fillRef idx="2">
            <a:schemeClr val="accent6"/>
          </a:fillRef>
          <a:effectRef idx="1">
            <a:schemeClr val="accent6"/>
          </a:effectRef>
          <a:fontRef idx="minor">
            <a:schemeClr val="dk1"/>
          </a:fontRef>
        </p:style>
        <p:txBody>
          <a:bodyPr vert="horz" lIns="91440" tIns="45720" rIns="91440" bIns="45720" rtlCol="0">
            <a:noAutofit/>
          </a:bodyPr>
          <a:lstStyle/>
          <a:p>
            <a:pPr marL="0" indent="457200">
              <a:lnSpc>
                <a:spcPct val="100000"/>
              </a:lnSpc>
              <a:spcBef>
                <a:spcPts val="600"/>
              </a:spcBef>
              <a:buNone/>
            </a:pPr>
            <a:r>
              <a:rPr lang="ru-RU" sz="1250" b="1" dirty="0">
                <a:solidFill>
                  <a:schemeClr val="accent5">
                    <a:lumMod val="50000"/>
                  </a:schemeClr>
                </a:solidFill>
              </a:rPr>
              <a:t>В 2021 году в городском округе Долгопрудный создано 1 107 новых рабочих мест</a:t>
            </a:r>
            <a:r>
              <a:rPr lang="ru-RU" sz="1250" dirty="0">
                <a:solidFill>
                  <a:schemeClr val="accent5">
                    <a:lumMod val="50000"/>
                  </a:schemeClr>
                </a:solidFill>
              </a:rPr>
              <a:t>, на прогнозный период 2022-2025 годов планируется к созданию еще около 6,0 тысяч рабочих мест. Большое значение для создания в городском округе новых рабочих мест имеет создание и развитие в городе высокотехнологичных и наукоемких производств. В январе-июне 2022 года создано 750 новых рабочих мест, до конца 2022 года планируется создание еще 590 новых рабочих мест. </a:t>
            </a:r>
          </a:p>
          <a:p>
            <a:pPr marL="0" indent="457200">
              <a:lnSpc>
                <a:spcPct val="100000"/>
              </a:lnSpc>
              <a:spcBef>
                <a:spcPts val="600"/>
              </a:spcBef>
              <a:buNone/>
            </a:pPr>
            <a:r>
              <a:rPr lang="ru-RU" sz="1250" dirty="0">
                <a:solidFill>
                  <a:schemeClr val="accent5">
                    <a:lumMod val="50000"/>
                  </a:schemeClr>
                </a:solidFill>
              </a:rPr>
              <a:t>До конца 2022 года запланировано создание рабочих мест  за счет  расширения производственных мощностей, увеличения штатного расписания в рамках выполнения гособоронзаказа и ввода новых производств таких компаний как ПАО ДНПП, АО «ДКБА», ООО «</a:t>
            </a:r>
            <a:r>
              <a:rPr lang="ru-RU" sz="1250" dirty="0" err="1">
                <a:solidFill>
                  <a:schemeClr val="accent5">
                    <a:lumMod val="50000"/>
                  </a:schemeClr>
                </a:solidFill>
              </a:rPr>
              <a:t>Могунция-интеррус</a:t>
            </a:r>
            <a:r>
              <a:rPr lang="ru-RU" sz="1250" dirty="0">
                <a:solidFill>
                  <a:schemeClr val="accent5">
                    <a:lumMod val="50000"/>
                  </a:schemeClr>
                </a:solidFill>
              </a:rPr>
              <a:t>»,ООО «</a:t>
            </a:r>
            <a:r>
              <a:rPr lang="ru-RU" sz="1250" dirty="0" err="1">
                <a:solidFill>
                  <a:schemeClr val="accent5">
                    <a:lumMod val="50000"/>
                  </a:schemeClr>
                </a:solidFill>
              </a:rPr>
              <a:t>Бетас</a:t>
            </a:r>
            <a:r>
              <a:rPr lang="ru-RU" sz="1250" dirty="0">
                <a:solidFill>
                  <a:schemeClr val="accent5">
                    <a:lumMod val="50000"/>
                  </a:schemeClr>
                </a:solidFill>
              </a:rPr>
              <a:t>» и другие.</a:t>
            </a:r>
          </a:p>
          <a:p>
            <a:pPr marL="0" indent="457200">
              <a:lnSpc>
                <a:spcPct val="100000"/>
              </a:lnSpc>
              <a:spcBef>
                <a:spcPts val="600"/>
              </a:spcBef>
              <a:buNone/>
            </a:pPr>
            <a:r>
              <a:rPr lang="ru-RU" sz="1250" dirty="0">
                <a:solidFill>
                  <a:schemeClr val="accent5">
                    <a:lumMod val="50000"/>
                  </a:schemeClr>
                </a:solidFill>
              </a:rPr>
              <a:t>На прогнозный период до 2025 года запланировано увеличение количества новых рабочих мест за счет модернизации и расширения действующих предприятий и организаций (ПАО ДНПП,  АО «НИОПИК», ООО «</a:t>
            </a:r>
            <a:r>
              <a:rPr lang="ru-RU" sz="1250" dirty="0" err="1">
                <a:solidFill>
                  <a:schemeClr val="accent5">
                    <a:lumMod val="50000"/>
                  </a:schemeClr>
                </a:solidFill>
              </a:rPr>
              <a:t>Мосавтостекло</a:t>
            </a:r>
            <a:r>
              <a:rPr lang="ru-RU" sz="1250" dirty="0">
                <a:solidFill>
                  <a:schemeClr val="accent5">
                    <a:lumMod val="50000"/>
                  </a:schemeClr>
                </a:solidFill>
              </a:rPr>
              <a:t>», ЗАО «ФМ </a:t>
            </a:r>
            <a:r>
              <a:rPr lang="ru-RU" sz="1250" dirty="0" err="1">
                <a:solidFill>
                  <a:schemeClr val="accent5">
                    <a:lumMod val="50000"/>
                  </a:schemeClr>
                </a:solidFill>
              </a:rPr>
              <a:t>Ложистик</a:t>
            </a:r>
            <a:r>
              <a:rPr lang="ru-RU" sz="1250" dirty="0">
                <a:solidFill>
                  <a:schemeClr val="accent5">
                    <a:lumMod val="50000"/>
                  </a:schemeClr>
                </a:solidFill>
              </a:rPr>
              <a:t> Восток», ООО ТД «ЛИТ» и пр.), ввода новых  производственных, торговых и общественно-деловых объектов (таких как молокоперерабатывающий завод – ООО «Чистая линия», научно-производственный центр ООО «</a:t>
            </a:r>
            <a:r>
              <a:rPr lang="ru-RU" sz="1250" dirty="0" err="1">
                <a:solidFill>
                  <a:schemeClr val="accent5">
                    <a:lumMod val="50000"/>
                  </a:schemeClr>
                </a:solidFill>
              </a:rPr>
              <a:t>Глобалхимфарм</a:t>
            </a:r>
            <a:r>
              <a:rPr lang="ru-RU" sz="1250" dirty="0">
                <a:solidFill>
                  <a:schemeClr val="accent5">
                    <a:lumMod val="50000"/>
                  </a:schemeClr>
                </a:solidFill>
              </a:rPr>
              <a:t>»), за счет создания новых рабочих мест в субъектах малого бизнеса и пр.</a:t>
            </a:r>
          </a:p>
          <a:p>
            <a:pPr marL="0" indent="457200">
              <a:lnSpc>
                <a:spcPct val="100000"/>
              </a:lnSpc>
              <a:spcBef>
                <a:spcPts val="600"/>
              </a:spcBef>
              <a:buNone/>
            </a:pPr>
            <a:r>
              <a:rPr lang="ru-RU" sz="1250" b="1" dirty="0">
                <a:solidFill>
                  <a:schemeClr val="accent5">
                    <a:lumMod val="50000"/>
                  </a:schemeClr>
                </a:solidFill>
              </a:rPr>
              <a:t>Обеспеченность населения площадью торговых объектов </a:t>
            </a:r>
            <a:r>
              <a:rPr lang="ru-RU" sz="1250" dirty="0">
                <a:solidFill>
                  <a:schemeClr val="accent5">
                    <a:lumMod val="50000"/>
                  </a:schemeClr>
                </a:solidFill>
              </a:rPr>
              <a:t>в 2021 году составила 783,8 кв. метров на 1000 человек, что выше норматива установленного постановлением правительства Московской области от 28.03.2017 №221/10 «О нормативах минимальной обеспеченности населения Московской области площадью торговых объектов». По оценке в 2022 году планируется увеличение обеспеченности до 808,9 кв. метров на 1000 человек. Прогнозируемая величина обеспеченности населения площадью торговых объектов на 2023 год – 823,7/828,4 кв. метров на 1000 человек; на 2024 год – 832,4/843,7 кв. метров на 1000 человек; на 2025 год – 848,9/851,9 кв. метров на 1000 человек.</a:t>
            </a:r>
          </a:p>
          <a:p>
            <a:pPr marL="0" indent="457200">
              <a:lnSpc>
                <a:spcPct val="100000"/>
              </a:lnSpc>
              <a:spcBef>
                <a:spcPts val="600"/>
              </a:spcBef>
              <a:buNone/>
            </a:pPr>
            <a:r>
              <a:rPr lang="ru-RU" sz="1250" dirty="0">
                <a:solidFill>
                  <a:schemeClr val="accent5">
                    <a:lumMod val="50000"/>
                  </a:schemeClr>
                </a:solidFill>
              </a:rPr>
              <a:t>По оценке в 2022 году предполагается увеличение объема розничного товарооборота по крупным и средним предприятиям до 22 472,0 млн. рублей. За январь-июнь 2022 года объем розничного товарооборота по крупным и средним предприятиям городского округа составил 10 434,2 млн. рублей, темп роста к аналогичному периоду 2021 года составил 115,0%.</a:t>
            </a:r>
          </a:p>
          <a:p>
            <a:pPr marL="0" indent="457200">
              <a:lnSpc>
                <a:spcPct val="100000"/>
              </a:lnSpc>
              <a:spcBef>
                <a:spcPts val="600"/>
              </a:spcBef>
              <a:buNone/>
            </a:pPr>
            <a:r>
              <a:rPr lang="ru-RU" sz="1250" dirty="0">
                <a:solidFill>
                  <a:schemeClr val="accent5">
                    <a:lumMod val="50000"/>
                  </a:schemeClr>
                </a:solidFill>
              </a:rPr>
              <a:t>В прогнозном периоде рост оборота розничной торговли может быть увеличен за счет прироста торговых площадей, стабилизации ситуации в экономике в связи с пандемией новой </a:t>
            </a:r>
            <a:r>
              <a:rPr lang="ru-RU" sz="1250" dirty="0" err="1">
                <a:solidFill>
                  <a:schemeClr val="accent5">
                    <a:lumMod val="50000"/>
                  </a:schemeClr>
                </a:solidFill>
              </a:rPr>
              <a:t>коронавирусной</a:t>
            </a:r>
            <a:r>
              <a:rPr lang="ru-RU" sz="1250" dirty="0">
                <a:solidFill>
                  <a:schemeClr val="accent5">
                    <a:lumMod val="50000"/>
                  </a:schemeClr>
                </a:solidFill>
              </a:rPr>
              <a:t> инфекции COVID-2019, дополнительный рост товарооборота прогнозируется за счет услуги «доставка товаров по интернет-заказу». Прогнозируемая величина оборота розничной торговли по крупным и средним организациям на 2023 год – 24 719,2/25 842,8 млн. рублей; на 2024 год – 26 449,5/27 910,2 млн. рублей; на 2025 год – 28 036,5/29 863,9. </a:t>
            </a:r>
          </a:p>
          <a:p>
            <a:pPr marL="0" indent="457200">
              <a:lnSpc>
                <a:spcPct val="100000"/>
              </a:lnSpc>
              <a:spcBef>
                <a:spcPts val="600"/>
              </a:spcBef>
              <a:buNone/>
            </a:pPr>
            <a:endParaRPr lang="ru-RU" sz="1250" dirty="0">
              <a:solidFill>
                <a:schemeClr val="accent5">
                  <a:lumMod val="50000"/>
                </a:schemeClr>
              </a:solidFill>
            </a:endParaRPr>
          </a:p>
          <a:p>
            <a:pPr marL="0" indent="457200">
              <a:lnSpc>
                <a:spcPct val="100000"/>
              </a:lnSpc>
              <a:spcBef>
                <a:spcPts val="600"/>
              </a:spcBef>
              <a:buNone/>
            </a:pPr>
            <a:endParaRPr lang="ru-RU" sz="1250" dirty="0">
              <a:solidFill>
                <a:schemeClr val="accent5">
                  <a:lumMod val="50000"/>
                </a:schemeClr>
              </a:solidFill>
            </a:endParaRPr>
          </a:p>
          <a:p>
            <a:pPr marL="0" indent="457200">
              <a:lnSpc>
                <a:spcPct val="100000"/>
              </a:lnSpc>
              <a:spcBef>
                <a:spcPts val="600"/>
              </a:spcBef>
              <a:buNone/>
            </a:pPr>
            <a:endParaRPr lang="ru-RU" sz="1250" dirty="0">
              <a:solidFill>
                <a:schemeClr val="accent5">
                  <a:lumMod val="50000"/>
                </a:schemeClr>
              </a:solidFill>
            </a:endParaRPr>
          </a:p>
          <a:p>
            <a:pPr marL="0" indent="457200">
              <a:lnSpc>
                <a:spcPct val="100000"/>
              </a:lnSpc>
              <a:spcBef>
                <a:spcPts val="600"/>
              </a:spcBef>
              <a:buNone/>
            </a:pPr>
            <a:endParaRPr lang="ru-RU" sz="1250" dirty="0">
              <a:solidFill>
                <a:schemeClr val="accent5">
                  <a:lumMod val="50000"/>
                </a:schemeClr>
              </a:solidFill>
            </a:endParaRPr>
          </a:p>
          <a:p>
            <a:pPr marL="0" indent="457200">
              <a:lnSpc>
                <a:spcPct val="100000"/>
              </a:lnSpc>
              <a:spcBef>
                <a:spcPts val="600"/>
              </a:spcBef>
              <a:buNone/>
            </a:pPr>
            <a:endParaRPr lang="ru-RU" sz="1250" dirty="0">
              <a:solidFill>
                <a:schemeClr val="accent5">
                  <a:lumMod val="50000"/>
                </a:schemeClr>
              </a:solidFill>
            </a:endParaRPr>
          </a:p>
          <a:p>
            <a:pPr marL="0" indent="457200">
              <a:lnSpc>
                <a:spcPct val="100000"/>
              </a:lnSpc>
              <a:spcBef>
                <a:spcPts val="600"/>
              </a:spcBef>
              <a:buNone/>
            </a:pPr>
            <a:endParaRPr lang="ru-RU" sz="1250" dirty="0">
              <a:solidFill>
                <a:schemeClr val="accent5">
                  <a:lumMod val="50000"/>
                </a:schemeClr>
              </a:solidFill>
            </a:endParaRPr>
          </a:p>
          <a:p>
            <a:pPr marL="0" indent="457200">
              <a:lnSpc>
                <a:spcPct val="100000"/>
              </a:lnSpc>
              <a:spcBef>
                <a:spcPts val="600"/>
              </a:spcBef>
              <a:buNone/>
            </a:pPr>
            <a:endParaRPr lang="ru-RU" sz="1250" dirty="0">
              <a:solidFill>
                <a:schemeClr val="accent5">
                  <a:lumMod val="50000"/>
                </a:schemeClr>
              </a:solidFill>
            </a:endParaRPr>
          </a:p>
          <a:p>
            <a:pPr marL="0" indent="457200">
              <a:lnSpc>
                <a:spcPct val="100000"/>
              </a:lnSpc>
              <a:spcBef>
                <a:spcPts val="600"/>
              </a:spcBef>
              <a:buNone/>
            </a:pPr>
            <a:endParaRPr lang="ru-RU" sz="1250" dirty="0">
              <a:solidFill>
                <a:schemeClr val="accent5">
                  <a:lumMod val="50000"/>
                </a:schemeClr>
              </a:solidFill>
            </a:endParaRPr>
          </a:p>
          <a:p>
            <a:pPr marL="0" indent="457200">
              <a:lnSpc>
                <a:spcPct val="100000"/>
              </a:lnSpc>
              <a:spcBef>
                <a:spcPts val="600"/>
              </a:spcBef>
              <a:buNone/>
            </a:pPr>
            <a:endParaRPr lang="ru-RU" sz="1250" dirty="0">
              <a:solidFill>
                <a:schemeClr val="accent5">
                  <a:lumMod val="50000"/>
                </a:schemeClr>
              </a:solidFill>
            </a:endParaRPr>
          </a:p>
          <a:p>
            <a:pPr marL="0" indent="457200">
              <a:lnSpc>
                <a:spcPct val="100000"/>
              </a:lnSpc>
              <a:spcBef>
                <a:spcPts val="600"/>
              </a:spcBef>
              <a:buNone/>
            </a:pPr>
            <a:endParaRPr lang="ru-RU" sz="1250" dirty="0">
              <a:solidFill>
                <a:schemeClr val="accent5">
                  <a:lumMod val="50000"/>
                </a:schemeClr>
              </a:solidFill>
            </a:endParaRPr>
          </a:p>
          <a:p>
            <a:pPr marL="0" indent="457200">
              <a:lnSpc>
                <a:spcPct val="100000"/>
              </a:lnSpc>
              <a:spcBef>
                <a:spcPts val="600"/>
              </a:spcBef>
              <a:buNone/>
            </a:pPr>
            <a:endParaRPr lang="ru-RU" sz="1250" dirty="0">
              <a:solidFill>
                <a:schemeClr val="accent5">
                  <a:lumMod val="50000"/>
                </a:schemeClr>
              </a:solidFill>
            </a:endParaRPr>
          </a:p>
          <a:p>
            <a:pPr marL="0" indent="457200">
              <a:lnSpc>
                <a:spcPct val="100000"/>
              </a:lnSpc>
              <a:spcBef>
                <a:spcPts val="600"/>
              </a:spcBef>
              <a:buNone/>
            </a:pPr>
            <a:endParaRPr lang="ru-RU" sz="1250" dirty="0">
              <a:solidFill>
                <a:schemeClr val="accent5">
                  <a:lumMod val="50000"/>
                </a:schemeClr>
              </a:solidFill>
            </a:endParaRPr>
          </a:p>
          <a:p>
            <a:pPr marL="0" indent="457200">
              <a:lnSpc>
                <a:spcPct val="100000"/>
              </a:lnSpc>
              <a:spcBef>
                <a:spcPts val="600"/>
              </a:spcBef>
              <a:buNone/>
            </a:pPr>
            <a:endParaRPr lang="ru-RU" sz="1250" dirty="0">
              <a:solidFill>
                <a:schemeClr val="accent5">
                  <a:lumMod val="50000"/>
                </a:schemeClr>
              </a:solidFill>
            </a:endParaRPr>
          </a:p>
          <a:p>
            <a:pPr marL="0" indent="457200">
              <a:lnSpc>
                <a:spcPct val="100000"/>
              </a:lnSpc>
              <a:spcBef>
                <a:spcPts val="600"/>
              </a:spcBef>
              <a:buNone/>
            </a:pPr>
            <a:endParaRPr lang="ru-RU" sz="1250" dirty="0">
              <a:solidFill>
                <a:schemeClr val="accent5">
                  <a:lumMod val="50000"/>
                </a:schemeClr>
              </a:solidFill>
            </a:endParaRPr>
          </a:p>
        </p:txBody>
      </p:sp>
      <p:sp>
        <p:nvSpPr>
          <p:cNvPr id="14" name="Номер слайда 13">
            <a:extLst>
              <a:ext uri="{FF2B5EF4-FFF2-40B4-BE49-F238E27FC236}">
                <a16:creationId xmlns:a16="http://schemas.microsoft.com/office/drawing/2014/main" id="{C01AFC23-D631-4528-B753-64AF47C1C452}"/>
              </a:ext>
            </a:extLst>
          </p:cNvPr>
          <p:cNvSpPr>
            <a:spLocks noGrp="1"/>
          </p:cNvSpPr>
          <p:nvPr>
            <p:ph type="sldNum" sz="quarter" idx="12"/>
          </p:nvPr>
        </p:nvSpPr>
        <p:spPr>
          <a:xfrm>
            <a:off x="9448800" y="6492875"/>
            <a:ext cx="2743200" cy="365125"/>
          </a:xfrm>
        </p:spPr>
        <p:txBody>
          <a:bodyPr/>
          <a:lstStyle/>
          <a:p>
            <a:fld id="{E4EB6E89-BA87-4003-BD23-6BDF40F3EBED}" type="slidenum">
              <a:rPr lang="ru-RU" smtClean="0"/>
              <a:pPr/>
              <a:t>13</a:t>
            </a:fld>
            <a:endParaRPr lang="ru-RU" dirty="0"/>
          </a:p>
        </p:txBody>
      </p:sp>
      <p:pic>
        <p:nvPicPr>
          <p:cNvPr id="5" name="Объект 6">
            <a:extLst>
              <a:ext uri="{FF2B5EF4-FFF2-40B4-BE49-F238E27FC236}">
                <a16:creationId xmlns:a16="http://schemas.microsoft.com/office/drawing/2014/main" id="{1722C189-B12A-41CD-ADD8-5240111645C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3910" y="170694"/>
            <a:ext cx="760490" cy="342008"/>
          </a:xfrm>
          <a:prstGeom prst="rect">
            <a:avLst/>
          </a:prstGeom>
        </p:spPr>
      </p:pic>
    </p:spTree>
    <p:extLst>
      <p:ext uri="{BB962C8B-B14F-4D97-AF65-F5344CB8AC3E}">
        <p14:creationId xmlns:p14="http://schemas.microsoft.com/office/powerpoint/2010/main" val="2354689035"/>
      </p:ext>
    </p:extLst>
  </p:cSld>
  <p:clrMapOvr>
    <a:masterClrMapping/>
  </p:clrMapOvr>
  <p:transition spd="med">
    <p:wipe dir="d"/>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A56C73AF-0C2D-49B8-A3F0-C9E73E0CE68E}"/>
              </a:ext>
            </a:extLst>
          </p:cNvPr>
          <p:cNvSpPr>
            <a:spLocks noGrp="1"/>
          </p:cNvSpPr>
          <p:nvPr>
            <p:ph type="title"/>
          </p:nvPr>
        </p:nvSpPr>
        <p:spPr>
          <a:xfrm>
            <a:off x="137160" y="0"/>
            <a:ext cx="11917680" cy="1023041"/>
          </a:xfrm>
        </p:spPr>
        <p:txBody>
          <a:bodyPr vert="horz" lIns="91440" tIns="45720" rIns="91440" bIns="45720" rtlCol="0" anchor="ctr">
            <a:noAutofit/>
          </a:bodyPr>
          <a:lstStyle/>
          <a:p>
            <a:pPr algn="ctr"/>
            <a:r>
              <a:rPr lang="ru-RU" sz="2800" dirty="0"/>
              <a:t>Основные задачи и приоритеты  бюджетной политики </a:t>
            </a:r>
            <a:br>
              <a:rPr lang="ru-RU" sz="2800" dirty="0"/>
            </a:br>
            <a:r>
              <a:rPr lang="ru-RU" sz="2800" dirty="0"/>
              <a:t>на 2023 год и на плановый период 2024 и 2025 годов:</a:t>
            </a:r>
          </a:p>
        </p:txBody>
      </p:sp>
      <p:sp>
        <p:nvSpPr>
          <p:cNvPr id="3" name="Объект 2">
            <a:extLst>
              <a:ext uri="{FF2B5EF4-FFF2-40B4-BE49-F238E27FC236}">
                <a16:creationId xmlns:a16="http://schemas.microsoft.com/office/drawing/2014/main" id="{C1E81DAF-54F0-426F-A98B-95DE6F76A757}"/>
              </a:ext>
            </a:extLst>
          </p:cNvPr>
          <p:cNvSpPr>
            <a:spLocks noGrp="1"/>
          </p:cNvSpPr>
          <p:nvPr>
            <p:ph idx="1"/>
          </p:nvPr>
        </p:nvSpPr>
        <p:spPr>
          <a:xfrm>
            <a:off x="137160" y="998913"/>
            <a:ext cx="11805716" cy="5493962"/>
          </a:xfrm>
          <a:gradFill>
            <a:gsLst>
              <a:gs pos="63760">
                <a:schemeClr val="accent1">
                  <a:lumMod val="40000"/>
                  <a:lumOff val="60000"/>
                </a:schemeClr>
              </a:gs>
              <a:gs pos="20000">
                <a:schemeClr val="accent6">
                  <a:tint val="9000"/>
                </a:schemeClr>
              </a:gs>
              <a:gs pos="100000">
                <a:schemeClr val="accent4">
                  <a:lumMod val="20000"/>
                  <a:lumOff val="80000"/>
                </a:schemeClr>
              </a:gs>
            </a:gsLst>
          </a:gradFill>
        </p:spPr>
        <p:style>
          <a:lnRef idx="1">
            <a:schemeClr val="accent6"/>
          </a:lnRef>
          <a:fillRef idx="2">
            <a:schemeClr val="accent6"/>
          </a:fillRef>
          <a:effectRef idx="1">
            <a:schemeClr val="accent6"/>
          </a:effectRef>
          <a:fontRef idx="minor">
            <a:schemeClr val="dk1"/>
          </a:fontRef>
        </p:style>
        <p:txBody>
          <a:bodyPr vert="horz" lIns="91440" tIns="45720" rIns="91440" bIns="45720" rtlCol="0">
            <a:noAutofit/>
          </a:bodyPr>
          <a:lstStyle/>
          <a:p>
            <a:pPr>
              <a:lnSpc>
                <a:spcPct val="100000"/>
              </a:lnSpc>
              <a:spcBef>
                <a:spcPts val="600"/>
              </a:spcBef>
            </a:pPr>
            <a:r>
              <a:rPr lang="ru-RU" sz="1250" dirty="0"/>
              <a:t>неукоснительное исполнение основных социальных обязательств, в том числе публичных нормативных обязательств и сохранение показателей оплаты труда работников бюджетной сферы;</a:t>
            </a:r>
          </a:p>
          <a:p>
            <a:pPr>
              <a:lnSpc>
                <a:spcPct val="100000"/>
              </a:lnSpc>
              <a:spcBef>
                <a:spcPts val="600"/>
              </a:spcBef>
            </a:pPr>
            <a:r>
              <a:rPr lang="ru-RU" sz="1250" dirty="0"/>
              <a:t>повышение эффективности распределения бюджетных средств, ответственного подхода к принятию новых расходных обязательств с учетом их социально-экономической значимости и обеспеченности источниками финансирования;</a:t>
            </a:r>
          </a:p>
          <a:p>
            <a:pPr>
              <a:lnSpc>
                <a:spcPct val="100000"/>
              </a:lnSpc>
              <a:spcBef>
                <a:spcPts val="600"/>
              </a:spcBef>
            </a:pPr>
            <a:r>
              <a:rPr lang="ru-RU" sz="1250" dirty="0"/>
              <a:t>формирование мероприятий и показателей муниципальных программ городского округа Долгопрудный, позволяющих участвовать в федеральных проектах, входящих в состав национальных проектов, мероприятий государственных программ, с целью привлечения бюджетных средств других уровней на решение вопросов местного значения;</a:t>
            </a:r>
          </a:p>
          <a:p>
            <a:pPr>
              <a:lnSpc>
                <a:spcPct val="100000"/>
              </a:lnSpc>
              <a:spcBef>
                <a:spcPts val="600"/>
              </a:spcBef>
            </a:pPr>
            <a:r>
              <a:rPr lang="ru-RU" sz="1250" dirty="0"/>
              <a:t>проведение оценки целесообразности и актуальности мероприятий муниципальных программ городского округа Долгопрудный и их финансового обеспечения;</a:t>
            </a:r>
          </a:p>
          <a:p>
            <a:pPr>
              <a:lnSpc>
                <a:spcPct val="100000"/>
              </a:lnSpc>
              <a:spcBef>
                <a:spcPts val="600"/>
              </a:spcBef>
            </a:pPr>
            <a:r>
              <a:rPr lang="ru-RU" sz="1250" dirty="0"/>
              <a:t>осуществление закупок товаров, работ, услуг для обеспечения нужд городского округа Долгопрудный конкурентными способами, обеспечивающими наименьшие затраты при сохранении качественных характеристик приобретаемых товаров, работ, услуг;</a:t>
            </a:r>
          </a:p>
          <a:p>
            <a:pPr>
              <a:lnSpc>
                <a:spcPct val="100000"/>
              </a:lnSpc>
              <a:spcBef>
                <a:spcPts val="600"/>
              </a:spcBef>
            </a:pPr>
            <a:r>
              <a:rPr lang="ru-RU" sz="1250" dirty="0"/>
              <a:t>ведение претензионной работы с подрядными организациями, допустившими нарушения при исполнении муниципальных контрактов, устранение замечаний по объектам в рамках исполнения гарантийных обязательств;</a:t>
            </a:r>
          </a:p>
          <a:p>
            <a:pPr>
              <a:lnSpc>
                <a:spcPct val="100000"/>
              </a:lnSpc>
              <a:spcBef>
                <a:spcPts val="600"/>
              </a:spcBef>
            </a:pPr>
            <a:r>
              <a:rPr lang="ru-RU" sz="1250" dirty="0"/>
              <a:t>недопущение образования просроченной кредиторской задолженности по принятым обязательствам, в том числе по заработной плате и социальным выплатам;</a:t>
            </a:r>
          </a:p>
          <a:p>
            <a:pPr>
              <a:lnSpc>
                <a:spcPct val="100000"/>
              </a:lnSpc>
              <a:spcBef>
                <a:spcPts val="600"/>
              </a:spcBef>
            </a:pPr>
            <a:r>
              <a:rPr lang="ru-RU" sz="1250" dirty="0"/>
              <a:t>усиление контроля за расходованием средств в рамках осуществления внутреннего муниципального финансового контроля и систематического ведомственного контроля в отношении подведомственных учреждений;</a:t>
            </a:r>
          </a:p>
          <a:p>
            <a:pPr>
              <a:lnSpc>
                <a:spcPct val="100000"/>
              </a:lnSpc>
              <a:spcBef>
                <a:spcPts val="600"/>
              </a:spcBef>
            </a:pPr>
            <a:r>
              <a:rPr lang="ru-RU" sz="1250" dirty="0"/>
              <a:t>совершенствование деятельности муниципальных учреждений городского округа Долгопрудный;</a:t>
            </a:r>
          </a:p>
          <a:p>
            <a:pPr>
              <a:lnSpc>
                <a:spcPct val="100000"/>
              </a:lnSpc>
              <a:spcBef>
                <a:spcPts val="600"/>
              </a:spcBef>
            </a:pPr>
            <a:r>
              <a:rPr lang="ru-RU" sz="1250" dirty="0"/>
              <a:t>обеспечение органами, осуществляющими функции и полномочия учредителя, контроля за достижением показателей объема и качества муниципальных услуг (работ), оказываемых (выполняемых) муниципальными учреждениями городского округа Долгопрудный;</a:t>
            </a:r>
          </a:p>
          <a:p>
            <a:pPr>
              <a:lnSpc>
                <a:spcPct val="100000"/>
              </a:lnSpc>
              <a:spcBef>
                <a:spcPts val="600"/>
              </a:spcBef>
            </a:pPr>
            <a:r>
              <a:rPr lang="ru-RU" sz="1250" dirty="0"/>
              <a:t>повышение качества финансового менеджмента главных администраторов бюджетных средств городского округа Долгопрудный;</a:t>
            </a:r>
          </a:p>
          <a:p>
            <a:pPr>
              <a:lnSpc>
                <a:spcPct val="100000"/>
              </a:lnSpc>
              <a:spcBef>
                <a:spcPts val="600"/>
              </a:spcBef>
            </a:pPr>
            <a:r>
              <a:rPr lang="ru-RU" sz="1250" dirty="0"/>
              <a:t>создание условий для повышения качества предоставления муниципальных услуг и обеспечение их доступности в электронном виде;</a:t>
            </a:r>
          </a:p>
          <a:p>
            <a:pPr>
              <a:lnSpc>
                <a:spcPct val="100000"/>
              </a:lnSpc>
              <a:spcBef>
                <a:spcPts val="600"/>
              </a:spcBef>
            </a:pPr>
            <a:r>
              <a:rPr lang="ru-RU" sz="1250" dirty="0"/>
              <a:t>дальнейшее вовлечение институтов гражданского общества в бюджетный процесс;</a:t>
            </a:r>
          </a:p>
          <a:p>
            <a:pPr>
              <a:lnSpc>
                <a:spcPct val="100000"/>
              </a:lnSpc>
              <a:spcBef>
                <a:spcPts val="600"/>
              </a:spcBef>
            </a:pPr>
            <a:r>
              <a:rPr lang="ru-RU" sz="1250" dirty="0"/>
              <a:t>обеспечение высокого уровня открытости бюджетных данных, характеризующих прозрачность бюджетного процесса городского округа Долгопрудный.</a:t>
            </a:r>
            <a:endParaRPr lang="ru-RU" sz="1250" dirty="0">
              <a:solidFill>
                <a:schemeClr val="accent5">
                  <a:lumMod val="50000"/>
                </a:schemeClr>
              </a:solidFill>
            </a:endParaRPr>
          </a:p>
        </p:txBody>
      </p:sp>
      <p:sp>
        <p:nvSpPr>
          <p:cNvPr id="14" name="Номер слайда 13">
            <a:extLst>
              <a:ext uri="{FF2B5EF4-FFF2-40B4-BE49-F238E27FC236}">
                <a16:creationId xmlns:a16="http://schemas.microsoft.com/office/drawing/2014/main" id="{C01AFC23-D631-4528-B753-64AF47C1C452}"/>
              </a:ext>
            </a:extLst>
          </p:cNvPr>
          <p:cNvSpPr>
            <a:spLocks noGrp="1"/>
          </p:cNvSpPr>
          <p:nvPr>
            <p:ph type="sldNum" sz="quarter" idx="12"/>
          </p:nvPr>
        </p:nvSpPr>
        <p:spPr>
          <a:xfrm>
            <a:off x="9448800" y="6492875"/>
            <a:ext cx="2743200" cy="365125"/>
          </a:xfrm>
        </p:spPr>
        <p:txBody>
          <a:bodyPr/>
          <a:lstStyle/>
          <a:p>
            <a:fld id="{E4EB6E89-BA87-4003-BD23-6BDF40F3EBED}" type="slidenum">
              <a:rPr lang="ru-RU" smtClean="0"/>
              <a:pPr/>
              <a:t>14</a:t>
            </a:fld>
            <a:endParaRPr lang="ru-RU" dirty="0"/>
          </a:p>
        </p:txBody>
      </p:sp>
      <p:pic>
        <p:nvPicPr>
          <p:cNvPr id="5" name="Объект 6">
            <a:extLst>
              <a:ext uri="{FF2B5EF4-FFF2-40B4-BE49-F238E27FC236}">
                <a16:creationId xmlns:a16="http://schemas.microsoft.com/office/drawing/2014/main" id="{1722C189-B12A-41CD-ADD8-5240111645C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3910" y="170694"/>
            <a:ext cx="760490" cy="342008"/>
          </a:xfrm>
          <a:prstGeom prst="rect">
            <a:avLst/>
          </a:prstGeom>
        </p:spPr>
      </p:pic>
    </p:spTree>
    <p:extLst>
      <p:ext uri="{BB962C8B-B14F-4D97-AF65-F5344CB8AC3E}">
        <p14:creationId xmlns:p14="http://schemas.microsoft.com/office/powerpoint/2010/main" val="425356650"/>
      </p:ext>
    </p:extLst>
  </p:cSld>
  <p:clrMapOvr>
    <a:masterClrMapping/>
  </p:clrMapOvr>
  <p:transition spd="med">
    <p:wipe dir="d"/>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2CC869C6-B09A-4555-9DB6-EA48C33B2418}"/>
              </a:ext>
            </a:extLst>
          </p:cNvPr>
          <p:cNvSpPr>
            <a:spLocks noGrp="1"/>
          </p:cNvSpPr>
          <p:nvPr>
            <p:ph type="title"/>
          </p:nvPr>
        </p:nvSpPr>
        <p:spPr>
          <a:xfrm>
            <a:off x="852054" y="116137"/>
            <a:ext cx="10515600" cy="1325562"/>
          </a:xfrm>
        </p:spPr>
        <p:txBody>
          <a:bodyPr>
            <a:noAutofit/>
          </a:bodyPr>
          <a:lstStyle/>
          <a:p>
            <a:pPr algn="ctr"/>
            <a:r>
              <a:rPr lang="ru-RU" sz="3600" dirty="0"/>
              <a:t>Основные направления бюджетной и налоговой политики на 2023 год </a:t>
            </a:r>
            <a:br>
              <a:rPr lang="ru-RU" sz="3600" dirty="0"/>
            </a:br>
            <a:r>
              <a:rPr lang="ru-RU" sz="3600" dirty="0"/>
              <a:t>и на плановый период 2024 и 2025 годов </a:t>
            </a:r>
          </a:p>
        </p:txBody>
      </p:sp>
      <p:sp>
        <p:nvSpPr>
          <p:cNvPr id="6" name="Номер слайда 5">
            <a:extLst>
              <a:ext uri="{FF2B5EF4-FFF2-40B4-BE49-F238E27FC236}">
                <a16:creationId xmlns:a16="http://schemas.microsoft.com/office/drawing/2014/main" id="{6FABAF7D-E536-42A0-B214-2A2A148A0383}"/>
              </a:ext>
            </a:extLst>
          </p:cNvPr>
          <p:cNvSpPr>
            <a:spLocks noGrp="1"/>
          </p:cNvSpPr>
          <p:nvPr>
            <p:ph type="sldNum" sz="quarter" idx="12"/>
          </p:nvPr>
        </p:nvSpPr>
        <p:spPr>
          <a:xfrm>
            <a:off x="9448800" y="6492875"/>
            <a:ext cx="2743200" cy="365125"/>
          </a:xfrm>
        </p:spPr>
        <p:txBody>
          <a:bodyPr/>
          <a:lstStyle/>
          <a:p>
            <a:fld id="{E4EB6E89-BA87-4003-BD23-6BDF40F3EBED}" type="slidenum">
              <a:rPr lang="ru-RU" smtClean="0"/>
              <a:pPr/>
              <a:t>15</a:t>
            </a:fld>
            <a:endParaRPr lang="ru-RU" dirty="0"/>
          </a:p>
        </p:txBody>
      </p:sp>
      <p:sp>
        <p:nvSpPr>
          <p:cNvPr id="4" name="Прямоугольник 3">
            <a:extLst>
              <a:ext uri="{FF2B5EF4-FFF2-40B4-BE49-F238E27FC236}">
                <a16:creationId xmlns:a16="http://schemas.microsoft.com/office/drawing/2014/main" id="{9FD866B0-9F79-4235-AB18-995EEBEFE3DC}"/>
              </a:ext>
            </a:extLst>
          </p:cNvPr>
          <p:cNvSpPr/>
          <p:nvPr/>
        </p:nvSpPr>
        <p:spPr>
          <a:xfrm>
            <a:off x="13854" y="4712677"/>
            <a:ext cx="12192000" cy="464871"/>
          </a:xfrm>
          <a:prstGeom prst="rect">
            <a:avLst/>
          </a:prstGeom>
        </p:spPr>
        <p:txBody>
          <a:bodyPr wrap="square">
            <a:spAutoFit/>
          </a:bodyPr>
          <a:lstStyle/>
          <a:p>
            <a:pPr>
              <a:lnSpc>
                <a:spcPct val="150000"/>
              </a:lnSpc>
              <a:spcAft>
                <a:spcPts val="0"/>
              </a:spcAft>
            </a:pPr>
            <a:r>
              <a:rPr lang="ru-RU" dirty="0">
                <a:ea typeface="Times New Roman" panose="02020603050405020304" pitchFamily="18" charset="0"/>
              </a:rPr>
              <a:t>         </a:t>
            </a:r>
            <a:endParaRPr lang="ru-RU" dirty="0">
              <a:solidFill>
                <a:srgbClr val="FF5050"/>
              </a:solidFill>
              <a:ea typeface="Times New Roman" panose="02020603050405020304" pitchFamily="18" charset="0"/>
            </a:endParaRPr>
          </a:p>
        </p:txBody>
      </p:sp>
      <p:sp>
        <p:nvSpPr>
          <p:cNvPr id="5" name="Прямоугольник 4">
            <a:extLst>
              <a:ext uri="{FF2B5EF4-FFF2-40B4-BE49-F238E27FC236}">
                <a16:creationId xmlns:a16="http://schemas.microsoft.com/office/drawing/2014/main" id="{255B2AE3-5284-42EC-A6B8-423CCFFA3DB2}"/>
              </a:ext>
            </a:extLst>
          </p:cNvPr>
          <p:cNvSpPr/>
          <p:nvPr/>
        </p:nvSpPr>
        <p:spPr>
          <a:xfrm>
            <a:off x="284480" y="2044690"/>
            <a:ext cx="11623040" cy="4154984"/>
          </a:xfrm>
          <a:prstGeom prst="rect">
            <a:avLst/>
          </a:prstGeom>
          <a:solidFill>
            <a:schemeClr val="accent1">
              <a:lumMod val="20000"/>
              <a:lumOff val="80000"/>
            </a:schemeClr>
          </a:solidFill>
          <a:effectLst>
            <a:outerShdw blurRad="50800" dist="38100" dir="5400000" algn="t" rotWithShape="0">
              <a:prstClr val="black">
                <a:alpha val="40000"/>
              </a:prstClr>
            </a:outerShdw>
          </a:effectLst>
        </p:spPr>
        <p:txBody>
          <a:bodyPr wrap="square">
            <a:spAutoFit/>
          </a:bodyPr>
          <a:lstStyle/>
          <a:p>
            <a:pPr algn="ctr"/>
            <a:r>
              <a:rPr lang="ru-RU" sz="2400" dirty="0"/>
              <a:t>Основные направления бюджетной и налоговой  политики городского округа Долгопрудный  на 2023 год и плановый период 2024 и 2025 годов подготовлены:</a:t>
            </a:r>
          </a:p>
          <a:p>
            <a:pPr marL="342900" indent="-342900">
              <a:buFont typeface="Wingdings" panose="05000000000000000000" pitchFamily="2" charset="2"/>
              <a:buChar char="Ø"/>
            </a:pPr>
            <a:r>
              <a:rPr lang="ru-RU" sz="2400" dirty="0"/>
              <a:t> в соответствии со статьями 172, 184.2 Бюджетного кодекса Российской Федерации;</a:t>
            </a:r>
          </a:p>
          <a:p>
            <a:pPr marL="342900" indent="-342900">
              <a:buFont typeface="Wingdings" panose="05000000000000000000" pitchFamily="2" charset="2"/>
              <a:buChar char="Ø"/>
            </a:pPr>
            <a:r>
              <a:rPr lang="ru-RU" sz="2400" dirty="0"/>
              <a:t> с учетом итогов реализации бюджетной и налоговой политики на период 2022-2024 годов;</a:t>
            </a:r>
          </a:p>
          <a:p>
            <a:pPr marL="342900" indent="-342900">
              <a:buFont typeface="Wingdings" panose="05000000000000000000" pitchFamily="2" charset="2"/>
              <a:buChar char="Ø"/>
            </a:pPr>
            <a:r>
              <a:rPr lang="ru-RU" sz="2400" dirty="0"/>
              <a:t>в соответствии с Положением о бюджетном процессе в городском округе Долгопрудный, утвержденным решением Совета депутатов  городского округа Долгопрудный от 17.09.2021 № 69-нр;</a:t>
            </a:r>
          </a:p>
          <a:p>
            <a:pPr marL="342900" indent="-342900">
              <a:buFont typeface="Wingdings" panose="05000000000000000000" pitchFamily="2" charset="2"/>
              <a:buChar char="Ø"/>
            </a:pPr>
            <a:r>
              <a:rPr lang="ru-RU" sz="2400" dirty="0"/>
              <a:t>с учетом прогноза социально-экономического развития городского округа Долгопрудный на 2023-2025 годы, утвержденного постановлением администрации городского округа Долгопрудный  от 25.10.2022 № 667-ПА.</a:t>
            </a:r>
          </a:p>
        </p:txBody>
      </p:sp>
      <p:pic>
        <p:nvPicPr>
          <p:cNvPr id="8" name="Объект 6">
            <a:extLst>
              <a:ext uri="{FF2B5EF4-FFF2-40B4-BE49-F238E27FC236}">
                <a16:creationId xmlns:a16="http://schemas.microsoft.com/office/drawing/2014/main" id="{49810A4C-763E-4D60-B5AA-F65970928CA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3910" y="170694"/>
            <a:ext cx="760490" cy="342008"/>
          </a:xfrm>
          <a:prstGeom prst="rect">
            <a:avLst/>
          </a:prstGeom>
        </p:spPr>
      </p:pic>
    </p:spTree>
    <p:extLst>
      <p:ext uri="{BB962C8B-B14F-4D97-AF65-F5344CB8AC3E}">
        <p14:creationId xmlns:p14="http://schemas.microsoft.com/office/powerpoint/2010/main" val="844603834"/>
      </p:ext>
    </p:extLst>
  </p:cSld>
  <p:clrMapOvr>
    <a:masterClrMapping/>
  </p:clrMapOvr>
  <p:transition spd="med">
    <p:strips dir="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2000"/>
                                        <p:tgtEl>
                                          <p:spTgt spid="5"/>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fade">
                                      <p:cBhvr>
                                        <p:cTn id="10"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ъект 2">
            <a:extLst>
              <a:ext uri="{FF2B5EF4-FFF2-40B4-BE49-F238E27FC236}">
                <a16:creationId xmlns:a16="http://schemas.microsoft.com/office/drawing/2014/main" id="{CBFDF32E-C0DB-4E97-8579-255528AD337C}"/>
              </a:ext>
            </a:extLst>
          </p:cNvPr>
          <p:cNvSpPr txBox="1">
            <a:spLocks/>
          </p:cNvSpPr>
          <p:nvPr/>
        </p:nvSpPr>
        <p:spPr>
          <a:xfrm>
            <a:off x="250824" y="877675"/>
            <a:ext cx="11698241" cy="788164"/>
          </a:xfrm>
          <a:prstGeom prst="rect">
            <a:avLst/>
          </a:prstGeom>
          <a:solidFill>
            <a:schemeClr val="accent3">
              <a:lumMod val="20000"/>
              <a:lumOff val="80000"/>
              <a:alpha val="66000"/>
            </a:schemeClr>
          </a:solidFill>
          <a:scene3d>
            <a:camera prst="orthographicFront"/>
            <a:lightRig rig="threePt" dir="t"/>
          </a:scene3d>
          <a:sp3d prstMaterial="matte">
            <a:bevelT/>
            <a:bevelB/>
          </a:sp3d>
        </p:spPr>
        <p:txBody>
          <a:bodyPr>
            <a:norm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marL="201168" lvl="1" indent="0" algn="ctr">
              <a:lnSpc>
                <a:spcPct val="120000"/>
              </a:lnSpc>
              <a:spcBef>
                <a:spcPts val="0"/>
              </a:spcBef>
              <a:spcAft>
                <a:spcPts val="0"/>
              </a:spcAft>
              <a:buNone/>
            </a:pPr>
            <a:r>
              <a:rPr lang="ru-RU" dirty="0">
                <a:latin typeface="Century Gothic" panose="020B0502020202020204" pitchFamily="34" charset="0"/>
              </a:rPr>
              <a:t>Проект бюджета на 2023 год и плановый период 2024 и 2025 годов внесен в Совет депутатов городского округа Долгопрудный Московской области 01.11.2022</a:t>
            </a:r>
          </a:p>
          <a:p>
            <a:pPr marL="201168" lvl="1" indent="0">
              <a:lnSpc>
                <a:spcPct val="120000"/>
              </a:lnSpc>
              <a:spcBef>
                <a:spcPts val="0"/>
              </a:spcBef>
              <a:spcAft>
                <a:spcPts val="0"/>
              </a:spcAft>
              <a:buNone/>
            </a:pPr>
            <a:endParaRPr lang="ru-RU" dirty="0">
              <a:latin typeface="Century Gothic" panose="020B0502020202020204" pitchFamily="34" charset="0"/>
            </a:endParaRPr>
          </a:p>
        </p:txBody>
      </p:sp>
      <p:sp>
        <p:nvSpPr>
          <p:cNvPr id="4" name="Заголовок 1">
            <a:extLst>
              <a:ext uri="{FF2B5EF4-FFF2-40B4-BE49-F238E27FC236}">
                <a16:creationId xmlns:a16="http://schemas.microsoft.com/office/drawing/2014/main" id="{244DC4D9-D3C8-4F75-BA18-0149785A45C9}"/>
              </a:ext>
            </a:extLst>
          </p:cNvPr>
          <p:cNvSpPr txBox="1">
            <a:spLocks/>
          </p:cNvSpPr>
          <p:nvPr/>
        </p:nvSpPr>
        <p:spPr>
          <a:xfrm>
            <a:off x="873760" y="160760"/>
            <a:ext cx="11075306" cy="461665"/>
          </a:xfrm>
          <a:prstGeom prst="rect">
            <a:avLst/>
          </a:prstGeom>
          <a:noFill/>
          <a:effectLst>
            <a:softEdge rad="12700"/>
          </a:effectLst>
          <a:scene3d>
            <a:camera prst="orthographicFront"/>
            <a:lightRig rig="threePt" dir="t"/>
          </a:scene3d>
          <a:sp3d prstMaterial="plastic">
            <a:bevelT/>
            <a:bevelB/>
          </a:sp3d>
        </p:spPr>
        <p:txBody>
          <a:bodyPr wrap="square">
            <a:spAutoFit/>
          </a:bodyPr>
          <a:lstStyle>
            <a:defPPr>
              <a:defRPr lang="en-US"/>
            </a:defPPr>
            <a:lvl1pPr algn="ctr">
              <a:defRPr sz="2400">
                <a:effectLst>
                  <a:outerShdw blurRad="38100" dist="38100" dir="2700000" algn="tl">
                    <a:srgbClr val="000000">
                      <a:alpha val="43137"/>
                    </a:srgbClr>
                  </a:outerShdw>
                </a:effectLst>
                <a:latin typeface="+mj-lt"/>
                <a:cs typeface="Arial" panose="020B0604020202020204" pitchFamily="34" charset="0"/>
              </a:defRPr>
            </a:lvl1pPr>
          </a:lstStyle>
          <a:p>
            <a:r>
              <a:rPr lang="ru-RU" dirty="0">
                <a:effectLst/>
                <a:latin typeface="Century Gothic" panose="020B0502020202020204" pitchFamily="34" charset="0"/>
              </a:rPr>
              <a:t>Основные характеристики бюджета городского округа Долгопрудный</a:t>
            </a:r>
          </a:p>
        </p:txBody>
      </p:sp>
      <p:graphicFrame>
        <p:nvGraphicFramePr>
          <p:cNvPr id="5" name="Объект 11">
            <a:extLst>
              <a:ext uri="{FF2B5EF4-FFF2-40B4-BE49-F238E27FC236}">
                <a16:creationId xmlns:a16="http://schemas.microsoft.com/office/drawing/2014/main" id="{D40406BB-36E1-4F07-8368-58E61D7448B9}"/>
              </a:ext>
            </a:extLst>
          </p:cNvPr>
          <p:cNvGraphicFramePr>
            <a:graphicFrameLocks/>
          </p:cNvGraphicFramePr>
          <p:nvPr>
            <p:extLst>
              <p:ext uri="{D42A27DB-BD31-4B8C-83A1-F6EECF244321}">
                <p14:modId xmlns:p14="http://schemas.microsoft.com/office/powerpoint/2010/main" val="2501894485"/>
              </p:ext>
            </p:extLst>
          </p:nvPr>
        </p:nvGraphicFramePr>
        <p:xfrm>
          <a:off x="250824" y="2359412"/>
          <a:ext cx="11706132" cy="2679303"/>
        </p:xfrm>
        <a:graphic>
          <a:graphicData uri="http://schemas.openxmlformats.org/drawingml/2006/table">
            <a:tbl>
              <a:tblPr firstRow="1" bandRow="1">
                <a:tableStyleId>{21E4AEA4-8DFA-4A89-87EB-49C32662AFE0}</a:tableStyleId>
              </a:tblPr>
              <a:tblGrid>
                <a:gridCol w="2063387">
                  <a:extLst>
                    <a:ext uri="{9D8B030D-6E8A-4147-A177-3AD203B41FA5}">
                      <a16:colId xmlns:a16="http://schemas.microsoft.com/office/drawing/2014/main" val="3431088041"/>
                    </a:ext>
                  </a:extLst>
                </a:gridCol>
                <a:gridCol w="1117599">
                  <a:extLst>
                    <a:ext uri="{9D8B030D-6E8A-4147-A177-3AD203B41FA5}">
                      <a16:colId xmlns:a16="http://schemas.microsoft.com/office/drawing/2014/main" val="2950022372"/>
                    </a:ext>
                  </a:extLst>
                </a:gridCol>
                <a:gridCol w="1137920">
                  <a:extLst>
                    <a:ext uri="{9D8B030D-6E8A-4147-A177-3AD203B41FA5}">
                      <a16:colId xmlns:a16="http://schemas.microsoft.com/office/drawing/2014/main" val="1973147019"/>
                    </a:ext>
                  </a:extLst>
                </a:gridCol>
                <a:gridCol w="1066800">
                  <a:extLst>
                    <a:ext uri="{9D8B030D-6E8A-4147-A177-3AD203B41FA5}">
                      <a16:colId xmlns:a16="http://schemas.microsoft.com/office/drawing/2014/main" val="2066423679"/>
                    </a:ext>
                  </a:extLst>
                </a:gridCol>
                <a:gridCol w="1066800">
                  <a:extLst>
                    <a:ext uri="{9D8B030D-6E8A-4147-A177-3AD203B41FA5}">
                      <a16:colId xmlns:a16="http://schemas.microsoft.com/office/drawing/2014/main" val="594510457"/>
                    </a:ext>
                  </a:extLst>
                </a:gridCol>
                <a:gridCol w="1076962">
                  <a:extLst>
                    <a:ext uri="{9D8B030D-6E8A-4147-A177-3AD203B41FA5}">
                      <a16:colId xmlns:a16="http://schemas.microsoft.com/office/drawing/2014/main" val="2544822589"/>
                    </a:ext>
                  </a:extLst>
                </a:gridCol>
                <a:gridCol w="1046480">
                  <a:extLst>
                    <a:ext uri="{9D8B030D-6E8A-4147-A177-3AD203B41FA5}">
                      <a16:colId xmlns:a16="http://schemas.microsoft.com/office/drawing/2014/main" val="1883531635"/>
                    </a:ext>
                  </a:extLst>
                </a:gridCol>
                <a:gridCol w="1005840">
                  <a:extLst>
                    <a:ext uri="{9D8B030D-6E8A-4147-A177-3AD203B41FA5}">
                      <a16:colId xmlns:a16="http://schemas.microsoft.com/office/drawing/2014/main" val="2520791032"/>
                    </a:ext>
                  </a:extLst>
                </a:gridCol>
                <a:gridCol w="1158240">
                  <a:extLst>
                    <a:ext uri="{9D8B030D-6E8A-4147-A177-3AD203B41FA5}">
                      <a16:colId xmlns:a16="http://schemas.microsoft.com/office/drawing/2014/main" val="228933895"/>
                    </a:ext>
                  </a:extLst>
                </a:gridCol>
                <a:gridCol w="966104">
                  <a:extLst>
                    <a:ext uri="{9D8B030D-6E8A-4147-A177-3AD203B41FA5}">
                      <a16:colId xmlns:a16="http://schemas.microsoft.com/office/drawing/2014/main" val="2537692044"/>
                    </a:ext>
                  </a:extLst>
                </a:gridCol>
              </a:tblGrid>
              <a:tr h="658108">
                <a:tc rowSpan="2">
                  <a:txBody>
                    <a:bodyPr/>
                    <a:lstStyle/>
                    <a:p>
                      <a:pPr algn="ctr" rtl="0" fontAlgn="ctr"/>
                      <a:r>
                        <a:rPr lang="ru-RU" sz="1400" u="none" strike="noStrike" dirty="0">
                          <a:effectLst>
                            <a:outerShdw blurRad="38100" dist="38100" dir="2700000" algn="tl">
                              <a:srgbClr val="000000">
                                <a:alpha val="43137"/>
                              </a:srgbClr>
                            </a:outerShdw>
                          </a:effectLst>
                        </a:rPr>
                        <a:t>Параметры бюджета</a:t>
                      </a:r>
                      <a:endParaRPr lang="ru-RU" sz="1400" b="1" i="0" u="none" strike="noStrike" dirty="0">
                        <a:solidFill>
                          <a:srgbClr val="FFFFFF"/>
                        </a:solidFill>
                        <a:effectLst>
                          <a:outerShdw blurRad="38100" dist="38100" dir="2700000" algn="tl">
                            <a:srgbClr val="000000">
                              <a:alpha val="43137"/>
                            </a:srgbClr>
                          </a:outerShdw>
                        </a:effectLst>
                        <a:latin typeface="Calibri" panose="020F0502020204030204" pitchFamily="34" charset="0"/>
                      </a:endParaRPr>
                    </a:p>
                  </a:txBody>
                  <a:tcPr marL="8313" marR="8313" marT="8313" marB="0" anchor="ctr">
                    <a:solidFill>
                      <a:schemeClr val="accent1">
                        <a:lumMod val="60000"/>
                        <a:lumOff val="40000"/>
                      </a:schemeClr>
                    </a:solidFill>
                  </a:tcPr>
                </a:tc>
                <a:tc rowSpan="2">
                  <a:txBody>
                    <a:bodyPr/>
                    <a:lstStyle/>
                    <a:p>
                      <a:pPr algn="ctr" rtl="0" fontAlgn="ctr"/>
                      <a:r>
                        <a:rPr lang="ru-RU" sz="1400" u="none" strike="noStrike" dirty="0">
                          <a:effectLst>
                            <a:outerShdw blurRad="38100" dist="38100" dir="2700000" algn="tl">
                              <a:srgbClr val="000000">
                                <a:alpha val="43137"/>
                              </a:srgbClr>
                            </a:outerShdw>
                          </a:effectLst>
                        </a:rPr>
                        <a:t>Исполнено в</a:t>
                      </a:r>
                      <a:endParaRPr lang="ru-RU" sz="1400" b="1" i="0" u="none" strike="noStrike" dirty="0">
                        <a:solidFill>
                          <a:srgbClr val="FFFFFF"/>
                        </a:solidFill>
                        <a:effectLst>
                          <a:outerShdw blurRad="38100" dist="38100" dir="2700000" algn="tl">
                            <a:srgbClr val="000000">
                              <a:alpha val="43137"/>
                            </a:srgbClr>
                          </a:outerShdw>
                        </a:effectLst>
                        <a:latin typeface="Calibri" panose="020F0502020204030204" pitchFamily="34" charset="0"/>
                      </a:endParaRPr>
                    </a:p>
                    <a:p>
                      <a:pPr marL="0" algn="ctr" defTabSz="914400" rtl="0" eaLnBrk="1" fontAlgn="ctr" latinLnBrk="0" hangingPunct="1"/>
                      <a:r>
                        <a:rPr lang="ru-RU" sz="1400" u="none" strike="noStrike" kern="1200" dirty="0">
                          <a:effectLst>
                            <a:outerShdw blurRad="38100" dist="38100" dir="2700000" algn="tl">
                              <a:srgbClr val="000000">
                                <a:alpha val="43137"/>
                              </a:srgbClr>
                            </a:outerShdw>
                          </a:effectLst>
                        </a:rPr>
                        <a:t>2020 г.</a:t>
                      </a:r>
                      <a:endParaRPr lang="ru-RU" sz="1400" b="1" u="none" strike="noStrike" kern="1200" dirty="0">
                        <a:solidFill>
                          <a:schemeClr val="lt1"/>
                        </a:solidFill>
                        <a:effectLst>
                          <a:outerShdw blurRad="38100" dist="38100" dir="2700000" algn="tl">
                            <a:srgbClr val="000000">
                              <a:alpha val="43137"/>
                            </a:srgbClr>
                          </a:outerShdw>
                        </a:effectLst>
                        <a:latin typeface="+mn-lt"/>
                        <a:ea typeface="+mn-ea"/>
                        <a:cs typeface="+mn-cs"/>
                      </a:endParaRPr>
                    </a:p>
                  </a:txBody>
                  <a:tcPr marL="8313" marR="8313" marT="8313" marB="0" anchor="ctr">
                    <a:solidFill>
                      <a:schemeClr val="accent1">
                        <a:lumMod val="60000"/>
                        <a:lumOff val="40000"/>
                      </a:schemeClr>
                    </a:solidFill>
                  </a:tcPr>
                </a:tc>
                <a:tc rowSpan="2">
                  <a:txBody>
                    <a:bodyPr/>
                    <a:lstStyle/>
                    <a:p>
                      <a:pPr algn="ctr" rtl="0" fontAlgn="ctr"/>
                      <a:r>
                        <a:rPr lang="ru-RU" sz="1400" u="none" strike="noStrike" dirty="0">
                          <a:effectLst>
                            <a:outerShdw blurRad="38100" dist="38100" dir="2700000" algn="tl">
                              <a:srgbClr val="000000">
                                <a:alpha val="43137"/>
                              </a:srgbClr>
                            </a:outerShdw>
                          </a:effectLst>
                        </a:rPr>
                        <a:t>Исполнено в</a:t>
                      </a:r>
                      <a:endParaRPr lang="ru-RU" sz="1400" b="1" i="0" u="none" strike="noStrike" dirty="0">
                        <a:solidFill>
                          <a:srgbClr val="FFFFFF"/>
                        </a:solidFill>
                        <a:effectLst>
                          <a:outerShdw blurRad="38100" dist="38100" dir="2700000" algn="tl">
                            <a:srgbClr val="000000">
                              <a:alpha val="43137"/>
                            </a:srgbClr>
                          </a:outerShdw>
                        </a:effectLst>
                        <a:latin typeface="Calibri" panose="020F0502020204030204" pitchFamily="34" charset="0"/>
                      </a:endParaRPr>
                    </a:p>
                    <a:p>
                      <a:pPr marL="0" algn="ctr" defTabSz="914400" rtl="0" eaLnBrk="1" fontAlgn="ctr" latinLnBrk="0" hangingPunct="1"/>
                      <a:r>
                        <a:rPr lang="ru-RU" sz="1400" u="none" strike="noStrike" kern="1200" dirty="0">
                          <a:effectLst>
                            <a:outerShdw blurRad="38100" dist="38100" dir="2700000" algn="tl">
                              <a:srgbClr val="000000">
                                <a:alpha val="43137"/>
                              </a:srgbClr>
                            </a:outerShdw>
                          </a:effectLst>
                        </a:rPr>
                        <a:t>2021 г.</a:t>
                      </a:r>
                      <a:endParaRPr lang="ru-RU" sz="1400" b="1" u="none" strike="noStrike" kern="1200" dirty="0">
                        <a:solidFill>
                          <a:schemeClr val="lt1"/>
                        </a:solidFill>
                        <a:effectLst>
                          <a:outerShdw blurRad="38100" dist="38100" dir="2700000" algn="tl">
                            <a:srgbClr val="000000">
                              <a:alpha val="43137"/>
                            </a:srgbClr>
                          </a:outerShdw>
                        </a:effectLst>
                        <a:latin typeface="+mn-lt"/>
                        <a:ea typeface="+mn-ea"/>
                        <a:cs typeface="+mn-cs"/>
                      </a:endParaRPr>
                    </a:p>
                  </a:txBody>
                  <a:tcPr marL="8313" marR="8313" marT="8313" marB="0" anchor="ctr">
                    <a:solidFill>
                      <a:schemeClr val="accent1">
                        <a:lumMod val="60000"/>
                        <a:lumOff val="40000"/>
                      </a:schemeClr>
                    </a:solidFill>
                  </a:tcPr>
                </a:tc>
                <a:tc rowSpan="2">
                  <a:txBody>
                    <a:bodyPr/>
                    <a:lstStyle/>
                    <a:p>
                      <a:pPr marL="0" algn="ctr" defTabSz="914400" rtl="0" eaLnBrk="1" fontAlgn="ctr" latinLnBrk="0" hangingPunct="1"/>
                      <a:r>
                        <a:rPr lang="ru-RU" sz="1400" b="1" u="none" strike="noStrike" kern="1200" dirty="0">
                          <a:solidFill>
                            <a:schemeClr val="lt1"/>
                          </a:solidFill>
                          <a:effectLst>
                            <a:outerShdw blurRad="38100" dist="38100" dir="2700000" algn="tl">
                              <a:srgbClr val="000000">
                                <a:alpha val="43137"/>
                              </a:srgbClr>
                            </a:outerShdw>
                          </a:effectLst>
                          <a:latin typeface="+mn-lt"/>
                          <a:ea typeface="+mn-ea"/>
                          <a:cs typeface="+mn-cs"/>
                        </a:rPr>
                        <a:t>Уточненный план</a:t>
                      </a:r>
                    </a:p>
                    <a:p>
                      <a:pPr marL="0" algn="ctr" defTabSz="914400" rtl="0" eaLnBrk="1" fontAlgn="ctr" latinLnBrk="0" hangingPunct="1"/>
                      <a:r>
                        <a:rPr lang="ru-RU" sz="1400" b="1" u="none" strike="noStrike" kern="1200" dirty="0">
                          <a:solidFill>
                            <a:schemeClr val="lt1"/>
                          </a:solidFill>
                          <a:effectLst>
                            <a:outerShdw blurRad="38100" dist="38100" dir="2700000" algn="tl">
                              <a:srgbClr val="000000">
                                <a:alpha val="43137"/>
                              </a:srgbClr>
                            </a:outerShdw>
                          </a:effectLst>
                          <a:latin typeface="+mn-lt"/>
                          <a:ea typeface="+mn-ea"/>
                          <a:cs typeface="+mn-cs"/>
                        </a:rPr>
                        <a:t>2022 г.</a:t>
                      </a:r>
                    </a:p>
                  </a:txBody>
                  <a:tcPr marL="8313" marR="8313" marT="8313" marB="0" anchor="ctr">
                    <a:solidFill>
                      <a:schemeClr val="accent1">
                        <a:lumMod val="60000"/>
                        <a:lumOff val="40000"/>
                      </a:schemeClr>
                    </a:solidFill>
                  </a:tcPr>
                </a:tc>
                <a:tc rowSpan="2">
                  <a:txBody>
                    <a:bodyPr/>
                    <a:lstStyle/>
                    <a:p>
                      <a:pPr marL="0" algn="ctr" defTabSz="914400" rtl="0" eaLnBrk="1" fontAlgn="ctr" latinLnBrk="0" hangingPunct="1"/>
                      <a:r>
                        <a:rPr lang="ru-RU" sz="1400" b="1" u="none" strike="noStrike" kern="1200" dirty="0">
                          <a:solidFill>
                            <a:schemeClr val="lt1"/>
                          </a:solidFill>
                          <a:effectLst>
                            <a:outerShdw blurRad="38100" dist="38100" dir="2700000" algn="tl">
                              <a:srgbClr val="000000">
                                <a:alpha val="43137"/>
                              </a:srgbClr>
                            </a:outerShdw>
                          </a:effectLst>
                          <a:latin typeface="+mn-lt"/>
                          <a:ea typeface="+mn-ea"/>
                          <a:cs typeface="+mn-cs"/>
                        </a:rPr>
                        <a:t>Ожидаемое исполнение</a:t>
                      </a:r>
                    </a:p>
                    <a:p>
                      <a:pPr marL="0" algn="ctr" defTabSz="914400" rtl="0" eaLnBrk="1" fontAlgn="ctr" latinLnBrk="0" hangingPunct="1"/>
                      <a:r>
                        <a:rPr lang="ru-RU" sz="1400" b="1" u="none" strike="noStrike" kern="1200" dirty="0">
                          <a:solidFill>
                            <a:schemeClr val="lt1"/>
                          </a:solidFill>
                          <a:effectLst>
                            <a:outerShdw blurRad="38100" dist="38100" dir="2700000" algn="tl">
                              <a:srgbClr val="000000">
                                <a:alpha val="43137"/>
                              </a:srgbClr>
                            </a:outerShdw>
                          </a:effectLst>
                          <a:latin typeface="+mn-lt"/>
                          <a:ea typeface="+mn-ea"/>
                          <a:cs typeface="+mn-cs"/>
                        </a:rPr>
                        <a:t>2022 г.</a:t>
                      </a:r>
                    </a:p>
                  </a:txBody>
                  <a:tcPr marL="8313" marR="8313" marT="8313" marB="0" anchor="ctr">
                    <a:solidFill>
                      <a:schemeClr val="accent1">
                        <a:lumMod val="60000"/>
                        <a:lumOff val="40000"/>
                      </a:schemeClr>
                    </a:solidFill>
                  </a:tcPr>
                </a:tc>
                <a:tc gridSpan="2">
                  <a:txBody>
                    <a:bodyPr/>
                    <a:lstStyle/>
                    <a:p>
                      <a:pPr marL="0" algn="ctr" defTabSz="914400" rtl="0" eaLnBrk="1" fontAlgn="ctr" latinLnBrk="0" hangingPunct="1"/>
                      <a:r>
                        <a:rPr lang="ru-RU" sz="1400" b="1" u="none" strike="noStrike" kern="1200" dirty="0">
                          <a:solidFill>
                            <a:schemeClr val="lt1"/>
                          </a:solidFill>
                          <a:effectLst>
                            <a:outerShdw blurRad="38100" dist="38100" dir="2700000" algn="tl">
                              <a:srgbClr val="000000">
                                <a:alpha val="43137"/>
                              </a:srgbClr>
                            </a:outerShdw>
                          </a:effectLst>
                          <a:latin typeface="+mn-lt"/>
                          <a:ea typeface="+mn-ea"/>
                          <a:cs typeface="+mn-cs"/>
                        </a:rPr>
                        <a:t>Отклонения от плана в 2022 г.</a:t>
                      </a:r>
                    </a:p>
                  </a:txBody>
                  <a:tcPr marL="8313" marR="8313" marT="8313" marB="0" anchor="ctr">
                    <a:solidFill>
                      <a:schemeClr val="accent1">
                        <a:lumMod val="60000"/>
                        <a:lumOff val="40000"/>
                      </a:schemeClr>
                    </a:solidFill>
                  </a:tcPr>
                </a:tc>
                <a:tc hMerge="1">
                  <a:txBody>
                    <a:bodyPr/>
                    <a:lstStyle/>
                    <a:p>
                      <a:pPr algn="ctr" rtl="0" fontAlgn="ctr"/>
                      <a:endParaRPr lang="ru-RU" sz="1400" b="1" i="0" u="none" strike="noStrike" dirty="0">
                        <a:solidFill>
                          <a:srgbClr val="FF0000"/>
                        </a:solidFill>
                        <a:effectLst/>
                        <a:latin typeface="Calibri" panose="020F0502020204030204" pitchFamily="34" charset="0"/>
                      </a:endParaRPr>
                    </a:p>
                  </a:txBody>
                  <a:tcPr marL="8313" marR="8313" marT="8313"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25400" cmpd="sng">
                      <a:noFill/>
                    </a:lnB>
                    <a:lnTlToBr w="12700" cmpd="sng">
                      <a:noFill/>
                      <a:prstDash val="solid"/>
                    </a:lnTlToBr>
                    <a:lnBlToTr w="12700" cmpd="sng">
                      <a:noFill/>
                      <a:prstDash val="solid"/>
                    </a:lnBlToTr>
                  </a:tcPr>
                </a:tc>
                <a:tc gridSpan="3">
                  <a:txBody>
                    <a:bodyPr/>
                    <a:lstStyle/>
                    <a:p>
                      <a:pPr algn="ctr" rtl="0" fontAlgn="ctr"/>
                      <a:r>
                        <a:rPr lang="ru-RU" sz="1400" u="none" strike="noStrike" dirty="0">
                          <a:effectLst>
                            <a:outerShdw blurRad="38100" dist="38100" dir="2700000" algn="tl">
                              <a:srgbClr val="000000">
                                <a:alpha val="43137"/>
                              </a:srgbClr>
                            </a:outerShdw>
                          </a:effectLst>
                        </a:rPr>
                        <a:t>План</a:t>
                      </a:r>
                      <a:endParaRPr lang="ru-RU" sz="1400" b="1" i="0" u="none" strike="noStrike" dirty="0">
                        <a:solidFill>
                          <a:srgbClr val="FFFFFF"/>
                        </a:solidFill>
                        <a:effectLst>
                          <a:outerShdw blurRad="38100" dist="38100" dir="2700000" algn="tl">
                            <a:srgbClr val="000000">
                              <a:alpha val="43137"/>
                            </a:srgbClr>
                          </a:outerShdw>
                        </a:effectLst>
                        <a:latin typeface="Calibri" panose="020F0502020204030204" pitchFamily="34" charset="0"/>
                      </a:endParaRPr>
                    </a:p>
                  </a:txBody>
                  <a:tcPr marL="8313" marR="8313" marT="8313" marB="0" anchor="ctr">
                    <a:solidFill>
                      <a:schemeClr val="accent1">
                        <a:lumMod val="60000"/>
                        <a:lumOff val="40000"/>
                      </a:schemeClr>
                    </a:solidFill>
                  </a:tcPr>
                </a:tc>
                <a:tc hMerge="1">
                  <a:txBody>
                    <a:bodyPr/>
                    <a:lstStyle/>
                    <a:p>
                      <a:pPr algn="ctr" rtl="0" fontAlgn="ctr"/>
                      <a:endParaRPr lang="ru-RU" sz="1800" b="1" i="0" u="none" strike="noStrike" dirty="0">
                        <a:solidFill>
                          <a:srgbClr val="FFFFFF"/>
                        </a:solidFill>
                        <a:effectLst/>
                        <a:latin typeface="Calibri" panose="020F0502020204030204" pitchFamily="34" charset="0"/>
                      </a:endParaRPr>
                    </a:p>
                  </a:txBody>
                  <a:tcPr marL="8313" marR="8313" marT="8313" marB="0" anchor="ctr">
                    <a:lnB w="25400" cmpd="sng">
                      <a:noFill/>
                    </a:lnB>
                  </a:tcPr>
                </a:tc>
                <a:tc hMerge="1">
                  <a:txBody>
                    <a:bodyPr/>
                    <a:lstStyle/>
                    <a:p>
                      <a:pPr algn="ctr" rtl="0" fontAlgn="ctr"/>
                      <a:endParaRPr lang="ru-RU" sz="1800" b="1" i="0" u="none" strike="noStrike" dirty="0">
                        <a:solidFill>
                          <a:srgbClr val="FFFFFF"/>
                        </a:solidFill>
                        <a:effectLst/>
                        <a:latin typeface="Calibri" panose="020F0502020204030204" pitchFamily="34" charset="0"/>
                      </a:endParaRPr>
                    </a:p>
                  </a:txBody>
                  <a:tcPr marL="8313" marR="8313" marT="8313" marB="0" anchor="ctr">
                    <a:lnB w="25400" cmpd="sng">
                      <a:noFill/>
                    </a:lnB>
                  </a:tcPr>
                </a:tc>
                <a:extLst>
                  <a:ext uri="{0D108BD9-81ED-4DB2-BD59-A6C34878D82A}">
                    <a16:rowId xmlns:a16="http://schemas.microsoft.com/office/drawing/2014/main" val="3029156917"/>
                  </a:ext>
                </a:extLst>
              </a:tr>
              <a:tr h="230511">
                <a:tc vMerge="1">
                  <a:txBody>
                    <a:bodyPr/>
                    <a:lstStyle/>
                    <a:p>
                      <a:pPr algn="ctr" rtl="0" fontAlgn="ctr"/>
                      <a:endParaRPr lang="ru-RU" sz="1800" b="1" i="0" u="none" strike="noStrike" dirty="0">
                        <a:solidFill>
                          <a:srgbClr val="FFFFFF"/>
                        </a:solidFill>
                        <a:effectLst/>
                        <a:latin typeface="Calibri" panose="020F0502020204030204" pitchFamily="34" charset="0"/>
                      </a:endParaRPr>
                    </a:p>
                  </a:txBody>
                  <a:tcPr marL="8313" marR="8313" marT="8313" marB="0" anchor="ctr"/>
                </a:tc>
                <a:tc vMerge="1">
                  <a:txBody>
                    <a:bodyPr/>
                    <a:lstStyle/>
                    <a:p>
                      <a:pPr marL="0" algn="ctr" defTabSz="914400" rtl="0" eaLnBrk="1" fontAlgn="ctr" latinLnBrk="0" hangingPunct="1"/>
                      <a:endParaRPr lang="ru-RU" sz="1400" b="1" u="none" strike="noStrike" kern="1200" dirty="0">
                        <a:solidFill>
                          <a:schemeClr val="lt1"/>
                        </a:solidFill>
                        <a:effectLst/>
                        <a:latin typeface="+mn-lt"/>
                        <a:ea typeface="+mn-ea"/>
                        <a:cs typeface="+mn-cs"/>
                      </a:endParaRPr>
                    </a:p>
                  </a:txBody>
                  <a:tcPr marL="8313" marR="8313" marT="8313" marB="0" anchor="ctr"/>
                </a:tc>
                <a:tc vMerge="1">
                  <a:txBody>
                    <a:bodyPr/>
                    <a:lstStyle/>
                    <a:p>
                      <a:pPr marL="0" algn="ctr" defTabSz="914400" rtl="0" eaLnBrk="1" fontAlgn="ctr" latinLnBrk="0" hangingPunct="1"/>
                      <a:endParaRPr lang="ru-RU" sz="1400" b="1" u="none" strike="noStrike" kern="1200" dirty="0">
                        <a:solidFill>
                          <a:schemeClr val="lt1"/>
                        </a:solidFill>
                        <a:effectLst/>
                        <a:latin typeface="+mn-lt"/>
                        <a:ea typeface="+mn-ea"/>
                        <a:cs typeface="+mn-cs"/>
                      </a:endParaRPr>
                    </a:p>
                  </a:txBody>
                  <a:tcPr marL="8313" marR="8313" marT="8313" marB="0" anchor="ctr"/>
                </a:tc>
                <a:tc vMerge="1">
                  <a:txBody>
                    <a:bodyPr/>
                    <a:lstStyle/>
                    <a:p>
                      <a:pPr marL="0" algn="ctr" defTabSz="914400" rtl="0" eaLnBrk="1" fontAlgn="ctr" latinLnBrk="0" hangingPunct="1"/>
                      <a:endParaRPr lang="ru-RU" sz="1400" b="1" u="none" strike="noStrike" kern="1200" dirty="0">
                        <a:solidFill>
                          <a:srgbClr val="FF0000"/>
                        </a:solidFill>
                        <a:effectLst/>
                        <a:latin typeface="+mn-lt"/>
                        <a:ea typeface="+mn-ea"/>
                        <a:cs typeface="+mn-cs"/>
                      </a:endParaRPr>
                    </a:p>
                  </a:txBody>
                  <a:tcPr marL="8313" marR="8313" marT="8313" marB="0" anchor="ctr"/>
                </a:tc>
                <a:tc vMerge="1">
                  <a:txBody>
                    <a:bodyPr/>
                    <a:lstStyle/>
                    <a:p>
                      <a:pPr marL="0" algn="ctr" defTabSz="914400" rtl="0" eaLnBrk="1" fontAlgn="ctr" latinLnBrk="0" hangingPunct="1"/>
                      <a:endParaRPr lang="ru-RU" sz="1400" b="1" u="none" strike="noStrike" kern="1200" dirty="0">
                        <a:solidFill>
                          <a:srgbClr val="FF0000"/>
                        </a:solidFill>
                        <a:effectLst/>
                        <a:latin typeface="+mn-lt"/>
                        <a:ea typeface="+mn-ea"/>
                        <a:cs typeface="+mn-cs"/>
                      </a:endParaRPr>
                    </a:p>
                  </a:txBody>
                  <a:tcPr marL="8313" marR="8313" marT="8313" marB="0" anchor="ctr"/>
                </a:tc>
                <a:tc>
                  <a:txBody>
                    <a:bodyPr/>
                    <a:lstStyle/>
                    <a:p>
                      <a:pPr marL="0" algn="ctr" defTabSz="914400" rtl="0" eaLnBrk="1" fontAlgn="ctr" latinLnBrk="0" hangingPunct="1"/>
                      <a:r>
                        <a:rPr lang="ru-RU" sz="1400" u="none" strike="noStrike" kern="1200" dirty="0">
                          <a:solidFill>
                            <a:schemeClr val="dk1"/>
                          </a:solidFill>
                          <a:effectLst/>
                          <a:latin typeface="+mn-lt"/>
                          <a:ea typeface="+mn-ea"/>
                          <a:cs typeface="+mn-cs"/>
                        </a:rPr>
                        <a:t>абсолютные значения</a:t>
                      </a:r>
                    </a:p>
                  </a:txBody>
                  <a:tcPr marL="8313" marR="8313" marT="8313" marB="0" anchor="ctr"/>
                </a:tc>
                <a:tc>
                  <a:txBody>
                    <a:bodyPr/>
                    <a:lstStyle/>
                    <a:p>
                      <a:pPr marL="0" algn="ctr" defTabSz="914400" rtl="0" eaLnBrk="1" fontAlgn="ctr" latinLnBrk="0" hangingPunct="1"/>
                      <a:r>
                        <a:rPr lang="ru-RU" sz="1400" u="none" strike="noStrike" kern="1200" dirty="0">
                          <a:solidFill>
                            <a:schemeClr val="dk1"/>
                          </a:solidFill>
                          <a:effectLst/>
                          <a:latin typeface="+mn-lt"/>
                          <a:ea typeface="+mn-ea"/>
                          <a:cs typeface="+mn-cs"/>
                        </a:rPr>
                        <a:t>в %</a:t>
                      </a:r>
                    </a:p>
                  </a:txBody>
                  <a:tcPr marL="8313" marR="8313" marT="8313" marB="0" anchor="ctr"/>
                </a:tc>
                <a:tc>
                  <a:txBody>
                    <a:bodyPr/>
                    <a:lstStyle/>
                    <a:p>
                      <a:pPr marL="0" algn="ctr" defTabSz="914400" rtl="0" eaLnBrk="1" fontAlgn="ctr" latinLnBrk="0" hangingPunct="1"/>
                      <a:r>
                        <a:rPr lang="ru-RU" sz="1400" u="none" strike="noStrike" kern="1200" dirty="0">
                          <a:effectLst/>
                        </a:rPr>
                        <a:t>2023 г.</a:t>
                      </a:r>
                      <a:endParaRPr lang="ru-RU" sz="1400" b="1" u="none" strike="noStrike" kern="1200" dirty="0">
                        <a:solidFill>
                          <a:schemeClr val="lt1"/>
                        </a:solidFill>
                        <a:effectLst/>
                        <a:latin typeface="+mn-lt"/>
                        <a:ea typeface="+mn-ea"/>
                        <a:cs typeface="+mn-cs"/>
                      </a:endParaRPr>
                    </a:p>
                  </a:txBody>
                  <a:tcPr marL="8313" marR="8313" marT="8313" marB="0" anchor="ctr"/>
                </a:tc>
                <a:tc>
                  <a:txBody>
                    <a:bodyPr/>
                    <a:lstStyle/>
                    <a:p>
                      <a:pPr marL="0" algn="ctr" defTabSz="914400" rtl="0" eaLnBrk="1" fontAlgn="ctr" latinLnBrk="0" hangingPunct="1"/>
                      <a:r>
                        <a:rPr lang="ru-RU" sz="1400" u="none" strike="noStrike" kern="1200" dirty="0">
                          <a:effectLst/>
                        </a:rPr>
                        <a:t>2024 г.</a:t>
                      </a:r>
                      <a:endParaRPr lang="ru-RU" sz="1400" b="1" u="none" strike="noStrike" kern="1200" dirty="0">
                        <a:solidFill>
                          <a:schemeClr val="lt1"/>
                        </a:solidFill>
                        <a:effectLst/>
                        <a:latin typeface="+mn-lt"/>
                        <a:ea typeface="+mn-ea"/>
                        <a:cs typeface="+mn-cs"/>
                      </a:endParaRPr>
                    </a:p>
                  </a:txBody>
                  <a:tcPr marL="8313" marR="8313" marT="8313" marB="0" anchor="ctr"/>
                </a:tc>
                <a:tc>
                  <a:txBody>
                    <a:bodyPr/>
                    <a:lstStyle/>
                    <a:p>
                      <a:pPr marL="0" algn="ctr" defTabSz="914400" rtl="0" eaLnBrk="1" fontAlgn="ctr" latinLnBrk="0" hangingPunct="1"/>
                      <a:r>
                        <a:rPr lang="ru-RU" sz="1400" u="none" strike="noStrike" kern="1200" dirty="0">
                          <a:effectLst/>
                        </a:rPr>
                        <a:t>2025 г.</a:t>
                      </a:r>
                      <a:endParaRPr lang="ru-RU" sz="1400" b="1" u="none" strike="noStrike" kern="1200" dirty="0">
                        <a:solidFill>
                          <a:schemeClr val="lt1"/>
                        </a:solidFill>
                        <a:effectLst/>
                        <a:latin typeface="+mn-lt"/>
                        <a:ea typeface="+mn-ea"/>
                        <a:cs typeface="+mn-cs"/>
                      </a:endParaRPr>
                    </a:p>
                  </a:txBody>
                  <a:tcPr marL="8313" marR="8313" marT="8313" marB="0" anchor="ctr"/>
                </a:tc>
                <a:extLst>
                  <a:ext uri="{0D108BD9-81ED-4DB2-BD59-A6C34878D82A}">
                    <a16:rowId xmlns:a16="http://schemas.microsoft.com/office/drawing/2014/main" val="2062652111"/>
                  </a:ext>
                </a:extLst>
              </a:tr>
              <a:tr h="452377">
                <a:tc>
                  <a:txBody>
                    <a:bodyPr/>
                    <a:lstStyle/>
                    <a:p>
                      <a:pPr algn="l" rtl="0" fontAlgn="ctr"/>
                      <a:r>
                        <a:rPr lang="ru-RU" sz="1400" u="none" strike="noStrike" dirty="0">
                          <a:effectLst>
                            <a:outerShdw blurRad="38100" dist="38100" dir="2700000" algn="tl">
                              <a:srgbClr val="000000">
                                <a:alpha val="43137"/>
                              </a:srgbClr>
                            </a:outerShdw>
                          </a:effectLst>
                        </a:rPr>
                        <a:t>Общий объем доходов</a:t>
                      </a:r>
                      <a:endParaRPr lang="ru-RU" sz="1400" b="1" i="0" u="none" strike="noStrike" dirty="0">
                        <a:solidFill>
                          <a:srgbClr val="000000"/>
                        </a:solidFill>
                        <a:effectLst>
                          <a:outerShdw blurRad="38100" dist="38100" dir="2700000" algn="tl">
                            <a:srgbClr val="000000">
                              <a:alpha val="43137"/>
                            </a:srgbClr>
                          </a:outerShdw>
                        </a:effectLst>
                        <a:latin typeface="Calibri" panose="020F0502020204030204" pitchFamily="34" charset="0"/>
                      </a:endParaRPr>
                    </a:p>
                  </a:txBody>
                  <a:tcPr marL="8313" marR="8313" marT="8313" marB="0" anchor="ctr"/>
                </a:tc>
                <a:tc>
                  <a:txBody>
                    <a:bodyPr/>
                    <a:lstStyle/>
                    <a:p>
                      <a:pPr marL="0" algn="ctr" defTabSz="914400" rtl="0" eaLnBrk="1" fontAlgn="ctr" latinLnBrk="0" hangingPunct="1"/>
                      <a:r>
                        <a:rPr lang="ru-RU" sz="1400" u="none" strike="noStrike" kern="1200" dirty="0">
                          <a:solidFill>
                            <a:schemeClr val="tx1"/>
                          </a:solidFill>
                          <a:effectLst>
                            <a:outerShdw blurRad="38100" dist="38100" dir="2700000" algn="tl">
                              <a:srgbClr val="000000">
                                <a:alpha val="43137"/>
                              </a:srgbClr>
                            </a:outerShdw>
                          </a:effectLst>
                          <a:latin typeface="+mn-lt"/>
                          <a:ea typeface="+mn-ea"/>
                          <a:cs typeface="+mn-cs"/>
                        </a:rPr>
                        <a:t>4 690 326,4</a:t>
                      </a:r>
                    </a:p>
                  </a:txBody>
                  <a:tcPr marL="8313" marR="8313" marT="8313" marB="0" anchor="ctr"/>
                </a:tc>
                <a:tc>
                  <a:txBody>
                    <a:bodyPr/>
                    <a:lstStyle/>
                    <a:p>
                      <a:pPr algn="ctr" fontAlgn="ctr"/>
                      <a:r>
                        <a:rPr lang="ru-RU" sz="1400" b="1" i="0" u="none" strike="noStrike" dirty="0">
                          <a:solidFill>
                            <a:schemeClr val="tx1"/>
                          </a:solidFill>
                          <a:effectLst/>
                          <a:latin typeface="+mj-lt"/>
                          <a:cs typeface="Arial" panose="020B0604020202020204" pitchFamily="34" charset="0"/>
                        </a:rPr>
                        <a:t>4 525 079,7 </a:t>
                      </a:r>
                    </a:p>
                  </a:txBody>
                  <a:tcPr marL="8313" marR="8313" marT="8313" marB="0" anchor="ctr"/>
                </a:tc>
                <a:tc>
                  <a:txBody>
                    <a:bodyPr/>
                    <a:lstStyle/>
                    <a:p>
                      <a:pPr marL="0" algn="ctr" defTabSz="914400" rtl="0" eaLnBrk="1" fontAlgn="b" latinLnBrk="0" hangingPunct="1"/>
                      <a:r>
                        <a:rPr lang="ru-RU" sz="1400" u="none" strike="noStrike" kern="1200" dirty="0">
                          <a:solidFill>
                            <a:schemeClr val="dk1"/>
                          </a:solidFill>
                          <a:effectLst>
                            <a:outerShdw blurRad="50800" dist="38100" algn="tr" rotWithShape="0">
                              <a:prstClr val="black">
                                <a:alpha val="40000"/>
                              </a:prstClr>
                            </a:outerShdw>
                          </a:effectLst>
                          <a:latin typeface="+mn-lt"/>
                          <a:ea typeface="+mn-ea"/>
                          <a:cs typeface="+mn-cs"/>
                        </a:rPr>
                        <a:t>6 412 530,1  </a:t>
                      </a:r>
                    </a:p>
                  </a:txBody>
                  <a:tcPr marL="6161" marR="6161" marT="6161" marB="0" anchor="ctr"/>
                </a:tc>
                <a:tc>
                  <a:txBody>
                    <a:bodyPr/>
                    <a:lstStyle/>
                    <a:p>
                      <a:pPr marL="0" algn="ctr" defTabSz="914400" rtl="0" eaLnBrk="1" fontAlgn="b" latinLnBrk="0" hangingPunct="1"/>
                      <a:r>
                        <a:rPr lang="ru-RU" sz="1400" u="none" strike="noStrike" kern="1200" dirty="0">
                          <a:solidFill>
                            <a:schemeClr val="dk1"/>
                          </a:solidFill>
                          <a:effectLst>
                            <a:outerShdw blurRad="50800" dist="38100" algn="tr" rotWithShape="0">
                              <a:prstClr val="black">
                                <a:alpha val="40000"/>
                              </a:prstClr>
                            </a:outerShdw>
                          </a:effectLst>
                          <a:latin typeface="+mn-lt"/>
                          <a:ea typeface="+mn-ea"/>
                          <a:cs typeface="+mn-cs"/>
                        </a:rPr>
                        <a:t>6 412 530,1  </a:t>
                      </a:r>
                    </a:p>
                  </a:txBody>
                  <a:tcPr marL="6161" marR="6161" marT="6161" marB="0" anchor="ctr"/>
                </a:tc>
                <a:tc>
                  <a:txBody>
                    <a:bodyPr/>
                    <a:lstStyle/>
                    <a:p>
                      <a:pPr marL="0" algn="ctr" defTabSz="914400" rtl="0" eaLnBrk="1" fontAlgn="ctr" latinLnBrk="0" hangingPunct="1"/>
                      <a:r>
                        <a:rPr lang="ru-RU" sz="1400" u="none" strike="noStrike" kern="1200" dirty="0">
                          <a:solidFill>
                            <a:schemeClr val="tx1"/>
                          </a:solidFill>
                          <a:effectLst>
                            <a:outerShdw blurRad="38100" dist="38100" dir="2700000" algn="tl">
                              <a:srgbClr val="000000">
                                <a:alpha val="43137"/>
                              </a:srgbClr>
                            </a:outerShdw>
                          </a:effectLst>
                          <a:latin typeface="+mn-lt"/>
                          <a:ea typeface="+mn-ea"/>
                          <a:cs typeface="+mn-cs"/>
                        </a:rPr>
                        <a:t>0,00</a:t>
                      </a:r>
                    </a:p>
                  </a:txBody>
                  <a:tcPr marL="8313" marR="8313" marT="8313" marB="0" anchor="ctr"/>
                </a:tc>
                <a:tc>
                  <a:txBody>
                    <a:bodyPr/>
                    <a:lstStyle/>
                    <a:p>
                      <a:pPr marL="0" algn="ctr" defTabSz="914400" rtl="0" eaLnBrk="1" fontAlgn="ctr" latinLnBrk="0" hangingPunct="1"/>
                      <a:r>
                        <a:rPr lang="ru-RU" sz="1400" u="none" strike="noStrike" kern="1200" dirty="0">
                          <a:solidFill>
                            <a:schemeClr val="tx1"/>
                          </a:solidFill>
                          <a:effectLst>
                            <a:outerShdw blurRad="38100" dist="38100" dir="2700000" algn="tl">
                              <a:srgbClr val="000000">
                                <a:alpha val="43137"/>
                              </a:srgbClr>
                            </a:outerShdw>
                          </a:effectLst>
                          <a:latin typeface="+mn-lt"/>
                          <a:ea typeface="+mn-ea"/>
                          <a:cs typeface="+mn-cs"/>
                        </a:rPr>
                        <a:t>0,0</a:t>
                      </a:r>
                    </a:p>
                  </a:txBody>
                  <a:tcPr marL="8313" marR="8313" marT="8313" marB="0" anchor="ctr"/>
                </a:tc>
                <a:tc>
                  <a:txBody>
                    <a:bodyPr/>
                    <a:lstStyle/>
                    <a:p>
                      <a:pPr marL="0" algn="ctr" defTabSz="914400" rtl="0" eaLnBrk="1" fontAlgn="ctr" latinLnBrk="0" hangingPunct="1"/>
                      <a:r>
                        <a:rPr lang="ru-RU" sz="1400" u="none" strike="noStrike" kern="1200" dirty="0">
                          <a:solidFill>
                            <a:schemeClr val="tx1"/>
                          </a:solidFill>
                          <a:effectLst>
                            <a:outerShdw blurRad="38100" dist="38100" dir="2700000" algn="tl">
                              <a:srgbClr val="000000">
                                <a:alpha val="43137"/>
                              </a:srgbClr>
                            </a:outerShdw>
                          </a:effectLst>
                          <a:latin typeface="+mn-lt"/>
                          <a:ea typeface="+mn-ea"/>
                          <a:cs typeface="+mn-cs"/>
                        </a:rPr>
                        <a:t>6 738 849,6</a:t>
                      </a:r>
                    </a:p>
                  </a:txBody>
                  <a:tcPr marL="8313" marR="8313" marT="8313" marB="0" anchor="ctr"/>
                </a:tc>
                <a:tc>
                  <a:txBody>
                    <a:bodyPr/>
                    <a:lstStyle/>
                    <a:p>
                      <a:pPr marL="0" algn="ctr" defTabSz="914400" rtl="0" eaLnBrk="1" fontAlgn="ctr" latinLnBrk="0" hangingPunct="1"/>
                      <a:r>
                        <a:rPr lang="ru-RU" sz="1400" u="none" strike="noStrike" kern="1200" dirty="0">
                          <a:solidFill>
                            <a:schemeClr val="tx1"/>
                          </a:solidFill>
                          <a:effectLst>
                            <a:outerShdw blurRad="38100" dist="38100" dir="2700000" algn="tl">
                              <a:srgbClr val="000000">
                                <a:alpha val="43137"/>
                              </a:srgbClr>
                            </a:outerShdw>
                          </a:effectLst>
                          <a:latin typeface="+mn-lt"/>
                          <a:ea typeface="+mn-ea"/>
                          <a:cs typeface="+mn-cs"/>
                        </a:rPr>
                        <a:t>6 703 659,1 </a:t>
                      </a:r>
                    </a:p>
                  </a:txBody>
                  <a:tcPr marL="8313" marR="8313" marT="8313" marB="0" anchor="ctr"/>
                </a:tc>
                <a:tc>
                  <a:txBody>
                    <a:bodyPr/>
                    <a:lstStyle/>
                    <a:p>
                      <a:pPr marL="0" algn="ctr" defTabSz="914400" rtl="0" eaLnBrk="1" fontAlgn="ctr" latinLnBrk="0" hangingPunct="1"/>
                      <a:r>
                        <a:rPr lang="ru-RU" sz="1400" u="none" strike="noStrike" kern="1200" dirty="0">
                          <a:solidFill>
                            <a:schemeClr val="tx1"/>
                          </a:solidFill>
                          <a:effectLst>
                            <a:outerShdw blurRad="38100" dist="38100" dir="2700000" algn="tl">
                              <a:srgbClr val="000000">
                                <a:alpha val="43137"/>
                              </a:srgbClr>
                            </a:outerShdw>
                          </a:effectLst>
                          <a:latin typeface="+mn-lt"/>
                          <a:ea typeface="+mn-ea"/>
                          <a:cs typeface="+mn-cs"/>
                        </a:rPr>
                        <a:t>6 131 692,0 </a:t>
                      </a:r>
                    </a:p>
                  </a:txBody>
                  <a:tcPr marL="8313" marR="8313" marT="8313" marB="0" anchor="ctr"/>
                </a:tc>
                <a:extLst>
                  <a:ext uri="{0D108BD9-81ED-4DB2-BD59-A6C34878D82A}">
                    <a16:rowId xmlns:a16="http://schemas.microsoft.com/office/drawing/2014/main" val="1091864798"/>
                  </a:ext>
                </a:extLst>
              </a:tr>
              <a:tr h="452377">
                <a:tc>
                  <a:txBody>
                    <a:bodyPr/>
                    <a:lstStyle/>
                    <a:p>
                      <a:pPr algn="l" rtl="0" fontAlgn="ctr"/>
                      <a:r>
                        <a:rPr lang="ru-RU" sz="1400" u="none" strike="noStrike" dirty="0">
                          <a:effectLst>
                            <a:outerShdw blurRad="38100" dist="38100" dir="2700000" algn="tl">
                              <a:srgbClr val="000000">
                                <a:alpha val="43137"/>
                              </a:srgbClr>
                            </a:outerShdw>
                          </a:effectLst>
                        </a:rPr>
                        <a:t>Общий объем  расходов </a:t>
                      </a:r>
                      <a:endParaRPr lang="ru-RU" sz="1400" b="1" i="0" u="none" strike="noStrike" dirty="0">
                        <a:solidFill>
                          <a:srgbClr val="000000"/>
                        </a:solidFill>
                        <a:effectLst>
                          <a:outerShdw blurRad="38100" dist="38100" dir="2700000" algn="tl">
                            <a:srgbClr val="000000">
                              <a:alpha val="43137"/>
                            </a:srgbClr>
                          </a:outerShdw>
                        </a:effectLst>
                        <a:latin typeface="Calibri" panose="020F0502020204030204" pitchFamily="34" charset="0"/>
                      </a:endParaRPr>
                    </a:p>
                  </a:txBody>
                  <a:tcPr marL="8313" marR="8313" marT="8313" marB="0" anchor="ctr"/>
                </a:tc>
                <a:tc>
                  <a:txBody>
                    <a:bodyPr/>
                    <a:lstStyle/>
                    <a:p>
                      <a:pPr marL="0" algn="ctr" defTabSz="914400" rtl="0" eaLnBrk="1" fontAlgn="ctr" latinLnBrk="0" hangingPunct="1"/>
                      <a:r>
                        <a:rPr lang="ru-RU" sz="1400" u="none" strike="noStrike" kern="1200" dirty="0">
                          <a:solidFill>
                            <a:schemeClr val="tx1"/>
                          </a:solidFill>
                          <a:effectLst>
                            <a:outerShdw blurRad="38100" dist="38100" dir="2700000" algn="tl">
                              <a:srgbClr val="000000">
                                <a:alpha val="43137"/>
                              </a:srgbClr>
                            </a:outerShdw>
                          </a:effectLst>
                          <a:latin typeface="+mn-lt"/>
                          <a:ea typeface="+mn-ea"/>
                          <a:cs typeface="+mn-cs"/>
                        </a:rPr>
                        <a:t>4 641 687,1</a:t>
                      </a:r>
                    </a:p>
                  </a:txBody>
                  <a:tcPr marL="8313" marR="8313" marT="8313" marB="0" anchor="ctr"/>
                </a:tc>
                <a:tc>
                  <a:txBody>
                    <a:bodyPr/>
                    <a:lstStyle/>
                    <a:p>
                      <a:pPr algn="ctr" fontAlgn="ctr"/>
                      <a:r>
                        <a:rPr lang="ru-RU" sz="1400" b="1" i="0" u="none" strike="noStrike" dirty="0">
                          <a:solidFill>
                            <a:schemeClr val="tx1"/>
                          </a:solidFill>
                          <a:effectLst/>
                          <a:latin typeface="+mj-lt"/>
                          <a:cs typeface="Arial" panose="020B0604020202020204" pitchFamily="34" charset="0"/>
                        </a:rPr>
                        <a:t>4 430 397,9 </a:t>
                      </a:r>
                    </a:p>
                  </a:txBody>
                  <a:tcPr marL="8313" marR="8313" marT="8313" marB="0" anchor="ctr"/>
                </a:tc>
                <a:tc>
                  <a:txBody>
                    <a:bodyPr/>
                    <a:lstStyle/>
                    <a:p>
                      <a:pPr marL="0" algn="ctr" defTabSz="914400" rtl="0" eaLnBrk="1" fontAlgn="b" latinLnBrk="0" hangingPunct="1"/>
                      <a:r>
                        <a:rPr lang="ru-RU" sz="1400" u="none" strike="noStrike" kern="1200" dirty="0">
                          <a:solidFill>
                            <a:schemeClr val="dk1"/>
                          </a:solidFill>
                          <a:effectLst>
                            <a:outerShdw blurRad="50800" dist="38100" algn="tr" rotWithShape="0">
                              <a:prstClr val="black">
                                <a:alpha val="40000"/>
                              </a:prstClr>
                            </a:outerShdw>
                          </a:effectLst>
                          <a:latin typeface="+mn-lt"/>
                          <a:ea typeface="+mn-ea"/>
                          <a:cs typeface="+mn-cs"/>
                        </a:rPr>
                        <a:t>6 800 409,4  </a:t>
                      </a:r>
                    </a:p>
                  </a:txBody>
                  <a:tcPr marL="6161" marR="6161" marT="6161" marB="0" anchor="ctr"/>
                </a:tc>
                <a:tc>
                  <a:txBody>
                    <a:bodyPr/>
                    <a:lstStyle/>
                    <a:p>
                      <a:pPr marL="0" algn="ctr" defTabSz="914400" rtl="0" eaLnBrk="1" fontAlgn="b" latinLnBrk="0" hangingPunct="1"/>
                      <a:r>
                        <a:rPr lang="ru-RU" sz="1400" u="none" strike="noStrike" kern="1200" dirty="0">
                          <a:solidFill>
                            <a:schemeClr val="dk1"/>
                          </a:solidFill>
                          <a:effectLst>
                            <a:outerShdw blurRad="50800" dist="38100" algn="tr" rotWithShape="0">
                              <a:prstClr val="black">
                                <a:alpha val="40000"/>
                              </a:prstClr>
                            </a:outerShdw>
                          </a:effectLst>
                          <a:latin typeface="+mn-lt"/>
                          <a:ea typeface="+mn-ea"/>
                          <a:cs typeface="+mn-cs"/>
                        </a:rPr>
                        <a:t>6 800 409,4  </a:t>
                      </a:r>
                    </a:p>
                  </a:txBody>
                  <a:tcPr marL="6161" marR="6161" marT="6161" marB="0" anchor="ctr"/>
                </a:tc>
                <a:tc>
                  <a:txBody>
                    <a:bodyPr/>
                    <a:lstStyle/>
                    <a:p>
                      <a:pPr marL="0" algn="ctr" defTabSz="914400" rtl="0" eaLnBrk="1" fontAlgn="ctr" latinLnBrk="0" hangingPunct="1"/>
                      <a:r>
                        <a:rPr lang="ru-RU" sz="1400" u="none" strike="noStrike" kern="1200" dirty="0">
                          <a:solidFill>
                            <a:schemeClr val="tx1"/>
                          </a:solidFill>
                          <a:effectLst>
                            <a:outerShdw blurRad="38100" dist="38100" dir="2700000" algn="tl">
                              <a:srgbClr val="000000">
                                <a:alpha val="43137"/>
                              </a:srgbClr>
                            </a:outerShdw>
                          </a:effectLst>
                          <a:latin typeface="+mn-lt"/>
                          <a:ea typeface="+mn-ea"/>
                          <a:cs typeface="+mn-cs"/>
                        </a:rPr>
                        <a:t>0,00</a:t>
                      </a:r>
                    </a:p>
                  </a:txBody>
                  <a:tcPr marL="8313" marR="8313" marT="8313" marB="0" anchor="ctr"/>
                </a:tc>
                <a:tc>
                  <a:txBody>
                    <a:bodyPr/>
                    <a:lstStyle/>
                    <a:p>
                      <a:pPr marL="0" algn="ctr" defTabSz="914400" rtl="0" eaLnBrk="1" fontAlgn="ctr" latinLnBrk="0" hangingPunct="1"/>
                      <a:r>
                        <a:rPr lang="ru-RU" sz="1400" u="none" strike="noStrike" kern="1200" dirty="0">
                          <a:solidFill>
                            <a:schemeClr val="tx1"/>
                          </a:solidFill>
                          <a:effectLst>
                            <a:outerShdw blurRad="38100" dist="38100" dir="2700000" algn="tl">
                              <a:srgbClr val="000000">
                                <a:alpha val="43137"/>
                              </a:srgbClr>
                            </a:outerShdw>
                          </a:effectLst>
                          <a:latin typeface="+mn-lt"/>
                          <a:ea typeface="+mn-ea"/>
                          <a:cs typeface="+mn-cs"/>
                        </a:rPr>
                        <a:t>0,0</a:t>
                      </a:r>
                    </a:p>
                  </a:txBody>
                  <a:tcPr marL="8313" marR="8313" marT="8313" marB="0" anchor="ctr"/>
                </a:tc>
                <a:tc>
                  <a:txBody>
                    <a:bodyPr/>
                    <a:lstStyle/>
                    <a:p>
                      <a:pPr marL="0" algn="ctr" defTabSz="914400" rtl="0" eaLnBrk="1" fontAlgn="ctr" latinLnBrk="0" hangingPunct="1"/>
                      <a:r>
                        <a:rPr lang="ru-RU" sz="1400" u="none" strike="noStrike" kern="1200" dirty="0">
                          <a:solidFill>
                            <a:schemeClr val="tx1"/>
                          </a:solidFill>
                          <a:effectLst>
                            <a:outerShdw blurRad="38100" dist="38100" dir="2700000" algn="tl">
                              <a:srgbClr val="000000">
                                <a:alpha val="43137"/>
                              </a:srgbClr>
                            </a:outerShdw>
                          </a:effectLst>
                          <a:latin typeface="+mn-lt"/>
                          <a:ea typeface="+mn-ea"/>
                          <a:cs typeface="+mn-cs"/>
                        </a:rPr>
                        <a:t>6 738 849,6 </a:t>
                      </a:r>
                    </a:p>
                  </a:txBody>
                  <a:tcPr marL="8313" marR="8313" marT="8313" marB="0" anchor="ctr"/>
                </a:tc>
                <a:tc>
                  <a:txBody>
                    <a:bodyPr/>
                    <a:lstStyle/>
                    <a:p>
                      <a:pPr marL="0" algn="ctr" defTabSz="914400" rtl="0" eaLnBrk="1" fontAlgn="ctr" latinLnBrk="0" hangingPunct="1"/>
                      <a:r>
                        <a:rPr lang="ru-RU" sz="1400" u="none" strike="noStrike" kern="1200" dirty="0">
                          <a:solidFill>
                            <a:schemeClr val="tx1"/>
                          </a:solidFill>
                          <a:effectLst>
                            <a:outerShdw blurRad="38100" dist="38100" dir="2700000" algn="tl">
                              <a:srgbClr val="000000">
                                <a:alpha val="43137"/>
                              </a:srgbClr>
                            </a:outerShdw>
                          </a:effectLst>
                          <a:latin typeface="+mn-lt"/>
                          <a:ea typeface="+mn-ea"/>
                          <a:cs typeface="+mn-cs"/>
                        </a:rPr>
                        <a:t>6 703 659,1 </a:t>
                      </a:r>
                    </a:p>
                  </a:txBody>
                  <a:tcPr marL="8313" marR="8313" marT="8313" marB="0" anchor="ctr"/>
                </a:tc>
                <a:tc>
                  <a:txBody>
                    <a:bodyPr/>
                    <a:lstStyle/>
                    <a:p>
                      <a:pPr marL="0" algn="ctr" defTabSz="914400" rtl="0" eaLnBrk="1" fontAlgn="ctr" latinLnBrk="0" hangingPunct="1"/>
                      <a:r>
                        <a:rPr lang="ru-RU" sz="1400" u="none" strike="noStrike" kern="1200" dirty="0">
                          <a:solidFill>
                            <a:schemeClr val="tx1"/>
                          </a:solidFill>
                          <a:effectLst>
                            <a:outerShdw blurRad="38100" dist="38100" dir="2700000" algn="tl">
                              <a:srgbClr val="000000">
                                <a:alpha val="43137"/>
                              </a:srgbClr>
                            </a:outerShdw>
                          </a:effectLst>
                          <a:latin typeface="+mn-lt"/>
                          <a:ea typeface="+mn-ea"/>
                          <a:cs typeface="+mn-cs"/>
                        </a:rPr>
                        <a:t>6 131 692,0</a:t>
                      </a:r>
                    </a:p>
                  </a:txBody>
                  <a:tcPr marL="8313" marR="8313" marT="8313" marB="0" anchor="ctr"/>
                </a:tc>
                <a:extLst>
                  <a:ext uri="{0D108BD9-81ED-4DB2-BD59-A6C34878D82A}">
                    <a16:rowId xmlns:a16="http://schemas.microsoft.com/office/drawing/2014/main" val="2846770848"/>
                  </a:ext>
                </a:extLst>
              </a:tr>
              <a:tr h="681408">
                <a:tc>
                  <a:txBody>
                    <a:bodyPr/>
                    <a:lstStyle/>
                    <a:p>
                      <a:pPr algn="l" rtl="0" fontAlgn="ctr"/>
                      <a:r>
                        <a:rPr lang="ru-RU" sz="1400" u="none" strike="noStrike" dirty="0">
                          <a:effectLst>
                            <a:outerShdw blurRad="38100" dist="38100" dir="2700000" algn="tl">
                              <a:srgbClr val="000000">
                                <a:alpha val="43137"/>
                              </a:srgbClr>
                            </a:outerShdw>
                          </a:effectLst>
                        </a:rPr>
                        <a:t>Дефицит «-» / Профицит «+» </a:t>
                      </a:r>
                      <a:endParaRPr lang="ru-RU" sz="1400" b="1" i="0" u="none" strike="noStrike" dirty="0">
                        <a:solidFill>
                          <a:srgbClr val="000000"/>
                        </a:solidFill>
                        <a:effectLst>
                          <a:outerShdw blurRad="38100" dist="38100" dir="2700000" algn="tl">
                            <a:srgbClr val="000000">
                              <a:alpha val="43137"/>
                            </a:srgbClr>
                          </a:outerShdw>
                        </a:effectLst>
                        <a:latin typeface="Calibri" panose="020F0502020204030204" pitchFamily="34" charset="0"/>
                      </a:endParaRPr>
                    </a:p>
                  </a:txBody>
                  <a:tcPr marL="8313" marR="8313" marT="8313" marB="0" anchor="ctr"/>
                </a:tc>
                <a:tc>
                  <a:txBody>
                    <a:bodyPr/>
                    <a:lstStyle/>
                    <a:p>
                      <a:pPr marL="0" algn="ctr" defTabSz="914400" rtl="0" eaLnBrk="1" fontAlgn="ctr" latinLnBrk="0" hangingPunct="1"/>
                      <a:r>
                        <a:rPr lang="ru-RU" sz="1400" u="none" strike="noStrike" kern="1200" dirty="0">
                          <a:solidFill>
                            <a:schemeClr val="tx1"/>
                          </a:solidFill>
                          <a:effectLst>
                            <a:outerShdw blurRad="38100" dist="38100" dir="2700000" algn="tl">
                              <a:srgbClr val="000000">
                                <a:alpha val="43137"/>
                              </a:srgbClr>
                            </a:outerShdw>
                          </a:effectLst>
                          <a:latin typeface="+mn-lt"/>
                          <a:ea typeface="+mn-ea"/>
                          <a:cs typeface="+mn-cs"/>
                        </a:rPr>
                        <a:t>48 639,3</a:t>
                      </a:r>
                    </a:p>
                  </a:txBody>
                  <a:tcPr marL="8313" marR="8313" marT="8313" marB="0" anchor="ct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ru-RU" sz="1400" b="1" i="0" u="none" strike="noStrike" kern="1200" dirty="0">
                          <a:solidFill>
                            <a:schemeClr val="tx1"/>
                          </a:solidFill>
                          <a:effectLst/>
                          <a:latin typeface="+mj-lt"/>
                          <a:ea typeface="+mn-ea"/>
                          <a:cs typeface="Arial" panose="020B0604020202020204" pitchFamily="34" charset="0"/>
                        </a:rPr>
                        <a:t>94 681,8 </a:t>
                      </a:r>
                    </a:p>
                  </a:txBody>
                  <a:tcPr marL="8313" marR="8313" marT="8313" marB="0" anchor="ctr"/>
                </a:tc>
                <a:tc>
                  <a:txBody>
                    <a:bodyPr/>
                    <a:lstStyle/>
                    <a:p>
                      <a:pPr marL="0" algn="ctr" defTabSz="914400" rtl="0" eaLnBrk="1" fontAlgn="b" latinLnBrk="0" hangingPunct="1"/>
                      <a:r>
                        <a:rPr lang="ru-RU" sz="1400" u="none" strike="noStrike" kern="1200" dirty="0">
                          <a:solidFill>
                            <a:srgbClr val="FF0000"/>
                          </a:solidFill>
                          <a:effectLst>
                            <a:outerShdw blurRad="50800" dist="38100" algn="tr" rotWithShape="0">
                              <a:prstClr val="black">
                                <a:alpha val="40000"/>
                              </a:prstClr>
                            </a:outerShdw>
                          </a:effectLst>
                          <a:latin typeface="+mn-lt"/>
                          <a:ea typeface="+mn-ea"/>
                          <a:cs typeface="+mn-cs"/>
                        </a:rPr>
                        <a:t>- 387 879,3  </a:t>
                      </a:r>
                    </a:p>
                  </a:txBody>
                  <a:tcPr marL="6161" marR="6161" marT="6161" marB="0" anchor="ctr"/>
                </a:tc>
                <a:tc>
                  <a:txBody>
                    <a:bodyPr/>
                    <a:lstStyle/>
                    <a:p>
                      <a:pPr marL="0" algn="ctr" defTabSz="914400" rtl="0" eaLnBrk="1" fontAlgn="b" latinLnBrk="0" hangingPunct="1"/>
                      <a:r>
                        <a:rPr lang="ru-RU" sz="1400" u="none" strike="noStrike" kern="1200" dirty="0">
                          <a:solidFill>
                            <a:srgbClr val="FF0000"/>
                          </a:solidFill>
                          <a:effectLst>
                            <a:outerShdw blurRad="50800" dist="38100" algn="tr" rotWithShape="0">
                              <a:prstClr val="black">
                                <a:alpha val="40000"/>
                              </a:prstClr>
                            </a:outerShdw>
                          </a:effectLst>
                          <a:latin typeface="+mn-lt"/>
                          <a:ea typeface="+mn-ea"/>
                          <a:cs typeface="+mn-cs"/>
                        </a:rPr>
                        <a:t>- 387 879,3  </a:t>
                      </a:r>
                    </a:p>
                  </a:txBody>
                  <a:tcPr marL="6161" marR="6161" marT="6161" marB="0" anchor="ctr"/>
                </a:tc>
                <a:tc>
                  <a:txBody>
                    <a:bodyPr/>
                    <a:lstStyle/>
                    <a:p>
                      <a:pPr marL="0" algn="ctr" defTabSz="914400" rtl="0" eaLnBrk="1" fontAlgn="ctr" latinLnBrk="0" hangingPunct="1"/>
                      <a:r>
                        <a:rPr lang="ru-RU" sz="1400" u="none" strike="noStrike" kern="1200" dirty="0">
                          <a:solidFill>
                            <a:schemeClr val="tx1"/>
                          </a:solidFill>
                          <a:effectLst>
                            <a:outerShdw blurRad="38100" dist="38100" dir="2700000" algn="tl">
                              <a:srgbClr val="000000">
                                <a:alpha val="43137"/>
                              </a:srgbClr>
                            </a:outerShdw>
                          </a:effectLst>
                          <a:latin typeface="+mn-lt"/>
                          <a:ea typeface="+mn-ea"/>
                          <a:cs typeface="+mn-cs"/>
                        </a:rPr>
                        <a:t>0,00</a:t>
                      </a:r>
                    </a:p>
                  </a:txBody>
                  <a:tcPr marL="8313" marR="8313" marT="8313" marB="0" anchor="ctr"/>
                </a:tc>
                <a:tc>
                  <a:txBody>
                    <a:bodyPr/>
                    <a:lstStyle/>
                    <a:p>
                      <a:pPr marL="0" algn="ctr" defTabSz="914400" rtl="0" eaLnBrk="1" fontAlgn="ctr" latinLnBrk="0" hangingPunct="1"/>
                      <a:r>
                        <a:rPr lang="ru-RU" sz="1400" u="none" strike="noStrike" kern="1200" dirty="0">
                          <a:solidFill>
                            <a:schemeClr val="tx1"/>
                          </a:solidFill>
                          <a:effectLst>
                            <a:outerShdw blurRad="38100" dist="38100" dir="2700000" algn="tl">
                              <a:srgbClr val="000000">
                                <a:alpha val="43137"/>
                              </a:srgbClr>
                            </a:outerShdw>
                          </a:effectLst>
                          <a:latin typeface="+mn-lt"/>
                          <a:ea typeface="+mn-ea"/>
                          <a:cs typeface="+mn-cs"/>
                        </a:rPr>
                        <a:t>0,0</a:t>
                      </a:r>
                    </a:p>
                  </a:txBody>
                  <a:tcPr marL="8313" marR="8313" marT="8313" marB="0" anchor="ctr"/>
                </a:tc>
                <a:tc>
                  <a:txBody>
                    <a:bodyPr/>
                    <a:lstStyle/>
                    <a:p>
                      <a:pPr algn="ctr" rtl="0" fontAlgn="ctr"/>
                      <a:r>
                        <a:rPr lang="ru-RU" sz="1400" u="none" strike="noStrike" dirty="0">
                          <a:solidFill>
                            <a:schemeClr val="tx1"/>
                          </a:solidFill>
                          <a:effectLst>
                            <a:outerShdw blurRad="38100" dist="38100" dir="2700000" algn="tl">
                              <a:srgbClr val="000000">
                                <a:alpha val="43137"/>
                              </a:srgbClr>
                            </a:outerShdw>
                          </a:effectLst>
                        </a:rPr>
                        <a:t>0,0</a:t>
                      </a:r>
                      <a:endParaRPr lang="ru-RU" sz="1400" b="0" i="0" u="none" strike="noStrike" dirty="0">
                        <a:solidFill>
                          <a:schemeClr val="tx1"/>
                        </a:solidFill>
                        <a:effectLst>
                          <a:outerShdw blurRad="38100" dist="38100" dir="2700000" algn="tl">
                            <a:srgbClr val="000000">
                              <a:alpha val="43137"/>
                            </a:srgbClr>
                          </a:outerShdw>
                        </a:effectLst>
                        <a:latin typeface="Calibri" panose="020F0502020204030204" pitchFamily="34" charset="0"/>
                      </a:endParaRPr>
                    </a:p>
                  </a:txBody>
                  <a:tcPr marL="8313" marR="8313" marT="8313" marB="0" anchor="ctr"/>
                </a:tc>
                <a:tc>
                  <a:txBody>
                    <a:bodyPr/>
                    <a:lstStyle/>
                    <a:p>
                      <a:pPr algn="ctr" rtl="0" fontAlgn="ctr"/>
                      <a:r>
                        <a:rPr lang="ru-RU" sz="1400" u="none" strike="noStrike" dirty="0">
                          <a:solidFill>
                            <a:schemeClr val="tx1"/>
                          </a:solidFill>
                          <a:effectLst>
                            <a:outerShdw blurRad="38100" dist="38100" dir="2700000" algn="tl">
                              <a:srgbClr val="000000">
                                <a:alpha val="43137"/>
                              </a:srgbClr>
                            </a:outerShdw>
                          </a:effectLst>
                        </a:rPr>
                        <a:t>0,0</a:t>
                      </a:r>
                      <a:endParaRPr lang="ru-RU" sz="1400" b="0" i="0" u="none" strike="noStrike" dirty="0">
                        <a:solidFill>
                          <a:schemeClr val="tx1"/>
                        </a:solidFill>
                        <a:effectLst>
                          <a:outerShdw blurRad="38100" dist="38100" dir="2700000" algn="tl">
                            <a:srgbClr val="000000">
                              <a:alpha val="43137"/>
                            </a:srgbClr>
                          </a:outerShdw>
                        </a:effectLst>
                        <a:latin typeface="Calibri" panose="020F0502020204030204" pitchFamily="34" charset="0"/>
                      </a:endParaRPr>
                    </a:p>
                  </a:txBody>
                  <a:tcPr marL="8313" marR="8313" marT="8313" marB="0" anchor="ctr"/>
                </a:tc>
                <a:tc>
                  <a:txBody>
                    <a:bodyPr/>
                    <a:lstStyle/>
                    <a:p>
                      <a:pPr algn="ctr" rtl="0" fontAlgn="ctr"/>
                      <a:r>
                        <a:rPr lang="ru-RU" sz="1400" u="none" strike="noStrike" dirty="0">
                          <a:solidFill>
                            <a:schemeClr val="tx1"/>
                          </a:solidFill>
                          <a:effectLst>
                            <a:outerShdw blurRad="38100" dist="38100" dir="2700000" algn="tl">
                              <a:srgbClr val="000000">
                                <a:alpha val="43137"/>
                              </a:srgbClr>
                            </a:outerShdw>
                          </a:effectLst>
                        </a:rPr>
                        <a:t>0,0</a:t>
                      </a:r>
                      <a:endParaRPr lang="ru-RU" sz="1400" b="0" i="0" u="none" strike="noStrike" dirty="0">
                        <a:solidFill>
                          <a:schemeClr val="tx1"/>
                        </a:solidFill>
                        <a:effectLst>
                          <a:outerShdw blurRad="38100" dist="38100" dir="2700000" algn="tl">
                            <a:srgbClr val="000000">
                              <a:alpha val="43137"/>
                            </a:srgbClr>
                          </a:outerShdw>
                        </a:effectLst>
                        <a:latin typeface="Calibri" panose="020F0502020204030204" pitchFamily="34" charset="0"/>
                      </a:endParaRPr>
                    </a:p>
                  </a:txBody>
                  <a:tcPr marL="8313" marR="8313" marT="8313" marB="0" anchor="ctr"/>
                </a:tc>
                <a:extLst>
                  <a:ext uri="{0D108BD9-81ED-4DB2-BD59-A6C34878D82A}">
                    <a16:rowId xmlns:a16="http://schemas.microsoft.com/office/drawing/2014/main" val="3023402707"/>
                  </a:ext>
                </a:extLst>
              </a:tr>
            </a:tbl>
          </a:graphicData>
        </a:graphic>
      </p:graphicFrame>
      <p:sp>
        <p:nvSpPr>
          <p:cNvPr id="7" name="Прямоугольник 28">
            <a:extLst>
              <a:ext uri="{FF2B5EF4-FFF2-40B4-BE49-F238E27FC236}">
                <a16:creationId xmlns:a16="http://schemas.microsoft.com/office/drawing/2014/main" id="{6DF0AF8A-B17B-4784-A4B8-39C244D8AA56}"/>
              </a:ext>
            </a:extLst>
          </p:cNvPr>
          <p:cNvSpPr>
            <a:spLocks noChangeArrowheads="1"/>
          </p:cNvSpPr>
          <p:nvPr/>
        </p:nvSpPr>
        <p:spPr bwMode="auto">
          <a:xfrm>
            <a:off x="242933" y="5395550"/>
            <a:ext cx="11706132" cy="830997"/>
          </a:xfrm>
          <a:prstGeom prst="rect">
            <a:avLst/>
          </a:prstGeom>
          <a:solidFill>
            <a:srgbClr val="FFFFCC"/>
          </a:solidFill>
          <a:ln/>
        </p:spPr>
        <p:style>
          <a:lnRef idx="3">
            <a:schemeClr val="lt1"/>
          </a:lnRef>
          <a:fillRef idx="1">
            <a:schemeClr val="accent2"/>
          </a:fillRef>
          <a:effectRef idx="1">
            <a:schemeClr val="accent2"/>
          </a:effectRef>
          <a:fontRef idx="minor">
            <a:schemeClr val="lt1"/>
          </a:fontRef>
        </p:style>
        <p:txBody>
          <a:bodyPr wrap="squar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defRPr>
            </a:lvl9pPr>
          </a:lstStyle>
          <a:p>
            <a:pPr algn="ctr"/>
            <a:r>
              <a:rPr lang="ru-RU" altLang="ru-RU" sz="1600" dirty="0"/>
              <a:t>Муниципальный долг в 2020-2022 гг. отсутствует</a:t>
            </a:r>
          </a:p>
          <a:p>
            <a:pPr algn="ctr"/>
            <a:r>
              <a:rPr lang="ru-RU" altLang="ru-RU" sz="1600" dirty="0"/>
              <a:t>При формировании трехлетнего бюджета муниципальные заимствования в 2023 году и плановом периоде 2024 и 2025 годов не запланированы</a:t>
            </a:r>
          </a:p>
        </p:txBody>
      </p:sp>
      <p:sp>
        <p:nvSpPr>
          <p:cNvPr id="3" name="Прямоугольник 2">
            <a:extLst>
              <a:ext uri="{FF2B5EF4-FFF2-40B4-BE49-F238E27FC236}">
                <a16:creationId xmlns:a16="http://schemas.microsoft.com/office/drawing/2014/main" id="{6E08222F-98E2-4E0E-9265-F6EE77CD0740}"/>
              </a:ext>
            </a:extLst>
          </p:cNvPr>
          <p:cNvSpPr/>
          <p:nvPr/>
        </p:nvSpPr>
        <p:spPr>
          <a:xfrm>
            <a:off x="250824" y="1737353"/>
            <a:ext cx="11706132" cy="367472"/>
          </a:xfrm>
          <a:prstGeom prst="rect">
            <a:avLst/>
          </a:prstGeom>
          <a:solidFill>
            <a:schemeClr val="accent3">
              <a:lumMod val="20000"/>
              <a:lumOff val="80000"/>
              <a:alpha val="66000"/>
            </a:schemeClr>
          </a:solidFill>
          <a:scene3d>
            <a:camera prst="orthographicFront"/>
            <a:lightRig rig="threePt" dir="t"/>
          </a:scene3d>
          <a:sp3d prstMaterial="matte">
            <a:bevelT/>
            <a:bevelB/>
          </a:sp3d>
        </p:spPr>
        <p:txBody>
          <a:bodyPr>
            <a:normAutofit/>
          </a:bodyPr>
          <a:lstStyle/>
          <a:p>
            <a:pPr lvl="1" algn="ctr"/>
            <a:r>
              <a:rPr lang="ru-RU" dirty="0">
                <a:solidFill>
                  <a:schemeClr val="tx1">
                    <a:lumMod val="75000"/>
                    <a:lumOff val="25000"/>
                  </a:schemeClr>
                </a:solidFill>
                <a:latin typeface="Century Gothic" panose="020B0502020202020204" pitchFamily="34" charset="0"/>
              </a:rPr>
              <a:t>Основные характеристики бюджета городского округа Долгопрудный 2023-2025 гг.</a:t>
            </a:r>
          </a:p>
        </p:txBody>
      </p:sp>
      <p:sp>
        <p:nvSpPr>
          <p:cNvPr id="9" name="Прямоугольник 8">
            <a:extLst>
              <a:ext uri="{FF2B5EF4-FFF2-40B4-BE49-F238E27FC236}">
                <a16:creationId xmlns:a16="http://schemas.microsoft.com/office/drawing/2014/main" id="{9C7A5D47-7D2C-4782-8867-2225B4DBDD46}"/>
              </a:ext>
            </a:extLst>
          </p:cNvPr>
          <p:cNvSpPr/>
          <p:nvPr/>
        </p:nvSpPr>
        <p:spPr>
          <a:xfrm>
            <a:off x="10997783" y="2086689"/>
            <a:ext cx="959173" cy="307777"/>
          </a:xfrm>
          <a:prstGeom prst="rect">
            <a:avLst/>
          </a:prstGeom>
        </p:spPr>
        <p:txBody>
          <a:bodyPr wrap="none">
            <a:spAutoFit/>
          </a:bodyPr>
          <a:lstStyle/>
          <a:p>
            <a:r>
              <a:rPr lang="ru-RU" sz="1400" dirty="0"/>
              <a:t>(тыс. руб.)</a:t>
            </a:r>
          </a:p>
        </p:txBody>
      </p:sp>
      <p:sp>
        <p:nvSpPr>
          <p:cNvPr id="10" name="Номер слайда 9">
            <a:extLst>
              <a:ext uri="{FF2B5EF4-FFF2-40B4-BE49-F238E27FC236}">
                <a16:creationId xmlns:a16="http://schemas.microsoft.com/office/drawing/2014/main" id="{A94F6C35-E26A-45C2-A35F-8D8AF88FF22E}"/>
              </a:ext>
            </a:extLst>
          </p:cNvPr>
          <p:cNvSpPr>
            <a:spLocks noGrp="1"/>
          </p:cNvSpPr>
          <p:nvPr>
            <p:ph type="sldNum" sz="quarter" idx="12"/>
          </p:nvPr>
        </p:nvSpPr>
        <p:spPr/>
        <p:txBody>
          <a:bodyPr/>
          <a:lstStyle/>
          <a:p>
            <a:fld id="{E4EB6E89-BA87-4003-BD23-6BDF40F3EBED}" type="slidenum">
              <a:rPr lang="ru-RU" smtClean="0"/>
              <a:pPr/>
              <a:t>16</a:t>
            </a:fld>
            <a:endParaRPr lang="ru-RU" dirty="0"/>
          </a:p>
        </p:txBody>
      </p:sp>
      <p:pic>
        <p:nvPicPr>
          <p:cNvPr id="11" name="Объект 6">
            <a:extLst>
              <a:ext uri="{FF2B5EF4-FFF2-40B4-BE49-F238E27FC236}">
                <a16:creationId xmlns:a16="http://schemas.microsoft.com/office/drawing/2014/main" id="{29F8EF1A-B159-49C7-B3A0-AC30357252F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3910" y="170694"/>
            <a:ext cx="760490" cy="342008"/>
          </a:xfrm>
          <a:prstGeom prst="rect">
            <a:avLst/>
          </a:prstGeom>
        </p:spPr>
      </p:pic>
    </p:spTree>
    <p:extLst>
      <p:ext uri="{BB962C8B-B14F-4D97-AF65-F5344CB8AC3E}">
        <p14:creationId xmlns:p14="http://schemas.microsoft.com/office/powerpoint/2010/main" val="11487002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Номер слайда 3">
            <a:extLst>
              <a:ext uri="{FF2B5EF4-FFF2-40B4-BE49-F238E27FC236}">
                <a16:creationId xmlns:a16="http://schemas.microsoft.com/office/drawing/2014/main" id="{2A690AA4-EBC1-452D-8A72-C4412AB31F33}"/>
              </a:ext>
            </a:extLst>
          </p:cNvPr>
          <p:cNvSpPr>
            <a:spLocks noGrp="1"/>
          </p:cNvSpPr>
          <p:nvPr>
            <p:ph type="sldNum" sz="quarter" idx="12"/>
          </p:nvPr>
        </p:nvSpPr>
        <p:spPr/>
        <p:txBody>
          <a:bodyPr/>
          <a:lstStyle/>
          <a:p>
            <a:fld id="{E4EB6E89-BA87-4003-BD23-6BDF40F3EBED}" type="slidenum">
              <a:rPr lang="ru-RU" smtClean="0"/>
              <a:pPr/>
              <a:t>17</a:t>
            </a:fld>
            <a:endParaRPr lang="ru-RU"/>
          </a:p>
        </p:txBody>
      </p:sp>
      <p:graphicFrame>
        <p:nvGraphicFramePr>
          <p:cNvPr id="7" name="Таблица 6">
            <a:extLst>
              <a:ext uri="{FF2B5EF4-FFF2-40B4-BE49-F238E27FC236}">
                <a16:creationId xmlns:a16="http://schemas.microsoft.com/office/drawing/2014/main" id="{21D9CF2A-49DE-4BE6-8521-E311DE40FE39}"/>
              </a:ext>
            </a:extLst>
          </p:cNvPr>
          <p:cNvGraphicFramePr>
            <a:graphicFrameLocks noGrp="1"/>
          </p:cNvGraphicFramePr>
          <p:nvPr>
            <p:extLst>
              <p:ext uri="{D42A27DB-BD31-4B8C-83A1-F6EECF244321}">
                <p14:modId xmlns:p14="http://schemas.microsoft.com/office/powerpoint/2010/main" val="3557368473"/>
              </p:ext>
            </p:extLst>
          </p:nvPr>
        </p:nvGraphicFramePr>
        <p:xfrm>
          <a:off x="274318" y="1594871"/>
          <a:ext cx="11673841" cy="2176377"/>
        </p:xfrm>
        <a:graphic>
          <a:graphicData uri="http://schemas.openxmlformats.org/drawingml/2006/table">
            <a:tbl>
              <a:tblPr firstRow="1" firstCol="1" bandRow="1">
                <a:tableStyleId>{21E4AEA4-8DFA-4A89-87EB-49C32662AFE0}</a:tableStyleId>
              </a:tblPr>
              <a:tblGrid>
                <a:gridCol w="2009507">
                  <a:extLst>
                    <a:ext uri="{9D8B030D-6E8A-4147-A177-3AD203B41FA5}">
                      <a16:colId xmlns:a16="http://schemas.microsoft.com/office/drawing/2014/main" val="4161677615"/>
                    </a:ext>
                  </a:extLst>
                </a:gridCol>
                <a:gridCol w="1140279">
                  <a:extLst>
                    <a:ext uri="{9D8B030D-6E8A-4147-A177-3AD203B41FA5}">
                      <a16:colId xmlns:a16="http://schemas.microsoft.com/office/drawing/2014/main" val="2787440657"/>
                    </a:ext>
                  </a:extLst>
                </a:gridCol>
                <a:gridCol w="1158972">
                  <a:extLst>
                    <a:ext uri="{9D8B030D-6E8A-4147-A177-3AD203B41FA5}">
                      <a16:colId xmlns:a16="http://schemas.microsoft.com/office/drawing/2014/main" val="2205677832"/>
                    </a:ext>
                  </a:extLst>
                </a:gridCol>
                <a:gridCol w="1196358">
                  <a:extLst>
                    <a:ext uri="{9D8B030D-6E8A-4147-A177-3AD203B41FA5}">
                      <a16:colId xmlns:a16="http://schemas.microsoft.com/office/drawing/2014/main" val="283380301"/>
                    </a:ext>
                  </a:extLst>
                </a:gridCol>
                <a:gridCol w="1079528">
                  <a:extLst>
                    <a:ext uri="{9D8B030D-6E8A-4147-A177-3AD203B41FA5}">
                      <a16:colId xmlns:a16="http://schemas.microsoft.com/office/drawing/2014/main" val="885610543"/>
                    </a:ext>
                  </a:extLst>
                </a:gridCol>
                <a:gridCol w="1136957">
                  <a:extLst>
                    <a:ext uri="{9D8B030D-6E8A-4147-A177-3AD203B41FA5}">
                      <a16:colId xmlns:a16="http://schemas.microsoft.com/office/drawing/2014/main" val="1517910416"/>
                    </a:ext>
                  </a:extLst>
                </a:gridCol>
                <a:gridCol w="568787">
                  <a:extLst>
                    <a:ext uri="{9D8B030D-6E8A-4147-A177-3AD203B41FA5}">
                      <a16:colId xmlns:a16="http://schemas.microsoft.com/office/drawing/2014/main" val="2168018087"/>
                    </a:ext>
                  </a:extLst>
                </a:gridCol>
                <a:gridCol w="1086483">
                  <a:extLst>
                    <a:ext uri="{9D8B030D-6E8A-4147-A177-3AD203B41FA5}">
                      <a16:colId xmlns:a16="http://schemas.microsoft.com/office/drawing/2014/main" val="1742181491"/>
                    </a:ext>
                  </a:extLst>
                </a:gridCol>
                <a:gridCol w="1148485">
                  <a:extLst>
                    <a:ext uri="{9D8B030D-6E8A-4147-A177-3AD203B41FA5}">
                      <a16:colId xmlns:a16="http://schemas.microsoft.com/office/drawing/2014/main" val="745138396"/>
                    </a:ext>
                  </a:extLst>
                </a:gridCol>
                <a:gridCol w="1148485">
                  <a:extLst>
                    <a:ext uri="{9D8B030D-6E8A-4147-A177-3AD203B41FA5}">
                      <a16:colId xmlns:a16="http://schemas.microsoft.com/office/drawing/2014/main" val="3387468951"/>
                    </a:ext>
                  </a:extLst>
                </a:gridCol>
              </a:tblGrid>
              <a:tr h="413700">
                <a:tc rowSpan="2">
                  <a:txBody>
                    <a:bodyPr/>
                    <a:lstStyle/>
                    <a:p>
                      <a:pPr algn="ctr" rtl="0" fontAlgn="ctr"/>
                      <a:r>
                        <a:rPr lang="ru-RU" sz="1400" u="none" strike="noStrike" dirty="0">
                          <a:effectLst>
                            <a:outerShdw blurRad="50800" dist="38100" algn="tr" rotWithShape="0">
                              <a:prstClr val="black">
                                <a:alpha val="40000"/>
                              </a:prstClr>
                            </a:outerShdw>
                          </a:effectLst>
                        </a:rPr>
                        <a:t>Показатели</a:t>
                      </a:r>
                      <a:endParaRPr lang="ru-RU" sz="1400" b="1" i="0" u="none" strike="noStrike" dirty="0">
                        <a:solidFill>
                          <a:srgbClr val="000000"/>
                        </a:solidFill>
                        <a:effectLst>
                          <a:outerShdw blurRad="50800" dist="38100" algn="tr" rotWithShape="0">
                            <a:prstClr val="black">
                              <a:alpha val="40000"/>
                            </a:prstClr>
                          </a:outerShdw>
                        </a:effectLst>
                        <a:latin typeface="Calibri" panose="020F0502020204030204" pitchFamily="34" charset="0"/>
                      </a:endParaRPr>
                    </a:p>
                  </a:txBody>
                  <a:tcPr marL="8313" marR="8313" marT="8313" marB="0" anchor="ctr">
                    <a:solidFill>
                      <a:schemeClr val="accent1">
                        <a:lumMod val="60000"/>
                        <a:lumOff val="40000"/>
                      </a:schemeClr>
                    </a:solidFill>
                  </a:tcPr>
                </a:tc>
                <a:tc rowSpan="2">
                  <a:txBody>
                    <a:bodyPr/>
                    <a:lstStyle/>
                    <a:p>
                      <a:pPr algn="ctr" rtl="0" fontAlgn="ctr"/>
                      <a:r>
                        <a:rPr lang="ru-RU" sz="1400" u="none" strike="noStrike" dirty="0">
                          <a:effectLst>
                            <a:outerShdw blurRad="50800" dist="38100" algn="tr" rotWithShape="0">
                              <a:prstClr val="black">
                                <a:alpha val="40000"/>
                              </a:prstClr>
                            </a:outerShdw>
                          </a:effectLst>
                        </a:rPr>
                        <a:t>Исполнено в 2020 г.</a:t>
                      </a:r>
                      <a:endParaRPr lang="ru-RU" sz="1400" b="1" i="0" u="none" strike="noStrike" dirty="0">
                        <a:solidFill>
                          <a:srgbClr val="000000"/>
                        </a:solidFill>
                        <a:effectLst>
                          <a:outerShdw blurRad="50800" dist="38100" algn="tr" rotWithShape="0">
                            <a:prstClr val="black">
                              <a:alpha val="40000"/>
                            </a:prstClr>
                          </a:outerShdw>
                        </a:effectLst>
                        <a:latin typeface="Calibri" panose="020F0502020204030204" pitchFamily="34" charset="0"/>
                      </a:endParaRPr>
                    </a:p>
                  </a:txBody>
                  <a:tcPr marL="8313" marR="8313" marT="8313" marB="0" anchor="ctr">
                    <a:solidFill>
                      <a:schemeClr val="accent1">
                        <a:lumMod val="60000"/>
                        <a:lumOff val="40000"/>
                      </a:schemeClr>
                    </a:solidFill>
                  </a:tcPr>
                </a:tc>
                <a:tc rowSpan="2">
                  <a:txBody>
                    <a:bodyPr/>
                    <a:lstStyle/>
                    <a:p>
                      <a:pPr algn="ctr" rtl="0" fontAlgn="ctr"/>
                      <a:r>
                        <a:rPr lang="ru-RU" sz="1400" u="none" strike="noStrike" dirty="0">
                          <a:effectLst>
                            <a:outerShdw blurRad="50800" dist="38100" algn="tr" rotWithShape="0">
                              <a:prstClr val="black">
                                <a:alpha val="40000"/>
                              </a:prstClr>
                            </a:outerShdw>
                          </a:effectLst>
                        </a:rPr>
                        <a:t>Исполнено в 2021 г.</a:t>
                      </a:r>
                      <a:endParaRPr lang="ru-RU" sz="1400" b="1" i="0" u="none" strike="noStrike" dirty="0">
                        <a:solidFill>
                          <a:srgbClr val="000000"/>
                        </a:solidFill>
                        <a:effectLst>
                          <a:outerShdw blurRad="50800" dist="38100" algn="tr" rotWithShape="0">
                            <a:prstClr val="black">
                              <a:alpha val="40000"/>
                            </a:prstClr>
                          </a:outerShdw>
                        </a:effectLst>
                        <a:latin typeface="Calibri" panose="020F0502020204030204" pitchFamily="34" charset="0"/>
                      </a:endParaRPr>
                    </a:p>
                  </a:txBody>
                  <a:tcPr marL="8313" marR="8313" marT="8313" marB="0" anchor="ctr">
                    <a:solidFill>
                      <a:schemeClr val="accent1">
                        <a:lumMod val="60000"/>
                        <a:lumOff val="40000"/>
                      </a:schemeClr>
                    </a:solidFill>
                  </a:tcPr>
                </a:tc>
                <a:tc rowSpan="2">
                  <a:txBody>
                    <a:bodyPr/>
                    <a:lstStyle/>
                    <a:p>
                      <a:pPr marL="0" algn="ctr" defTabSz="914400" rtl="0" eaLnBrk="1" fontAlgn="ctr" latinLnBrk="0" hangingPunct="1"/>
                      <a:r>
                        <a:rPr lang="ru-RU" sz="1400" b="1" u="none" strike="noStrike" kern="1200" dirty="0">
                          <a:solidFill>
                            <a:schemeClr val="lt1"/>
                          </a:solidFill>
                          <a:effectLst>
                            <a:outerShdw blurRad="50800" dist="38100" algn="tr" rotWithShape="0">
                              <a:prstClr val="black">
                                <a:alpha val="40000"/>
                              </a:prstClr>
                            </a:outerShdw>
                          </a:effectLst>
                          <a:latin typeface="+mn-lt"/>
                          <a:ea typeface="+mn-ea"/>
                          <a:cs typeface="+mn-cs"/>
                        </a:rPr>
                        <a:t>Уточненный план 2022 г. </a:t>
                      </a:r>
                    </a:p>
                  </a:txBody>
                  <a:tcPr marL="8313" marR="8313" marT="8313" marB="0" anchor="ctr">
                    <a:solidFill>
                      <a:schemeClr val="accent1">
                        <a:lumMod val="60000"/>
                        <a:lumOff val="40000"/>
                      </a:schemeClr>
                    </a:solidFill>
                  </a:tcPr>
                </a:tc>
                <a:tc rowSpan="2">
                  <a:txBody>
                    <a:bodyPr/>
                    <a:lstStyle/>
                    <a:p>
                      <a:pPr marL="0" algn="ctr" defTabSz="914400" rtl="0" eaLnBrk="1" fontAlgn="ctr" latinLnBrk="0" hangingPunct="1"/>
                      <a:r>
                        <a:rPr lang="ru-RU" sz="1400" b="1" u="none" strike="noStrike" kern="1200" dirty="0">
                          <a:solidFill>
                            <a:schemeClr val="lt1"/>
                          </a:solidFill>
                          <a:effectLst>
                            <a:outerShdw blurRad="50800" dist="38100" algn="tr" rotWithShape="0">
                              <a:prstClr val="black">
                                <a:alpha val="40000"/>
                              </a:prstClr>
                            </a:outerShdw>
                          </a:effectLst>
                          <a:latin typeface="+mn-lt"/>
                          <a:ea typeface="+mn-ea"/>
                          <a:cs typeface="+mn-cs"/>
                        </a:rPr>
                        <a:t>Ожидаемое исполнение 2022 г.</a:t>
                      </a:r>
                    </a:p>
                  </a:txBody>
                  <a:tcPr marL="8313" marR="8313" marT="8313" marB="0" anchor="ctr">
                    <a:solidFill>
                      <a:schemeClr val="accent1">
                        <a:lumMod val="60000"/>
                        <a:lumOff val="40000"/>
                      </a:schemeClr>
                    </a:solidFill>
                  </a:tcPr>
                </a:tc>
                <a:tc gridSpan="2">
                  <a:txBody>
                    <a:bodyPr/>
                    <a:lstStyle/>
                    <a:p>
                      <a:pPr marL="0" algn="ctr" defTabSz="914400" rtl="0" eaLnBrk="1" fontAlgn="ctr" latinLnBrk="0" hangingPunct="1"/>
                      <a:r>
                        <a:rPr lang="ru-RU" sz="1400" b="1" u="none" strike="noStrike" kern="1200" dirty="0">
                          <a:solidFill>
                            <a:schemeClr val="lt1"/>
                          </a:solidFill>
                          <a:effectLst>
                            <a:outerShdw blurRad="50800" dist="38100" algn="tr" rotWithShape="0">
                              <a:prstClr val="black">
                                <a:alpha val="40000"/>
                              </a:prstClr>
                            </a:outerShdw>
                          </a:effectLst>
                          <a:latin typeface="+mn-lt"/>
                          <a:ea typeface="+mn-ea"/>
                          <a:cs typeface="+mn-cs"/>
                        </a:rPr>
                        <a:t>Отклонения от плана в 2022 г.</a:t>
                      </a:r>
                    </a:p>
                  </a:txBody>
                  <a:tcPr marL="8313" marR="8313" marT="8313" marB="0" anchor="ctr">
                    <a:solidFill>
                      <a:schemeClr val="accent1">
                        <a:lumMod val="60000"/>
                        <a:lumOff val="40000"/>
                      </a:schemeClr>
                    </a:solidFill>
                  </a:tcPr>
                </a:tc>
                <a:tc hMerge="1">
                  <a:txBody>
                    <a:bodyPr/>
                    <a:lstStyle/>
                    <a:p>
                      <a:endParaRPr lang="ru-RU"/>
                    </a:p>
                  </a:txBody>
                  <a:tcPr/>
                </a:tc>
                <a:tc gridSpan="3">
                  <a:txBody>
                    <a:bodyPr/>
                    <a:lstStyle/>
                    <a:p>
                      <a:pPr algn="ctr" rtl="0" fontAlgn="ctr"/>
                      <a:r>
                        <a:rPr lang="ru-RU" sz="1400" u="none" strike="noStrike" dirty="0">
                          <a:effectLst>
                            <a:outerShdw blurRad="50800" dist="38100" algn="tr" rotWithShape="0">
                              <a:prstClr val="black">
                                <a:alpha val="40000"/>
                              </a:prstClr>
                            </a:outerShdw>
                          </a:effectLst>
                        </a:rPr>
                        <a:t>План</a:t>
                      </a:r>
                      <a:endParaRPr lang="ru-RU" sz="1400" b="1" i="0" u="none" strike="noStrike" dirty="0">
                        <a:solidFill>
                          <a:srgbClr val="000000"/>
                        </a:solidFill>
                        <a:effectLst>
                          <a:outerShdw blurRad="50800" dist="38100" algn="tr" rotWithShape="0">
                            <a:prstClr val="black">
                              <a:alpha val="40000"/>
                            </a:prstClr>
                          </a:outerShdw>
                        </a:effectLst>
                        <a:latin typeface="Calibri" panose="020F0502020204030204" pitchFamily="34" charset="0"/>
                      </a:endParaRPr>
                    </a:p>
                  </a:txBody>
                  <a:tcPr marL="8313" marR="8313" marT="8313" marB="0" anchor="ctr">
                    <a:solidFill>
                      <a:schemeClr val="accent1">
                        <a:lumMod val="60000"/>
                        <a:lumOff val="40000"/>
                      </a:schemeClr>
                    </a:solidFill>
                  </a:tcPr>
                </a:tc>
                <a:tc hMerge="1">
                  <a:txBody>
                    <a:bodyPr/>
                    <a:lstStyle/>
                    <a:p>
                      <a:endParaRPr lang="ru-RU"/>
                    </a:p>
                  </a:txBody>
                  <a:tcPr/>
                </a:tc>
                <a:tc hMerge="1">
                  <a:txBody>
                    <a:bodyPr/>
                    <a:lstStyle/>
                    <a:p>
                      <a:endParaRPr lang="ru-RU"/>
                    </a:p>
                  </a:txBody>
                  <a:tcPr/>
                </a:tc>
                <a:extLst>
                  <a:ext uri="{0D108BD9-81ED-4DB2-BD59-A6C34878D82A}">
                    <a16:rowId xmlns:a16="http://schemas.microsoft.com/office/drawing/2014/main" val="2952382078"/>
                  </a:ext>
                </a:extLst>
              </a:tr>
              <a:tr h="413700">
                <a:tc vMerge="1">
                  <a:txBody>
                    <a:bodyPr/>
                    <a:lstStyle/>
                    <a:p>
                      <a:endParaRPr lang="ru-RU"/>
                    </a:p>
                  </a:txBody>
                  <a:tcPr/>
                </a:tc>
                <a:tc vMerge="1">
                  <a:txBody>
                    <a:bodyPr/>
                    <a:lstStyle/>
                    <a:p>
                      <a:endParaRPr lang="ru-RU" dirty="0"/>
                    </a:p>
                  </a:txBody>
                  <a:tcPr/>
                </a:tc>
                <a:tc vMerge="1">
                  <a:txBody>
                    <a:bodyPr/>
                    <a:lstStyle/>
                    <a:p>
                      <a:endParaRPr lang="ru-RU"/>
                    </a:p>
                  </a:txBody>
                  <a:tcPr/>
                </a:tc>
                <a:tc vMerge="1">
                  <a:txBody>
                    <a:bodyPr/>
                    <a:lstStyle/>
                    <a:p>
                      <a:endParaRPr lang="ru-RU"/>
                    </a:p>
                  </a:txBody>
                  <a:tcPr/>
                </a:tc>
                <a:tc vMerge="1">
                  <a:txBody>
                    <a:bodyPr/>
                    <a:lstStyle/>
                    <a:p>
                      <a:endParaRPr lang="ru-RU"/>
                    </a:p>
                  </a:txBody>
                  <a:tcPr/>
                </a:tc>
                <a:tc>
                  <a:txBody>
                    <a:bodyPr/>
                    <a:lstStyle/>
                    <a:p>
                      <a:pPr algn="ctr"/>
                      <a:r>
                        <a:rPr lang="ru-RU" sz="1400" u="none" strike="noStrike" kern="1200" dirty="0">
                          <a:solidFill>
                            <a:schemeClr val="dk1"/>
                          </a:solidFill>
                          <a:effectLst>
                            <a:outerShdw blurRad="50800" dist="38100" algn="tr" rotWithShape="0">
                              <a:prstClr val="black">
                                <a:alpha val="40000"/>
                              </a:prstClr>
                            </a:outerShdw>
                          </a:effectLst>
                          <a:latin typeface="+mn-lt"/>
                          <a:ea typeface="+mn-ea"/>
                          <a:cs typeface="+mn-cs"/>
                        </a:rPr>
                        <a:t>абсолютные значения</a:t>
                      </a:r>
                      <a:endParaRPr lang="ru-RU" dirty="0"/>
                    </a:p>
                  </a:txBody>
                  <a:tcPr marL="8313" marR="8313" marT="8313" marB="0" anchor="ctr"/>
                </a:tc>
                <a:tc>
                  <a:txBody>
                    <a:bodyPr/>
                    <a:lstStyle/>
                    <a:p>
                      <a:pPr algn="ctr"/>
                      <a:r>
                        <a:rPr lang="ru-RU" sz="1400" u="none" strike="noStrike" kern="1200" dirty="0">
                          <a:solidFill>
                            <a:schemeClr val="dk1"/>
                          </a:solidFill>
                          <a:effectLst>
                            <a:outerShdw blurRad="50800" dist="38100" algn="tr" rotWithShape="0">
                              <a:prstClr val="black">
                                <a:alpha val="40000"/>
                              </a:prstClr>
                            </a:outerShdw>
                          </a:effectLst>
                          <a:latin typeface="+mn-lt"/>
                          <a:ea typeface="+mn-ea"/>
                          <a:cs typeface="+mn-cs"/>
                        </a:rPr>
                        <a:t>в %</a:t>
                      </a:r>
                      <a:endParaRPr lang="ru-RU" dirty="0"/>
                    </a:p>
                  </a:txBody>
                  <a:tcPr marL="8313" marR="8313" marT="8313" marB="0" anchor="ctr"/>
                </a:tc>
                <a:tc>
                  <a:txBody>
                    <a:bodyPr/>
                    <a:lstStyle/>
                    <a:p>
                      <a:pPr algn="ctr" rtl="0" fontAlgn="ctr"/>
                      <a:r>
                        <a:rPr lang="ru-RU" sz="1400" u="none" strike="noStrike" dirty="0">
                          <a:effectLst>
                            <a:outerShdw blurRad="50800" dist="38100" algn="tr" rotWithShape="0">
                              <a:prstClr val="black">
                                <a:alpha val="40000"/>
                              </a:prstClr>
                            </a:outerShdw>
                          </a:effectLst>
                        </a:rPr>
                        <a:t>2023 г.</a:t>
                      </a:r>
                      <a:endParaRPr lang="ru-RU" sz="1400" b="1" i="0" u="none" strike="noStrike" dirty="0">
                        <a:solidFill>
                          <a:srgbClr val="000000"/>
                        </a:solidFill>
                        <a:effectLst>
                          <a:outerShdw blurRad="50800" dist="38100" algn="tr" rotWithShape="0">
                            <a:prstClr val="black">
                              <a:alpha val="40000"/>
                            </a:prstClr>
                          </a:outerShdw>
                        </a:effectLst>
                        <a:latin typeface="Calibri" panose="020F0502020204030204" pitchFamily="34" charset="0"/>
                      </a:endParaRPr>
                    </a:p>
                  </a:txBody>
                  <a:tcPr marL="8313" marR="8313" marT="8313" marB="0" anchor="ctr"/>
                </a:tc>
                <a:tc>
                  <a:txBody>
                    <a:bodyPr/>
                    <a:lstStyle/>
                    <a:p>
                      <a:pPr algn="ctr" rtl="0" fontAlgn="ctr"/>
                      <a:r>
                        <a:rPr lang="ru-RU" sz="1400" u="none" strike="noStrike" dirty="0">
                          <a:effectLst>
                            <a:outerShdw blurRad="50800" dist="38100" algn="tr" rotWithShape="0">
                              <a:prstClr val="black">
                                <a:alpha val="40000"/>
                              </a:prstClr>
                            </a:outerShdw>
                          </a:effectLst>
                        </a:rPr>
                        <a:t>2024 г.</a:t>
                      </a:r>
                      <a:endParaRPr lang="ru-RU" sz="1400" b="1" i="0" u="none" strike="noStrike" dirty="0">
                        <a:solidFill>
                          <a:srgbClr val="000000"/>
                        </a:solidFill>
                        <a:effectLst>
                          <a:outerShdw blurRad="50800" dist="38100" algn="tr" rotWithShape="0">
                            <a:prstClr val="black">
                              <a:alpha val="40000"/>
                            </a:prstClr>
                          </a:outerShdw>
                        </a:effectLst>
                        <a:latin typeface="Calibri" panose="020F0502020204030204" pitchFamily="34" charset="0"/>
                      </a:endParaRPr>
                    </a:p>
                  </a:txBody>
                  <a:tcPr marL="8313" marR="8313" marT="8313" marB="0" anchor="ctr"/>
                </a:tc>
                <a:tc>
                  <a:txBody>
                    <a:bodyPr/>
                    <a:lstStyle/>
                    <a:p>
                      <a:pPr algn="ctr" rtl="0" fontAlgn="ctr"/>
                      <a:r>
                        <a:rPr lang="ru-RU" sz="1400" u="none" strike="noStrike" dirty="0">
                          <a:effectLst>
                            <a:outerShdw blurRad="50800" dist="38100" algn="tr" rotWithShape="0">
                              <a:prstClr val="black">
                                <a:alpha val="40000"/>
                              </a:prstClr>
                            </a:outerShdw>
                          </a:effectLst>
                        </a:rPr>
                        <a:t>2025 г.</a:t>
                      </a:r>
                      <a:endParaRPr lang="ru-RU" sz="1400" b="1" i="0" u="none" strike="noStrike" dirty="0">
                        <a:solidFill>
                          <a:srgbClr val="000000"/>
                        </a:solidFill>
                        <a:effectLst>
                          <a:outerShdw blurRad="50800" dist="38100" algn="tr" rotWithShape="0">
                            <a:prstClr val="black">
                              <a:alpha val="40000"/>
                            </a:prstClr>
                          </a:outerShdw>
                        </a:effectLst>
                        <a:latin typeface="Calibri" panose="020F0502020204030204" pitchFamily="34" charset="0"/>
                      </a:endParaRPr>
                    </a:p>
                  </a:txBody>
                  <a:tcPr marL="8313" marR="8313" marT="8313" marB="0" anchor="ctr"/>
                </a:tc>
                <a:extLst>
                  <a:ext uri="{0D108BD9-81ED-4DB2-BD59-A6C34878D82A}">
                    <a16:rowId xmlns:a16="http://schemas.microsoft.com/office/drawing/2014/main" val="2729211327"/>
                  </a:ext>
                </a:extLst>
              </a:tr>
              <a:tr h="373308">
                <a:tc>
                  <a:txBody>
                    <a:bodyPr/>
                    <a:lstStyle/>
                    <a:p>
                      <a:pPr algn="l" rtl="0" fontAlgn="ctr"/>
                      <a:r>
                        <a:rPr lang="ru-RU" sz="1400" b="1" u="none" strike="noStrike" dirty="0">
                          <a:effectLst>
                            <a:outerShdw blurRad="38100" dist="38100" dir="2700000" algn="tl">
                              <a:srgbClr val="000000">
                                <a:alpha val="43137"/>
                              </a:srgbClr>
                            </a:outerShdw>
                          </a:effectLst>
                        </a:rPr>
                        <a:t>Доходы (всего)</a:t>
                      </a:r>
                      <a:endParaRPr lang="ru-RU" sz="1400" b="1" i="1" u="none" strike="noStrike" dirty="0">
                        <a:solidFill>
                          <a:srgbClr val="000000"/>
                        </a:solidFill>
                        <a:effectLst>
                          <a:outerShdw blurRad="38100" dist="38100" dir="2700000" algn="tl">
                            <a:srgbClr val="000000">
                              <a:alpha val="43137"/>
                            </a:srgbClr>
                          </a:outerShdw>
                        </a:effectLst>
                        <a:latin typeface="Calibri" panose="020F0502020204030204" pitchFamily="34" charset="0"/>
                      </a:endParaRPr>
                    </a:p>
                  </a:txBody>
                  <a:tcPr marL="8313" marR="8313" marT="8313" marB="0" anchor="ctr">
                    <a:solidFill>
                      <a:schemeClr val="accent1">
                        <a:lumMod val="60000"/>
                        <a:lumOff val="40000"/>
                      </a:schemeClr>
                    </a:solidFill>
                  </a:tcPr>
                </a:tc>
                <a:tc>
                  <a:txBody>
                    <a:bodyPr/>
                    <a:lstStyle/>
                    <a:p>
                      <a:pPr marL="0" algn="ctr" defTabSz="914400" rtl="0" eaLnBrk="1" fontAlgn="b" latinLnBrk="0" hangingPunct="1"/>
                      <a:r>
                        <a:rPr lang="ru-RU" sz="1400" u="none" strike="noStrike" kern="1200" dirty="0">
                          <a:solidFill>
                            <a:schemeClr val="dk1"/>
                          </a:solidFill>
                          <a:effectLst>
                            <a:outerShdw blurRad="50800" dist="38100" algn="tr" rotWithShape="0">
                              <a:prstClr val="black">
                                <a:alpha val="40000"/>
                              </a:prstClr>
                            </a:outerShdw>
                          </a:effectLst>
                          <a:latin typeface="+mn-lt"/>
                          <a:ea typeface="+mn-ea"/>
                          <a:cs typeface="+mn-cs"/>
                        </a:rPr>
                        <a:t>4 690 326,4</a:t>
                      </a:r>
                    </a:p>
                  </a:txBody>
                  <a:tcPr marL="8313" marR="8313" marT="8313" marB="0" anchor="b"/>
                </a:tc>
                <a:tc>
                  <a:txBody>
                    <a:bodyPr/>
                    <a:lstStyle/>
                    <a:p>
                      <a:pPr marL="0" algn="ctr" defTabSz="914400" rtl="0" eaLnBrk="1" fontAlgn="b" latinLnBrk="0" hangingPunct="1"/>
                      <a:endParaRPr lang="ru-RU" sz="1400" u="none" strike="noStrike" kern="1200" dirty="0">
                        <a:solidFill>
                          <a:schemeClr val="dk1"/>
                        </a:solidFill>
                        <a:effectLst>
                          <a:outerShdw blurRad="50800" dist="38100" algn="tr" rotWithShape="0">
                            <a:prstClr val="black">
                              <a:alpha val="40000"/>
                            </a:prstClr>
                          </a:outerShdw>
                        </a:effectLst>
                        <a:latin typeface="+mn-lt"/>
                        <a:ea typeface="+mn-ea"/>
                        <a:cs typeface="+mn-cs"/>
                      </a:endParaRPr>
                    </a:p>
                    <a:p>
                      <a:pPr marL="0" algn="ctr" defTabSz="914400" rtl="0" eaLnBrk="1" fontAlgn="b" latinLnBrk="0" hangingPunct="1"/>
                      <a:r>
                        <a:rPr lang="ru-RU" sz="1400" u="none" strike="noStrike" kern="1200" dirty="0">
                          <a:solidFill>
                            <a:schemeClr val="dk1"/>
                          </a:solidFill>
                          <a:effectLst>
                            <a:outerShdw blurRad="50800" dist="38100" algn="tr" rotWithShape="0">
                              <a:prstClr val="black">
                                <a:alpha val="40000"/>
                              </a:prstClr>
                            </a:outerShdw>
                          </a:effectLst>
                          <a:latin typeface="+mn-lt"/>
                          <a:ea typeface="+mn-ea"/>
                          <a:cs typeface="+mn-cs"/>
                        </a:rPr>
                        <a:t>4 525 079,7 </a:t>
                      </a:r>
                    </a:p>
                  </a:txBody>
                  <a:tcPr marL="8313" marR="8313" marT="8313" marB="0" anchor="ctr"/>
                </a:tc>
                <a:tc>
                  <a:txBody>
                    <a:bodyPr/>
                    <a:lstStyle/>
                    <a:p>
                      <a:pPr marL="0" algn="ctr" defTabSz="914400" rtl="0" eaLnBrk="1" fontAlgn="b" latinLnBrk="0" hangingPunct="1"/>
                      <a:r>
                        <a:rPr lang="ru-RU" sz="1400" u="none" strike="noStrike" kern="1200" dirty="0">
                          <a:solidFill>
                            <a:schemeClr val="dk1"/>
                          </a:solidFill>
                          <a:effectLst>
                            <a:outerShdw blurRad="50800" dist="38100" algn="tr" rotWithShape="0">
                              <a:prstClr val="black">
                                <a:alpha val="40000"/>
                              </a:prstClr>
                            </a:outerShdw>
                          </a:effectLst>
                          <a:latin typeface="+mn-lt"/>
                          <a:ea typeface="+mn-ea"/>
                          <a:cs typeface="+mn-cs"/>
                        </a:rPr>
                        <a:t>6 412 530,1</a:t>
                      </a:r>
                    </a:p>
                  </a:txBody>
                  <a:tcPr marL="8313" marR="8313" marT="8313" marB="0" anchor="b"/>
                </a:tc>
                <a:tc>
                  <a:txBody>
                    <a:bodyPr/>
                    <a:lstStyle/>
                    <a:p>
                      <a:pPr marL="0" algn="ctr" defTabSz="914400" rtl="0" eaLnBrk="1" fontAlgn="b" latinLnBrk="0" hangingPunct="1"/>
                      <a:r>
                        <a:rPr lang="ru-RU" sz="1400" u="none" strike="noStrike" kern="1200" dirty="0">
                          <a:solidFill>
                            <a:schemeClr val="dk1"/>
                          </a:solidFill>
                          <a:effectLst>
                            <a:outerShdw blurRad="50800" dist="38100" algn="tr" rotWithShape="0">
                              <a:prstClr val="black">
                                <a:alpha val="40000"/>
                              </a:prstClr>
                            </a:outerShdw>
                          </a:effectLst>
                          <a:latin typeface="+mn-lt"/>
                          <a:ea typeface="+mn-ea"/>
                          <a:cs typeface="+mn-cs"/>
                        </a:rPr>
                        <a:t>6 412 530,1</a:t>
                      </a:r>
                    </a:p>
                  </a:txBody>
                  <a:tcPr marL="8313" marR="8313" marT="8313" marB="0" anchor="b"/>
                </a:tc>
                <a:tc>
                  <a:txBody>
                    <a:bodyPr/>
                    <a:lstStyle/>
                    <a:p>
                      <a:pPr marL="0" algn="ctr" defTabSz="914400" rtl="0" eaLnBrk="1" fontAlgn="b" latinLnBrk="0" hangingPunct="1"/>
                      <a:r>
                        <a:rPr lang="ru-RU" sz="1400" u="none" strike="noStrike" kern="1200" dirty="0">
                          <a:solidFill>
                            <a:schemeClr val="tx1"/>
                          </a:solidFill>
                          <a:effectLst>
                            <a:outerShdw blurRad="38100" dist="38100" dir="2700000" algn="tl">
                              <a:srgbClr val="000000">
                                <a:alpha val="43137"/>
                              </a:srgbClr>
                            </a:outerShdw>
                          </a:effectLst>
                          <a:latin typeface="Calibri" panose="020F0502020204030204"/>
                          <a:ea typeface="+mn-ea"/>
                          <a:cs typeface="+mn-cs"/>
                        </a:rPr>
                        <a:t>0,00</a:t>
                      </a:r>
                    </a:p>
                  </a:txBody>
                  <a:tcPr marL="8313" marR="8313" marT="8313" marB="0" anchor="b"/>
                </a:tc>
                <a:tc>
                  <a:txBody>
                    <a:bodyPr/>
                    <a:lstStyle/>
                    <a:p>
                      <a:pPr marL="0" algn="ctr" defTabSz="914400" rtl="0" eaLnBrk="1" fontAlgn="b" latinLnBrk="0" hangingPunct="1"/>
                      <a:r>
                        <a:rPr lang="ru-RU" sz="1400" u="none" strike="noStrike" kern="1200" dirty="0">
                          <a:solidFill>
                            <a:schemeClr val="tx1"/>
                          </a:solidFill>
                          <a:effectLst>
                            <a:outerShdw blurRad="38100" dist="38100" dir="2700000" algn="tl">
                              <a:srgbClr val="000000">
                                <a:alpha val="43137"/>
                              </a:srgbClr>
                            </a:outerShdw>
                          </a:effectLst>
                          <a:latin typeface="Calibri" panose="020F0502020204030204"/>
                          <a:ea typeface="+mn-ea"/>
                          <a:cs typeface="+mn-cs"/>
                        </a:rPr>
                        <a:t>0,0</a:t>
                      </a:r>
                    </a:p>
                  </a:txBody>
                  <a:tcPr marL="8313" marR="8313" marT="8313" marB="0" anchor="b"/>
                </a:tc>
                <a:tc>
                  <a:txBody>
                    <a:bodyPr/>
                    <a:lstStyle/>
                    <a:p>
                      <a:pPr marL="0" algn="ctr" defTabSz="914400" rtl="0" eaLnBrk="1" fontAlgn="ctr" latinLnBrk="0" hangingPunct="1"/>
                      <a:endParaRPr lang="ru-RU" sz="1400" u="none" strike="noStrike" kern="1200" dirty="0">
                        <a:solidFill>
                          <a:schemeClr val="tx1"/>
                        </a:solidFill>
                        <a:effectLst>
                          <a:outerShdw blurRad="38100" dist="38100" dir="2700000" algn="tl">
                            <a:srgbClr val="000000">
                              <a:alpha val="43137"/>
                            </a:srgbClr>
                          </a:outerShdw>
                        </a:effectLst>
                        <a:latin typeface="+mn-lt"/>
                        <a:ea typeface="+mn-ea"/>
                        <a:cs typeface="+mn-cs"/>
                      </a:endParaRPr>
                    </a:p>
                    <a:p>
                      <a:pPr marL="0" algn="ctr" defTabSz="914400" rtl="0" eaLnBrk="1" fontAlgn="ctr" latinLnBrk="0" hangingPunct="1"/>
                      <a:r>
                        <a:rPr lang="ru-RU" sz="1400" u="none" strike="noStrike" kern="1200" dirty="0">
                          <a:solidFill>
                            <a:schemeClr val="tx1"/>
                          </a:solidFill>
                          <a:effectLst>
                            <a:outerShdw blurRad="38100" dist="38100" dir="2700000" algn="tl">
                              <a:srgbClr val="000000">
                                <a:alpha val="43137"/>
                              </a:srgbClr>
                            </a:outerShdw>
                          </a:effectLst>
                          <a:latin typeface="+mn-lt"/>
                          <a:ea typeface="+mn-ea"/>
                          <a:cs typeface="+mn-cs"/>
                        </a:rPr>
                        <a:t>6 738 849,6</a:t>
                      </a:r>
                    </a:p>
                  </a:txBody>
                  <a:tcPr marL="8313" marR="8313" marT="8313" marB="0" anchor="ctr"/>
                </a:tc>
                <a:tc>
                  <a:txBody>
                    <a:bodyPr/>
                    <a:lstStyle/>
                    <a:p>
                      <a:pPr marL="0" algn="ctr" defTabSz="914400" rtl="0" eaLnBrk="1" fontAlgn="ctr" latinLnBrk="0" hangingPunct="1"/>
                      <a:endParaRPr lang="ru-RU" sz="1400" u="none" strike="noStrike" kern="1200" dirty="0">
                        <a:solidFill>
                          <a:schemeClr val="tx1"/>
                        </a:solidFill>
                        <a:effectLst>
                          <a:outerShdw blurRad="38100" dist="38100" dir="2700000" algn="tl">
                            <a:srgbClr val="000000">
                              <a:alpha val="43137"/>
                            </a:srgbClr>
                          </a:outerShdw>
                        </a:effectLst>
                        <a:latin typeface="+mn-lt"/>
                        <a:ea typeface="+mn-ea"/>
                        <a:cs typeface="+mn-cs"/>
                      </a:endParaRPr>
                    </a:p>
                    <a:p>
                      <a:pPr marL="0" algn="ctr" defTabSz="914400" rtl="0" eaLnBrk="1" fontAlgn="ctr" latinLnBrk="0" hangingPunct="1"/>
                      <a:r>
                        <a:rPr lang="ru-RU" sz="1400" u="none" strike="noStrike" kern="1200" dirty="0">
                          <a:solidFill>
                            <a:schemeClr val="tx1"/>
                          </a:solidFill>
                          <a:effectLst>
                            <a:outerShdw blurRad="38100" dist="38100" dir="2700000" algn="tl">
                              <a:srgbClr val="000000">
                                <a:alpha val="43137"/>
                              </a:srgbClr>
                            </a:outerShdw>
                          </a:effectLst>
                          <a:latin typeface="+mn-lt"/>
                          <a:ea typeface="+mn-ea"/>
                          <a:cs typeface="+mn-cs"/>
                        </a:rPr>
                        <a:t>6 703 659,1 </a:t>
                      </a:r>
                    </a:p>
                  </a:txBody>
                  <a:tcPr marL="8313" marR="8313" marT="8313" marB="0" anchor="ctr"/>
                </a:tc>
                <a:tc>
                  <a:txBody>
                    <a:bodyPr/>
                    <a:lstStyle/>
                    <a:p>
                      <a:pPr marL="0" algn="ctr" defTabSz="914400" rtl="0" eaLnBrk="1" fontAlgn="ctr" latinLnBrk="0" hangingPunct="1"/>
                      <a:endParaRPr lang="ru-RU" sz="1400" u="none" strike="noStrike" kern="1200" dirty="0">
                        <a:solidFill>
                          <a:schemeClr val="tx1"/>
                        </a:solidFill>
                        <a:effectLst>
                          <a:outerShdw blurRad="38100" dist="38100" dir="2700000" algn="tl">
                            <a:srgbClr val="000000">
                              <a:alpha val="43137"/>
                            </a:srgbClr>
                          </a:outerShdw>
                        </a:effectLst>
                        <a:latin typeface="+mn-lt"/>
                        <a:ea typeface="+mn-ea"/>
                        <a:cs typeface="+mn-cs"/>
                      </a:endParaRPr>
                    </a:p>
                    <a:p>
                      <a:pPr marL="0" algn="ctr" defTabSz="914400" rtl="0" eaLnBrk="1" fontAlgn="ctr" latinLnBrk="0" hangingPunct="1"/>
                      <a:r>
                        <a:rPr lang="ru-RU" sz="1400" u="none" strike="noStrike" kern="1200" dirty="0">
                          <a:solidFill>
                            <a:schemeClr val="tx1"/>
                          </a:solidFill>
                          <a:effectLst>
                            <a:outerShdw blurRad="38100" dist="38100" dir="2700000" algn="tl">
                              <a:srgbClr val="000000">
                                <a:alpha val="43137"/>
                              </a:srgbClr>
                            </a:outerShdw>
                          </a:effectLst>
                          <a:latin typeface="+mn-lt"/>
                          <a:ea typeface="+mn-ea"/>
                          <a:cs typeface="+mn-cs"/>
                        </a:rPr>
                        <a:t>6 131 692,0 </a:t>
                      </a:r>
                    </a:p>
                  </a:txBody>
                  <a:tcPr marL="8313" marR="8313" marT="8313" marB="0" anchor="ctr"/>
                </a:tc>
                <a:extLst>
                  <a:ext uri="{0D108BD9-81ED-4DB2-BD59-A6C34878D82A}">
                    <a16:rowId xmlns:a16="http://schemas.microsoft.com/office/drawing/2014/main" val="1661959642"/>
                  </a:ext>
                </a:extLst>
              </a:tr>
              <a:tr h="413700">
                <a:tc>
                  <a:txBody>
                    <a:bodyPr/>
                    <a:lstStyle/>
                    <a:p>
                      <a:pPr algn="l" rtl="0" fontAlgn="b"/>
                      <a:r>
                        <a:rPr lang="ru-RU" sz="1400" b="1" u="none" strike="noStrike" dirty="0">
                          <a:effectLst>
                            <a:outerShdw blurRad="38100" dist="38100" dir="2700000" algn="tl">
                              <a:srgbClr val="000000">
                                <a:alpha val="43137"/>
                              </a:srgbClr>
                            </a:outerShdw>
                          </a:effectLst>
                        </a:rPr>
                        <a:t>в том числе налоговые и неналоговые до</a:t>
                      </a:r>
                      <a:r>
                        <a:rPr lang="ru-RU" sz="1400" b="1" u="none" strike="noStrike" kern="1200" dirty="0">
                          <a:solidFill>
                            <a:schemeClr val="lt1"/>
                          </a:solidFill>
                          <a:effectLst>
                            <a:outerShdw blurRad="38100" dist="38100" dir="2700000" algn="tl">
                              <a:srgbClr val="000000">
                                <a:alpha val="43137"/>
                              </a:srgbClr>
                            </a:outerShdw>
                          </a:effectLst>
                          <a:latin typeface="+mn-lt"/>
                          <a:ea typeface="+mn-ea"/>
                          <a:cs typeface="+mn-cs"/>
                        </a:rPr>
                        <a:t>х</a:t>
                      </a:r>
                      <a:r>
                        <a:rPr lang="ru-RU" sz="1400" b="1" u="none" strike="noStrike" dirty="0">
                          <a:effectLst>
                            <a:outerShdw blurRad="38100" dist="38100" dir="2700000" algn="tl">
                              <a:srgbClr val="000000">
                                <a:alpha val="43137"/>
                              </a:srgbClr>
                            </a:outerShdw>
                          </a:effectLst>
                        </a:rPr>
                        <a:t>оды</a:t>
                      </a:r>
                      <a:endParaRPr lang="ru-RU" sz="1400" b="1" i="0" u="none" strike="noStrike" dirty="0">
                        <a:solidFill>
                          <a:srgbClr val="000000"/>
                        </a:solidFill>
                        <a:effectLst>
                          <a:outerShdw blurRad="38100" dist="38100" dir="2700000" algn="tl">
                            <a:srgbClr val="000000">
                              <a:alpha val="43137"/>
                            </a:srgbClr>
                          </a:outerShdw>
                        </a:effectLst>
                        <a:latin typeface="Arial" panose="020B0604020202020204" pitchFamily="34" charset="0"/>
                      </a:endParaRPr>
                    </a:p>
                  </a:txBody>
                  <a:tcPr marL="8313" marR="8313" marT="8313" marB="0" anchor="ctr">
                    <a:solidFill>
                      <a:schemeClr val="accent1">
                        <a:lumMod val="60000"/>
                        <a:lumOff val="40000"/>
                      </a:schemeClr>
                    </a:solidFill>
                  </a:tcPr>
                </a:tc>
                <a:tc>
                  <a:txBody>
                    <a:bodyPr/>
                    <a:lstStyle/>
                    <a:p>
                      <a:pPr marL="0" algn="ctr" defTabSz="914400" rtl="0" eaLnBrk="1" fontAlgn="b" latinLnBrk="0" hangingPunct="1"/>
                      <a:r>
                        <a:rPr lang="ru-RU" sz="1400" u="none" strike="noStrike" kern="1200" dirty="0">
                          <a:solidFill>
                            <a:schemeClr val="dk1"/>
                          </a:solidFill>
                          <a:effectLst>
                            <a:outerShdw blurRad="50800" dist="38100" algn="tr" rotWithShape="0">
                              <a:prstClr val="black">
                                <a:alpha val="40000"/>
                              </a:prstClr>
                            </a:outerShdw>
                          </a:effectLst>
                          <a:latin typeface="+mn-lt"/>
                          <a:ea typeface="+mn-ea"/>
                          <a:cs typeface="+mn-cs"/>
                        </a:rPr>
                        <a:t>2 079 244,6</a:t>
                      </a:r>
                    </a:p>
                  </a:txBody>
                  <a:tcPr marL="8313" marR="8313" marT="8313" marB="0" anchor="b"/>
                </a:tc>
                <a:tc>
                  <a:txBody>
                    <a:bodyPr/>
                    <a:lstStyle/>
                    <a:p>
                      <a:pPr marL="0" algn="ctr" defTabSz="914400" rtl="0" eaLnBrk="1" fontAlgn="b" latinLnBrk="0" hangingPunct="1"/>
                      <a:endParaRPr lang="ru-RU" sz="1400" u="none" strike="noStrike" kern="1200" dirty="0">
                        <a:solidFill>
                          <a:schemeClr val="dk1"/>
                        </a:solidFill>
                        <a:effectLst>
                          <a:outerShdw blurRad="50800" dist="38100" algn="tr" rotWithShape="0">
                            <a:prstClr val="black">
                              <a:alpha val="40000"/>
                            </a:prstClr>
                          </a:outerShdw>
                        </a:effectLst>
                        <a:latin typeface="+mn-lt"/>
                        <a:ea typeface="+mn-ea"/>
                        <a:cs typeface="+mn-cs"/>
                      </a:endParaRPr>
                    </a:p>
                    <a:p>
                      <a:pPr marL="0" algn="ctr" defTabSz="914400" rtl="0" eaLnBrk="1" fontAlgn="b" latinLnBrk="0" hangingPunct="1"/>
                      <a:r>
                        <a:rPr lang="ru-RU" sz="1400" u="none" strike="noStrike" kern="1200" dirty="0">
                          <a:solidFill>
                            <a:schemeClr val="dk1"/>
                          </a:solidFill>
                          <a:effectLst>
                            <a:outerShdw blurRad="50800" dist="38100" algn="tr" rotWithShape="0">
                              <a:prstClr val="black">
                                <a:alpha val="40000"/>
                              </a:prstClr>
                            </a:outerShdw>
                          </a:effectLst>
                          <a:latin typeface="+mn-lt"/>
                          <a:ea typeface="+mn-ea"/>
                          <a:cs typeface="+mn-cs"/>
                        </a:rPr>
                        <a:t>2 347 954,4 </a:t>
                      </a:r>
                    </a:p>
                  </a:txBody>
                  <a:tcPr marL="8313" marR="8313" marT="8313" marB="0" anchor="ctr"/>
                </a:tc>
                <a:tc>
                  <a:txBody>
                    <a:bodyPr/>
                    <a:lstStyle/>
                    <a:p>
                      <a:pPr marL="0" algn="ctr" defTabSz="914400" rtl="0" eaLnBrk="1" fontAlgn="b" latinLnBrk="0" hangingPunct="1"/>
                      <a:r>
                        <a:rPr lang="ru-RU" sz="1400" u="none" strike="noStrike" kern="1200" dirty="0">
                          <a:solidFill>
                            <a:schemeClr val="dk1"/>
                          </a:solidFill>
                          <a:effectLst>
                            <a:outerShdw blurRad="50800" dist="38100" algn="tr" rotWithShape="0">
                              <a:prstClr val="black">
                                <a:alpha val="40000"/>
                              </a:prstClr>
                            </a:outerShdw>
                          </a:effectLst>
                          <a:latin typeface="+mn-lt"/>
                          <a:ea typeface="+mn-ea"/>
                          <a:cs typeface="+mn-cs"/>
                        </a:rPr>
                        <a:t>2 491 544,6</a:t>
                      </a:r>
                    </a:p>
                  </a:txBody>
                  <a:tcPr marL="8313" marR="8313" marT="8313" marB="0" anchor="b"/>
                </a:tc>
                <a:tc>
                  <a:txBody>
                    <a:bodyPr/>
                    <a:lstStyle/>
                    <a:p>
                      <a:pPr marL="0" algn="ctr" defTabSz="914400" rtl="0" eaLnBrk="1" fontAlgn="b" latinLnBrk="0" hangingPunct="1"/>
                      <a:r>
                        <a:rPr lang="ru-RU" sz="1400" u="none" strike="noStrike" kern="1200" dirty="0">
                          <a:solidFill>
                            <a:schemeClr val="dk1"/>
                          </a:solidFill>
                          <a:effectLst>
                            <a:outerShdw blurRad="50800" dist="38100" algn="tr" rotWithShape="0">
                              <a:prstClr val="black">
                                <a:alpha val="40000"/>
                              </a:prstClr>
                            </a:outerShdw>
                          </a:effectLst>
                          <a:latin typeface="+mn-lt"/>
                          <a:ea typeface="+mn-ea"/>
                          <a:cs typeface="+mn-cs"/>
                        </a:rPr>
                        <a:t>2 491 544,6</a:t>
                      </a:r>
                    </a:p>
                  </a:txBody>
                  <a:tcPr marL="8313" marR="8313" marT="8313" marB="0" anchor="b"/>
                </a:tc>
                <a:tc>
                  <a:txBody>
                    <a:bodyPr/>
                    <a:lstStyle/>
                    <a:p>
                      <a:pPr marL="0" algn="ctr" defTabSz="914400" rtl="0" eaLnBrk="1" fontAlgn="b" latinLnBrk="0" hangingPunct="1"/>
                      <a:r>
                        <a:rPr lang="ru-RU" sz="1400" u="none" strike="noStrike" kern="1200" dirty="0">
                          <a:solidFill>
                            <a:schemeClr val="tx1"/>
                          </a:solidFill>
                          <a:effectLst>
                            <a:outerShdw blurRad="38100" dist="38100" dir="2700000" algn="tl">
                              <a:srgbClr val="000000">
                                <a:alpha val="43137"/>
                              </a:srgbClr>
                            </a:outerShdw>
                          </a:effectLst>
                          <a:latin typeface="Calibri" panose="020F0502020204030204"/>
                          <a:ea typeface="+mn-ea"/>
                          <a:cs typeface="+mn-cs"/>
                        </a:rPr>
                        <a:t>0,00</a:t>
                      </a:r>
                    </a:p>
                  </a:txBody>
                  <a:tcPr marL="8313" marR="8313" marT="8313" marB="0" anchor="b"/>
                </a:tc>
                <a:tc>
                  <a:txBody>
                    <a:bodyPr/>
                    <a:lstStyle/>
                    <a:p>
                      <a:pPr marL="0" algn="ctr" defTabSz="914400" rtl="0" eaLnBrk="1" fontAlgn="b" latinLnBrk="0" hangingPunct="1"/>
                      <a:r>
                        <a:rPr lang="ru-RU" sz="1400" u="none" strike="noStrike" kern="1200" dirty="0">
                          <a:solidFill>
                            <a:schemeClr val="tx1"/>
                          </a:solidFill>
                          <a:effectLst>
                            <a:outerShdw blurRad="38100" dist="38100" dir="2700000" algn="tl">
                              <a:srgbClr val="000000">
                                <a:alpha val="43137"/>
                              </a:srgbClr>
                            </a:outerShdw>
                          </a:effectLst>
                          <a:latin typeface="Calibri" panose="020F0502020204030204"/>
                          <a:ea typeface="+mn-ea"/>
                          <a:cs typeface="+mn-cs"/>
                        </a:rPr>
                        <a:t>0,0</a:t>
                      </a:r>
                    </a:p>
                  </a:txBody>
                  <a:tcPr marL="8313" marR="8313" marT="8313" marB="0" anchor="b"/>
                </a:tc>
                <a:tc>
                  <a:txBody>
                    <a:bodyPr/>
                    <a:lstStyle/>
                    <a:p>
                      <a:pPr marL="0" algn="ctr" defTabSz="914400" rtl="0" eaLnBrk="1" fontAlgn="b" latinLnBrk="0" hangingPunct="1"/>
                      <a:r>
                        <a:rPr lang="ru-RU" sz="1400" u="none" strike="noStrike" kern="1200" dirty="0">
                          <a:solidFill>
                            <a:schemeClr val="dk1"/>
                          </a:solidFill>
                          <a:effectLst>
                            <a:outerShdw blurRad="50800" dist="38100" algn="tr" rotWithShape="0">
                              <a:prstClr val="black">
                                <a:alpha val="40000"/>
                              </a:prstClr>
                            </a:outerShdw>
                          </a:effectLst>
                          <a:latin typeface="+mn-lt"/>
                          <a:ea typeface="+mn-ea"/>
                          <a:cs typeface="+mn-cs"/>
                        </a:rPr>
                        <a:t>2 694 091,5 </a:t>
                      </a:r>
                    </a:p>
                  </a:txBody>
                  <a:tcPr marL="8313" marR="8313" marT="8313" marB="0" anchor="b"/>
                </a:tc>
                <a:tc>
                  <a:txBody>
                    <a:bodyPr/>
                    <a:lstStyle/>
                    <a:p>
                      <a:pPr marL="0" algn="ctr" defTabSz="914400" rtl="0" eaLnBrk="1" fontAlgn="b" latinLnBrk="0" hangingPunct="1"/>
                      <a:r>
                        <a:rPr lang="ru-RU" sz="1400" u="none" strike="noStrike" kern="1200" dirty="0">
                          <a:solidFill>
                            <a:schemeClr val="dk1"/>
                          </a:solidFill>
                          <a:effectLst>
                            <a:outerShdw blurRad="50800" dist="38100" algn="tr" rotWithShape="0">
                              <a:prstClr val="black">
                                <a:alpha val="40000"/>
                              </a:prstClr>
                            </a:outerShdw>
                          </a:effectLst>
                          <a:latin typeface="+mn-lt"/>
                          <a:ea typeface="+mn-ea"/>
                          <a:cs typeface="+mn-cs"/>
                        </a:rPr>
                        <a:t>2 828 503,9</a:t>
                      </a:r>
                    </a:p>
                  </a:txBody>
                  <a:tcPr marL="8313" marR="8313" marT="8313" marB="0" anchor="b"/>
                </a:tc>
                <a:tc>
                  <a:txBody>
                    <a:bodyPr/>
                    <a:lstStyle/>
                    <a:p>
                      <a:pPr marL="0" algn="ctr" defTabSz="914400" rtl="0" eaLnBrk="1" fontAlgn="b" latinLnBrk="0" hangingPunct="1"/>
                      <a:r>
                        <a:rPr lang="ru-RU" sz="1400" u="none" strike="noStrike" kern="1200" dirty="0">
                          <a:solidFill>
                            <a:schemeClr val="dk1"/>
                          </a:solidFill>
                          <a:effectLst>
                            <a:outerShdw blurRad="50800" dist="38100" algn="tr" rotWithShape="0">
                              <a:prstClr val="black">
                                <a:alpha val="40000"/>
                              </a:prstClr>
                            </a:outerShdw>
                          </a:effectLst>
                          <a:latin typeface="+mn-lt"/>
                          <a:ea typeface="+mn-ea"/>
                          <a:cs typeface="+mn-cs"/>
                        </a:rPr>
                        <a:t>3 112 993,0 </a:t>
                      </a:r>
                    </a:p>
                  </a:txBody>
                  <a:tcPr marL="8313" marR="8313" marT="8313" marB="0" anchor="b"/>
                </a:tc>
                <a:extLst>
                  <a:ext uri="{0D108BD9-81ED-4DB2-BD59-A6C34878D82A}">
                    <a16:rowId xmlns:a16="http://schemas.microsoft.com/office/drawing/2014/main" val="1483463138"/>
                  </a:ext>
                </a:extLst>
              </a:tr>
              <a:tr h="414853">
                <a:tc>
                  <a:txBody>
                    <a:bodyPr/>
                    <a:lstStyle/>
                    <a:p>
                      <a:pPr algn="l" rtl="0" fontAlgn="b"/>
                      <a:r>
                        <a:rPr lang="ru-RU" sz="1400" b="1" u="none" strike="noStrike" kern="1200" dirty="0">
                          <a:solidFill>
                            <a:schemeClr val="lt1"/>
                          </a:solidFill>
                          <a:effectLst>
                            <a:outerShdw blurRad="38100" dist="38100" dir="2700000" algn="tl">
                              <a:srgbClr val="000000">
                                <a:alpha val="43137"/>
                              </a:srgbClr>
                            </a:outerShdw>
                          </a:effectLst>
                          <a:latin typeface="+mn-lt"/>
                          <a:ea typeface="+mn-ea"/>
                          <a:cs typeface="+mn-cs"/>
                        </a:rPr>
                        <a:t>Безвозмездные поступления</a:t>
                      </a:r>
                    </a:p>
                  </a:txBody>
                  <a:tcPr marL="8313" marR="8313" marT="8313" marB="0" anchor="ctr">
                    <a:solidFill>
                      <a:schemeClr val="accent1">
                        <a:lumMod val="60000"/>
                        <a:lumOff val="40000"/>
                      </a:schemeClr>
                    </a:solidFill>
                  </a:tcPr>
                </a:tc>
                <a:tc>
                  <a:txBody>
                    <a:bodyPr/>
                    <a:lstStyle/>
                    <a:p>
                      <a:pPr marL="0" algn="ctr" defTabSz="914400" rtl="0" eaLnBrk="1" fontAlgn="b" latinLnBrk="0" hangingPunct="1"/>
                      <a:r>
                        <a:rPr lang="ru-RU" sz="1400" u="none" strike="noStrike" kern="1200" dirty="0">
                          <a:solidFill>
                            <a:schemeClr val="dk1"/>
                          </a:solidFill>
                          <a:effectLst>
                            <a:outerShdw blurRad="50800" dist="38100" algn="tr" rotWithShape="0">
                              <a:prstClr val="black">
                                <a:alpha val="40000"/>
                              </a:prstClr>
                            </a:outerShdw>
                          </a:effectLst>
                          <a:latin typeface="+mn-lt"/>
                          <a:ea typeface="+mn-ea"/>
                          <a:cs typeface="+mn-cs"/>
                        </a:rPr>
                        <a:t>2 611 081,8</a:t>
                      </a:r>
                    </a:p>
                  </a:txBody>
                  <a:tcPr marL="8313" marR="8313" marT="8313" marB="0" anchor="b"/>
                </a:tc>
                <a:tc>
                  <a:txBody>
                    <a:bodyPr/>
                    <a:lstStyle/>
                    <a:p>
                      <a:pPr marL="0" algn="ctr" defTabSz="914400" rtl="0" eaLnBrk="1" fontAlgn="b" latinLnBrk="0" hangingPunct="1"/>
                      <a:endParaRPr lang="ru-RU" sz="1400" u="none" strike="noStrike" kern="1200" dirty="0">
                        <a:solidFill>
                          <a:schemeClr val="dk1"/>
                        </a:solidFill>
                        <a:effectLst>
                          <a:outerShdw blurRad="50800" dist="38100" algn="tr" rotWithShape="0">
                            <a:prstClr val="black">
                              <a:alpha val="40000"/>
                            </a:prstClr>
                          </a:outerShdw>
                        </a:effectLst>
                        <a:latin typeface="+mn-lt"/>
                        <a:ea typeface="+mn-ea"/>
                        <a:cs typeface="+mn-cs"/>
                      </a:endParaRPr>
                    </a:p>
                    <a:p>
                      <a:pPr marL="0" algn="ctr" defTabSz="914400" rtl="0" eaLnBrk="1" fontAlgn="b" latinLnBrk="0" hangingPunct="1"/>
                      <a:r>
                        <a:rPr lang="ru-RU" sz="1400" u="none" strike="noStrike" kern="1200" dirty="0">
                          <a:solidFill>
                            <a:schemeClr val="dk1"/>
                          </a:solidFill>
                          <a:effectLst>
                            <a:outerShdw blurRad="50800" dist="38100" algn="tr" rotWithShape="0">
                              <a:prstClr val="black">
                                <a:alpha val="40000"/>
                              </a:prstClr>
                            </a:outerShdw>
                          </a:effectLst>
                          <a:latin typeface="+mn-lt"/>
                          <a:ea typeface="+mn-ea"/>
                          <a:cs typeface="+mn-cs"/>
                        </a:rPr>
                        <a:t>2 177 125,3</a:t>
                      </a:r>
                    </a:p>
                  </a:txBody>
                  <a:tcPr marL="9525" marR="9525" marT="9525" marB="0" anchor="ctr"/>
                </a:tc>
                <a:tc>
                  <a:txBody>
                    <a:bodyPr/>
                    <a:lstStyle/>
                    <a:p>
                      <a:pPr marL="0" algn="ctr" defTabSz="914400" rtl="0" eaLnBrk="1" fontAlgn="b" latinLnBrk="0" hangingPunct="1"/>
                      <a:r>
                        <a:rPr lang="ru-RU" sz="1400" u="none" strike="noStrike" kern="1200" dirty="0">
                          <a:solidFill>
                            <a:schemeClr val="dk1"/>
                          </a:solidFill>
                          <a:effectLst>
                            <a:outerShdw blurRad="50800" dist="38100" algn="tr" rotWithShape="0">
                              <a:prstClr val="black">
                                <a:alpha val="40000"/>
                              </a:prstClr>
                            </a:outerShdw>
                          </a:effectLst>
                          <a:latin typeface="+mn-lt"/>
                          <a:ea typeface="+mn-ea"/>
                          <a:cs typeface="+mn-cs"/>
                        </a:rPr>
                        <a:t>3 920 985,5</a:t>
                      </a:r>
                    </a:p>
                  </a:txBody>
                  <a:tcPr marL="8313" marR="8313" marT="8313" marB="0" anchor="b"/>
                </a:tc>
                <a:tc>
                  <a:txBody>
                    <a:bodyPr/>
                    <a:lstStyle/>
                    <a:p>
                      <a:pPr marL="0" algn="ctr" defTabSz="914400" rtl="0" eaLnBrk="1" fontAlgn="b" latinLnBrk="0" hangingPunct="1"/>
                      <a:r>
                        <a:rPr lang="ru-RU" sz="1400" u="none" strike="noStrike" kern="1200" dirty="0">
                          <a:solidFill>
                            <a:schemeClr val="dk1"/>
                          </a:solidFill>
                          <a:effectLst>
                            <a:outerShdw blurRad="50800" dist="38100" algn="tr" rotWithShape="0">
                              <a:prstClr val="black">
                                <a:alpha val="40000"/>
                              </a:prstClr>
                            </a:outerShdw>
                          </a:effectLst>
                          <a:latin typeface="+mn-lt"/>
                          <a:ea typeface="+mn-ea"/>
                          <a:cs typeface="+mn-cs"/>
                        </a:rPr>
                        <a:t>3 920 985,5</a:t>
                      </a:r>
                    </a:p>
                  </a:txBody>
                  <a:tcPr marL="8313" marR="8313" marT="8313" marB="0" anchor="b"/>
                </a:tc>
                <a:tc>
                  <a:txBody>
                    <a:bodyPr/>
                    <a:lstStyle/>
                    <a:p>
                      <a:pPr marL="0" algn="ctr" defTabSz="914400" rtl="0" eaLnBrk="1" fontAlgn="b" latinLnBrk="0" hangingPunct="1"/>
                      <a:r>
                        <a:rPr lang="ru-RU" sz="1400" u="none" strike="noStrike" kern="1200" dirty="0">
                          <a:solidFill>
                            <a:schemeClr val="tx1"/>
                          </a:solidFill>
                          <a:effectLst>
                            <a:outerShdw blurRad="38100" dist="38100" dir="2700000" algn="tl">
                              <a:srgbClr val="000000">
                                <a:alpha val="43137"/>
                              </a:srgbClr>
                            </a:outerShdw>
                          </a:effectLst>
                          <a:latin typeface="Calibri" panose="020F0502020204030204"/>
                          <a:ea typeface="+mn-ea"/>
                          <a:cs typeface="+mn-cs"/>
                        </a:rPr>
                        <a:t>0,00</a:t>
                      </a:r>
                    </a:p>
                  </a:txBody>
                  <a:tcPr marL="8313" marR="8313" marT="8313" marB="0" anchor="b"/>
                </a:tc>
                <a:tc>
                  <a:txBody>
                    <a:bodyPr/>
                    <a:lstStyle/>
                    <a:p>
                      <a:pPr marL="0" algn="ctr" defTabSz="914400" rtl="0" eaLnBrk="1" fontAlgn="b" latinLnBrk="0" hangingPunct="1"/>
                      <a:r>
                        <a:rPr lang="ru-RU" sz="1400" u="none" strike="noStrike" kern="1200" dirty="0">
                          <a:solidFill>
                            <a:schemeClr val="tx1"/>
                          </a:solidFill>
                          <a:effectLst>
                            <a:outerShdw blurRad="38100" dist="38100" dir="2700000" algn="tl">
                              <a:srgbClr val="000000">
                                <a:alpha val="43137"/>
                              </a:srgbClr>
                            </a:outerShdw>
                          </a:effectLst>
                          <a:latin typeface="Calibri" panose="020F0502020204030204"/>
                          <a:ea typeface="+mn-ea"/>
                          <a:cs typeface="+mn-cs"/>
                        </a:rPr>
                        <a:t>0,0</a:t>
                      </a:r>
                    </a:p>
                  </a:txBody>
                  <a:tcPr marL="8313" marR="8313" marT="8313" marB="0" anchor="b"/>
                </a:tc>
                <a:tc>
                  <a:txBody>
                    <a:bodyPr/>
                    <a:lstStyle/>
                    <a:p>
                      <a:pPr marL="0" algn="ctr" defTabSz="914400" rtl="0" eaLnBrk="1" fontAlgn="b" latinLnBrk="0" hangingPunct="1"/>
                      <a:r>
                        <a:rPr lang="ru-RU" sz="1400" u="none" strike="noStrike" kern="1200" dirty="0">
                          <a:solidFill>
                            <a:schemeClr val="dk1"/>
                          </a:solidFill>
                          <a:effectLst>
                            <a:outerShdw blurRad="50800" dist="38100" algn="tr" rotWithShape="0">
                              <a:prstClr val="black">
                                <a:alpha val="40000"/>
                              </a:prstClr>
                            </a:outerShdw>
                          </a:effectLst>
                          <a:latin typeface="+mn-lt"/>
                          <a:ea typeface="+mn-ea"/>
                          <a:cs typeface="+mn-cs"/>
                        </a:rPr>
                        <a:t>4 044 758,1</a:t>
                      </a:r>
                    </a:p>
                  </a:txBody>
                  <a:tcPr marL="9525" marR="9525" marT="9525" marB="0" anchor="b"/>
                </a:tc>
                <a:tc>
                  <a:txBody>
                    <a:bodyPr/>
                    <a:lstStyle/>
                    <a:p>
                      <a:pPr marL="0" algn="ctr" defTabSz="914400" rtl="0" eaLnBrk="1" fontAlgn="b" latinLnBrk="0" hangingPunct="1"/>
                      <a:r>
                        <a:rPr lang="ru-RU" sz="1400" u="none" strike="noStrike" kern="1200" dirty="0">
                          <a:solidFill>
                            <a:schemeClr val="dk1"/>
                          </a:solidFill>
                          <a:effectLst>
                            <a:outerShdw blurRad="50800" dist="38100" algn="tr" rotWithShape="0">
                              <a:prstClr val="black">
                                <a:alpha val="40000"/>
                              </a:prstClr>
                            </a:outerShdw>
                          </a:effectLst>
                          <a:latin typeface="+mn-lt"/>
                          <a:ea typeface="+mn-ea"/>
                          <a:cs typeface="+mn-cs"/>
                        </a:rPr>
                        <a:t>3 875 155,2</a:t>
                      </a:r>
                    </a:p>
                  </a:txBody>
                  <a:tcPr marL="9525" marR="9525" marT="9525" marB="0" anchor="b"/>
                </a:tc>
                <a:tc>
                  <a:txBody>
                    <a:bodyPr/>
                    <a:lstStyle/>
                    <a:p>
                      <a:pPr marL="0" algn="ctr" defTabSz="914400" rtl="0" eaLnBrk="1" fontAlgn="b" latinLnBrk="0" hangingPunct="1"/>
                      <a:r>
                        <a:rPr lang="ru-RU" sz="1400" u="none" strike="noStrike" kern="1200" dirty="0">
                          <a:solidFill>
                            <a:schemeClr val="dk1"/>
                          </a:solidFill>
                          <a:effectLst>
                            <a:outerShdw blurRad="50800" dist="38100" algn="tr" rotWithShape="0">
                              <a:prstClr val="black">
                                <a:alpha val="40000"/>
                              </a:prstClr>
                            </a:outerShdw>
                          </a:effectLst>
                          <a:latin typeface="+mn-lt"/>
                          <a:ea typeface="+mn-ea"/>
                          <a:cs typeface="+mn-cs"/>
                        </a:rPr>
                        <a:t>3 018 699,00</a:t>
                      </a:r>
                    </a:p>
                  </a:txBody>
                  <a:tcPr marL="9525" marR="9525" marT="9525" marB="0" anchor="b"/>
                </a:tc>
                <a:extLst>
                  <a:ext uri="{0D108BD9-81ED-4DB2-BD59-A6C34878D82A}">
                    <a16:rowId xmlns:a16="http://schemas.microsoft.com/office/drawing/2014/main" val="269821288"/>
                  </a:ext>
                </a:extLst>
              </a:tr>
            </a:tbl>
          </a:graphicData>
        </a:graphic>
      </p:graphicFrame>
      <p:graphicFrame>
        <p:nvGraphicFramePr>
          <p:cNvPr id="8" name="Диаграмма 7">
            <a:extLst>
              <a:ext uri="{FF2B5EF4-FFF2-40B4-BE49-F238E27FC236}">
                <a16:creationId xmlns:a16="http://schemas.microsoft.com/office/drawing/2014/main" id="{7BC95A5B-0887-4ED5-90B1-72FCD29D8989}"/>
              </a:ext>
            </a:extLst>
          </p:cNvPr>
          <p:cNvGraphicFramePr/>
          <p:nvPr>
            <p:extLst>
              <p:ext uri="{D42A27DB-BD31-4B8C-83A1-F6EECF244321}">
                <p14:modId xmlns:p14="http://schemas.microsoft.com/office/powerpoint/2010/main" val="2687765650"/>
              </p:ext>
            </p:extLst>
          </p:nvPr>
        </p:nvGraphicFramePr>
        <p:xfrm>
          <a:off x="1173479" y="3771248"/>
          <a:ext cx="9875520" cy="2912709"/>
        </p:xfrm>
        <a:graphic>
          <a:graphicData uri="http://schemas.openxmlformats.org/drawingml/2006/chart">
            <c:chart xmlns:c="http://schemas.openxmlformats.org/drawingml/2006/chart" xmlns:r="http://schemas.openxmlformats.org/officeDocument/2006/relationships" r:id="rId2"/>
          </a:graphicData>
        </a:graphic>
      </p:graphicFrame>
      <p:sp>
        <p:nvSpPr>
          <p:cNvPr id="9" name="Прямоугольник 8">
            <a:extLst>
              <a:ext uri="{FF2B5EF4-FFF2-40B4-BE49-F238E27FC236}">
                <a16:creationId xmlns:a16="http://schemas.microsoft.com/office/drawing/2014/main" id="{A6F2E1BC-0795-4F76-85B7-D5CFAE15D137}"/>
              </a:ext>
            </a:extLst>
          </p:cNvPr>
          <p:cNvSpPr/>
          <p:nvPr/>
        </p:nvSpPr>
        <p:spPr>
          <a:xfrm>
            <a:off x="11048999" y="1288647"/>
            <a:ext cx="959173" cy="307777"/>
          </a:xfrm>
          <a:prstGeom prst="rect">
            <a:avLst/>
          </a:prstGeom>
        </p:spPr>
        <p:txBody>
          <a:bodyPr wrap="none">
            <a:spAutoFit/>
          </a:bodyPr>
          <a:lstStyle/>
          <a:p>
            <a:r>
              <a:rPr lang="ru-RU" sz="1400" dirty="0"/>
              <a:t>(тыс. руб.)</a:t>
            </a:r>
          </a:p>
        </p:txBody>
      </p:sp>
      <p:sp>
        <p:nvSpPr>
          <p:cNvPr id="3" name="Заголовок 2">
            <a:extLst>
              <a:ext uri="{FF2B5EF4-FFF2-40B4-BE49-F238E27FC236}">
                <a16:creationId xmlns:a16="http://schemas.microsoft.com/office/drawing/2014/main" id="{A1706DF7-1D40-4CF9-ACE7-73EFF93E7744}"/>
              </a:ext>
            </a:extLst>
          </p:cNvPr>
          <p:cNvSpPr>
            <a:spLocks noGrp="1"/>
          </p:cNvSpPr>
          <p:nvPr>
            <p:ph type="title"/>
          </p:nvPr>
        </p:nvSpPr>
        <p:spPr>
          <a:xfrm>
            <a:off x="543208" y="792480"/>
            <a:ext cx="11404951" cy="369332"/>
          </a:xfrm>
        </p:spPr>
        <p:txBody>
          <a:bodyPr>
            <a:noAutofit/>
          </a:bodyPr>
          <a:lstStyle/>
          <a:p>
            <a:pPr algn="ctr"/>
            <a:r>
              <a:rPr lang="ru-RU" sz="3600" dirty="0"/>
              <a:t>Динамика доходной части бюджета городского округа 2020-2025 гг.</a:t>
            </a:r>
            <a:br>
              <a:rPr lang="ru-RU" sz="3600" dirty="0"/>
            </a:br>
            <a:endParaRPr lang="ru-RU" sz="3600" dirty="0"/>
          </a:p>
        </p:txBody>
      </p:sp>
      <p:pic>
        <p:nvPicPr>
          <p:cNvPr id="10" name="Объект 6">
            <a:extLst>
              <a:ext uri="{FF2B5EF4-FFF2-40B4-BE49-F238E27FC236}">
                <a16:creationId xmlns:a16="http://schemas.microsoft.com/office/drawing/2014/main" id="{28FDD45D-6C7D-46A1-AB15-39EEB4276B36}"/>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53910" y="170694"/>
            <a:ext cx="760490" cy="342008"/>
          </a:xfrm>
        </p:spPr>
      </p:pic>
    </p:spTree>
    <p:extLst>
      <p:ext uri="{BB962C8B-B14F-4D97-AF65-F5344CB8AC3E}">
        <p14:creationId xmlns:p14="http://schemas.microsoft.com/office/powerpoint/2010/main" val="391770838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Заголовок 3">
            <a:extLst>
              <a:ext uri="{FF2B5EF4-FFF2-40B4-BE49-F238E27FC236}">
                <a16:creationId xmlns:a16="http://schemas.microsoft.com/office/drawing/2014/main" id="{2EC007FA-AD0B-42EF-8536-C4124DE04336}"/>
              </a:ext>
            </a:extLst>
          </p:cNvPr>
          <p:cNvSpPr txBox="1">
            <a:spLocks/>
          </p:cNvSpPr>
          <p:nvPr/>
        </p:nvSpPr>
        <p:spPr>
          <a:xfrm>
            <a:off x="1013989" y="169326"/>
            <a:ext cx="10971318" cy="357919"/>
          </a:xfrm>
          <a:prstGeom prst="rect">
            <a:avLst/>
          </a:prstGeom>
          <a:noFill/>
          <a:scene3d>
            <a:camera prst="orthographicFront"/>
            <a:lightRig rig="threePt" dir="t"/>
          </a:scene3d>
          <a:sp3d prstMaterial="matte">
            <a:bevelT/>
            <a:bevelB/>
          </a:sp3d>
        </p:spPr>
        <p:txBody>
          <a:bodyPr>
            <a:normAutofit fontScale="92500"/>
          </a:bodyPr>
          <a:lstStyle>
            <a:defPPr>
              <a:defRPr lang="en-US"/>
            </a:defPPr>
            <a:lvl1pPr algn="ctr">
              <a:defRPr>
                <a:latin typeface="Century Gothic" panose="020B0502020202020204" pitchFamily="34" charset="0"/>
              </a:defRPr>
            </a:lvl1pPr>
          </a:lstStyle>
          <a:p>
            <a:r>
              <a:rPr lang="ru-RU" dirty="0"/>
              <a:t>Основные источники формирования доходной части бюджета городского округа Долгопрудный</a:t>
            </a:r>
          </a:p>
        </p:txBody>
      </p:sp>
      <p:sp>
        <p:nvSpPr>
          <p:cNvPr id="5" name="Прямоугольник 4">
            <a:extLst>
              <a:ext uri="{FF2B5EF4-FFF2-40B4-BE49-F238E27FC236}">
                <a16:creationId xmlns:a16="http://schemas.microsoft.com/office/drawing/2014/main" id="{67C9514B-8BCF-4E42-BE21-AF63FE6259C3}"/>
              </a:ext>
            </a:extLst>
          </p:cNvPr>
          <p:cNvSpPr/>
          <p:nvPr/>
        </p:nvSpPr>
        <p:spPr>
          <a:xfrm>
            <a:off x="11098457" y="490227"/>
            <a:ext cx="795411" cy="261610"/>
          </a:xfrm>
          <a:prstGeom prst="rect">
            <a:avLst/>
          </a:prstGeom>
        </p:spPr>
        <p:txBody>
          <a:bodyPr wrap="none">
            <a:spAutoFit/>
          </a:bodyPr>
          <a:lstStyle/>
          <a:p>
            <a:r>
              <a:rPr lang="ru-RU" sz="1100" dirty="0"/>
              <a:t>(тыс. руб.)</a:t>
            </a:r>
          </a:p>
        </p:txBody>
      </p:sp>
      <p:sp>
        <p:nvSpPr>
          <p:cNvPr id="4" name="Номер слайда 3">
            <a:extLst>
              <a:ext uri="{FF2B5EF4-FFF2-40B4-BE49-F238E27FC236}">
                <a16:creationId xmlns:a16="http://schemas.microsoft.com/office/drawing/2014/main" id="{4A8BF1CC-BA41-448D-B47F-92C06713E680}"/>
              </a:ext>
            </a:extLst>
          </p:cNvPr>
          <p:cNvSpPr>
            <a:spLocks noGrp="1"/>
          </p:cNvSpPr>
          <p:nvPr>
            <p:ph type="sldNum" sz="quarter" idx="12"/>
          </p:nvPr>
        </p:nvSpPr>
        <p:spPr>
          <a:xfrm>
            <a:off x="9448800" y="6506112"/>
            <a:ext cx="2743200" cy="365125"/>
          </a:xfrm>
        </p:spPr>
        <p:txBody>
          <a:bodyPr/>
          <a:lstStyle/>
          <a:p>
            <a:fld id="{E4EB6E89-BA87-4003-BD23-6BDF40F3EBED}" type="slidenum">
              <a:rPr lang="ru-RU" smtClean="0"/>
              <a:pPr/>
              <a:t>18</a:t>
            </a:fld>
            <a:endParaRPr lang="ru-RU" dirty="0"/>
          </a:p>
        </p:txBody>
      </p:sp>
      <p:pic>
        <p:nvPicPr>
          <p:cNvPr id="6" name="Объект 6">
            <a:extLst>
              <a:ext uri="{FF2B5EF4-FFF2-40B4-BE49-F238E27FC236}">
                <a16:creationId xmlns:a16="http://schemas.microsoft.com/office/drawing/2014/main" id="{ACAAC61C-5841-4FE7-9DF9-A44C0C410FF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3910" y="170694"/>
            <a:ext cx="760490" cy="342008"/>
          </a:xfrm>
          <a:prstGeom prst="rect">
            <a:avLst/>
          </a:prstGeom>
        </p:spPr>
      </p:pic>
      <p:graphicFrame>
        <p:nvGraphicFramePr>
          <p:cNvPr id="7" name="Таблица 6">
            <a:extLst>
              <a:ext uri="{FF2B5EF4-FFF2-40B4-BE49-F238E27FC236}">
                <a16:creationId xmlns:a16="http://schemas.microsoft.com/office/drawing/2014/main" id="{0ECE2E0C-31A3-40EE-B542-B4E1302F079C}"/>
              </a:ext>
            </a:extLst>
          </p:cNvPr>
          <p:cNvGraphicFramePr>
            <a:graphicFrameLocks noGrp="1"/>
          </p:cNvGraphicFramePr>
          <p:nvPr>
            <p:extLst>
              <p:ext uri="{D42A27DB-BD31-4B8C-83A1-F6EECF244321}">
                <p14:modId xmlns:p14="http://schemas.microsoft.com/office/powerpoint/2010/main" val="3614502503"/>
              </p:ext>
            </p:extLst>
          </p:nvPr>
        </p:nvGraphicFramePr>
        <p:xfrm>
          <a:off x="337767" y="751836"/>
          <a:ext cx="11556101" cy="5924417"/>
        </p:xfrm>
        <a:graphic>
          <a:graphicData uri="http://schemas.openxmlformats.org/drawingml/2006/table">
            <a:tbl>
              <a:tblPr>
                <a:tableStyleId>{5C22544A-7EE6-4342-B048-85BDC9FD1C3A}</a:tableStyleId>
              </a:tblPr>
              <a:tblGrid>
                <a:gridCol w="5335245">
                  <a:extLst>
                    <a:ext uri="{9D8B030D-6E8A-4147-A177-3AD203B41FA5}">
                      <a16:colId xmlns:a16="http://schemas.microsoft.com/office/drawing/2014/main" val="450692675"/>
                    </a:ext>
                  </a:extLst>
                </a:gridCol>
                <a:gridCol w="1052957">
                  <a:extLst>
                    <a:ext uri="{9D8B030D-6E8A-4147-A177-3AD203B41FA5}">
                      <a16:colId xmlns:a16="http://schemas.microsoft.com/office/drawing/2014/main" val="3642554721"/>
                    </a:ext>
                  </a:extLst>
                </a:gridCol>
                <a:gridCol w="1550284">
                  <a:extLst>
                    <a:ext uri="{9D8B030D-6E8A-4147-A177-3AD203B41FA5}">
                      <a16:colId xmlns:a16="http://schemas.microsoft.com/office/drawing/2014/main" val="2227538986"/>
                    </a:ext>
                  </a:extLst>
                </a:gridCol>
                <a:gridCol w="1231641">
                  <a:extLst>
                    <a:ext uri="{9D8B030D-6E8A-4147-A177-3AD203B41FA5}">
                      <a16:colId xmlns:a16="http://schemas.microsoft.com/office/drawing/2014/main" val="947434691"/>
                    </a:ext>
                  </a:extLst>
                </a:gridCol>
                <a:gridCol w="1250302">
                  <a:extLst>
                    <a:ext uri="{9D8B030D-6E8A-4147-A177-3AD203B41FA5}">
                      <a16:colId xmlns:a16="http://schemas.microsoft.com/office/drawing/2014/main" val="3222299380"/>
                    </a:ext>
                  </a:extLst>
                </a:gridCol>
                <a:gridCol w="1135672">
                  <a:extLst>
                    <a:ext uri="{9D8B030D-6E8A-4147-A177-3AD203B41FA5}">
                      <a16:colId xmlns:a16="http://schemas.microsoft.com/office/drawing/2014/main" val="53286319"/>
                    </a:ext>
                  </a:extLst>
                </a:gridCol>
              </a:tblGrid>
              <a:tr h="330014">
                <a:tc>
                  <a:txBody>
                    <a:bodyPr/>
                    <a:lstStyle/>
                    <a:p>
                      <a:pPr algn="ctr" fontAlgn="b"/>
                      <a:r>
                        <a:rPr lang="ru-RU" sz="1000" b="1" u="none" strike="noStrike" dirty="0">
                          <a:effectLst/>
                          <a:latin typeface="Arial" panose="020B0604020202020204" pitchFamily="34" charset="0"/>
                          <a:cs typeface="Arial" panose="020B0604020202020204" pitchFamily="34" charset="0"/>
                        </a:rPr>
                        <a:t>Наименование доходов</a:t>
                      </a:r>
                      <a:endParaRPr lang="ru-RU" sz="1000" b="1" i="0" u="none" strike="noStrike" dirty="0">
                        <a:effectLst/>
                        <a:latin typeface="Arial" panose="020B0604020202020204" pitchFamily="34" charset="0"/>
                        <a:cs typeface="Arial" panose="020B0604020202020204" pitchFamily="34" charset="0"/>
                      </a:endParaRPr>
                    </a:p>
                  </a:txBody>
                  <a:tcPr marL="4127" marR="4127" marT="4127" marB="0" anchor="ctr">
                    <a:solidFill>
                      <a:schemeClr val="accent2">
                        <a:lumMod val="40000"/>
                        <a:lumOff val="60000"/>
                      </a:schemeClr>
                    </a:solidFill>
                  </a:tcPr>
                </a:tc>
                <a:tc>
                  <a:txBody>
                    <a:bodyPr/>
                    <a:lstStyle/>
                    <a:p>
                      <a:pPr algn="ctr" fontAlgn="ctr"/>
                      <a:r>
                        <a:rPr lang="ru-RU" sz="1000" b="1" u="none" strike="noStrike" dirty="0">
                          <a:effectLst/>
                          <a:latin typeface="Arial" panose="020B0604020202020204" pitchFamily="34" charset="0"/>
                          <a:cs typeface="Arial" panose="020B0604020202020204" pitchFamily="34" charset="0"/>
                        </a:rPr>
                        <a:t>2021 год (отчет)</a:t>
                      </a:r>
                      <a:endParaRPr lang="ru-RU" sz="1000" b="1" i="0" u="none" strike="noStrike" dirty="0">
                        <a:effectLst/>
                        <a:latin typeface="Arial" panose="020B0604020202020204" pitchFamily="34" charset="0"/>
                        <a:cs typeface="Arial" panose="020B0604020202020204" pitchFamily="34" charset="0"/>
                      </a:endParaRPr>
                    </a:p>
                  </a:txBody>
                  <a:tcPr marL="4127" marR="4127" marT="4127" marB="0" anchor="ctr">
                    <a:solidFill>
                      <a:schemeClr val="accent2">
                        <a:lumMod val="40000"/>
                        <a:lumOff val="60000"/>
                      </a:schemeClr>
                    </a:solidFill>
                  </a:tcPr>
                </a:tc>
                <a:tc>
                  <a:txBody>
                    <a:bodyPr/>
                    <a:lstStyle/>
                    <a:p>
                      <a:pPr algn="ctr" fontAlgn="ctr"/>
                      <a:r>
                        <a:rPr lang="ru-RU" sz="1000" b="1" u="none" strike="noStrike" dirty="0">
                          <a:effectLst/>
                          <a:latin typeface="Arial" panose="020B0604020202020204" pitchFamily="34" charset="0"/>
                          <a:cs typeface="Arial" panose="020B0604020202020204" pitchFamily="34" charset="0"/>
                        </a:rPr>
                        <a:t>Уточненный план </a:t>
                      </a:r>
                    </a:p>
                    <a:p>
                      <a:pPr algn="ctr" fontAlgn="ctr"/>
                      <a:r>
                        <a:rPr lang="ru-RU" sz="1000" b="1" u="none" strike="noStrike" dirty="0">
                          <a:effectLst/>
                          <a:latin typeface="Arial" panose="020B0604020202020204" pitchFamily="34" charset="0"/>
                          <a:cs typeface="Arial" panose="020B0604020202020204" pitchFamily="34" charset="0"/>
                        </a:rPr>
                        <a:t>2022 год</a:t>
                      </a:r>
                      <a:endParaRPr lang="ru-RU" sz="1000" b="1" i="0" u="none" strike="noStrike" dirty="0">
                        <a:effectLst/>
                        <a:latin typeface="Arial" panose="020B0604020202020204" pitchFamily="34" charset="0"/>
                        <a:cs typeface="Arial" panose="020B0604020202020204" pitchFamily="34" charset="0"/>
                      </a:endParaRPr>
                    </a:p>
                  </a:txBody>
                  <a:tcPr marL="4127" marR="4127" marT="4127" marB="0" anchor="ctr">
                    <a:solidFill>
                      <a:schemeClr val="accent2">
                        <a:lumMod val="40000"/>
                        <a:lumOff val="60000"/>
                      </a:schemeClr>
                    </a:solidFill>
                  </a:tcPr>
                </a:tc>
                <a:tc>
                  <a:txBody>
                    <a:bodyPr/>
                    <a:lstStyle/>
                    <a:p>
                      <a:pPr algn="ctr" fontAlgn="ctr"/>
                      <a:r>
                        <a:rPr lang="ru-RU" sz="1000" b="1" u="none" strike="noStrike" dirty="0">
                          <a:effectLst/>
                          <a:latin typeface="Arial" panose="020B0604020202020204" pitchFamily="34" charset="0"/>
                          <a:cs typeface="Arial" panose="020B0604020202020204" pitchFamily="34" charset="0"/>
                        </a:rPr>
                        <a:t>План 2023 год</a:t>
                      </a:r>
                      <a:endParaRPr lang="ru-RU" sz="1000" b="1" i="0" u="none" strike="noStrike" dirty="0">
                        <a:effectLst/>
                        <a:latin typeface="Arial" panose="020B0604020202020204" pitchFamily="34" charset="0"/>
                        <a:cs typeface="Arial" panose="020B0604020202020204" pitchFamily="34" charset="0"/>
                      </a:endParaRPr>
                    </a:p>
                  </a:txBody>
                  <a:tcPr marL="4127" marR="4127" marT="4127" marB="0" anchor="ctr">
                    <a:solidFill>
                      <a:schemeClr val="accent2">
                        <a:lumMod val="40000"/>
                        <a:lumOff val="60000"/>
                      </a:schemeClr>
                    </a:solidFill>
                  </a:tcPr>
                </a:tc>
                <a:tc>
                  <a:txBody>
                    <a:bodyPr/>
                    <a:lstStyle/>
                    <a:p>
                      <a:pPr algn="ctr" fontAlgn="ctr"/>
                      <a:r>
                        <a:rPr lang="ru-RU" sz="1000" b="1" u="none" strike="noStrike" dirty="0">
                          <a:effectLst/>
                          <a:latin typeface="Arial" panose="020B0604020202020204" pitchFamily="34" charset="0"/>
                          <a:cs typeface="Arial" panose="020B0604020202020204" pitchFamily="34" charset="0"/>
                        </a:rPr>
                        <a:t>План 2024 год</a:t>
                      </a:r>
                      <a:endParaRPr lang="ru-RU" sz="1000" b="1" i="0" u="none" strike="noStrike" dirty="0">
                        <a:effectLst/>
                        <a:latin typeface="Arial" panose="020B0604020202020204" pitchFamily="34" charset="0"/>
                        <a:cs typeface="Arial" panose="020B0604020202020204" pitchFamily="34" charset="0"/>
                      </a:endParaRPr>
                    </a:p>
                  </a:txBody>
                  <a:tcPr marL="4127" marR="4127" marT="4127" marB="0" anchor="ctr">
                    <a:solidFill>
                      <a:schemeClr val="accent2">
                        <a:lumMod val="40000"/>
                        <a:lumOff val="60000"/>
                      </a:schemeClr>
                    </a:solidFill>
                  </a:tcPr>
                </a:tc>
                <a:tc>
                  <a:txBody>
                    <a:bodyPr/>
                    <a:lstStyle/>
                    <a:p>
                      <a:pPr algn="ctr" fontAlgn="ctr"/>
                      <a:r>
                        <a:rPr lang="ru-RU" sz="1000" b="1" u="none" strike="noStrike" dirty="0">
                          <a:effectLst/>
                          <a:latin typeface="Arial" panose="020B0604020202020204" pitchFamily="34" charset="0"/>
                          <a:cs typeface="Arial" panose="020B0604020202020204" pitchFamily="34" charset="0"/>
                        </a:rPr>
                        <a:t>План 2025 год</a:t>
                      </a:r>
                      <a:endParaRPr lang="ru-RU" sz="1000" b="1" i="0" u="none" strike="noStrike" dirty="0">
                        <a:effectLst/>
                        <a:latin typeface="Arial" panose="020B0604020202020204" pitchFamily="34" charset="0"/>
                        <a:cs typeface="Arial" panose="020B0604020202020204" pitchFamily="34" charset="0"/>
                      </a:endParaRPr>
                    </a:p>
                  </a:txBody>
                  <a:tcPr marL="4127" marR="4127" marT="4127" marB="0" anchor="ctr">
                    <a:solidFill>
                      <a:schemeClr val="accent2">
                        <a:lumMod val="40000"/>
                        <a:lumOff val="60000"/>
                      </a:schemeClr>
                    </a:solidFill>
                  </a:tcPr>
                </a:tc>
                <a:extLst>
                  <a:ext uri="{0D108BD9-81ED-4DB2-BD59-A6C34878D82A}">
                    <a16:rowId xmlns:a16="http://schemas.microsoft.com/office/drawing/2014/main" val="1763846108"/>
                  </a:ext>
                </a:extLst>
              </a:tr>
              <a:tr h="152873">
                <a:tc>
                  <a:txBody>
                    <a:bodyPr/>
                    <a:lstStyle/>
                    <a:p>
                      <a:pPr algn="l" fontAlgn="b"/>
                      <a:r>
                        <a:rPr lang="ru-RU" sz="900" b="1" u="none" strike="noStrike" dirty="0">
                          <a:effectLst/>
                          <a:latin typeface="Arial" panose="020B0604020202020204" pitchFamily="34" charset="0"/>
                          <a:cs typeface="Arial" panose="020B0604020202020204" pitchFamily="34" charset="0"/>
                        </a:rPr>
                        <a:t>Налоговые и неналоговые доходы</a:t>
                      </a:r>
                      <a:endParaRPr lang="ru-RU" sz="900" b="1" i="0" u="none" strike="noStrike" dirty="0">
                        <a:effectLst/>
                        <a:latin typeface="Arial" panose="020B0604020202020204" pitchFamily="34" charset="0"/>
                        <a:cs typeface="Arial" panose="020B0604020202020204" pitchFamily="34" charset="0"/>
                      </a:endParaRPr>
                    </a:p>
                  </a:txBody>
                  <a:tcPr marL="4127" marR="4127" marT="4127" marB="0" anchor="b">
                    <a:solidFill>
                      <a:schemeClr val="accent2">
                        <a:lumMod val="40000"/>
                        <a:lumOff val="60000"/>
                      </a:schemeClr>
                    </a:solidFill>
                  </a:tcPr>
                </a:tc>
                <a:tc>
                  <a:txBody>
                    <a:bodyPr/>
                    <a:lstStyle/>
                    <a:p>
                      <a:pPr algn="r" fontAlgn="b"/>
                      <a:r>
                        <a:rPr lang="ru-RU" sz="900" b="1" u="none" strike="noStrike" dirty="0">
                          <a:effectLst/>
                          <a:latin typeface="Arial" panose="020B0604020202020204" pitchFamily="34" charset="0"/>
                          <a:cs typeface="Arial" panose="020B0604020202020204" pitchFamily="34" charset="0"/>
                        </a:rPr>
                        <a:t>2 347 954,4</a:t>
                      </a:r>
                      <a:endParaRPr lang="ru-RU" sz="900" b="1" i="0" u="none" strike="noStrike" dirty="0">
                        <a:effectLst/>
                        <a:latin typeface="Arial" panose="020B0604020202020204" pitchFamily="34" charset="0"/>
                        <a:cs typeface="Arial" panose="020B0604020202020204" pitchFamily="34" charset="0"/>
                      </a:endParaRPr>
                    </a:p>
                  </a:txBody>
                  <a:tcPr marL="4127" marR="4127" marT="4127" marB="0" anchor="b"/>
                </a:tc>
                <a:tc>
                  <a:txBody>
                    <a:bodyPr/>
                    <a:lstStyle/>
                    <a:p>
                      <a:pPr algn="r" fontAlgn="b"/>
                      <a:r>
                        <a:rPr lang="ru-RU" sz="900" b="1" u="none" strike="noStrike" dirty="0">
                          <a:effectLst/>
                          <a:latin typeface="Arial" panose="020B0604020202020204" pitchFamily="34" charset="0"/>
                          <a:cs typeface="Arial" panose="020B0604020202020204" pitchFamily="34" charset="0"/>
                        </a:rPr>
                        <a:t>2 491 544,6</a:t>
                      </a:r>
                      <a:endParaRPr lang="ru-RU" sz="900" b="1" i="0" u="none" strike="noStrike" dirty="0">
                        <a:effectLst/>
                        <a:latin typeface="Arial" panose="020B0604020202020204" pitchFamily="34" charset="0"/>
                        <a:cs typeface="Arial" panose="020B0604020202020204" pitchFamily="34" charset="0"/>
                      </a:endParaRPr>
                    </a:p>
                  </a:txBody>
                  <a:tcPr marL="4127" marR="4127" marT="4127" marB="0" anchor="b"/>
                </a:tc>
                <a:tc>
                  <a:txBody>
                    <a:bodyPr/>
                    <a:lstStyle/>
                    <a:p>
                      <a:pPr algn="r" fontAlgn="b"/>
                      <a:r>
                        <a:rPr lang="ru-RU" sz="900" b="1" u="none" strike="noStrike" dirty="0">
                          <a:effectLst/>
                          <a:latin typeface="Arial" panose="020B0604020202020204" pitchFamily="34" charset="0"/>
                          <a:cs typeface="Arial" panose="020B0604020202020204" pitchFamily="34" charset="0"/>
                        </a:rPr>
                        <a:t>2 694 091,5</a:t>
                      </a:r>
                      <a:endParaRPr lang="ru-RU" sz="900" b="1" i="0" u="none" strike="noStrike" dirty="0">
                        <a:effectLst/>
                        <a:latin typeface="Arial" panose="020B0604020202020204" pitchFamily="34" charset="0"/>
                        <a:cs typeface="Arial" panose="020B0604020202020204" pitchFamily="34" charset="0"/>
                      </a:endParaRPr>
                    </a:p>
                  </a:txBody>
                  <a:tcPr marL="4127" marR="4127" marT="4127" marB="0" anchor="b"/>
                </a:tc>
                <a:tc>
                  <a:txBody>
                    <a:bodyPr/>
                    <a:lstStyle/>
                    <a:p>
                      <a:pPr algn="r" fontAlgn="b"/>
                      <a:r>
                        <a:rPr lang="ru-RU" sz="900" b="1" u="none" strike="noStrike" dirty="0">
                          <a:effectLst/>
                          <a:latin typeface="Arial" panose="020B0604020202020204" pitchFamily="34" charset="0"/>
                          <a:cs typeface="Arial" panose="020B0604020202020204" pitchFamily="34" charset="0"/>
                        </a:rPr>
                        <a:t>2 828 503,9</a:t>
                      </a:r>
                      <a:endParaRPr lang="ru-RU" sz="900" b="1" i="0" u="none" strike="noStrike" dirty="0">
                        <a:effectLst/>
                        <a:latin typeface="Arial" panose="020B0604020202020204" pitchFamily="34" charset="0"/>
                        <a:cs typeface="Arial" panose="020B0604020202020204" pitchFamily="34" charset="0"/>
                      </a:endParaRPr>
                    </a:p>
                  </a:txBody>
                  <a:tcPr marL="4127" marR="4127" marT="4127" marB="0" anchor="b"/>
                </a:tc>
                <a:tc>
                  <a:txBody>
                    <a:bodyPr/>
                    <a:lstStyle/>
                    <a:p>
                      <a:pPr algn="r" fontAlgn="b"/>
                      <a:r>
                        <a:rPr lang="ru-RU" sz="900" b="1" u="none" strike="noStrike" dirty="0">
                          <a:effectLst/>
                          <a:latin typeface="Arial" panose="020B0604020202020204" pitchFamily="34" charset="0"/>
                          <a:cs typeface="Arial" panose="020B0604020202020204" pitchFamily="34" charset="0"/>
                        </a:rPr>
                        <a:t>3 112 993,0</a:t>
                      </a:r>
                      <a:endParaRPr lang="ru-RU" sz="900" b="1" i="0" u="none" strike="noStrike" dirty="0">
                        <a:effectLst/>
                        <a:latin typeface="Arial" panose="020B0604020202020204" pitchFamily="34" charset="0"/>
                        <a:cs typeface="Arial" panose="020B0604020202020204" pitchFamily="34" charset="0"/>
                      </a:endParaRPr>
                    </a:p>
                  </a:txBody>
                  <a:tcPr marL="4127" marR="4127" marT="4127" marB="0" anchor="b"/>
                </a:tc>
                <a:extLst>
                  <a:ext uri="{0D108BD9-81ED-4DB2-BD59-A6C34878D82A}">
                    <a16:rowId xmlns:a16="http://schemas.microsoft.com/office/drawing/2014/main" val="1910271615"/>
                  </a:ext>
                </a:extLst>
              </a:tr>
              <a:tr h="160685">
                <a:tc>
                  <a:txBody>
                    <a:bodyPr/>
                    <a:lstStyle/>
                    <a:p>
                      <a:pPr algn="l" fontAlgn="b"/>
                      <a:r>
                        <a:rPr lang="ru-RU" sz="900" b="1" i="1" u="none" strike="noStrike" dirty="0">
                          <a:effectLst/>
                          <a:latin typeface="Arial" panose="020B0604020202020204" pitchFamily="34" charset="0"/>
                          <a:cs typeface="Arial" panose="020B0604020202020204" pitchFamily="34" charset="0"/>
                        </a:rPr>
                        <a:t>Налоги на прибыль, доходы</a:t>
                      </a:r>
                    </a:p>
                  </a:txBody>
                  <a:tcPr marL="4127" marR="4127" marT="4127" marB="0" anchor="b">
                    <a:solidFill>
                      <a:schemeClr val="accent2">
                        <a:lumMod val="40000"/>
                        <a:lumOff val="60000"/>
                      </a:schemeClr>
                    </a:solidFill>
                  </a:tcPr>
                </a:tc>
                <a:tc>
                  <a:txBody>
                    <a:bodyPr/>
                    <a:lstStyle/>
                    <a:p>
                      <a:pPr algn="r" fontAlgn="b"/>
                      <a:r>
                        <a:rPr lang="ru-RU" sz="900" b="1" i="1" u="none" strike="noStrike" dirty="0">
                          <a:effectLst/>
                          <a:latin typeface="Arial" panose="020B0604020202020204" pitchFamily="34" charset="0"/>
                          <a:cs typeface="Arial" panose="020B0604020202020204" pitchFamily="34" charset="0"/>
                        </a:rPr>
                        <a:t>701 167,7</a:t>
                      </a:r>
                    </a:p>
                  </a:txBody>
                  <a:tcPr marL="4127" marR="4127" marT="4127" marB="0" anchor="b"/>
                </a:tc>
                <a:tc>
                  <a:txBody>
                    <a:bodyPr/>
                    <a:lstStyle/>
                    <a:p>
                      <a:pPr algn="r" fontAlgn="b"/>
                      <a:r>
                        <a:rPr lang="ru-RU" sz="900" b="1" i="1" u="none" strike="noStrike" dirty="0">
                          <a:effectLst/>
                          <a:latin typeface="Arial" panose="020B0604020202020204" pitchFamily="34" charset="0"/>
                          <a:cs typeface="Arial" panose="020B0604020202020204" pitchFamily="34" charset="0"/>
                        </a:rPr>
                        <a:t>794 864,0</a:t>
                      </a:r>
                    </a:p>
                  </a:txBody>
                  <a:tcPr marL="4127" marR="4127" marT="4127" marB="0" anchor="b"/>
                </a:tc>
                <a:tc>
                  <a:txBody>
                    <a:bodyPr/>
                    <a:lstStyle/>
                    <a:p>
                      <a:pPr algn="r" fontAlgn="b"/>
                      <a:r>
                        <a:rPr lang="ru-RU" sz="900" b="1" i="1" u="none" strike="noStrike" dirty="0">
                          <a:effectLst/>
                          <a:latin typeface="Arial" panose="020B0604020202020204" pitchFamily="34" charset="0"/>
                          <a:cs typeface="Arial" panose="020B0604020202020204" pitchFamily="34" charset="0"/>
                        </a:rPr>
                        <a:t>859 950,0</a:t>
                      </a:r>
                    </a:p>
                  </a:txBody>
                  <a:tcPr marL="4127" marR="4127" marT="4127" marB="0" anchor="b"/>
                </a:tc>
                <a:tc>
                  <a:txBody>
                    <a:bodyPr/>
                    <a:lstStyle/>
                    <a:p>
                      <a:pPr algn="r" fontAlgn="b"/>
                      <a:r>
                        <a:rPr lang="ru-RU" sz="900" b="1" i="1" u="none" strike="noStrike" dirty="0">
                          <a:effectLst/>
                          <a:latin typeface="Arial" panose="020B0604020202020204" pitchFamily="34" charset="0"/>
                          <a:cs typeface="Arial" panose="020B0604020202020204" pitchFamily="34" charset="0"/>
                        </a:rPr>
                        <a:t>920 146,5</a:t>
                      </a:r>
                    </a:p>
                  </a:txBody>
                  <a:tcPr marL="4127" marR="4127" marT="4127" marB="0" anchor="b"/>
                </a:tc>
                <a:tc>
                  <a:txBody>
                    <a:bodyPr/>
                    <a:lstStyle/>
                    <a:p>
                      <a:pPr algn="r" fontAlgn="b"/>
                      <a:r>
                        <a:rPr lang="ru-RU" sz="900" b="1" i="1" u="none" strike="noStrike" dirty="0">
                          <a:effectLst/>
                          <a:latin typeface="Arial" panose="020B0604020202020204" pitchFamily="34" charset="0"/>
                          <a:cs typeface="Arial" panose="020B0604020202020204" pitchFamily="34" charset="0"/>
                        </a:rPr>
                        <a:t>975 355,3</a:t>
                      </a:r>
                    </a:p>
                  </a:txBody>
                  <a:tcPr marL="4127" marR="4127" marT="4127" marB="0" anchor="b"/>
                </a:tc>
                <a:extLst>
                  <a:ext uri="{0D108BD9-81ED-4DB2-BD59-A6C34878D82A}">
                    <a16:rowId xmlns:a16="http://schemas.microsoft.com/office/drawing/2014/main" val="486598750"/>
                  </a:ext>
                </a:extLst>
              </a:tr>
              <a:tr h="152873">
                <a:tc>
                  <a:txBody>
                    <a:bodyPr/>
                    <a:lstStyle/>
                    <a:p>
                      <a:pPr algn="l" fontAlgn="b"/>
                      <a:r>
                        <a:rPr lang="ru-RU" sz="900" b="0" u="none" strike="noStrike" dirty="0">
                          <a:effectLst/>
                          <a:latin typeface="Arial" panose="020B0604020202020204" pitchFamily="34" charset="0"/>
                          <a:cs typeface="Arial" panose="020B0604020202020204" pitchFamily="34" charset="0"/>
                        </a:rPr>
                        <a:t>Налог на доходы физических лиц  </a:t>
                      </a:r>
                      <a:endParaRPr lang="ru-RU" sz="900" b="0" i="0" u="none" strike="noStrike" dirty="0">
                        <a:effectLst/>
                        <a:latin typeface="Arial" panose="020B0604020202020204" pitchFamily="34" charset="0"/>
                        <a:cs typeface="Arial" panose="020B0604020202020204" pitchFamily="34" charset="0"/>
                      </a:endParaRPr>
                    </a:p>
                  </a:txBody>
                  <a:tcPr marL="4127" marR="4127" marT="4127" marB="0" anchor="b">
                    <a:solidFill>
                      <a:schemeClr val="accent2">
                        <a:lumMod val="40000"/>
                        <a:lumOff val="60000"/>
                      </a:schemeClr>
                    </a:solidFill>
                  </a:tcPr>
                </a:tc>
                <a:tc>
                  <a:txBody>
                    <a:bodyPr/>
                    <a:lstStyle/>
                    <a:p>
                      <a:pPr algn="r" fontAlgn="b"/>
                      <a:r>
                        <a:rPr lang="ru-RU" sz="900" u="none" strike="noStrike">
                          <a:effectLst/>
                          <a:latin typeface="Arial" panose="020B0604020202020204" pitchFamily="34" charset="0"/>
                          <a:cs typeface="Arial" panose="020B0604020202020204" pitchFamily="34" charset="0"/>
                        </a:rPr>
                        <a:t>701 167,7</a:t>
                      </a:r>
                      <a:endParaRPr lang="ru-RU" sz="900" b="0" i="0" u="none" strike="noStrike">
                        <a:effectLst/>
                        <a:latin typeface="Arial" panose="020B0604020202020204" pitchFamily="34" charset="0"/>
                        <a:cs typeface="Arial" panose="020B0604020202020204" pitchFamily="34" charset="0"/>
                      </a:endParaRPr>
                    </a:p>
                  </a:txBody>
                  <a:tcPr marL="4127" marR="4127" marT="4127" marB="0" anchor="b"/>
                </a:tc>
                <a:tc>
                  <a:txBody>
                    <a:bodyPr/>
                    <a:lstStyle/>
                    <a:p>
                      <a:pPr algn="r" fontAlgn="b"/>
                      <a:r>
                        <a:rPr lang="ru-RU" sz="900" u="none" strike="noStrike" dirty="0">
                          <a:effectLst/>
                          <a:latin typeface="Arial" panose="020B0604020202020204" pitchFamily="34" charset="0"/>
                          <a:cs typeface="Arial" panose="020B0604020202020204" pitchFamily="34" charset="0"/>
                        </a:rPr>
                        <a:t>794 864,0</a:t>
                      </a:r>
                      <a:endParaRPr lang="ru-RU" sz="900" b="0" i="0" u="none" strike="noStrike" dirty="0">
                        <a:effectLst/>
                        <a:latin typeface="Arial" panose="020B0604020202020204" pitchFamily="34" charset="0"/>
                        <a:cs typeface="Arial" panose="020B0604020202020204" pitchFamily="34" charset="0"/>
                      </a:endParaRPr>
                    </a:p>
                  </a:txBody>
                  <a:tcPr marL="4127" marR="4127" marT="4127" marB="0" anchor="b"/>
                </a:tc>
                <a:tc>
                  <a:txBody>
                    <a:bodyPr/>
                    <a:lstStyle/>
                    <a:p>
                      <a:pPr algn="r" fontAlgn="b"/>
                      <a:r>
                        <a:rPr lang="ru-RU" sz="900" u="none" strike="noStrike">
                          <a:effectLst/>
                          <a:latin typeface="Arial" panose="020B0604020202020204" pitchFamily="34" charset="0"/>
                          <a:cs typeface="Arial" panose="020B0604020202020204" pitchFamily="34" charset="0"/>
                        </a:rPr>
                        <a:t>859 950,0</a:t>
                      </a:r>
                      <a:endParaRPr lang="ru-RU" sz="900" b="0" i="0" u="none" strike="noStrike">
                        <a:effectLst/>
                        <a:latin typeface="Arial" panose="020B0604020202020204" pitchFamily="34" charset="0"/>
                        <a:cs typeface="Arial" panose="020B0604020202020204" pitchFamily="34" charset="0"/>
                      </a:endParaRPr>
                    </a:p>
                  </a:txBody>
                  <a:tcPr marL="4127" marR="4127" marT="4127" marB="0" anchor="b"/>
                </a:tc>
                <a:tc>
                  <a:txBody>
                    <a:bodyPr/>
                    <a:lstStyle/>
                    <a:p>
                      <a:pPr algn="r" fontAlgn="b"/>
                      <a:r>
                        <a:rPr lang="ru-RU" sz="900" u="none" strike="noStrike">
                          <a:effectLst/>
                          <a:latin typeface="Arial" panose="020B0604020202020204" pitchFamily="34" charset="0"/>
                          <a:cs typeface="Arial" panose="020B0604020202020204" pitchFamily="34" charset="0"/>
                        </a:rPr>
                        <a:t>920 146,5</a:t>
                      </a:r>
                      <a:endParaRPr lang="ru-RU" sz="900" b="0" i="0" u="none" strike="noStrike">
                        <a:effectLst/>
                        <a:latin typeface="Arial" panose="020B0604020202020204" pitchFamily="34" charset="0"/>
                        <a:cs typeface="Arial" panose="020B0604020202020204" pitchFamily="34" charset="0"/>
                      </a:endParaRPr>
                    </a:p>
                  </a:txBody>
                  <a:tcPr marL="4127" marR="4127" marT="4127" marB="0" anchor="b"/>
                </a:tc>
                <a:tc>
                  <a:txBody>
                    <a:bodyPr/>
                    <a:lstStyle/>
                    <a:p>
                      <a:pPr algn="r" fontAlgn="b"/>
                      <a:r>
                        <a:rPr lang="ru-RU" sz="900" u="none" strike="noStrike">
                          <a:effectLst/>
                          <a:latin typeface="Arial" panose="020B0604020202020204" pitchFamily="34" charset="0"/>
                          <a:cs typeface="Arial" panose="020B0604020202020204" pitchFamily="34" charset="0"/>
                        </a:rPr>
                        <a:t>975 355,3</a:t>
                      </a:r>
                      <a:endParaRPr lang="ru-RU" sz="900" b="0" i="0" u="none" strike="noStrike">
                        <a:effectLst/>
                        <a:latin typeface="Arial" panose="020B0604020202020204" pitchFamily="34" charset="0"/>
                        <a:cs typeface="Arial" panose="020B0604020202020204" pitchFamily="34" charset="0"/>
                      </a:endParaRPr>
                    </a:p>
                  </a:txBody>
                  <a:tcPr marL="4127" marR="4127" marT="4127" marB="0" anchor="b"/>
                </a:tc>
                <a:extLst>
                  <a:ext uri="{0D108BD9-81ED-4DB2-BD59-A6C34878D82A}">
                    <a16:rowId xmlns:a16="http://schemas.microsoft.com/office/drawing/2014/main" val="2881496669"/>
                  </a:ext>
                </a:extLst>
              </a:tr>
              <a:tr h="152873">
                <a:tc>
                  <a:txBody>
                    <a:bodyPr/>
                    <a:lstStyle/>
                    <a:p>
                      <a:pPr algn="l" fontAlgn="b"/>
                      <a:r>
                        <a:rPr lang="ru-RU" sz="900" b="1" i="1" u="none" strike="noStrike" dirty="0">
                          <a:effectLst/>
                          <a:latin typeface="Arial" panose="020B0604020202020204" pitchFamily="34" charset="0"/>
                          <a:cs typeface="Arial" panose="020B0604020202020204" pitchFamily="34" charset="0"/>
                        </a:rPr>
                        <a:t>Налоги на товары (работы, услуги), реализуемые на территории РФ</a:t>
                      </a:r>
                    </a:p>
                  </a:txBody>
                  <a:tcPr marL="4127" marR="4127" marT="4127" marB="0" anchor="b">
                    <a:solidFill>
                      <a:schemeClr val="accent2">
                        <a:lumMod val="40000"/>
                        <a:lumOff val="60000"/>
                      </a:schemeClr>
                    </a:solidFill>
                  </a:tcPr>
                </a:tc>
                <a:tc>
                  <a:txBody>
                    <a:bodyPr/>
                    <a:lstStyle/>
                    <a:p>
                      <a:pPr algn="r" fontAlgn="b"/>
                      <a:r>
                        <a:rPr lang="ru-RU" sz="900" b="1" i="1" u="none" strike="noStrike">
                          <a:effectLst/>
                          <a:latin typeface="Arial" panose="020B0604020202020204" pitchFamily="34" charset="0"/>
                          <a:cs typeface="Arial" panose="020B0604020202020204" pitchFamily="34" charset="0"/>
                        </a:rPr>
                        <a:t>9 971,3</a:t>
                      </a:r>
                    </a:p>
                  </a:txBody>
                  <a:tcPr marL="4127" marR="4127" marT="4127" marB="0" anchor="b"/>
                </a:tc>
                <a:tc>
                  <a:txBody>
                    <a:bodyPr/>
                    <a:lstStyle/>
                    <a:p>
                      <a:pPr algn="r" fontAlgn="b"/>
                      <a:r>
                        <a:rPr lang="ru-RU" sz="900" b="1" i="1" u="none" strike="noStrike">
                          <a:effectLst/>
                          <a:latin typeface="Arial" panose="020B0604020202020204" pitchFamily="34" charset="0"/>
                          <a:cs typeface="Arial" panose="020B0604020202020204" pitchFamily="34" charset="0"/>
                        </a:rPr>
                        <a:t>9 778,0</a:t>
                      </a:r>
                    </a:p>
                  </a:txBody>
                  <a:tcPr marL="4127" marR="4127" marT="4127" marB="0" anchor="b"/>
                </a:tc>
                <a:tc>
                  <a:txBody>
                    <a:bodyPr/>
                    <a:lstStyle/>
                    <a:p>
                      <a:pPr algn="r" fontAlgn="b"/>
                      <a:r>
                        <a:rPr lang="ru-RU" sz="900" b="1" i="1" u="none" strike="noStrike">
                          <a:effectLst/>
                          <a:latin typeface="Arial" panose="020B0604020202020204" pitchFamily="34" charset="0"/>
                          <a:cs typeface="Arial" panose="020B0604020202020204" pitchFamily="34" charset="0"/>
                        </a:rPr>
                        <a:t>10 882,0</a:t>
                      </a:r>
                    </a:p>
                  </a:txBody>
                  <a:tcPr marL="4127" marR="4127" marT="4127" marB="0" anchor="b"/>
                </a:tc>
                <a:tc>
                  <a:txBody>
                    <a:bodyPr/>
                    <a:lstStyle/>
                    <a:p>
                      <a:pPr algn="r" fontAlgn="b"/>
                      <a:r>
                        <a:rPr lang="ru-RU" sz="900" b="1" i="1" u="none" strike="noStrike">
                          <a:effectLst/>
                          <a:latin typeface="Arial" panose="020B0604020202020204" pitchFamily="34" charset="0"/>
                          <a:cs typeface="Arial" panose="020B0604020202020204" pitchFamily="34" charset="0"/>
                        </a:rPr>
                        <a:t>11 864,0</a:t>
                      </a:r>
                    </a:p>
                  </a:txBody>
                  <a:tcPr marL="4127" marR="4127" marT="4127" marB="0" anchor="b"/>
                </a:tc>
                <a:tc>
                  <a:txBody>
                    <a:bodyPr/>
                    <a:lstStyle/>
                    <a:p>
                      <a:pPr algn="r" fontAlgn="b"/>
                      <a:r>
                        <a:rPr lang="ru-RU" sz="900" b="1" i="1" u="none" strike="noStrike" dirty="0">
                          <a:effectLst/>
                          <a:latin typeface="Arial" panose="020B0604020202020204" pitchFamily="34" charset="0"/>
                          <a:cs typeface="Arial" panose="020B0604020202020204" pitchFamily="34" charset="0"/>
                        </a:rPr>
                        <a:t>12 555,0</a:t>
                      </a:r>
                    </a:p>
                  </a:txBody>
                  <a:tcPr marL="4127" marR="4127" marT="4127" marB="0" anchor="b"/>
                </a:tc>
                <a:extLst>
                  <a:ext uri="{0D108BD9-81ED-4DB2-BD59-A6C34878D82A}">
                    <a16:rowId xmlns:a16="http://schemas.microsoft.com/office/drawing/2014/main" val="1497612072"/>
                  </a:ext>
                </a:extLst>
              </a:tr>
              <a:tr h="301281">
                <a:tc>
                  <a:txBody>
                    <a:bodyPr/>
                    <a:lstStyle/>
                    <a:p>
                      <a:pPr algn="l" fontAlgn="b"/>
                      <a:r>
                        <a:rPr lang="ru-RU" sz="900" b="0" u="none" strike="noStrike" dirty="0">
                          <a:effectLst/>
                          <a:latin typeface="Arial" panose="020B0604020202020204" pitchFamily="34" charset="0"/>
                          <a:cs typeface="Arial" panose="020B0604020202020204" pitchFamily="34" charset="0"/>
                        </a:rPr>
                        <a:t>Доходы от уплаты акцизов на дизельное топливо, моторные масла, автомобильный бензин, прямогонный бензин</a:t>
                      </a:r>
                      <a:endParaRPr lang="ru-RU" sz="900" b="0" i="0" u="none" strike="noStrike" dirty="0">
                        <a:effectLst/>
                        <a:latin typeface="Arial" panose="020B0604020202020204" pitchFamily="34" charset="0"/>
                        <a:cs typeface="Arial" panose="020B0604020202020204" pitchFamily="34" charset="0"/>
                      </a:endParaRPr>
                    </a:p>
                  </a:txBody>
                  <a:tcPr marL="4127" marR="4127" marT="4127" marB="0" anchor="b">
                    <a:solidFill>
                      <a:schemeClr val="accent2">
                        <a:lumMod val="40000"/>
                        <a:lumOff val="60000"/>
                      </a:schemeClr>
                    </a:solidFill>
                  </a:tcPr>
                </a:tc>
                <a:tc>
                  <a:txBody>
                    <a:bodyPr/>
                    <a:lstStyle/>
                    <a:p>
                      <a:pPr algn="r" fontAlgn="b"/>
                      <a:r>
                        <a:rPr lang="ru-RU" sz="900" u="none" strike="noStrike">
                          <a:effectLst/>
                          <a:latin typeface="Arial" panose="020B0604020202020204" pitchFamily="34" charset="0"/>
                          <a:cs typeface="Arial" panose="020B0604020202020204" pitchFamily="34" charset="0"/>
                        </a:rPr>
                        <a:t>9 971,3</a:t>
                      </a:r>
                      <a:endParaRPr lang="ru-RU" sz="900" b="0" i="0" u="none" strike="noStrike">
                        <a:effectLst/>
                        <a:latin typeface="Arial" panose="020B0604020202020204" pitchFamily="34" charset="0"/>
                        <a:cs typeface="Arial" panose="020B0604020202020204" pitchFamily="34" charset="0"/>
                      </a:endParaRPr>
                    </a:p>
                  </a:txBody>
                  <a:tcPr marL="4127" marR="4127" marT="4127" marB="0" anchor="b"/>
                </a:tc>
                <a:tc>
                  <a:txBody>
                    <a:bodyPr/>
                    <a:lstStyle/>
                    <a:p>
                      <a:pPr algn="r" fontAlgn="b"/>
                      <a:r>
                        <a:rPr lang="ru-RU" sz="900" u="none" strike="noStrike">
                          <a:effectLst/>
                          <a:latin typeface="Arial" panose="020B0604020202020204" pitchFamily="34" charset="0"/>
                          <a:cs typeface="Arial" panose="020B0604020202020204" pitchFamily="34" charset="0"/>
                        </a:rPr>
                        <a:t>9 778,0</a:t>
                      </a:r>
                      <a:endParaRPr lang="ru-RU" sz="900" b="0" i="0" u="none" strike="noStrike">
                        <a:effectLst/>
                        <a:latin typeface="Arial" panose="020B0604020202020204" pitchFamily="34" charset="0"/>
                        <a:cs typeface="Arial" panose="020B0604020202020204" pitchFamily="34" charset="0"/>
                      </a:endParaRPr>
                    </a:p>
                  </a:txBody>
                  <a:tcPr marL="4127" marR="4127" marT="4127" marB="0" anchor="b"/>
                </a:tc>
                <a:tc>
                  <a:txBody>
                    <a:bodyPr/>
                    <a:lstStyle/>
                    <a:p>
                      <a:pPr algn="r" fontAlgn="b"/>
                      <a:r>
                        <a:rPr lang="ru-RU" sz="900" u="none" strike="noStrike" dirty="0">
                          <a:effectLst/>
                          <a:latin typeface="Arial" panose="020B0604020202020204" pitchFamily="34" charset="0"/>
                          <a:cs typeface="Arial" panose="020B0604020202020204" pitchFamily="34" charset="0"/>
                        </a:rPr>
                        <a:t>10 882,0</a:t>
                      </a:r>
                      <a:endParaRPr lang="ru-RU" sz="900" b="0" i="0" u="none" strike="noStrike" dirty="0">
                        <a:effectLst/>
                        <a:latin typeface="Arial" panose="020B0604020202020204" pitchFamily="34" charset="0"/>
                        <a:cs typeface="Arial" panose="020B0604020202020204" pitchFamily="34" charset="0"/>
                      </a:endParaRPr>
                    </a:p>
                  </a:txBody>
                  <a:tcPr marL="4127" marR="4127" marT="4127" marB="0" anchor="b"/>
                </a:tc>
                <a:tc>
                  <a:txBody>
                    <a:bodyPr/>
                    <a:lstStyle/>
                    <a:p>
                      <a:pPr algn="r" fontAlgn="b"/>
                      <a:r>
                        <a:rPr lang="ru-RU" sz="900" u="none" strike="noStrike">
                          <a:effectLst/>
                          <a:latin typeface="Arial" panose="020B0604020202020204" pitchFamily="34" charset="0"/>
                          <a:cs typeface="Arial" panose="020B0604020202020204" pitchFamily="34" charset="0"/>
                        </a:rPr>
                        <a:t>11 864,0</a:t>
                      </a:r>
                      <a:endParaRPr lang="ru-RU" sz="900" b="0" i="0" u="none" strike="noStrike">
                        <a:effectLst/>
                        <a:latin typeface="Arial" panose="020B0604020202020204" pitchFamily="34" charset="0"/>
                        <a:cs typeface="Arial" panose="020B0604020202020204" pitchFamily="34" charset="0"/>
                      </a:endParaRPr>
                    </a:p>
                  </a:txBody>
                  <a:tcPr marL="4127" marR="4127" marT="4127" marB="0" anchor="b"/>
                </a:tc>
                <a:tc>
                  <a:txBody>
                    <a:bodyPr/>
                    <a:lstStyle/>
                    <a:p>
                      <a:pPr algn="r" fontAlgn="b"/>
                      <a:r>
                        <a:rPr lang="ru-RU" sz="900" u="none" strike="noStrike">
                          <a:effectLst/>
                          <a:latin typeface="Arial" panose="020B0604020202020204" pitchFamily="34" charset="0"/>
                          <a:cs typeface="Arial" panose="020B0604020202020204" pitchFamily="34" charset="0"/>
                        </a:rPr>
                        <a:t>12 555,0</a:t>
                      </a:r>
                      <a:endParaRPr lang="ru-RU" sz="900" b="0" i="0" u="none" strike="noStrike">
                        <a:effectLst/>
                        <a:latin typeface="Arial" panose="020B0604020202020204" pitchFamily="34" charset="0"/>
                        <a:cs typeface="Arial" panose="020B0604020202020204" pitchFamily="34" charset="0"/>
                      </a:endParaRPr>
                    </a:p>
                  </a:txBody>
                  <a:tcPr marL="4127" marR="4127" marT="4127" marB="0" anchor="b"/>
                </a:tc>
                <a:extLst>
                  <a:ext uri="{0D108BD9-81ED-4DB2-BD59-A6C34878D82A}">
                    <a16:rowId xmlns:a16="http://schemas.microsoft.com/office/drawing/2014/main" val="474526086"/>
                  </a:ext>
                </a:extLst>
              </a:tr>
              <a:tr h="165006">
                <a:tc>
                  <a:txBody>
                    <a:bodyPr/>
                    <a:lstStyle/>
                    <a:p>
                      <a:pPr algn="l" fontAlgn="b"/>
                      <a:r>
                        <a:rPr lang="ru-RU" sz="900" b="1" i="1" u="none" strike="noStrike" dirty="0">
                          <a:effectLst/>
                          <a:latin typeface="Arial" panose="020B0604020202020204" pitchFamily="34" charset="0"/>
                          <a:cs typeface="Arial" panose="020B0604020202020204" pitchFamily="34" charset="0"/>
                        </a:rPr>
                        <a:t>Налоги на совокупный доход</a:t>
                      </a:r>
                    </a:p>
                  </a:txBody>
                  <a:tcPr marL="4127" marR="4127" marT="4127" marB="0" anchor="b">
                    <a:solidFill>
                      <a:schemeClr val="accent2">
                        <a:lumMod val="40000"/>
                        <a:lumOff val="60000"/>
                      </a:schemeClr>
                    </a:solidFill>
                  </a:tcPr>
                </a:tc>
                <a:tc>
                  <a:txBody>
                    <a:bodyPr/>
                    <a:lstStyle/>
                    <a:p>
                      <a:pPr algn="r" fontAlgn="b"/>
                      <a:r>
                        <a:rPr lang="ru-RU" sz="900" b="1" i="1" u="none" strike="noStrike">
                          <a:effectLst/>
                          <a:latin typeface="Arial" panose="020B0604020202020204" pitchFamily="34" charset="0"/>
                          <a:cs typeface="Arial" panose="020B0604020202020204" pitchFamily="34" charset="0"/>
                        </a:rPr>
                        <a:t>556 029,3</a:t>
                      </a:r>
                    </a:p>
                  </a:txBody>
                  <a:tcPr marL="4127" marR="4127" marT="4127" marB="0" anchor="b"/>
                </a:tc>
                <a:tc>
                  <a:txBody>
                    <a:bodyPr/>
                    <a:lstStyle/>
                    <a:p>
                      <a:pPr algn="r" fontAlgn="b"/>
                      <a:r>
                        <a:rPr lang="ru-RU" sz="900" b="1" i="1" u="none" strike="noStrike">
                          <a:effectLst/>
                          <a:latin typeface="Arial" panose="020B0604020202020204" pitchFamily="34" charset="0"/>
                          <a:cs typeface="Arial" panose="020B0604020202020204" pitchFamily="34" charset="0"/>
                        </a:rPr>
                        <a:t>633 097,0</a:t>
                      </a:r>
                    </a:p>
                  </a:txBody>
                  <a:tcPr marL="4127" marR="4127" marT="4127" marB="0" anchor="b"/>
                </a:tc>
                <a:tc>
                  <a:txBody>
                    <a:bodyPr/>
                    <a:lstStyle/>
                    <a:p>
                      <a:pPr algn="r" fontAlgn="b"/>
                      <a:r>
                        <a:rPr lang="ru-RU" sz="900" b="1" i="1" u="none" strike="noStrike">
                          <a:effectLst/>
                          <a:latin typeface="Arial" panose="020B0604020202020204" pitchFamily="34" charset="0"/>
                          <a:cs typeface="Arial" panose="020B0604020202020204" pitchFamily="34" charset="0"/>
                        </a:rPr>
                        <a:t>827 846,0</a:t>
                      </a:r>
                    </a:p>
                  </a:txBody>
                  <a:tcPr marL="4127" marR="4127" marT="4127" marB="0" anchor="b"/>
                </a:tc>
                <a:tc>
                  <a:txBody>
                    <a:bodyPr/>
                    <a:lstStyle/>
                    <a:p>
                      <a:pPr algn="r" fontAlgn="b"/>
                      <a:r>
                        <a:rPr lang="ru-RU" sz="900" b="1" i="1" u="none" strike="noStrike" dirty="0">
                          <a:effectLst/>
                          <a:latin typeface="Arial" panose="020B0604020202020204" pitchFamily="34" charset="0"/>
                          <a:cs typeface="Arial" panose="020B0604020202020204" pitchFamily="34" charset="0"/>
                        </a:rPr>
                        <a:t>962 862,3</a:t>
                      </a:r>
                    </a:p>
                  </a:txBody>
                  <a:tcPr marL="4127" marR="4127" marT="4127" marB="0" anchor="b"/>
                </a:tc>
                <a:tc>
                  <a:txBody>
                    <a:bodyPr/>
                    <a:lstStyle/>
                    <a:p>
                      <a:pPr algn="r" fontAlgn="b"/>
                      <a:r>
                        <a:rPr lang="ru-RU" sz="900" b="1" i="1" u="none" strike="noStrike" dirty="0">
                          <a:effectLst/>
                          <a:latin typeface="Arial" panose="020B0604020202020204" pitchFamily="34" charset="0"/>
                          <a:cs typeface="Arial" panose="020B0604020202020204" pitchFamily="34" charset="0"/>
                        </a:rPr>
                        <a:t>1 192 571,6</a:t>
                      </a:r>
                    </a:p>
                  </a:txBody>
                  <a:tcPr marL="4127" marR="4127" marT="4127" marB="0" anchor="b"/>
                </a:tc>
                <a:extLst>
                  <a:ext uri="{0D108BD9-81ED-4DB2-BD59-A6C34878D82A}">
                    <a16:rowId xmlns:a16="http://schemas.microsoft.com/office/drawing/2014/main" val="2140198210"/>
                  </a:ext>
                </a:extLst>
              </a:tr>
              <a:tr h="150367">
                <a:tc>
                  <a:txBody>
                    <a:bodyPr/>
                    <a:lstStyle/>
                    <a:p>
                      <a:pPr algn="l" fontAlgn="b"/>
                      <a:r>
                        <a:rPr lang="ru-RU" sz="900" b="0" u="none" strike="noStrike" dirty="0">
                          <a:effectLst/>
                          <a:latin typeface="Arial" panose="020B0604020202020204" pitchFamily="34" charset="0"/>
                          <a:cs typeface="Arial" panose="020B0604020202020204" pitchFamily="34" charset="0"/>
                        </a:rPr>
                        <a:t>Налог, взимаемый в связи с применением упрощенной системы налогообложения</a:t>
                      </a:r>
                      <a:endParaRPr lang="ru-RU" sz="900" b="0" i="0" u="none" strike="noStrike" dirty="0">
                        <a:effectLst/>
                        <a:latin typeface="Arial" panose="020B0604020202020204" pitchFamily="34" charset="0"/>
                        <a:cs typeface="Arial" panose="020B0604020202020204" pitchFamily="34" charset="0"/>
                      </a:endParaRPr>
                    </a:p>
                  </a:txBody>
                  <a:tcPr marL="4127" marR="4127" marT="4127" marB="0" anchor="b">
                    <a:solidFill>
                      <a:schemeClr val="accent2">
                        <a:lumMod val="40000"/>
                        <a:lumOff val="60000"/>
                      </a:schemeClr>
                    </a:solidFill>
                  </a:tcPr>
                </a:tc>
                <a:tc>
                  <a:txBody>
                    <a:bodyPr/>
                    <a:lstStyle/>
                    <a:p>
                      <a:pPr algn="r" fontAlgn="b"/>
                      <a:r>
                        <a:rPr lang="ru-RU" sz="900" u="none" strike="noStrike">
                          <a:effectLst/>
                          <a:latin typeface="Arial" panose="020B0604020202020204" pitchFamily="34" charset="0"/>
                          <a:cs typeface="Arial" panose="020B0604020202020204" pitchFamily="34" charset="0"/>
                        </a:rPr>
                        <a:t>512 632,8</a:t>
                      </a:r>
                      <a:endParaRPr lang="ru-RU" sz="900" b="0" i="0" u="none" strike="noStrike">
                        <a:effectLst/>
                        <a:latin typeface="Arial" panose="020B0604020202020204" pitchFamily="34" charset="0"/>
                        <a:cs typeface="Arial" panose="020B0604020202020204" pitchFamily="34" charset="0"/>
                      </a:endParaRPr>
                    </a:p>
                  </a:txBody>
                  <a:tcPr marL="4127" marR="4127" marT="4127" marB="0" anchor="b"/>
                </a:tc>
                <a:tc>
                  <a:txBody>
                    <a:bodyPr/>
                    <a:lstStyle/>
                    <a:p>
                      <a:pPr algn="r" fontAlgn="b"/>
                      <a:r>
                        <a:rPr lang="ru-RU" sz="900" u="none" strike="noStrike">
                          <a:effectLst/>
                          <a:latin typeface="Arial" panose="020B0604020202020204" pitchFamily="34" charset="0"/>
                          <a:cs typeface="Arial" panose="020B0604020202020204" pitchFamily="34" charset="0"/>
                        </a:rPr>
                        <a:t>584 865,0</a:t>
                      </a:r>
                      <a:endParaRPr lang="ru-RU" sz="900" b="0" i="0" u="none" strike="noStrike">
                        <a:effectLst/>
                        <a:latin typeface="Arial" panose="020B0604020202020204" pitchFamily="34" charset="0"/>
                        <a:cs typeface="Arial" panose="020B0604020202020204" pitchFamily="34" charset="0"/>
                      </a:endParaRPr>
                    </a:p>
                  </a:txBody>
                  <a:tcPr marL="4127" marR="4127" marT="4127" marB="0" anchor="b"/>
                </a:tc>
                <a:tc>
                  <a:txBody>
                    <a:bodyPr/>
                    <a:lstStyle/>
                    <a:p>
                      <a:pPr algn="r" fontAlgn="b"/>
                      <a:r>
                        <a:rPr lang="ru-RU" sz="900" u="none" strike="noStrike">
                          <a:effectLst/>
                          <a:latin typeface="Arial" panose="020B0604020202020204" pitchFamily="34" charset="0"/>
                          <a:cs typeface="Arial" panose="020B0604020202020204" pitchFamily="34" charset="0"/>
                        </a:rPr>
                        <a:t>780 200,0</a:t>
                      </a:r>
                      <a:endParaRPr lang="ru-RU" sz="900" b="0" i="0" u="none" strike="noStrike">
                        <a:effectLst/>
                        <a:latin typeface="Arial" panose="020B0604020202020204" pitchFamily="34" charset="0"/>
                        <a:cs typeface="Arial" panose="020B0604020202020204" pitchFamily="34" charset="0"/>
                      </a:endParaRPr>
                    </a:p>
                  </a:txBody>
                  <a:tcPr marL="4127" marR="4127" marT="4127" marB="0" anchor="b"/>
                </a:tc>
                <a:tc>
                  <a:txBody>
                    <a:bodyPr/>
                    <a:lstStyle/>
                    <a:p>
                      <a:pPr algn="r" fontAlgn="b"/>
                      <a:r>
                        <a:rPr lang="ru-RU" sz="900" u="none" strike="noStrike">
                          <a:effectLst/>
                          <a:latin typeface="Arial" panose="020B0604020202020204" pitchFamily="34" charset="0"/>
                          <a:cs typeface="Arial" panose="020B0604020202020204" pitchFamily="34" charset="0"/>
                        </a:rPr>
                        <a:t>912 834,0</a:t>
                      </a:r>
                      <a:endParaRPr lang="ru-RU" sz="900" b="0" i="0" u="none" strike="noStrike">
                        <a:effectLst/>
                        <a:latin typeface="Arial" panose="020B0604020202020204" pitchFamily="34" charset="0"/>
                        <a:cs typeface="Arial" panose="020B0604020202020204" pitchFamily="34" charset="0"/>
                      </a:endParaRPr>
                    </a:p>
                  </a:txBody>
                  <a:tcPr marL="4127" marR="4127" marT="4127" marB="0" anchor="b"/>
                </a:tc>
                <a:tc>
                  <a:txBody>
                    <a:bodyPr/>
                    <a:lstStyle/>
                    <a:p>
                      <a:pPr algn="r" fontAlgn="b"/>
                      <a:r>
                        <a:rPr lang="ru-RU" sz="900" u="none" strike="noStrike">
                          <a:effectLst/>
                          <a:latin typeface="Arial" panose="020B0604020202020204" pitchFamily="34" charset="0"/>
                          <a:cs typeface="Arial" panose="020B0604020202020204" pitchFamily="34" charset="0"/>
                        </a:rPr>
                        <a:t>1 141 042,5</a:t>
                      </a:r>
                      <a:endParaRPr lang="ru-RU" sz="900" b="0" i="0" u="none" strike="noStrike">
                        <a:effectLst/>
                        <a:latin typeface="Arial" panose="020B0604020202020204" pitchFamily="34" charset="0"/>
                        <a:cs typeface="Arial" panose="020B0604020202020204" pitchFamily="34" charset="0"/>
                      </a:endParaRPr>
                    </a:p>
                  </a:txBody>
                  <a:tcPr marL="4127" marR="4127" marT="4127" marB="0" anchor="b"/>
                </a:tc>
                <a:extLst>
                  <a:ext uri="{0D108BD9-81ED-4DB2-BD59-A6C34878D82A}">
                    <a16:rowId xmlns:a16="http://schemas.microsoft.com/office/drawing/2014/main" val="2418521288"/>
                  </a:ext>
                </a:extLst>
              </a:tr>
              <a:tr h="174619">
                <a:tc>
                  <a:txBody>
                    <a:bodyPr/>
                    <a:lstStyle/>
                    <a:p>
                      <a:pPr algn="l" fontAlgn="b"/>
                      <a:r>
                        <a:rPr lang="ru-RU" sz="900" b="0" u="none" strike="noStrike" dirty="0">
                          <a:effectLst/>
                          <a:latin typeface="Arial" panose="020B0604020202020204" pitchFamily="34" charset="0"/>
                          <a:cs typeface="Arial" panose="020B0604020202020204" pitchFamily="34" charset="0"/>
                        </a:rPr>
                        <a:t>Единый налог на вмененный доход для отдельных видов деятельности</a:t>
                      </a:r>
                      <a:endParaRPr lang="ru-RU" sz="900" b="0" i="0" u="none" strike="noStrike" dirty="0">
                        <a:effectLst/>
                        <a:latin typeface="Arial" panose="020B0604020202020204" pitchFamily="34" charset="0"/>
                        <a:cs typeface="Arial" panose="020B0604020202020204" pitchFamily="34" charset="0"/>
                      </a:endParaRPr>
                    </a:p>
                  </a:txBody>
                  <a:tcPr marL="4127" marR="4127" marT="4127" marB="0" anchor="b">
                    <a:solidFill>
                      <a:schemeClr val="accent2">
                        <a:lumMod val="40000"/>
                        <a:lumOff val="60000"/>
                      </a:schemeClr>
                    </a:solidFill>
                  </a:tcPr>
                </a:tc>
                <a:tc>
                  <a:txBody>
                    <a:bodyPr/>
                    <a:lstStyle/>
                    <a:p>
                      <a:pPr algn="r" fontAlgn="b"/>
                      <a:r>
                        <a:rPr lang="ru-RU" sz="900" u="none" strike="noStrike">
                          <a:effectLst/>
                          <a:latin typeface="Arial" panose="020B0604020202020204" pitchFamily="34" charset="0"/>
                          <a:cs typeface="Arial" panose="020B0604020202020204" pitchFamily="34" charset="0"/>
                        </a:rPr>
                        <a:t>5 168,0</a:t>
                      </a:r>
                      <a:endParaRPr lang="ru-RU" sz="900" b="0" i="0" u="none" strike="noStrike">
                        <a:effectLst/>
                        <a:latin typeface="Arial" panose="020B0604020202020204" pitchFamily="34" charset="0"/>
                        <a:cs typeface="Arial" panose="020B0604020202020204" pitchFamily="34" charset="0"/>
                      </a:endParaRPr>
                    </a:p>
                  </a:txBody>
                  <a:tcPr marL="4127" marR="4127" marT="4127" marB="0" anchor="b"/>
                </a:tc>
                <a:tc>
                  <a:txBody>
                    <a:bodyPr/>
                    <a:lstStyle/>
                    <a:p>
                      <a:pPr algn="r" fontAlgn="b"/>
                      <a:r>
                        <a:rPr lang="ru-RU" sz="900" u="none" strike="noStrike">
                          <a:effectLst/>
                          <a:latin typeface="Arial" panose="020B0604020202020204" pitchFamily="34" charset="0"/>
                          <a:cs typeface="Arial" panose="020B0604020202020204" pitchFamily="34" charset="0"/>
                        </a:rPr>
                        <a:t>0,0</a:t>
                      </a:r>
                      <a:endParaRPr lang="ru-RU" sz="900" b="0" i="0" u="none" strike="noStrike">
                        <a:effectLst/>
                        <a:latin typeface="Arial" panose="020B0604020202020204" pitchFamily="34" charset="0"/>
                        <a:cs typeface="Arial" panose="020B0604020202020204" pitchFamily="34" charset="0"/>
                      </a:endParaRPr>
                    </a:p>
                  </a:txBody>
                  <a:tcPr marL="4127" marR="4127" marT="4127" marB="0" anchor="b"/>
                </a:tc>
                <a:tc>
                  <a:txBody>
                    <a:bodyPr/>
                    <a:lstStyle/>
                    <a:p>
                      <a:pPr algn="r" fontAlgn="b"/>
                      <a:r>
                        <a:rPr lang="ru-RU" sz="900" u="none" strike="noStrike">
                          <a:effectLst/>
                          <a:latin typeface="Arial" panose="020B0604020202020204" pitchFamily="34" charset="0"/>
                          <a:cs typeface="Arial" panose="020B0604020202020204" pitchFamily="34" charset="0"/>
                        </a:rPr>
                        <a:t>0,0</a:t>
                      </a:r>
                      <a:endParaRPr lang="ru-RU" sz="900" b="0" i="0" u="none" strike="noStrike">
                        <a:effectLst/>
                        <a:latin typeface="Arial" panose="020B0604020202020204" pitchFamily="34" charset="0"/>
                        <a:cs typeface="Arial" panose="020B0604020202020204" pitchFamily="34" charset="0"/>
                      </a:endParaRPr>
                    </a:p>
                  </a:txBody>
                  <a:tcPr marL="4127" marR="4127" marT="4127" marB="0" anchor="b"/>
                </a:tc>
                <a:tc>
                  <a:txBody>
                    <a:bodyPr/>
                    <a:lstStyle/>
                    <a:p>
                      <a:pPr algn="r" fontAlgn="b"/>
                      <a:r>
                        <a:rPr lang="ru-RU" sz="900" u="none" strike="noStrike" dirty="0">
                          <a:effectLst/>
                          <a:latin typeface="Arial" panose="020B0604020202020204" pitchFamily="34" charset="0"/>
                          <a:cs typeface="Arial" panose="020B0604020202020204" pitchFamily="34" charset="0"/>
                        </a:rPr>
                        <a:t>0,0</a:t>
                      </a:r>
                      <a:endParaRPr lang="ru-RU" sz="900" b="0" i="0" u="none" strike="noStrike" dirty="0">
                        <a:effectLst/>
                        <a:latin typeface="Arial" panose="020B0604020202020204" pitchFamily="34" charset="0"/>
                        <a:cs typeface="Arial" panose="020B0604020202020204" pitchFamily="34" charset="0"/>
                      </a:endParaRPr>
                    </a:p>
                  </a:txBody>
                  <a:tcPr marL="4127" marR="4127" marT="4127" marB="0" anchor="b"/>
                </a:tc>
                <a:tc>
                  <a:txBody>
                    <a:bodyPr/>
                    <a:lstStyle/>
                    <a:p>
                      <a:pPr algn="r" fontAlgn="b"/>
                      <a:r>
                        <a:rPr lang="ru-RU" sz="900" u="none" strike="noStrike">
                          <a:effectLst/>
                          <a:latin typeface="Arial" panose="020B0604020202020204" pitchFamily="34" charset="0"/>
                          <a:cs typeface="Arial" panose="020B0604020202020204" pitchFamily="34" charset="0"/>
                        </a:rPr>
                        <a:t>0,0</a:t>
                      </a:r>
                      <a:endParaRPr lang="ru-RU" sz="900" b="0" i="0" u="none" strike="noStrike">
                        <a:effectLst/>
                        <a:latin typeface="Arial" panose="020B0604020202020204" pitchFamily="34" charset="0"/>
                        <a:cs typeface="Arial" panose="020B0604020202020204" pitchFamily="34" charset="0"/>
                      </a:endParaRPr>
                    </a:p>
                  </a:txBody>
                  <a:tcPr marL="4127" marR="4127" marT="4127" marB="0" anchor="b"/>
                </a:tc>
                <a:extLst>
                  <a:ext uri="{0D108BD9-81ED-4DB2-BD59-A6C34878D82A}">
                    <a16:rowId xmlns:a16="http://schemas.microsoft.com/office/drawing/2014/main" val="2408310443"/>
                  </a:ext>
                </a:extLst>
              </a:tr>
              <a:tr h="152873">
                <a:tc>
                  <a:txBody>
                    <a:bodyPr/>
                    <a:lstStyle/>
                    <a:p>
                      <a:pPr algn="l" fontAlgn="b"/>
                      <a:r>
                        <a:rPr lang="ru-RU" sz="900" b="0" u="none" strike="noStrike" dirty="0">
                          <a:effectLst/>
                          <a:latin typeface="Arial" panose="020B0604020202020204" pitchFamily="34" charset="0"/>
                          <a:cs typeface="Arial" panose="020B0604020202020204" pitchFamily="34" charset="0"/>
                        </a:rPr>
                        <a:t>Налог, взимаемый в связи с применением патентной системы налогообложения</a:t>
                      </a:r>
                      <a:endParaRPr lang="ru-RU" sz="900" b="0" i="0" u="none" strike="noStrike" dirty="0">
                        <a:effectLst/>
                        <a:latin typeface="Arial" panose="020B0604020202020204" pitchFamily="34" charset="0"/>
                        <a:cs typeface="Arial" panose="020B0604020202020204" pitchFamily="34" charset="0"/>
                      </a:endParaRPr>
                    </a:p>
                  </a:txBody>
                  <a:tcPr marL="4127" marR="4127" marT="4127" marB="0" anchor="b">
                    <a:solidFill>
                      <a:schemeClr val="accent2">
                        <a:lumMod val="40000"/>
                        <a:lumOff val="60000"/>
                      </a:schemeClr>
                    </a:solidFill>
                  </a:tcPr>
                </a:tc>
                <a:tc>
                  <a:txBody>
                    <a:bodyPr/>
                    <a:lstStyle/>
                    <a:p>
                      <a:pPr algn="r" fontAlgn="b"/>
                      <a:r>
                        <a:rPr lang="ru-RU" sz="900" u="none" strike="noStrike">
                          <a:effectLst/>
                          <a:latin typeface="Arial" panose="020B0604020202020204" pitchFamily="34" charset="0"/>
                          <a:cs typeface="Arial" panose="020B0604020202020204" pitchFamily="34" charset="0"/>
                        </a:rPr>
                        <a:t>38 228,5</a:t>
                      </a:r>
                      <a:endParaRPr lang="ru-RU" sz="900" b="0" i="0" u="none" strike="noStrike">
                        <a:effectLst/>
                        <a:latin typeface="Arial" panose="020B0604020202020204" pitchFamily="34" charset="0"/>
                        <a:cs typeface="Arial" panose="020B0604020202020204" pitchFamily="34" charset="0"/>
                      </a:endParaRPr>
                    </a:p>
                  </a:txBody>
                  <a:tcPr marL="4127" marR="4127" marT="4127" marB="0" anchor="b"/>
                </a:tc>
                <a:tc>
                  <a:txBody>
                    <a:bodyPr/>
                    <a:lstStyle/>
                    <a:p>
                      <a:pPr algn="r" fontAlgn="b"/>
                      <a:r>
                        <a:rPr lang="ru-RU" sz="900" u="none" strike="noStrike">
                          <a:effectLst/>
                          <a:latin typeface="Arial" panose="020B0604020202020204" pitchFamily="34" charset="0"/>
                          <a:cs typeface="Arial" panose="020B0604020202020204" pitchFamily="34" charset="0"/>
                        </a:rPr>
                        <a:t>48 232,0</a:t>
                      </a:r>
                      <a:endParaRPr lang="ru-RU" sz="900" b="0" i="0" u="none" strike="noStrike">
                        <a:effectLst/>
                        <a:latin typeface="Arial" panose="020B0604020202020204" pitchFamily="34" charset="0"/>
                        <a:cs typeface="Arial" panose="020B0604020202020204" pitchFamily="34" charset="0"/>
                      </a:endParaRPr>
                    </a:p>
                  </a:txBody>
                  <a:tcPr marL="4127" marR="4127" marT="4127" marB="0" anchor="b"/>
                </a:tc>
                <a:tc>
                  <a:txBody>
                    <a:bodyPr/>
                    <a:lstStyle/>
                    <a:p>
                      <a:pPr algn="r" fontAlgn="b"/>
                      <a:r>
                        <a:rPr lang="ru-RU" sz="900" u="none" strike="noStrike">
                          <a:effectLst/>
                          <a:latin typeface="Arial" panose="020B0604020202020204" pitchFamily="34" charset="0"/>
                          <a:cs typeface="Arial" panose="020B0604020202020204" pitchFamily="34" charset="0"/>
                        </a:rPr>
                        <a:t>47 646,0</a:t>
                      </a:r>
                      <a:endParaRPr lang="ru-RU" sz="900" b="0" i="0" u="none" strike="noStrike">
                        <a:effectLst/>
                        <a:latin typeface="Arial" panose="020B0604020202020204" pitchFamily="34" charset="0"/>
                        <a:cs typeface="Arial" panose="020B0604020202020204" pitchFamily="34" charset="0"/>
                      </a:endParaRPr>
                    </a:p>
                  </a:txBody>
                  <a:tcPr marL="4127" marR="4127" marT="4127" marB="0" anchor="b"/>
                </a:tc>
                <a:tc>
                  <a:txBody>
                    <a:bodyPr/>
                    <a:lstStyle/>
                    <a:p>
                      <a:pPr algn="r" fontAlgn="b"/>
                      <a:r>
                        <a:rPr lang="ru-RU" sz="900" u="none" strike="noStrike">
                          <a:effectLst/>
                          <a:latin typeface="Arial" panose="020B0604020202020204" pitchFamily="34" charset="0"/>
                          <a:cs typeface="Arial" panose="020B0604020202020204" pitchFamily="34" charset="0"/>
                        </a:rPr>
                        <a:t>50 028,3</a:t>
                      </a:r>
                      <a:endParaRPr lang="ru-RU" sz="900" b="0" i="0" u="none" strike="noStrike">
                        <a:effectLst/>
                        <a:latin typeface="Arial" panose="020B0604020202020204" pitchFamily="34" charset="0"/>
                        <a:cs typeface="Arial" panose="020B0604020202020204" pitchFamily="34" charset="0"/>
                      </a:endParaRPr>
                    </a:p>
                  </a:txBody>
                  <a:tcPr marL="4127" marR="4127" marT="4127" marB="0" anchor="b"/>
                </a:tc>
                <a:tc>
                  <a:txBody>
                    <a:bodyPr/>
                    <a:lstStyle/>
                    <a:p>
                      <a:pPr algn="r" fontAlgn="b"/>
                      <a:r>
                        <a:rPr lang="ru-RU" sz="900" u="none" strike="noStrike" dirty="0">
                          <a:effectLst/>
                          <a:latin typeface="Arial" panose="020B0604020202020204" pitchFamily="34" charset="0"/>
                          <a:cs typeface="Arial" panose="020B0604020202020204" pitchFamily="34" charset="0"/>
                        </a:rPr>
                        <a:t>51 529,1</a:t>
                      </a:r>
                      <a:endParaRPr lang="ru-RU" sz="900" b="0" i="0" u="none" strike="noStrike" dirty="0">
                        <a:effectLst/>
                        <a:latin typeface="Arial" panose="020B0604020202020204" pitchFamily="34" charset="0"/>
                        <a:cs typeface="Arial" panose="020B0604020202020204" pitchFamily="34" charset="0"/>
                      </a:endParaRPr>
                    </a:p>
                  </a:txBody>
                  <a:tcPr marL="4127" marR="4127" marT="4127" marB="0" anchor="b"/>
                </a:tc>
                <a:extLst>
                  <a:ext uri="{0D108BD9-81ED-4DB2-BD59-A6C34878D82A}">
                    <a16:rowId xmlns:a16="http://schemas.microsoft.com/office/drawing/2014/main" val="2688629117"/>
                  </a:ext>
                </a:extLst>
              </a:tr>
              <a:tr h="152873">
                <a:tc>
                  <a:txBody>
                    <a:bodyPr/>
                    <a:lstStyle/>
                    <a:p>
                      <a:pPr algn="l" fontAlgn="b"/>
                      <a:r>
                        <a:rPr lang="ru-RU" sz="900" b="1" i="1" u="none" strike="noStrike" dirty="0">
                          <a:effectLst/>
                          <a:latin typeface="Arial" panose="020B0604020202020204" pitchFamily="34" charset="0"/>
                          <a:cs typeface="Arial" panose="020B0604020202020204" pitchFamily="34" charset="0"/>
                        </a:rPr>
                        <a:t>Налоги на имущество</a:t>
                      </a:r>
                    </a:p>
                  </a:txBody>
                  <a:tcPr marL="4127" marR="4127" marT="4127" marB="0" anchor="b">
                    <a:solidFill>
                      <a:schemeClr val="accent2">
                        <a:lumMod val="40000"/>
                        <a:lumOff val="60000"/>
                      </a:schemeClr>
                    </a:solidFill>
                  </a:tcPr>
                </a:tc>
                <a:tc>
                  <a:txBody>
                    <a:bodyPr/>
                    <a:lstStyle/>
                    <a:p>
                      <a:pPr algn="r" fontAlgn="b"/>
                      <a:r>
                        <a:rPr lang="ru-RU" sz="900" b="1" i="1" u="none" strike="noStrike">
                          <a:effectLst/>
                          <a:latin typeface="Arial" panose="020B0604020202020204" pitchFamily="34" charset="0"/>
                          <a:cs typeface="Arial" panose="020B0604020202020204" pitchFamily="34" charset="0"/>
                        </a:rPr>
                        <a:t>379 349,4</a:t>
                      </a:r>
                    </a:p>
                  </a:txBody>
                  <a:tcPr marL="4127" marR="4127" marT="4127" marB="0" anchor="b"/>
                </a:tc>
                <a:tc>
                  <a:txBody>
                    <a:bodyPr/>
                    <a:lstStyle/>
                    <a:p>
                      <a:pPr algn="r" fontAlgn="b"/>
                      <a:r>
                        <a:rPr lang="ru-RU" sz="900" b="1" i="1" u="none" strike="noStrike">
                          <a:effectLst/>
                          <a:latin typeface="Arial" panose="020B0604020202020204" pitchFamily="34" charset="0"/>
                          <a:cs typeface="Arial" panose="020B0604020202020204" pitchFamily="34" charset="0"/>
                        </a:rPr>
                        <a:t>380 026,0</a:t>
                      </a:r>
                    </a:p>
                  </a:txBody>
                  <a:tcPr marL="4127" marR="4127" marT="4127" marB="0" anchor="b"/>
                </a:tc>
                <a:tc>
                  <a:txBody>
                    <a:bodyPr/>
                    <a:lstStyle/>
                    <a:p>
                      <a:pPr algn="r" fontAlgn="b"/>
                      <a:r>
                        <a:rPr lang="ru-RU" sz="900" b="1" i="1" u="none" strike="noStrike">
                          <a:effectLst/>
                          <a:latin typeface="Arial" panose="020B0604020202020204" pitchFamily="34" charset="0"/>
                          <a:cs typeface="Arial" panose="020B0604020202020204" pitchFamily="34" charset="0"/>
                        </a:rPr>
                        <a:t>396 111,0</a:t>
                      </a:r>
                    </a:p>
                  </a:txBody>
                  <a:tcPr marL="4127" marR="4127" marT="4127" marB="0" anchor="b"/>
                </a:tc>
                <a:tc>
                  <a:txBody>
                    <a:bodyPr/>
                    <a:lstStyle/>
                    <a:p>
                      <a:pPr algn="r" fontAlgn="b"/>
                      <a:r>
                        <a:rPr lang="ru-RU" sz="900" b="1" i="1" u="none" strike="noStrike">
                          <a:effectLst/>
                          <a:latin typeface="Arial" panose="020B0604020202020204" pitchFamily="34" charset="0"/>
                          <a:cs typeface="Arial" panose="020B0604020202020204" pitchFamily="34" charset="0"/>
                        </a:rPr>
                        <a:t>402 544,0</a:t>
                      </a:r>
                    </a:p>
                  </a:txBody>
                  <a:tcPr marL="4127" marR="4127" marT="4127" marB="0" anchor="b"/>
                </a:tc>
                <a:tc>
                  <a:txBody>
                    <a:bodyPr/>
                    <a:lstStyle/>
                    <a:p>
                      <a:pPr algn="r" fontAlgn="b"/>
                      <a:r>
                        <a:rPr lang="ru-RU" sz="900" b="1" i="1" u="none" strike="noStrike" dirty="0">
                          <a:effectLst/>
                          <a:latin typeface="Arial" panose="020B0604020202020204" pitchFamily="34" charset="0"/>
                          <a:cs typeface="Arial" panose="020B0604020202020204" pitchFamily="34" charset="0"/>
                        </a:rPr>
                        <a:t>406 521,0</a:t>
                      </a:r>
                    </a:p>
                  </a:txBody>
                  <a:tcPr marL="4127" marR="4127" marT="4127" marB="0" anchor="b"/>
                </a:tc>
                <a:extLst>
                  <a:ext uri="{0D108BD9-81ED-4DB2-BD59-A6C34878D82A}">
                    <a16:rowId xmlns:a16="http://schemas.microsoft.com/office/drawing/2014/main" val="3637856640"/>
                  </a:ext>
                </a:extLst>
              </a:tr>
              <a:tr h="152873">
                <a:tc>
                  <a:txBody>
                    <a:bodyPr/>
                    <a:lstStyle/>
                    <a:p>
                      <a:pPr algn="l" fontAlgn="b"/>
                      <a:r>
                        <a:rPr lang="ru-RU" sz="900" b="0" u="none" strike="noStrike" dirty="0">
                          <a:effectLst/>
                          <a:latin typeface="Arial" panose="020B0604020202020204" pitchFamily="34" charset="0"/>
                          <a:cs typeface="Arial" panose="020B0604020202020204" pitchFamily="34" charset="0"/>
                        </a:rPr>
                        <a:t>Налог на имущество физических лиц</a:t>
                      </a:r>
                      <a:endParaRPr lang="ru-RU" sz="900" b="0" i="0" u="none" strike="noStrike" dirty="0">
                        <a:effectLst/>
                        <a:latin typeface="Arial" panose="020B0604020202020204" pitchFamily="34" charset="0"/>
                        <a:cs typeface="Arial" panose="020B0604020202020204" pitchFamily="34" charset="0"/>
                      </a:endParaRPr>
                    </a:p>
                  </a:txBody>
                  <a:tcPr marL="4127" marR="4127" marT="4127" marB="0" anchor="b">
                    <a:solidFill>
                      <a:schemeClr val="accent2">
                        <a:lumMod val="40000"/>
                        <a:lumOff val="60000"/>
                      </a:schemeClr>
                    </a:solidFill>
                  </a:tcPr>
                </a:tc>
                <a:tc>
                  <a:txBody>
                    <a:bodyPr/>
                    <a:lstStyle/>
                    <a:p>
                      <a:pPr algn="r" fontAlgn="b"/>
                      <a:r>
                        <a:rPr lang="ru-RU" sz="900" u="none" strike="noStrike">
                          <a:effectLst/>
                          <a:latin typeface="Arial" panose="020B0604020202020204" pitchFamily="34" charset="0"/>
                          <a:cs typeface="Arial" panose="020B0604020202020204" pitchFamily="34" charset="0"/>
                        </a:rPr>
                        <a:t>112 080,9</a:t>
                      </a:r>
                      <a:endParaRPr lang="ru-RU" sz="900" b="0" i="0" u="none" strike="noStrike">
                        <a:effectLst/>
                        <a:latin typeface="Arial" panose="020B0604020202020204" pitchFamily="34" charset="0"/>
                        <a:cs typeface="Arial" panose="020B0604020202020204" pitchFamily="34" charset="0"/>
                      </a:endParaRPr>
                    </a:p>
                  </a:txBody>
                  <a:tcPr marL="4127" marR="4127" marT="4127" marB="0" anchor="b"/>
                </a:tc>
                <a:tc>
                  <a:txBody>
                    <a:bodyPr/>
                    <a:lstStyle/>
                    <a:p>
                      <a:pPr algn="r" fontAlgn="b"/>
                      <a:r>
                        <a:rPr lang="ru-RU" sz="900" u="none" strike="noStrike">
                          <a:effectLst/>
                          <a:latin typeface="Arial" panose="020B0604020202020204" pitchFamily="34" charset="0"/>
                          <a:cs typeface="Arial" panose="020B0604020202020204" pitchFamily="34" charset="0"/>
                        </a:rPr>
                        <a:t>120 026,0</a:t>
                      </a:r>
                      <a:endParaRPr lang="ru-RU" sz="900" b="0" i="0" u="none" strike="noStrike">
                        <a:effectLst/>
                        <a:latin typeface="Arial" panose="020B0604020202020204" pitchFamily="34" charset="0"/>
                        <a:cs typeface="Arial" panose="020B0604020202020204" pitchFamily="34" charset="0"/>
                      </a:endParaRPr>
                    </a:p>
                  </a:txBody>
                  <a:tcPr marL="4127" marR="4127" marT="4127" marB="0" anchor="b"/>
                </a:tc>
                <a:tc>
                  <a:txBody>
                    <a:bodyPr/>
                    <a:lstStyle/>
                    <a:p>
                      <a:pPr algn="r" fontAlgn="b"/>
                      <a:r>
                        <a:rPr lang="ru-RU" sz="900" u="none" strike="noStrike">
                          <a:effectLst/>
                          <a:latin typeface="Arial" panose="020B0604020202020204" pitchFamily="34" charset="0"/>
                          <a:cs typeface="Arial" panose="020B0604020202020204" pitchFamily="34" charset="0"/>
                        </a:rPr>
                        <a:t>126 147,0</a:t>
                      </a:r>
                      <a:endParaRPr lang="ru-RU" sz="900" b="0" i="0" u="none" strike="noStrike">
                        <a:effectLst/>
                        <a:latin typeface="Arial" panose="020B0604020202020204" pitchFamily="34" charset="0"/>
                        <a:cs typeface="Arial" panose="020B0604020202020204" pitchFamily="34" charset="0"/>
                      </a:endParaRPr>
                    </a:p>
                  </a:txBody>
                  <a:tcPr marL="4127" marR="4127" marT="4127" marB="0" anchor="b"/>
                </a:tc>
                <a:tc>
                  <a:txBody>
                    <a:bodyPr/>
                    <a:lstStyle/>
                    <a:p>
                      <a:pPr algn="r" fontAlgn="b"/>
                      <a:r>
                        <a:rPr lang="ru-RU" sz="900" u="none" strike="noStrike">
                          <a:effectLst/>
                          <a:latin typeface="Arial" panose="020B0604020202020204" pitchFamily="34" charset="0"/>
                          <a:cs typeface="Arial" panose="020B0604020202020204" pitchFamily="34" charset="0"/>
                        </a:rPr>
                        <a:t>132 580,0</a:t>
                      </a:r>
                      <a:endParaRPr lang="ru-RU" sz="900" b="0" i="0" u="none" strike="noStrike">
                        <a:effectLst/>
                        <a:latin typeface="Arial" panose="020B0604020202020204" pitchFamily="34" charset="0"/>
                        <a:cs typeface="Arial" panose="020B0604020202020204" pitchFamily="34" charset="0"/>
                      </a:endParaRPr>
                    </a:p>
                  </a:txBody>
                  <a:tcPr marL="4127" marR="4127" marT="4127" marB="0" anchor="b"/>
                </a:tc>
                <a:tc>
                  <a:txBody>
                    <a:bodyPr/>
                    <a:lstStyle/>
                    <a:p>
                      <a:pPr algn="r" fontAlgn="b"/>
                      <a:r>
                        <a:rPr lang="ru-RU" sz="900" u="none" strike="noStrike">
                          <a:effectLst/>
                          <a:latin typeface="Arial" panose="020B0604020202020204" pitchFamily="34" charset="0"/>
                          <a:cs typeface="Arial" panose="020B0604020202020204" pitchFamily="34" charset="0"/>
                        </a:rPr>
                        <a:t>136 557,0</a:t>
                      </a:r>
                      <a:endParaRPr lang="ru-RU" sz="900" b="0" i="0" u="none" strike="noStrike">
                        <a:effectLst/>
                        <a:latin typeface="Arial" panose="020B0604020202020204" pitchFamily="34" charset="0"/>
                        <a:cs typeface="Arial" panose="020B0604020202020204" pitchFamily="34" charset="0"/>
                      </a:endParaRPr>
                    </a:p>
                  </a:txBody>
                  <a:tcPr marL="4127" marR="4127" marT="4127" marB="0" anchor="b"/>
                </a:tc>
                <a:extLst>
                  <a:ext uri="{0D108BD9-81ED-4DB2-BD59-A6C34878D82A}">
                    <a16:rowId xmlns:a16="http://schemas.microsoft.com/office/drawing/2014/main" val="3870599485"/>
                  </a:ext>
                </a:extLst>
              </a:tr>
              <a:tr h="176607">
                <a:tc>
                  <a:txBody>
                    <a:bodyPr/>
                    <a:lstStyle/>
                    <a:p>
                      <a:pPr algn="l" fontAlgn="b"/>
                      <a:r>
                        <a:rPr lang="ru-RU" sz="900" b="0" u="none" strike="noStrike" dirty="0">
                          <a:effectLst/>
                          <a:latin typeface="Arial" panose="020B0604020202020204" pitchFamily="34" charset="0"/>
                          <a:cs typeface="Arial" panose="020B0604020202020204" pitchFamily="34" charset="0"/>
                        </a:rPr>
                        <a:t>Земельный налог с организаций</a:t>
                      </a:r>
                      <a:endParaRPr lang="ru-RU" sz="900" b="0" i="0" u="none" strike="noStrike" dirty="0">
                        <a:effectLst/>
                        <a:latin typeface="Arial" panose="020B0604020202020204" pitchFamily="34" charset="0"/>
                        <a:cs typeface="Arial" panose="020B0604020202020204" pitchFamily="34" charset="0"/>
                      </a:endParaRPr>
                    </a:p>
                  </a:txBody>
                  <a:tcPr marL="4127" marR="4127" marT="4127" marB="0" anchor="b">
                    <a:solidFill>
                      <a:schemeClr val="accent2">
                        <a:lumMod val="40000"/>
                        <a:lumOff val="60000"/>
                      </a:schemeClr>
                    </a:solidFill>
                  </a:tcPr>
                </a:tc>
                <a:tc>
                  <a:txBody>
                    <a:bodyPr/>
                    <a:lstStyle/>
                    <a:p>
                      <a:pPr algn="r" fontAlgn="b"/>
                      <a:r>
                        <a:rPr lang="ru-RU" sz="900" u="none" strike="noStrike" dirty="0">
                          <a:effectLst/>
                          <a:latin typeface="Arial" panose="020B0604020202020204" pitchFamily="34" charset="0"/>
                          <a:cs typeface="Arial" panose="020B0604020202020204" pitchFamily="34" charset="0"/>
                        </a:rPr>
                        <a:t>231 557,4</a:t>
                      </a:r>
                      <a:endParaRPr lang="ru-RU" sz="900" b="0" i="0" u="none" strike="noStrike" dirty="0">
                        <a:effectLst/>
                        <a:latin typeface="Arial" panose="020B0604020202020204" pitchFamily="34" charset="0"/>
                        <a:cs typeface="Arial" panose="020B0604020202020204" pitchFamily="34" charset="0"/>
                      </a:endParaRPr>
                    </a:p>
                  </a:txBody>
                  <a:tcPr marL="4127" marR="4127" marT="4127" marB="0" anchor="b"/>
                </a:tc>
                <a:tc>
                  <a:txBody>
                    <a:bodyPr/>
                    <a:lstStyle/>
                    <a:p>
                      <a:pPr algn="r" fontAlgn="b"/>
                      <a:r>
                        <a:rPr lang="ru-RU" sz="900" u="none" strike="noStrike">
                          <a:effectLst/>
                          <a:latin typeface="Arial" panose="020B0604020202020204" pitchFamily="34" charset="0"/>
                          <a:cs typeface="Arial" panose="020B0604020202020204" pitchFamily="34" charset="0"/>
                        </a:rPr>
                        <a:t>224 900,0</a:t>
                      </a:r>
                      <a:endParaRPr lang="ru-RU" sz="900" b="0" i="0" u="none" strike="noStrike">
                        <a:effectLst/>
                        <a:latin typeface="Arial" panose="020B0604020202020204" pitchFamily="34" charset="0"/>
                        <a:cs typeface="Arial" panose="020B0604020202020204" pitchFamily="34" charset="0"/>
                      </a:endParaRPr>
                    </a:p>
                  </a:txBody>
                  <a:tcPr marL="4127" marR="4127" marT="4127" marB="0" anchor="b"/>
                </a:tc>
                <a:tc>
                  <a:txBody>
                    <a:bodyPr/>
                    <a:lstStyle/>
                    <a:p>
                      <a:pPr algn="r" fontAlgn="b"/>
                      <a:r>
                        <a:rPr lang="ru-RU" sz="900" u="none" strike="noStrike">
                          <a:effectLst/>
                          <a:latin typeface="Arial" panose="020B0604020202020204" pitchFamily="34" charset="0"/>
                          <a:cs typeface="Arial" panose="020B0604020202020204" pitchFamily="34" charset="0"/>
                        </a:rPr>
                        <a:t>234 864,0</a:t>
                      </a:r>
                      <a:endParaRPr lang="ru-RU" sz="900" b="0" i="0" u="none" strike="noStrike">
                        <a:effectLst/>
                        <a:latin typeface="Arial" panose="020B0604020202020204" pitchFamily="34" charset="0"/>
                        <a:cs typeface="Arial" panose="020B0604020202020204" pitchFamily="34" charset="0"/>
                      </a:endParaRPr>
                    </a:p>
                  </a:txBody>
                  <a:tcPr marL="4127" marR="4127" marT="4127" marB="0" anchor="b"/>
                </a:tc>
                <a:tc>
                  <a:txBody>
                    <a:bodyPr/>
                    <a:lstStyle/>
                    <a:p>
                      <a:pPr algn="r" fontAlgn="b"/>
                      <a:r>
                        <a:rPr lang="ru-RU" sz="900" u="none" strike="noStrike">
                          <a:effectLst/>
                          <a:latin typeface="Arial" panose="020B0604020202020204" pitchFamily="34" charset="0"/>
                          <a:cs typeface="Arial" panose="020B0604020202020204" pitchFamily="34" charset="0"/>
                        </a:rPr>
                        <a:t>234 864,0</a:t>
                      </a:r>
                      <a:endParaRPr lang="ru-RU" sz="900" b="0" i="0" u="none" strike="noStrike">
                        <a:effectLst/>
                        <a:latin typeface="Arial" panose="020B0604020202020204" pitchFamily="34" charset="0"/>
                        <a:cs typeface="Arial" panose="020B0604020202020204" pitchFamily="34" charset="0"/>
                      </a:endParaRPr>
                    </a:p>
                  </a:txBody>
                  <a:tcPr marL="4127" marR="4127" marT="4127" marB="0" anchor="b"/>
                </a:tc>
                <a:tc>
                  <a:txBody>
                    <a:bodyPr/>
                    <a:lstStyle/>
                    <a:p>
                      <a:pPr algn="r" fontAlgn="b"/>
                      <a:r>
                        <a:rPr lang="ru-RU" sz="900" u="none" strike="noStrike" dirty="0">
                          <a:effectLst/>
                          <a:latin typeface="Arial" panose="020B0604020202020204" pitchFamily="34" charset="0"/>
                          <a:cs typeface="Arial" panose="020B0604020202020204" pitchFamily="34" charset="0"/>
                        </a:rPr>
                        <a:t>234 864,0</a:t>
                      </a:r>
                      <a:endParaRPr lang="ru-RU" sz="900" b="0" i="0" u="none" strike="noStrike" dirty="0">
                        <a:effectLst/>
                        <a:latin typeface="Arial" panose="020B0604020202020204" pitchFamily="34" charset="0"/>
                        <a:cs typeface="Arial" panose="020B0604020202020204" pitchFamily="34" charset="0"/>
                      </a:endParaRPr>
                    </a:p>
                  </a:txBody>
                  <a:tcPr marL="4127" marR="4127" marT="4127" marB="0" anchor="b"/>
                </a:tc>
                <a:extLst>
                  <a:ext uri="{0D108BD9-81ED-4DB2-BD59-A6C34878D82A}">
                    <a16:rowId xmlns:a16="http://schemas.microsoft.com/office/drawing/2014/main" val="2405046647"/>
                  </a:ext>
                </a:extLst>
              </a:tr>
              <a:tr h="162292">
                <a:tc>
                  <a:txBody>
                    <a:bodyPr/>
                    <a:lstStyle/>
                    <a:p>
                      <a:pPr algn="l" fontAlgn="b"/>
                      <a:r>
                        <a:rPr lang="ru-RU" sz="900" b="0" u="none" strike="noStrike" dirty="0">
                          <a:effectLst/>
                          <a:latin typeface="Arial" panose="020B0604020202020204" pitchFamily="34" charset="0"/>
                          <a:cs typeface="Arial" panose="020B0604020202020204" pitchFamily="34" charset="0"/>
                        </a:rPr>
                        <a:t>Земельный налог с физических лиц</a:t>
                      </a:r>
                      <a:endParaRPr lang="ru-RU" sz="900" b="0" i="0" u="none" strike="noStrike" dirty="0">
                        <a:effectLst/>
                        <a:latin typeface="Arial" panose="020B0604020202020204" pitchFamily="34" charset="0"/>
                        <a:cs typeface="Arial" panose="020B0604020202020204" pitchFamily="34" charset="0"/>
                      </a:endParaRPr>
                    </a:p>
                  </a:txBody>
                  <a:tcPr marL="4127" marR="4127" marT="4127" marB="0" anchor="b">
                    <a:solidFill>
                      <a:schemeClr val="accent2">
                        <a:lumMod val="40000"/>
                        <a:lumOff val="60000"/>
                      </a:schemeClr>
                    </a:solidFill>
                  </a:tcPr>
                </a:tc>
                <a:tc>
                  <a:txBody>
                    <a:bodyPr/>
                    <a:lstStyle/>
                    <a:p>
                      <a:pPr algn="r" fontAlgn="b"/>
                      <a:r>
                        <a:rPr lang="ru-RU" sz="900" u="none" strike="noStrike" dirty="0">
                          <a:effectLst/>
                          <a:latin typeface="Arial" panose="020B0604020202020204" pitchFamily="34" charset="0"/>
                          <a:cs typeface="Arial" panose="020B0604020202020204" pitchFamily="34" charset="0"/>
                        </a:rPr>
                        <a:t>35 711,1</a:t>
                      </a:r>
                      <a:endParaRPr lang="ru-RU" sz="900" b="0" i="0" u="none" strike="noStrike" dirty="0">
                        <a:effectLst/>
                        <a:latin typeface="Arial" panose="020B0604020202020204" pitchFamily="34" charset="0"/>
                        <a:cs typeface="Arial" panose="020B0604020202020204" pitchFamily="34" charset="0"/>
                      </a:endParaRPr>
                    </a:p>
                  </a:txBody>
                  <a:tcPr marL="4127" marR="4127" marT="4127" marB="0" anchor="b"/>
                </a:tc>
                <a:tc>
                  <a:txBody>
                    <a:bodyPr/>
                    <a:lstStyle/>
                    <a:p>
                      <a:pPr algn="r" fontAlgn="b"/>
                      <a:r>
                        <a:rPr lang="ru-RU" sz="900" u="none" strike="noStrike">
                          <a:effectLst/>
                          <a:latin typeface="Arial" panose="020B0604020202020204" pitchFamily="34" charset="0"/>
                          <a:cs typeface="Arial" panose="020B0604020202020204" pitchFamily="34" charset="0"/>
                        </a:rPr>
                        <a:t>35 100,0</a:t>
                      </a:r>
                      <a:endParaRPr lang="ru-RU" sz="900" b="0" i="0" u="none" strike="noStrike">
                        <a:effectLst/>
                        <a:latin typeface="Arial" panose="020B0604020202020204" pitchFamily="34" charset="0"/>
                        <a:cs typeface="Arial" panose="020B0604020202020204" pitchFamily="34" charset="0"/>
                      </a:endParaRPr>
                    </a:p>
                  </a:txBody>
                  <a:tcPr marL="4127" marR="4127" marT="4127" marB="0" anchor="b"/>
                </a:tc>
                <a:tc>
                  <a:txBody>
                    <a:bodyPr/>
                    <a:lstStyle/>
                    <a:p>
                      <a:pPr algn="r" fontAlgn="b"/>
                      <a:r>
                        <a:rPr lang="ru-RU" sz="900" u="none" strike="noStrike">
                          <a:effectLst/>
                          <a:latin typeface="Arial" panose="020B0604020202020204" pitchFamily="34" charset="0"/>
                          <a:cs typeface="Arial" panose="020B0604020202020204" pitchFamily="34" charset="0"/>
                        </a:rPr>
                        <a:t>35 100,0</a:t>
                      </a:r>
                      <a:endParaRPr lang="ru-RU" sz="900" b="0" i="0" u="none" strike="noStrike">
                        <a:effectLst/>
                        <a:latin typeface="Arial" panose="020B0604020202020204" pitchFamily="34" charset="0"/>
                        <a:cs typeface="Arial" panose="020B0604020202020204" pitchFamily="34" charset="0"/>
                      </a:endParaRPr>
                    </a:p>
                  </a:txBody>
                  <a:tcPr marL="4127" marR="4127" marT="4127" marB="0" anchor="b"/>
                </a:tc>
                <a:tc>
                  <a:txBody>
                    <a:bodyPr/>
                    <a:lstStyle/>
                    <a:p>
                      <a:pPr algn="r" fontAlgn="b"/>
                      <a:r>
                        <a:rPr lang="ru-RU" sz="900" u="none" strike="noStrike">
                          <a:effectLst/>
                          <a:latin typeface="Arial" panose="020B0604020202020204" pitchFamily="34" charset="0"/>
                          <a:cs typeface="Arial" panose="020B0604020202020204" pitchFamily="34" charset="0"/>
                        </a:rPr>
                        <a:t>35 100,0</a:t>
                      </a:r>
                      <a:endParaRPr lang="ru-RU" sz="900" b="0" i="0" u="none" strike="noStrike">
                        <a:effectLst/>
                        <a:latin typeface="Arial" panose="020B0604020202020204" pitchFamily="34" charset="0"/>
                        <a:cs typeface="Arial" panose="020B0604020202020204" pitchFamily="34" charset="0"/>
                      </a:endParaRPr>
                    </a:p>
                  </a:txBody>
                  <a:tcPr marL="4127" marR="4127" marT="4127" marB="0" anchor="b"/>
                </a:tc>
                <a:tc>
                  <a:txBody>
                    <a:bodyPr/>
                    <a:lstStyle/>
                    <a:p>
                      <a:pPr algn="r" fontAlgn="b"/>
                      <a:r>
                        <a:rPr lang="ru-RU" sz="900" u="none" strike="noStrike">
                          <a:effectLst/>
                          <a:latin typeface="Arial" panose="020B0604020202020204" pitchFamily="34" charset="0"/>
                          <a:cs typeface="Arial" panose="020B0604020202020204" pitchFamily="34" charset="0"/>
                        </a:rPr>
                        <a:t>35 100,0</a:t>
                      </a:r>
                      <a:endParaRPr lang="ru-RU" sz="900" b="0" i="0" u="none" strike="noStrike">
                        <a:effectLst/>
                        <a:latin typeface="Arial" panose="020B0604020202020204" pitchFamily="34" charset="0"/>
                        <a:cs typeface="Arial" panose="020B0604020202020204" pitchFamily="34" charset="0"/>
                      </a:endParaRPr>
                    </a:p>
                  </a:txBody>
                  <a:tcPr marL="4127" marR="4127" marT="4127" marB="0" anchor="b"/>
                </a:tc>
                <a:extLst>
                  <a:ext uri="{0D108BD9-81ED-4DB2-BD59-A6C34878D82A}">
                    <a16:rowId xmlns:a16="http://schemas.microsoft.com/office/drawing/2014/main" val="2721099205"/>
                  </a:ext>
                </a:extLst>
              </a:tr>
              <a:tr h="152873">
                <a:tc>
                  <a:txBody>
                    <a:bodyPr/>
                    <a:lstStyle/>
                    <a:p>
                      <a:pPr algn="l" fontAlgn="b"/>
                      <a:r>
                        <a:rPr lang="ru-RU" sz="900" b="1" i="1" u="none" strike="noStrike" dirty="0">
                          <a:effectLst/>
                          <a:latin typeface="Arial" panose="020B0604020202020204" pitchFamily="34" charset="0"/>
                          <a:cs typeface="Arial" panose="020B0604020202020204" pitchFamily="34" charset="0"/>
                        </a:rPr>
                        <a:t>Государственная пошлина, сборы</a:t>
                      </a:r>
                    </a:p>
                  </a:txBody>
                  <a:tcPr marL="4127" marR="4127" marT="4127" marB="0" anchor="b">
                    <a:solidFill>
                      <a:schemeClr val="accent2">
                        <a:lumMod val="40000"/>
                        <a:lumOff val="60000"/>
                      </a:schemeClr>
                    </a:solidFill>
                  </a:tcPr>
                </a:tc>
                <a:tc>
                  <a:txBody>
                    <a:bodyPr/>
                    <a:lstStyle/>
                    <a:p>
                      <a:pPr algn="r" fontAlgn="b"/>
                      <a:r>
                        <a:rPr lang="ru-RU" sz="900" b="1" i="1" u="none" strike="noStrike" dirty="0">
                          <a:effectLst/>
                          <a:latin typeface="Arial" panose="020B0604020202020204" pitchFamily="34" charset="0"/>
                          <a:cs typeface="Arial" panose="020B0604020202020204" pitchFamily="34" charset="0"/>
                        </a:rPr>
                        <a:t>14 227,0</a:t>
                      </a:r>
                    </a:p>
                  </a:txBody>
                  <a:tcPr marL="4127" marR="4127" marT="4127" marB="0" anchor="b"/>
                </a:tc>
                <a:tc>
                  <a:txBody>
                    <a:bodyPr/>
                    <a:lstStyle/>
                    <a:p>
                      <a:pPr algn="r" fontAlgn="b"/>
                      <a:r>
                        <a:rPr lang="ru-RU" sz="900" b="1" i="1" u="none" strike="noStrike">
                          <a:effectLst/>
                          <a:latin typeface="Arial" panose="020B0604020202020204" pitchFamily="34" charset="0"/>
                          <a:cs typeface="Arial" panose="020B0604020202020204" pitchFamily="34" charset="0"/>
                        </a:rPr>
                        <a:t>17 588,0</a:t>
                      </a:r>
                    </a:p>
                  </a:txBody>
                  <a:tcPr marL="4127" marR="4127" marT="4127" marB="0" anchor="b"/>
                </a:tc>
                <a:tc>
                  <a:txBody>
                    <a:bodyPr/>
                    <a:lstStyle/>
                    <a:p>
                      <a:pPr algn="r" fontAlgn="b"/>
                      <a:r>
                        <a:rPr lang="ru-RU" sz="900" b="1" i="1" u="none" strike="noStrike">
                          <a:effectLst/>
                          <a:latin typeface="Arial" panose="020B0604020202020204" pitchFamily="34" charset="0"/>
                          <a:cs typeface="Arial" panose="020B0604020202020204" pitchFamily="34" charset="0"/>
                        </a:rPr>
                        <a:t>14 899,0</a:t>
                      </a:r>
                    </a:p>
                  </a:txBody>
                  <a:tcPr marL="4127" marR="4127" marT="4127" marB="0" anchor="b"/>
                </a:tc>
                <a:tc>
                  <a:txBody>
                    <a:bodyPr/>
                    <a:lstStyle/>
                    <a:p>
                      <a:pPr algn="l" fontAlgn="b"/>
                      <a:r>
                        <a:rPr lang="ru-RU" sz="900" b="1" i="1" u="none" strike="noStrike">
                          <a:effectLst/>
                          <a:latin typeface="Arial" panose="020B0604020202020204" pitchFamily="34" charset="0"/>
                          <a:cs typeface="Arial" panose="020B0604020202020204" pitchFamily="34" charset="0"/>
                        </a:rPr>
                        <a:t>                   16 000,0   </a:t>
                      </a:r>
                    </a:p>
                  </a:txBody>
                  <a:tcPr marL="4127" marR="4127" marT="4127" marB="0" anchor="b"/>
                </a:tc>
                <a:tc>
                  <a:txBody>
                    <a:bodyPr/>
                    <a:lstStyle/>
                    <a:p>
                      <a:pPr algn="r" fontAlgn="b"/>
                      <a:r>
                        <a:rPr lang="ru-RU" sz="900" b="1" i="1" u="none" strike="noStrike" dirty="0">
                          <a:effectLst/>
                          <a:latin typeface="Arial" panose="020B0604020202020204" pitchFamily="34" charset="0"/>
                          <a:cs typeface="Arial" panose="020B0604020202020204" pitchFamily="34" charset="0"/>
                        </a:rPr>
                        <a:t>17 000,0</a:t>
                      </a:r>
                    </a:p>
                  </a:txBody>
                  <a:tcPr marL="4127" marR="4127" marT="4127" marB="0" anchor="b"/>
                </a:tc>
                <a:extLst>
                  <a:ext uri="{0D108BD9-81ED-4DB2-BD59-A6C34878D82A}">
                    <a16:rowId xmlns:a16="http://schemas.microsoft.com/office/drawing/2014/main" val="439031618"/>
                  </a:ext>
                </a:extLst>
              </a:tr>
              <a:tr h="289502">
                <a:tc>
                  <a:txBody>
                    <a:bodyPr/>
                    <a:lstStyle/>
                    <a:p>
                      <a:pPr algn="l" fontAlgn="b"/>
                      <a:r>
                        <a:rPr lang="ru-RU" sz="900" b="1" i="1" u="none" strike="noStrike" dirty="0">
                          <a:effectLst/>
                          <a:latin typeface="Arial" panose="020B0604020202020204" pitchFamily="34" charset="0"/>
                          <a:cs typeface="Arial" panose="020B0604020202020204" pitchFamily="34" charset="0"/>
                        </a:rPr>
                        <a:t>Доходы от использования имущества, находящегося в государственной и муниципальной собственности</a:t>
                      </a:r>
                    </a:p>
                  </a:txBody>
                  <a:tcPr marL="4127" marR="4127" marT="4127" marB="0" anchor="b">
                    <a:solidFill>
                      <a:schemeClr val="accent2">
                        <a:lumMod val="40000"/>
                        <a:lumOff val="60000"/>
                      </a:schemeClr>
                    </a:solidFill>
                  </a:tcPr>
                </a:tc>
                <a:tc>
                  <a:txBody>
                    <a:bodyPr/>
                    <a:lstStyle/>
                    <a:p>
                      <a:pPr algn="r" fontAlgn="b"/>
                      <a:r>
                        <a:rPr lang="ru-RU" sz="900" b="1" i="1" u="none" strike="noStrike" dirty="0">
                          <a:effectLst/>
                          <a:latin typeface="Arial" panose="020B0604020202020204" pitchFamily="34" charset="0"/>
                          <a:cs typeface="Arial" panose="020B0604020202020204" pitchFamily="34" charset="0"/>
                        </a:rPr>
                        <a:t>489 232,1</a:t>
                      </a:r>
                    </a:p>
                  </a:txBody>
                  <a:tcPr marL="4127" marR="4127" marT="4127" marB="0" anchor="b"/>
                </a:tc>
                <a:tc>
                  <a:txBody>
                    <a:bodyPr/>
                    <a:lstStyle/>
                    <a:p>
                      <a:pPr algn="r" fontAlgn="b"/>
                      <a:r>
                        <a:rPr lang="ru-RU" sz="900" b="1" i="1" u="none" strike="noStrike">
                          <a:effectLst/>
                          <a:latin typeface="Arial" panose="020B0604020202020204" pitchFamily="34" charset="0"/>
                          <a:cs typeface="Arial" panose="020B0604020202020204" pitchFamily="34" charset="0"/>
                        </a:rPr>
                        <a:t>426 932,1</a:t>
                      </a:r>
                    </a:p>
                  </a:txBody>
                  <a:tcPr marL="4127" marR="4127" marT="4127" marB="0" anchor="b"/>
                </a:tc>
                <a:tc>
                  <a:txBody>
                    <a:bodyPr/>
                    <a:lstStyle/>
                    <a:p>
                      <a:pPr algn="r" fontAlgn="b"/>
                      <a:r>
                        <a:rPr lang="ru-RU" sz="900" b="1" i="1" u="none" strike="noStrike">
                          <a:effectLst/>
                          <a:latin typeface="Arial" panose="020B0604020202020204" pitchFamily="34" charset="0"/>
                          <a:cs typeface="Arial" panose="020B0604020202020204" pitchFamily="34" charset="0"/>
                        </a:rPr>
                        <a:t>436 338,4</a:t>
                      </a:r>
                    </a:p>
                  </a:txBody>
                  <a:tcPr marL="4127" marR="4127" marT="4127" marB="0" anchor="b"/>
                </a:tc>
                <a:tc>
                  <a:txBody>
                    <a:bodyPr/>
                    <a:lstStyle/>
                    <a:p>
                      <a:pPr algn="r" fontAlgn="b"/>
                      <a:r>
                        <a:rPr lang="ru-RU" sz="900" b="1" i="1" u="none" strike="noStrike">
                          <a:effectLst/>
                          <a:latin typeface="Arial" panose="020B0604020202020204" pitchFamily="34" charset="0"/>
                          <a:cs typeface="Arial" panose="020B0604020202020204" pitchFamily="34" charset="0"/>
                        </a:rPr>
                        <a:t>415 422,0</a:t>
                      </a:r>
                    </a:p>
                  </a:txBody>
                  <a:tcPr marL="4127" marR="4127" marT="4127" marB="0" anchor="b"/>
                </a:tc>
                <a:tc>
                  <a:txBody>
                    <a:bodyPr/>
                    <a:lstStyle/>
                    <a:p>
                      <a:pPr algn="r" fontAlgn="b"/>
                      <a:r>
                        <a:rPr lang="ru-RU" sz="900" b="1" i="1" u="none" strike="noStrike" dirty="0">
                          <a:effectLst/>
                          <a:latin typeface="Arial" panose="020B0604020202020204" pitchFamily="34" charset="0"/>
                          <a:cs typeface="Arial" panose="020B0604020202020204" pitchFamily="34" charset="0"/>
                        </a:rPr>
                        <a:t>413 655,0</a:t>
                      </a:r>
                    </a:p>
                  </a:txBody>
                  <a:tcPr marL="4127" marR="4127" marT="4127" marB="0" anchor="b"/>
                </a:tc>
                <a:extLst>
                  <a:ext uri="{0D108BD9-81ED-4DB2-BD59-A6C34878D82A}">
                    <a16:rowId xmlns:a16="http://schemas.microsoft.com/office/drawing/2014/main" val="3544774697"/>
                  </a:ext>
                </a:extLst>
              </a:tr>
              <a:tr h="152873">
                <a:tc>
                  <a:txBody>
                    <a:bodyPr/>
                    <a:lstStyle/>
                    <a:p>
                      <a:pPr algn="l" fontAlgn="b"/>
                      <a:r>
                        <a:rPr lang="ru-RU" sz="900" b="1" i="1" u="none" strike="noStrike" dirty="0">
                          <a:effectLst/>
                          <a:latin typeface="Arial" panose="020B0604020202020204" pitchFamily="34" charset="0"/>
                          <a:cs typeface="Arial" panose="020B0604020202020204" pitchFamily="34" charset="0"/>
                        </a:rPr>
                        <a:t>Платежи при пользовании природными ресурсами</a:t>
                      </a:r>
                    </a:p>
                  </a:txBody>
                  <a:tcPr marL="4127" marR="4127" marT="4127" marB="0" anchor="b">
                    <a:solidFill>
                      <a:schemeClr val="accent2">
                        <a:lumMod val="40000"/>
                        <a:lumOff val="60000"/>
                      </a:schemeClr>
                    </a:solidFill>
                  </a:tcPr>
                </a:tc>
                <a:tc>
                  <a:txBody>
                    <a:bodyPr/>
                    <a:lstStyle/>
                    <a:p>
                      <a:pPr algn="r" fontAlgn="b"/>
                      <a:r>
                        <a:rPr lang="ru-RU" sz="900" b="1" i="1" u="none" strike="noStrike">
                          <a:effectLst/>
                          <a:latin typeface="Arial" panose="020B0604020202020204" pitchFamily="34" charset="0"/>
                          <a:cs typeface="Arial" panose="020B0604020202020204" pitchFamily="34" charset="0"/>
                        </a:rPr>
                        <a:t>1 080,5</a:t>
                      </a:r>
                    </a:p>
                  </a:txBody>
                  <a:tcPr marL="4127" marR="4127" marT="4127" marB="0" anchor="b"/>
                </a:tc>
                <a:tc>
                  <a:txBody>
                    <a:bodyPr/>
                    <a:lstStyle/>
                    <a:p>
                      <a:pPr algn="r" fontAlgn="b"/>
                      <a:r>
                        <a:rPr lang="ru-RU" sz="900" b="1" i="1" u="none" strike="noStrike">
                          <a:effectLst/>
                          <a:latin typeface="Arial" panose="020B0604020202020204" pitchFamily="34" charset="0"/>
                          <a:cs typeface="Arial" panose="020B0604020202020204" pitchFamily="34" charset="0"/>
                        </a:rPr>
                        <a:t>1 217,4</a:t>
                      </a:r>
                    </a:p>
                  </a:txBody>
                  <a:tcPr marL="4127" marR="4127" marT="4127" marB="0" anchor="b"/>
                </a:tc>
                <a:tc>
                  <a:txBody>
                    <a:bodyPr/>
                    <a:lstStyle/>
                    <a:p>
                      <a:pPr algn="r" fontAlgn="b"/>
                      <a:r>
                        <a:rPr lang="ru-RU" sz="900" b="1" i="1" u="none" strike="noStrike">
                          <a:effectLst/>
                          <a:latin typeface="Arial" panose="020B0604020202020204" pitchFamily="34" charset="0"/>
                          <a:cs typeface="Arial" panose="020B0604020202020204" pitchFamily="34" charset="0"/>
                        </a:rPr>
                        <a:t>3 652,1</a:t>
                      </a:r>
                    </a:p>
                  </a:txBody>
                  <a:tcPr marL="4127" marR="4127" marT="4127" marB="0" anchor="b"/>
                </a:tc>
                <a:tc>
                  <a:txBody>
                    <a:bodyPr/>
                    <a:lstStyle/>
                    <a:p>
                      <a:pPr algn="r" fontAlgn="b"/>
                      <a:r>
                        <a:rPr lang="ru-RU" sz="900" b="1" i="1" u="none" strike="noStrike">
                          <a:effectLst/>
                          <a:latin typeface="Arial" panose="020B0604020202020204" pitchFamily="34" charset="0"/>
                          <a:cs typeface="Arial" panose="020B0604020202020204" pitchFamily="34" charset="0"/>
                        </a:rPr>
                        <a:t>3 652,1</a:t>
                      </a:r>
                    </a:p>
                  </a:txBody>
                  <a:tcPr marL="4127" marR="4127" marT="4127" marB="0" anchor="b"/>
                </a:tc>
                <a:tc>
                  <a:txBody>
                    <a:bodyPr/>
                    <a:lstStyle/>
                    <a:p>
                      <a:pPr algn="r" fontAlgn="b"/>
                      <a:r>
                        <a:rPr lang="ru-RU" sz="900" b="1" i="1" u="none" strike="noStrike" dirty="0">
                          <a:effectLst/>
                          <a:latin typeface="Arial" panose="020B0604020202020204" pitchFamily="34" charset="0"/>
                          <a:cs typeface="Arial" panose="020B0604020202020204" pitchFamily="34" charset="0"/>
                        </a:rPr>
                        <a:t>3 652,1</a:t>
                      </a:r>
                    </a:p>
                  </a:txBody>
                  <a:tcPr marL="4127" marR="4127" marT="4127" marB="0" anchor="b"/>
                </a:tc>
                <a:extLst>
                  <a:ext uri="{0D108BD9-81ED-4DB2-BD59-A6C34878D82A}">
                    <a16:rowId xmlns:a16="http://schemas.microsoft.com/office/drawing/2014/main" val="856176667"/>
                  </a:ext>
                </a:extLst>
              </a:tr>
              <a:tr h="179936">
                <a:tc>
                  <a:txBody>
                    <a:bodyPr/>
                    <a:lstStyle/>
                    <a:p>
                      <a:pPr algn="l" fontAlgn="b"/>
                      <a:r>
                        <a:rPr lang="ru-RU" sz="900" b="0" u="none" strike="noStrike" dirty="0">
                          <a:effectLst/>
                          <a:latin typeface="Arial" panose="020B0604020202020204" pitchFamily="34" charset="0"/>
                          <a:cs typeface="Arial" panose="020B0604020202020204" pitchFamily="34" charset="0"/>
                        </a:rPr>
                        <a:t>Плата за негативное воздействие на окружающую среду</a:t>
                      </a:r>
                      <a:endParaRPr lang="ru-RU" sz="900" b="0" i="0" u="none" strike="noStrike" dirty="0">
                        <a:effectLst/>
                        <a:latin typeface="Arial" panose="020B0604020202020204" pitchFamily="34" charset="0"/>
                        <a:cs typeface="Arial" panose="020B0604020202020204" pitchFamily="34" charset="0"/>
                      </a:endParaRPr>
                    </a:p>
                  </a:txBody>
                  <a:tcPr marL="4127" marR="4127" marT="4127" marB="0" anchor="b">
                    <a:solidFill>
                      <a:schemeClr val="accent2">
                        <a:lumMod val="40000"/>
                        <a:lumOff val="60000"/>
                      </a:schemeClr>
                    </a:solidFill>
                  </a:tcPr>
                </a:tc>
                <a:tc>
                  <a:txBody>
                    <a:bodyPr/>
                    <a:lstStyle/>
                    <a:p>
                      <a:pPr algn="r" fontAlgn="b"/>
                      <a:r>
                        <a:rPr lang="ru-RU" sz="900" u="none" strike="noStrike">
                          <a:effectLst/>
                          <a:latin typeface="Arial" panose="020B0604020202020204" pitchFamily="34" charset="0"/>
                          <a:cs typeface="Arial" panose="020B0604020202020204" pitchFamily="34" charset="0"/>
                        </a:rPr>
                        <a:t>1 080,5</a:t>
                      </a:r>
                      <a:endParaRPr lang="ru-RU" sz="900" b="0" i="0" u="none" strike="noStrike">
                        <a:effectLst/>
                        <a:latin typeface="Arial" panose="020B0604020202020204" pitchFamily="34" charset="0"/>
                        <a:cs typeface="Arial" panose="020B0604020202020204" pitchFamily="34" charset="0"/>
                      </a:endParaRPr>
                    </a:p>
                  </a:txBody>
                  <a:tcPr marL="4127" marR="4127" marT="4127" marB="0" anchor="b"/>
                </a:tc>
                <a:tc>
                  <a:txBody>
                    <a:bodyPr/>
                    <a:lstStyle/>
                    <a:p>
                      <a:pPr algn="r" fontAlgn="b"/>
                      <a:r>
                        <a:rPr lang="ru-RU" sz="900" u="none" strike="noStrike">
                          <a:effectLst/>
                          <a:latin typeface="Arial" panose="020B0604020202020204" pitchFamily="34" charset="0"/>
                          <a:cs typeface="Arial" panose="020B0604020202020204" pitchFamily="34" charset="0"/>
                        </a:rPr>
                        <a:t>1 217,4</a:t>
                      </a:r>
                      <a:endParaRPr lang="ru-RU" sz="900" b="0" i="0" u="none" strike="noStrike">
                        <a:effectLst/>
                        <a:latin typeface="Arial" panose="020B0604020202020204" pitchFamily="34" charset="0"/>
                        <a:cs typeface="Arial" panose="020B0604020202020204" pitchFamily="34" charset="0"/>
                      </a:endParaRPr>
                    </a:p>
                  </a:txBody>
                  <a:tcPr marL="4127" marR="4127" marT="4127" marB="0" anchor="b"/>
                </a:tc>
                <a:tc>
                  <a:txBody>
                    <a:bodyPr/>
                    <a:lstStyle/>
                    <a:p>
                      <a:pPr algn="r" fontAlgn="b"/>
                      <a:r>
                        <a:rPr lang="ru-RU" sz="900" u="none" strike="noStrike">
                          <a:effectLst/>
                          <a:latin typeface="Arial" panose="020B0604020202020204" pitchFamily="34" charset="0"/>
                          <a:cs typeface="Arial" panose="020B0604020202020204" pitchFamily="34" charset="0"/>
                        </a:rPr>
                        <a:t>3 652,1</a:t>
                      </a:r>
                      <a:endParaRPr lang="ru-RU" sz="900" b="0" i="0" u="none" strike="noStrike">
                        <a:effectLst/>
                        <a:latin typeface="Arial" panose="020B0604020202020204" pitchFamily="34" charset="0"/>
                        <a:cs typeface="Arial" panose="020B0604020202020204" pitchFamily="34" charset="0"/>
                      </a:endParaRPr>
                    </a:p>
                  </a:txBody>
                  <a:tcPr marL="4127" marR="4127" marT="4127" marB="0" anchor="b"/>
                </a:tc>
                <a:tc>
                  <a:txBody>
                    <a:bodyPr/>
                    <a:lstStyle/>
                    <a:p>
                      <a:pPr algn="r" fontAlgn="b"/>
                      <a:r>
                        <a:rPr lang="ru-RU" sz="900" u="none" strike="noStrike">
                          <a:effectLst/>
                          <a:latin typeface="Arial" panose="020B0604020202020204" pitchFamily="34" charset="0"/>
                          <a:cs typeface="Arial" panose="020B0604020202020204" pitchFamily="34" charset="0"/>
                        </a:rPr>
                        <a:t>3 652,1</a:t>
                      </a:r>
                      <a:endParaRPr lang="ru-RU" sz="900" b="0" i="0" u="none" strike="noStrike">
                        <a:effectLst/>
                        <a:latin typeface="Arial" panose="020B0604020202020204" pitchFamily="34" charset="0"/>
                        <a:cs typeface="Arial" panose="020B0604020202020204" pitchFamily="34" charset="0"/>
                      </a:endParaRPr>
                    </a:p>
                  </a:txBody>
                  <a:tcPr marL="4127" marR="4127" marT="4127" marB="0" anchor="b"/>
                </a:tc>
                <a:tc>
                  <a:txBody>
                    <a:bodyPr/>
                    <a:lstStyle/>
                    <a:p>
                      <a:pPr algn="r" fontAlgn="b"/>
                      <a:r>
                        <a:rPr lang="ru-RU" sz="900" u="none" strike="noStrike">
                          <a:effectLst/>
                          <a:latin typeface="Arial" panose="020B0604020202020204" pitchFamily="34" charset="0"/>
                          <a:cs typeface="Arial" panose="020B0604020202020204" pitchFamily="34" charset="0"/>
                        </a:rPr>
                        <a:t>3 652,1</a:t>
                      </a:r>
                      <a:endParaRPr lang="ru-RU" sz="900" b="0" i="0" u="none" strike="noStrike">
                        <a:effectLst/>
                        <a:latin typeface="Arial" panose="020B0604020202020204" pitchFamily="34" charset="0"/>
                        <a:cs typeface="Arial" panose="020B0604020202020204" pitchFamily="34" charset="0"/>
                      </a:endParaRPr>
                    </a:p>
                  </a:txBody>
                  <a:tcPr marL="4127" marR="4127" marT="4127" marB="0" anchor="b"/>
                </a:tc>
                <a:extLst>
                  <a:ext uri="{0D108BD9-81ED-4DB2-BD59-A6C34878D82A}">
                    <a16:rowId xmlns:a16="http://schemas.microsoft.com/office/drawing/2014/main" val="2596465198"/>
                  </a:ext>
                </a:extLst>
              </a:tr>
              <a:tr h="184257">
                <a:tc>
                  <a:txBody>
                    <a:bodyPr/>
                    <a:lstStyle/>
                    <a:p>
                      <a:pPr algn="l" fontAlgn="b"/>
                      <a:r>
                        <a:rPr lang="ru-RU" sz="900" b="1" i="1" u="none" strike="noStrike" dirty="0">
                          <a:effectLst/>
                          <a:latin typeface="Arial" panose="020B0604020202020204" pitchFamily="34" charset="0"/>
                          <a:cs typeface="Arial" panose="020B0604020202020204" pitchFamily="34" charset="0"/>
                        </a:rPr>
                        <a:t>Доходы от оказания  платных услуг и компенсации затрат государства</a:t>
                      </a:r>
                    </a:p>
                  </a:txBody>
                  <a:tcPr marL="4127" marR="4127" marT="4127" marB="0" anchor="b">
                    <a:solidFill>
                      <a:schemeClr val="accent2">
                        <a:lumMod val="40000"/>
                        <a:lumOff val="60000"/>
                      </a:schemeClr>
                    </a:solidFill>
                  </a:tcPr>
                </a:tc>
                <a:tc>
                  <a:txBody>
                    <a:bodyPr/>
                    <a:lstStyle/>
                    <a:p>
                      <a:pPr algn="r" fontAlgn="b"/>
                      <a:r>
                        <a:rPr lang="ru-RU" sz="900" b="1" i="1" u="none" strike="noStrike">
                          <a:effectLst/>
                          <a:latin typeface="Arial" panose="020B0604020202020204" pitchFamily="34" charset="0"/>
                          <a:cs typeface="Arial" panose="020B0604020202020204" pitchFamily="34" charset="0"/>
                        </a:rPr>
                        <a:t>14 428,8</a:t>
                      </a:r>
                    </a:p>
                  </a:txBody>
                  <a:tcPr marL="4127" marR="4127" marT="4127" marB="0" anchor="b"/>
                </a:tc>
                <a:tc>
                  <a:txBody>
                    <a:bodyPr/>
                    <a:lstStyle/>
                    <a:p>
                      <a:pPr algn="r" fontAlgn="b"/>
                      <a:r>
                        <a:rPr lang="ru-RU" sz="900" b="1" i="1" u="none" strike="noStrike">
                          <a:effectLst/>
                          <a:latin typeface="Arial" panose="020B0604020202020204" pitchFamily="34" charset="0"/>
                          <a:cs typeface="Arial" panose="020B0604020202020204" pitchFamily="34" charset="0"/>
                        </a:rPr>
                        <a:t>12 692,8</a:t>
                      </a:r>
                    </a:p>
                  </a:txBody>
                  <a:tcPr marL="4127" marR="4127" marT="4127" marB="0" anchor="b"/>
                </a:tc>
                <a:tc>
                  <a:txBody>
                    <a:bodyPr/>
                    <a:lstStyle/>
                    <a:p>
                      <a:pPr algn="r" fontAlgn="b"/>
                      <a:r>
                        <a:rPr lang="ru-RU" sz="900" b="1" i="1" u="none" strike="noStrike">
                          <a:effectLst/>
                          <a:latin typeface="Arial" panose="020B0604020202020204" pitchFamily="34" charset="0"/>
                          <a:cs typeface="Arial" panose="020B0604020202020204" pitchFamily="34" charset="0"/>
                        </a:rPr>
                        <a:t>10 948,0</a:t>
                      </a:r>
                    </a:p>
                  </a:txBody>
                  <a:tcPr marL="4127" marR="4127" marT="4127" marB="0" anchor="b"/>
                </a:tc>
                <a:tc>
                  <a:txBody>
                    <a:bodyPr/>
                    <a:lstStyle/>
                    <a:p>
                      <a:pPr algn="r" fontAlgn="b"/>
                      <a:r>
                        <a:rPr lang="ru-RU" sz="900" b="1" i="1" u="none" strike="noStrike">
                          <a:effectLst/>
                          <a:latin typeface="Arial" panose="020B0604020202020204" pitchFamily="34" charset="0"/>
                          <a:cs typeface="Arial" panose="020B0604020202020204" pitchFamily="34" charset="0"/>
                        </a:rPr>
                        <a:t>10 948,0</a:t>
                      </a:r>
                    </a:p>
                  </a:txBody>
                  <a:tcPr marL="4127" marR="4127" marT="4127" marB="0" anchor="b"/>
                </a:tc>
                <a:tc>
                  <a:txBody>
                    <a:bodyPr/>
                    <a:lstStyle/>
                    <a:p>
                      <a:pPr algn="r" fontAlgn="b"/>
                      <a:r>
                        <a:rPr lang="ru-RU" sz="900" b="1" i="1" u="none" strike="noStrike" dirty="0">
                          <a:effectLst/>
                          <a:latin typeface="Arial" panose="020B0604020202020204" pitchFamily="34" charset="0"/>
                          <a:cs typeface="Arial" panose="020B0604020202020204" pitchFamily="34" charset="0"/>
                        </a:rPr>
                        <a:t>10 948,0</a:t>
                      </a:r>
                    </a:p>
                  </a:txBody>
                  <a:tcPr marL="4127" marR="4127" marT="4127" marB="0" anchor="b"/>
                </a:tc>
                <a:extLst>
                  <a:ext uri="{0D108BD9-81ED-4DB2-BD59-A6C34878D82A}">
                    <a16:rowId xmlns:a16="http://schemas.microsoft.com/office/drawing/2014/main" val="3935431349"/>
                  </a:ext>
                </a:extLst>
              </a:tr>
              <a:tr h="152873">
                <a:tc>
                  <a:txBody>
                    <a:bodyPr/>
                    <a:lstStyle/>
                    <a:p>
                      <a:pPr algn="l" fontAlgn="b"/>
                      <a:r>
                        <a:rPr lang="ru-RU" sz="900" b="1" i="1" u="none" strike="noStrike">
                          <a:effectLst/>
                          <a:latin typeface="Arial" panose="020B0604020202020204" pitchFamily="34" charset="0"/>
                          <a:cs typeface="Arial" panose="020B0604020202020204" pitchFamily="34" charset="0"/>
                        </a:rPr>
                        <a:t>Доходы от продажи материальных и нематериальных активов</a:t>
                      </a:r>
                    </a:p>
                  </a:txBody>
                  <a:tcPr marL="4127" marR="4127" marT="4127" marB="0" anchor="b">
                    <a:solidFill>
                      <a:schemeClr val="accent2">
                        <a:lumMod val="40000"/>
                        <a:lumOff val="60000"/>
                      </a:schemeClr>
                    </a:solidFill>
                  </a:tcPr>
                </a:tc>
                <a:tc>
                  <a:txBody>
                    <a:bodyPr/>
                    <a:lstStyle/>
                    <a:p>
                      <a:pPr algn="r" fontAlgn="b"/>
                      <a:r>
                        <a:rPr lang="ru-RU" sz="900" b="1" i="1" u="none" strike="noStrike">
                          <a:effectLst/>
                          <a:latin typeface="Arial" panose="020B0604020202020204" pitchFamily="34" charset="0"/>
                          <a:cs typeface="Arial" panose="020B0604020202020204" pitchFamily="34" charset="0"/>
                        </a:rPr>
                        <a:t>134 946,5</a:t>
                      </a:r>
                    </a:p>
                  </a:txBody>
                  <a:tcPr marL="4127" marR="4127" marT="4127" marB="0" anchor="b"/>
                </a:tc>
                <a:tc>
                  <a:txBody>
                    <a:bodyPr/>
                    <a:lstStyle/>
                    <a:p>
                      <a:pPr algn="r" fontAlgn="b"/>
                      <a:r>
                        <a:rPr lang="ru-RU" sz="900" b="1" i="1" u="none" strike="noStrike">
                          <a:effectLst/>
                          <a:latin typeface="Arial" panose="020B0604020202020204" pitchFamily="34" charset="0"/>
                          <a:cs typeface="Arial" panose="020B0604020202020204" pitchFamily="34" charset="0"/>
                        </a:rPr>
                        <a:t>190 753,3</a:t>
                      </a:r>
                    </a:p>
                  </a:txBody>
                  <a:tcPr marL="4127" marR="4127" marT="4127" marB="0" anchor="b"/>
                </a:tc>
                <a:tc>
                  <a:txBody>
                    <a:bodyPr/>
                    <a:lstStyle/>
                    <a:p>
                      <a:pPr algn="r" fontAlgn="b"/>
                      <a:r>
                        <a:rPr lang="ru-RU" sz="900" b="1" i="1" u="none" strike="noStrike">
                          <a:effectLst/>
                          <a:latin typeface="Arial" panose="020B0604020202020204" pitchFamily="34" charset="0"/>
                          <a:cs typeface="Arial" panose="020B0604020202020204" pitchFamily="34" charset="0"/>
                        </a:rPr>
                        <a:t>117 040,0</a:t>
                      </a:r>
                    </a:p>
                  </a:txBody>
                  <a:tcPr marL="4127" marR="4127" marT="4127" marB="0" anchor="b"/>
                </a:tc>
                <a:tc>
                  <a:txBody>
                    <a:bodyPr/>
                    <a:lstStyle/>
                    <a:p>
                      <a:pPr algn="r" fontAlgn="b"/>
                      <a:r>
                        <a:rPr lang="ru-RU" sz="900" b="1" i="1" u="none" strike="noStrike">
                          <a:effectLst/>
                          <a:latin typeface="Arial" panose="020B0604020202020204" pitchFamily="34" charset="0"/>
                          <a:cs typeface="Arial" panose="020B0604020202020204" pitchFamily="34" charset="0"/>
                        </a:rPr>
                        <a:t>72 940,0</a:t>
                      </a:r>
                    </a:p>
                  </a:txBody>
                  <a:tcPr marL="4127" marR="4127" marT="4127" marB="0" anchor="b"/>
                </a:tc>
                <a:tc>
                  <a:txBody>
                    <a:bodyPr/>
                    <a:lstStyle/>
                    <a:p>
                      <a:pPr algn="r" fontAlgn="b"/>
                      <a:r>
                        <a:rPr lang="ru-RU" sz="900" b="1" i="1" u="none" strike="noStrike" dirty="0">
                          <a:effectLst/>
                          <a:latin typeface="Arial" panose="020B0604020202020204" pitchFamily="34" charset="0"/>
                          <a:cs typeface="Arial" panose="020B0604020202020204" pitchFamily="34" charset="0"/>
                        </a:rPr>
                        <a:t>68 110,0</a:t>
                      </a:r>
                    </a:p>
                  </a:txBody>
                  <a:tcPr marL="4127" marR="4127" marT="4127" marB="0" anchor="b"/>
                </a:tc>
                <a:extLst>
                  <a:ext uri="{0D108BD9-81ED-4DB2-BD59-A6C34878D82A}">
                    <a16:rowId xmlns:a16="http://schemas.microsoft.com/office/drawing/2014/main" val="499242736"/>
                  </a:ext>
                </a:extLst>
              </a:tr>
              <a:tr h="165006">
                <a:tc>
                  <a:txBody>
                    <a:bodyPr/>
                    <a:lstStyle/>
                    <a:p>
                      <a:pPr algn="l" fontAlgn="b"/>
                      <a:r>
                        <a:rPr lang="ru-RU" sz="900" b="1" i="1" u="none" strike="noStrike" dirty="0">
                          <a:effectLst/>
                          <a:latin typeface="Arial" panose="020B0604020202020204" pitchFamily="34" charset="0"/>
                          <a:cs typeface="Arial" panose="020B0604020202020204" pitchFamily="34" charset="0"/>
                        </a:rPr>
                        <a:t>Штрафы, санкции, </a:t>
                      </a:r>
                      <a:r>
                        <a:rPr lang="ru-RU" sz="900" b="1" i="1" u="none" strike="noStrike" kern="1200" dirty="0">
                          <a:solidFill>
                            <a:schemeClr val="dk1"/>
                          </a:solidFill>
                          <a:effectLst/>
                          <a:latin typeface="Arial" panose="020B0604020202020204" pitchFamily="34" charset="0"/>
                          <a:ea typeface="+mn-ea"/>
                          <a:cs typeface="Arial" panose="020B0604020202020204" pitchFamily="34" charset="0"/>
                        </a:rPr>
                        <a:t>возмещение</a:t>
                      </a:r>
                      <a:r>
                        <a:rPr lang="ru-RU" sz="900" b="1" i="1" u="none" strike="noStrike" dirty="0">
                          <a:effectLst/>
                          <a:latin typeface="Arial" panose="020B0604020202020204" pitchFamily="34" charset="0"/>
                          <a:cs typeface="Arial" panose="020B0604020202020204" pitchFamily="34" charset="0"/>
                        </a:rPr>
                        <a:t> ущерба</a:t>
                      </a:r>
                    </a:p>
                  </a:txBody>
                  <a:tcPr marL="4127" marR="4127" marT="4127" marB="0" anchor="b">
                    <a:solidFill>
                      <a:schemeClr val="accent2">
                        <a:lumMod val="40000"/>
                        <a:lumOff val="60000"/>
                      </a:schemeClr>
                    </a:solidFill>
                  </a:tcPr>
                </a:tc>
                <a:tc>
                  <a:txBody>
                    <a:bodyPr/>
                    <a:lstStyle/>
                    <a:p>
                      <a:pPr algn="r" fontAlgn="b"/>
                      <a:r>
                        <a:rPr lang="ru-RU" sz="900" b="1" i="1" u="none" strike="noStrike">
                          <a:effectLst/>
                          <a:latin typeface="Arial" panose="020B0604020202020204" pitchFamily="34" charset="0"/>
                          <a:cs typeface="Arial" panose="020B0604020202020204" pitchFamily="34" charset="0"/>
                        </a:rPr>
                        <a:t>12 511,0</a:t>
                      </a:r>
                    </a:p>
                  </a:txBody>
                  <a:tcPr marL="4127" marR="4127" marT="4127" marB="0" anchor="b"/>
                </a:tc>
                <a:tc>
                  <a:txBody>
                    <a:bodyPr/>
                    <a:lstStyle/>
                    <a:p>
                      <a:pPr algn="r" fontAlgn="b"/>
                      <a:r>
                        <a:rPr lang="ru-RU" sz="900" b="1" i="1" u="none" strike="noStrike">
                          <a:effectLst/>
                          <a:latin typeface="Arial" panose="020B0604020202020204" pitchFamily="34" charset="0"/>
                          <a:cs typeface="Arial" panose="020B0604020202020204" pitchFamily="34" charset="0"/>
                        </a:rPr>
                        <a:t>23 436,6</a:t>
                      </a:r>
                    </a:p>
                  </a:txBody>
                  <a:tcPr marL="4127" marR="4127" marT="4127" marB="0" anchor="b"/>
                </a:tc>
                <a:tc>
                  <a:txBody>
                    <a:bodyPr/>
                    <a:lstStyle/>
                    <a:p>
                      <a:pPr algn="r" fontAlgn="b"/>
                      <a:r>
                        <a:rPr lang="ru-RU" sz="900" b="1" i="1" u="none" strike="noStrike">
                          <a:effectLst/>
                          <a:latin typeface="Arial" panose="020B0604020202020204" pitchFamily="34" charset="0"/>
                          <a:cs typeface="Arial" panose="020B0604020202020204" pitchFamily="34" charset="0"/>
                        </a:rPr>
                        <a:t>16 300,0</a:t>
                      </a:r>
                    </a:p>
                  </a:txBody>
                  <a:tcPr marL="4127" marR="4127" marT="4127" marB="0" anchor="b"/>
                </a:tc>
                <a:tc>
                  <a:txBody>
                    <a:bodyPr/>
                    <a:lstStyle/>
                    <a:p>
                      <a:pPr algn="r" fontAlgn="b"/>
                      <a:r>
                        <a:rPr lang="ru-RU" sz="900" b="1" i="1" u="none" strike="noStrike">
                          <a:effectLst/>
                          <a:latin typeface="Arial" panose="020B0604020202020204" pitchFamily="34" charset="0"/>
                          <a:cs typeface="Arial" panose="020B0604020202020204" pitchFamily="34" charset="0"/>
                        </a:rPr>
                        <a:t>12 000,0</a:t>
                      </a:r>
                    </a:p>
                  </a:txBody>
                  <a:tcPr marL="4127" marR="4127" marT="4127" marB="0" anchor="b"/>
                </a:tc>
                <a:tc>
                  <a:txBody>
                    <a:bodyPr/>
                    <a:lstStyle/>
                    <a:p>
                      <a:pPr algn="r" fontAlgn="b"/>
                      <a:r>
                        <a:rPr lang="ru-RU" sz="900" b="1" i="1" u="none" strike="noStrike" dirty="0">
                          <a:effectLst/>
                          <a:latin typeface="Arial" panose="020B0604020202020204" pitchFamily="34" charset="0"/>
                          <a:cs typeface="Arial" panose="020B0604020202020204" pitchFamily="34" charset="0"/>
                        </a:rPr>
                        <a:t>12 500,0</a:t>
                      </a:r>
                    </a:p>
                  </a:txBody>
                  <a:tcPr marL="4127" marR="4127" marT="4127" marB="0" anchor="b"/>
                </a:tc>
                <a:extLst>
                  <a:ext uri="{0D108BD9-81ED-4DB2-BD59-A6C34878D82A}">
                    <a16:rowId xmlns:a16="http://schemas.microsoft.com/office/drawing/2014/main" val="2203838503"/>
                  </a:ext>
                </a:extLst>
              </a:tr>
              <a:tr h="152873">
                <a:tc>
                  <a:txBody>
                    <a:bodyPr/>
                    <a:lstStyle/>
                    <a:p>
                      <a:pPr algn="l" fontAlgn="b"/>
                      <a:r>
                        <a:rPr lang="ru-RU" sz="900" b="1" i="1" u="none" strike="noStrike" dirty="0">
                          <a:effectLst/>
                          <a:latin typeface="Arial" panose="020B0604020202020204" pitchFamily="34" charset="0"/>
                          <a:cs typeface="Arial" panose="020B0604020202020204" pitchFamily="34" charset="0"/>
                        </a:rPr>
                        <a:t>Прочие неналоговые доходы </a:t>
                      </a:r>
                    </a:p>
                  </a:txBody>
                  <a:tcPr marL="4127" marR="4127" marT="4127" marB="0" anchor="b">
                    <a:solidFill>
                      <a:schemeClr val="accent2">
                        <a:lumMod val="40000"/>
                        <a:lumOff val="60000"/>
                      </a:schemeClr>
                    </a:solidFill>
                  </a:tcPr>
                </a:tc>
                <a:tc>
                  <a:txBody>
                    <a:bodyPr/>
                    <a:lstStyle/>
                    <a:p>
                      <a:pPr algn="r" fontAlgn="b"/>
                      <a:r>
                        <a:rPr lang="ru-RU" sz="900" b="1" i="1" u="none" strike="noStrike">
                          <a:effectLst/>
                          <a:latin typeface="Arial" panose="020B0604020202020204" pitchFamily="34" charset="0"/>
                          <a:cs typeface="Arial" panose="020B0604020202020204" pitchFamily="34" charset="0"/>
                        </a:rPr>
                        <a:t>35 009,3</a:t>
                      </a:r>
                    </a:p>
                  </a:txBody>
                  <a:tcPr marL="4127" marR="4127" marT="4127" marB="0" anchor="b"/>
                </a:tc>
                <a:tc>
                  <a:txBody>
                    <a:bodyPr/>
                    <a:lstStyle/>
                    <a:p>
                      <a:pPr algn="r" fontAlgn="b"/>
                      <a:r>
                        <a:rPr lang="ru-RU" sz="900" b="1" i="1" u="none" strike="noStrike">
                          <a:effectLst/>
                          <a:latin typeface="Arial" panose="020B0604020202020204" pitchFamily="34" charset="0"/>
                          <a:cs typeface="Arial" panose="020B0604020202020204" pitchFamily="34" charset="0"/>
                        </a:rPr>
                        <a:t>1 159,4</a:t>
                      </a:r>
                    </a:p>
                  </a:txBody>
                  <a:tcPr marL="4127" marR="4127" marT="4127" marB="0" anchor="b"/>
                </a:tc>
                <a:tc>
                  <a:txBody>
                    <a:bodyPr/>
                    <a:lstStyle/>
                    <a:p>
                      <a:pPr algn="r" fontAlgn="b"/>
                      <a:r>
                        <a:rPr lang="ru-RU" sz="900" b="1" i="1" u="none" strike="noStrike">
                          <a:effectLst/>
                          <a:latin typeface="Arial" panose="020B0604020202020204" pitchFamily="34" charset="0"/>
                          <a:cs typeface="Arial" panose="020B0604020202020204" pitchFamily="34" charset="0"/>
                        </a:rPr>
                        <a:t>125,0</a:t>
                      </a:r>
                    </a:p>
                  </a:txBody>
                  <a:tcPr marL="4127" marR="4127" marT="4127" marB="0" anchor="b"/>
                </a:tc>
                <a:tc>
                  <a:txBody>
                    <a:bodyPr/>
                    <a:lstStyle/>
                    <a:p>
                      <a:pPr algn="r" fontAlgn="b"/>
                      <a:r>
                        <a:rPr lang="ru-RU" sz="900" b="1" i="1" u="none" strike="noStrike">
                          <a:effectLst/>
                          <a:latin typeface="Arial" panose="020B0604020202020204" pitchFamily="34" charset="0"/>
                          <a:cs typeface="Arial" panose="020B0604020202020204" pitchFamily="34" charset="0"/>
                        </a:rPr>
                        <a:t>125,0</a:t>
                      </a:r>
                    </a:p>
                  </a:txBody>
                  <a:tcPr marL="4127" marR="4127" marT="4127" marB="0" anchor="b"/>
                </a:tc>
                <a:tc>
                  <a:txBody>
                    <a:bodyPr/>
                    <a:lstStyle/>
                    <a:p>
                      <a:pPr algn="r" fontAlgn="b"/>
                      <a:r>
                        <a:rPr lang="ru-RU" sz="900" b="1" i="1" u="none" strike="noStrike" dirty="0">
                          <a:effectLst/>
                          <a:latin typeface="Arial" panose="020B0604020202020204" pitchFamily="34" charset="0"/>
                          <a:cs typeface="Arial" panose="020B0604020202020204" pitchFamily="34" charset="0"/>
                        </a:rPr>
                        <a:t>125,0</a:t>
                      </a:r>
                    </a:p>
                  </a:txBody>
                  <a:tcPr marL="4127" marR="4127" marT="4127" marB="0" anchor="b"/>
                </a:tc>
                <a:extLst>
                  <a:ext uri="{0D108BD9-81ED-4DB2-BD59-A6C34878D82A}">
                    <a16:rowId xmlns:a16="http://schemas.microsoft.com/office/drawing/2014/main" val="3045607104"/>
                  </a:ext>
                </a:extLst>
              </a:tr>
              <a:tr h="152873">
                <a:tc>
                  <a:txBody>
                    <a:bodyPr/>
                    <a:lstStyle/>
                    <a:p>
                      <a:pPr algn="l" fontAlgn="b"/>
                      <a:r>
                        <a:rPr lang="ru-RU" sz="900" b="1" u="none" strike="noStrike" dirty="0">
                          <a:effectLst/>
                          <a:latin typeface="Arial" panose="020B0604020202020204" pitchFamily="34" charset="0"/>
                          <a:cs typeface="Arial" panose="020B0604020202020204" pitchFamily="34" charset="0"/>
                        </a:rPr>
                        <a:t>Безвозмездные поступления</a:t>
                      </a:r>
                      <a:endParaRPr lang="ru-RU" sz="900" b="1" i="0" u="none" strike="noStrike" dirty="0">
                        <a:effectLst/>
                        <a:latin typeface="Arial" panose="020B0604020202020204" pitchFamily="34" charset="0"/>
                        <a:cs typeface="Arial" panose="020B0604020202020204" pitchFamily="34" charset="0"/>
                      </a:endParaRPr>
                    </a:p>
                  </a:txBody>
                  <a:tcPr marL="4127" marR="4127" marT="4127" marB="0" anchor="b">
                    <a:solidFill>
                      <a:schemeClr val="accent2">
                        <a:lumMod val="40000"/>
                        <a:lumOff val="60000"/>
                      </a:schemeClr>
                    </a:solidFill>
                  </a:tcPr>
                </a:tc>
                <a:tc>
                  <a:txBody>
                    <a:bodyPr/>
                    <a:lstStyle/>
                    <a:p>
                      <a:pPr algn="r" fontAlgn="b"/>
                      <a:r>
                        <a:rPr lang="ru-RU" sz="900" b="1" u="none" strike="noStrike">
                          <a:effectLst/>
                          <a:latin typeface="Arial" panose="020B0604020202020204" pitchFamily="34" charset="0"/>
                          <a:cs typeface="Arial" panose="020B0604020202020204" pitchFamily="34" charset="0"/>
                        </a:rPr>
                        <a:t>2 177 125,3</a:t>
                      </a:r>
                      <a:endParaRPr lang="ru-RU" sz="900" b="1" i="0" u="none" strike="noStrike">
                        <a:effectLst/>
                        <a:latin typeface="Arial" panose="020B0604020202020204" pitchFamily="34" charset="0"/>
                        <a:cs typeface="Arial" panose="020B0604020202020204" pitchFamily="34" charset="0"/>
                      </a:endParaRPr>
                    </a:p>
                  </a:txBody>
                  <a:tcPr marL="4127" marR="4127" marT="4127" marB="0" anchor="b"/>
                </a:tc>
                <a:tc>
                  <a:txBody>
                    <a:bodyPr/>
                    <a:lstStyle/>
                    <a:p>
                      <a:pPr algn="r" fontAlgn="b"/>
                      <a:r>
                        <a:rPr lang="ru-RU" sz="900" b="1" u="none" strike="noStrike">
                          <a:effectLst/>
                          <a:latin typeface="Arial" panose="020B0604020202020204" pitchFamily="34" charset="0"/>
                          <a:cs typeface="Arial" panose="020B0604020202020204" pitchFamily="34" charset="0"/>
                        </a:rPr>
                        <a:t>3 920 985,5</a:t>
                      </a:r>
                      <a:endParaRPr lang="ru-RU" sz="900" b="1" i="0" u="none" strike="noStrike">
                        <a:effectLst/>
                        <a:latin typeface="Arial" panose="020B0604020202020204" pitchFamily="34" charset="0"/>
                        <a:cs typeface="Arial" panose="020B0604020202020204" pitchFamily="34" charset="0"/>
                      </a:endParaRPr>
                    </a:p>
                  </a:txBody>
                  <a:tcPr marL="4127" marR="4127" marT="4127" marB="0" anchor="b"/>
                </a:tc>
                <a:tc>
                  <a:txBody>
                    <a:bodyPr/>
                    <a:lstStyle/>
                    <a:p>
                      <a:pPr algn="r" fontAlgn="b"/>
                      <a:r>
                        <a:rPr lang="ru-RU" sz="900" b="1" u="none" strike="noStrike">
                          <a:effectLst/>
                          <a:latin typeface="Arial" panose="020B0604020202020204" pitchFamily="34" charset="0"/>
                          <a:cs typeface="Arial" panose="020B0604020202020204" pitchFamily="34" charset="0"/>
                        </a:rPr>
                        <a:t>4 044 758,1</a:t>
                      </a:r>
                      <a:endParaRPr lang="ru-RU" sz="900" b="1" i="0" u="none" strike="noStrike">
                        <a:effectLst/>
                        <a:latin typeface="Arial" panose="020B0604020202020204" pitchFamily="34" charset="0"/>
                        <a:cs typeface="Arial" panose="020B0604020202020204" pitchFamily="34" charset="0"/>
                      </a:endParaRPr>
                    </a:p>
                  </a:txBody>
                  <a:tcPr marL="4127" marR="4127" marT="4127" marB="0" anchor="b"/>
                </a:tc>
                <a:tc>
                  <a:txBody>
                    <a:bodyPr/>
                    <a:lstStyle/>
                    <a:p>
                      <a:pPr algn="r" fontAlgn="b"/>
                      <a:r>
                        <a:rPr lang="ru-RU" sz="900" b="1" u="none" strike="noStrike">
                          <a:effectLst/>
                          <a:latin typeface="Arial" panose="020B0604020202020204" pitchFamily="34" charset="0"/>
                          <a:cs typeface="Arial" panose="020B0604020202020204" pitchFamily="34" charset="0"/>
                        </a:rPr>
                        <a:t>3 875 155,2</a:t>
                      </a:r>
                      <a:endParaRPr lang="ru-RU" sz="900" b="1" i="0" u="none" strike="noStrike">
                        <a:effectLst/>
                        <a:latin typeface="Arial" panose="020B0604020202020204" pitchFamily="34" charset="0"/>
                        <a:cs typeface="Arial" panose="020B0604020202020204" pitchFamily="34" charset="0"/>
                      </a:endParaRPr>
                    </a:p>
                  </a:txBody>
                  <a:tcPr marL="4127" marR="4127" marT="4127" marB="0" anchor="b"/>
                </a:tc>
                <a:tc>
                  <a:txBody>
                    <a:bodyPr/>
                    <a:lstStyle/>
                    <a:p>
                      <a:pPr algn="r" fontAlgn="b"/>
                      <a:r>
                        <a:rPr lang="ru-RU" sz="900" b="1" u="none" strike="noStrike" dirty="0">
                          <a:effectLst/>
                          <a:latin typeface="Arial" panose="020B0604020202020204" pitchFamily="34" charset="0"/>
                          <a:cs typeface="Arial" panose="020B0604020202020204" pitchFamily="34" charset="0"/>
                        </a:rPr>
                        <a:t>3 018 699,0</a:t>
                      </a:r>
                      <a:endParaRPr lang="ru-RU" sz="900" b="1" i="0" u="none" strike="noStrike" dirty="0">
                        <a:effectLst/>
                        <a:latin typeface="Arial" panose="020B0604020202020204" pitchFamily="34" charset="0"/>
                        <a:cs typeface="Arial" panose="020B0604020202020204" pitchFamily="34" charset="0"/>
                      </a:endParaRPr>
                    </a:p>
                  </a:txBody>
                  <a:tcPr marL="4127" marR="4127" marT="4127" marB="0" anchor="b"/>
                </a:tc>
                <a:extLst>
                  <a:ext uri="{0D108BD9-81ED-4DB2-BD59-A6C34878D82A}">
                    <a16:rowId xmlns:a16="http://schemas.microsoft.com/office/drawing/2014/main" val="3323244781"/>
                  </a:ext>
                </a:extLst>
              </a:tr>
              <a:tr h="289502">
                <a:tc>
                  <a:txBody>
                    <a:bodyPr/>
                    <a:lstStyle/>
                    <a:p>
                      <a:pPr algn="l" fontAlgn="b"/>
                      <a:r>
                        <a:rPr lang="ru-RU" sz="900" b="1" i="1" u="none" strike="noStrike" dirty="0">
                          <a:effectLst/>
                          <a:latin typeface="Arial" panose="020B0604020202020204" pitchFamily="34" charset="0"/>
                          <a:cs typeface="Arial" panose="020B0604020202020204" pitchFamily="34" charset="0"/>
                        </a:rPr>
                        <a:t>Безвозмездные поступления от других бюджетов бюджетной системы Российской Федерации, кроме бюджетов государственных внебюджетных фондов</a:t>
                      </a:r>
                    </a:p>
                  </a:txBody>
                  <a:tcPr marL="4127" marR="4127" marT="4127" marB="0" anchor="b">
                    <a:solidFill>
                      <a:schemeClr val="accent2">
                        <a:lumMod val="40000"/>
                        <a:lumOff val="60000"/>
                      </a:schemeClr>
                    </a:solidFill>
                  </a:tcPr>
                </a:tc>
                <a:tc>
                  <a:txBody>
                    <a:bodyPr/>
                    <a:lstStyle/>
                    <a:p>
                      <a:pPr algn="r" fontAlgn="b"/>
                      <a:r>
                        <a:rPr lang="ru-RU" sz="900" b="1" i="1" u="none" strike="noStrike" dirty="0">
                          <a:effectLst/>
                          <a:latin typeface="Arial" panose="020B0604020202020204" pitchFamily="34" charset="0"/>
                          <a:cs typeface="Arial" panose="020B0604020202020204" pitchFamily="34" charset="0"/>
                        </a:rPr>
                        <a:t>2 183 403,8</a:t>
                      </a:r>
                    </a:p>
                  </a:txBody>
                  <a:tcPr marL="4127" marR="4127" marT="4127" marB="0" anchor="b"/>
                </a:tc>
                <a:tc>
                  <a:txBody>
                    <a:bodyPr/>
                    <a:lstStyle/>
                    <a:p>
                      <a:pPr algn="r" fontAlgn="b"/>
                      <a:r>
                        <a:rPr lang="ru-RU" sz="900" b="1" i="1" u="none" strike="noStrike" dirty="0">
                          <a:effectLst/>
                          <a:latin typeface="Arial" panose="020B0604020202020204" pitchFamily="34" charset="0"/>
                          <a:cs typeface="Arial" panose="020B0604020202020204" pitchFamily="34" charset="0"/>
                        </a:rPr>
                        <a:t>3 928 551,7</a:t>
                      </a:r>
                    </a:p>
                  </a:txBody>
                  <a:tcPr marL="4127" marR="4127" marT="4127" marB="0" anchor="b"/>
                </a:tc>
                <a:tc>
                  <a:txBody>
                    <a:bodyPr/>
                    <a:lstStyle/>
                    <a:p>
                      <a:pPr algn="r" fontAlgn="b"/>
                      <a:r>
                        <a:rPr lang="ru-RU" sz="900" b="1" i="1" u="none" strike="noStrike" dirty="0">
                          <a:effectLst/>
                          <a:latin typeface="Arial" panose="020B0604020202020204" pitchFamily="34" charset="0"/>
                          <a:cs typeface="Arial" panose="020B0604020202020204" pitchFamily="34" charset="0"/>
                        </a:rPr>
                        <a:t>4 044 758,1</a:t>
                      </a:r>
                    </a:p>
                  </a:txBody>
                  <a:tcPr marL="4127" marR="4127" marT="4127" marB="0" anchor="b"/>
                </a:tc>
                <a:tc>
                  <a:txBody>
                    <a:bodyPr/>
                    <a:lstStyle/>
                    <a:p>
                      <a:pPr algn="r" fontAlgn="b"/>
                      <a:r>
                        <a:rPr lang="ru-RU" sz="900" b="1" i="1" u="none" strike="noStrike" dirty="0">
                          <a:effectLst/>
                          <a:latin typeface="Arial" panose="020B0604020202020204" pitchFamily="34" charset="0"/>
                          <a:cs typeface="Arial" panose="020B0604020202020204" pitchFamily="34" charset="0"/>
                        </a:rPr>
                        <a:t>3 875 155,2</a:t>
                      </a:r>
                    </a:p>
                  </a:txBody>
                  <a:tcPr marL="4127" marR="4127" marT="4127" marB="0" anchor="b"/>
                </a:tc>
                <a:tc>
                  <a:txBody>
                    <a:bodyPr/>
                    <a:lstStyle/>
                    <a:p>
                      <a:pPr algn="r" fontAlgn="b"/>
                      <a:r>
                        <a:rPr lang="ru-RU" sz="900" b="1" i="1" u="none" strike="noStrike" dirty="0">
                          <a:effectLst/>
                          <a:latin typeface="Arial" panose="020B0604020202020204" pitchFamily="34" charset="0"/>
                          <a:cs typeface="Arial" panose="020B0604020202020204" pitchFamily="34" charset="0"/>
                        </a:rPr>
                        <a:t>3 018 699,0</a:t>
                      </a:r>
                    </a:p>
                  </a:txBody>
                  <a:tcPr marL="4127" marR="4127" marT="4127" marB="0" anchor="b"/>
                </a:tc>
                <a:extLst>
                  <a:ext uri="{0D108BD9-81ED-4DB2-BD59-A6C34878D82A}">
                    <a16:rowId xmlns:a16="http://schemas.microsoft.com/office/drawing/2014/main" val="3030856771"/>
                  </a:ext>
                </a:extLst>
              </a:tr>
              <a:tr h="152873">
                <a:tc>
                  <a:txBody>
                    <a:bodyPr/>
                    <a:lstStyle/>
                    <a:p>
                      <a:pPr algn="l" fontAlgn="b"/>
                      <a:r>
                        <a:rPr lang="ru-RU" sz="900" b="0" u="none" strike="noStrike" dirty="0">
                          <a:effectLst/>
                          <a:latin typeface="Arial" panose="020B0604020202020204" pitchFamily="34" charset="0"/>
                          <a:cs typeface="Arial" panose="020B0604020202020204" pitchFamily="34" charset="0"/>
                        </a:rPr>
                        <a:t>Дотации бюджетам бюджетной системы Российской Федерации</a:t>
                      </a:r>
                      <a:endParaRPr lang="ru-RU" sz="900" b="0" i="0" u="none" strike="noStrike" dirty="0">
                        <a:effectLst/>
                        <a:latin typeface="Arial" panose="020B0604020202020204" pitchFamily="34" charset="0"/>
                        <a:cs typeface="Arial" panose="020B0604020202020204" pitchFamily="34" charset="0"/>
                      </a:endParaRPr>
                    </a:p>
                  </a:txBody>
                  <a:tcPr marL="4127" marR="4127" marT="4127" marB="0" anchor="b">
                    <a:solidFill>
                      <a:schemeClr val="accent2">
                        <a:lumMod val="40000"/>
                        <a:lumOff val="60000"/>
                      </a:schemeClr>
                    </a:solidFill>
                  </a:tcPr>
                </a:tc>
                <a:tc>
                  <a:txBody>
                    <a:bodyPr/>
                    <a:lstStyle/>
                    <a:p>
                      <a:pPr algn="r" fontAlgn="b"/>
                      <a:r>
                        <a:rPr lang="ru-RU" sz="900" u="none" strike="noStrike">
                          <a:effectLst/>
                          <a:latin typeface="Arial" panose="020B0604020202020204" pitchFamily="34" charset="0"/>
                          <a:cs typeface="Arial" panose="020B0604020202020204" pitchFamily="34" charset="0"/>
                        </a:rPr>
                        <a:t>66 720,1</a:t>
                      </a:r>
                      <a:endParaRPr lang="ru-RU" sz="900" b="1" i="0" u="none" strike="noStrike">
                        <a:effectLst/>
                        <a:latin typeface="Arial" panose="020B0604020202020204" pitchFamily="34" charset="0"/>
                        <a:cs typeface="Arial" panose="020B0604020202020204" pitchFamily="34" charset="0"/>
                      </a:endParaRPr>
                    </a:p>
                  </a:txBody>
                  <a:tcPr marL="4127" marR="4127" marT="4127" marB="0" anchor="b"/>
                </a:tc>
                <a:tc>
                  <a:txBody>
                    <a:bodyPr/>
                    <a:lstStyle/>
                    <a:p>
                      <a:pPr algn="r" fontAlgn="b"/>
                      <a:r>
                        <a:rPr lang="ru-RU" sz="900" u="none" strike="noStrike">
                          <a:effectLst/>
                          <a:latin typeface="Arial" panose="020B0604020202020204" pitchFamily="34" charset="0"/>
                          <a:cs typeface="Arial" panose="020B0604020202020204" pitchFamily="34" charset="0"/>
                        </a:rPr>
                        <a:t>9 913,5</a:t>
                      </a:r>
                      <a:endParaRPr lang="ru-RU" sz="900" b="1" i="0" u="none" strike="noStrike">
                        <a:effectLst/>
                        <a:latin typeface="Arial" panose="020B0604020202020204" pitchFamily="34" charset="0"/>
                        <a:cs typeface="Arial" panose="020B0604020202020204" pitchFamily="34" charset="0"/>
                      </a:endParaRPr>
                    </a:p>
                  </a:txBody>
                  <a:tcPr marL="4127" marR="4127" marT="4127" marB="0" anchor="b"/>
                </a:tc>
                <a:tc>
                  <a:txBody>
                    <a:bodyPr/>
                    <a:lstStyle/>
                    <a:p>
                      <a:pPr algn="r" fontAlgn="b"/>
                      <a:r>
                        <a:rPr lang="ru-RU" sz="900" u="none" strike="noStrike">
                          <a:effectLst/>
                          <a:latin typeface="Arial" panose="020B0604020202020204" pitchFamily="34" charset="0"/>
                          <a:cs typeface="Arial" panose="020B0604020202020204" pitchFamily="34" charset="0"/>
                        </a:rPr>
                        <a:t>0,0</a:t>
                      </a:r>
                      <a:endParaRPr lang="ru-RU" sz="900" b="1" i="0" u="none" strike="noStrike">
                        <a:effectLst/>
                        <a:latin typeface="Arial" panose="020B0604020202020204" pitchFamily="34" charset="0"/>
                        <a:cs typeface="Arial" panose="020B0604020202020204" pitchFamily="34" charset="0"/>
                      </a:endParaRPr>
                    </a:p>
                  </a:txBody>
                  <a:tcPr marL="4127" marR="4127" marT="4127" marB="0" anchor="b"/>
                </a:tc>
                <a:tc>
                  <a:txBody>
                    <a:bodyPr/>
                    <a:lstStyle/>
                    <a:p>
                      <a:pPr algn="r" fontAlgn="b"/>
                      <a:r>
                        <a:rPr lang="ru-RU" sz="900" u="none" strike="noStrike">
                          <a:effectLst/>
                          <a:latin typeface="Arial" panose="020B0604020202020204" pitchFamily="34" charset="0"/>
                          <a:cs typeface="Arial" panose="020B0604020202020204" pitchFamily="34" charset="0"/>
                        </a:rPr>
                        <a:t>0,0</a:t>
                      </a:r>
                      <a:endParaRPr lang="ru-RU" sz="900" b="1" i="0" u="none" strike="noStrike">
                        <a:effectLst/>
                        <a:latin typeface="Arial" panose="020B0604020202020204" pitchFamily="34" charset="0"/>
                        <a:cs typeface="Arial" panose="020B0604020202020204" pitchFamily="34" charset="0"/>
                      </a:endParaRPr>
                    </a:p>
                  </a:txBody>
                  <a:tcPr marL="4127" marR="4127" marT="4127" marB="0" anchor="b"/>
                </a:tc>
                <a:tc>
                  <a:txBody>
                    <a:bodyPr/>
                    <a:lstStyle/>
                    <a:p>
                      <a:pPr algn="r" fontAlgn="b"/>
                      <a:r>
                        <a:rPr lang="ru-RU" sz="900" u="none" strike="noStrike" dirty="0">
                          <a:effectLst/>
                          <a:latin typeface="Arial" panose="020B0604020202020204" pitchFamily="34" charset="0"/>
                          <a:cs typeface="Arial" panose="020B0604020202020204" pitchFamily="34" charset="0"/>
                        </a:rPr>
                        <a:t>0,0</a:t>
                      </a:r>
                      <a:endParaRPr lang="ru-RU" sz="900" b="1" i="0" u="none" strike="noStrike" dirty="0">
                        <a:effectLst/>
                        <a:latin typeface="Arial" panose="020B0604020202020204" pitchFamily="34" charset="0"/>
                        <a:cs typeface="Arial" panose="020B0604020202020204" pitchFamily="34" charset="0"/>
                      </a:endParaRPr>
                    </a:p>
                  </a:txBody>
                  <a:tcPr marL="4127" marR="4127" marT="4127" marB="0" anchor="b"/>
                </a:tc>
                <a:extLst>
                  <a:ext uri="{0D108BD9-81ED-4DB2-BD59-A6C34878D82A}">
                    <a16:rowId xmlns:a16="http://schemas.microsoft.com/office/drawing/2014/main" val="2242048379"/>
                  </a:ext>
                </a:extLst>
              </a:tr>
              <a:tr h="152873">
                <a:tc>
                  <a:txBody>
                    <a:bodyPr/>
                    <a:lstStyle/>
                    <a:p>
                      <a:pPr algn="l" fontAlgn="b"/>
                      <a:r>
                        <a:rPr lang="ru-RU" sz="900" b="0" u="none" strike="noStrike" dirty="0">
                          <a:effectLst/>
                          <a:latin typeface="Arial" panose="020B0604020202020204" pitchFamily="34" charset="0"/>
                          <a:cs typeface="Arial" panose="020B0604020202020204" pitchFamily="34" charset="0"/>
                        </a:rPr>
                        <a:t>Субсидии от других бюджетов бюджетной системы, в том числе:</a:t>
                      </a:r>
                      <a:endParaRPr lang="ru-RU" sz="900" b="0" i="0" u="none" strike="noStrike" dirty="0">
                        <a:effectLst/>
                        <a:latin typeface="Arial" panose="020B0604020202020204" pitchFamily="34" charset="0"/>
                        <a:cs typeface="Arial" panose="020B0604020202020204" pitchFamily="34" charset="0"/>
                      </a:endParaRPr>
                    </a:p>
                  </a:txBody>
                  <a:tcPr marL="4127" marR="4127" marT="4127" marB="0" anchor="b">
                    <a:solidFill>
                      <a:schemeClr val="accent2">
                        <a:lumMod val="40000"/>
                        <a:lumOff val="60000"/>
                      </a:schemeClr>
                    </a:solidFill>
                  </a:tcPr>
                </a:tc>
                <a:tc>
                  <a:txBody>
                    <a:bodyPr/>
                    <a:lstStyle/>
                    <a:p>
                      <a:pPr algn="r" fontAlgn="b"/>
                      <a:r>
                        <a:rPr lang="ru-RU" sz="900" u="none" strike="noStrike">
                          <a:effectLst/>
                          <a:latin typeface="Arial" panose="020B0604020202020204" pitchFamily="34" charset="0"/>
                          <a:cs typeface="Arial" panose="020B0604020202020204" pitchFamily="34" charset="0"/>
                        </a:rPr>
                        <a:t>298 602,7</a:t>
                      </a:r>
                      <a:endParaRPr lang="ru-RU" sz="900" b="1" i="0" u="none" strike="noStrike">
                        <a:effectLst/>
                        <a:latin typeface="Arial" panose="020B0604020202020204" pitchFamily="34" charset="0"/>
                        <a:cs typeface="Arial" panose="020B0604020202020204" pitchFamily="34" charset="0"/>
                      </a:endParaRPr>
                    </a:p>
                  </a:txBody>
                  <a:tcPr marL="4127" marR="4127" marT="4127" marB="0" anchor="b"/>
                </a:tc>
                <a:tc>
                  <a:txBody>
                    <a:bodyPr/>
                    <a:lstStyle/>
                    <a:p>
                      <a:pPr algn="r" fontAlgn="b"/>
                      <a:r>
                        <a:rPr lang="ru-RU" sz="900" u="none" strike="noStrike">
                          <a:effectLst/>
                          <a:latin typeface="Arial" panose="020B0604020202020204" pitchFamily="34" charset="0"/>
                          <a:cs typeface="Arial" panose="020B0604020202020204" pitchFamily="34" charset="0"/>
                        </a:rPr>
                        <a:t>1 791 634,2</a:t>
                      </a:r>
                      <a:endParaRPr lang="ru-RU" sz="900" b="1" i="0" u="none" strike="noStrike">
                        <a:effectLst/>
                        <a:latin typeface="Arial" panose="020B0604020202020204" pitchFamily="34" charset="0"/>
                        <a:cs typeface="Arial" panose="020B0604020202020204" pitchFamily="34" charset="0"/>
                      </a:endParaRPr>
                    </a:p>
                  </a:txBody>
                  <a:tcPr marL="4127" marR="4127" marT="4127" marB="0" anchor="b"/>
                </a:tc>
                <a:tc>
                  <a:txBody>
                    <a:bodyPr/>
                    <a:lstStyle/>
                    <a:p>
                      <a:pPr algn="r" fontAlgn="b"/>
                      <a:r>
                        <a:rPr lang="ru-RU" sz="900" u="none" strike="noStrike">
                          <a:effectLst/>
                          <a:latin typeface="Arial" panose="020B0604020202020204" pitchFamily="34" charset="0"/>
                          <a:cs typeface="Arial" panose="020B0604020202020204" pitchFamily="34" charset="0"/>
                        </a:rPr>
                        <a:t>1 854 530,4</a:t>
                      </a:r>
                      <a:endParaRPr lang="ru-RU" sz="900" b="1" i="0" u="none" strike="noStrike">
                        <a:effectLst/>
                        <a:latin typeface="Arial" panose="020B0604020202020204" pitchFamily="34" charset="0"/>
                        <a:cs typeface="Arial" panose="020B0604020202020204" pitchFamily="34" charset="0"/>
                      </a:endParaRPr>
                    </a:p>
                  </a:txBody>
                  <a:tcPr marL="4127" marR="4127" marT="4127" marB="0" anchor="b"/>
                </a:tc>
                <a:tc>
                  <a:txBody>
                    <a:bodyPr/>
                    <a:lstStyle/>
                    <a:p>
                      <a:pPr algn="r" fontAlgn="b"/>
                      <a:r>
                        <a:rPr lang="ru-RU" sz="900" u="none" strike="noStrike">
                          <a:effectLst/>
                          <a:latin typeface="Arial" panose="020B0604020202020204" pitchFamily="34" charset="0"/>
                          <a:cs typeface="Arial" panose="020B0604020202020204" pitchFamily="34" charset="0"/>
                        </a:rPr>
                        <a:t>1 672 030,1</a:t>
                      </a:r>
                      <a:endParaRPr lang="ru-RU" sz="900" b="1" i="0" u="none" strike="noStrike">
                        <a:effectLst/>
                        <a:latin typeface="Arial" panose="020B0604020202020204" pitchFamily="34" charset="0"/>
                        <a:cs typeface="Arial" panose="020B0604020202020204" pitchFamily="34" charset="0"/>
                      </a:endParaRPr>
                    </a:p>
                  </a:txBody>
                  <a:tcPr marL="4127" marR="4127" marT="4127" marB="0" anchor="b"/>
                </a:tc>
                <a:tc>
                  <a:txBody>
                    <a:bodyPr/>
                    <a:lstStyle/>
                    <a:p>
                      <a:pPr algn="r" fontAlgn="b"/>
                      <a:r>
                        <a:rPr lang="ru-RU" sz="900" u="none" strike="noStrike">
                          <a:effectLst/>
                          <a:latin typeface="Arial" panose="020B0604020202020204" pitchFamily="34" charset="0"/>
                          <a:cs typeface="Arial" panose="020B0604020202020204" pitchFamily="34" charset="0"/>
                        </a:rPr>
                        <a:t>821 369,3</a:t>
                      </a:r>
                      <a:endParaRPr lang="ru-RU" sz="900" b="1" i="0" u="none" strike="noStrike">
                        <a:effectLst/>
                        <a:latin typeface="Arial" panose="020B0604020202020204" pitchFamily="34" charset="0"/>
                        <a:cs typeface="Arial" panose="020B0604020202020204" pitchFamily="34" charset="0"/>
                      </a:endParaRPr>
                    </a:p>
                  </a:txBody>
                  <a:tcPr marL="4127" marR="4127" marT="4127" marB="0" anchor="b"/>
                </a:tc>
                <a:extLst>
                  <a:ext uri="{0D108BD9-81ED-4DB2-BD59-A6C34878D82A}">
                    <a16:rowId xmlns:a16="http://schemas.microsoft.com/office/drawing/2014/main" val="415473455"/>
                  </a:ext>
                </a:extLst>
              </a:tr>
              <a:tr h="146897">
                <a:tc>
                  <a:txBody>
                    <a:bodyPr/>
                    <a:lstStyle/>
                    <a:p>
                      <a:pPr algn="l" fontAlgn="b"/>
                      <a:r>
                        <a:rPr lang="ru-RU" sz="900" b="0" u="none" strike="noStrike" dirty="0">
                          <a:effectLst/>
                          <a:latin typeface="Arial" panose="020B0604020202020204" pitchFamily="34" charset="0"/>
                          <a:cs typeface="Arial" panose="020B0604020202020204" pitchFamily="34" charset="0"/>
                        </a:rPr>
                        <a:t>Субвенции от других бюджетов бюджетной системы, в том числе:</a:t>
                      </a:r>
                      <a:endParaRPr lang="ru-RU" sz="900" b="0" i="0" u="none" strike="noStrike" dirty="0">
                        <a:effectLst/>
                        <a:latin typeface="Arial" panose="020B0604020202020204" pitchFamily="34" charset="0"/>
                        <a:cs typeface="Arial" panose="020B0604020202020204" pitchFamily="34" charset="0"/>
                      </a:endParaRPr>
                    </a:p>
                  </a:txBody>
                  <a:tcPr marL="4127" marR="4127" marT="4127" marB="0" anchor="b">
                    <a:solidFill>
                      <a:schemeClr val="accent2">
                        <a:lumMod val="40000"/>
                        <a:lumOff val="60000"/>
                      </a:schemeClr>
                    </a:solidFill>
                  </a:tcPr>
                </a:tc>
                <a:tc>
                  <a:txBody>
                    <a:bodyPr/>
                    <a:lstStyle/>
                    <a:p>
                      <a:pPr algn="r" fontAlgn="b"/>
                      <a:r>
                        <a:rPr lang="ru-RU" sz="900" u="none" strike="noStrike">
                          <a:effectLst/>
                          <a:latin typeface="Arial" panose="020B0604020202020204" pitchFamily="34" charset="0"/>
                          <a:cs typeface="Arial" panose="020B0604020202020204" pitchFamily="34" charset="0"/>
                        </a:rPr>
                        <a:t>1 818 081,0</a:t>
                      </a:r>
                      <a:endParaRPr lang="ru-RU" sz="900" b="1" i="0" u="none" strike="noStrike">
                        <a:effectLst/>
                        <a:latin typeface="Arial" panose="020B0604020202020204" pitchFamily="34" charset="0"/>
                        <a:cs typeface="Arial" panose="020B0604020202020204" pitchFamily="34" charset="0"/>
                      </a:endParaRPr>
                    </a:p>
                  </a:txBody>
                  <a:tcPr marL="4127" marR="4127" marT="4127" marB="0" anchor="b"/>
                </a:tc>
                <a:tc>
                  <a:txBody>
                    <a:bodyPr/>
                    <a:lstStyle/>
                    <a:p>
                      <a:pPr algn="r" fontAlgn="b"/>
                      <a:r>
                        <a:rPr lang="ru-RU" sz="900" u="none" strike="noStrike">
                          <a:effectLst/>
                          <a:latin typeface="Arial" panose="020B0604020202020204" pitchFamily="34" charset="0"/>
                          <a:cs typeface="Arial" panose="020B0604020202020204" pitchFamily="34" charset="0"/>
                        </a:rPr>
                        <a:t>2 114 652,0</a:t>
                      </a:r>
                      <a:endParaRPr lang="ru-RU" sz="900" b="1" i="0" u="none" strike="noStrike">
                        <a:effectLst/>
                        <a:latin typeface="Arial" panose="020B0604020202020204" pitchFamily="34" charset="0"/>
                        <a:cs typeface="Arial" panose="020B0604020202020204" pitchFamily="34" charset="0"/>
                      </a:endParaRPr>
                    </a:p>
                  </a:txBody>
                  <a:tcPr marL="4127" marR="4127" marT="4127" marB="0" anchor="b"/>
                </a:tc>
                <a:tc>
                  <a:txBody>
                    <a:bodyPr/>
                    <a:lstStyle/>
                    <a:p>
                      <a:pPr algn="r" fontAlgn="b"/>
                      <a:r>
                        <a:rPr lang="ru-RU" sz="900" u="none" strike="noStrike">
                          <a:effectLst/>
                          <a:latin typeface="Arial" panose="020B0604020202020204" pitchFamily="34" charset="0"/>
                          <a:cs typeface="Arial" panose="020B0604020202020204" pitchFamily="34" charset="0"/>
                        </a:rPr>
                        <a:t>2 187 051,7</a:t>
                      </a:r>
                      <a:endParaRPr lang="ru-RU" sz="900" b="1" i="0" u="none" strike="noStrike">
                        <a:effectLst/>
                        <a:latin typeface="Arial" panose="020B0604020202020204" pitchFamily="34" charset="0"/>
                        <a:cs typeface="Arial" panose="020B0604020202020204" pitchFamily="34" charset="0"/>
                      </a:endParaRPr>
                    </a:p>
                  </a:txBody>
                  <a:tcPr marL="4127" marR="4127" marT="4127" marB="0" anchor="b"/>
                </a:tc>
                <a:tc>
                  <a:txBody>
                    <a:bodyPr/>
                    <a:lstStyle/>
                    <a:p>
                      <a:pPr algn="r" fontAlgn="b"/>
                      <a:r>
                        <a:rPr lang="ru-RU" sz="900" u="none" strike="noStrike">
                          <a:effectLst/>
                          <a:latin typeface="Arial" panose="020B0604020202020204" pitchFamily="34" charset="0"/>
                          <a:cs typeface="Arial" panose="020B0604020202020204" pitchFamily="34" charset="0"/>
                        </a:rPr>
                        <a:t>2 203 125,1</a:t>
                      </a:r>
                      <a:endParaRPr lang="ru-RU" sz="900" b="1" i="0" u="none" strike="noStrike">
                        <a:effectLst/>
                        <a:latin typeface="Arial" panose="020B0604020202020204" pitchFamily="34" charset="0"/>
                        <a:cs typeface="Arial" panose="020B0604020202020204" pitchFamily="34" charset="0"/>
                      </a:endParaRPr>
                    </a:p>
                  </a:txBody>
                  <a:tcPr marL="4127" marR="4127" marT="4127" marB="0" anchor="b"/>
                </a:tc>
                <a:tc>
                  <a:txBody>
                    <a:bodyPr/>
                    <a:lstStyle/>
                    <a:p>
                      <a:pPr algn="r" fontAlgn="b"/>
                      <a:r>
                        <a:rPr lang="ru-RU" sz="900" u="none" strike="noStrike" dirty="0">
                          <a:effectLst/>
                          <a:latin typeface="Arial" panose="020B0604020202020204" pitchFamily="34" charset="0"/>
                          <a:cs typeface="Arial" panose="020B0604020202020204" pitchFamily="34" charset="0"/>
                        </a:rPr>
                        <a:t>2 197 329,7</a:t>
                      </a:r>
                      <a:endParaRPr lang="ru-RU" sz="900" b="1" i="0" u="none" strike="noStrike" dirty="0">
                        <a:effectLst/>
                        <a:latin typeface="Arial" panose="020B0604020202020204" pitchFamily="34" charset="0"/>
                        <a:cs typeface="Arial" panose="020B0604020202020204" pitchFamily="34" charset="0"/>
                      </a:endParaRPr>
                    </a:p>
                  </a:txBody>
                  <a:tcPr marL="4127" marR="4127" marT="4127" marB="0" anchor="b"/>
                </a:tc>
                <a:extLst>
                  <a:ext uri="{0D108BD9-81ED-4DB2-BD59-A6C34878D82A}">
                    <a16:rowId xmlns:a16="http://schemas.microsoft.com/office/drawing/2014/main" val="1313290444"/>
                  </a:ext>
                </a:extLst>
              </a:tr>
              <a:tr h="160685">
                <a:tc>
                  <a:txBody>
                    <a:bodyPr/>
                    <a:lstStyle/>
                    <a:p>
                      <a:pPr algn="l" fontAlgn="b"/>
                      <a:r>
                        <a:rPr lang="ru-RU" sz="900" b="0" i="0" u="none" strike="noStrike" dirty="0">
                          <a:effectLst/>
                          <a:latin typeface="Arial" panose="020B0604020202020204" pitchFamily="34" charset="0"/>
                          <a:cs typeface="Arial" panose="020B0604020202020204" pitchFamily="34" charset="0"/>
                        </a:rPr>
                        <a:t>Иные межбюджетные трансферты</a:t>
                      </a:r>
                    </a:p>
                  </a:txBody>
                  <a:tcPr marL="4127" marR="4127" marT="4127" marB="0" anchor="b">
                    <a:solidFill>
                      <a:schemeClr val="accent2">
                        <a:lumMod val="40000"/>
                        <a:lumOff val="60000"/>
                      </a:schemeClr>
                    </a:solidFill>
                  </a:tcPr>
                </a:tc>
                <a:tc>
                  <a:txBody>
                    <a:bodyPr/>
                    <a:lstStyle/>
                    <a:p>
                      <a:pPr algn="r" fontAlgn="b"/>
                      <a:r>
                        <a:rPr lang="ru-RU" sz="900" b="0" i="0" u="none" strike="noStrike" dirty="0">
                          <a:effectLst/>
                          <a:latin typeface="Arial" panose="020B0604020202020204" pitchFamily="34" charset="0"/>
                          <a:cs typeface="Arial" panose="020B0604020202020204" pitchFamily="34" charset="0"/>
                        </a:rPr>
                        <a:t>0,0</a:t>
                      </a:r>
                    </a:p>
                  </a:txBody>
                  <a:tcPr marL="4127" marR="4127" marT="4127" marB="0" anchor="b"/>
                </a:tc>
                <a:tc>
                  <a:txBody>
                    <a:bodyPr/>
                    <a:lstStyle/>
                    <a:p>
                      <a:pPr algn="r" fontAlgn="b"/>
                      <a:r>
                        <a:rPr lang="ru-RU" sz="900" b="0" i="0" u="none" strike="noStrike" dirty="0">
                          <a:effectLst/>
                          <a:latin typeface="Arial" panose="020B0604020202020204" pitchFamily="34" charset="0"/>
                          <a:cs typeface="Arial" panose="020B0604020202020204" pitchFamily="34" charset="0"/>
                        </a:rPr>
                        <a:t>12 352,0</a:t>
                      </a:r>
                    </a:p>
                  </a:txBody>
                  <a:tcPr marL="4127" marR="4127" marT="4127" marB="0" anchor="b"/>
                </a:tc>
                <a:tc>
                  <a:txBody>
                    <a:bodyPr/>
                    <a:lstStyle/>
                    <a:p>
                      <a:pPr algn="r" fontAlgn="b"/>
                      <a:r>
                        <a:rPr lang="ru-RU" sz="900" b="0" i="0" u="none" strike="noStrike" dirty="0">
                          <a:effectLst/>
                          <a:latin typeface="Arial" panose="020B0604020202020204" pitchFamily="34" charset="0"/>
                          <a:cs typeface="Arial" panose="020B0604020202020204" pitchFamily="34" charset="0"/>
                        </a:rPr>
                        <a:t>3 176,0</a:t>
                      </a:r>
                    </a:p>
                  </a:txBody>
                  <a:tcPr marL="4127" marR="4127" marT="4127" marB="0" anchor="b"/>
                </a:tc>
                <a:tc>
                  <a:txBody>
                    <a:bodyPr/>
                    <a:lstStyle/>
                    <a:p>
                      <a:pPr algn="r" fontAlgn="b"/>
                      <a:r>
                        <a:rPr lang="ru-RU" sz="900" b="0" i="0" u="none" strike="noStrike" dirty="0">
                          <a:effectLst/>
                          <a:latin typeface="Arial" panose="020B0604020202020204" pitchFamily="34" charset="0"/>
                          <a:cs typeface="Arial" panose="020B0604020202020204" pitchFamily="34" charset="0"/>
                        </a:rPr>
                        <a:t>0,0</a:t>
                      </a:r>
                    </a:p>
                  </a:txBody>
                  <a:tcPr marL="4127" marR="4127" marT="4127" marB="0" anchor="b"/>
                </a:tc>
                <a:tc>
                  <a:txBody>
                    <a:bodyPr/>
                    <a:lstStyle/>
                    <a:p>
                      <a:pPr algn="r" fontAlgn="b"/>
                      <a:r>
                        <a:rPr lang="ru-RU" sz="900" b="0" i="0" u="none" strike="noStrike" dirty="0">
                          <a:effectLst/>
                          <a:latin typeface="Arial" panose="020B0604020202020204" pitchFamily="34" charset="0"/>
                          <a:cs typeface="Arial" panose="020B0604020202020204" pitchFamily="34" charset="0"/>
                        </a:rPr>
                        <a:t>0,0</a:t>
                      </a:r>
                    </a:p>
                  </a:txBody>
                  <a:tcPr marL="4127" marR="4127" marT="4127" marB="0" anchor="b"/>
                </a:tc>
                <a:extLst>
                  <a:ext uri="{0D108BD9-81ED-4DB2-BD59-A6C34878D82A}">
                    <a16:rowId xmlns:a16="http://schemas.microsoft.com/office/drawing/2014/main" val="3913305434"/>
                  </a:ext>
                </a:extLst>
              </a:tr>
              <a:tr h="169721">
                <a:tc>
                  <a:txBody>
                    <a:bodyPr/>
                    <a:lstStyle/>
                    <a:p>
                      <a:pPr algn="l" fontAlgn="b"/>
                      <a:r>
                        <a:rPr lang="ru-RU" sz="900" b="1" i="1" u="none" strike="noStrike" dirty="0">
                          <a:effectLst/>
                          <a:latin typeface="Arial" panose="020B0604020202020204" pitchFamily="34" charset="0"/>
                          <a:cs typeface="Arial" panose="020B0604020202020204" pitchFamily="34" charset="0"/>
                        </a:rPr>
                        <a:t>Прочие безвозмездные поступления в бюджеты городских округов</a:t>
                      </a:r>
                    </a:p>
                  </a:txBody>
                  <a:tcPr marL="4127" marR="4127" marT="4127" marB="0" anchor="b">
                    <a:solidFill>
                      <a:schemeClr val="accent2">
                        <a:lumMod val="40000"/>
                        <a:lumOff val="60000"/>
                      </a:schemeClr>
                    </a:solidFill>
                  </a:tcPr>
                </a:tc>
                <a:tc>
                  <a:txBody>
                    <a:bodyPr/>
                    <a:lstStyle/>
                    <a:p>
                      <a:pPr algn="r" fontAlgn="b"/>
                      <a:r>
                        <a:rPr lang="ru-RU" sz="900" b="1" i="1" u="none" strike="noStrike" dirty="0">
                          <a:effectLst/>
                          <a:latin typeface="Arial" panose="020B0604020202020204" pitchFamily="34" charset="0"/>
                          <a:cs typeface="Arial" panose="020B0604020202020204" pitchFamily="34" charset="0"/>
                        </a:rPr>
                        <a:t>1 887,1</a:t>
                      </a:r>
                    </a:p>
                  </a:txBody>
                  <a:tcPr marL="4127" marR="4127" marT="4127" marB="0" anchor="b"/>
                </a:tc>
                <a:tc>
                  <a:txBody>
                    <a:bodyPr/>
                    <a:lstStyle/>
                    <a:p>
                      <a:pPr algn="r" fontAlgn="b"/>
                      <a:r>
                        <a:rPr lang="ru-RU" sz="900" b="1" i="1" u="none" strike="noStrike" dirty="0">
                          <a:effectLst/>
                          <a:latin typeface="Arial" panose="020B0604020202020204" pitchFamily="34" charset="0"/>
                          <a:cs typeface="Arial" panose="020B0604020202020204" pitchFamily="34" charset="0"/>
                        </a:rPr>
                        <a:t>902,1</a:t>
                      </a:r>
                    </a:p>
                  </a:txBody>
                  <a:tcPr marL="4127" marR="4127" marT="4127" marB="0" anchor="b"/>
                </a:tc>
                <a:tc>
                  <a:txBody>
                    <a:bodyPr/>
                    <a:lstStyle/>
                    <a:p>
                      <a:pPr algn="r" fontAlgn="b"/>
                      <a:r>
                        <a:rPr lang="ru-RU" sz="900" b="1" i="1" u="none" strike="noStrike" dirty="0">
                          <a:effectLst/>
                          <a:latin typeface="Arial" panose="020B0604020202020204" pitchFamily="34" charset="0"/>
                          <a:cs typeface="Arial" panose="020B0604020202020204" pitchFamily="34" charset="0"/>
                        </a:rPr>
                        <a:t>0,0</a:t>
                      </a:r>
                    </a:p>
                  </a:txBody>
                  <a:tcPr marL="4127" marR="4127" marT="4127" marB="0" anchor="b"/>
                </a:tc>
                <a:tc>
                  <a:txBody>
                    <a:bodyPr/>
                    <a:lstStyle/>
                    <a:p>
                      <a:pPr algn="r" fontAlgn="b"/>
                      <a:r>
                        <a:rPr lang="ru-RU" sz="900" b="1" i="1" u="none" strike="noStrike" dirty="0">
                          <a:effectLst/>
                          <a:latin typeface="Arial" panose="020B0604020202020204" pitchFamily="34" charset="0"/>
                          <a:cs typeface="Arial" panose="020B0604020202020204" pitchFamily="34" charset="0"/>
                        </a:rPr>
                        <a:t>0,0</a:t>
                      </a:r>
                    </a:p>
                  </a:txBody>
                  <a:tcPr marL="4127" marR="4127" marT="4127" marB="0" anchor="b"/>
                </a:tc>
                <a:tc>
                  <a:txBody>
                    <a:bodyPr/>
                    <a:lstStyle/>
                    <a:p>
                      <a:pPr algn="r" fontAlgn="b"/>
                      <a:r>
                        <a:rPr lang="ru-RU" sz="900" b="1" i="1" u="none" strike="noStrike" dirty="0">
                          <a:effectLst/>
                          <a:latin typeface="Arial" panose="020B0604020202020204" pitchFamily="34" charset="0"/>
                          <a:cs typeface="Arial" panose="020B0604020202020204" pitchFamily="34" charset="0"/>
                        </a:rPr>
                        <a:t>0,0</a:t>
                      </a:r>
                    </a:p>
                  </a:txBody>
                  <a:tcPr marL="4127" marR="4127" marT="4127" marB="0" anchor="b"/>
                </a:tc>
                <a:extLst>
                  <a:ext uri="{0D108BD9-81ED-4DB2-BD59-A6C34878D82A}">
                    <a16:rowId xmlns:a16="http://schemas.microsoft.com/office/drawing/2014/main" val="2494776007"/>
                  </a:ext>
                </a:extLst>
              </a:tr>
              <a:tr h="289502">
                <a:tc>
                  <a:txBody>
                    <a:bodyPr/>
                    <a:lstStyle/>
                    <a:p>
                      <a:pPr algn="l" fontAlgn="b"/>
                      <a:r>
                        <a:rPr lang="ru-RU" sz="900" b="1" i="1" u="none" strike="noStrike" dirty="0">
                          <a:effectLst/>
                          <a:latin typeface="Arial" panose="020B0604020202020204" pitchFamily="34" charset="0"/>
                          <a:cs typeface="Arial" panose="020B0604020202020204" pitchFamily="34" charset="0"/>
                        </a:rPr>
                        <a:t>Доходы бюджетов городских округов от возврата организациями остатков субсидий прошлых лет</a:t>
                      </a:r>
                    </a:p>
                  </a:txBody>
                  <a:tcPr marL="4127" marR="4127" marT="4127" marB="0" anchor="b">
                    <a:solidFill>
                      <a:schemeClr val="accent2">
                        <a:lumMod val="40000"/>
                        <a:lumOff val="60000"/>
                      </a:schemeClr>
                    </a:solidFill>
                  </a:tcPr>
                </a:tc>
                <a:tc>
                  <a:txBody>
                    <a:bodyPr/>
                    <a:lstStyle/>
                    <a:p>
                      <a:pPr algn="r" fontAlgn="b"/>
                      <a:r>
                        <a:rPr lang="ru-RU" sz="900" b="1" i="1" u="none" strike="noStrike">
                          <a:effectLst/>
                          <a:latin typeface="Arial" panose="020B0604020202020204" pitchFamily="34" charset="0"/>
                          <a:cs typeface="Arial" panose="020B0604020202020204" pitchFamily="34" charset="0"/>
                        </a:rPr>
                        <a:t>2 359,0</a:t>
                      </a:r>
                    </a:p>
                  </a:txBody>
                  <a:tcPr marL="4127" marR="4127" marT="4127" marB="0" anchor="b"/>
                </a:tc>
                <a:tc>
                  <a:txBody>
                    <a:bodyPr/>
                    <a:lstStyle/>
                    <a:p>
                      <a:pPr algn="r" fontAlgn="b"/>
                      <a:r>
                        <a:rPr lang="ru-RU" sz="900" b="1" i="1" u="none" strike="noStrike">
                          <a:effectLst/>
                          <a:latin typeface="Arial" panose="020B0604020202020204" pitchFamily="34" charset="0"/>
                          <a:cs typeface="Arial" panose="020B0604020202020204" pitchFamily="34" charset="0"/>
                        </a:rPr>
                        <a:t>3 796,0</a:t>
                      </a:r>
                    </a:p>
                  </a:txBody>
                  <a:tcPr marL="4127" marR="4127" marT="4127" marB="0" anchor="b"/>
                </a:tc>
                <a:tc>
                  <a:txBody>
                    <a:bodyPr/>
                    <a:lstStyle/>
                    <a:p>
                      <a:pPr algn="r" fontAlgn="b"/>
                      <a:r>
                        <a:rPr lang="ru-RU" sz="900" b="1" i="1" u="none" strike="noStrike">
                          <a:effectLst/>
                          <a:latin typeface="Arial" panose="020B0604020202020204" pitchFamily="34" charset="0"/>
                          <a:cs typeface="Arial" panose="020B0604020202020204" pitchFamily="34" charset="0"/>
                        </a:rPr>
                        <a:t>0,0</a:t>
                      </a:r>
                    </a:p>
                  </a:txBody>
                  <a:tcPr marL="4127" marR="4127" marT="4127" marB="0" anchor="b"/>
                </a:tc>
                <a:tc>
                  <a:txBody>
                    <a:bodyPr/>
                    <a:lstStyle/>
                    <a:p>
                      <a:pPr algn="r" fontAlgn="b"/>
                      <a:r>
                        <a:rPr lang="ru-RU" sz="900" b="1" i="1" u="none" strike="noStrike">
                          <a:effectLst/>
                          <a:latin typeface="Arial" panose="020B0604020202020204" pitchFamily="34" charset="0"/>
                          <a:cs typeface="Arial" panose="020B0604020202020204" pitchFamily="34" charset="0"/>
                        </a:rPr>
                        <a:t>0,0</a:t>
                      </a:r>
                    </a:p>
                  </a:txBody>
                  <a:tcPr marL="4127" marR="4127" marT="4127" marB="0" anchor="b"/>
                </a:tc>
                <a:tc>
                  <a:txBody>
                    <a:bodyPr/>
                    <a:lstStyle/>
                    <a:p>
                      <a:pPr algn="r" fontAlgn="b"/>
                      <a:r>
                        <a:rPr lang="ru-RU" sz="900" b="1" i="1" u="none" strike="noStrike" dirty="0">
                          <a:effectLst/>
                          <a:latin typeface="Arial" panose="020B0604020202020204" pitchFamily="34" charset="0"/>
                          <a:cs typeface="Arial" panose="020B0604020202020204" pitchFamily="34" charset="0"/>
                        </a:rPr>
                        <a:t>0,0</a:t>
                      </a:r>
                    </a:p>
                  </a:txBody>
                  <a:tcPr marL="4127" marR="4127" marT="4127" marB="0" anchor="b"/>
                </a:tc>
                <a:extLst>
                  <a:ext uri="{0D108BD9-81ED-4DB2-BD59-A6C34878D82A}">
                    <a16:rowId xmlns:a16="http://schemas.microsoft.com/office/drawing/2014/main" val="363694974"/>
                  </a:ext>
                </a:extLst>
              </a:tr>
              <a:tr h="240381">
                <a:tc>
                  <a:txBody>
                    <a:bodyPr/>
                    <a:lstStyle/>
                    <a:p>
                      <a:pPr algn="l" fontAlgn="b"/>
                      <a:r>
                        <a:rPr lang="ru-RU" sz="900" b="1" i="1" u="none" strike="noStrike" dirty="0">
                          <a:effectLst/>
                          <a:latin typeface="Arial" panose="020B0604020202020204" pitchFamily="34" charset="0"/>
                          <a:cs typeface="Arial" panose="020B0604020202020204" pitchFamily="34" charset="0"/>
                        </a:rPr>
                        <a:t>Возврат остатков субсидий, субвенций и иных межбюджетных трансфертов , имеющих целевое назначение, прошлых лет из бюджетов городских округов</a:t>
                      </a:r>
                    </a:p>
                  </a:txBody>
                  <a:tcPr marL="4127" marR="4127" marT="4127" marB="0" anchor="b">
                    <a:solidFill>
                      <a:schemeClr val="accent2">
                        <a:lumMod val="40000"/>
                        <a:lumOff val="60000"/>
                      </a:schemeClr>
                    </a:solidFill>
                  </a:tcPr>
                </a:tc>
                <a:tc>
                  <a:txBody>
                    <a:bodyPr/>
                    <a:lstStyle/>
                    <a:p>
                      <a:pPr algn="r" fontAlgn="b"/>
                      <a:r>
                        <a:rPr lang="ru-RU" sz="900" b="1" i="1" u="none" strike="noStrike" dirty="0">
                          <a:effectLst/>
                          <a:latin typeface="Arial" panose="020B0604020202020204" pitchFamily="34" charset="0"/>
                          <a:cs typeface="Arial" panose="020B0604020202020204" pitchFamily="34" charset="0"/>
                        </a:rPr>
                        <a:t>-10 524,6</a:t>
                      </a:r>
                    </a:p>
                  </a:txBody>
                  <a:tcPr marL="4127" marR="4127" marT="4127" marB="0" anchor="b"/>
                </a:tc>
                <a:tc>
                  <a:txBody>
                    <a:bodyPr/>
                    <a:lstStyle/>
                    <a:p>
                      <a:pPr algn="r" fontAlgn="b"/>
                      <a:r>
                        <a:rPr lang="ru-RU" sz="900" b="1" i="1" u="none" strike="noStrike">
                          <a:effectLst/>
                          <a:latin typeface="Arial" panose="020B0604020202020204" pitchFamily="34" charset="0"/>
                          <a:cs typeface="Arial" panose="020B0604020202020204" pitchFamily="34" charset="0"/>
                        </a:rPr>
                        <a:t>-12 264,3</a:t>
                      </a:r>
                    </a:p>
                  </a:txBody>
                  <a:tcPr marL="4127" marR="4127" marT="4127" marB="0" anchor="b"/>
                </a:tc>
                <a:tc>
                  <a:txBody>
                    <a:bodyPr/>
                    <a:lstStyle/>
                    <a:p>
                      <a:pPr algn="r" fontAlgn="b"/>
                      <a:r>
                        <a:rPr lang="ru-RU" sz="900" b="1" i="1" u="none" strike="noStrike">
                          <a:effectLst/>
                          <a:latin typeface="Arial" panose="020B0604020202020204" pitchFamily="34" charset="0"/>
                          <a:cs typeface="Arial" panose="020B0604020202020204" pitchFamily="34" charset="0"/>
                        </a:rPr>
                        <a:t>0,0</a:t>
                      </a:r>
                    </a:p>
                  </a:txBody>
                  <a:tcPr marL="4127" marR="4127" marT="4127" marB="0" anchor="b"/>
                </a:tc>
                <a:tc>
                  <a:txBody>
                    <a:bodyPr/>
                    <a:lstStyle/>
                    <a:p>
                      <a:pPr algn="r" fontAlgn="b"/>
                      <a:r>
                        <a:rPr lang="ru-RU" sz="900" b="1" i="1" u="none" strike="noStrike">
                          <a:effectLst/>
                          <a:latin typeface="Arial" panose="020B0604020202020204" pitchFamily="34" charset="0"/>
                          <a:cs typeface="Arial" panose="020B0604020202020204" pitchFamily="34" charset="0"/>
                        </a:rPr>
                        <a:t>0,0</a:t>
                      </a:r>
                    </a:p>
                  </a:txBody>
                  <a:tcPr marL="4127" marR="4127" marT="4127" marB="0" anchor="b"/>
                </a:tc>
                <a:tc>
                  <a:txBody>
                    <a:bodyPr/>
                    <a:lstStyle/>
                    <a:p>
                      <a:pPr algn="r" fontAlgn="b"/>
                      <a:r>
                        <a:rPr lang="ru-RU" sz="900" b="1" i="1" u="none" strike="noStrike" dirty="0">
                          <a:effectLst/>
                          <a:latin typeface="Arial" panose="020B0604020202020204" pitchFamily="34" charset="0"/>
                          <a:cs typeface="Arial" panose="020B0604020202020204" pitchFamily="34" charset="0"/>
                        </a:rPr>
                        <a:t>0,0</a:t>
                      </a:r>
                    </a:p>
                  </a:txBody>
                  <a:tcPr marL="4127" marR="4127" marT="4127" marB="0" anchor="b"/>
                </a:tc>
                <a:extLst>
                  <a:ext uri="{0D108BD9-81ED-4DB2-BD59-A6C34878D82A}">
                    <a16:rowId xmlns:a16="http://schemas.microsoft.com/office/drawing/2014/main" val="2419924700"/>
                  </a:ext>
                </a:extLst>
              </a:tr>
              <a:tr h="162742">
                <a:tc>
                  <a:txBody>
                    <a:bodyPr/>
                    <a:lstStyle/>
                    <a:p>
                      <a:pPr algn="l" fontAlgn="b"/>
                      <a:r>
                        <a:rPr lang="ru-RU" sz="1000" b="1" u="none" strike="noStrike" dirty="0">
                          <a:effectLst/>
                          <a:latin typeface="Arial" panose="020B0604020202020204" pitchFamily="34" charset="0"/>
                          <a:cs typeface="Arial" panose="020B0604020202020204" pitchFamily="34" charset="0"/>
                        </a:rPr>
                        <a:t>Всего доходов                          </a:t>
                      </a:r>
                      <a:endParaRPr lang="ru-RU" sz="1000" b="1" i="0" u="none" strike="noStrike" dirty="0">
                        <a:effectLst/>
                        <a:latin typeface="Arial" panose="020B0604020202020204" pitchFamily="34" charset="0"/>
                        <a:cs typeface="Arial" panose="020B0604020202020204" pitchFamily="34" charset="0"/>
                      </a:endParaRPr>
                    </a:p>
                  </a:txBody>
                  <a:tcPr marL="4127" marR="4127" marT="4127" marB="0" anchor="b">
                    <a:solidFill>
                      <a:schemeClr val="accent2">
                        <a:lumMod val="40000"/>
                        <a:lumOff val="60000"/>
                      </a:schemeClr>
                    </a:solidFill>
                  </a:tcPr>
                </a:tc>
                <a:tc>
                  <a:txBody>
                    <a:bodyPr/>
                    <a:lstStyle/>
                    <a:p>
                      <a:pPr algn="r" fontAlgn="b"/>
                      <a:r>
                        <a:rPr lang="ru-RU" sz="1000" b="1" u="none" strike="noStrike">
                          <a:effectLst/>
                          <a:latin typeface="Arial" panose="020B0604020202020204" pitchFamily="34" charset="0"/>
                          <a:cs typeface="Arial" panose="020B0604020202020204" pitchFamily="34" charset="0"/>
                        </a:rPr>
                        <a:t>4 525 079,7</a:t>
                      </a:r>
                      <a:endParaRPr lang="ru-RU" sz="1000" b="1" i="0" u="none" strike="noStrike">
                        <a:effectLst/>
                        <a:latin typeface="Arial" panose="020B0604020202020204" pitchFamily="34" charset="0"/>
                        <a:cs typeface="Arial" panose="020B0604020202020204" pitchFamily="34" charset="0"/>
                      </a:endParaRPr>
                    </a:p>
                  </a:txBody>
                  <a:tcPr marL="4127" marR="4127" marT="4127" marB="0" anchor="b">
                    <a:solidFill>
                      <a:schemeClr val="accent2">
                        <a:lumMod val="40000"/>
                        <a:lumOff val="60000"/>
                      </a:schemeClr>
                    </a:solidFill>
                  </a:tcPr>
                </a:tc>
                <a:tc>
                  <a:txBody>
                    <a:bodyPr/>
                    <a:lstStyle/>
                    <a:p>
                      <a:pPr algn="r" fontAlgn="b"/>
                      <a:r>
                        <a:rPr lang="ru-RU" sz="1000" b="1" u="none" strike="noStrike">
                          <a:effectLst/>
                          <a:latin typeface="Arial" panose="020B0604020202020204" pitchFamily="34" charset="0"/>
                          <a:cs typeface="Arial" panose="020B0604020202020204" pitchFamily="34" charset="0"/>
                        </a:rPr>
                        <a:t>6 412 530,1</a:t>
                      </a:r>
                      <a:endParaRPr lang="ru-RU" sz="1000" b="1" i="0" u="none" strike="noStrike">
                        <a:effectLst/>
                        <a:latin typeface="Arial" panose="020B0604020202020204" pitchFamily="34" charset="0"/>
                        <a:cs typeface="Arial" panose="020B0604020202020204" pitchFamily="34" charset="0"/>
                      </a:endParaRPr>
                    </a:p>
                  </a:txBody>
                  <a:tcPr marL="4127" marR="4127" marT="4127" marB="0" anchor="b">
                    <a:solidFill>
                      <a:schemeClr val="accent2">
                        <a:lumMod val="40000"/>
                        <a:lumOff val="60000"/>
                      </a:schemeClr>
                    </a:solidFill>
                  </a:tcPr>
                </a:tc>
                <a:tc>
                  <a:txBody>
                    <a:bodyPr/>
                    <a:lstStyle/>
                    <a:p>
                      <a:pPr algn="r" fontAlgn="b"/>
                      <a:r>
                        <a:rPr lang="ru-RU" sz="1000" b="1" u="none" strike="noStrike">
                          <a:effectLst/>
                          <a:latin typeface="Arial" panose="020B0604020202020204" pitchFamily="34" charset="0"/>
                          <a:cs typeface="Arial" panose="020B0604020202020204" pitchFamily="34" charset="0"/>
                        </a:rPr>
                        <a:t>6 738 849,6</a:t>
                      </a:r>
                      <a:endParaRPr lang="ru-RU" sz="1000" b="1" i="0" u="none" strike="noStrike">
                        <a:effectLst/>
                        <a:latin typeface="Arial" panose="020B0604020202020204" pitchFamily="34" charset="0"/>
                        <a:cs typeface="Arial" panose="020B0604020202020204" pitchFamily="34" charset="0"/>
                      </a:endParaRPr>
                    </a:p>
                  </a:txBody>
                  <a:tcPr marL="4127" marR="4127" marT="4127" marB="0" anchor="b">
                    <a:solidFill>
                      <a:schemeClr val="accent2">
                        <a:lumMod val="40000"/>
                        <a:lumOff val="60000"/>
                      </a:schemeClr>
                    </a:solidFill>
                  </a:tcPr>
                </a:tc>
                <a:tc>
                  <a:txBody>
                    <a:bodyPr/>
                    <a:lstStyle/>
                    <a:p>
                      <a:pPr algn="r" fontAlgn="b"/>
                      <a:r>
                        <a:rPr lang="ru-RU" sz="1000" b="1" u="none" strike="noStrike">
                          <a:effectLst/>
                          <a:latin typeface="Arial" panose="020B0604020202020204" pitchFamily="34" charset="0"/>
                          <a:cs typeface="Arial" panose="020B0604020202020204" pitchFamily="34" charset="0"/>
                        </a:rPr>
                        <a:t>6 703 659,1</a:t>
                      </a:r>
                      <a:endParaRPr lang="ru-RU" sz="1000" b="1" i="0" u="none" strike="noStrike">
                        <a:effectLst/>
                        <a:latin typeface="Arial" panose="020B0604020202020204" pitchFamily="34" charset="0"/>
                        <a:cs typeface="Arial" panose="020B0604020202020204" pitchFamily="34" charset="0"/>
                      </a:endParaRPr>
                    </a:p>
                  </a:txBody>
                  <a:tcPr marL="4127" marR="4127" marT="4127" marB="0" anchor="b">
                    <a:solidFill>
                      <a:schemeClr val="accent2">
                        <a:lumMod val="40000"/>
                        <a:lumOff val="60000"/>
                      </a:schemeClr>
                    </a:solidFill>
                  </a:tcPr>
                </a:tc>
                <a:tc>
                  <a:txBody>
                    <a:bodyPr/>
                    <a:lstStyle/>
                    <a:p>
                      <a:pPr algn="r" fontAlgn="b"/>
                      <a:r>
                        <a:rPr lang="ru-RU" sz="1000" b="1" u="none" strike="noStrike" dirty="0">
                          <a:effectLst/>
                          <a:latin typeface="Arial" panose="020B0604020202020204" pitchFamily="34" charset="0"/>
                          <a:cs typeface="Arial" panose="020B0604020202020204" pitchFamily="34" charset="0"/>
                        </a:rPr>
                        <a:t>6 131 692,0</a:t>
                      </a:r>
                      <a:endParaRPr lang="ru-RU" sz="1000" b="1" i="0" u="none" strike="noStrike" dirty="0">
                        <a:effectLst/>
                        <a:latin typeface="Arial" panose="020B0604020202020204" pitchFamily="34" charset="0"/>
                        <a:cs typeface="Arial" panose="020B0604020202020204" pitchFamily="34" charset="0"/>
                      </a:endParaRPr>
                    </a:p>
                  </a:txBody>
                  <a:tcPr marL="4127" marR="4127" marT="4127" marB="0" anchor="b">
                    <a:solidFill>
                      <a:schemeClr val="accent2">
                        <a:lumMod val="40000"/>
                        <a:lumOff val="60000"/>
                      </a:schemeClr>
                    </a:solidFill>
                  </a:tcPr>
                </a:tc>
                <a:extLst>
                  <a:ext uri="{0D108BD9-81ED-4DB2-BD59-A6C34878D82A}">
                    <a16:rowId xmlns:a16="http://schemas.microsoft.com/office/drawing/2014/main" val="3848990305"/>
                  </a:ext>
                </a:extLst>
              </a:tr>
            </a:tbl>
          </a:graphicData>
        </a:graphic>
      </p:graphicFrame>
    </p:spTree>
    <p:extLst>
      <p:ext uri="{BB962C8B-B14F-4D97-AF65-F5344CB8AC3E}">
        <p14:creationId xmlns:p14="http://schemas.microsoft.com/office/powerpoint/2010/main" val="2075039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Прямоугольник 9">
            <a:extLst>
              <a:ext uri="{FF2B5EF4-FFF2-40B4-BE49-F238E27FC236}">
                <a16:creationId xmlns:a16="http://schemas.microsoft.com/office/drawing/2014/main" id="{8ED300D6-4E93-42D5-8838-81EB3D31B728}"/>
              </a:ext>
            </a:extLst>
          </p:cNvPr>
          <p:cNvSpPr/>
          <p:nvPr/>
        </p:nvSpPr>
        <p:spPr>
          <a:xfrm>
            <a:off x="0" y="6210579"/>
            <a:ext cx="12192000" cy="646331"/>
          </a:xfrm>
          <a:prstGeom prst="rect">
            <a:avLst/>
          </a:prstGeom>
          <a:gradFill flip="none" rotWithShape="1">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tileRect/>
          </a:gradFill>
        </p:spPr>
        <p:txBody>
          <a:bodyPr wrap="square">
            <a:spAutoFit/>
          </a:bodyPr>
          <a:lstStyle/>
          <a:p>
            <a:pPr algn="ctr"/>
            <a:r>
              <a:rPr lang="ru-RU" i="1" dirty="0">
                <a:ea typeface="Times New Roman" panose="02020603050405020304" pitchFamily="18" charset="0"/>
              </a:rPr>
              <a:t>Налоговые и неналоговые доходы бюджета городского округа в 2023 году составят 40,0 % от общих доходов, </a:t>
            </a:r>
          </a:p>
          <a:p>
            <a:pPr algn="ctr"/>
            <a:r>
              <a:rPr lang="ru-RU" i="1" dirty="0">
                <a:ea typeface="Times New Roman" panose="02020603050405020304" pitchFamily="18" charset="0"/>
              </a:rPr>
              <a:t>в 2024 году 42,2 %, в 2025 году 50,8 %.</a:t>
            </a:r>
            <a:endParaRPr lang="ru-RU" i="1" dirty="0"/>
          </a:p>
        </p:txBody>
      </p:sp>
      <p:sp>
        <p:nvSpPr>
          <p:cNvPr id="2" name="Заголовок 1">
            <a:extLst>
              <a:ext uri="{FF2B5EF4-FFF2-40B4-BE49-F238E27FC236}">
                <a16:creationId xmlns:a16="http://schemas.microsoft.com/office/drawing/2014/main" id="{24436F0B-EC3F-4428-8D30-E8DE68323277}"/>
              </a:ext>
            </a:extLst>
          </p:cNvPr>
          <p:cNvSpPr>
            <a:spLocks noGrp="1"/>
          </p:cNvSpPr>
          <p:nvPr>
            <p:ph type="title"/>
          </p:nvPr>
        </p:nvSpPr>
        <p:spPr>
          <a:xfrm>
            <a:off x="831850" y="81280"/>
            <a:ext cx="10515600" cy="1158240"/>
          </a:xfrm>
        </p:spPr>
        <p:txBody>
          <a:bodyPr>
            <a:normAutofit fontScale="90000"/>
          </a:bodyPr>
          <a:lstStyle/>
          <a:p>
            <a:pPr algn="ctr"/>
            <a:r>
              <a:rPr lang="ru-RU" dirty="0"/>
              <a:t>Доходная часть бюджета городского округа Долгопрудный</a:t>
            </a:r>
          </a:p>
        </p:txBody>
      </p:sp>
      <p:graphicFrame>
        <p:nvGraphicFramePr>
          <p:cNvPr id="5" name="Объект 4">
            <a:extLst>
              <a:ext uri="{FF2B5EF4-FFF2-40B4-BE49-F238E27FC236}">
                <a16:creationId xmlns:a16="http://schemas.microsoft.com/office/drawing/2014/main" id="{AAAA984F-8BB7-4A45-972C-9E75C320BD0D}"/>
              </a:ext>
            </a:extLst>
          </p:cNvPr>
          <p:cNvGraphicFramePr>
            <a:graphicFrameLocks noGrp="1"/>
          </p:cNvGraphicFramePr>
          <p:nvPr>
            <p:ph idx="1"/>
            <p:extLst>
              <p:ext uri="{D42A27DB-BD31-4B8C-83A1-F6EECF244321}">
                <p14:modId xmlns:p14="http://schemas.microsoft.com/office/powerpoint/2010/main" val="2437774104"/>
              </p:ext>
            </p:extLst>
          </p:nvPr>
        </p:nvGraphicFramePr>
        <p:xfrm>
          <a:off x="844550" y="1239520"/>
          <a:ext cx="10515600" cy="1854200"/>
        </p:xfrm>
        <a:graphic>
          <a:graphicData uri="http://schemas.openxmlformats.org/drawingml/2006/table">
            <a:tbl>
              <a:tblPr firstRow="1" bandRow="1">
                <a:tableStyleId>{21E4AEA4-8DFA-4A89-87EB-49C32662AFE0}</a:tableStyleId>
              </a:tblPr>
              <a:tblGrid>
                <a:gridCol w="2628900">
                  <a:extLst>
                    <a:ext uri="{9D8B030D-6E8A-4147-A177-3AD203B41FA5}">
                      <a16:colId xmlns:a16="http://schemas.microsoft.com/office/drawing/2014/main" val="1509199974"/>
                    </a:ext>
                  </a:extLst>
                </a:gridCol>
                <a:gridCol w="2628900">
                  <a:extLst>
                    <a:ext uri="{9D8B030D-6E8A-4147-A177-3AD203B41FA5}">
                      <a16:colId xmlns:a16="http://schemas.microsoft.com/office/drawing/2014/main" val="2562768725"/>
                    </a:ext>
                  </a:extLst>
                </a:gridCol>
                <a:gridCol w="2628900">
                  <a:extLst>
                    <a:ext uri="{9D8B030D-6E8A-4147-A177-3AD203B41FA5}">
                      <a16:colId xmlns:a16="http://schemas.microsoft.com/office/drawing/2014/main" val="2674852515"/>
                    </a:ext>
                  </a:extLst>
                </a:gridCol>
                <a:gridCol w="2628900">
                  <a:extLst>
                    <a:ext uri="{9D8B030D-6E8A-4147-A177-3AD203B41FA5}">
                      <a16:colId xmlns:a16="http://schemas.microsoft.com/office/drawing/2014/main" val="3383207555"/>
                    </a:ext>
                  </a:extLst>
                </a:gridCol>
              </a:tblGrid>
              <a:tr h="370840">
                <a:tc>
                  <a:txBody>
                    <a:bodyPr/>
                    <a:lstStyle/>
                    <a:p>
                      <a:pPr marL="0" algn="ctr" defTabSz="914400" rtl="0" eaLnBrk="1" fontAlgn="ctr" latinLnBrk="0" hangingPunct="1"/>
                      <a:r>
                        <a:rPr lang="ru-RU" sz="2000" u="none" strike="noStrike" kern="1200" dirty="0">
                          <a:solidFill>
                            <a:schemeClr val="tx1"/>
                          </a:solidFill>
                          <a:effectLst>
                            <a:outerShdw blurRad="50800" dist="38100" algn="tr" rotWithShape="0">
                              <a:prstClr val="black">
                                <a:alpha val="40000"/>
                              </a:prstClr>
                            </a:outerShdw>
                          </a:effectLst>
                          <a:latin typeface="+mn-lt"/>
                          <a:ea typeface="+mn-ea"/>
                          <a:cs typeface="Arial" panose="020B0604020202020204" pitchFamily="34" charset="0"/>
                        </a:rPr>
                        <a:t>Наименование дохода</a:t>
                      </a:r>
                    </a:p>
                  </a:txBody>
                  <a:tcPr marL="8313" marR="8313" marT="8317" marB="0" anchor="ctr">
                    <a:solidFill>
                      <a:schemeClr val="accent5">
                        <a:lumMod val="20000"/>
                        <a:lumOff val="80000"/>
                      </a:schemeClr>
                    </a:solidFill>
                  </a:tcPr>
                </a:tc>
                <a:tc>
                  <a:txBody>
                    <a:bodyPr/>
                    <a:lstStyle/>
                    <a:p>
                      <a:pPr marL="0" algn="ctr" defTabSz="914400" rtl="0" eaLnBrk="1" fontAlgn="ctr" latinLnBrk="0" hangingPunct="1"/>
                      <a:r>
                        <a:rPr lang="ru-RU" sz="2000" u="none" strike="noStrike" kern="1200" dirty="0">
                          <a:solidFill>
                            <a:schemeClr val="tx1"/>
                          </a:solidFill>
                          <a:effectLst>
                            <a:outerShdw blurRad="50800" dist="38100" algn="tr" rotWithShape="0">
                              <a:prstClr val="black">
                                <a:alpha val="40000"/>
                              </a:prstClr>
                            </a:outerShdw>
                          </a:effectLst>
                          <a:latin typeface="+mn-lt"/>
                          <a:ea typeface="+mn-ea"/>
                          <a:cs typeface="Arial" panose="020B0604020202020204" pitchFamily="34" charset="0"/>
                        </a:rPr>
                        <a:t>2023 год</a:t>
                      </a:r>
                    </a:p>
                  </a:txBody>
                  <a:tcPr marL="8313" marR="8313" marT="8317" marB="0" anchor="ctr">
                    <a:solidFill>
                      <a:schemeClr val="accent5">
                        <a:lumMod val="20000"/>
                        <a:lumOff val="80000"/>
                      </a:schemeClr>
                    </a:solidFill>
                  </a:tcPr>
                </a:tc>
                <a:tc>
                  <a:txBody>
                    <a:bodyPr/>
                    <a:lstStyle/>
                    <a:p>
                      <a:pPr marL="0" algn="ctr" defTabSz="914400" rtl="0" eaLnBrk="1" fontAlgn="ctr" latinLnBrk="0" hangingPunct="1"/>
                      <a:r>
                        <a:rPr lang="ru-RU" sz="2000" u="none" strike="noStrike" kern="1200" dirty="0">
                          <a:solidFill>
                            <a:schemeClr val="tx1"/>
                          </a:solidFill>
                          <a:effectLst>
                            <a:outerShdw blurRad="50800" dist="38100" algn="tr" rotWithShape="0">
                              <a:prstClr val="black">
                                <a:alpha val="40000"/>
                              </a:prstClr>
                            </a:outerShdw>
                          </a:effectLst>
                          <a:latin typeface="+mn-lt"/>
                          <a:ea typeface="+mn-ea"/>
                          <a:cs typeface="Arial" panose="020B0604020202020204" pitchFamily="34" charset="0"/>
                        </a:rPr>
                        <a:t>2024 год</a:t>
                      </a:r>
                    </a:p>
                  </a:txBody>
                  <a:tcPr marL="8313" marR="8313" marT="8317" marB="0" anchor="ctr">
                    <a:solidFill>
                      <a:schemeClr val="accent5">
                        <a:lumMod val="20000"/>
                        <a:lumOff val="80000"/>
                      </a:schemeClr>
                    </a:solidFill>
                  </a:tcPr>
                </a:tc>
                <a:tc>
                  <a:txBody>
                    <a:bodyPr/>
                    <a:lstStyle/>
                    <a:p>
                      <a:pPr marL="0" algn="ctr" defTabSz="914400" rtl="0" eaLnBrk="1" fontAlgn="ctr" latinLnBrk="0" hangingPunct="1"/>
                      <a:r>
                        <a:rPr lang="ru-RU" sz="2000" u="none" strike="noStrike" kern="1200" dirty="0">
                          <a:solidFill>
                            <a:schemeClr val="tx1"/>
                          </a:solidFill>
                          <a:effectLst>
                            <a:outerShdw blurRad="50800" dist="38100" algn="tr" rotWithShape="0">
                              <a:prstClr val="black">
                                <a:alpha val="40000"/>
                              </a:prstClr>
                            </a:outerShdw>
                          </a:effectLst>
                          <a:latin typeface="+mn-lt"/>
                          <a:ea typeface="+mn-ea"/>
                          <a:cs typeface="Arial" panose="020B0604020202020204" pitchFamily="34" charset="0"/>
                        </a:rPr>
                        <a:t>2025 год</a:t>
                      </a:r>
                    </a:p>
                  </a:txBody>
                  <a:tcPr marL="8313" marR="8313" marT="8317" marB="0" anchor="ctr">
                    <a:solidFill>
                      <a:schemeClr val="accent5">
                        <a:lumMod val="20000"/>
                        <a:lumOff val="80000"/>
                      </a:schemeClr>
                    </a:solidFill>
                  </a:tcPr>
                </a:tc>
                <a:extLst>
                  <a:ext uri="{0D108BD9-81ED-4DB2-BD59-A6C34878D82A}">
                    <a16:rowId xmlns:a16="http://schemas.microsoft.com/office/drawing/2014/main" val="2754664638"/>
                  </a:ext>
                </a:extLst>
              </a:tr>
              <a:tr h="370840">
                <a:tc>
                  <a:txBody>
                    <a:bodyPr/>
                    <a:lstStyle/>
                    <a:p>
                      <a:pPr algn="l" rtl="0" fontAlgn="ctr"/>
                      <a:r>
                        <a:rPr lang="ru-RU" sz="1600" u="none" strike="noStrike" dirty="0">
                          <a:solidFill>
                            <a:schemeClr val="tx1"/>
                          </a:solidFill>
                          <a:effectLst>
                            <a:outerShdw blurRad="50800" dist="38100" algn="tr" rotWithShape="0">
                              <a:prstClr val="black">
                                <a:alpha val="40000"/>
                              </a:prstClr>
                            </a:outerShdw>
                          </a:effectLst>
                          <a:latin typeface="+mn-lt"/>
                          <a:cs typeface="Arial" panose="020B0604020202020204" pitchFamily="34" charset="0"/>
                        </a:rPr>
                        <a:t>Налоговые доходы</a:t>
                      </a:r>
                      <a:endParaRPr lang="ru-RU" sz="1600" b="0" i="0" u="none" strike="noStrike" dirty="0">
                        <a:solidFill>
                          <a:schemeClr val="tx1"/>
                        </a:solidFill>
                        <a:effectLst>
                          <a:outerShdw blurRad="50800" dist="38100" algn="tr" rotWithShape="0">
                            <a:prstClr val="black">
                              <a:alpha val="40000"/>
                            </a:prstClr>
                          </a:outerShdw>
                        </a:effectLst>
                        <a:latin typeface="+mn-lt"/>
                        <a:cs typeface="Arial" panose="020B0604020202020204" pitchFamily="34" charset="0"/>
                      </a:endParaRPr>
                    </a:p>
                  </a:txBody>
                  <a:tcPr marL="8313" marR="8313" marT="8317" marB="0" anchor="ctr">
                    <a:solidFill>
                      <a:schemeClr val="accent6">
                        <a:lumMod val="60000"/>
                        <a:lumOff val="40000"/>
                      </a:schemeClr>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lang="ru-RU" sz="1400" u="none" strike="noStrike" kern="1200" dirty="0">
                          <a:solidFill>
                            <a:schemeClr val="dk1"/>
                          </a:solidFill>
                          <a:effectLst>
                            <a:outerShdw blurRad="50800" dist="38100" algn="tr" rotWithShape="0">
                              <a:prstClr val="black">
                                <a:alpha val="40000"/>
                              </a:prstClr>
                            </a:outerShdw>
                          </a:effectLst>
                          <a:latin typeface="+mn-lt"/>
                          <a:ea typeface="+mn-ea"/>
                          <a:cs typeface="+mn-cs"/>
                        </a:rPr>
                        <a:t>2 109 688,0</a:t>
                      </a:r>
                    </a:p>
                  </a:txBody>
                  <a:tcPr anchor="ctr" horzOverflow="overflow">
                    <a:solidFill>
                      <a:schemeClr val="accent6">
                        <a:lumMod val="60000"/>
                        <a:lumOff val="40000"/>
                      </a:schemeClr>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lang="ru-RU" sz="1400" u="none" strike="noStrike" kern="1200" dirty="0">
                          <a:solidFill>
                            <a:schemeClr val="dk1"/>
                          </a:solidFill>
                          <a:effectLst>
                            <a:outerShdw blurRad="50800" dist="38100" algn="tr" rotWithShape="0">
                              <a:prstClr val="black">
                                <a:alpha val="40000"/>
                              </a:prstClr>
                            </a:outerShdw>
                          </a:effectLst>
                          <a:latin typeface="+mn-lt"/>
                          <a:ea typeface="+mn-ea"/>
                          <a:cs typeface="+mn-cs"/>
                        </a:rPr>
                        <a:t>2 313 416,8</a:t>
                      </a:r>
                    </a:p>
                  </a:txBody>
                  <a:tcPr anchor="ctr" horzOverflow="overflow">
                    <a:solidFill>
                      <a:schemeClr val="accent6">
                        <a:lumMod val="60000"/>
                        <a:lumOff val="40000"/>
                      </a:schemeClr>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lang="ru-RU" sz="1400" u="none" strike="noStrike" kern="1200" dirty="0">
                          <a:solidFill>
                            <a:schemeClr val="dk1"/>
                          </a:solidFill>
                          <a:effectLst>
                            <a:outerShdw blurRad="50800" dist="38100" algn="tr" rotWithShape="0">
                              <a:prstClr val="black">
                                <a:alpha val="40000"/>
                              </a:prstClr>
                            </a:outerShdw>
                          </a:effectLst>
                          <a:latin typeface="+mn-lt"/>
                          <a:ea typeface="+mn-ea"/>
                          <a:cs typeface="+mn-cs"/>
                        </a:rPr>
                        <a:t>2 604 002,9</a:t>
                      </a:r>
                    </a:p>
                  </a:txBody>
                  <a:tcPr anchor="ctr" horzOverflow="overflow">
                    <a:solidFill>
                      <a:schemeClr val="accent6">
                        <a:lumMod val="60000"/>
                        <a:lumOff val="40000"/>
                      </a:schemeClr>
                    </a:solidFill>
                  </a:tcPr>
                </a:tc>
                <a:extLst>
                  <a:ext uri="{0D108BD9-81ED-4DB2-BD59-A6C34878D82A}">
                    <a16:rowId xmlns:a16="http://schemas.microsoft.com/office/drawing/2014/main" val="1069246911"/>
                  </a:ext>
                </a:extLst>
              </a:tr>
              <a:tr h="370840">
                <a:tc>
                  <a:txBody>
                    <a:bodyPr/>
                    <a:lstStyle/>
                    <a:p>
                      <a:pPr algn="l" rtl="0" fontAlgn="ctr"/>
                      <a:r>
                        <a:rPr lang="ru-RU" sz="1600" u="none" strike="noStrike" dirty="0">
                          <a:solidFill>
                            <a:schemeClr val="tx1"/>
                          </a:solidFill>
                          <a:effectLst>
                            <a:outerShdw blurRad="50800" dist="38100" algn="tr" rotWithShape="0">
                              <a:prstClr val="black">
                                <a:alpha val="40000"/>
                              </a:prstClr>
                            </a:outerShdw>
                          </a:effectLst>
                          <a:latin typeface="+mn-lt"/>
                          <a:cs typeface="Arial" panose="020B0604020202020204" pitchFamily="34" charset="0"/>
                        </a:rPr>
                        <a:t>Неналоговые доходы</a:t>
                      </a:r>
                      <a:endParaRPr lang="ru-RU" sz="1600" b="0" i="0" u="none" strike="noStrike" dirty="0">
                        <a:solidFill>
                          <a:schemeClr val="tx1"/>
                        </a:solidFill>
                        <a:effectLst>
                          <a:outerShdw blurRad="50800" dist="38100" algn="tr" rotWithShape="0">
                            <a:prstClr val="black">
                              <a:alpha val="40000"/>
                            </a:prstClr>
                          </a:outerShdw>
                        </a:effectLst>
                        <a:latin typeface="+mn-lt"/>
                        <a:cs typeface="Arial" panose="020B0604020202020204" pitchFamily="34" charset="0"/>
                      </a:endParaRPr>
                    </a:p>
                  </a:txBody>
                  <a:tcPr marL="8313" marR="8313" marT="8317" marB="0" anchor="ctr">
                    <a:solidFill>
                      <a:srgbClr val="0070C0"/>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lang="ru-RU" sz="1400" u="none" strike="noStrike" kern="1200" dirty="0">
                          <a:solidFill>
                            <a:schemeClr val="dk1"/>
                          </a:solidFill>
                          <a:effectLst>
                            <a:outerShdw blurRad="50800" dist="38100" algn="tr" rotWithShape="0">
                              <a:prstClr val="black">
                                <a:alpha val="40000"/>
                              </a:prstClr>
                            </a:outerShdw>
                          </a:effectLst>
                          <a:latin typeface="+mn-lt"/>
                          <a:ea typeface="+mn-ea"/>
                          <a:cs typeface="+mn-cs"/>
                        </a:rPr>
                        <a:t>584 403,5</a:t>
                      </a:r>
                    </a:p>
                  </a:txBody>
                  <a:tcPr horzOverflow="overflow">
                    <a:solidFill>
                      <a:srgbClr val="0070C0"/>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lang="ru-RU" sz="1400" u="none" strike="noStrike" kern="1200" dirty="0">
                          <a:solidFill>
                            <a:schemeClr val="dk1"/>
                          </a:solidFill>
                          <a:effectLst>
                            <a:outerShdw blurRad="50800" dist="38100" algn="tr" rotWithShape="0">
                              <a:prstClr val="black">
                                <a:alpha val="40000"/>
                              </a:prstClr>
                            </a:outerShdw>
                          </a:effectLst>
                          <a:latin typeface="+mn-lt"/>
                          <a:ea typeface="+mn-ea"/>
                          <a:cs typeface="+mn-cs"/>
                        </a:rPr>
                        <a:t>515 087,1</a:t>
                      </a:r>
                    </a:p>
                  </a:txBody>
                  <a:tcPr horzOverflow="overflow">
                    <a:solidFill>
                      <a:srgbClr val="0070C0"/>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lang="ru-RU" sz="1400" u="none" strike="noStrike" kern="1200" dirty="0">
                          <a:solidFill>
                            <a:schemeClr val="dk1"/>
                          </a:solidFill>
                          <a:effectLst>
                            <a:outerShdw blurRad="50800" dist="38100" algn="tr" rotWithShape="0">
                              <a:prstClr val="black">
                                <a:alpha val="40000"/>
                              </a:prstClr>
                            </a:outerShdw>
                          </a:effectLst>
                          <a:latin typeface="+mn-lt"/>
                          <a:ea typeface="+mn-ea"/>
                          <a:cs typeface="+mn-cs"/>
                        </a:rPr>
                        <a:t>508 990,1</a:t>
                      </a:r>
                    </a:p>
                  </a:txBody>
                  <a:tcPr horzOverflow="overflow">
                    <a:solidFill>
                      <a:srgbClr val="0070C0"/>
                    </a:solidFill>
                  </a:tcPr>
                </a:tc>
                <a:extLst>
                  <a:ext uri="{0D108BD9-81ED-4DB2-BD59-A6C34878D82A}">
                    <a16:rowId xmlns:a16="http://schemas.microsoft.com/office/drawing/2014/main" val="4148879808"/>
                  </a:ext>
                </a:extLst>
              </a:tr>
              <a:tr h="370840">
                <a:tc>
                  <a:txBody>
                    <a:bodyPr/>
                    <a:lstStyle/>
                    <a:p>
                      <a:pPr algn="l" rtl="0" fontAlgn="ctr"/>
                      <a:r>
                        <a:rPr lang="ru-RU" sz="1600" u="none" strike="noStrike" dirty="0">
                          <a:solidFill>
                            <a:schemeClr val="tx1"/>
                          </a:solidFill>
                          <a:effectLst>
                            <a:outerShdw blurRad="50800" dist="38100" algn="tr" rotWithShape="0">
                              <a:prstClr val="black">
                                <a:alpha val="40000"/>
                              </a:prstClr>
                            </a:outerShdw>
                          </a:effectLst>
                          <a:latin typeface="+mn-lt"/>
                          <a:cs typeface="Arial" panose="020B0604020202020204" pitchFamily="34" charset="0"/>
                        </a:rPr>
                        <a:t>Безвозмездные поступления</a:t>
                      </a:r>
                      <a:endParaRPr lang="ru-RU" sz="1600" b="0" i="0" u="none" strike="noStrike" dirty="0">
                        <a:solidFill>
                          <a:schemeClr val="tx1"/>
                        </a:solidFill>
                        <a:effectLst>
                          <a:outerShdw blurRad="50800" dist="38100" algn="tr" rotWithShape="0">
                            <a:prstClr val="black">
                              <a:alpha val="40000"/>
                            </a:prstClr>
                          </a:outerShdw>
                        </a:effectLst>
                        <a:latin typeface="+mn-lt"/>
                        <a:cs typeface="Arial" panose="020B0604020202020204" pitchFamily="34" charset="0"/>
                      </a:endParaRPr>
                    </a:p>
                  </a:txBody>
                  <a:tcPr marL="8313" marR="8313" marT="8317" marB="0" anchor="ctr">
                    <a:solidFill>
                      <a:srgbClr val="FFC000"/>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lang="ru-RU" sz="1400" u="none" strike="noStrike" kern="1200" dirty="0">
                          <a:solidFill>
                            <a:schemeClr val="dk1"/>
                          </a:solidFill>
                          <a:effectLst>
                            <a:outerShdw blurRad="50800" dist="38100" algn="tr" rotWithShape="0">
                              <a:prstClr val="black">
                                <a:alpha val="40000"/>
                              </a:prstClr>
                            </a:outerShdw>
                          </a:effectLst>
                          <a:latin typeface="+mn-lt"/>
                          <a:ea typeface="+mn-ea"/>
                          <a:cs typeface="+mn-cs"/>
                        </a:rPr>
                        <a:t>4 044 758,1</a:t>
                      </a:r>
                    </a:p>
                  </a:txBody>
                  <a:tcPr marL="7313" marR="7313" marT="7313" marB="0" anchor="ctr" horzOverflow="overflow">
                    <a:solidFill>
                      <a:srgbClr val="FFC000"/>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lang="ru-RU" sz="1400" u="none" strike="noStrike" kern="1200" dirty="0">
                          <a:solidFill>
                            <a:schemeClr val="dk1"/>
                          </a:solidFill>
                          <a:effectLst>
                            <a:outerShdw blurRad="50800" dist="38100" algn="tr" rotWithShape="0">
                              <a:prstClr val="black">
                                <a:alpha val="40000"/>
                              </a:prstClr>
                            </a:outerShdw>
                          </a:effectLst>
                          <a:latin typeface="+mn-lt"/>
                          <a:ea typeface="+mn-ea"/>
                          <a:cs typeface="+mn-cs"/>
                        </a:rPr>
                        <a:t>3 875 155,2</a:t>
                      </a:r>
                    </a:p>
                  </a:txBody>
                  <a:tcPr marL="8313" marR="8313" marT="8313" marB="0" anchor="ctr" horzOverflow="overflow">
                    <a:solidFill>
                      <a:srgbClr val="FFC000"/>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lang="ru-RU" sz="1400" u="none" strike="noStrike" kern="1200" dirty="0">
                          <a:solidFill>
                            <a:schemeClr val="dk1"/>
                          </a:solidFill>
                          <a:effectLst>
                            <a:outerShdw blurRad="50800" dist="38100" algn="tr" rotWithShape="0">
                              <a:prstClr val="black">
                                <a:alpha val="40000"/>
                              </a:prstClr>
                            </a:outerShdw>
                          </a:effectLst>
                          <a:latin typeface="+mn-lt"/>
                          <a:ea typeface="+mn-ea"/>
                          <a:cs typeface="+mn-cs"/>
                        </a:rPr>
                        <a:t>3 018 699,0</a:t>
                      </a:r>
                    </a:p>
                  </a:txBody>
                  <a:tcPr marL="8313" marR="8313" marT="8313" marB="0" anchor="ctr" horzOverflow="overflow">
                    <a:solidFill>
                      <a:srgbClr val="FFC000"/>
                    </a:solidFill>
                  </a:tcPr>
                </a:tc>
                <a:extLst>
                  <a:ext uri="{0D108BD9-81ED-4DB2-BD59-A6C34878D82A}">
                    <a16:rowId xmlns:a16="http://schemas.microsoft.com/office/drawing/2014/main" val="2686908056"/>
                  </a:ext>
                </a:extLst>
              </a:tr>
              <a:tr h="370840">
                <a:tc>
                  <a:txBody>
                    <a:bodyPr/>
                    <a:lstStyle/>
                    <a:p>
                      <a:pPr algn="l" rtl="0" fontAlgn="ctr"/>
                      <a:r>
                        <a:rPr lang="ru-RU" sz="1600" u="none" strike="noStrike" dirty="0">
                          <a:solidFill>
                            <a:schemeClr val="tx1"/>
                          </a:solidFill>
                          <a:effectLst>
                            <a:outerShdw blurRad="50800" dist="38100" algn="tr" rotWithShape="0">
                              <a:prstClr val="black">
                                <a:alpha val="40000"/>
                              </a:prstClr>
                            </a:outerShdw>
                          </a:effectLst>
                          <a:latin typeface="+mn-lt"/>
                          <a:cs typeface="Arial" panose="020B0604020202020204" pitchFamily="34" charset="0"/>
                        </a:rPr>
                        <a:t>ИТОГО доходов</a:t>
                      </a:r>
                      <a:endParaRPr lang="ru-RU" sz="1600" b="1" i="0" u="none" strike="noStrike" dirty="0">
                        <a:solidFill>
                          <a:schemeClr val="tx1"/>
                        </a:solidFill>
                        <a:effectLst>
                          <a:outerShdw blurRad="50800" dist="38100" algn="tr" rotWithShape="0">
                            <a:prstClr val="black">
                              <a:alpha val="40000"/>
                            </a:prstClr>
                          </a:outerShdw>
                        </a:effectLst>
                        <a:latin typeface="+mn-lt"/>
                        <a:cs typeface="Arial" panose="020B0604020202020204" pitchFamily="34" charset="0"/>
                      </a:endParaRPr>
                    </a:p>
                  </a:txBody>
                  <a:tcPr marL="8313" marR="8313" marT="8317" marB="0" anchor="ctr">
                    <a:solidFill>
                      <a:schemeClr val="accent5">
                        <a:lumMod val="20000"/>
                        <a:lumOff val="80000"/>
                      </a:schemeClr>
                    </a:solidFill>
                  </a:tcPr>
                </a:tc>
                <a:tc>
                  <a:txBody>
                    <a:bodyPr/>
                    <a:lstStyle/>
                    <a:p>
                      <a:pPr marL="0" algn="ctr" defTabSz="914400" rtl="0" eaLnBrk="1" fontAlgn="ctr" latinLnBrk="0" hangingPunct="1"/>
                      <a:r>
                        <a:rPr lang="ru-RU" sz="1400" u="none" strike="noStrike" kern="1200" dirty="0">
                          <a:solidFill>
                            <a:schemeClr val="tx1"/>
                          </a:solidFill>
                          <a:effectLst>
                            <a:outerShdw blurRad="38100" dist="38100" dir="2700000" algn="tl">
                              <a:srgbClr val="000000">
                                <a:alpha val="43137"/>
                              </a:srgbClr>
                            </a:outerShdw>
                          </a:effectLst>
                          <a:latin typeface="+mn-lt"/>
                          <a:ea typeface="+mn-ea"/>
                          <a:cs typeface="+mn-cs"/>
                        </a:rPr>
                        <a:t>6 738 849,6</a:t>
                      </a:r>
                    </a:p>
                  </a:txBody>
                  <a:tcPr marL="8313" marR="8313" marT="8313" marB="0" anchor="ctr">
                    <a:solidFill>
                      <a:schemeClr val="accent5">
                        <a:lumMod val="20000"/>
                        <a:lumOff val="80000"/>
                      </a:schemeClr>
                    </a:solidFill>
                  </a:tcPr>
                </a:tc>
                <a:tc>
                  <a:txBody>
                    <a:bodyPr/>
                    <a:lstStyle/>
                    <a:p>
                      <a:pPr marL="0" algn="ctr" defTabSz="914400" rtl="0" eaLnBrk="1" fontAlgn="ctr" latinLnBrk="0" hangingPunct="1"/>
                      <a:r>
                        <a:rPr lang="ru-RU" sz="1400" u="none" strike="noStrike" kern="1200" dirty="0">
                          <a:solidFill>
                            <a:schemeClr val="tx1"/>
                          </a:solidFill>
                          <a:effectLst>
                            <a:outerShdw blurRad="38100" dist="38100" dir="2700000" algn="tl">
                              <a:srgbClr val="000000">
                                <a:alpha val="43137"/>
                              </a:srgbClr>
                            </a:outerShdw>
                          </a:effectLst>
                          <a:latin typeface="+mn-lt"/>
                          <a:ea typeface="+mn-ea"/>
                          <a:cs typeface="+mn-cs"/>
                        </a:rPr>
                        <a:t>6 703 659,1 </a:t>
                      </a:r>
                    </a:p>
                  </a:txBody>
                  <a:tcPr marL="8313" marR="8313" marT="8313" marB="0" anchor="ctr">
                    <a:solidFill>
                      <a:schemeClr val="accent5">
                        <a:lumMod val="20000"/>
                        <a:lumOff val="80000"/>
                      </a:schemeClr>
                    </a:solidFill>
                  </a:tcPr>
                </a:tc>
                <a:tc>
                  <a:txBody>
                    <a:bodyPr/>
                    <a:lstStyle/>
                    <a:p>
                      <a:pPr marL="0" algn="ctr" defTabSz="914400" rtl="0" eaLnBrk="1" fontAlgn="ctr" latinLnBrk="0" hangingPunct="1"/>
                      <a:r>
                        <a:rPr lang="ru-RU" sz="1400" u="none" strike="noStrike" kern="1200" dirty="0">
                          <a:solidFill>
                            <a:schemeClr val="tx1"/>
                          </a:solidFill>
                          <a:effectLst>
                            <a:outerShdw blurRad="38100" dist="38100" dir="2700000" algn="tl">
                              <a:srgbClr val="000000">
                                <a:alpha val="43137"/>
                              </a:srgbClr>
                            </a:outerShdw>
                          </a:effectLst>
                          <a:latin typeface="+mn-lt"/>
                          <a:ea typeface="+mn-ea"/>
                          <a:cs typeface="+mn-cs"/>
                        </a:rPr>
                        <a:t>6 131 692,0 </a:t>
                      </a:r>
                    </a:p>
                  </a:txBody>
                  <a:tcPr marL="8313" marR="8313" marT="8313" marB="0" anchor="ctr">
                    <a:solidFill>
                      <a:schemeClr val="accent5">
                        <a:lumMod val="20000"/>
                        <a:lumOff val="80000"/>
                      </a:schemeClr>
                    </a:solidFill>
                  </a:tcPr>
                </a:tc>
                <a:extLst>
                  <a:ext uri="{0D108BD9-81ED-4DB2-BD59-A6C34878D82A}">
                    <a16:rowId xmlns:a16="http://schemas.microsoft.com/office/drawing/2014/main" val="470763922"/>
                  </a:ext>
                </a:extLst>
              </a:tr>
            </a:tbl>
          </a:graphicData>
        </a:graphic>
      </p:graphicFrame>
      <p:sp>
        <p:nvSpPr>
          <p:cNvPr id="4" name="Номер слайда 3">
            <a:extLst>
              <a:ext uri="{FF2B5EF4-FFF2-40B4-BE49-F238E27FC236}">
                <a16:creationId xmlns:a16="http://schemas.microsoft.com/office/drawing/2014/main" id="{AA042ABB-4B41-47A9-A49C-47AD3AF9C32C}"/>
              </a:ext>
            </a:extLst>
          </p:cNvPr>
          <p:cNvSpPr>
            <a:spLocks noGrp="1"/>
          </p:cNvSpPr>
          <p:nvPr>
            <p:ph type="sldNum" sz="quarter" idx="12"/>
          </p:nvPr>
        </p:nvSpPr>
        <p:spPr>
          <a:xfrm>
            <a:off x="9448800" y="6491785"/>
            <a:ext cx="2743200" cy="365125"/>
          </a:xfrm>
        </p:spPr>
        <p:txBody>
          <a:bodyPr/>
          <a:lstStyle/>
          <a:p>
            <a:fld id="{E4EB6E89-BA87-4003-BD23-6BDF40F3EBED}" type="slidenum">
              <a:rPr lang="ru-RU" smtClean="0"/>
              <a:pPr/>
              <a:t>19</a:t>
            </a:fld>
            <a:endParaRPr lang="ru-RU"/>
          </a:p>
        </p:txBody>
      </p:sp>
      <p:sp>
        <p:nvSpPr>
          <p:cNvPr id="6" name="Прямоугольник 5">
            <a:extLst>
              <a:ext uri="{FF2B5EF4-FFF2-40B4-BE49-F238E27FC236}">
                <a16:creationId xmlns:a16="http://schemas.microsoft.com/office/drawing/2014/main" id="{9E88DBFE-FDE9-4263-88B4-EFD69876DA62}"/>
              </a:ext>
            </a:extLst>
          </p:cNvPr>
          <p:cNvSpPr/>
          <p:nvPr/>
        </p:nvSpPr>
        <p:spPr>
          <a:xfrm>
            <a:off x="10015482" y="900966"/>
            <a:ext cx="1069652" cy="338554"/>
          </a:xfrm>
          <a:prstGeom prst="rect">
            <a:avLst/>
          </a:prstGeom>
        </p:spPr>
        <p:txBody>
          <a:bodyPr wrap="none">
            <a:spAutoFit/>
          </a:bodyPr>
          <a:lstStyle/>
          <a:p>
            <a:r>
              <a:rPr lang="ru-RU" sz="1600" dirty="0"/>
              <a:t>(тыс. руб.)</a:t>
            </a:r>
          </a:p>
        </p:txBody>
      </p:sp>
      <mc:AlternateContent xmlns:mc="http://schemas.openxmlformats.org/markup-compatibility/2006" xmlns:cx1="http://schemas.microsoft.com/office/drawing/2015/9/8/chartex">
        <mc:Choice Requires="cx1">
          <p:graphicFrame>
            <p:nvGraphicFramePr>
              <p:cNvPr id="8" name="Диаграмма 7">
                <a:extLst>
                  <a:ext uri="{FF2B5EF4-FFF2-40B4-BE49-F238E27FC236}">
                    <a16:creationId xmlns:a16="http://schemas.microsoft.com/office/drawing/2014/main" id="{CA9F1DB2-DDB8-416E-85B4-6F4D801BAF28}"/>
                  </a:ext>
                </a:extLst>
              </p:cNvPr>
              <p:cNvGraphicFramePr/>
              <p:nvPr>
                <p:extLst>
                  <p:ext uri="{D42A27DB-BD31-4B8C-83A1-F6EECF244321}">
                    <p14:modId xmlns:p14="http://schemas.microsoft.com/office/powerpoint/2010/main" val="1368490326"/>
                  </p:ext>
                </p:extLst>
              </p:nvPr>
            </p:nvGraphicFramePr>
            <p:xfrm>
              <a:off x="4217553" y="3093720"/>
              <a:ext cx="3220829" cy="3008500"/>
            </p:xfrm>
            <a:graphic>
              <a:graphicData uri="http://schemas.microsoft.com/office/drawing/2014/chartex">
                <cx:chart xmlns:cx="http://schemas.microsoft.com/office/drawing/2014/chartex" xmlns:r="http://schemas.openxmlformats.org/officeDocument/2006/relationships" r:id="rId3"/>
              </a:graphicData>
            </a:graphic>
          </p:graphicFrame>
        </mc:Choice>
        <mc:Fallback xmlns="">
          <p:pic>
            <p:nvPicPr>
              <p:cNvPr id="8" name="Диаграмма 7">
                <a:extLst>
                  <a:ext uri="{FF2B5EF4-FFF2-40B4-BE49-F238E27FC236}">
                    <a16:creationId xmlns:a16="http://schemas.microsoft.com/office/drawing/2014/main" id="{CA9F1DB2-DDB8-416E-85B4-6F4D801BAF28}"/>
                  </a:ext>
                </a:extLst>
              </p:cNvPr>
              <p:cNvPicPr>
                <a:picLocks noGrp="1" noRot="1" noChangeAspect="1" noMove="1" noResize="1" noEditPoints="1" noAdjustHandles="1" noChangeArrowheads="1" noChangeShapeType="1"/>
              </p:cNvPicPr>
              <p:nvPr/>
            </p:nvPicPr>
            <p:blipFill>
              <a:blip r:embed="rId4"/>
              <a:stretch>
                <a:fillRect/>
              </a:stretch>
            </p:blipFill>
            <p:spPr>
              <a:xfrm>
                <a:off x="4217553" y="3093720"/>
                <a:ext cx="3220829" cy="3008500"/>
              </a:xfrm>
              <a:prstGeom prst="rect">
                <a:avLst/>
              </a:prstGeom>
            </p:spPr>
          </p:pic>
        </mc:Fallback>
      </mc:AlternateContent>
      <mc:AlternateContent xmlns:mc="http://schemas.openxmlformats.org/markup-compatibility/2006" xmlns:cx1="http://schemas.microsoft.com/office/drawing/2015/9/8/chartex">
        <mc:Choice Requires="cx1">
          <p:graphicFrame>
            <p:nvGraphicFramePr>
              <p:cNvPr id="9" name="Диаграмма 8">
                <a:extLst>
                  <a:ext uri="{FF2B5EF4-FFF2-40B4-BE49-F238E27FC236}">
                    <a16:creationId xmlns:a16="http://schemas.microsoft.com/office/drawing/2014/main" id="{D537BC05-6BA2-4D94-A64F-9092461B20E8}"/>
                  </a:ext>
                </a:extLst>
              </p:cNvPr>
              <p:cNvGraphicFramePr/>
              <p:nvPr>
                <p:extLst>
                  <p:ext uri="{D42A27DB-BD31-4B8C-83A1-F6EECF244321}">
                    <p14:modId xmlns:p14="http://schemas.microsoft.com/office/powerpoint/2010/main" val="1746515552"/>
                  </p:ext>
                </p:extLst>
              </p:nvPr>
            </p:nvGraphicFramePr>
            <p:xfrm>
              <a:off x="7865706" y="3093720"/>
              <a:ext cx="3823258" cy="3232559"/>
            </p:xfrm>
            <a:graphic>
              <a:graphicData uri="http://schemas.microsoft.com/office/drawing/2014/chartex">
                <cx:chart xmlns:cx="http://schemas.microsoft.com/office/drawing/2014/chartex" xmlns:r="http://schemas.openxmlformats.org/officeDocument/2006/relationships" r:id="rId5"/>
              </a:graphicData>
            </a:graphic>
          </p:graphicFrame>
        </mc:Choice>
        <mc:Fallback xmlns="">
          <p:pic>
            <p:nvPicPr>
              <p:cNvPr id="9" name="Диаграмма 8">
                <a:extLst>
                  <a:ext uri="{FF2B5EF4-FFF2-40B4-BE49-F238E27FC236}">
                    <a16:creationId xmlns:a16="http://schemas.microsoft.com/office/drawing/2014/main" id="{D537BC05-6BA2-4D94-A64F-9092461B20E8}"/>
                  </a:ext>
                </a:extLst>
              </p:cNvPr>
              <p:cNvPicPr>
                <a:picLocks noGrp="1" noRot="1" noChangeAspect="1" noMove="1" noResize="1" noEditPoints="1" noAdjustHandles="1" noChangeArrowheads="1" noChangeShapeType="1"/>
              </p:cNvPicPr>
              <p:nvPr/>
            </p:nvPicPr>
            <p:blipFill>
              <a:blip r:embed="rId6"/>
              <a:stretch>
                <a:fillRect/>
              </a:stretch>
            </p:blipFill>
            <p:spPr>
              <a:xfrm>
                <a:off x="7865706" y="3093720"/>
                <a:ext cx="3823258" cy="3232559"/>
              </a:xfrm>
              <a:prstGeom prst="rect">
                <a:avLst/>
              </a:prstGeom>
            </p:spPr>
          </p:pic>
        </mc:Fallback>
      </mc:AlternateContent>
      <p:sp>
        <p:nvSpPr>
          <p:cNvPr id="14" name="TextBox 13">
            <a:extLst>
              <a:ext uri="{FF2B5EF4-FFF2-40B4-BE49-F238E27FC236}">
                <a16:creationId xmlns:a16="http://schemas.microsoft.com/office/drawing/2014/main" id="{97B9997E-5F48-430E-83CB-47C5A962232A}"/>
              </a:ext>
            </a:extLst>
          </p:cNvPr>
          <p:cNvSpPr txBox="1"/>
          <p:nvPr/>
        </p:nvSpPr>
        <p:spPr>
          <a:xfrm>
            <a:off x="6197316" y="4174832"/>
            <a:ext cx="651310" cy="307777"/>
          </a:xfrm>
          <a:prstGeom prst="rect">
            <a:avLst/>
          </a:prstGeom>
          <a:noFill/>
        </p:spPr>
        <p:txBody>
          <a:bodyPr wrap="square" rtlCol="0">
            <a:spAutoFit/>
          </a:bodyPr>
          <a:lstStyle/>
          <a:p>
            <a:r>
              <a:rPr lang="ru-RU" sz="1200" b="1" dirty="0"/>
              <a:t>57,8</a:t>
            </a:r>
            <a:r>
              <a:rPr lang="ru-RU" sz="1400" b="1" dirty="0"/>
              <a:t>%</a:t>
            </a:r>
          </a:p>
        </p:txBody>
      </p:sp>
      <p:sp>
        <p:nvSpPr>
          <p:cNvPr id="15" name="TextBox 14">
            <a:extLst>
              <a:ext uri="{FF2B5EF4-FFF2-40B4-BE49-F238E27FC236}">
                <a16:creationId xmlns:a16="http://schemas.microsoft.com/office/drawing/2014/main" id="{9604E1F6-0BC2-4518-A684-EA2E84E84260}"/>
              </a:ext>
            </a:extLst>
          </p:cNvPr>
          <p:cNvSpPr txBox="1"/>
          <p:nvPr/>
        </p:nvSpPr>
        <p:spPr>
          <a:xfrm>
            <a:off x="5477070" y="3601940"/>
            <a:ext cx="1021660" cy="276999"/>
          </a:xfrm>
          <a:prstGeom prst="rect">
            <a:avLst/>
          </a:prstGeom>
          <a:noFill/>
        </p:spPr>
        <p:txBody>
          <a:bodyPr wrap="square" rtlCol="0">
            <a:spAutoFit/>
          </a:bodyPr>
          <a:lstStyle/>
          <a:p>
            <a:r>
              <a:rPr lang="ru-RU" sz="1200" b="1" dirty="0"/>
              <a:t>7,7%</a:t>
            </a:r>
          </a:p>
        </p:txBody>
      </p:sp>
      <p:sp>
        <p:nvSpPr>
          <p:cNvPr id="16" name="TextBox 15">
            <a:extLst>
              <a:ext uri="{FF2B5EF4-FFF2-40B4-BE49-F238E27FC236}">
                <a16:creationId xmlns:a16="http://schemas.microsoft.com/office/drawing/2014/main" id="{7B35C854-520F-4D6B-A8DC-4FA97D3BBBC9}"/>
              </a:ext>
            </a:extLst>
          </p:cNvPr>
          <p:cNvSpPr txBox="1"/>
          <p:nvPr/>
        </p:nvSpPr>
        <p:spPr>
          <a:xfrm>
            <a:off x="4956249" y="4133448"/>
            <a:ext cx="651311" cy="307777"/>
          </a:xfrm>
          <a:prstGeom prst="rect">
            <a:avLst/>
          </a:prstGeom>
          <a:noFill/>
        </p:spPr>
        <p:txBody>
          <a:bodyPr wrap="square" rtlCol="0">
            <a:spAutoFit/>
          </a:bodyPr>
          <a:lstStyle/>
          <a:p>
            <a:r>
              <a:rPr lang="ru-RU" sz="1200" b="1" dirty="0"/>
              <a:t>34,5</a:t>
            </a:r>
            <a:r>
              <a:rPr lang="ru-RU" sz="1400" b="1" dirty="0"/>
              <a:t>%</a:t>
            </a:r>
          </a:p>
        </p:txBody>
      </p:sp>
      <p:sp>
        <p:nvSpPr>
          <p:cNvPr id="17" name="TextBox 16">
            <a:extLst>
              <a:ext uri="{FF2B5EF4-FFF2-40B4-BE49-F238E27FC236}">
                <a16:creationId xmlns:a16="http://schemas.microsoft.com/office/drawing/2014/main" id="{1F3D1E53-BCE9-45E8-8CC5-B2C133536BBE}"/>
              </a:ext>
            </a:extLst>
          </p:cNvPr>
          <p:cNvSpPr txBox="1"/>
          <p:nvPr/>
        </p:nvSpPr>
        <p:spPr>
          <a:xfrm>
            <a:off x="10167259" y="4251960"/>
            <a:ext cx="653142" cy="276999"/>
          </a:xfrm>
          <a:prstGeom prst="rect">
            <a:avLst/>
          </a:prstGeom>
          <a:noFill/>
        </p:spPr>
        <p:txBody>
          <a:bodyPr wrap="square" rtlCol="0">
            <a:spAutoFit/>
          </a:bodyPr>
          <a:lstStyle/>
          <a:p>
            <a:r>
              <a:rPr lang="ru-RU" sz="1200" b="1" dirty="0"/>
              <a:t>49,2%</a:t>
            </a:r>
          </a:p>
        </p:txBody>
      </p:sp>
      <p:sp>
        <p:nvSpPr>
          <p:cNvPr id="18" name="TextBox 17">
            <a:extLst>
              <a:ext uri="{FF2B5EF4-FFF2-40B4-BE49-F238E27FC236}">
                <a16:creationId xmlns:a16="http://schemas.microsoft.com/office/drawing/2014/main" id="{B204E125-BBC2-45EE-9D67-F8F92AD0753F}"/>
              </a:ext>
            </a:extLst>
          </p:cNvPr>
          <p:cNvSpPr txBox="1"/>
          <p:nvPr/>
        </p:nvSpPr>
        <p:spPr>
          <a:xfrm>
            <a:off x="9362338" y="3618205"/>
            <a:ext cx="653143" cy="276999"/>
          </a:xfrm>
          <a:prstGeom prst="rect">
            <a:avLst/>
          </a:prstGeom>
          <a:noFill/>
        </p:spPr>
        <p:txBody>
          <a:bodyPr wrap="square" rtlCol="0">
            <a:spAutoFit/>
          </a:bodyPr>
          <a:lstStyle/>
          <a:p>
            <a:r>
              <a:rPr lang="ru-RU" sz="1200" b="1" dirty="0"/>
              <a:t>8,3%</a:t>
            </a:r>
          </a:p>
        </p:txBody>
      </p:sp>
      <p:sp>
        <p:nvSpPr>
          <p:cNvPr id="19" name="TextBox 18">
            <a:extLst>
              <a:ext uri="{FF2B5EF4-FFF2-40B4-BE49-F238E27FC236}">
                <a16:creationId xmlns:a16="http://schemas.microsoft.com/office/drawing/2014/main" id="{7A595E75-9AAC-4D3C-B38D-7966B247DB1A}"/>
              </a:ext>
            </a:extLst>
          </p:cNvPr>
          <p:cNvSpPr txBox="1"/>
          <p:nvPr/>
        </p:nvSpPr>
        <p:spPr>
          <a:xfrm>
            <a:off x="8884731" y="4190222"/>
            <a:ext cx="653143" cy="276999"/>
          </a:xfrm>
          <a:prstGeom prst="rect">
            <a:avLst/>
          </a:prstGeom>
          <a:noFill/>
        </p:spPr>
        <p:txBody>
          <a:bodyPr wrap="square" rtlCol="0">
            <a:spAutoFit/>
          </a:bodyPr>
          <a:lstStyle/>
          <a:p>
            <a:r>
              <a:rPr lang="ru-RU" sz="1200" b="1" dirty="0"/>
              <a:t>42,5%</a:t>
            </a:r>
          </a:p>
        </p:txBody>
      </p:sp>
      <mc:AlternateContent xmlns:mc="http://schemas.openxmlformats.org/markup-compatibility/2006" xmlns:cx1="http://schemas.microsoft.com/office/drawing/2015/9/8/chartex">
        <mc:Choice Requires="cx1">
          <p:graphicFrame>
            <p:nvGraphicFramePr>
              <p:cNvPr id="21" name="Диаграмма 20">
                <a:extLst>
                  <a:ext uri="{FF2B5EF4-FFF2-40B4-BE49-F238E27FC236}">
                    <a16:creationId xmlns:a16="http://schemas.microsoft.com/office/drawing/2014/main" id="{A8D75209-BBB0-4928-9BF2-EF41FAAEE41D}"/>
                  </a:ext>
                </a:extLst>
              </p:cNvPr>
              <p:cNvGraphicFramePr/>
              <p:nvPr>
                <p:extLst>
                  <p:ext uri="{D42A27DB-BD31-4B8C-83A1-F6EECF244321}">
                    <p14:modId xmlns:p14="http://schemas.microsoft.com/office/powerpoint/2010/main" val="2045465863"/>
                  </p:ext>
                </p:extLst>
              </p:nvPr>
            </p:nvGraphicFramePr>
            <p:xfrm>
              <a:off x="844550" y="3070941"/>
              <a:ext cx="3044189" cy="3124200"/>
            </p:xfrm>
            <a:graphic>
              <a:graphicData uri="http://schemas.microsoft.com/office/drawing/2014/chartex">
                <cx:chart xmlns:cx="http://schemas.microsoft.com/office/drawing/2014/chartex" xmlns:r="http://schemas.openxmlformats.org/officeDocument/2006/relationships" r:id="rId7"/>
              </a:graphicData>
            </a:graphic>
          </p:graphicFrame>
        </mc:Choice>
        <mc:Fallback xmlns="">
          <p:pic>
            <p:nvPicPr>
              <p:cNvPr id="21" name="Диаграмма 20">
                <a:extLst>
                  <a:ext uri="{FF2B5EF4-FFF2-40B4-BE49-F238E27FC236}">
                    <a16:creationId xmlns:a16="http://schemas.microsoft.com/office/drawing/2014/main" id="{A8D75209-BBB0-4928-9BF2-EF41FAAEE41D}"/>
                  </a:ext>
                </a:extLst>
              </p:cNvPr>
              <p:cNvPicPr>
                <a:picLocks noGrp="1" noRot="1" noChangeAspect="1" noMove="1" noResize="1" noEditPoints="1" noAdjustHandles="1" noChangeArrowheads="1" noChangeShapeType="1"/>
              </p:cNvPicPr>
              <p:nvPr/>
            </p:nvPicPr>
            <p:blipFill>
              <a:blip r:embed="rId8"/>
              <a:stretch>
                <a:fillRect/>
              </a:stretch>
            </p:blipFill>
            <p:spPr>
              <a:xfrm>
                <a:off x="844550" y="3070941"/>
                <a:ext cx="3044189" cy="3124200"/>
              </a:xfrm>
              <a:prstGeom prst="rect">
                <a:avLst/>
              </a:prstGeom>
            </p:spPr>
          </p:pic>
        </mc:Fallback>
      </mc:AlternateContent>
      <p:sp>
        <p:nvSpPr>
          <p:cNvPr id="22" name="TextBox 21">
            <a:extLst>
              <a:ext uri="{FF2B5EF4-FFF2-40B4-BE49-F238E27FC236}">
                <a16:creationId xmlns:a16="http://schemas.microsoft.com/office/drawing/2014/main" id="{97EFA26A-BE16-48C2-9F5A-71230549F9C8}"/>
              </a:ext>
            </a:extLst>
          </p:cNvPr>
          <p:cNvSpPr txBox="1"/>
          <p:nvPr/>
        </p:nvSpPr>
        <p:spPr>
          <a:xfrm>
            <a:off x="2867008" y="4190222"/>
            <a:ext cx="507959" cy="276999"/>
          </a:xfrm>
          <a:prstGeom prst="rect">
            <a:avLst/>
          </a:prstGeom>
          <a:noFill/>
        </p:spPr>
        <p:txBody>
          <a:bodyPr wrap="square" rtlCol="0">
            <a:spAutoFit/>
          </a:bodyPr>
          <a:lstStyle/>
          <a:p>
            <a:r>
              <a:rPr lang="ru-RU" sz="1200" b="1" dirty="0"/>
              <a:t>60%</a:t>
            </a:r>
          </a:p>
        </p:txBody>
      </p:sp>
      <p:sp>
        <p:nvSpPr>
          <p:cNvPr id="23" name="TextBox 22">
            <a:extLst>
              <a:ext uri="{FF2B5EF4-FFF2-40B4-BE49-F238E27FC236}">
                <a16:creationId xmlns:a16="http://schemas.microsoft.com/office/drawing/2014/main" id="{8F8B0F18-0BFF-4549-9ED9-F3F62E6EC3C5}"/>
              </a:ext>
            </a:extLst>
          </p:cNvPr>
          <p:cNvSpPr txBox="1"/>
          <p:nvPr/>
        </p:nvSpPr>
        <p:spPr>
          <a:xfrm>
            <a:off x="2024422" y="3694922"/>
            <a:ext cx="507958" cy="276999"/>
          </a:xfrm>
          <a:prstGeom prst="rect">
            <a:avLst/>
          </a:prstGeom>
          <a:noFill/>
        </p:spPr>
        <p:txBody>
          <a:bodyPr wrap="square" rtlCol="0">
            <a:spAutoFit/>
          </a:bodyPr>
          <a:lstStyle/>
          <a:p>
            <a:r>
              <a:rPr lang="ru-RU" sz="1200" b="1" dirty="0"/>
              <a:t>9%</a:t>
            </a:r>
          </a:p>
        </p:txBody>
      </p:sp>
      <p:sp>
        <p:nvSpPr>
          <p:cNvPr id="24" name="TextBox 23">
            <a:extLst>
              <a:ext uri="{FF2B5EF4-FFF2-40B4-BE49-F238E27FC236}">
                <a16:creationId xmlns:a16="http://schemas.microsoft.com/office/drawing/2014/main" id="{F6B42969-D633-4886-ABC2-C62ADB005C43}"/>
              </a:ext>
            </a:extLst>
          </p:cNvPr>
          <p:cNvSpPr txBox="1"/>
          <p:nvPr/>
        </p:nvSpPr>
        <p:spPr>
          <a:xfrm>
            <a:off x="1516464" y="4133447"/>
            <a:ext cx="507958" cy="276999"/>
          </a:xfrm>
          <a:prstGeom prst="rect">
            <a:avLst/>
          </a:prstGeom>
          <a:noFill/>
        </p:spPr>
        <p:txBody>
          <a:bodyPr wrap="square" rtlCol="0">
            <a:spAutoFit/>
          </a:bodyPr>
          <a:lstStyle/>
          <a:p>
            <a:r>
              <a:rPr lang="ru-RU" sz="1200" b="1" dirty="0"/>
              <a:t>31%</a:t>
            </a:r>
          </a:p>
        </p:txBody>
      </p:sp>
    </p:spTree>
    <p:extLst>
      <p:ext uri="{BB962C8B-B14F-4D97-AF65-F5344CB8AC3E}">
        <p14:creationId xmlns:p14="http://schemas.microsoft.com/office/powerpoint/2010/main" val="3604614512"/>
      </p:ext>
    </p:extLst>
  </p:cSld>
  <p:clrMapOvr>
    <a:masterClrMapping/>
  </p:clrMapOvr>
  <p:transition spd="slow">
    <p:wheel spokes="3"/>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nodeType="afterEffect">
                                  <p:stCondLst>
                                    <p:cond delay="0"/>
                                  </p:stCondLst>
                                  <p:iterate type="lt">
                                    <p:tmPct val="0"/>
                                  </p:iterate>
                                  <p:childTnLst>
                                    <p:set>
                                      <p:cBhvr>
                                        <p:cTn id="6" dur="1" fill="hold">
                                          <p:stCondLst>
                                            <p:cond delay="0"/>
                                          </p:stCondLst>
                                        </p:cTn>
                                        <p:tgtEl>
                                          <p:spTgt spid="8"/>
                                        </p:tgtEl>
                                        <p:attrNameLst>
                                          <p:attrName>style.visibility</p:attrName>
                                        </p:attrNameLst>
                                      </p:cBhvr>
                                      <p:to>
                                        <p:strVal val="visible"/>
                                      </p:to>
                                    </p:set>
                                    <p:anim calcmode="lin" valueType="num">
                                      <p:cBhvr>
                                        <p:cTn id="7" dur="1000" fill="hold"/>
                                        <p:tgtEl>
                                          <p:spTgt spid="8"/>
                                        </p:tgtEl>
                                        <p:attrNameLst>
                                          <p:attrName>ppt_w</p:attrName>
                                        </p:attrNameLst>
                                      </p:cBhvr>
                                      <p:tavLst>
                                        <p:tav tm="0">
                                          <p:val>
                                            <p:fltVal val="0"/>
                                          </p:val>
                                        </p:tav>
                                        <p:tav tm="100000">
                                          <p:val>
                                            <p:strVal val="#ppt_w"/>
                                          </p:val>
                                        </p:tav>
                                      </p:tavLst>
                                    </p:anim>
                                    <p:anim calcmode="lin" valueType="num">
                                      <p:cBhvr>
                                        <p:cTn id="8" dur="1000" fill="hold"/>
                                        <p:tgtEl>
                                          <p:spTgt spid="8"/>
                                        </p:tgtEl>
                                        <p:attrNameLst>
                                          <p:attrName>ppt_h</p:attrName>
                                        </p:attrNameLst>
                                      </p:cBhvr>
                                      <p:tavLst>
                                        <p:tav tm="0">
                                          <p:val>
                                            <p:fltVal val="0"/>
                                          </p:val>
                                        </p:tav>
                                        <p:tav tm="100000">
                                          <p:val>
                                            <p:strVal val="#ppt_h"/>
                                          </p:val>
                                        </p:tav>
                                      </p:tavLst>
                                    </p:anim>
                                    <p:anim calcmode="lin" valueType="num">
                                      <p:cBhvr>
                                        <p:cTn id="9" dur="1000" fill="hold"/>
                                        <p:tgtEl>
                                          <p:spTgt spid="8"/>
                                        </p:tgtEl>
                                        <p:attrNameLst>
                                          <p:attrName>style.rotation</p:attrName>
                                        </p:attrNameLst>
                                      </p:cBhvr>
                                      <p:tavLst>
                                        <p:tav tm="0">
                                          <p:val>
                                            <p:fltVal val="90"/>
                                          </p:val>
                                        </p:tav>
                                        <p:tav tm="100000">
                                          <p:val>
                                            <p:fltVal val="0"/>
                                          </p:val>
                                        </p:tav>
                                      </p:tavLst>
                                    </p:anim>
                                    <p:animEffect transition="in" filter="fade">
                                      <p:cBhvr>
                                        <p:cTn id="10" dur="1000"/>
                                        <p:tgtEl>
                                          <p:spTgt spid="8"/>
                                        </p:tgtEl>
                                      </p:cBhvr>
                                    </p:animEffect>
                                  </p:childTnLst>
                                </p:cTn>
                              </p:par>
                            </p:childTnLst>
                          </p:cTn>
                        </p:par>
                        <p:par>
                          <p:cTn id="11" fill="hold">
                            <p:stCondLst>
                              <p:cond delay="1000"/>
                            </p:stCondLst>
                            <p:childTnLst>
                              <p:par>
                                <p:cTn id="12" presetID="31" presetClass="entr" presetSubtype="0" fill="hold" nodeType="afterEffect">
                                  <p:stCondLst>
                                    <p:cond delay="0"/>
                                  </p:stCondLst>
                                  <p:iterate type="lt">
                                    <p:tmPct val="0"/>
                                  </p:iterate>
                                  <p:childTnLst>
                                    <p:set>
                                      <p:cBhvr>
                                        <p:cTn id="13" dur="1" fill="hold">
                                          <p:stCondLst>
                                            <p:cond delay="0"/>
                                          </p:stCondLst>
                                        </p:cTn>
                                        <p:tgtEl>
                                          <p:spTgt spid="9"/>
                                        </p:tgtEl>
                                        <p:attrNameLst>
                                          <p:attrName>style.visibility</p:attrName>
                                        </p:attrNameLst>
                                      </p:cBhvr>
                                      <p:to>
                                        <p:strVal val="visible"/>
                                      </p:to>
                                    </p:set>
                                    <p:anim calcmode="lin" valueType="num">
                                      <p:cBhvr>
                                        <p:cTn id="14" dur="1000" fill="hold"/>
                                        <p:tgtEl>
                                          <p:spTgt spid="9"/>
                                        </p:tgtEl>
                                        <p:attrNameLst>
                                          <p:attrName>ppt_w</p:attrName>
                                        </p:attrNameLst>
                                      </p:cBhvr>
                                      <p:tavLst>
                                        <p:tav tm="0">
                                          <p:val>
                                            <p:fltVal val="0"/>
                                          </p:val>
                                        </p:tav>
                                        <p:tav tm="100000">
                                          <p:val>
                                            <p:strVal val="#ppt_w"/>
                                          </p:val>
                                        </p:tav>
                                      </p:tavLst>
                                    </p:anim>
                                    <p:anim calcmode="lin" valueType="num">
                                      <p:cBhvr>
                                        <p:cTn id="15" dur="1000" fill="hold"/>
                                        <p:tgtEl>
                                          <p:spTgt spid="9"/>
                                        </p:tgtEl>
                                        <p:attrNameLst>
                                          <p:attrName>ppt_h</p:attrName>
                                        </p:attrNameLst>
                                      </p:cBhvr>
                                      <p:tavLst>
                                        <p:tav tm="0">
                                          <p:val>
                                            <p:fltVal val="0"/>
                                          </p:val>
                                        </p:tav>
                                        <p:tav tm="100000">
                                          <p:val>
                                            <p:strVal val="#ppt_h"/>
                                          </p:val>
                                        </p:tav>
                                      </p:tavLst>
                                    </p:anim>
                                    <p:anim calcmode="lin" valueType="num">
                                      <p:cBhvr>
                                        <p:cTn id="16" dur="1000" fill="hold"/>
                                        <p:tgtEl>
                                          <p:spTgt spid="9"/>
                                        </p:tgtEl>
                                        <p:attrNameLst>
                                          <p:attrName>style.rotation</p:attrName>
                                        </p:attrNameLst>
                                      </p:cBhvr>
                                      <p:tavLst>
                                        <p:tav tm="0">
                                          <p:val>
                                            <p:fltVal val="90"/>
                                          </p:val>
                                        </p:tav>
                                        <p:tav tm="100000">
                                          <p:val>
                                            <p:fltVal val="0"/>
                                          </p:val>
                                        </p:tav>
                                      </p:tavLst>
                                    </p:anim>
                                    <p:animEffect transition="in" filter="fade">
                                      <p:cBhvr>
                                        <p:cTn id="17" dur="1000"/>
                                        <p:tgtEl>
                                          <p:spTgt spid="9"/>
                                        </p:tgtEl>
                                      </p:cBhvr>
                                    </p:animEffect>
                                  </p:childTnLst>
                                </p:cTn>
                              </p:par>
                            </p:childTnLst>
                          </p:cTn>
                        </p:par>
                        <p:par>
                          <p:cTn id="18" fill="hold">
                            <p:stCondLst>
                              <p:cond delay="2000"/>
                            </p:stCondLst>
                            <p:childTnLst>
                              <p:par>
                                <p:cTn id="19" presetID="31" presetClass="entr" presetSubtype="0" fill="hold" nodeType="afterEffect">
                                  <p:stCondLst>
                                    <p:cond delay="0"/>
                                  </p:stCondLst>
                                  <p:iterate type="lt">
                                    <p:tmPct val="0"/>
                                  </p:iterate>
                                  <p:childTnLst>
                                    <p:set>
                                      <p:cBhvr>
                                        <p:cTn id="20" dur="1" fill="hold">
                                          <p:stCondLst>
                                            <p:cond delay="0"/>
                                          </p:stCondLst>
                                        </p:cTn>
                                        <p:tgtEl>
                                          <p:spTgt spid="21"/>
                                        </p:tgtEl>
                                        <p:attrNameLst>
                                          <p:attrName>style.visibility</p:attrName>
                                        </p:attrNameLst>
                                      </p:cBhvr>
                                      <p:to>
                                        <p:strVal val="visible"/>
                                      </p:to>
                                    </p:set>
                                    <p:anim calcmode="lin" valueType="num">
                                      <p:cBhvr>
                                        <p:cTn id="21" dur="1000" fill="hold"/>
                                        <p:tgtEl>
                                          <p:spTgt spid="21"/>
                                        </p:tgtEl>
                                        <p:attrNameLst>
                                          <p:attrName>ppt_w</p:attrName>
                                        </p:attrNameLst>
                                      </p:cBhvr>
                                      <p:tavLst>
                                        <p:tav tm="0">
                                          <p:val>
                                            <p:fltVal val="0"/>
                                          </p:val>
                                        </p:tav>
                                        <p:tav tm="100000">
                                          <p:val>
                                            <p:strVal val="#ppt_w"/>
                                          </p:val>
                                        </p:tav>
                                      </p:tavLst>
                                    </p:anim>
                                    <p:anim calcmode="lin" valueType="num">
                                      <p:cBhvr>
                                        <p:cTn id="22" dur="1000" fill="hold"/>
                                        <p:tgtEl>
                                          <p:spTgt spid="21"/>
                                        </p:tgtEl>
                                        <p:attrNameLst>
                                          <p:attrName>ppt_h</p:attrName>
                                        </p:attrNameLst>
                                      </p:cBhvr>
                                      <p:tavLst>
                                        <p:tav tm="0">
                                          <p:val>
                                            <p:fltVal val="0"/>
                                          </p:val>
                                        </p:tav>
                                        <p:tav tm="100000">
                                          <p:val>
                                            <p:strVal val="#ppt_h"/>
                                          </p:val>
                                        </p:tav>
                                      </p:tavLst>
                                    </p:anim>
                                    <p:anim calcmode="lin" valueType="num">
                                      <p:cBhvr>
                                        <p:cTn id="23" dur="1000" fill="hold"/>
                                        <p:tgtEl>
                                          <p:spTgt spid="21"/>
                                        </p:tgtEl>
                                        <p:attrNameLst>
                                          <p:attrName>style.rotation</p:attrName>
                                        </p:attrNameLst>
                                      </p:cBhvr>
                                      <p:tavLst>
                                        <p:tav tm="0">
                                          <p:val>
                                            <p:fltVal val="90"/>
                                          </p:val>
                                        </p:tav>
                                        <p:tav tm="100000">
                                          <p:val>
                                            <p:fltVal val="0"/>
                                          </p:val>
                                        </p:tav>
                                      </p:tavLst>
                                    </p:anim>
                                    <p:animEffect transition="in" filter="fade">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gradFill>
          <a:gsLst>
            <a:gs pos="2000">
              <a:schemeClr val="accent1">
                <a:lumMod val="5000"/>
                <a:lumOff val="95000"/>
              </a:schemeClr>
            </a:gs>
            <a:gs pos="11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21C65700-C419-4AF5-9133-AE37F5BF66E7}"/>
              </a:ext>
            </a:extLst>
          </p:cNvPr>
          <p:cNvSpPr>
            <a:spLocks noGrp="1"/>
          </p:cNvSpPr>
          <p:nvPr>
            <p:ph type="title"/>
          </p:nvPr>
        </p:nvSpPr>
        <p:spPr>
          <a:xfrm>
            <a:off x="1379913" y="365760"/>
            <a:ext cx="9980814" cy="464816"/>
          </a:xfrm>
          <a:solidFill>
            <a:schemeClr val="accent1">
              <a:lumMod val="60000"/>
              <a:lumOff val="40000"/>
            </a:schemeClr>
          </a:solidFill>
          <a:ln>
            <a:solidFill>
              <a:schemeClr val="accent1">
                <a:lumMod val="50000"/>
              </a:schemeClr>
            </a:solidFill>
          </a:ln>
        </p:spPr>
        <p:txBody>
          <a:bodyPr>
            <a:normAutofit/>
          </a:bodyPr>
          <a:lstStyle/>
          <a:p>
            <a:pPr algn="ctr"/>
            <a:r>
              <a:rPr lang="ru-RU" sz="1400" b="1" dirty="0">
                <a:latin typeface="Arial" panose="020B0604020202020204" pitchFamily="34" charset="0"/>
                <a:cs typeface="Arial" panose="020B0604020202020204" pitchFamily="34" charset="0"/>
              </a:rPr>
              <a:t>СОДЕРЖАНИЕ</a:t>
            </a:r>
          </a:p>
        </p:txBody>
      </p:sp>
      <p:sp>
        <p:nvSpPr>
          <p:cNvPr id="3" name="Объект 2">
            <a:extLst>
              <a:ext uri="{FF2B5EF4-FFF2-40B4-BE49-F238E27FC236}">
                <a16:creationId xmlns:a16="http://schemas.microsoft.com/office/drawing/2014/main" id="{6886C43B-5D5B-4261-8C39-B80F0F17CCDD}"/>
              </a:ext>
            </a:extLst>
          </p:cNvPr>
          <p:cNvSpPr>
            <a:spLocks noGrp="1"/>
          </p:cNvSpPr>
          <p:nvPr>
            <p:ph idx="1"/>
          </p:nvPr>
        </p:nvSpPr>
        <p:spPr>
          <a:xfrm>
            <a:off x="1379913" y="1091682"/>
            <a:ext cx="9980814" cy="5264668"/>
          </a:xfrm>
          <a:solidFill>
            <a:schemeClr val="accent1">
              <a:lumMod val="20000"/>
              <a:lumOff val="80000"/>
            </a:schemeClr>
          </a:solidFill>
          <a:ln>
            <a:solidFill>
              <a:schemeClr val="accent1">
                <a:lumMod val="75000"/>
              </a:schemeClr>
            </a:solidFill>
          </a:ln>
        </p:spPr>
        <p:txBody>
          <a:bodyPr>
            <a:normAutofit lnSpcReduction="10000"/>
          </a:bodyPr>
          <a:lstStyle/>
          <a:p>
            <a:pPr>
              <a:buFont typeface="Wingdings" panose="05000000000000000000" pitchFamily="2" charset="2"/>
              <a:buChar char="q"/>
            </a:pPr>
            <a:r>
              <a:rPr lang="ru-RU" sz="800" dirty="0">
                <a:latin typeface="Arial" panose="020B0604020202020204" pitchFamily="34" charset="0"/>
                <a:cs typeface="Arial" panose="020B0604020202020204" pitchFamily="34" charset="0"/>
              </a:rPr>
              <a:t>3</a:t>
            </a:r>
            <a:r>
              <a:rPr lang="ru-RU" sz="800" b="1" dirty="0">
                <a:latin typeface="Arial" panose="020B0604020202020204" pitchFamily="34" charset="0"/>
                <a:cs typeface="Arial" panose="020B0604020202020204" pitchFamily="34" charset="0"/>
              </a:rPr>
              <a:t>.Основные понятия и определения</a:t>
            </a:r>
          </a:p>
          <a:p>
            <a:pPr>
              <a:buFont typeface="Wingdings" panose="05000000000000000000" pitchFamily="2" charset="2"/>
              <a:buChar char="q"/>
            </a:pPr>
            <a:r>
              <a:rPr lang="ru-RU" sz="800" b="1" dirty="0">
                <a:latin typeface="Arial" panose="020B0604020202020204" pitchFamily="34" charset="0"/>
                <a:cs typeface="Arial" panose="020B0604020202020204" pitchFamily="34" charset="0"/>
              </a:rPr>
              <a:t>4.Описание административно-территориального образования города Долгопрудный</a:t>
            </a:r>
          </a:p>
          <a:p>
            <a:pPr>
              <a:buFont typeface="Wingdings" panose="05000000000000000000" pitchFamily="2" charset="2"/>
              <a:buChar char="q"/>
            </a:pPr>
            <a:r>
              <a:rPr lang="ru-RU" sz="800" b="1" dirty="0">
                <a:latin typeface="Arial" panose="020B0604020202020204" pitchFamily="34" charset="0"/>
                <a:cs typeface="Arial" panose="020B0604020202020204" pitchFamily="34" charset="0"/>
              </a:rPr>
              <a:t>5. Основные показатели социально-экономического развития </a:t>
            </a:r>
          </a:p>
          <a:p>
            <a:pPr>
              <a:buFont typeface="Wingdings" panose="05000000000000000000" pitchFamily="2" charset="2"/>
              <a:buChar char="q"/>
            </a:pPr>
            <a:r>
              <a:rPr lang="ru-RU" sz="800" b="1" dirty="0">
                <a:latin typeface="Arial" panose="020B0604020202020204" pitchFamily="34" charset="0"/>
                <a:cs typeface="Arial" panose="020B0604020202020204" pitchFamily="34" charset="0"/>
              </a:rPr>
              <a:t>10. Социально-экономическое развитие городского округа Долгопрудный</a:t>
            </a:r>
          </a:p>
          <a:p>
            <a:pPr>
              <a:buFont typeface="Wingdings" panose="05000000000000000000" pitchFamily="2" charset="2"/>
              <a:buChar char="q"/>
            </a:pPr>
            <a:r>
              <a:rPr lang="ru-RU" sz="800" b="1" dirty="0">
                <a:latin typeface="Arial" panose="020B0604020202020204" pitchFamily="34" charset="0"/>
                <a:cs typeface="Arial" panose="020B0604020202020204" pitchFamily="34" charset="0"/>
              </a:rPr>
              <a:t>14. Основные задачи и приоритеты  бюджетной политики  на 2023 год и на плановый период 2024 и 2025 годов</a:t>
            </a:r>
          </a:p>
          <a:p>
            <a:pPr>
              <a:buFont typeface="Wingdings" panose="05000000000000000000" pitchFamily="2" charset="2"/>
              <a:buChar char="q"/>
            </a:pPr>
            <a:r>
              <a:rPr lang="ru-RU" sz="800" b="1" dirty="0">
                <a:latin typeface="Arial" panose="020B0604020202020204" pitchFamily="34" charset="0"/>
                <a:cs typeface="Arial" panose="020B0604020202020204" pitchFamily="34" charset="0"/>
              </a:rPr>
              <a:t>15. Основные направления бюджетной и налоговой политики на 2023 год и на плановый период 2024 и 2025 годов </a:t>
            </a:r>
          </a:p>
          <a:p>
            <a:pPr>
              <a:buFont typeface="Wingdings" panose="05000000000000000000" pitchFamily="2" charset="2"/>
              <a:buChar char="q"/>
            </a:pPr>
            <a:r>
              <a:rPr lang="ru-RU" sz="800" b="1" dirty="0">
                <a:latin typeface="Arial" panose="020B0604020202020204" pitchFamily="34" charset="0"/>
                <a:cs typeface="Arial" panose="020B0604020202020204" pitchFamily="34" charset="0"/>
              </a:rPr>
              <a:t>16. Основные характеристики бюджета городского округа Долгопрудный</a:t>
            </a:r>
          </a:p>
          <a:p>
            <a:pPr>
              <a:buFont typeface="Wingdings" panose="05000000000000000000" pitchFamily="2" charset="2"/>
              <a:buChar char="q"/>
            </a:pPr>
            <a:r>
              <a:rPr lang="ru-RU" sz="800" b="1" dirty="0">
                <a:latin typeface="Arial" panose="020B0604020202020204" pitchFamily="34" charset="0"/>
                <a:cs typeface="Arial" panose="020B0604020202020204" pitchFamily="34" charset="0"/>
              </a:rPr>
              <a:t>17.</a:t>
            </a:r>
            <a:r>
              <a:rPr lang="ru-RU" sz="800" dirty="0"/>
              <a:t> </a:t>
            </a:r>
            <a:r>
              <a:rPr lang="ru-RU" sz="800" b="1" dirty="0">
                <a:latin typeface="Arial" panose="020B0604020202020204" pitchFamily="34" charset="0"/>
                <a:cs typeface="Arial" panose="020B0604020202020204" pitchFamily="34" charset="0"/>
              </a:rPr>
              <a:t>Динамика доходной части бюджета городского округа 2020-2025 гг.</a:t>
            </a:r>
          </a:p>
          <a:p>
            <a:pPr>
              <a:buFont typeface="Wingdings" panose="05000000000000000000" pitchFamily="2" charset="2"/>
              <a:buChar char="q"/>
            </a:pPr>
            <a:r>
              <a:rPr lang="ru-RU" sz="800" b="1" dirty="0">
                <a:latin typeface="Arial" panose="020B0604020202020204" pitchFamily="34" charset="0"/>
                <a:cs typeface="Arial" panose="020B0604020202020204" pitchFamily="34" charset="0"/>
              </a:rPr>
              <a:t>18.</a:t>
            </a:r>
            <a:r>
              <a:rPr lang="ru-RU" sz="800" dirty="0"/>
              <a:t> </a:t>
            </a:r>
            <a:r>
              <a:rPr lang="ru-RU" sz="800" b="1" dirty="0">
                <a:latin typeface="Arial" panose="020B0604020202020204" pitchFamily="34" charset="0"/>
                <a:cs typeface="Arial" panose="020B0604020202020204" pitchFamily="34" charset="0"/>
              </a:rPr>
              <a:t>Основные источники формирования доходной части бюджета городского округа Долгопрудный</a:t>
            </a:r>
          </a:p>
          <a:p>
            <a:pPr>
              <a:buFont typeface="Wingdings" panose="05000000000000000000" pitchFamily="2" charset="2"/>
              <a:buChar char="q"/>
            </a:pPr>
            <a:r>
              <a:rPr lang="ru-RU" sz="800" b="1" dirty="0">
                <a:latin typeface="Arial" panose="020B0604020202020204" pitchFamily="34" charset="0"/>
                <a:cs typeface="Arial" panose="020B0604020202020204" pitchFamily="34" charset="0"/>
              </a:rPr>
              <a:t>19. Доходная часть бюджета городского округа Долгопрудный</a:t>
            </a:r>
          </a:p>
          <a:p>
            <a:pPr>
              <a:buFont typeface="Wingdings" panose="05000000000000000000" pitchFamily="2" charset="2"/>
              <a:buChar char="q"/>
            </a:pPr>
            <a:r>
              <a:rPr lang="ru-RU" sz="800" b="1" dirty="0">
                <a:latin typeface="Arial" panose="020B0604020202020204" pitchFamily="34" charset="0"/>
                <a:cs typeface="Arial" panose="020B0604020202020204" pitchFamily="34" charset="0"/>
              </a:rPr>
              <a:t>20.</a:t>
            </a:r>
            <a:r>
              <a:rPr lang="ru-RU" sz="800" dirty="0"/>
              <a:t> </a:t>
            </a:r>
            <a:r>
              <a:rPr lang="ru-RU" sz="800" b="1" dirty="0">
                <a:latin typeface="Arial" panose="020B0604020202020204" pitchFamily="34" charset="0"/>
                <a:cs typeface="Arial" panose="020B0604020202020204" pitchFamily="34" charset="0"/>
              </a:rPr>
              <a:t>Структура налоговых и неналоговых доходов бюджета городского округа Долгопрудный в 2023 году</a:t>
            </a:r>
          </a:p>
          <a:p>
            <a:pPr>
              <a:buFont typeface="Wingdings" panose="05000000000000000000" pitchFamily="2" charset="2"/>
              <a:buChar char="q"/>
            </a:pPr>
            <a:r>
              <a:rPr lang="ru-RU" sz="800" b="1" dirty="0">
                <a:latin typeface="Arial" panose="020B0604020202020204" pitchFamily="34" charset="0"/>
                <a:cs typeface="Arial" panose="020B0604020202020204" pitchFamily="34" charset="0"/>
              </a:rPr>
              <a:t>21. Информация о межбюджетных трансфертах в 2021 году</a:t>
            </a:r>
          </a:p>
          <a:p>
            <a:pPr>
              <a:buFont typeface="Wingdings" panose="05000000000000000000" pitchFamily="2" charset="2"/>
              <a:buChar char="q"/>
            </a:pPr>
            <a:r>
              <a:rPr lang="ru-RU" sz="800" b="1" dirty="0">
                <a:latin typeface="Arial" panose="020B0604020202020204" pitchFamily="34" charset="0"/>
                <a:cs typeface="Arial" panose="020B0604020202020204" pitchFamily="34" charset="0"/>
              </a:rPr>
              <a:t>24. Информация о межбюджетных трансфертах в 2022-2025 гг.</a:t>
            </a:r>
          </a:p>
          <a:p>
            <a:pPr>
              <a:buFont typeface="Wingdings" panose="05000000000000000000" pitchFamily="2" charset="2"/>
              <a:buChar char="q"/>
            </a:pPr>
            <a:r>
              <a:rPr lang="ru-RU" sz="800" b="1" dirty="0">
                <a:latin typeface="Arial" panose="020B0604020202020204" pitchFamily="34" charset="0"/>
                <a:cs typeface="Arial" panose="020B0604020202020204" pitchFamily="34" charset="0"/>
              </a:rPr>
              <a:t>30. Информация об удельном объеме налоговых и неналоговых доходов бюджета городского округа Долгопрудный в расчете на душу населения в сравнении с другими муниципальными образованиями Московской области</a:t>
            </a:r>
          </a:p>
          <a:p>
            <a:pPr>
              <a:buFont typeface="Wingdings" panose="05000000000000000000" pitchFamily="2" charset="2"/>
              <a:buChar char="q"/>
            </a:pPr>
            <a:r>
              <a:rPr lang="ru-RU" altLang="ru-RU" sz="800" b="1" dirty="0">
                <a:latin typeface="Arial" panose="020B0604020202020204" pitchFamily="34" charset="0"/>
                <a:cs typeface="Arial" panose="020B0604020202020204" pitchFamily="34" charset="0"/>
              </a:rPr>
              <a:t>31. </a:t>
            </a:r>
            <a:r>
              <a:rPr lang="ru-RU" sz="800" b="1" dirty="0">
                <a:latin typeface="Arial" panose="020B0604020202020204" pitchFamily="34" charset="0"/>
                <a:cs typeface="Arial" panose="020B0604020202020204" pitchFamily="34" charset="0"/>
              </a:rPr>
              <a:t>Информация о ставках налогов</a:t>
            </a:r>
          </a:p>
          <a:p>
            <a:pPr>
              <a:buFont typeface="Wingdings" panose="05000000000000000000" pitchFamily="2" charset="2"/>
              <a:buChar char="q"/>
            </a:pPr>
            <a:r>
              <a:rPr lang="ru-RU" altLang="ru-RU" sz="800" b="1" dirty="0">
                <a:latin typeface="Arial" panose="020B0604020202020204" pitchFamily="34" charset="0"/>
                <a:cs typeface="Arial" panose="020B0604020202020204" pitchFamily="34" charset="0"/>
              </a:rPr>
              <a:t>35.</a:t>
            </a:r>
            <a:r>
              <a:rPr lang="ru-RU" sz="800" dirty="0"/>
              <a:t> </a:t>
            </a:r>
            <a:r>
              <a:rPr lang="ru-RU" sz="800" b="1" dirty="0">
                <a:latin typeface="Arial" panose="020B0604020202020204" pitchFamily="34" charset="0"/>
                <a:cs typeface="Arial" panose="020B0604020202020204" pitchFamily="34" charset="0"/>
              </a:rPr>
              <a:t>Информация об объемах предоставленных льгот, установленных решением Совета депутатов городского округа Долгопрудный Московской области </a:t>
            </a:r>
          </a:p>
          <a:p>
            <a:pPr>
              <a:buFont typeface="Wingdings" panose="05000000000000000000" pitchFamily="2" charset="2"/>
              <a:buChar char="q"/>
            </a:pPr>
            <a:r>
              <a:rPr lang="ru-RU" sz="800" b="1" dirty="0">
                <a:latin typeface="Arial" panose="020B0604020202020204" pitchFamily="34" charset="0"/>
                <a:cs typeface="Arial" panose="020B0604020202020204" pitchFamily="34" charset="0"/>
              </a:rPr>
              <a:t>36. Расходы бюджета городского округа Долгопрудный на 2021-2025 гг. по разделам бюджетной классификации </a:t>
            </a:r>
          </a:p>
          <a:p>
            <a:pPr>
              <a:buFont typeface="Wingdings" panose="05000000000000000000" pitchFamily="2" charset="2"/>
              <a:buChar char="q"/>
            </a:pPr>
            <a:r>
              <a:rPr lang="ru-RU" sz="800" b="1" dirty="0">
                <a:latin typeface="Arial" panose="020B0604020202020204" pitchFamily="34" charset="0"/>
                <a:cs typeface="Arial" panose="020B0604020202020204" pitchFamily="34" charset="0"/>
              </a:rPr>
              <a:t>37. Расходы бюджета городского округа Долгопрудный на</a:t>
            </a:r>
            <a:r>
              <a:rPr lang="en-US" sz="800" b="1" dirty="0">
                <a:latin typeface="Arial" panose="020B0604020202020204" pitchFamily="34" charset="0"/>
                <a:cs typeface="Arial" panose="020B0604020202020204" pitchFamily="34" charset="0"/>
              </a:rPr>
              <a:t> </a:t>
            </a:r>
            <a:r>
              <a:rPr lang="ru-RU" sz="800" b="1" dirty="0">
                <a:latin typeface="Arial" panose="020B0604020202020204" pitchFamily="34" charset="0"/>
                <a:cs typeface="Arial" panose="020B0604020202020204" pitchFamily="34" charset="0"/>
              </a:rPr>
              <a:t>2021 - 2025 гг., сформированные по муниципальным программам и непрограммным направлениям деятельности</a:t>
            </a:r>
          </a:p>
          <a:p>
            <a:pPr>
              <a:buFont typeface="Wingdings" panose="05000000000000000000" pitchFamily="2" charset="2"/>
              <a:buChar char="q"/>
            </a:pPr>
            <a:r>
              <a:rPr lang="ru-RU" sz="800" b="1" dirty="0">
                <a:latin typeface="Arial" panose="020B0604020202020204" pitchFamily="34" charset="0"/>
                <a:cs typeface="Arial" panose="020B0604020202020204" pitchFamily="34" charset="0"/>
              </a:rPr>
              <a:t>38. Реализация муниципальных программ городского округа Долгопрудный в разрезе целевых показателей в динамике</a:t>
            </a:r>
          </a:p>
          <a:p>
            <a:pPr>
              <a:buFont typeface="Wingdings" panose="05000000000000000000" pitchFamily="2" charset="2"/>
              <a:buChar char="q"/>
            </a:pPr>
            <a:r>
              <a:rPr lang="ru-RU" sz="800" b="1" dirty="0">
                <a:latin typeface="Arial" panose="020B0604020202020204" pitchFamily="34" charset="0"/>
                <a:cs typeface="Arial" panose="020B0604020202020204" pitchFamily="34" charset="0"/>
              </a:rPr>
              <a:t>77. Информация о расходах бюджета с учетом интересов целевых групп пользователей</a:t>
            </a:r>
          </a:p>
          <a:p>
            <a:pPr>
              <a:buFont typeface="Wingdings" panose="05000000000000000000" pitchFamily="2" charset="2"/>
              <a:buChar char="q"/>
            </a:pPr>
            <a:r>
              <a:rPr lang="ru-RU" sz="800" b="1" dirty="0">
                <a:latin typeface="Arial" panose="020B0604020202020204" pitchFamily="34" charset="0"/>
                <a:cs typeface="Arial" panose="020B0604020202020204" pitchFamily="34" charset="0"/>
              </a:rPr>
              <a:t>80. Информация об общественно значимых проектах, реализуемых на территории городского округа Долгопрудный</a:t>
            </a:r>
          </a:p>
          <a:p>
            <a:pPr>
              <a:buFont typeface="Wingdings" panose="05000000000000000000" pitchFamily="2" charset="2"/>
              <a:buChar char="q"/>
            </a:pPr>
            <a:r>
              <a:rPr lang="ru-RU" sz="800" b="1" dirty="0">
                <a:latin typeface="Arial" panose="020B0604020202020204" pitchFamily="34" charset="0"/>
                <a:cs typeface="Arial" panose="020B0604020202020204" pitchFamily="34" charset="0"/>
              </a:rPr>
              <a:t>81.Контактная информация</a:t>
            </a:r>
          </a:p>
        </p:txBody>
      </p:sp>
      <p:sp>
        <p:nvSpPr>
          <p:cNvPr id="4" name="Номер слайда 3">
            <a:extLst>
              <a:ext uri="{FF2B5EF4-FFF2-40B4-BE49-F238E27FC236}">
                <a16:creationId xmlns:a16="http://schemas.microsoft.com/office/drawing/2014/main" id="{05BB84A4-7868-463F-B21C-75CF103FA099}"/>
              </a:ext>
            </a:extLst>
          </p:cNvPr>
          <p:cNvSpPr>
            <a:spLocks noGrp="1"/>
          </p:cNvSpPr>
          <p:nvPr>
            <p:ph type="sldNum" sz="quarter" idx="12"/>
          </p:nvPr>
        </p:nvSpPr>
        <p:spPr/>
        <p:txBody>
          <a:bodyPr/>
          <a:lstStyle/>
          <a:p>
            <a:fld id="{5C57661F-B2B1-4F5C-A5BA-3FA02C8F7456}" type="slidenum">
              <a:rPr lang="ru-RU" smtClean="0"/>
              <a:t>2</a:t>
            </a:fld>
            <a:endParaRPr lang="ru-RU"/>
          </a:p>
        </p:txBody>
      </p:sp>
      <p:pic>
        <p:nvPicPr>
          <p:cNvPr id="5" name="Объект 6">
            <a:extLst>
              <a:ext uri="{FF2B5EF4-FFF2-40B4-BE49-F238E27FC236}">
                <a16:creationId xmlns:a16="http://schemas.microsoft.com/office/drawing/2014/main" id="{1487A3D4-87C1-473C-89FA-2FF9C47C2739}"/>
              </a:ext>
            </a:extLst>
          </p:cNvPr>
          <p:cNvPicPr>
            <a:picLocks noGrp="1" noChangeAspect="1"/>
          </p:cNvPicPr>
          <p:nvPr>
            <p:ph idx="4294967295"/>
          </p:nvPr>
        </p:nvPicPr>
        <p:blipFill>
          <a:blip r:embed="rId2" cstate="print">
            <a:extLst>
              <a:ext uri="{28A0092B-C50C-407E-A947-70E740481C1C}">
                <a14:useLocalDpi xmlns:a14="http://schemas.microsoft.com/office/drawing/2010/main" val="0"/>
              </a:ext>
            </a:extLst>
          </a:blip>
          <a:stretch>
            <a:fillRect/>
          </a:stretch>
        </p:blipFill>
        <p:spPr>
          <a:xfrm>
            <a:off x="237115" y="365760"/>
            <a:ext cx="1026420" cy="464817"/>
          </a:xfrm>
        </p:spPr>
      </p:pic>
    </p:spTree>
    <p:extLst>
      <p:ext uri="{BB962C8B-B14F-4D97-AF65-F5344CB8AC3E}">
        <p14:creationId xmlns:p14="http://schemas.microsoft.com/office/powerpoint/2010/main" val="155494316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F63DA343-B600-4B02-861D-8ED118BD1D58}"/>
              </a:ext>
            </a:extLst>
          </p:cNvPr>
          <p:cNvSpPr>
            <a:spLocks noGrp="1"/>
          </p:cNvSpPr>
          <p:nvPr>
            <p:ph type="title"/>
          </p:nvPr>
        </p:nvSpPr>
        <p:spPr>
          <a:xfrm>
            <a:off x="914400" y="254379"/>
            <a:ext cx="10765443" cy="721360"/>
          </a:xfrm>
        </p:spPr>
        <p:txBody>
          <a:bodyPr>
            <a:noAutofit/>
          </a:bodyPr>
          <a:lstStyle/>
          <a:p>
            <a:pPr algn="ctr"/>
            <a:r>
              <a:rPr lang="ru-RU" sz="3600" dirty="0"/>
              <a:t>Структура налоговых и неналоговых доходов бюджета городского округа Долгопрудный в 2023 году</a:t>
            </a:r>
          </a:p>
        </p:txBody>
      </p:sp>
      <p:sp>
        <p:nvSpPr>
          <p:cNvPr id="3" name="Объект 2">
            <a:extLst>
              <a:ext uri="{FF2B5EF4-FFF2-40B4-BE49-F238E27FC236}">
                <a16:creationId xmlns:a16="http://schemas.microsoft.com/office/drawing/2014/main" id="{93A38509-4130-49B6-9031-B6CDF5045E4A}"/>
              </a:ext>
            </a:extLst>
          </p:cNvPr>
          <p:cNvSpPr>
            <a:spLocks noGrp="1"/>
          </p:cNvSpPr>
          <p:nvPr>
            <p:ph idx="1"/>
          </p:nvPr>
        </p:nvSpPr>
        <p:spPr>
          <a:xfrm>
            <a:off x="0" y="6024024"/>
            <a:ext cx="12191999" cy="794068"/>
          </a:xfrm>
          <a:blipFill>
            <a:blip r:embed="rId3"/>
            <a:tile tx="0" ty="0" sx="100000" sy="100000" flip="none" algn="tl"/>
          </a:blipFill>
          <a:ln>
            <a:noFill/>
          </a:ln>
          <a:effectLst/>
          <a:scene3d>
            <a:camera prst="orthographicFront"/>
            <a:lightRig rig="glow" dir="t"/>
          </a:scene3d>
          <a:sp3d extrusionH="76200" prstMaterial="metal">
            <a:bevelT/>
            <a:bevelB/>
            <a:extrusionClr>
              <a:srgbClr val="FBD8D5"/>
            </a:extrusionClr>
          </a:sp3d>
        </p:spPr>
        <p:txBody>
          <a:bodyPr>
            <a:normAutofit fontScale="70000" lnSpcReduction="20000"/>
          </a:bodyPr>
          <a:lstStyle/>
          <a:p>
            <a:pPr marL="0" indent="0" algn="ctr">
              <a:buNone/>
            </a:pPr>
            <a:r>
              <a:rPr lang="ru-RU" i="1" dirty="0"/>
              <a:t>Основными доходными источниками бюджета городского округа являются налог на доходы физических лиц, налог, взимаемый в связи с применением упрощенной системы налогообложения, земельный налог, доходы от арендной платы за земельные участки.</a:t>
            </a:r>
          </a:p>
        </p:txBody>
      </p:sp>
      <p:sp>
        <p:nvSpPr>
          <p:cNvPr id="4" name="Номер слайда 3">
            <a:extLst>
              <a:ext uri="{FF2B5EF4-FFF2-40B4-BE49-F238E27FC236}">
                <a16:creationId xmlns:a16="http://schemas.microsoft.com/office/drawing/2014/main" id="{A84A3C70-E7DD-4239-8476-755C1E46F17B}"/>
              </a:ext>
            </a:extLst>
          </p:cNvPr>
          <p:cNvSpPr>
            <a:spLocks noGrp="1"/>
          </p:cNvSpPr>
          <p:nvPr>
            <p:ph type="sldNum" sz="quarter" idx="12"/>
          </p:nvPr>
        </p:nvSpPr>
        <p:spPr>
          <a:xfrm>
            <a:off x="9448800" y="6421058"/>
            <a:ext cx="2743200" cy="365125"/>
          </a:xfrm>
        </p:spPr>
        <p:txBody>
          <a:bodyPr/>
          <a:lstStyle/>
          <a:p>
            <a:fld id="{E4EB6E89-BA87-4003-BD23-6BDF40F3EBED}" type="slidenum">
              <a:rPr lang="ru-RU" smtClean="0"/>
              <a:pPr/>
              <a:t>20</a:t>
            </a:fld>
            <a:endParaRPr lang="ru-RU" dirty="0"/>
          </a:p>
        </p:txBody>
      </p:sp>
      <p:pic>
        <p:nvPicPr>
          <p:cNvPr id="7" name="Объект 6">
            <a:extLst>
              <a:ext uri="{FF2B5EF4-FFF2-40B4-BE49-F238E27FC236}">
                <a16:creationId xmlns:a16="http://schemas.microsoft.com/office/drawing/2014/main" id="{17992DD1-DBDB-44D2-9281-58ACF842DBA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53910" y="170694"/>
            <a:ext cx="760490" cy="342008"/>
          </a:xfrm>
          <a:prstGeom prst="rect">
            <a:avLst/>
          </a:prstGeom>
        </p:spPr>
      </p:pic>
      <p:graphicFrame>
        <p:nvGraphicFramePr>
          <p:cNvPr id="9" name="Диаграмма 8">
            <a:extLst>
              <a:ext uri="{FF2B5EF4-FFF2-40B4-BE49-F238E27FC236}">
                <a16:creationId xmlns:a16="http://schemas.microsoft.com/office/drawing/2014/main" id="{B9C7A337-02B7-41B6-90E5-80666C8560D3}"/>
              </a:ext>
            </a:extLst>
          </p:cNvPr>
          <p:cNvGraphicFramePr>
            <a:graphicFrameLocks/>
          </p:cNvGraphicFramePr>
          <p:nvPr>
            <p:extLst>
              <p:ext uri="{D42A27DB-BD31-4B8C-83A1-F6EECF244321}">
                <p14:modId xmlns:p14="http://schemas.microsoft.com/office/powerpoint/2010/main" val="2224795037"/>
              </p:ext>
            </p:extLst>
          </p:nvPr>
        </p:nvGraphicFramePr>
        <p:xfrm>
          <a:off x="0" y="1091333"/>
          <a:ext cx="12163459" cy="4932691"/>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3410995799"/>
      </p:ext>
    </p:extLst>
  </p:cSld>
  <p:clrMapOvr>
    <a:masterClrMapping/>
  </p:clrMapOvr>
  <p:transition spd="slow">
    <p:wheel spokes="8"/>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Номер слайда 3">
            <a:extLst>
              <a:ext uri="{FF2B5EF4-FFF2-40B4-BE49-F238E27FC236}">
                <a16:creationId xmlns:a16="http://schemas.microsoft.com/office/drawing/2014/main" id="{7ED788C8-25CA-4F0B-8FD1-EA70857AA47E}"/>
              </a:ext>
            </a:extLst>
          </p:cNvPr>
          <p:cNvSpPr>
            <a:spLocks noGrp="1"/>
          </p:cNvSpPr>
          <p:nvPr>
            <p:ph type="sldNum" sz="quarter" idx="12"/>
          </p:nvPr>
        </p:nvSpPr>
        <p:spPr>
          <a:xfrm>
            <a:off x="9517811" y="6548945"/>
            <a:ext cx="2743200" cy="365125"/>
          </a:xfrm>
        </p:spPr>
        <p:txBody>
          <a:bodyPr/>
          <a:lstStyle/>
          <a:p>
            <a:fld id="{F203300F-B5E5-4D9E-9381-383162CC59FB}" type="slidenum">
              <a:rPr lang="ru-RU" smtClean="0"/>
              <a:pPr/>
              <a:t>21</a:t>
            </a:fld>
            <a:endParaRPr lang="ru-RU" dirty="0"/>
          </a:p>
        </p:txBody>
      </p:sp>
      <p:sp>
        <p:nvSpPr>
          <p:cNvPr id="6" name="Заголовок 1">
            <a:extLst>
              <a:ext uri="{FF2B5EF4-FFF2-40B4-BE49-F238E27FC236}">
                <a16:creationId xmlns:a16="http://schemas.microsoft.com/office/drawing/2014/main" id="{BDEE2288-0290-4346-88F0-8E135A839CAE}"/>
              </a:ext>
            </a:extLst>
          </p:cNvPr>
          <p:cNvSpPr txBox="1">
            <a:spLocks/>
          </p:cNvSpPr>
          <p:nvPr/>
        </p:nvSpPr>
        <p:spPr>
          <a:xfrm>
            <a:off x="836499" y="93615"/>
            <a:ext cx="10826413" cy="336430"/>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ru-RU" sz="2400" dirty="0"/>
              <a:t>Информация о межбюджетных трансфертах в 2021 году</a:t>
            </a:r>
          </a:p>
        </p:txBody>
      </p:sp>
      <p:sp>
        <p:nvSpPr>
          <p:cNvPr id="7" name="Прямоугольник 6">
            <a:extLst>
              <a:ext uri="{FF2B5EF4-FFF2-40B4-BE49-F238E27FC236}">
                <a16:creationId xmlns:a16="http://schemas.microsoft.com/office/drawing/2014/main" id="{56FB33D3-D565-40CF-98DB-610432BCCCAF}"/>
              </a:ext>
            </a:extLst>
          </p:cNvPr>
          <p:cNvSpPr/>
          <p:nvPr/>
        </p:nvSpPr>
        <p:spPr>
          <a:xfrm>
            <a:off x="11187780" y="391024"/>
            <a:ext cx="708848" cy="261610"/>
          </a:xfrm>
          <a:prstGeom prst="rect">
            <a:avLst/>
          </a:prstGeom>
        </p:spPr>
        <p:txBody>
          <a:bodyPr wrap="none">
            <a:spAutoFit/>
          </a:bodyPr>
          <a:lstStyle/>
          <a:p>
            <a:r>
              <a:rPr lang="ru-RU" sz="1100" dirty="0"/>
              <a:t>тыс. руб.</a:t>
            </a:r>
          </a:p>
        </p:txBody>
      </p:sp>
      <p:graphicFrame>
        <p:nvGraphicFramePr>
          <p:cNvPr id="10" name="Таблица 9">
            <a:extLst>
              <a:ext uri="{FF2B5EF4-FFF2-40B4-BE49-F238E27FC236}">
                <a16:creationId xmlns:a16="http://schemas.microsoft.com/office/drawing/2014/main" id="{AE72B2D8-8714-463B-9C02-C3D3C2DC62B3}"/>
              </a:ext>
            </a:extLst>
          </p:cNvPr>
          <p:cNvGraphicFramePr>
            <a:graphicFrameLocks noGrp="1"/>
          </p:cNvGraphicFramePr>
          <p:nvPr/>
        </p:nvGraphicFramePr>
        <p:xfrm>
          <a:off x="268161" y="735291"/>
          <a:ext cx="11628467" cy="5937543"/>
        </p:xfrm>
        <a:graphic>
          <a:graphicData uri="http://schemas.openxmlformats.org/drawingml/2006/table">
            <a:tbl>
              <a:tblPr>
                <a:tableStyleId>{5C22544A-7EE6-4342-B048-85BDC9FD1C3A}</a:tableStyleId>
              </a:tblPr>
              <a:tblGrid>
                <a:gridCol w="9313954">
                  <a:extLst>
                    <a:ext uri="{9D8B030D-6E8A-4147-A177-3AD203B41FA5}">
                      <a16:colId xmlns:a16="http://schemas.microsoft.com/office/drawing/2014/main" val="536101537"/>
                    </a:ext>
                  </a:extLst>
                </a:gridCol>
                <a:gridCol w="827928">
                  <a:extLst>
                    <a:ext uri="{9D8B030D-6E8A-4147-A177-3AD203B41FA5}">
                      <a16:colId xmlns:a16="http://schemas.microsoft.com/office/drawing/2014/main" val="2594326414"/>
                    </a:ext>
                  </a:extLst>
                </a:gridCol>
                <a:gridCol w="877803">
                  <a:extLst>
                    <a:ext uri="{9D8B030D-6E8A-4147-A177-3AD203B41FA5}">
                      <a16:colId xmlns:a16="http://schemas.microsoft.com/office/drawing/2014/main" val="1916915950"/>
                    </a:ext>
                  </a:extLst>
                </a:gridCol>
                <a:gridCol w="608782">
                  <a:extLst>
                    <a:ext uri="{9D8B030D-6E8A-4147-A177-3AD203B41FA5}">
                      <a16:colId xmlns:a16="http://schemas.microsoft.com/office/drawing/2014/main" val="1469207226"/>
                    </a:ext>
                  </a:extLst>
                </a:gridCol>
              </a:tblGrid>
              <a:tr h="463538">
                <a:tc>
                  <a:txBody>
                    <a:bodyPr/>
                    <a:lstStyle/>
                    <a:p>
                      <a:pPr algn="ctr" fontAlgn="b"/>
                      <a:r>
                        <a:rPr lang="ru-RU" sz="1000" b="1" u="none" strike="noStrike" dirty="0">
                          <a:effectLst/>
                          <a:latin typeface="Arial" panose="020B0604020202020204" pitchFamily="34" charset="0"/>
                          <a:cs typeface="Arial" panose="020B0604020202020204" pitchFamily="34" charset="0"/>
                        </a:rPr>
                        <a:t>Наименование доходов</a:t>
                      </a:r>
                      <a:endParaRPr lang="ru-RU" sz="1000" b="1" i="0" u="none" strike="noStrike" dirty="0">
                        <a:effectLst/>
                        <a:latin typeface="Arial" panose="020B0604020202020204" pitchFamily="34" charset="0"/>
                        <a:cs typeface="Arial" panose="020B0604020202020204" pitchFamily="34" charset="0"/>
                      </a:endParaRPr>
                    </a:p>
                  </a:txBody>
                  <a:tcPr marL="2422" marR="2422" marT="2422" marB="0" anchor="ctr">
                    <a:solidFill>
                      <a:schemeClr val="accent1">
                        <a:lumMod val="40000"/>
                        <a:lumOff val="60000"/>
                      </a:schemeClr>
                    </a:solidFill>
                  </a:tcPr>
                </a:tc>
                <a:tc>
                  <a:txBody>
                    <a:bodyPr/>
                    <a:lstStyle/>
                    <a:p>
                      <a:pPr algn="ctr" fontAlgn="ctr"/>
                      <a:r>
                        <a:rPr lang="ru-RU" sz="1000" b="1" u="none" strike="noStrike" dirty="0">
                          <a:effectLst/>
                          <a:latin typeface="Arial" panose="020B0604020202020204" pitchFamily="34" charset="0"/>
                          <a:cs typeface="Arial" panose="020B0604020202020204" pitchFamily="34" charset="0"/>
                        </a:rPr>
                        <a:t>План                           на 2021 год</a:t>
                      </a:r>
                      <a:endParaRPr lang="ru-RU" sz="1000" b="1" i="0" u="none" strike="noStrike" dirty="0">
                        <a:effectLst/>
                        <a:latin typeface="Arial" panose="020B0604020202020204" pitchFamily="34" charset="0"/>
                        <a:cs typeface="Arial" panose="020B0604020202020204" pitchFamily="34" charset="0"/>
                      </a:endParaRPr>
                    </a:p>
                  </a:txBody>
                  <a:tcPr marL="2422" marR="2422" marT="2422" marB="0" anchor="ctr">
                    <a:solidFill>
                      <a:schemeClr val="accent1">
                        <a:lumMod val="40000"/>
                        <a:lumOff val="60000"/>
                      </a:schemeClr>
                    </a:solidFill>
                  </a:tcPr>
                </a:tc>
                <a:tc>
                  <a:txBody>
                    <a:bodyPr/>
                    <a:lstStyle/>
                    <a:p>
                      <a:pPr algn="ctr" fontAlgn="ctr"/>
                      <a:r>
                        <a:rPr lang="ru-RU" sz="1000" b="1" u="none" strike="noStrike" dirty="0">
                          <a:effectLst/>
                          <a:latin typeface="Arial" panose="020B0604020202020204" pitchFamily="34" charset="0"/>
                          <a:cs typeface="Arial" panose="020B0604020202020204" pitchFamily="34" charset="0"/>
                        </a:rPr>
                        <a:t>Исполнено                за 2021 год</a:t>
                      </a:r>
                      <a:endParaRPr lang="ru-RU" sz="1000" b="1" i="0" u="none" strike="noStrike" dirty="0">
                        <a:effectLst/>
                        <a:latin typeface="Arial" panose="020B0604020202020204" pitchFamily="34" charset="0"/>
                        <a:cs typeface="Arial" panose="020B0604020202020204" pitchFamily="34" charset="0"/>
                      </a:endParaRPr>
                    </a:p>
                  </a:txBody>
                  <a:tcPr marL="2422" marR="2422" marT="2422" marB="0" anchor="ctr">
                    <a:solidFill>
                      <a:schemeClr val="accent1">
                        <a:lumMod val="40000"/>
                        <a:lumOff val="60000"/>
                      </a:schemeClr>
                    </a:solidFill>
                  </a:tcPr>
                </a:tc>
                <a:tc>
                  <a:txBody>
                    <a:bodyPr/>
                    <a:lstStyle/>
                    <a:p>
                      <a:pPr algn="ctr" fontAlgn="ctr"/>
                      <a:r>
                        <a:rPr lang="ru-RU" sz="1000" b="1" u="none" strike="noStrike" dirty="0">
                          <a:effectLst/>
                          <a:latin typeface="Arial" panose="020B0604020202020204" pitchFamily="34" charset="0"/>
                          <a:cs typeface="Arial" panose="020B0604020202020204" pitchFamily="34" charset="0"/>
                        </a:rPr>
                        <a:t>%                исполнения</a:t>
                      </a:r>
                      <a:endParaRPr lang="ru-RU" sz="1000" b="1" i="0" u="none" strike="noStrike" dirty="0">
                        <a:effectLst/>
                        <a:latin typeface="Arial" panose="020B0604020202020204" pitchFamily="34" charset="0"/>
                        <a:cs typeface="Arial" panose="020B0604020202020204" pitchFamily="34" charset="0"/>
                      </a:endParaRPr>
                    </a:p>
                  </a:txBody>
                  <a:tcPr marL="2422" marR="2422" marT="2422" marB="0" anchor="ctr">
                    <a:solidFill>
                      <a:schemeClr val="accent1">
                        <a:lumMod val="40000"/>
                        <a:lumOff val="60000"/>
                      </a:schemeClr>
                    </a:solidFill>
                  </a:tcPr>
                </a:tc>
                <a:extLst>
                  <a:ext uri="{0D108BD9-81ED-4DB2-BD59-A6C34878D82A}">
                    <a16:rowId xmlns:a16="http://schemas.microsoft.com/office/drawing/2014/main" val="3091655170"/>
                  </a:ext>
                </a:extLst>
              </a:tr>
              <a:tr h="158809">
                <a:tc>
                  <a:txBody>
                    <a:bodyPr/>
                    <a:lstStyle/>
                    <a:p>
                      <a:pPr algn="l" fontAlgn="b"/>
                      <a:r>
                        <a:rPr lang="ru-RU" sz="900" b="1" u="none" strike="noStrike" dirty="0">
                          <a:effectLst/>
                          <a:latin typeface="Arial" panose="020B0604020202020204" pitchFamily="34" charset="0"/>
                          <a:cs typeface="Arial" panose="020B0604020202020204" pitchFamily="34" charset="0"/>
                        </a:rPr>
                        <a:t>Субсидии от других бюджетов бюджетной системы, в том числе:</a:t>
                      </a:r>
                      <a:endParaRPr lang="ru-RU" sz="900" b="1" i="0" u="none" strike="noStrike" dirty="0">
                        <a:effectLst/>
                        <a:latin typeface="Arial" panose="020B0604020202020204" pitchFamily="34" charset="0"/>
                        <a:cs typeface="Arial" panose="020B0604020202020204" pitchFamily="34" charset="0"/>
                      </a:endParaRPr>
                    </a:p>
                  </a:txBody>
                  <a:tcPr marL="2422" marR="2422" marT="2422" marB="0" anchor="b">
                    <a:solidFill>
                      <a:schemeClr val="accent1">
                        <a:lumMod val="40000"/>
                        <a:lumOff val="60000"/>
                      </a:schemeClr>
                    </a:solidFill>
                  </a:tcPr>
                </a:tc>
                <a:tc>
                  <a:txBody>
                    <a:bodyPr/>
                    <a:lstStyle/>
                    <a:p>
                      <a:pPr algn="ctr" fontAlgn="ctr"/>
                      <a:r>
                        <a:rPr lang="ru-RU" sz="900" b="1" i="0" u="none" strike="noStrike" dirty="0">
                          <a:solidFill>
                            <a:srgbClr val="000000"/>
                          </a:solidFill>
                          <a:effectLst/>
                          <a:latin typeface="Arial" panose="020B0604020202020204" pitchFamily="34" charset="0"/>
                          <a:cs typeface="Arial" panose="020B0604020202020204" pitchFamily="34" charset="0"/>
                        </a:rPr>
                        <a:t>361 598,5</a:t>
                      </a:r>
                    </a:p>
                  </a:txBody>
                  <a:tcPr marL="9525" marR="9525" marT="9525" marB="0" anchor="ctr">
                    <a:solidFill>
                      <a:schemeClr val="accent1">
                        <a:lumMod val="40000"/>
                        <a:lumOff val="60000"/>
                      </a:schemeClr>
                    </a:solidFill>
                  </a:tcPr>
                </a:tc>
                <a:tc>
                  <a:txBody>
                    <a:bodyPr/>
                    <a:lstStyle/>
                    <a:p>
                      <a:pPr algn="ctr" fontAlgn="ctr"/>
                      <a:r>
                        <a:rPr lang="ru-RU" sz="900" b="1" i="0" u="none" strike="noStrike" dirty="0">
                          <a:solidFill>
                            <a:srgbClr val="000000"/>
                          </a:solidFill>
                          <a:effectLst/>
                          <a:latin typeface="Arial" panose="020B0604020202020204" pitchFamily="34" charset="0"/>
                          <a:cs typeface="Arial" panose="020B0604020202020204" pitchFamily="34" charset="0"/>
                        </a:rPr>
                        <a:t>298 602,7</a:t>
                      </a:r>
                    </a:p>
                  </a:txBody>
                  <a:tcPr marL="9525" marR="9525" marT="9525" marB="0" anchor="ctr">
                    <a:solidFill>
                      <a:schemeClr val="accent1">
                        <a:lumMod val="40000"/>
                        <a:lumOff val="60000"/>
                      </a:schemeClr>
                    </a:solidFill>
                  </a:tcPr>
                </a:tc>
                <a:tc>
                  <a:txBody>
                    <a:bodyPr/>
                    <a:lstStyle/>
                    <a:p>
                      <a:pPr marL="0" algn="ctr" defTabSz="914400" rtl="0" eaLnBrk="1" fontAlgn="ctr" latinLnBrk="0" hangingPunct="1"/>
                      <a:r>
                        <a:rPr lang="ru-RU" sz="900" b="1" i="0" u="none" strike="noStrike" kern="1200" dirty="0">
                          <a:solidFill>
                            <a:srgbClr val="000000"/>
                          </a:solidFill>
                          <a:effectLst/>
                          <a:latin typeface="Arial" panose="020B0604020202020204" pitchFamily="34" charset="0"/>
                          <a:ea typeface="+mn-ea"/>
                          <a:cs typeface="Arial" panose="020B0604020202020204" pitchFamily="34" charset="0"/>
                        </a:rPr>
                        <a:t>82,6</a:t>
                      </a:r>
                    </a:p>
                  </a:txBody>
                  <a:tcPr marL="9525" marR="9525" marT="9525" marB="0" anchor="ctr">
                    <a:solidFill>
                      <a:schemeClr val="accent1">
                        <a:lumMod val="40000"/>
                        <a:lumOff val="60000"/>
                      </a:schemeClr>
                    </a:solidFill>
                  </a:tcPr>
                </a:tc>
                <a:extLst>
                  <a:ext uri="{0D108BD9-81ED-4DB2-BD59-A6C34878D82A}">
                    <a16:rowId xmlns:a16="http://schemas.microsoft.com/office/drawing/2014/main" val="2013840789"/>
                  </a:ext>
                </a:extLst>
              </a:tr>
              <a:tr h="254250">
                <a:tc>
                  <a:txBody>
                    <a:bodyPr/>
                    <a:lstStyle/>
                    <a:p>
                      <a:pPr marL="171450" indent="-171450" algn="l" fontAlgn="b">
                        <a:buFont typeface="Wingdings" panose="05000000000000000000" pitchFamily="2" charset="2"/>
                        <a:buChar char="Ø"/>
                      </a:pPr>
                      <a:r>
                        <a:rPr lang="ru-RU" sz="800" b="0" i="0" u="none" strike="noStrike" dirty="0">
                          <a:effectLst/>
                          <a:latin typeface="Arial" panose="020B0604020202020204" pitchFamily="34" charset="0"/>
                          <a:cs typeface="Arial" panose="020B0604020202020204" pitchFamily="34" charset="0"/>
                        </a:rPr>
                        <a:t>на </a:t>
                      </a:r>
                      <a:r>
                        <a:rPr lang="ru-RU" sz="800" b="0" i="0" u="none" strike="noStrike" dirty="0" err="1">
                          <a:effectLst/>
                          <a:latin typeface="Arial" panose="020B0604020202020204" pitchFamily="34" charset="0"/>
                          <a:cs typeface="Arial" panose="020B0604020202020204" pitchFamily="34" charset="0"/>
                        </a:rPr>
                        <a:t>софинансирование</a:t>
                      </a:r>
                      <a:r>
                        <a:rPr lang="ru-RU" sz="800" b="0" i="0" u="none" strike="noStrike" dirty="0">
                          <a:effectLst/>
                          <a:latin typeface="Arial" panose="020B0604020202020204" pitchFamily="34" charset="0"/>
                          <a:cs typeface="Arial" panose="020B0604020202020204" pitchFamily="34" charset="0"/>
                        </a:rPr>
                        <a:t> работ по капитальному ремонту и ремонту автомобильных дорог общего пользования местного значения</a:t>
                      </a:r>
                    </a:p>
                  </a:txBody>
                  <a:tcPr marL="2422" marR="2422" marT="2422" marB="0" anchor="ctr">
                    <a:solidFill>
                      <a:schemeClr val="accent1">
                        <a:lumMod val="40000"/>
                        <a:lumOff val="60000"/>
                      </a:schemeClr>
                    </a:solidFill>
                  </a:tcPr>
                </a:tc>
                <a:tc>
                  <a:txBody>
                    <a:bodyPr/>
                    <a:lstStyle/>
                    <a:p>
                      <a:pPr algn="ctr" fontAlgn="ctr"/>
                      <a:r>
                        <a:rPr lang="ru-RU" sz="800" b="0" i="0" u="none" strike="noStrike" dirty="0">
                          <a:solidFill>
                            <a:srgbClr val="000000"/>
                          </a:solidFill>
                          <a:effectLst/>
                          <a:latin typeface="Arial" panose="020B0604020202020204" pitchFamily="34" charset="0"/>
                          <a:cs typeface="Arial" panose="020B0604020202020204" pitchFamily="34" charset="0"/>
                        </a:rPr>
                        <a:t>37 525,0</a:t>
                      </a:r>
                    </a:p>
                  </a:txBody>
                  <a:tcPr marL="9525" marR="9525" marT="9525" marB="0" anchor="ctr">
                    <a:solidFill>
                      <a:schemeClr val="accent1">
                        <a:lumMod val="40000"/>
                        <a:lumOff val="60000"/>
                      </a:schemeClr>
                    </a:solidFill>
                  </a:tcPr>
                </a:tc>
                <a:tc>
                  <a:txBody>
                    <a:bodyPr/>
                    <a:lstStyle/>
                    <a:p>
                      <a:pPr algn="ctr" fontAlgn="ctr"/>
                      <a:r>
                        <a:rPr lang="ru-RU" sz="800" b="0" i="0" u="none" strike="noStrike" dirty="0">
                          <a:solidFill>
                            <a:srgbClr val="000000"/>
                          </a:solidFill>
                          <a:effectLst/>
                          <a:latin typeface="Arial" panose="020B0604020202020204" pitchFamily="34" charset="0"/>
                          <a:cs typeface="Arial" panose="020B0604020202020204" pitchFamily="34" charset="0"/>
                        </a:rPr>
                        <a:t>27 772,8</a:t>
                      </a:r>
                    </a:p>
                  </a:txBody>
                  <a:tcPr marL="9525" marR="9525" marT="9525" marB="0" anchor="ctr">
                    <a:solidFill>
                      <a:schemeClr val="accent1">
                        <a:lumMod val="40000"/>
                        <a:lumOff val="60000"/>
                      </a:schemeClr>
                    </a:solidFill>
                  </a:tcPr>
                </a:tc>
                <a:tc>
                  <a:txBody>
                    <a:bodyPr/>
                    <a:lstStyle/>
                    <a:p>
                      <a:pPr algn="ctr" fontAlgn="ctr"/>
                      <a:r>
                        <a:rPr lang="ru-RU" sz="800" b="0" i="0" u="none" strike="noStrike" dirty="0">
                          <a:solidFill>
                            <a:srgbClr val="000000"/>
                          </a:solidFill>
                          <a:effectLst/>
                          <a:latin typeface="Arial" panose="020B0604020202020204" pitchFamily="34" charset="0"/>
                          <a:cs typeface="Arial" panose="020B0604020202020204" pitchFamily="34" charset="0"/>
                        </a:rPr>
                        <a:t>74,0</a:t>
                      </a:r>
                    </a:p>
                  </a:txBody>
                  <a:tcPr marL="9525" marR="9525" marT="9525" marB="0" anchor="ctr">
                    <a:solidFill>
                      <a:schemeClr val="accent1">
                        <a:lumMod val="40000"/>
                        <a:lumOff val="60000"/>
                      </a:schemeClr>
                    </a:solidFill>
                  </a:tcPr>
                </a:tc>
                <a:extLst>
                  <a:ext uri="{0D108BD9-81ED-4DB2-BD59-A6C34878D82A}">
                    <a16:rowId xmlns:a16="http://schemas.microsoft.com/office/drawing/2014/main" val="4068210654"/>
                  </a:ext>
                </a:extLst>
              </a:tr>
              <a:tr h="169948">
                <a:tc>
                  <a:txBody>
                    <a:bodyPr/>
                    <a:lstStyle/>
                    <a:p>
                      <a:pPr marL="171450" indent="-171450" algn="l" fontAlgn="b">
                        <a:buFont typeface="Wingdings" panose="05000000000000000000" pitchFamily="2" charset="2"/>
                        <a:buChar char="Ø"/>
                      </a:pPr>
                      <a:r>
                        <a:rPr lang="ru-RU" sz="800" b="0" i="0" u="none" strike="noStrike" dirty="0">
                          <a:effectLst/>
                          <a:latin typeface="Arial" panose="020B0604020202020204" pitchFamily="34" charset="0"/>
                          <a:cs typeface="Arial" panose="020B0604020202020204" pitchFamily="34" charset="0"/>
                        </a:rPr>
                        <a:t>на реализацию проектов граждан, сформированных в рамках практик инициативного бюджетирования</a:t>
                      </a:r>
                    </a:p>
                  </a:txBody>
                  <a:tcPr marL="2422" marR="2422" marT="2422" marB="0" anchor="ctr">
                    <a:solidFill>
                      <a:schemeClr val="accent1">
                        <a:lumMod val="40000"/>
                        <a:lumOff val="60000"/>
                      </a:schemeClr>
                    </a:solidFill>
                  </a:tcPr>
                </a:tc>
                <a:tc>
                  <a:txBody>
                    <a:bodyPr/>
                    <a:lstStyle/>
                    <a:p>
                      <a:pPr algn="ctr" fontAlgn="ctr"/>
                      <a:r>
                        <a:rPr lang="ru-RU" sz="800" b="0" i="0" u="none" strike="noStrike" dirty="0">
                          <a:solidFill>
                            <a:srgbClr val="000000"/>
                          </a:solidFill>
                          <a:effectLst/>
                          <a:latin typeface="Arial" panose="020B0604020202020204" pitchFamily="34" charset="0"/>
                          <a:cs typeface="Arial" panose="020B0604020202020204" pitchFamily="34" charset="0"/>
                        </a:rPr>
                        <a:t>9 023,0</a:t>
                      </a:r>
                    </a:p>
                  </a:txBody>
                  <a:tcPr marL="9525" marR="9525" marT="9525" marB="0" anchor="ctr">
                    <a:solidFill>
                      <a:schemeClr val="accent1">
                        <a:lumMod val="40000"/>
                        <a:lumOff val="60000"/>
                      </a:schemeClr>
                    </a:solidFill>
                  </a:tcPr>
                </a:tc>
                <a:tc>
                  <a:txBody>
                    <a:bodyPr/>
                    <a:lstStyle/>
                    <a:p>
                      <a:pPr algn="ctr" fontAlgn="ctr"/>
                      <a:r>
                        <a:rPr lang="ru-RU" sz="800" b="0" i="0" u="none" strike="noStrike" dirty="0">
                          <a:solidFill>
                            <a:srgbClr val="000000"/>
                          </a:solidFill>
                          <a:effectLst/>
                          <a:latin typeface="Arial" panose="020B0604020202020204" pitchFamily="34" charset="0"/>
                          <a:cs typeface="Arial" panose="020B0604020202020204" pitchFamily="34" charset="0"/>
                        </a:rPr>
                        <a:t>7 883,3</a:t>
                      </a:r>
                    </a:p>
                  </a:txBody>
                  <a:tcPr marL="9525" marR="9525" marT="9525" marB="0" anchor="ctr">
                    <a:solidFill>
                      <a:schemeClr val="accent1">
                        <a:lumMod val="40000"/>
                        <a:lumOff val="60000"/>
                      </a:schemeClr>
                    </a:solidFill>
                  </a:tcPr>
                </a:tc>
                <a:tc>
                  <a:txBody>
                    <a:bodyPr/>
                    <a:lstStyle/>
                    <a:p>
                      <a:pPr algn="ctr" fontAlgn="ctr"/>
                      <a:r>
                        <a:rPr lang="ru-RU" sz="800" b="0" i="0" u="none" strike="noStrike" dirty="0">
                          <a:solidFill>
                            <a:srgbClr val="000000"/>
                          </a:solidFill>
                          <a:effectLst/>
                          <a:latin typeface="Arial" panose="020B0604020202020204" pitchFamily="34" charset="0"/>
                          <a:cs typeface="Arial" panose="020B0604020202020204" pitchFamily="34" charset="0"/>
                        </a:rPr>
                        <a:t>87,4</a:t>
                      </a:r>
                    </a:p>
                  </a:txBody>
                  <a:tcPr marL="9525" marR="9525" marT="9525" marB="0" anchor="ctr">
                    <a:solidFill>
                      <a:schemeClr val="accent1">
                        <a:lumMod val="40000"/>
                        <a:lumOff val="60000"/>
                      </a:schemeClr>
                    </a:solidFill>
                  </a:tcPr>
                </a:tc>
                <a:extLst>
                  <a:ext uri="{0D108BD9-81ED-4DB2-BD59-A6C34878D82A}">
                    <a16:rowId xmlns:a16="http://schemas.microsoft.com/office/drawing/2014/main" val="975791610"/>
                  </a:ext>
                </a:extLst>
              </a:tr>
              <a:tr h="149318">
                <a:tc>
                  <a:txBody>
                    <a:bodyPr/>
                    <a:lstStyle/>
                    <a:p>
                      <a:pPr marL="171450" indent="-171450" algn="l" fontAlgn="b">
                        <a:buFont typeface="Wingdings" panose="05000000000000000000" pitchFamily="2" charset="2"/>
                        <a:buChar char="Ø"/>
                      </a:pPr>
                      <a:r>
                        <a:rPr lang="ru-RU" sz="800" b="0" i="0" u="none" strike="noStrike" dirty="0">
                          <a:effectLst/>
                          <a:latin typeface="Arial" panose="020B0604020202020204" pitchFamily="34" charset="0"/>
                          <a:cs typeface="Arial" panose="020B0604020202020204" pitchFamily="34" charset="0"/>
                        </a:rPr>
                        <a:t>на реализацию мероприятий по обеспечению жильем молодых семей</a:t>
                      </a:r>
                    </a:p>
                  </a:txBody>
                  <a:tcPr marL="2422" marR="2422" marT="2422" marB="0" anchor="ctr">
                    <a:solidFill>
                      <a:schemeClr val="accent1">
                        <a:lumMod val="40000"/>
                        <a:lumOff val="60000"/>
                      </a:schemeClr>
                    </a:solidFill>
                  </a:tcPr>
                </a:tc>
                <a:tc>
                  <a:txBody>
                    <a:bodyPr/>
                    <a:lstStyle/>
                    <a:p>
                      <a:pPr algn="ctr" fontAlgn="ctr"/>
                      <a:r>
                        <a:rPr lang="ru-RU" sz="800" b="0" i="0" u="none" strike="noStrike" dirty="0">
                          <a:solidFill>
                            <a:srgbClr val="000000"/>
                          </a:solidFill>
                          <a:effectLst/>
                          <a:latin typeface="Arial" panose="020B0604020202020204" pitchFamily="34" charset="0"/>
                          <a:cs typeface="Arial" panose="020B0604020202020204" pitchFamily="34" charset="0"/>
                        </a:rPr>
                        <a:t>3 128,3</a:t>
                      </a:r>
                    </a:p>
                  </a:txBody>
                  <a:tcPr marL="9525" marR="9525" marT="9525" marB="0" anchor="ctr">
                    <a:solidFill>
                      <a:schemeClr val="accent1">
                        <a:lumMod val="40000"/>
                        <a:lumOff val="60000"/>
                      </a:schemeClr>
                    </a:solidFill>
                  </a:tcPr>
                </a:tc>
                <a:tc>
                  <a:txBody>
                    <a:bodyPr/>
                    <a:lstStyle/>
                    <a:p>
                      <a:pPr algn="ctr" fontAlgn="ctr"/>
                      <a:r>
                        <a:rPr lang="ru-RU" sz="800" b="0" i="0" u="none" strike="noStrike" dirty="0">
                          <a:solidFill>
                            <a:srgbClr val="000000"/>
                          </a:solidFill>
                          <a:effectLst/>
                          <a:latin typeface="Arial" panose="020B0604020202020204" pitchFamily="34" charset="0"/>
                          <a:cs typeface="Arial" panose="020B0604020202020204" pitchFamily="34" charset="0"/>
                        </a:rPr>
                        <a:t>3 128,2</a:t>
                      </a:r>
                    </a:p>
                  </a:txBody>
                  <a:tcPr marL="9525" marR="9525" marT="9525" marB="0" anchor="ctr">
                    <a:solidFill>
                      <a:schemeClr val="accent1">
                        <a:lumMod val="40000"/>
                        <a:lumOff val="60000"/>
                      </a:schemeClr>
                    </a:solidFill>
                  </a:tcPr>
                </a:tc>
                <a:tc>
                  <a:txBody>
                    <a:bodyPr/>
                    <a:lstStyle/>
                    <a:p>
                      <a:pPr algn="ctr" fontAlgn="ctr"/>
                      <a:r>
                        <a:rPr lang="ru-RU" sz="800" b="0" i="0" u="none" strike="noStrike" dirty="0">
                          <a:solidFill>
                            <a:srgbClr val="000000"/>
                          </a:solidFill>
                          <a:effectLst/>
                          <a:latin typeface="Arial" panose="020B0604020202020204" pitchFamily="34" charset="0"/>
                          <a:cs typeface="Arial" panose="020B0604020202020204" pitchFamily="34" charset="0"/>
                        </a:rPr>
                        <a:t>100,0</a:t>
                      </a:r>
                    </a:p>
                  </a:txBody>
                  <a:tcPr marL="9525" marR="9525" marT="9525" marB="0" anchor="ctr">
                    <a:solidFill>
                      <a:schemeClr val="accent1">
                        <a:lumMod val="40000"/>
                        <a:lumOff val="60000"/>
                      </a:schemeClr>
                    </a:solidFill>
                  </a:tcPr>
                </a:tc>
                <a:extLst>
                  <a:ext uri="{0D108BD9-81ED-4DB2-BD59-A6C34878D82A}">
                    <a16:rowId xmlns:a16="http://schemas.microsoft.com/office/drawing/2014/main" val="2744250062"/>
                  </a:ext>
                </a:extLst>
              </a:tr>
              <a:tr h="149318">
                <a:tc>
                  <a:txBody>
                    <a:bodyPr/>
                    <a:lstStyle/>
                    <a:p>
                      <a:pPr marL="171450" indent="-171450" algn="l" fontAlgn="b">
                        <a:buFont typeface="Wingdings" panose="05000000000000000000" pitchFamily="2" charset="2"/>
                        <a:buChar char="Ø"/>
                      </a:pPr>
                      <a:r>
                        <a:rPr lang="ru-RU" sz="800" b="0" i="0" u="none" strike="noStrike" dirty="0">
                          <a:effectLst/>
                          <a:latin typeface="Arial" panose="020B0604020202020204" pitchFamily="34" charset="0"/>
                          <a:cs typeface="Arial" panose="020B0604020202020204" pitchFamily="34" charset="0"/>
                        </a:rPr>
                        <a:t>на создание и ремонт пешеходных коммуникаций</a:t>
                      </a:r>
                    </a:p>
                  </a:txBody>
                  <a:tcPr marL="2422" marR="2422" marT="2422" marB="0" anchor="ctr">
                    <a:solidFill>
                      <a:schemeClr val="accent1">
                        <a:lumMod val="40000"/>
                        <a:lumOff val="60000"/>
                      </a:schemeClr>
                    </a:solidFill>
                  </a:tcPr>
                </a:tc>
                <a:tc>
                  <a:txBody>
                    <a:bodyPr/>
                    <a:lstStyle/>
                    <a:p>
                      <a:pPr algn="ctr" fontAlgn="ctr"/>
                      <a:r>
                        <a:rPr lang="ru-RU" sz="800" b="0" i="0" u="none" strike="noStrike" dirty="0">
                          <a:solidFill>
                            <a:srgbClr val="000000"/>
                          </a:solidFill>
                          <a:effectLst/>
                          <a:latin typeface="Arial" panose="020B0604020202020204" pitchFamily="34" charset="0"/>
                          <a:cs typeface="Arial" panose="020B0604020202020204" pitchFamily="34" charset="0"/>
                        </a:rPr>
                        <a:t>3 441,9</a:t>
                      </a:r>
                    </a:p>
                  </a:txBody>
                  <a:tcPr marL="9525" marR="9525" marT="9525" marB="0" anchor="ctr">
                    <a:solidFill>
                      <a:schemeClr val="accent1">
                        <a:lumMod val="40000"/>
                        <a:lumOff val="60000"/>
                      </a:schemeClr>
                    </a:solidFill>
                  </a:tcPr>
                </a:tc>
                <a:tc>
                  <a:txBody>
                    <a:bodyPr/>
                    <a:lstStyle/>
                    <a:p>
                      <a:pPr algn="ctr" fontAlgn="ctr"/>
                      <a:r>
                        <a:rPr lang="ru-RU" sz="800" b="0" i="0" u="none" strike="noStrike" dirty="0">
                          <a:solidFill>
                            <a:srgbClr val="000000"/>
                          </a:solidFill>
                          <a:effectLst/>
                          <a:latin typeface="Arial" panose="020B0604020202020204" pitchFamily="34" charset="0"/>
                          <a:cs typeface="Arial" panose="020B0604020202020204" pitchFamily="34" charset="0"/>
                        </a:rPr>
                        <a:t>481,7</a:t>
                      </a:r>
                    </a:p>
                  </a:txBody>
                  <a:tcPr marL="9525" marR="9525" marT="9525" marB="0" anchor="ctr">
                    <a:solidFill>
                      <a:schemeClr val="accent1">
                        <a:lumMod val="40000"/>
                        <a:lumOff val="60000"/>
                      </a:schemeClr>
                    </a:solidFill>
                  </a:tcPr>
                </a:tc>
                <a:tc>
                  <a:txBody>
                    <a:bodyPr/>
                    <a:lstStyle/>
                    <a:p>
                      <a:pPr algn="ctr" fontAlgn="ctr"/>
                      <a:r>
                        <a:rPr lang="ru-RU" sz="800" b="0" i="0" u="none" strike="noStrike" dirty="0">
                          <a:solidFill>
                            <a:srgbClr val="000000"/>
                          </a:solidFill>
                          <a:effectLst/>
                          <a:latin typeface="Arial" panose="020B0604020202020204" pitchFamily="34" charset="0"/>
                          <a:cs typeface="Arial" panose="020B0604020202020204" pitchFamily="34" charset="0"/>
                        </a:rPr>
                        <a:t>14,0</a:t>
                      </a:r>
                    </a:p>
                  </a:txBody>
                  <a:tcPr marL="9525" marR="9525" marT="9525" marB="0" anchor="ctr">
                    <a:solidFill>
                      <a:schemeClr val="accent1">
                        <a:lumMod val="40000"/>
                        <a:lumOff val="60000"/>
                      </a:schemeClr>
                    </a:solidFill>
                  </a:tcPr>
                </a:tc>
                <a:extLst>
                  <a:ext uri="{0D108BD9-81ED-4DB2-BD59-A6C34878D82A}">
                    <a16:rowId xmlns:a16="http://schemas.microsoft.com/office/drawing/2014/main" val="1619102335"/>
                  </a:ext>
                </a:extLst>
              </a:tr>
              <a:tr h="149318">
                <a:tc>
                  <a:txBody>
                    <a:bodyPr/>
                    <a:lstStyle/>
                    <a:p>
                      <a:pPr marL="171450" indent="-171450" algn="l" fontAlgn="b">
                        <a:buFont typeface="Wingdings" panose="05000000000000000000" pitchFamily="2" charset="2"/>
                        <a:buChar char="Ø"/>
                      </a:pPr>
                      <a:r>
                        <a:rPr lang="ru-RU" sz="800" b="0" i="0" u="none" strike="noStrike" dirty="0">
                          <a:effectLst/>
                          <a:latin typeface="Arial" panose="020B0604020202020204" pitchFamily="34" charset="0"/>
                          <a:cs typeface="Arial" panose="020B0604020202020204" pitchFamily="34" charset="0"/>
                        </a:rPr>
                        <a:t>на улучшение архитектурно-художественного облика улиц городов</a:t>
                      </a:r>
                    </a:p>
                  </a:txBody>
                  <a:tcPr marL="2422" marR="2422" marT="2422" marB="0" anchor="ctr">
                    <a:solidFill>
                      <a:schemeClr val="accent1">
                        <a:lumMod val="40000"/>
                        <a:lumOff val="60000"/>
                      </a:schemeClr>
                    </a:solidFill>
                  </a:tcPr>
                </a:tc>
                <a:tc>
                  <a:txBody>
                    <a:bodyPr/>
                    <a:lstStyle/>
                    <a:p>
                      <a:pPr algn="ctr" fontAlgn="ctr"/>
                      <a:r>
                        <a:rPr lang="ru-RU" sz="800" b="0" i="0" u="none" strike="noStrike" dirty="0">
                          <a:solidFill>
                            <a:srgbClr val="000000"/>
                          </a:solidFill>
                          <a:effectLst/>
                          <a:latin typeface="Arial" panose="020B0604020202020204" pitchFamily="34" charset="0"/>
                          <a:cs typeface="Arial" panose="020B0604020202020204" pitchFamily="34" charset="0"/>
                        </a:rPr>
                        <a:t>25 247,0</a:t>
                      </a:r>
                    </a:p>
                  </a:txBody>
                  <a:tcPr marL="9525" marR="9525" marT="9525" marB="0" anchor="ctr">
                    <a:solidFill>
                      <a:schemeClr val="accent1">
                        <a:lumMod val="40000"/>
                        <a:lumOff val="60000"/>
                      </a:schemeClr>
                    </a:solidFill>
                  </a:tcPr>
                </a:tc>
                <a:tc>
                  <a:txBody>
                    <a:bodyPr/>
                    <a:lstStyle/>
                    <a:p>
                      <a:pPr algn="ctr" fontAlgn="ctr"/>
                      <a:r>
                        <a:rPr lang="ru-RU" sz="800" b="0" i="0" u="none" strike="noStrike" dirty="0">
                          <a:solidFill>
                            <a:srgbClr val="000000"/>
                          </a:solidFill>
                          <a:effectLst/>
                          <a:latin typeface="Arial" panose="020B0604020202020204" pitchFamily="34" charset="0"/>
                          <a:cs typeface="Arial" panose="020B0604020202020204" pitchFamily="34" charset="0"/>
                        </a:rPr>
                        <a:t>15 588,2</a:t>
                      </a:r>
                    </a:p>
                  </a:txBody>
                  <a:tcPr marL="9525" marR="9525" marT="9525" marB="0" anchor="ctr">
                    <a:solidFill>
                      <a:schemeClr val="accent1">
                        <a:lumMod val="40000"/>
                        <a:lumOff val="60000"/>
                      </a:schemeClr>
                    </a:solidFill>
                  </a:tcPr>
                </a:tc>
                <a:tc>
                  <a:txBody>
                    <a:bodyPr/>
                    <a:lstStyle/>
                    <a:p>
                      <a:pPr algn="ctr" fontAlgn="ctr"/>
                      <a:r>
                        <a:rPr lang="ru-RU" sz="800" b="0" i="0" u="none" strike="noStrike" dirty="0">
                          <a:solidFill>
                            <a:srgbClr val="000000"/>
                          </a:solidFill>
                          <a:effectLst/>
                          <a:latin typeface="Arial" panose="020B0604020202020204" pitchFamily="34" charset="0"/>
                          <a:cs typeface="Arial" panose="020B0604020202020204" pitchFamily="34" charset="0"/>
                        </a:rPr>
                        <a:t>61,7</a:t>
                      </a:r>
                    </a:p>
                  </a:txBody>
                  <a:tcPr marL="9525" marR="9525" marT="9525" marB="0" anchor="ctr">
                    <a:solidFill>
                      <a:schemeClr val="accent1">
                        <a:lumMod val="40000"/>
                        <a:lumOff val="60000"/>
                      </a:schemeClr>
                    </a:solidFill>
                  </a:tcPr>
                </a:tc>
                <a:extLst>
                  <a:ext uri="{0D108BD9-81ED-4DB2-BD59-A6C34878D82A}">
                    <a16:rowId xmlns:a16="http://schemas.microsoft.com/office/drawing/2014/main" val="4183788075"/>
                  </a:ext>
                </a:extLst>
              </a:tr>
              <a:tr h="359948">
                <a:tc>
                  <a:txBody>
                    <a:bodyPr/>
                    <a:lstStyle/>
                    <a:p>
                      <a:pPr marL="171450" indent="-171450" algn="l" fontAlgn="b">
                        <a:buFont typeface="Wingdings" panose="05000000000000000000" pitchFamily="2" charset="2"/>
                        <a:buChar char="Ø"/>
                      </a:pPr>
                      <a:r>
                        <a:rPr lang="ru-RU" sz="800" b="0" i="0" u="none" strike="noStrike" dirty="0">
                          <a:effectLst/>
                          <a:latin typeface="Arial" panose="020B0604020202020204" pitchFamily="34" charset="0"/>
                          <a:cs typeface="Arial" panose="020B0604020202020204" pitchFamily="34" charset="0"/>
                        </a:rPr>
                        <a:t>на установку, монтаж и настройку </a:t>
                      </a:r>
                      <a:r>
                        <a:rPr lang="ru-RU" sz="800" b="0" i="0" u="none" strike="noStrike" dirty="0" err="1">
                          <a:effectLst/>
                          <a:latin typeface="Arial" panose="020B0604020202020204" pitchFamily="34" charset="0"/>
                          <a:cs typeface="Arial" panose="020B0604020202020204" pitchFamily="34" charset="0"/>
                        </a:rPr>
                        <a:t>ip</a:t>
                      </a:r>
                      <a:r>
                        <a:rPr lang="ru-RU" sz="800" b="0" i="0" u="none" strike="noStrike" dirty="0">
                          <a:effectLst/>
                          <a:latin typeface="Arial" panose="020B0604020202020204" pitchFamily="34" charset="0"/>
                          <a:cs typeface="Arial" panose="020B0604020202020204" pitchFamily="34" charset="0"/>
                        </a:rPr>
                        <a:t>-камер, приобретенных в рамках предоставленной субсидии на государственную поддержку образовательных организаций в целях оснащения (обновления) их компьютерным, мультимедийным, презентационным оборудованием и программным обеспечением в рамках эксперимента по модернизации начального общего, основного общего и среднего общего образования</a:t>
                      </a:r>
                    </a:p>
                  </a:txBody>
                  <a:tcPr marL="2422" marR="2422" marT="2422" marB="0" anchor="ctr">
                    <a:solidFill>
                      <a:schemeClr val="accent1">
                        <a:lumMod val="40000"/>
                        <a:lumOff val="60000"/>
                      </a:schemeClr>
                    </a:solidFill>
                  </a:tcPr>
                </a:tc>
                <a:tc>
                  <a:txBody>
                    <a:bodyPr/>
                    <a:lstStyle/>
                    <a:p>
                      <a:pPr algn="ctr" fontAlgn="ctr"/>
                      <a:r>
                        <a:rPr lang="ru-RU" sz="800" b="0" i="0" u="none" strike="noStrike" dirty="0">
                          <a:solidFill>
                            <a:srgbClr val="000000"/>
                          </a:solidFill>
                          <a:effectLst/>
                          <a:latin typeface="Arial" panose="020B0604020202020204" pitchFamily="34" charset="0"/>
                          <a:cs typeface="Arial" panose="020B0604020202020204" pitchFamily="34" charset="0"/>
                        </a:rPr>
                        <a:t>405,0</a:t>
                      </a:r>
                    </a:p>
                  </a:txBody>
                  <a:tcPr marL="9525" marR="9525" marT="9525" marB="0" anchor="ctr">
                    <a:solidFill>
                      <a:schemeClr val="accent1">
                        <a:lumMod val="40000"/>
                        <a:lumOff val="60000"/>
                      </a:schemeClr>
                    </a:solidFill>
                  </a:tcPr>
                </a:tc>
                <a:tc>
                  <a:txBody>
                    <a:bodyPr/>
                    <a:lstStyle/>
                    <a:p>
                      <a:pPr algn="ctr" fontAlgn="ctr"/>
                      <a:r>
                        <a:rPr lang="ru-RU" sz="800" b="0" i="0" u="none" strike="noStrike" dirty="0">
                          <a:solidFill>
                            <a:srgbClr val="000000"/>
                          </a:solidFill>
                          <a:effectLst/>
                          <a:latin typeface="Arial" panose="020B0604020202020204" pitchFamily="34" charset="0"/>
                          <a:cs typeface="Arial" panose="020B0604020202020204" pitchFamily="34" charset="0"/>
                        </a:rPr>
                        <a:t>0,0</a:t>
                      </a:r>
                    </a:p>
                  </a:txBody>
                  <a:tcPr marL="9525" marR="9525" marT="9525" marB="0" anchor="ctr">
                    <a:solidFill>
                      <a:schemeClr val="accent1">
                        <a:lumMod val="40000"/>
                        <a:lumOff val="60000"/>
                      </a:schemeClr>
                    </a:solidFill>
                  </a:tcPr>
                </a:tc>
                <a:tc>
                  <a:txBody>
                    <a:bodyPr/>
                    <a:lstStyle/>
                    <a:p>
                      <a:pPr algn="ctr" fontAlgn="ctr"/>
                      <a:r>
                        <a:rPr lang="ru-RU" sz="800" b="0" i="0" u="none" strike="noStrike" dirty="0">
                          <a:solidFill>
                            <a:srgbClr val="000000"/>
                          </a:solidFill>
                          <a:effectLst/>
                          <a:latin typeface="Arial" panose="020B0604020202020204" pitchFamily="34" charset="0"/>
                          <a:cs typeface="Arial" panose="020B0604020202020204" pitchFamily="34" charset="0"/>
                        </a:rPr>
                        <a:t>0,0</a:t>
                      </a:r>
                    </a:p>
                  </a:txBody>
                  <a:tcPr marL="9525" marR="9525" marT="9525" marB="0" anchor="ctr">
                    <a:solidFill>
                      <a:schemeClr val="accent1">
                        <a:lumMod val="40000"/>
                        <a:lumOff val="60000"/>
                      </a:schemeClr>
                    </a:solidFill>
                  </a:tcPr>
                </a:tc>
                <a:extLst>
                  <a:ext uri="{0D108BD9-81ED-4DB2-BD59-A6C34878D82A}">
                    <a16:rowId xmlns:a16="http://schemas.microsoft.com/office/drawing/2014/main" val="3238213342"/>
                  </a:ext>
                </a:extLst>
              </a:tr>
              <a:tr h="149318">
                <a:tc>
                  <a:txBody>
                    <a:bodyPr/>
                    <a:lstStyle/>
                    <a:p>
                      <a:pPr marL="171450" indent="-171450" algn="l" fontAlgn="b">
                        <a:buFont typeface="Wingdings" panose="05000000000000000000" pitchFamily="2" charset="2"/>
                        <a:buChar char="Ø"/>
                      </a:pPr>
                      <a:r>
                        <a:rPr lang="ru-RU" sz="800" b="0" i="0" u="none" strike="noStrike" dirty="0">
                          <a:effectLst/>
                          <a:latin typeface="Arial" panose="020B0604020202020204" pitchFamily="34" charset="0"/>
                          <a:cs typeface="Arial" panose="020B0604020202020204" pitchFamily="34" charset="0"/>
                        </a:rPr>
                        <a:t>на устройство контейнерных площадок</a:t>
                      </a:r>
                    </a:p>
                  </a:txBody>
                  <a:tcPr marL="2422" marR="2422" marT="2422" marB="0" anchor="ctr">
                    <a:solidFill>
                      <a:schemeClr val="accent1">
                        <a:lumMod val="40000"/>
                        <a:lumOff val="60000"/>
                      </a:schemeClr>
                    </a:solidFill>
                  </a:tcPr>
                </a:tc>
                <a:tc>
                  <a:txBody>
                    <a:bodyPr/>
                    <a:lstStyle/>
                    <a:p>
                      <a:pPr algn="ctr" fontAlgn="ctr"/>
                      <a:r>
                        <a:rPr lang="ru-RU" sz="800" b="0" i="0" u="none" strike="noStrike" dirty="0">
                          <a:solidFill>
                            <a:srgbClr val="000000"/>
                          </a:solidFill>
                          <a:effectLst/>
                          <a:latin typeface="Arial" panose="020B0604020202020204" pitchFamily="34" charset="0"/>
                          <a:cs typeface="Arial" panose="020B0604020202020204" pitchFamily="34" charset="0"/>
                        </a:rPr>
                        <a:t>9 681,4</a:t>
                      </a:r>
                    </a:p>
                  </a:txBody>
                  <a:tcPr marL="9525" marR="9525" marT="9525" marB="0" anchor="ctr">
                    <a:solidFill>
                      <a:schemeClr val="accent1">
                        <a:lumMod val="40000"/>
                        <a:lumOff val="60000"/>
                      </a:schemeClr>
                    </a:solidFill>
                  </a:tcPr>
                </a:tc>
                <a:tc>
                  <a:txBody>
                    <a:bodyPr/>
                    <a:lstStyle/>
                    <a:p>
                      <a:pPr algn="ctr" fontAlgn="ctr"/>
                      <a:r>
                        <a:rPr lang="ru-RU" sz="800" b="0" i="0" u="none" strike="noStrike" dirty="0">
                          <a:solidFill>
                            <a:srgbClr val="000000"/>
                          </a:solidFill>
                          <a:effectLst/>
                          <a:latin typeface="Arial" panose="020B0604020202020204" pitchFamily="34" charset="0"/>
                          <a:cs typeface="Arial" panose="020B0604020202020204" pitchFamily="34" charset="0"/>
                        </a:rPr>
                        <a:t>8 094,7</a:t>
                      </a:r>
                    </a:p>
                  </a:txBody>
                  <a:tcPr marL="9525" marR="9525" marT="9525" marB="0" anchor="ctr">
                    <a:solidFill>
                      <a:schemeClr val="accent1">
                        <a:lumMod val="40000"/>
                        <a:lumOff val="60000"/>
                      </a:schemeClr>
                    </a:solidFill>
                  </a:tcPr>
                </a:tc>
                <a:tc>
                  <a:txBody>
                    <a:bodyPr/>
                    <a:lstStyle/>
                    <a:p>
                      <a:pPr algn="ctr" fontAlgn="ctr"/>
                      <a:r>
                        <a:rPr lang="ru-RU" sz="800" b="0" i="0" u="none" strike="noStrike" dirty="0">
                          <a:solidFill>
                            <a:srgbClr val="000000"/>
                          </a:solidFill>
                          <a:effectLst/>
                          <a:latin typeface="Arial" panose="020B0604020202020204" pitchFamily="34" charset="0"/>
                          <a:cs typeface="Arial" panose="020B0604020202020204" pitchFamily="34" charset="0"/>
                        </a:rPr>
                        <a:t>83,6</a:t>
                      </a:r>
                    </a:p>
                  </a:txBody>
                  <a:tcPr marL="9525" marR="9525" marT="9525" marB="0" anchor="ctr">
                    <a:solidFill>
                      <a:schemeClr val="accent1">
                        <a:lumMod val="40000"/>
                        <a:lumOff val="60000"/>
                      </a:schemeClr>
                    </a:solidFill>
                  </a:tcPr>
                </a:tc>
                <a:extLst>
                  <a:ext uri="{0D108BD9-81ED-4DB2-BD59-A6C34878D82A}">
                    <a16:rowId xmlns:a16="http://schemas.microsoft.com/office/drawing/2014/main" val="1511347847"/>
                  </a:ext>
                </a:extLst>
              </a:tr>
              <a:tr h="149318">
                <a:tc>
                  <a:txBody>
                    <a:bodyPr/>
                    <a:lstStyle/>
                    <a:p>
                      <a:pPr marL="171450" indent="-171450" algn="l" fontAlgn="b">
                        <a:buFont typeface="Wingdings" panose="05000000000000000000" pitchFamily="2" charset="2"/>
                        <a:buChar char="Ø"/>
                      </a:pPr>
                      <a:r>
                        <a:rPr lang="ru-RU" sz="800" b="0" i="0" u="none" strike="noStrike" dirty="0">
                          <a:effectLst/>
                          <a:latin typeface="Arial" panose="020B0604020202020204" pitchFamily="34" charset="0"/>
                          <a:cs typeface="Arial" panose="020B0604020202020204" pitchFamily="34" charset="0"/>
                        </a:rPr>
                        <a:t>на ремонт подъездов многоквартирных домов</a:t>
                      </a:r>
                    </a:p>
                  </a:txBody>
                  <a:tcPr marL="2422" marR="2422" marT="2422" marB="0" anchor="ctr">
                    <a:solidFill>
                      <a:schemeClr val="accent1">
                        <a:lumMod val="40000"/>
                        <a:lumOff val="60000"/>
                      </a:schemeClr>
                    </a:solidFill>
                  </a:tcPr>
                </a:tc>
                <a:tc>
                  <a:txBody>
                    <a:bodyPr/>
                    <a:lstStyle/>
                    <a:p>
                      <a:pPr algn="ctr" fontAlgn="ctr"/>
                      <a:r>
                        <a:rPr lang="ru-RU" sz="800" b="0" i="0" u="none" strike="noStrike" dirty="0">
                          <a:solidFill>
                            <a:srgbClr val="000000"/>
                          </a:solidFill>
                          <a:effectLst/>
                          <a:latin typeface="Arial" panose="020B0604020202020204" pitchFamily="34" charset="0"/>
                          <a:cs typeface="Arial" panose="020B0604020202020204" pitchFamily="34" charset="0"/>
                        </a:rPr>
                        <a:t>1 004,0</a:t>
                      </a:r>
                    </a:p>
                  </a:txBody>
                  <a:tcPr marL="9525" marR="9525" marT="9525" marB="0" anchor="ctr">
                    <a:solidFill>
                      <a:schemeClr val="accent1">
                        <a:lumMod val="40000"/>
                        <a:lumOff val="60000"/>
                      </a:schemeClr>
                    </a:solidFill>
                  </a:tcPr>
                </a:tc>
                <a:tc>
                  <a:txBody>
                    <a:bodyPr/>
                    <a:lstStyle/>
                    <a:p>
                      <a:pPr algn="ctr" fontAlgn="ctr"/>
                      <a:r>
                        <a:rPr lang="ru-RU" sz="800" b="0" i="0" u="none" strike="noStrike" dirty="0">
                          <a:solidFill>
                            <a:srgbClr val="000000"/>
                          </a:solidFill>
                          <a:effectLst/>
                          <a:latin typeface="Arial" panose="020B0604020202020204" pitchFamily="34" charset="0"/>
                          <a:cs typeface="Arial" panose="020B0604020202020204" pitchFamily="34" charset="0"/>
                        </a:rPr>
                        <a:t>1 003,9</a:t>
                      </a:r>
                    </a:p>
                  </a:txBody>
                  <a:tcPr marL="9525" marR="9525" marT="9525" marB="0" anchor="ctr">
                    <a:solidFill>
                      <a:schemeClr val="accent1">
                        <a:lumMod val="40000"/>
                        <a:lumOff val="60000"/>
                      </a:schemeClr>
                    </a:solidFill>
                  </a:tcPr>
                </a:tc>
                <a:tc>
                  <a:txBody>
                    <a:bodyPr/>
                    <a:lstStyle/>
                    <a:p>
                      <a:pPr algn="ctr" fontAlgn="ctr"/>
                      <a:r>
                        <a:rPr lang="ru-RU" sz="800" b="0" i="0" u="none" strike="noStrike" dirty="0">
                          <a:solidFill>
                            <a:srgbClr val="000000"/>
                          </a:solidFill>
                          <a:effectLst/>
                          <a:latin typeface="Arial" panose="020B0604020202020204" pitchFamily="34" charset="0"/>
                          <a:cs typeface="Arial" panose="020B0604020202020204" pitchFamily="34" charset="0"/>
                        </a:rPr>
                        <a:t>100,0</a:t>
                      </a:r>
                    </a:p>
                  </a:txBody>
                  <a:tcPr marL="9525" marR="9525" marT="9525" marB="0" anchor="ctr">
                    <a:solidFill>
                      <a:schemeClr val="accent1">
                        <a:lumMod val="40000"/>
                        <a:lumOff val="60000"/>
                      </a:schemeClr>
                    </a:solidFill>
                  </a:tcPr>
                </a:tc>
                <a:extLst>
                  <a:ext uri="{0D108BD9-81ED-4DB2-BD59-A6C34878D82A}">
                    <a16:rowId xmlns:a16="http://schemas.microsoft.com/office/drawing/2014/main" val="3195010141"/>
                  </a:ext>
                </a:extLst>
              </a:tr>
              <a:tr h="359948">
                <a:tc>
                  <a:txBody>
                    <a:bodyPr/>
                    <a:lstStyle/>
                    <a:p>
                      <a:pPr marL="171450" indent="-171450" algn="l" fontAlgn="b">
                        <a:buFont typeface="Wingdings" panose="05000000000000000000" pitchFamily="2" charset="2"/>
                        <a:buChar char="Ø"/>
                      </a:pPr>
                      <a:r>
                        <a:rPr lang="ru-RU" sz="800" b="0" i="0" u="none" strike="noStrike" dirty="0">
                          <a:effectLst/>
                          <a:latin typeface="Arial" panose="020B0604020202020204" pitchFamily="34" charset="0"/>
                          <a:cs typeface="Arial" panose="020B0604020202020204" pitchFamily="34" charset="0"/>
                        </a:rPr>
                        <a:t>на дооснащение материально-техническими средствами - приобретение программно-технических комплексов для оформления паспортов гражданина Российской Федерации, удостоверяющих личность гражданина Российской Федерации за пределами территории Российской Федерации в многофункциональных центрах предоставления государственных и муниципальных услуг, а также их техническая поддержка</a:t>
                      </a:r>
                    </a:p>
                  </a:txBody>
                  <a:tcPr marL="2422" marR="2422" marT="2422" marB="0" anchor="ctr">
                    <a:solidFill>
                      <a:schemeClr val="accent1">
                        <a:lumMod val="40000"/>
                        <a:lumOff val="60000"/>
                      </a:schemeClr>
                    </a:solidFill>
                  </a:tcPr>
                </a:tc>
                <a:tc>
                  <a:txBody>
                    <a:bodyPr/>
                    <a:lstStyle/>
                    <a:p>
                      <a:pPr algn="ctr" fontAlgn="ctr"/>
                      <a:r>
                        <a:rPr lang="ru-RU" sz="800" b="0" i="0" u="none" strike="noStrike" dirty="0">
                          <a:solidFill>
                            <a:srgbClr val="000000"/>
                          </a:solidFill>
                          <a:effectLst/>
                          <a:latin typeface="Arial" panose="020B0604020202020204" pitchFamily="34" charset="0"/>
                          <a:cs typeface="Arial" panose="020B0604020202020204" pitchFamily="34" charset="0"/>
                        </a:rPr>
                        <a:t>163,0</a:t>
                      </a:r>
                    </a:p>
                  </a:txBody>
                  <a:tcPr marL="9525" marR="9525" marT="9525" marB="0" anchor="ctr">
                    <a:solidFill>
                      <a:schemeClr val="accent1">
                        <a:lumMod val="40000"/>
                        <a:lumOff val="60000"/>
                      </a:schemeClr>
                    </a:solidFill>
                  </a:tcPr>
                </a:tc>
                <a:tc>
                  <a:txBody>
                    <a:bodyPr/>
                    <a:lstStyle/>
                    <a:p>
                      <a:pPr algn="ctr" fontAlgn="ctr"/>
                      <a:r>
                        <a:rPr lang="ru-RU" sz="800" b="0" i="0" u="none" strike="noStrike" dirty="0">
                          <a:solidFill>
                            <a:srgbClr val="000000"/>
                          </a:solidFill>
                          <a:effectLst/>
                          <a:latin typeface="Arial" panose="020B0604020202020204" pitchFamily="34" charset="0"/>
                          <a:cs typeface="Arial" panose="020B0604020202020204" pitchFamily="34" charset="0"/>
                        </a:rPr>
                        <a:t>154,1</a:t>
                      </a:r>
                    </a:p>
                  </a:txBody>
                  <a:tcPr marL="9525" marR="9525" marT="9525" marB="0" anchor="ctr">
                    <a:solidFill>
                      <a:schemeClr val="accent1">
                        <a:lumMod val="40000"/>
                        <a:lumOff val="60000"/>
                      </a:schemeClr>
                    </a:solidFill>
                  </a:tcPr>
                </a:tc>
                <a:tc>
                  <a:txBody>
                    <a:bodyPr/>
                    <a:lstStyle/>
                    <a:p>
                      <a:pPr algn="ctr" fontAlgn="ctr"/>
                      <a:r>
                        <a:rPr lang="ru-RU" sz="800" b="0" i="0" u="none" strike="noStrike" dirty="0">
                          <a:solidFill>
                            <a:srgbClr val="000000"/>
                          </a:solidFill>
                          <a:effectLst/>
                          <a:latin typeface="Arial" panose="020B0604020202020204" pitchFamily="34" charset="0"/>
                          <a:cs typeface="Arial" panose="020B0604020202020204" pitchFamily="34" charset="0"/>
                        </a:rPr>
                        <a:t>94,5</a:t>
                      </a:r>
                    </a:p>
                  </a:txBody>
                  <a:tcPr marL="9525" marR="9525" marT="9525" marB="0" anchor="ctr">
                    <a:solidFill>
                      <a:schemeClr val="accent1">
                        <a:lumMod val="40000"/>
                        <a:lumOff val="60000"/>
                      </a:schemeClr>
                    </a:solidFill>
                  </a:tcPr>
                </a:tc>
                <a:extLst>
                  <a:ext uri="{0D108BD9-81ED-4DB2-BD59-A6C34878D82A}">
                    <a16:rowId xmlns:a16="http://schemas.microsoft.com/office/drawing/2014/main" val="3504202824"/>
                  </a:ext>
                </a:extLst>
              </a:tr>
              <a:tr h="149318">
                <a:tc>
                  <a:txBody>
                    <a:bodyPr/>
                    <a:lstStyle/>
                    <a:p>
                      <a:pPr marL="171450" indent="-171450" algn="l" fontAlgn="b">
                        <a:buFont typeface="Wingdings" panose="05000000000000000000" pitchFamily="2" charset="2"/>
                        <a:buChar char="Ø"/>
                      </a:pPr>
                      <a:r>
                        <a:rPr lang="ru-RU" sz="800" b="0" i="0" u="none" strike="noStrike" dirty="0">
                          <a:effectLst/>
                          <a:latin typeface="Arial" panose="020B0604020202020204" pitchFamily="34" charset="0"/>
                          <a:cs typeface="Arial" panose="020B0604020202020204" pitchFamily="34" charset="0"/>
                        </a:rPr>
                        <a:t>на организацию деятельности многофункциональных центров предоставления государственных и муниципальных услуг</a:t>
                      </a:r>
                    </a:p>
                  </a:txBody>
                  <a:tcPr marL="2422" marR="2422" marT="2422" marB="0" anchor="ctr">
                    <a:solidFill>
                      <a:schemeClr val="accent1">
                        <a:lumMod val="40000"/>
                        <a:lumOff val="60000"/>
                      </a:schemeClr>
                    </a:solidFill>
                  </a:tcPr>
                </a:tc>
                <a:tc>
                  <a:txBody>
                    <a:bodyPr/>
                    <a:lstStyle/>
                    <a:p>
                      <a:pPr algn="ctr" fontAlgn="ctr"/>
                      <a:r>
                        <a:rPr lang="ru-RU" sz="800" b="0" i="0" u="none" strike="noStrike" dirty="0">
                          <a:solidFill>
                            <a:srgbClr val="000000"/>
                          </a:solidFill>
                          <a:effectLst/>
                          <a:latin typeface="Arial" panose="020B0604020202020204" pitchFamily="34" charset="0"/>
                          <a:cs typeface="Arial" panose="020B0604020202020204" pitchFamily="34" charset="0"/>
                        </a:rPr>
                        <a:t>3 622,0</a:t>
                      </a:r>
                    </a:p>
                  </a:txBody>
                  <a:tcPr marL="9525" marR="9525" marT="9525" marB="0" anchor="ctr">
                    <a:solidFill>
                      <a:schemeClr val="accent1">
                        <a:lumMod val="40000"/>
                        <a:lumOff val="60000"/>
                      </a:schemeClr>
                    </a:solidFill>
                  </a:tcPr>
                </a:tc>
                <a:tc>
                  <a:txBody>
                    <a:bodyPr/>
                    <a:lstStyle/>
                    <a:p>
                      <a:pPr algn="ctr" fontAlgn="ctr"/>
                      <a:r>
                        <a:rPr lang="ru-RU" sz="800" b="0" i="0" u="none" strike="noStrike" dirty="0">
                          <a:solidFill>
                            <a:srgbClr val="000000"/>
                          </a:solidFill>
                          <a:effectLst/>
                          <a:latin typeface="Arial" panose="020B0604020202020204" pitchFamily="34" charset="0"/>
                          <a:cs typeface="Arial" panose="020B0604020202020204" pitchFamily="34" charset="0"/>
                        </a:rPr>
                        <a:t>7 136,9</a:t>
                      </a:r>
                    </a:p>
                  </a:txBody>
                  <a:tcPr marL="9525" marR="9525" marT="9525" marB="0" anchor="ctr">
                    <a:solidFill>
                      <a:schemeClr val="accent1">
                        <a:lumMod val="40000"/>
                        <a:lumOff val="60000"/>
                      </a:schemeClr>
                    </a:solidFill>
                  </a:tcPr>
                </a:tc>
                <a:tc>
                  <a:txBody>
                    <a:bodyPr/>
                    <a:lstStyle/>
                    <a:p>
                      <a:pPr algn="ctr" fontAlgn="ctr"/>
                      <a:r>
                        <a:rPr lang="ru-RU" sz="800" b="0" i="0" u="none" strike="noStrike" dirty="0">
                          <a:solidFill>
                            <a:srgbClr val="000000"/>
                          </a:solidFill>
                          <a:effectLst/>
                          <a:latin typeface="Arial" panose="020B0604020202020204" pitchFamily="34" charset="0"/>
                          <a:cs typeface="Arial" panose="020B0604020202020204" pitchFamily="34" charset="0"/>
                        </a:rPr>
                        <a:t>197,0</a:t>
                      </a:r>
                    </a:p>
                  </a:txBody>
                  <a:tcPr marL="9525" marR="9525" marT="9525" marB="0" anchor="ctr">
                    <a:solidFill>
                      <a:schemeClr val="accent1">
                        <a:lumMod val="40000"/>
                        <a:lumOff val="60000"/>
                      </a:schemeClr>
                    </a:solidFill>
                  </a:tcPr>
                </a:tc>
                <a:extLst>
                  <a:ext uri="{0D108BD9-81ED-4DB2-BD59-A6C34878D82A}">
                    <a16:rowId xmlns:a16="http://schemas.microsoft.com/office/drawing/2014/main" val="3087435640"/>
                  </a:ext>
                </a:extLst>
              </a:tr>
              <a:tr h="149318">
                <a:tc>
                  <a:txBody>
                    <a:bodyPr/>
                    <a:lstStyle/>
                    <a:p>
                      <a:pPr marL="171450" indent="-171450" algn="l" fontAlgn="b">
                        <a:buFont typeface="Wingdings" panose="05000000000000000000" pitchFamily="2" charset="2"/>
                        <a:buChar char="Ø"/>
                      </a:pPr>
                      <a:r>
                        <a:rPr lang="ru-RU" sz="800" b="0" i="0" u="none" strike="noStrike" dirty="0">
                          <a:effectLst/>
                          <a:latin typeface="Arial" panose="020B0604020202020204" pitchFamily="34" charset="0"/>
                          <a:cs typeface="Arial" panose="020B0604020202020204" pitchFamily="34" charset="0"/>
                        </a:rPr>
                        <a:t>на ремонт дворовых территорий</a:t>
                      </a:r>
                    </a:p>
                  </a:txBody>
                  <a:tcPr marL="2422" marR="2422" marT="2422" marB="0" anchor="ctr">
                    <a:solidFill>
                      <a:schemeClr val="accent1">
                        <a:lumMod val="40000"/>
                        <a:lumOff val="60000"/>
                      </a:schemeClr>
                    </a:solidFill>
                  </a:tcPr>
                </a:tc>
                <a:tc>
                  <a:txBody>
                    <a:bodyPr/>
                    <a:lstStyle/>
                    <a:p>
                      <a:pPr algn="ctr" fontAlgn="ctr"/>
                      <a:r>
                        <a:rPr lang="ru-RU" sz="800" b="0" i="0" u="none" strike="noStrike" dirty="0">
                          <a:solidFill>
                            <a:srgbClr val="000000"/>
                          </a:solidFill>
                          <a:effectLst/>
                          <a:latin typeface="Arial" panose="020B0604020202020204" pitchFamily="34" charset="0"/>
                          <a:cs typeface="Arial" panose="020B0604020202020204" pitchFamily="34" charset="0"/>
                        </a:rPr>
                        <a:t>5 842,3</a:t>
                      </a:r>
                    </a:p>
                  </a:txBody>
                  <a:tcPr marL="9525" marR="9525" marT="9525" marB="0" anchor="ctr">
                    <a:solidFill>
                      <a:schemeClr val="accent1">
                        <a:lumMod val="40000"/>
                        <a:lumOff val="60000"/>
                      </a:schemeClr>
                    </a:solidFill>
                  </a:tcPr>
                </a:tc>
                <a:tc>
                  <a:txBody>
                    <a:bodyPr/>
                    <a:lstStyle/>
                    <a:p>
                      <a:pPr algn="ctr" fontAlgn="ctr"/>
                      <a:r>
                        <a:rPr lang="ru-RU" sz="800" b="0" i="0" u="none" strike="noStrike" dirty="0">
                          <a:solidFill>
                            <a:srgbClr val="000000"/>
                          </a:solidFill>
                          <a:effectLst/>
                          <a:latin typeface="Arial" panose="020B0604020202020204" pitchFamily="34" charset="0"/>
                          <a:cs typeface="Arial" panose="020B0604020202020204" pitchFamily="34" charset="0"/>
                        </a:rPr>
                        <a:t>4 987,9</a:t>
                      </a:r>
                    </a:p>
                  </a:txBody>
                  <a:tcPr marL="9525" marR="9525" marT="9525" marB="0" anchor="ctr">
                    <a:solidFill>
                      <a:schemeClr val="accent1">
                        <a:lumMod val="40000"/>
                        <a:lumOff val="60000"/>
                      </a:schemeClr>
                    </a:solidFill>
                  </a:tcPr>
                </a:tc>
                <a:tc>
                  <a:txBody>
                    <a:bodyPr/>
                    <a:lstStyle/>
                    <a:p>
                      <a:pPr algn="ctr" fontAlgn="ctr"/>
                      <a:r>
                        <a:rPr lang="ru-RU" sz="800" b="0" i="0" u="none" strike="noStrike" dirty="0">
                          <a:solidFill>
                            <a:srgbClr val="000000"/>
                          </a:solidFill>
                          <a:effectLst/>
                          <a:latin typeface="Arial" panose="020B0604020202020204" pitchFamily="34" charset="0"/>
                          <a:cs typeface="Arial" panose="020B0604020202020204" pitchFamily="34" charset="0"/>
                        </a:rPr>
                        <a:t>85,4</a:t>
                      </a:r>
                    </a:p>
                  </a:txBody>
                  <a:tcPr marL="9525" marR="9525" marT="9525" marB="0" anchor="ctr">
                    <a:solidFill>
                      <a:schemeClr val="accent1">
                        <a:lumMod val="40000"/>
                        <a:lumOff val="60000"/>
                      </a:schemeClr>
                    </a:solidFill>
                  </a:tcPr>
                </a:tc>
                <a:extLst>
                  <a:ext uri="{0D108BD9-81ED-4DB2-BD59-A6C34878D82A}">
                    <a16:rowId xmlns:a16="http://schemas.microsoft.com/office/drawing/2014/main" val="1771194197"/>
                  </a:ext>
                </a:extLst>
              </a:tr>
              <a:tr h="169948">
                <a:tc>
                  <a:txBody>
                    <a:bodyPr/>
                    <a:lstStyle/>
                    <a:p>
                      <a:pPr marL="171450" indent="-171450" algn="l" fontAlgn="b">
                        <a:buFont typeface="Wingdings" panose="05000000000000000000" pitchFamily="2" charset="2"/>
                        <a:buChar char="Ø"/>
                      </a:pPr>
                      <a:r>
                        <a:rPr lang="ru-RU" sz="800" b="0" i="0" u="none" strike="noStrike" dirty="0">
                          <a:effectLst/>
                          <a:latin typeface="Arial" panose="020B0604020202020204" pitchFamily="34" charset="0"/>
                          <a:cs typeface="Arial" panose="020B0604020202020204" pitchFamily="34" charset="0"/>
                        </a:rPr>
                        <a:t>на организацию транспортного обслуживания населения по муниципальным маршрутам регулярных перевозок по регулярным тарифам</a:t>
                      </a:r>
                    </a:p>
                  </a:txBody>
                  <a:tcPr marL="2422" marR="2422" marT="2422" marB="0" anchor="ctr">
                    <a:solidFill>
                      <a:schemeClr val="accent1">
                        <a:lumMod val="40000"/>
                        <a:lumOff val="60000"/>
                      </a:schemeClr>
                    </a:solidFill>
                  </a:tcPr>
                </a:tc>
                <a:tc>
                  <a:txBody>
                    <a:bodyPr/>
                    <a:lstStyle/>
                    <a:p>
                      <a:pPr algn="ctr" fontAlgn="ctr"/>
                      <a:r>
                        <a:rPr lang="ru-RU" sz="800" b="0" i="0" u="none" strike="noStrike" dirty="0">
                          <a:solidFill>
                            <a:srgbClr val="000000"/>
                          </a:solidFill>
                          <a:effectLst/>
                          <a:latin typeface="Arial" panose="020B0604020202020204" pitchFamily="34" charset="0"/>
                          <a:cs typeface="Arial" panose="020B0604020202020204" pitchFamily="34" charset="0"/>
                        </a:rPr>
                        <a:t>29 975,0</a:t>
                      </a:r>
                    </a:p>
                  </a:txBody>
                  <a:tcPr marL="9525" marR="9525" marT="9525" marB="0" anchor="ctr">
                    <a:solidFill>
                      <a:schemeClr val="accent1">
                        <a:lumMod val="40000"/>
                        <a:lumOff val="60000"/>
                      </a:schemeClr>
                    </a:solidFill>
                  </a:tcPr>
                </a:tc>
                <a:tc>
                  <a:txBody>
                    <a:bodyPr/>
                    <a:lstStyle/>
                    <a:p>
                      <a:pPr algn="ctr" fontAlgn="ctr"/>
                      <a:r>
                        <a:rPr lang="ru-RU" sz="800" b="0" i="0" u="none" strike="noStrike" dirty="0">
                          <a:solidFill>
                            <a:srgbClr val="000000"/>
                          </a:solidFill>
                          <a:effectLst/>
                          <a:latin typeface="Arial" panose="020B0604020202020204" pitchFamily="34" charset="0"/>
                          <a:cs typeface="Arial" panose="020B0604020202020204" pitchFamily="34" charset="0"/>
                        </a:rPr>
                        <a:t>29 975,0</a:t>
                      </a:r>
                    </a:p>
                  </a:txBody>
                  <a:tcPr marL="9525" marR="9525" marT="9525" marB="0" anchor="ctr">
                    <a:solidFill>
                      <a:schemeClr val="accent1">
                        <a:lumMod val="40000"/>
                        <a:lumOff val="60000"/>
                      </a:schemeClr>
                    </a:solidFill>
                  </a:tcPr>
                </a:tc>
                <a:tc>
                  <a:txBody>
                    <a:bodyPr/>
                    <a:lstStyle/>
                    <a:p>
                      <a:pPr algn="ctr" fontAlgn="ctr"/>
                      <a:r>
                        <a:rPr lang="ru-RU" sz="800" b="0" i="0" u="none" strike="noStrike" dirty="0">
                          <a:solidFill>
                            <a:srgbClr val="000000"/>
                          </a:solidFill>
                          <a:effectLst/>
                          <a:latin typeface="Arial" panose="020B0604020202020204" pitchFamily="34" charset="0"/>
                          <a:cs typeface="Arial" panose="020B0604020202020204" pitchFamily="34" charset="0"/>
                        </a:rPr>
                        <a:t>100,0</a:t>
                      </a:r>
                    </a:p>
                  </a:txBody>
                  <a:tcPr marL="9525" marR="9525" marT="9525" marB="0" anchor="ctr">
                    <a:solidFill>
                      <a:schemeClr val="accent1">
                        <a:lumMod val="40000"/>
                        <a:lumOff val="60000"/>
                      </a:schemeClr>
                    </a:solidFill>
                  </a:tcPr>
                </a:tc>
                <a:extLst>
                  <a:ext uri="{0D108BD9-81ED-4DB2-BD59-A6C34878D82A}">
                    <a16:rowId xmlns:a16="http://schemas.microsoft.com/office/drawing/2014/main" val="2117146787"/>
                  </a:ext>
                </a:extLst>
              </a:tr>
              <a:tr h="149318">
                <a:tc>
                  <a:txBody>
                    <a:bodyPr/>
                    <a:lstStyle/>
                    <a:p>
                      <a:pPr marL="171450" indent="-171450" algn="l" fontAlgn="b">
                        <a:buFont typeface="Wingdings" panose="05000000000000000000" pitchFamily="2" charset="2"/>
                        <a:buChar char="Ø"/>
                      </a:pPr>
                      <a:r>
                        <a:rPr lang="ru-RU" sz="800" b="0" i="0" u="none" strike="noStrike" dirty="0">
                          <a:effectLst/>
                          <a:latin typeface="Arial" panose="020B0604020202020204" pitchFamily="34" charset="0"/>
                          <a:cs typeface="Arial" panose="020B0604020202020204" pitchFamily="34" charset="0"/>
                        </a:rPr>
                        <a:t>на обустройство и установку детских игровых площадок на территории муниципальных образований Московской области</a:t>
                      </a:r>
                    </a:p>
                  </a:txBody>
                  <a:tcPr marL="2422" marR="2422" marT="2422" marB="0" anchor="ctr">
                    <a:solidFill>
                      <a:schemeClr val="accent1">
                        <a:lumMod val="40000"/>
                        <a:lumOff val="60000"/>
                      </a:schemeClr>
                    </a:solidFill>
                  </a:tcPr>
                </a:tc>
                <a:tc>
                  <a:txBody>
                    <a:bodyPr/>
                    <a:lstStyle/>
                    <a:p>
                      <a:pPr algn="ctr" fontAlgn="ctr"/>
                      <a:r>
                        <a:rPr lang="ru-RU" sz="800" b="0" i="0" u="none" strike="noStrike" dirty="0">
                          <a:solidFill>
                            <a:srgbClr val="000000"/>
                          </a:solidFill>
                          <a:effectLst/>
                          <a:latin typeface="Arial" panose="020B0604020202020204" pitchFamily="34" charset="0"/>
                          <a:cs typeface="Arial" panose="020B0604020202020204" pitchFamily="34" charset="0"/>
                        </a:rPr>
                        <a:t>11 000,0</a:t>
                      </a:r>
                    </a:p>
                  </a:txBody>
                  <a:tcPr marL="9525" marR="9525" marT="9525" marB="0" anchor="ctr">
                    <a:solidFill>
                      <a:schemeClr val="accent1">
                        <a:lumMod val="40000"/>
                        <a:lumOff val="60000"/>
                      </a:schemeClr>
                    </a:solidFill>
                  </a:tcPr>
                </a:tc>
                <a:tc>
                  <a:txBody>
                    <a:bodyPr/>
                    <a:lstStyle/>
                    <a:p>
                      <a:pPr algn="ctr" fontAlgn="ctr"/>
                      <a:r>
                        <a:rPr lang="ru-RU" sz="800" b="0" i="0" u="none" strike="noStrike" dirty="0">
                          <a:solidFill>
                            <a:srgbClr val="000000"/>
                          </a:solidFill>
                          <a:effectLst/>
                          <a:latin typeface="Arial" panose="020B0604020202020204" pitchFamily="34" charset="0"/>
                          <a:cs typeface="Arial" panose="020B0604020202020204" pitchFamily="34" charset="0"/>
                        </a:rPr>
                        <a:t>10 969,7</a:t>
                      </a:r>
                    </a:p>
                  </a:txBody>
                  <a:tcPr marL="9525" marR="9525" marT="9525" marB="0" anchor="ctr">
                    <a:solidFill>
                      <a:schemeClr val="accent1">
                        <a:lumMod val="40000"/>
                        <a:lumOff val="60000"/>
                      </a:schemeClr>
                    </a:solidFill>
                  </a:tcPr>
                </a:tc>
                <a:tc>
                  <a:txBody>
                    <a:bodyPr/>
                    <a:lstStyle/>
                    <a:p>
                      <a:pPr algn="ctr" fontAlgn="ctr"/>
                      <a:r>
                        <a:rPr lang="ru-RU" sz="800" b="0" i="0" u="none" strike="noStrike" dirty="0">
                          <a:solidFill>
                            <a:srgbClr val="000000"/>
                          </a:solidFill>
                          <a:effectLst/>
                          <a:latin typeface="Arial" panose="020B0604020202020204" pitchFamily="34" charset="0"/>
                          <a:cs typeface="Arial" panose="020B0604020202020204" pitchFamily="34" charset="0"/>
                        </a:rPr>
                        <a:t>99,7</a:t>
                      </a:r>
                    </a:p>
                  </a:txBody>
                  <a:tcPr marL="9525" marR="9525" marT="9525" marB="0" anchor="ctr">
                    <a:solidFill>
                      <a:schemeClr val="accent1">
                        <a:lumMod val="40000"/>
                        <a:lumOff val="60000"/>
                      </a:schemeClr>
                    </a:solidFill>
                  </a:tcPr>
                </a:tc>
                <a:extLst>
                  <a:ext uri="{0D108BD9-81ED-4DB2-BD59-A6C34878D82A}">
                    <a16:rowId xmlns:a16="http://schemas.microsoft.com/office/drawing/2014/main" val="2986584988"/>
                  </a:ext>
                </a:extLst>
              </a:tr>
              <a:tr h="149318">
                <a:tc>
                  <a:txBody>
                    <a:bodyPr/>
                    <a:lstStyle/>
                    <a:p>
                      <a:pPr marL="171450" indent="-171450" algn="l" fontAlgn="ctr">
                        <a:buFont typeface="Wingdings" panose="05000000000000000000" pitchFamily="2" charset="2"/>
                        <a:buChar char="Ø"/>
                      </a:pPr>
                      <a:r>
                        <a:rPr lang="ru-RU" sz="800" b="0" i="0" u="none" strike="noStrike" dirty="0">
                          <a:effectLst/>
                          <a:latin typeface="Arial" panose="020B0604020202020204" pitchFamily="34" charset="0"/>
                          <a:cs typeface="Arial" panose="020B0604020202020204" pitchFamily="34" charset="0"/>
                        </a:rPr>
                        <a:t>на комплексное благоустройство территории муниципальных образований Московской области</a:t>
                      </a:r>
                    </a:p>
                  </a:txBody>
                  <a:tcPr marL="2422" marR="2422" marT="2422" marB="0" anchor="ctr">
                    <a:solidFill>
                      <a:schemeClr val="accent1">
                        <a:lumMod val="40000"/>
                        <a:lumOff val="60000"/>
                      </a:schemeClr>
                    </a:solidFill>
                  </a:tcPr>
                </a:tc>
                <a:tc>
                  <a:txBody>
                    <a:bodyPr/>
                    <a:lstStyle/>
                    <a:p>
                      <a:pPr algn="ctr" fontAlgn="ctr"/>
                      <a:r>
                        <a:rPr lang="ru-RU" sz="800" b="0" i="0" u="none" strike="noStrike" dirty="0">
                          <a:solidFill>
                            <a:srgbClr val="000000"/>
                          </a:solidFill>
                          <a:effectLst/>
                          <a:latin typeface="Arial" panose="020B0604020202020204" pitchFamily="34" charset="0"/>
                          <a:cs typeface="Arial" panose="020B0604020202020204" pitchFamily="34" charset="0"/>
                        </a:rPr>
                        <a:t>840,1</a:t>
                      </a:r>
                    </a:p>
                  </a:txBody>
                  <a:tcPr marL="9525" marR="9525" marT="9525" marB="0" anchor="ctr">
                    <a:solidFill>
                      <a:schemeClr val="accent1">
                        <a:lumMod val="40000"/>
                        <a:lumOff val="60000"/>
                      </a:schemeClr>
                    </a:solidFill>
                  </a:tcPr>
                </a:tc>
                <a:tc>
                  <a:txBody>
                    <a:bodyPr/>
                    <a:lstStyle/>
                    <a:p>
                      <a:pPr algn="ctr" fontAlgn="ctr"/>
                      <a:r>
                        <a:rPr lang="ru-RU" sz="800" b="0" i="0" u="none" strike="noStrike" dirty="0">
                          <a:solidFill>
                            <a:srgbClr val="000000"/>
                          </a:solidFill>
                          <a:effectLst/>
                          <a:latin typeface="Arial" panose="020B0604020202020204" pitchFamily="34" charset="0"/>
                          <a:cs typeface="Arial" panose="020B0604020202020204" pitchFamily="34" charset="0"/>
                        </a:rPr>
                        <a:t>652,2</a:t>
                      </a:r>
                    </a:p>
                  </a:txBody>
                  <a:tcPr marL="9525" marR="9525" marT="9525" marB="0" anchor="ctr">
                    <a:solidFill>
                      <a:schemeClr val="accent1">
                        <a:lumMod val="40000"/>
                        <a:lumOff val="60000"/>
                      </a:schemeClr>
                    </a:solidFill>
                  </a:tcPr>
                </a:tc>
                <a:tc>
                  <a:txBody>
                    <a:bodyPr/>
                    <a:lstStyle/>
                    <a:p>
                      <a:pPr algn="ctr" fontAlgn="ctr"/>
                      <a:r>
                        <a:rPr lang="ru-RU" sz="800" b="0" i="0" u="none" strike="noStrike" dirty="0">
                          <a:solidFill>
                            <a:srgbClr val="000000"/>
                          </a:solidFill>
                          <a:effectLst/>
                          <a:latin typeface="Arial" panose="020B0604020202020204" pitchFamily="34" charset="0"/>
                          <a:cs typeface="Arial" panose="020B0604020202020204" pitchFamily="34" charset="0"/>
                        </a:rPr>
                        <a:t>77,6</a:t>
                      </a:r>
                    </a:p>
                  </a:txBody>
                  <a:tcPr marL="9525" marR="9525" marT="9525" marB="0" anchor="ctr">
                    <a:solidFill>
                      <a:schemeClr val="accent1">
                        <a:lumMod val="40000"/>
                        <a:lumOff val="60000"/>
                      </a:schemeClr>
                    </a:solidFill>
                  </a:tcPr>
                </a:tc>
                <a:extLst>
                  <a:ext uri="{0D108BD9-81ED-4DB2-BD59-A6C34878D82A}">
                    <a16:rowId xmlns:a16="http://schemas.microsoft.com/office/drawing/2014/main" val="2243662301"/>
                  </a:ext>
                </a:extLst>
              </a:tr>
              <a:tr h="240754">
                <a:tc>
                  <a:txBody>
                    <a:bodyPr/>
                    <a:lstStyle/>
                    <a:p>
                      <a:pPr marL="171450" marR="0" lvl="0" indent="-171450" algn="l" defTabSz="914400" rtl="0" eaLnBrk="1" fontAlgn="b" latinLnBrk="0" hangingPunct="1">
                        <a:lnSpc>
                          <a:spcPct val="100000"/>
                        </a:lnSpc>
                        <a:spcBef>
                          <a:spcPts val="0"/>
                        </a:spcBef>
                        <a:spcAft>
                          <a:spcPts val="0"/>
                        </a:spcAft>
                        <a:buClrTx/>
                        <a:buSzTx/>
                        <a:buFont typeface="Wingdings" panose="05000000000000000000" pitchFamily="2" charset="2"/>
                        <a:buChar char="Ø"/>
                        <a:tabLst/>
                        <a:defRPr/>
                      </a:pPr>
                      <a:r>
                        <a:rPr lang="ru-RU" sz="800" b="0" i="0" u="none" strike="noStrike" dirty="0">
                          <a:effectLst/>
                          <a:latin typeface="Arial" panose="020B0604020202020204" pitchFamily="34" charset="0"/>
                          <a:cs typeface="Arial" panose="020B0604020202020204" pitchFamily="34" charset="0"/>
                        </a:rPr>
                        <a:t>на проведение капитального ремонта (ремонта) зданий (помещений), находящихся в собственности муниципальных образований Московской области, в которых располагаются городские (районные) суды</a:t>
                      </a:r>
                    </a:p>
                  </a:txBody>
                  <a:tcPr marL="2422" marR="2422" marT="2422" marB="0" anchor="ctr">
                    <a:solidFill>
                      <a:schemeClr val="accent1">
                        <a:lumMod val="40000"/>
                        <a:lumOff val="60000"/>
                      </a:schemeClr>
                    </a:solidFill>
                  </a:tcPr>
                </a:tc>
                <a:tc>
                  <a:txBody>
                    <a:bodyPr/>
                    <a:lstStyle/>
                    <a:p>
                      <a:pPr algn="ctr" fontAlgn="ctr"/>
                      <a:r>
                        <a:rPr lang="ru-RU" sz="800" b="0" i="0" u="none" strike="noStrike" dirty="0">
                          <a:solidFill>
                            <a:srgbClr val="000000"/>
                          </a:solidFill>
                          <a:effectLst/>
                          <a:latin typeface="Arial" panose="020B0604020202020204" pitchFamily="34" charset="0"/>
                          <a:cs typeface="Arial" panose="020B0604020202020204" pitchFamily="34" charset="0"/>
                        </a:rPr>
                        <a:t>21 060,0</a:t>
                      </a:r>
                    </a:p>
                  </a:txBody>
                  <a:tcPr marL="9525" marR="9525" marT="9525" marB="0" anchor="ctr">
                    <a:solidFill>
                      <a:schemeClr val="accent1">
                        <a:lumMod val="40000"/>
                        <a:lumOff val="60000"/>
                      </a:schemeClr>
                    </a:solidFill>
                  </a:tcPr>
                </a:tc>
                <a:tc>
                  <a:txBody>
                    <a:bodyPr/>
                    <a:lstStyle/>
                    <a:p>
                      <a:pPr algn="ctr" fontAlgn="ctr"/>
                      <a:r>
                        <a:rPr lang="ru-RU" sz="800" b="0" i="0" u="none" strike="noStrike" dirty="0">
                          <a:solidFill>
                            <a:srgbClr val="000000"/>
                          </a:solidFill>
                          <a:effectLst/>
                          <a:latin typeface="Arial" panose="020B0604020202020204" pitchFamily="34" charset="0"/>
                          <a:cs typeface="Arial" panose="020B0604020202020204" pitchFamily="34" charset="0"/>
                        </a:rPr>
                        <a:t>17 914,7</a:t>
                      </a:r>
                    </a:p>
                  </a:txBody>
                  <a:tcPr marL="9525" marR="9525" marT="9525" marB="0" anchor="ctr">
                    <a:solidFill>
                      <a:schemeClr val="accent1">
                        <a:lumMod val="40000"/>
                        <a:lumOff val="60000"/>
                      </a:schemeClr>
                    </a:solidFill>
                  </a:tcPr>
                </a:tc>
                <a:tc>
                  <a:txBody>
                    <a:bodyPr/>
                    <a:lstStyle/>
                    <a:p>
                      <a:pPr algn="ctr" fontAlgn="ctr"/>
                      <a:r>
                        <a:rPr lang="ru-RU" sz="800" b="0" i="0" u="none" strike="noStrike" dirty="0">
                          <a:solidFill>
                            <a:srgbClr val="000000"/>
                          </a:solidFill>
                          <a:effectLst/>
                          <a:latin typeface="Arial" panose="020B0604020202020204" pitchFamily="34" charset="0"/>
                          <a:cs typeface="Arial" panose="020B0604020202020204" pitchFamily="34" charset="0"/>
                        </a:rPr>
                        <a:t>85,0</a:t>
                      </a:r>
                    </a:p>
                  </a:txBody>
                  <a:tcPr marL="9525" marR="9525" marT="9525" marB="0" anchor="ctr">
                    <a:solidFill>
                      <a:schemeClr val="accent1">
                        <a:lumMod val="40000"/>
                        <a:lumOff val="60000"/>
                      </a:schemeClr>
                    </a:solidFill>
                  </a:tcPr>
                </a:tc>
                <a:extLst>
                  <a:ext uri="{0D108BD9-81ED-4DB2-BD59-A6C34878D82A}">
                    <a16:rowId xmlns:a16="http://schemas.microsoft.com/office/drawing/2014/main" val="735584881"/>
                  </a:ext>
                </a:extLst>
              </a:tr>
              <a:tr h="169948">
                <a:tc>
                  <a:txBody>
                    <a:bodyPr/>
                    <a:lstStyle/>
                    <a:p>
                      <a:pPr marL="171450" indent="-171450" algn="l" fontAlgn="b">
                        <a:buFont typeface="Wingdings" panose="05000000000000000000" pitchFamily="2" charset="2"/>
                        <a:buChar char="Ø"/>
                      </a:pPr>
                      <a:r>
                        <a:rPr lang="ru-RU" sz="800" b="0" i="0" u="none" strike="noStrike" dirty="0">
                          <a:effectLst/>
                          <a:latin typeface="Arial" panose="020B0604020202020204" pitchFamily="34" charset="0"/>
                          <a:cs typeface="Arial" panose="020B0604020202020204" pitchFamily="34" charset="0"/>
                        </a:rPr>
                        <a:t>на организацию бесплатного горячего питания обучающихся, получающих начальное общее образование в государственных и муниципальных образовательных организациях</a:t>
                      </a:r>
                    </a:p>
                  </a:txBody>
                  <a:tcPr marL="2422" marR="2422" marT="2422" marB="0" anchor="ctr">
                    <a:solidFill>
                      <a:schemeClr val="accent1">
                        <a:lumMod val="40000"/>
                        <a:lumOff val="60000"/>
                      </a:schemeClr>
                    </a:solidFill>
                  </a:tcPr>
                </a:tc>
                <a:tc>
                  <a:txBody>
                    <a:bodyPr/>
                    <a:lstStyle/>
                    <a:p>
                      <a:pPr algn="ctr" fontAlgn="ctr"/>
                      <a:r>
                        <a:rPr lang="ru-RU" sz="800" b="0" i="0" u="none" strike="noStrike" dirty="0">
                          <a:solidFill>
                            <a:srgbClr val="000000"/>
                          </a:solidFill>
                          <a:effectLst/>
                          <a:latin typeface="Arial" panose="020B0604020202020204" pitchFamily="34" charset="0"/>
                          <a:cs typeface="Arial" panose="020B0604020202020204" pitchFamily="34" charset="0"/>
                        </a:rPr>
                        <a:t>64 956,5</a:t>
                      </a:r>
                    </a:p>
                  </a:txBody>
                  <a:tcPr marL="9525" marR="9525" marT="9525" marB="0" anchor="ctr">
                    <a:solidFill>
                      <a:schemeClr val="accent1">
                        <a:lumMod val="40000"/>
                        <a:lumOff val="60000"/>
                      </a:schemeClr>
                    </a:solidFill>
                  </a:tcPr>
                </a:tc>
                <a:tc>
                  <a:txBody>
                    <a:bodyPr/>
                    <a:lstStyle/>
                    <a:p>
                      <a:pPr algn="ctr" fontAlgn="ctr"/>
                      <a:r>
                        <a:rPr lang="ru-RU" sz="800" b="0" i="0" u="none" strike="noStrike" dirty="0">
                          <a:solidFill>
                            <a:srgbClr val="000000"/>
                          </a:solidFill>
                          <a:effectLst/>
                          <a:latin typeface="Arial" panose="020B0604020202020204" pitchFamily="34" charset="0"/>
                          <a:cs typeface="Arial" panose="020B0604020202020204" pitchFamily="34" charset="0"/>
                        </a:rPr>
                        <a:t>45 528,4</a:t>
                      </a:r>
                    </a:p>
                  </a:txBody>
                  <a:tcPr marL="9525" marR="9525" marT="9525" marB="0" anchor="ctr">
                    <a:solidFill>
                      <a:schemeClr val="accent1">
                        <a:lumMod val="40000"/>
                        <a:lumOff val="60000"/>
                      </a:schemeClr>
                    </a:solidFill>
                  </a:tcPr>
                </a:tc>
                <a:tc>
                  <a:txBody>
                    <a:bodyPr/>
                    <a:lstStyle/>
                    <a:p>
                      <a:pPr algn="ctr" fontAlgn="ctr"/>
                      <a:r>
                        <a:rPr lang="ru-RU" sz="800" b="0" i="0" u="none" strike="noStrike" dirty="0">
                          <a:solidFill>
                            <a:srgbClr val="000000"/>
                          </a:solidFill>
                          <a:effectLst/>
                          <a:latin typeface="Arial" panose="020B0604020202020204" pitchFamily="34" charset="0"/>
                          <a:cs typeface="Arial" panose="020B0604020202020204" pitchFamily="34" charset="0"/>
                        </a:rPr>
                        <a:t>70,1</a:t>
                      </a:r>
                    </a:p>
                  </a:txBody>
                  <a:tcPr marL="9525" marR="9525" marT="9525" marB="0" anchor="ctr">
                    <a:solidFill>
                      <a:schemeClr val="accent1">
                        <a:lumMod val="40000"/>
                        <a:lumOff val="60000"/>
                      </a:schemeClr>
                    </a:solidFill>
                  </a:tcPr>
                </a:tc>
                <a:extLst>
                  <a:ext uri="{0D108BD9-81ED-4DB2-BD59-A6C34878D82A}">
                    <a16:rowId xmlns:a16="http://schemas.microsoft.com/office/drawing/2014/main" val="3324421134"/>
                  </a:ext>
                </a:extLst>
              </a:tr>
              <a:tr h="240754">
                <a:tc>
                  <a:txBody>
                    <a:bodyPr/>
                    <a:lstStyle/>
                    <a:p>
                      <a:pPr marL="171450" indent="-171450" algn="l" fontAlgn="b">
                        <a:buFont typeface="Wingdings" panose="05000000000000000000" pitchFamily="2" charset="2"/>
                        <a:buChar char="Ø"/>
                      </a:pPr>
                      <a:r>
                        <a:rPr lang="ru-RU" sz="800" b="0" i="0" u="none" strike="noStrike" dirty="0">
                          <a:effectLst/>
                          <a:latin typeface="Arial" panose="020B0604020202020204" pitchFamily="34" charset="0"/>
                          <a:cs typeface="Arial" panose="020B0604020202020204" pitchFamily="34" charset="0"/>
                        </a:rPr>
                        <a:t>на государственную поддержку частных дошкольных образовательных организаций в Московской области с целью возмещения расходов на присмотр и уход, содержание имущества и арендную плату за использование помещений</a:t>
                      </a:r>
                    </a:p>
                  </a:txBody>
                  <a:tcPr marL="2422" marR="2422" marT="2422" marB="0" anchor="ctr">
                    <a:solidFill>
                      <a:schemeClr val="accent1">
                        <a:lumMod val="40000"/>
                        <a:lumOff val="60000"/>
                      </a:schemeClr>
                    </a:solidFill>
                  </a:tcPr>
                </a:tc>
                <a:tc>
                  <a:txBody>
                    <a:bodyPr/>
                    <a:lstStyle/>
                    <a:p>
                      <a:pPr algn="ctr" fontAlgn="ctr"/>
                      <a:r>
                        <a:rPr lang="ru-RU" sz="800" b="0" i="0" u="none" strike="noStrike" dirty="0">
                          <a:solidFill>
                            <a:srgbClr val="000000"/>
                          </a:solidFill>
                          <a:effectLst/>
                          <a:latin typeface="Arial" panose="020B0604020202020204" pitchFamily="34" charset="0"/>
                          <a:cs typeface="Arial" panose="020B0604020202020204" pitchFamily="34" charset="0"/>
                        </a:rPr>
                        <a:t>40 795,0</a:t>
                      </a:r>
                    </a:p>
                  </a:txBody>
                  <a:tcPr marL="9525" marR="9525" marT="9525" marB="0" anchor="ctr">
                    <a:solidFill>
                      <a:schemeClr val="accent1">
                        <a:lumMod val="40000"/>
                        <a:lumOff val="60000"/>
                      </a:schemeClr>
                    </a:solidFill>
                  </a:tcPr>
                </a:tc>
                <a:tc>
                  <a:txBody>
                    <a:bodyPr/>
                    <a:lstStyle/>
                    <a:p>
                      <a:pPr algn="ctr" fontAlgn="ctr"/>
                      <a:r>
                        <a:rPr lang="ru-RU" sz="800" b="0" i="0" u="none" strike="noStrike" dirty="0">
                          <a:solidFill>
                            <a:srgbClr val="000000"/>
                          </a:solidFill>
                          <a:effectLst/>
                          <a:latin typeface="Arial" panose="020B0604020202020204" pitchFamily="34" charset="0"/>
                          <a:cs typeface="Arial" panose="020B0604020202020204" pitchFamily="34" charset="0"/>
                        </a:rPr>
                        <a:t>41 476,0</a:t>
                      </a:r>
                    </a:p>
                  </a:txBody>
                  <a:tcPr marL="9525" marR="9525" marT="9525" marB="0" anchor="ctr">
                    <a:solidFill>
                      <a:schemeClr val="accent1">
                        <a:lumMod val="40000"/>
                        <a:lumOff val="60000"/>
                      </a:schemeClr>
                    </a:solidFill>
                  </a:tcPr>
                </a:tc>
                <a:tc>
                  <a:txBody>
                    <a:bodyPr/>
                    <a:lstStyle/>
                    <a:p>
                      <a:pPr algn="ctr" fontAlgn="ctr"/>
                      <a:r>
                        <a:rPr lang="ru-RU" sz="800" b="0" i="0" u="none" strike="noStrike" dirty="0">
                          <a:solidFill>
                            <a:srgbClr val="000000"/>
                          </a:solidFill>
                          <a:effectLst/>
                          <a:latin typeface="Arial" panose="020B0604020202020204" pitchFamily="34" charset="0"/>
                          <a:cs typeface="Arial" panose="020B0604020202020204" pitchFamily="34" charset="0"/>
                        </a:rPr>
                        <a:t>101,7</a:t>
                      </a:r>
                    </a:p>
                  </a:txBody>
                  <a:tcPr marL="9525" marR="9525" marT="9525" marB="0" anchor="ctr">
                    <a:solidFill>
                      <a:schemeClr val="accent1">
                        <a:lumMod val="40000"/>
                        <a:lumOff val="60000"/>
                      </a:schemeClr>
                    </a:solidFill>
                  </a:tcPr>
                </a:tc>
                <a:extLst>
                  <a:ext uri="{0D108BD9-81ED-4DB2-BD59-A6C34878D82A}">
                    <a16:rowId xmlns:a16="http://schemas.microsoft.com/office/drawing/2014/main" val="1970917705"/>
                  </a:ext>
                </a:extLst>
              </a:tr>
              <a:tr h="149318">
                <a:tc>
                  <a:txBody>
                    <a:bodyPr/>
                    <a:lstStyle/>
                    <a:p>
                      <a:pPr marL="171450" indent="-171450" algn="l" fontAlgn="b">
                        <a:buFont typeface="Wingdings" panose="05000000000000000000" pitchFamily="2" charset="2"/>
                        <a:buChar char="Ø"/>
                      </a:pPr>
                      <a:r>
                        <a:rPr lang="ru-RU" sz="800" b="0" i="0" u="none" strike="noStrike" dirty="0">
                          <a:effectLst/>
                          <a:latin typeface="Arial" panose="020B0604020202020204" pitchFamily="34" charset="0"/>
                          <a:cs typeface="Arial" panose="020B0604020202020204" pitchFamily="34" charset="0"/>
                        </a:rPr>
                        <a:t>на мероприятия по организации отдыха детей в каникулярное время</a:t>
                      </a:r>
                    </a:p>
                  </a:txBody>
                  <a:tcPr marL="2422" marR="2422" marT="2422" marB="0" anchor="ctr">
                    <a:solidFill>
                      <a:schemeClr val="accent1">
                        <a:lumMod val="40000"/>
                        <a:lumOff val="60000"/>
                      </a:schemeClr>
                    </a:solidFill>
                  </a:tcPr>
                </a:tc>
                <a:tc>
                  <a:txBody>
                    <a:bodyPr/>
                    <a:lstStyle/>
                    <a:p>
                      <a:pPr algn="ctr" fontAlgn="ctr"/>
                      <a:r>
                        <a:rPr lang="ru-RU" sz="800" b="0" i="0" u="none" strike="noStrike" dirty="0">
                          <a:solidFill>
                            <a:srgbClr val="000000"/>
                          </a:solidFill>
                          <a:effectLst/>
                          <a:latin typeface="Arial" panose="020B0604020202020204" pitchFamily="34" charset="0"/>
                          <a:cs typeface="Arial" panose="020B0604020202020204" pitchFamily="34" charset="0"/>
                        </a:rPr>
                        <a:t>5 744,0</a:t>
                      </a:r>
                    </a:p>
                  </a:txBody>
                  <a:tcPr marL="9525" marR="9525" marT="9525" marB="0" anchor="ctr">
                    <a:solidFill>
                      <a:schemeClr val="accent1">
                        <a:lumMod val="40000"/>
                        <a:lumOff val="60000"/>
                      </a:schemeClr>
                    </a:solidFill>
                  </a:tcPr>
                </a:tc>
                <a:tc>
                  <a:txBody>
                    <a:bodyPr/>
                    <a:lstStyle/>
                    <a:p>
                      <a:pPr algn="ctr" fontAlgn="ctr"/>
                      <a:r>
                        <a:rPr lang="ru-RU" sz="800" b="0" i="0" u="none" strike="noStrike" dirty="0">
                          <a:solidFill>
                            <a:srgbClr val="000000"/>
                          </a:solidFill>
                          <a:effectLst/>
                          <a:latin typeface="Arial" panose="020B0604020202020204" pitchFamily="34" charset="0"/>
                          <a:cs typeface="Arial" panose="020B0604020202020204" pitchFamily="34" charset="0"/>
                        </a:rPr>
                        <a:t>5 744,0</a:t>
                      </a:r>
                    </a:p>
                  </a:txBody>
                  <a:tcPr marL="9525" marR="9525" marT="9525" marB="0" anchor="ctr">
                    <a:solidFill>
                      <a:schemeClr val="accent1">
                        <a:lumMod val="40000"/>
                        <a:lumOff val="60000"/>
                      </a:schemeClr>
                    </a:solidFill>
                  </a:tcPr>
                </a:tc>
                <a:tc>
                  <a:txBody>
                    <a:bodyPr/>
                    <a:lstStyle/>
                    <a:p>
                      <a:pPr algn="ctr" fontAlgn="ctr"/>
                      <a:r>
                        <a:rPr lang="ru-RU" sz="800" b="0" i="0" u="none" strike="noStrike" dirty="0">
                          <a:solidFill>
                            <a:srgbClr val="000000"/>
                          </a:solidFill>
                          <a:effectLst/>
                          <a:latin typeface="Arial" panose="020B0604020202020204" pitchFamily="34" charset="0"/>
                          <a:cs typeface="Arial" panose="020B0604020202020204" pitchFamily="34" charset="0"/>
                        </a:rPr>
                        <a:t>100,0</a:t>
                      </a:r>
                    </a:p>
                  </a:txBody>
                  <a:tcPr marL="9525" marR="9525" marT="9525" marB="0" anchor="ctr">
                    <a:solidFill>
                      <a:schemeClr val="accent1">
                        <a:lumMod val="40000"/>
                        <a:lumOff val="60000"/>
                      </a:schemeClr>
                    </a:solidFill>
                  </a:tcPr>
                </a:tc>
                <a:extLst>
                  <a:ext uri="{0D108BD9-81ED-4DB2-BD59-A6C34878D82A}">
                    <a16:rowId xmlns:a16="http://schemas.microsoft.com/office/drawing/2014/main" val="3398214140"/>
                  </a:ext>
                </a:extLst>
              </a:tr>
              <a:tr h="169948">
                <a:tc>
                  <a:txBody>
                    <a:bodyPr/>
                    <a:lstStyle/>
                    <a:p>
                      <a:pPr marL="171450" indent="-171450" algn="l" fontAlgn="b">
                        <a:buFont typeface="Wingdings" panose="05000000000000000000" pitchFamily="2" charset="2"/>
                        <a:buChar char="Ø"/>
                      </a:pPr>
                      <a:r>
                        <a:rPr lang="ru-RU" sz="800" b="0" i="0" u="none" strike="noStrike" dirty="0">
                          <a:effectLst/>
                          <a:latin typeface="Arial" panose="020B0604020202020204" pitchFamily="34" charset="0"/>
                          <a:cs typeface="Arial" panose="020B0604020202020204" pitchFamily="34" charset="0"/>
                        </a:rPr>
                        <a:t>на создание и содержание дополнительных мест для детей в возрасте от 1,5 до 7 лет в организациях, осуществляющих присмотр и уход за детьми</a:t>
                      </a:r>
                    </a:p>
                  </a:txBody>
                  <a:tcPr marL="2422" marR="2422" marT="2422" marB="0" anchor="ctr">
                    <a:solidFill>
                      <a:schemeClr val="accent1">
                        <a:lumMod val="40000"/>
                        <a:lumOff val="60000"/>
                      </a:schemeClr>
                    </a:solidFill>
                  </a:tcPr>
                </a:tc>
                <a:tc>
                  <a:txBody>
                    <a:bodyPr/>
                    <a:lstStyle/>
                    <a:p>
                      <a:pPr algn="ctr" fontAlgn="ctr"/>
                      <a:r>
                        <a:rPr lang="ru-RU" sz="800" b="0" i="0" u="none" strike="noStrike" dirty="0">
                          <a:solidFill>
                            <a:srgbClr val="000000"/>
                          </a:solidFill>
                          <a:effectLst/>
                          <a:latin typeface="Arial" panose="020B0604020202020204" pitchFamily="34" charset="0"/>
                          <a:cs typeface="Arial" panose="020B0604020202020204" pitchFamily="34" charset="0"/>
                        </a:rPr>
                        <a:t>22 772,0</a:t>
                      </a:r>
                    </a:p>
                  </a:txBody>
                  <a:tcPr marL="9525" marR="9525" marT="9525" marB="0" anchor="ctr">
                    <a:solidFill>
                      <a:schemeClr val="accent1">
                        <a:lumMod val="40000"/>
                        <a:lumOff val="60000"/>
                      </a:schemeClr>
                    </a:solidFill>
                  </a:tcPr>
                </a:tc>
                <a:tc>
                  <a:txBody>
                    <a:bodyPr/>
                    <a:lstStyle/>
                    <a:p>
                      <a:pPr algn="ctr" fontAlgn="ctr"/>
                      <a:r>
                        <a:rPr lang="ru-RU" sz="800" b="0" i="0" u="none" strike="noStrike" dirty="0">
                          <a:solidFill>
                            <a:srgbClr val="000000"/>
                          </a:solidFill>
                          <a:effectLst/>
                          <a:latin typeface="Arial" panose="020B0604020202020204" pitchFamily="34" charset="0"/>
                          <a:cs typeface="Arial" panose="020B0604020202020204" pitchFamily="34" charset="0"/>
                        </a:rPr>
                        <a:t>19 614,4</a:t>
                      </a:r>
                    </a:p>
                  </a:txBody>
                  <a:tcPr marL="9525" marR="9525" marT="9525" marB="0" anchor="ctr">
                    <a:solidFill>
                      <a:schemeClr val="accent1">
                        <a:lumMod val="40000"/>
                        <a:lumOff val="60000"/>
                      </a:schemeClr>
                    </a:solidFill>
                  </a:tcPr>
                </a:tc>
                <a:tc>
                  <a:txBody>
                    <a:bodyPr/>
                    <a:lstStyle/>
                    <a:p>
                      <a:pPr algn="ctr" fontAlgn="ctr"/>
                      <a:r>
                        <a:rPr lang="ru-RU" sz="800" b="0" i="0" u="none" strike="noStrike" dirty="0">
                          <a:solidFill>
                            <a:srgbClr val="000000"/>
                          </a:solidFill>
                          <a:effectLst/>
                          <a:latin typeface="Arial" panose="020B0604020202020204" pitchFamily="34" charset="0"/>
                          <a:cs typeface="Arial" panose="020B0604020202020204" pitchFamily="34" charset="0"/>
                        </a:rPr>
                        <a:t>86,1</a:t>
                      </a:r>
                    </a:p>
                  </a:txBody>
                  <a:tcPr marL="9525" marR="9525" marT="9525" marB="0" anchor="ctr">
                    <a:solidFill>
                      <a:schemeClr val="accent1">
                        <a:lumMod val="40000"/>
                        <a:lumOff val="60000"/>
                      </a:schemeClr>
                    </a:solidFill>
                  </a:tcPr>
                </a:tc>
                <a:extLst>
                  <a:ext uri="{0D108BD9-81ED-4DB2-BD59-A6C34878D82A}">
                    <a16:rowId xmlns:a16="http://schemas.microsoft.com/office/drawing/2014/main" val="268901948"/>
                  </a:ext>
                </a:extLst>
              </a:tr>
              <a:tr h="254250">
                <a:tc>
                  <a:txBody>
                    <a:bodyPr/>
                    <a:lstStyle/>
                    <a:p>
                      <a:pPr marL="171450" indent="-171450" algn="l" fontAlgn="b">
                        <a:buFont typeface="Wingdings" panose="05000000000000000000" pitchFamily="2" charset="2"/>
                        <a:buChar char="Ø"/>
                      </a:pPr>
                      <a:r>
                        <a:rPr lang="ru-RU" sz="800" b="0" i="0" u="none" strike="noStrike" dirty="0">
                          <a:effectLst/>
                          <a:latin typeface="Arial" panose="020B0604020202020204" pitchFamily="34" charset="0"/>
                          <a:cs typeface="Arial" panose="020B0604020202020204" pitchFamily="34" charset="0"/>
                        </a:rPr>
                        <a:t>на организацию питания обучающихся, получающих основное и среднее общее образование, и отдельных категорий обучающихся, получающих начальное общее образование, в муниципальных общеобразовательных организациях в Московской области</a:t>
                      </a:r>
                    </a:p>
                  </a:txBody>
                  <a:tcPr marL="2422" marR="2422" marT="2422" marB="0" anchor="ctr">
                    <a:solidFill>
                      <a:schemeClr val="accent1">
                        <a:lumMod val="40000"/>
                        <a:lumOff val="60000"/>
                      </a:schemeClr>
                    </a:solidFill>
                  </a:tcPr>
                </a:tc>
                <a:tc>
                  <a:txBody>
                    <a:bodyPr/>
                    <a:lstStyle/>
                    <a:p>
                      <a:pPr algn="ctr" fontAlgn="ctr"/>
                      <a:r>
                        <a:rPr lang="ru-RU" sz="800" b="0" i="0" u="none" strike="noStrike" dirty="0">
                          <a:solidFill>
                            <a:srgbClr val="000000"/>
                          </a:solidFill>
                          <a:effectLst/>
                          <a:latin typeface="Arial" panose="020B0604020202020204" pitchFamily="34" charset="0"/>
                          <a:cs typeface="Arial" panose="020B0604020202020204" pitchFamily="34" charset="0"/>
                        </a:rPr>
                        <a:t>37 422,0</a:t>
                      </a:r>
                    </a:p>
                  </a:txBody>
                  <a:tcPr marL="9525" marR="9525" marT="9525" marB="0" anchor="ctr">
                    <a:solidFill>
                      <a:schemeClr val="accent1">
                        <a:lumMod val="40000"/>
                        <a:lumOff val="60000"/>
                      </a:schemeClr>
                    </a:solidFill>
                  </a:tcPr>
                </a:tc>
                <a:tc>
                  <a:txBody>
                    <a:bodyPr/>
                    <a:lstStyle/>
                    <a:p>
                      <a:pPr algn="ctr" fontAlgn="ctr"/>
                      <a:r>
                        <a:rPr lang="ru-RU" sz="800" b="0" i="0" u="none" strike="noStrike" dirty="0">
                          <a:solidFill>
                            <a:srgbClr val="000000"/>
                          </a:solidFill>
                          <a:effectLst/>
                          <a:latin typeface="Arial" panose="020B0604020202020204" pitchFamily="34" charset="0"/>
                          <a:cs typeface="Arial" panose="020B0604020202020204" pitchFamily="34" charset="0"/>
                        </a:rPr>
                        <a:t>27 154,1</a:t>
                      </a:r>
                    </a:p>
                  </a:txBody>
                  <a:tcPr marL="9525" marR="9525" marT="9525" marB="0" anchor="ctr">
                    <a:solidFill>
                      <a:schemeClr val="accent1">
                        <a:lumMod val="40000"/>
                        <a:lumOff val="60000"/>
                      </a:schemeClr>
                    </a:solidFill>
                  </a:tcPr>
                </a:tc>
                <a:tc>
                  <a:txBody>
                    <a:bodyPr/>
                    <a:lstStyle/>
                    <a:p>
                      <a:pPr algn="ctr" fontAlgn="ctr"/>
                      <a:r>
                        <a:rPr lang="ru-RU" sz="800" b="0" i="0" u="none" strike="noStrike" dirty="0">
                          <a:solidFill>
                            <a:srgbClr val="000000"/>
                          </a:solidFill>
                          <a:effectLst/>
                          <a:latin typeface="Arial" panose="020B0604020202020204" pitchFamily="34" charset="0"/>
                          <a:cs typeface="Arial" panose="020B0604020202020204" pitchFamily="34" charset="0"/>
                        </a:rPr>
                        <a:t>72,6</a:t>
                      </a:r>
                    </a:p>
                  </a:txBody>
                  <a:tcPr marL="9525" marR="9525" marT="9525" marB="0" anchor="ctr">
                    <a:solidFill>
                      <a:schemeClr val="accent1">
                        <a:lumMod val="40000"/>
                        <a:lumOff val="60000"/>
                      </a:schemeClr>
                    </a:solidFill>
                  </a:tcPr>
                </a:tc>
                <a:extLst>
                  <a:ext uri="{0D108BD9-81ED-4DB2-BD59-A6C34878D82A}">
                    <a16:rowId xmlns:a16="http://schemas.microsoft.com/office/drawing/2014/main" val="1235905215"/>
                  </a:ext>
                </a:extLst>
              </a:tr>
              <a:tr h="359948">
                <a:tc>
                  <a:txBody>
                    <a:bodyPr/>
                    <a:lstStyle/>
                    <a:p>
                      <a:pPr marL="171450" indent="-171450" algn="l" fontAlgn="b">
                        <a:buFont typeface="Wingdings" panose="05000000000000000000" pitchFamily="2" charset="2"/>
                        <a:buChar char="Ø"/>
                      </a:pPr>
                      <a:r>
                        <a:rPr lang="ru-RU" sz="800" b="0" i="0" u="none" strike="noStrike" dirty="0">
                          <a:effectLst/>
                          <a:latin typeface="Arial" panose="020B0604020202020204" pitchFamily="34" charset="0"/>
                          <a:cs typeface="Arial" panose="020B0604020202020204" pitchFamily="34" charset="0"/>
                        </a:rPr>
                        <a:t>на создание дополнительных мест для детей в возрасте от 1,5 до 3 лет любой направленности в организациях, осуществляющих образовательную деятельность (за исключением государственных, муниципальных), и у индивидуальных предпринимателей, осуществляющих образовательную деятельность по образовательным программам дошкольного образования, в том числе адаптированным, и присмотр и уход за детьми</a:t>
                      </a:r>
                    </a:p>
                  </a:txBody>
                  <a:tcPr marL="2422" marR="2422" marT="2422" marB="0" anchor="ctr">
                    <a:solidFill>
                      <a:schemeClr val="accent1">
                        <a:lumMod val="40000"/>
                        <a:lumOff val="60000"/>
                      </a:schemeClr>
                    </a:solidFill>
                  </a:tcPr>
                </a:tc>
                <a:tc>
                  <a:txBody>
                    <a:bodyPr/>
                    <a:lstStyle/>
                    <a:p>
                      <a:pPr algn="ctr" fontAlgn="ctr"/>
                      <a:r>
                        <a:rPr lang="ru-RU" sz="800" b="0" i="0" u="none" strike="noStrike" dirty="0">
                          <a:solidFill>
                            <a:srgbClr val="000000"/>
                          </a:solidFill>
                          <a:effectLst/>
                          <a:latin typeface="Arial" panose="020B0604020202020204" pitchFamily="34" charset="0"/>
                          <a:cs typeface="Arial" panose="020B0604020202020204" pitchFamily="34" charset="0"/>
                        </a:rPr>
                        <a:t>1 852,0</a:t>
                      </a:r>
                    </a:p>
                  </a:txBody>
                  <a:tcPr marL="9525" marR="9525" marT="9525" marB="0" anchor="ctr">
                    <a:solidFill>
                      <a:schemeClr val="accent1">
                        <a:lumMod val="40000"/>
                        <a:lumOff val="60000"/>
                      </a:schemeClr>
                    </a:solidFill>
                  </a:tcPr>
                </a:tc>
                <a:tc>
                  <a:txBody>
                    <a:bodyPr/>
                    <a:lstStyle/>
                    <a:p>
                      <a:pPr algn="ctr" fontAlgn="ctr"/>
                      <a:r>
                        <a:rPr lang="ru-RU" sz="800" b="0" i="0" u="none" strike="noStrike" dirty="0">
                          <a:solidFill>
                            <a:srgbClr val="000000"/>
                          </a:solidFill>
                          <a:effectLst/>
                          <a:latin typeface="Arial" panose="020B0604020202020204" pitchFamily="34" charset="0"/>
                          <a:cs typeface="Arial" panose="020B0604020202020204" pitchFamily="34" charset="0"/>
                        </a:rPr>
                        <a:t>1 809,6</a:t>
                      </a:r>
                    </a:p>
                  </a:txBody>
                  <a:tcPr marL="9525" marR="9525" marT="9525" marB="0" anchor="ctr">
                    <a:solidFill>
                      <a:schemeClr val="accent1">
                        <a:lumMod val="40000"/>
                        <a:lumOff val="60000"/>
                      </a:schemeClr>
                    </a:solidFill>
                  </a:tcPr>
                </a:tc>
                <a:tc>
                  <a:txBody>
                    <a:bodyPr/>
                    <a:lstStyle/>
                    <a:p>
                      <a:pPr algn="ctr" fontAlgn="ctr"/>
                      <a:r>
                        <a:rPr lang="ru-RU" sz="800" b="0" i="0" u="none" strike="noStrike" dirty="0">
                          <a:solidFill>
                            <a:srgbClr val="000000"/>
                          </a:solidFill>
                          <a:effectLst/>
                          <a:latin typeface="Arial" panose="020B0604020202020204" pitchFamily="34" charset="0"/>
                          <a:cs typeface="Arial" panose="020B0604020202020204" pitchFamily="34" charset="0"/>
                        </a:rPr>
                        <a:t>97,7</a:t>
                      </a:r>
                    </a:p>
                  </a:txBody>
                  <a:tcPr marL="9525" marR="9525" marT="9525" marB="0" anchor="ctr">
                    <a:solidFill>
                      <a:schemeClr val="accent1">
                        <a:lumMod val="40000"/>
                        <a:lumOff val="60000"/>
                      </a:schemeClr>
                    </a:solidFill>
                  </a:tcPr>
                </a:tc>
                <a:extLst>
                  <a:ext uri="{0D108BD9-81ED-4DB2-BD59-A6C34878D82A}">
                    <a16:rowId xmlns:a16="http://schemas.microsoft.com/office/drawing/2014/main" val="3052134630"/>
                  </a:ext>
                </a:extLst>
              </a:tr>
              <a:tr h="254250">
                <a:tc>
                  <a:txBody>
                    <a:bodyPr/>
                    <a:lstStyle/>
                    <a:p>
                      <a:pPr marL="171450" indent="-171450" algn="l" fontAlgn="b">
                        <a:buFont typeface="Wingdings" panose="05000000000000000000" pitchFamily="2" charset="2"/>
                        <a:buChar char="Ø"/>
                      </a:pPr>
                      <a:r>
                        <a:rPr lang="ru-RU" sz="800" b="0" i="0" u="none" strike="noStrike" dirty="0">
                          <a:effectLst/>
                          <a:latin typeface="Arial" panose="020B0604020202020204" pitchFamily="34" charset="0"/>
                          <a:cs typeface="Arial" panose="020B0604020202020204" pitchFamily="34" charset="0"/>
                        </a:rPr>
                        <a:t>на государственную поддержку образовательных организаций в целях оснащения (обновления) их компьютерным, мультимедийным, презентационным оборудованием и программным обеспечением в рамках эксперимента по модернизации начального общего, основного общего и среднего общего образования</a:t>
                      </a:r>
                    </a:p>
                  </a:txBody>
                  <a:tcPr marL="2422" marR="2422" marT="2422" marB="0" anchor="ctr">
                    <a:solidFill>
                      <a:schemeClr val="accent1">
                        <a:lumMod val="40000"/>
                        <a:lumOff val="60000"/>
                      </a:schemeClr>
                    </a:solidFill>
                  </a:tcPr>
                </a:tc>
                <a:tc>
                  <a:txBody>
                    <a:bodyPr/>
                    <a:lstStyle/>
                    <a:p>
                      <a:pPr algn="ctr" fontAlgn="ctr"/>
                      <a:r>
                        <a:rPr lang="ru-RU" sz="800" b="0" i="0" u="none" strike="noStrike" dirty="0">
                          <a:solidFill>
                            <a:srgbClr val="000000"/>
                          </a:solidFill>
                          <a:effectLst/>
                          <a:latin typeface="Arial" panose="020B0604020202020204" pitchFamily="34" charset="0"/>
                          <a:cs typeface="Arial" panose="020B0604020202020204" pitchFamily="34" charset="0"/>
                        </a:rPr>
                        <a:t>17 020,9</a:t>
                      </a:r>
                    </a:p>
                  </a:txBody>
                  <a:tcPr marL="9525" marR="9525" marT="9525" marB="0" anchor="ctr">
                    <a:solidFill>
                      <a:schemeClr val="accent1">
                        <a:lumMod val="40000"/>
                        <a:lumOff val="60000"/>
                      </a:schemeClr>
                    </a:solidFill>
                  </a:tcPr>
                </a:tc>
                <a:tc>
                  <a:txBody>
                    <a:bodyPr/>
                    <a:lstStyle/>
                    <a:p>
                      <a:pPr algn="ctr" fontAlgn="ctr"/>
                      <a:r>
                        <a:rPr lang="ru-RU" sz="800" b="0" i="0" u="none" strike="noStrike" dirty="0">
                          <a:solidFill>
                            <a:srgbClr val="000000"/>
                          </a:solidFill>
                          <a:effectLst/>
                          <a:latin typeface="Arial" panose="020B0604020202020204" pitchFamily="34" charset="0"/>
                          <a:cs typeface="Arial" panose="020B0604020202020204" pitchFamily="34" charset="0"/>
                        </a:rPr>
                        <a:t>12 743,7</a:t>
                      </a:r>
                    </a:p>
                  </a:txBody>
                  <a:tcPr marL="9525" marR="9525" marT="9525" marB="0" anchor="ctr">
                    <a:solidFill>
                      <a:schemeClr val="accent1">
                        <a:lumMod val="40000"/>
                        <a:lumOff val="60000"/>
                      </a:schemeClr>
                    </a:solidFill>
                  </a:tcPr>
                </a:tc>
                <a:tc>
                  <a:txBody>
                    <a:bodyPr/>
                    <a:lstStyle/>
                    <a:p>
                      <a:pPr algn="ctr" fontAlgn="ctr"/>
                      <a:r>
                        <a:rPr lang="ru-RU" sz="800" b="0" i="0" u="none" strike="noStrike" dirty="0">
                          <a:solidFill>
                            <a:srgbClr val="000000"/>
                          </a:solidFill>
                          <a:effectLst/>
                          <a:latin typeface="Arial" panose="020B0604020202020204" pitchFamily="34" charset="0"/>
                          <a:cs typeface="Arial" panose="020B0604020202020204" pitchFamily="34" charset="0"/>
                        </a:rPr>
                        <a:t>74,9</a:t>
                      </a:r>
                    </a:p>
                  </a:txBody>
                  <a:tcPr marL="9525" marR="9525" marT="9525" marB="0" anchor="ctr">
                    <a:solidFill>
                      <a:schemeClr val="accent1">
                        <a:lumMod val="40000"/>
                        <a:lumOff val="60000"/>
                      </a:schemeClr>
                    </a:solidFill>
                  </a:tcPr>
                </a:tc>
                <a:extLst>
                  <a:ext uri="{0D108BD9-81ED-4DB2-BD59-A6C34878D82A}">
                    <a16:rowId xmlns:a16="http://schemas.microsoft.com/office/drawing/2014/main" val="3399818164"/>
                  </a:ext>
                </a:extLst>
              </a:tr>
              <a:tr h="237506">
                <a:tc>
                  <a:txBody>
                    <a:bodyPr/>
                    <a:lstStyle/>
                    <a:p>
                      <a:pPr marL="171450" indent="-171450" algn="l" fontAlgn="b">
                        <a:buFont typeface="Wingdings" panose="05000000000000000000" pitchFamily="2" charset="2"/>
                        <a:buChar char="Ø"/>
                      </a:pPr>
                      <a:r>
                        <a:rPr lang="ru-RU" sz="800" b="0" i="0" u="none" strike="noStrike" dirty="0">
                          <a:effectLst/>
                          <a:latin typeface="Arial" panose="020B0604020202020204" pitchFamily="34" charset="0"/>
                          <a:cs typeface="Arial" panose="020B0604020202020204" pitchFamily="34" charset="0"/>
                        </a:rPr>
                        <a:t>на поддержку творческой деятельности и укрепление материально-технической базы муниципальных театров в населенных пунктах с численностью населения до 300 тысяч человек</a:t>
                      </a:r>
                    </a:p>
                  </a:txBody>
                  <a:tcPr marL="2422" marR="2422" marT="2422" marB="0" anchor="ctr">
                    <a:solidFill>
                      <a:schemeClr val="accent1">
                        <a:lumMod val="40000"/>
                        <a:lumOff val="60000"/>
                      </a:schemeClr>
                    </a:solidFill>
                  </a:tcPr>
                </a:tc>
                <a:tc>
                  <a:txBody>
                    <a:bodyPr/>
                    <a:lstStyle/>
                    <a:p>
                      <a:pPr algn="ctr" fontAlgn="ctr"/>
                      <a:r>
                        <a:rPr lang="ru-RU" sz="800" b="0" i="0" u="none" strike="noStrike" dirty="0">
                          <a:solidFill>
                            <a:srgbClr val="000000"/>
                          </a:solidFill>
                          <a:effectLst/>
                          <a:latin typeface="Arial" panose="020B0604020202020204" pitchFamily="34" charset="0"/>
                          <a:cs typeface="Arial" panose="020B0604020202020204" pitchFamily="34" charset="0"/>
                        </a:rPr>
                        <a:t>2 206,7</a:t>
                      </a:r>
                    </a:p>
                  </a:txBody>
                  <a:tcPr marL="9525" marR="9525" marT="9525" marB="0" anchor="ctr">
                    <a:solidFill>
                      <a:schemeClr val="accent1">
                        <a:lumMod val="40000"/>
                        <a:lumOff val="60000"/>
                      </a:schemeClr>
                    </a:solidFill>
                  </a:tcPr>
                </a:tc>
                <a:tc>
                  <a:txBody>
                    <a:bodyPr/>
                    <a:lstStyle/>
                    <a:p>
                      <a:pPr algn="ctr" fontAlgn="ctr"/>
                      <a:r>
                        <a:rPr lang="ru-RU" sz="800" b="0" i="0" u="none" strike="noStrike" dirty="0">
                          <a:solidFill>
                            <a:srgbClr val="000000"/>
                          </a:solidFill>
                          <a:effectLst/>
                          <a:latin typeface="Arial" panose="020B0604020202020204" pitchFamily="34" charset="0"/>
                          <a:cs typeface="Arial" panose="020B0604020202020204" pitchFamily="34" charset="0"/>
                        </a:rPr>
                        <a:t>2 206,7</a:t>
                      </a:r>
                    </a:p>
                  </a:txBody>
                  <a:tcPr marL="9525" marR="9525" marT="9525" marB="0" anchor="ctr">
                    <a:solidFill>
                      <a:schemeClr val="accent1">
                        <a:lumMod val="40000"/>
                        <a:lumOff val="60000"/>
                      </a:schemeClr>
                    </a:solidFill>
                  </a:tcPr>
                </a:tc>
                <a:tc>
                  <a:txBody>
                    <a:bodyPr/>
                    <a:lstStyle/>
                    <a:p>
                      <a:pPr algn="ctr" fontAlgn="ctr"/>
                      <a:r>
                        <a:rPr lang="ru-RU" sz="800" b="0" i="0" u="none" strike="noStrike" dirty="0">
                          <a:solidFill>
                            <a:srgbClr val="000000"/>
                          </a:solidFill>
                          <a:effectLst/>
                          <a:latin typeface="Arial" panose="020B0604020202020204" pitchFamily="34" charset="0"/>
                          <a:cs typeface="Arial" panose="020B0604020202020204" pitchFamily="34" charset="0"/>
                        </a:rPr>
                        <a:t>100,0</a:t>
                      </a:r>
                    </a:p>
                  </a:txBody>
                  <a:tcPr marL="9525" marR="9525" marT="9525" marB="0" anchor="ctr">
                    <a:solidFill>
                      <a:schemeClr val="accent1">
                        <a:lumMod val="40000"/>
                        <a:lumOff val="60000"/>
                      </a:schemeClr>
                    </a:solidFill>
                  </a:tcPr>
                </a:tc>
                <a:extLst>
                  <a:ext uri="{0D108BD9-81ED-4DB2-BD59-A6C34878D82A}">
                    <a16:rowId xmlns:a16="http://schemas.microsoft.com/office/drawing/2014/main" val="3971406487"/>
                  </a:ext>
                </a:extLst>
              </a:tr>
              <a:tr h="240754">
                <a:tc>
                  <a:txBody>
                    <a:bodyPr/>
                    <a:lstStyle/>
                    <a:p>
                      <a:pPr marL="171450" indent="-171450" algn="l" fontAlgn="b">
                        <a:buFont typeface="Wingdings" panose="05000000000000000000" pitchFamily="2" charset="2"/>
                        <a:buChar char="Ø"/>
                      </a:pPr>
                      <a:r>
                        <a:rPr lang="ru-RU" sz="800" b="0" i="0" u="none" strike="noStrike" dirty="0">
                          <a:effectLst/>
                          <a:latin typeface="Arial" panose="020B0604020202020204" pitchFamily="34" charset="0"/>
                          <a:cs typeface="Arial" panose="020B0604020202020204" pitchFamily="34" charset="0"/>
                        </a:rPr>
                        <a:t>на реализацию мероприятий по обеспечению доступности приоритетных объектов и услуг в приоритетных социальных сферах жизнедеятельности инвалидов и других маломобильных групп населения</a:t>
                      </a:r>
                    </a:p>
                  </a:txBody>
                  <a:tcPr marL="2422" marR="2422" marT="2422" marB="0" anchor="ctr">
                    <a:solidFill>
                      <a:schemeClr val="accent1">
                        <a:lumMod val="40000"/>
                        <a:lumOff val="60000"/>
                      </a:schemeClr>
                    </a:solidFill>
                  </a:tcPr>
                </a:tc>
                <a:tc>
                  <a:txBody>
                    <a:bodyPr/>
                    <a:lstStyle/>
                    <a:p>
                      <a:pPr algn="ctr" fontAlgn="ctr"/>
                      <a:r>
                        <a:rPr lang="ru-RU" sz="800" b="0" i="0" u="none" strike="noStrike" dirty="0">
                          <a:solidFill>
                            <a:srgbClr val="000000"/>
                          </a:solidFill>
                          <a:effectLst/>
                          <a:latin typeface="Arial" panose="020B0604020202020204" pitchFamily="34" charset="0"/>
                          <a:cs typeface="Arial" panose="020B0604020202020204" pitchFamily="34" charset="0"/>
                        </a:rPr>
                        <a:t>316,8</a:t>
                      </a:r>
                    </a:p>
                  </a:txBody>
                  <a:tcPr marL="9525" marR="9525" marT="9525" marB="0" anchor="ctr">
                    <a:solidFill>
                      <a:schemeClr val="accent1">
                        <a:lumMod val="40000"/>
                        <a:lumOff val="60000"/>
                      </a:schemeClr>
                    </a:solidFill>
                  </a:tcPr>
                </a:tc>
                <a:tc>
                  <a:txBody>
                    <a:bodyPr/>
                    <a:lstStyle/>
                    <a:p>
                      <a:pPr algn="ctr" fontAlgn="ctr"/>
                      <a:r>
                        <a:rPr lang="ru-RU" sz="800" b="0" i="0" u="none" strike="noStrike" dirty="0">
                          <a:solidFill>
                            <a:srgbClr val="000000"/>
                          </a:solidFill>
                          <a:effectLst/>
                          <a:latin typeface="Arial" panose="020B0604020202020204" pitchFamily="34" charset="0"/>
                          <a:cs typeface="Arial" panose="020B0604020202020204" pitchFamily="34" charset="0"/>
                        </a:rPr>
                        <a:t>307,8</a:t>
                      </a:r>
                    </a:p>
                  </a:txBody>
                  <a:tcPr marL="9525" marR="9525" marT="9525" marB="0" anchor="ctr">
                    <a:solidFill>
                      <a:schemeClr val="accent1">
                        <a:lumMod val="40000"/>
                        <a:lumOff val="60000"/>
                      </a:schemeClr>
                    </a:solidFill>
                  </a:tcPr>
                </a:tc>
                <a:tc>
                  <a:txBody>
                    <a:bodyPr/>
                    <a:lstStyle/>
                    <a:p>
                      <a:pPr algn="ctr" fontAlgn="ctr"/>
                      <a:r>
                        <a:rPr lang="ru-RU" sz="800" b="0" i="0" u="none" strike="noStrike" dirty="0">
                          <a:solidFill>
                            <a:srgbClr val="000000"/>
                          </a:solidFill>
                          <a:effectLst/>
                          <a:latin typeface="Arial" panose="020B0604020202020204" pitchFamily="34" charset="0"/>
                          <a:cs typeface="Arial" panose="020B0604020202020204" pitchFamily="34" charset="0"/>
                        </a:rPr>
                        <a:t>97,2</a:t>
                      </a:r>
                    </a:p>
                  </a:txBody>
                  <a:tcPr marL="9525" marR="9525" marT="9525" marB="0" anchor="ctr">
                    <a:solidFill>
                      <a:schemeClr val="accent1">
                        <a:lumMod val="40000"/>
                        <a:lumOff val="60000"/>
                      </a:schemeClr>
                    </a:solidFill>
                  </a:tcPr>
                </a:tc>
                <a:extLst>
                  <a:ext uri="{0D108BD9-81ED-4DB2-BD59-A6C34878D82A}">
                    <a16:rowId xmlns:a16="http://schemas.microsoft.com/office/drawing/2014/main" val="3113203803"/>
                  </a:ext>
                </a:extLst>
              </a:tr>
              <a:tr h="149318">
                <a:tc>
                  <a:txBody>
                    <a:bodyPr/>
                    <a:lstStyle/>
                    <a:p>
                      <a:pPr marL="171450" indent="-171450" algn="l" fontAlgn="b">
                        <a:buFont typeface="Wingdings" panose="05000000000000000000" pitchFamily="2" charset="2"/>
                        <a:buChar char="Ø"/>
                      </a:pPr>
                      <a:r>
                        <a:rPr lang="ru-RU" sz="800" b="0" i="0" u="none" strike="noStrike" dirty="0">
                          <a:effectLst/>
                          <a:latin typeface="Arial" panose="020B0604020202020204" pitchFamily="34" charset="0"/>
                          <a:cs typeface="Arial" panose="020B0604020202020204" pitchFamily="34" charset="0"/>
                        </a:rPr>
                        <a:t>на поддержку отрасли культуры</a:t>
                      </a:r>
                    </a:p>
                  </a:txBody>
                  <a:tcPr marL="2422" marR="2422" marT="2422" marB="0" anchor="ctr">
                    <a:solidFill>
                      <a:schemeClr val="accent1">
                        <a:lumMod val="40000"/>
                        <a:lumOff val="60000"/>
                      </a:schemeClr>
                    </a:solidFill>
                  </a:tcPr>
                </a:tc>
                <a:tc>
                  <a:txBody>
                    <a:bodyPr/>
                    <a:lstStyle/>
                    <a:p>
                      <a:pPr algn="ctr" fontAlgn="ctr"/>
                      <a:r>
                        <a:rPr lang="ru-RU" sz="800" b="0" i="0" u="none" strike="noStrike" dirty="0">
                          <a:solidFill>
                            <a:srgbClr val="000000"/>
                          </a:solidFill>
                          <a:effectLst/>
                          <a:latin typeface="Arial" panose="020B0604020202020204" pitchFamily="34" charset="0"/>
                          <a:cs typeface="Arial" panose="020B0604020202020204" pitchFamily="34" charset="0"/>
                        </a:rPr>
                        <a:t>554,6</a:t>
                      </a:r>
                    </a:p>
                  </a:txBody>
                  <a:tcPr marL="9525" marR="9525" marT="9525" marB="0" anchor="ctr">
                    <a:solidFill>
                      <a:schemeClr val="accent1">
                        <a:lumMod val="40000"/>
                        <a:lumOff val="60000"/>
                      </a:schemeClr>
                    </a:solidFill>
                  </a:tcPr>
                </a:tc>
                <a:tc>
                  <a:txBody>
                    <a:bodyPr/>
                    <a:lstStyle/>
                    <a:p>
                      <a:pPr algn="ctr" fontAlgn="ctr"/>
                      <a:r>
                        <a:rPr lang="ru-RU" sz="800" b="0" i="0" u="none" strike="noStrike" dirty="0">
                          <a:solidFill>
                            <a:srgbClr val="000000"/>
                          </a:solidFill>
                          <a:effectLst/>
                          <a:latin typeface="Arial" panose="020B0604020202020204" pitchFamily="34" charset="0"/>
                          <a:cs typeface="Arial" panose="020B0604020202020204" pitchFamily="34" charset="0"/>
                        </a:rPr>
                        <a:t>554,6</a:t>
                      </a:r>
                    </a:p>
                  </a:txBody>
                  <a:tcPr marL="9525" marR="9525" marT="9525" marB="0" anchor="ctr">
                    <a:solidFill>
                      <a:schemeClr val="accent1">
                        <a:lumMod val="40000"/>
                        <a:lumOff val="60000"/>
                      </a:schemeClr>
                    </a:solidFill>
                  </a:tcPr>
                </a:tc>
                <a:tc>
                  <a:txBody>
                    <a:bodyPr/>
                    <a:lstStyle/>
                    <a:p>
                      <a:pPr algn="ctr" fontAlgn="ctr"/>
                      <a:r>
                        <a:rPr lang="ru-RU" sz="800" b="0" i="0" u="none" strike="noStrike" dirty="0">
                          <a:solidFill>
                            <a:srgbClr val="000000"/>
                          </a:solidFill>
                          <a:effectLst/>
                          <a:latin typeface="Arial" panose="020B0604020202020204" pitchFamily="34" charset="0"/>
                          <a:cs typeface="Arial" panose="020B0604020202020204" pitchFamily="34" charset="0"/>
                        </a:rPr>
                        <a:t>100,0</a:t>
                      </a:r>
                    </a:p>
                  </a:txBody>
                  <a:tcPr marL="9525" marR="9525" marT="9525" marB="0" anchor="ctr">
                    <a:solidFill>
                      <a:schemeClr val="accent1">
                        <a:lumMod val="40000"/>
                        <a:lumOff val="60000"/>
                      </a:schemeClr>
                    </a:solidFill>
                  </a:tcPr>
                </a:tc>
                <a:extLst>
                  <a:ext uri="{0D108BD9-81ED-4DB2-BD59-A6C34878D82A}">
                    <a16:rowId xmlns:a16="http://schemas.microsoft.com/office/drawing/2014/main" val="1266975659"/>
                  </a:ext>
                </a:extLst>
              </a:tr>
              <a:tr h="149318">
                <a:tc>
                  <a:txBody>
                    <a:bodyPr/>
                    <a:lstStyle/>
                    <a:p>
                      <a:pPr marL="171450" indent="-171450" algn="l" fontAlgn="b">
                        <a:buFont typeface="Wingdings" panose="05000000000000000000" pitchFamily="2" charset="2"/>
                        <a:buChar char="Ø"/>
                      </a:pPr>
                      <a:r>
                        <a:rPr lang="ru-RU" sz="800" b="0" i="0" u="none" strike="noStrike" dirty="0">
                          <a:effectLst/>
                          <a:latin typeface="Arial" panose="020B0604020202020204" pitchFamily="34" charset="0"/>
                          <a:cs typeface="Arial" panose="020B0604020202020204" pitchFamily="34" charset="0"/>
                        </a:rPr>
                        <a:t>на реализацию программ формирования современной городской среды</a:t>
                      </a:r>
                    </a:p>
                  </a:txBody>
                  <a:tcPr marL="2422" marR="2422" marT="2422" marB="0" anchor="ctr">
                    <a:solidFill>
                      <a:schemeClr val="accent1">
                        <a:lumMod val="40000"/>
                        <a:lumOff val="60000"/>
                      </a:schemeClr>
                    </a:solidFill>
                  </a:tcPr>
                </a:tc>
                <a:tc>
                  <a:txBody>
                    <a:bodyPr/>
                    <a:lstStyle/>
                    <a:p>
                      <a:pPr algn="ctr" fontAlgn="ctr"/>
                      <a:r>
                        <a:rPr lang="ru-RU" sz="800" b="0" i="0" u="none" strike="noStrike" dirty="0">
                          <a:solidFill>
                            <a:srgbClr val="000000"/>
                          </a:solidFill>
                          <a:effectLst/>
                          <a:latin typeface="Arial" panose="020B0604020202020204" pitchFamily="34" charset="0"/>
                          <a:cs typeface="Arial" panose="020B0604020202020204" pitchFamily="34" charset="0"/>
                        </a:rPr>
                        <a:t>6 000,0</a:t>
                      </a:r>
                    </a:p>
                  </a:txBody>
                  <a:tcPr marL="9525" marR="9525" marT="9525" marB="0" anchor="ctr">
                    <a:solidFill>
                      <a:schemeClr val="accent1">
                        <a:lumMod val="40000"/>
                        <a:lumOff val="60000"/>
                      </a:schemeClr>
                    </a:solidFill>
                  </a:tcPr>
                </a:tc>
                <a:tc>
                  <a:txBody>
                    <a:bodyPr/>
                    <a:lstStyle/>
                    <a:p>
                      <a:pPr algn="ctr" fontAlgn="ctr"/>
                      <a:r>
                        <a:rPr lang="ru-RU" sz="800" b="0" i="0" u="none" strike="noStrike" dirty="0">
                          <a:solidFill>
                            <a:srgbClr val="000000"/>
                          </a:solidFill>
                          <a:effectLst/>
                          <a:latin typeface="Arial" panose="020B0604020202020204" pitchFamily="34" charset="0"/>
                          <a:cs typeface="Arial" panose="020B0604020202020204" pitchFamily="34" charset="0"/>
                        </a:rPr>
                        <a:t>5 720,1</a:t>
                      </a:r>
                    </a:p>
                  </a:txBody>
                  <a:tcPr marL="9525" marR="9525" marT="9525" marB="0" anchor="ctr">
                    <a:solidFill>
                      <a:schemeClr val="accent1">
                        <a:lumMod val="40000"/>
                        <a:lumOff val="60000"/>
                      </a:schemeClr>
                    </a:solidFill>
                  </a:tcPr>
                </a:tc>
                <a:tc>
                  <a:txBody>
                    <a:bodyPr/>
                    <a:lstStyle/>
                    <a:p>
                      <a:pPr algn="ctr" fontAlgn="ctr"/>
                      <a:r>
                        <a:rPr lang="ru-RU" sz="800" b="0" i="0" u="none" strike="noStrike" dirty="0">
                          <a:solidFill>
                            <a:srgbClr val="000000"/>
                          </a:solidFill>
                          <a:effectLst/>
                          <a:latin typeface="Arial" panose="020B0604020202020204" pitchFamily="34" charset="0"/>
                          <a:cs typeface="Arial" panose="020B0604020202020204" pitchFamily="34" charset="0"/>
                        </a:rPr>
                        <a:t>95,3</a:t>
                      </a:r>
                    </a:p>
                  </a:txBody>
                  <a:tcPr marL="9525" marR="9525" marT="9525" marB="0" anchor="ctr">
                    <a:solidFill>
                      <a:schemeClr val="accent1">
                        <a:lumMod val="40000"/>
                        <a:lumOff val="60000"/>
                      </a:schemeClr>
                    </a:solidFill>
                  </a:tcPr>
                </a:tc>
                <a:extLst>
                  <a:ext uri="{0D108BD9-81ED-4DB2-BD59-A6C34878D82A}">
                    <a16:rowId xmlns:a16="http://schemas.microsoft.com/office/drawing/2014/main" val="3485891531"/>
                  </a:ext>
                </a:extLst>
              </a:tr>
            </a:tbl>
          </a:graphicData>
        </a:graphic>
      </p:graphicFrame>
      <p:pic>
        <p:nvPicPr>
          <p:cNvPr id="8" name="Объект 6">
            <a:extLst>
              <a:ext uri="{FF2B5EF4-FFF2-40B4-BE49-F238E27FC236}">
                <a16:creationId xmlns:a16="http://schemas.microsoft.com/office/drawing/2014/main" id="{ABAD0E50-48F3-4E5C-981C-B0C7A8E6895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3910" y="170694"/>
            <a:ext cx="760490" cy="342008"/>
          </a:xfrm>
          <a:prstGeom prst="rect">
            <a:avLst/>
          </a:prstGeom>
        </p:spPr>
      </p:pic>
    </p:spTree>
    <p:extLst>
      <p:ext uri="{BB962C8B-B14F-4D97-AF65-F5344CB8AC3E}">
        <p14:creationId xmlns:p14="http://schemas.microsoft.com/office/powerpoint/2010/main" val="328316273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D1C8ABA3-5FC4-474E-897A-0FBA13C31D4B}"/>
              </a:ext>
            </a:extLst>
          </p:cNvPr>
          <p:cNvSpPr>
            <a:spLocks noGrp="1"/>
          </p:cNvSpPr>
          <p:nvPr>
            <p:ph type="title"/>
          </p:nvPr>
        </p:nvSpPr>
        <p:spPr>
          <a:xfrm>
            <a:off x="845126" y="127962"/>
            <a:ext cx="10826413" cy="336430"/>
          </a:xfrm>
        </p:spPr>
        <p:txBody>
          <a:bodyPr>
            <a:noAutofit/>
          </a:bodyPr>
          <a:lstStyle/>
          <a:p>
            <a:pPr algn="ctr"/>
            <a:r>
              <a:rPr lang="ru-RU" sz="2400" dirty="0"/>
              <a:t>Информация о межбюджетных трансфертах в 2021 году</a:t>
            </a:r>
          </a:p>
        </p:txBody>
      </p:sp>
      <p:sp>
        <p:nvSpPr>
          <p:cNvPr id="4" name="Номер слайда 3">
            <a:extLst>
              <a:ext uri="{FF2B5EF4-FFF2-40B4-BE49-F238E27FC236}">
                <a16:creationId xmlns:a16="http://schemas.microsoft.com/office/drawing/2014/main" id="{32D0EA11-38EC-45A4-AA75-B5641FA3E215}"/>
              </a:ext>
            </a:extLst>
          </p:cNvPr>
          <p:cNvSpPr>
            <a:spLocks noGrp="1"/>
          </p:cNvSpPr>
          <p:nvPr>
            <p:ph type="sldNum" sz="quarter" idx="12"/>
          </p:nvPr>
        </p:nvSpPr>
        <p:spPr>
          <a:xfrm>
            <a:off x="9512060" y="6521570"/>
            <a:ext cx="2743200" cy="365125"/>
          </a:xfrm>
        </p:spPr>
        <p:txBody>
          <a:bodyPr/>
          <a:lstStyle/>
          <a:p>
            <a:fld id="{F203300F-B5E5-4D9E-9381-383162CC59FB}" type="slidenum">
              <a:rPr lang="ru-RU" smtClean="0"/>
              <a:pPr/>
              <a:t>22</a:t>
            </a:fld>
            <a:endParaRPr lang="ru-RU" dirty="0"/>
          </a:p>
        </p:txBody>
      </p:sp>
      <p:sp>
        <p:nvSpPr>
          <p:cNvPr id="11" name="Прямоугольник 10">
            <a:extLst>
              <a:ext uri="{FF2B5EF4-FFF2-40B4-BE49-F238E27FC236}">
                <a16:creationId xmlns:a16="http://schemas.microsoft.com/office/drawing/2014/main" id="{DBA5B3D7-D8B9-4F60-B23D-42C033438D22}"/>
              </a:ext>
            </a:extLst>
          </p:cNvPr>
          <p:cNvSpPr/>
          <p:nvPr/>
        </p:nvSpPr>
        <p:spPr>
          <a:xfrm>
            <a:off x="11143787" y="351271"/>
            <a:ext cx="708848" cy="261610"/>
          </a:xfrm>
          <a:prstGeom prst="rect">
            <a:avLst/>
          </a:prstGeom>
        </p:spPr>
        <p:txBody>
          <a:bodyPr wrap="none">
            <a:spAutoFit/>
          </a:bodyPr>
          <a:lstStyle/>
          <a:p>
            <a:r>
              <a:rPr lang="ru-RU" sz="1100" dirty="0"/>
              <a:t>тыс. руб.</a:t>
            </a:r>
          </a:p>
        </p:txBody>
      </p:sp>
      <p:graphicFrame>
        <p:nvGraphicFramePr>
          <p:cNvPr id="21" name="Объект 4">
            <a:extLst>
              <a:ext uri="{FF2B5EF4-FFF2-40B4-BE49-F238E27FC236}">
                <a16:creationId xmlns:a16="http://schemas.microsoft.com/office/drawing/2014/main" id="{6096626F-ED33-4547-8C44-8088DCA5A135}"/>
              </a:ext>
            </a:extLst>
          </p:cNvPr>
          <p:cNvGraphicFramePr>
            <a:graphicFrameLocks noGrp="1"/>
          </p:cNvGraphicFramePr>
          <p:nvPr>
            <p:ph idx="1"/>
            <p:extLst>
              <p:ext uri="{D42A27DB-BD31-4B8C-83A1-F6EECF244321}">
                <p14:modId xmlns:p14="http://schemas.microsoft.com/office/powerpoint/2010/main" val="3785668712"/>
              </p:ext>
            </p:extLst>
          </p:nvPr>
        </p:nvGraphicFramePr>
        <p:xfrm>
          <a:off x="290647" y="679501"/>
          <a:ext cx="11610706" cy="6024631"/>
        </p:xfrm>
        <a:graphic>
          <a:graphicData uri="http://schemas.openxmlformats.org/drawingml/2006/table">
            <a:tbl>
              <a:tblPr>
                <a:tableStyleId>{5C22544A-7EE6-4342-B048-85BDC9FD1C3A}</a:tableStyleId>
              </a:tblPr>
              <a:tblGrid>
                <a:gridCol w="9323475">
                  <a:extLst>
                    <a:ext uri="{9D8B030D-6E8A-4147-A177-3AD203B41FA5}">
                      <a16:colId xmlns:a16="http://schemas.microsoft.com/office/drawing/2014/main" val="2248754805"/>
                    </a:ext>
                  </a:extLst>
                </a:gridCol>
                <a:gridCol w="785100">
                  <a:extLst>
                    <a:ext uri="{9D8B030D-6E8A-4147-A177-3AD203B41FA5}">
                      <a16:colId xmlns:a16="http://schemas.microsoft.com/office/drawing/2014/main" val="1420018074"/>
                    </a:ext>
                  </a:extLst>
                </a:gridCol>
                <a:gridCol w="773083">
                  <a:extLst>
                    <a:ext uri="{9D8B030D-6E8A-4147-A177-3AD203B41FA5}">
                      <a16:colId xmlns:a16="http://schemas.microsoft.com/office/drawing/2014/main" val="1134892666"/>
                    </a:ext>
                  </a:extLst>
                </a:gridCol>
                <a:gridCol w="729048">
                  <a:extLst>
                    <a:ext uri="{9D8B030D-6E8A-4147-A177-3AD203B41FA5}">
                      <a16:colId xmlns:a16="http://schemas.microsoft.com/office/drawing/2014/main" val="2980944674"/>
                    </a:ext>
                  </a:extLst>
                </a:gridCol>
              </a:tblGrid>
              <a:tr h="516679">
                <a:tc>
                  <a:txBody>
                    <a:bodyPr/>
                    <a:lstStyle/>
                    <a:p>
                      <a:pPr algn="ctr" fontAlgn="b"/>
                      <a:r>
                        <a:rPr lang="ru-RU" sz="1000" b="1" u="none" strike="noStrike" dirty="0">
                          <a:effectLst/>
                          <a:latin typeface="Arial" panose="020B0604020202020204" pitchFamily="34" charset="0"/>
                          <a:cs typeface="Arial" panose="020B0604020202020204" pitchFamily="34" charset="0"/>
                        </a:rPr>
                        <a:t>Наименование доходов</a:t>
                      </a:r>
                      <a:endParaRPr lang="ru-RU" sz="1000" b="1" i="0" u="none" strike="noStrike" dirty="0">
                        <a:effectLst/>
                        <a:latin typeface="Arial" panose="020B0604020202020204" pitchFamily="34" charset="0"/>
                        <a:cs typeface="Arial" panose="020B0604020202020204" pitchFamily="34" charset="0"/>
                      </a:endParaRPr>
                    </a:p>
                  </a:txBody>
                  <a:tcPr marL="2220" marR="2220" marT="2220" marB="0" anchor="ctr">
                    <a:solidFill>
                      <a:schemeClr val="accent1">
                        <a:lumMod val="40000"/>
                        <a:lumOff val="60000"/>
                      </a:schemeClr>
                    </a:solidFill>
                  </a:tcPr>
                </a:tc>
                <a:tc>
                  <a:txBody>
                    <a:bodyPr/>
                    <a:lstStyle/>
                    <a:p>
                      <a:pPr algn="ctr" fontAlgn="ctr"/>
                      <a:r>
                        <a:rPr lang="ru-RU" sz="900" b="1" u="none" strike="noStrike" dirty="0">
                          <a:effectLst/>
                          <a:latin typeface="Arial" panose="020B0604020202020204" pitchFamily="34" charset="0"/>
                          <a:cs typeface="Arial" panose="020B0604020202020204" pitchFamily="34" charset="0"/>
                        </a:rPr>
                        <a:t>План                           на 2021 год</a:t>
                      </a:r>
                      <a:endParaRPr lang="ru-RU" sz="900" b="1" i="0" u="none" strike="noStrike" dirty="0">
                        <a:effectLst/>
                        <a:latin typeface="Arial" panose="020B0604020202020204" pitchFamily="34" charset="0"/>
                        <a:cs typeface="Arial" panose="020B0604020202020204" pitchFamily="34" charset="0"/>
                      </a:endParaRPr>
                    </a:p>
                  </a:txBody>
                  <a:tcPr marL="2220" marR="2220" marT="2220" marB="0" anchor="ctr">
                    <a:solidFill>
                      <a:schemeClr val="accent1">
                        <a:lumMod val="40000"/>
                        <a:lumOff val="60000"/>
                      </a:schemeClr>
                    </a:solidFill>
                  </a:tcPr>
                </a:tc>
                <a:tc>
                  <a:txBody>
                    <a:bodyPr/>
                    <a:lstStyle/>
                    <a:p>
                      <a:pPr algn="ctr" fontAlgn="ctr"/>
                      <a:r>
                        <a:rPr lang="ru-RU" sz="900" b="1" u="none" strike="noStrike" dirty="0">
                          <a:effectLst/>
                          <a:latin typeface="Arial" panose="020B0604020202020204" pitchFamily="34" charset="0"/>
                          <a:cs typeface="Arial" panose="020B0604020202020204" pitchFamily="34" charset="0"/>
                        </a:rPr>
                        <a:t>Исполнено                за 2021 год</a:t>
                      </a:r>
                      <a:endParaRPr lang="ru-RU" sz="900" b="1" i="0" u="none" strike="noStrike" dirty="0">
                        <a:effectLst/>
                        <a:latin typeface="Arial" panose="020B0604020202020204" pitchFamily="34" charset="0"/>
                        <a:cs typeface="Arial" panose="020B0604020202020204" pitchFamily="34" charset="0"/>
                      </a:endParaRPr>
                    </a:p>
                  </a:txBody>
                  <a:tcPr marL="2220" marR="2220" marT="2220" marB="0" anchor="ctr">
                    <a:solidFill>
                      <a:schemeClr val="accent1">
                        <a:lumMod val="40000"/>
                        <a:lumOff val="60000"/>
                      </a:schemeClr>
                    </a:solidFill>
                  </a:tcPr>
                </a:tc>
                <a:tc>
                  <a:txBody>
                    <a:bodyPr/>
                    <a:lstStyle/>
                    <a:p>
                      <a:pPr algn="ctr" fontAlgn="ctr"/>
                      <a:r>
                        <a:rPr lang="ru-RU" sz="900" b="1" u="none" strike="noStrike" dirty="0">
                          <a:effectLst/>
                          <a:latin typeface="Arial" panose="020B0604020202020204" pitchFamily="34" charset="0"/>
                          <a:cs typeface="Arial" panose="020B0604020202020204" pitchFamily="34" charset="0"/>
                        </a:rPr>
                        <a:t>%                исполнения</a:t>
                      </a:r>
                      <a:endParaRPr lang="ru-RU" sz="900" b="1" i="0" u="none" strike="noStrike" dirty="0">
                        <a:effectLst/>
                        <a:latin typeface="Arial" panose="020B0604020202020204" pitchFamily="34" charset="0"/>
                        <a:cs typeface="Arial" panose="020B0604020202020204" pitchFamily="34" charset="0"/>
                      </a:endParaRPr>
                    </a:p>
                  </a:txBody>
                  <a:tcPr marL="2220" marR="2220" marT="2220" marB="0" anchor="ctr">
                    <a:solidFill>
                      <a:schemeClr val="accent1">
                        <a:lumMod val="40000"/>
                        <a:lumOff val="60000"/>
                      </a:schemeClr>
                    </a:solidFill>
                  </a:tcPr>
                </a:tc>
                <a:extLst>
                  <a:ext uri="{0D108BD9-81ED-4DB2-BD59-A6C34878D82A}">
                    <a16:rowId xmlns:a16="http://schemas.microsoft.com/office/drawing/2014/main" val="2973539316"/>
                  </a:ext>
                </a:extLst>
              </a:tr>
              <a:tr h="182107">
                <a:tc>
                  <a:txBody>
                    <a:bodyPr/>
                    <a:lstStyle/>
                    <a:p>
                      <a:pPr algn="l" fontAlgn="b"/>
                      <a:r>
                        <a:rPr lang="ru-RU" sz="900" b="1" u="none" strike="noStrike" dirty="0">
                          <a:effectLst/>
                          <a:latin typeface="Arial" panose="020B0604020202020204" pitchFamily="34" charset="0"/>
                          <a:cs typeface="Arial" panose="020B0604020202020204" pitchFamily="34" charset="0"/>
                        </a:rPr>
                        <a:t>Субвенции от других бюджетов бюджетной системы, в том числе:</a:t>
                      </a:r>
                      <a:endParaRPr lang="ru-RU" sz="900" b="1" i="0" u="none" strike="noStrike" dirty="0">
                        <a:effectLst/>
                        <a:latin typeface="Arial" panose="020B0604020202020204" pitchFamily="34" charset="0"/>
                        <a:cs typeface="Arial" panose="020B0604020202020204" pitchFamily="34" charset="0"/>
                      </a:endParaRPr>
                    </a:p>
                  </a:txBody>
                  <a:tcPr marL="2220" marR="2220" marT="2220" marB="0" anchor="ctr">
                    <a:solidFill>
                      <a:schemeClr val="accent1">
                        <a:lumMod val="40000"/>
                        <a:lumOff val="60000"/>
                      </a:schemeClr>
                    </a:solidFill>
                  </a:tcPr>
                </a:tc>
                <a:tc>
                  <a:txBody>
                    <a:bodyPr/>
                    <a:lstStyle/>
                    <a:p>
                      <a:pPr marL="0" algn="ctr" defTabSz="914400" rtl="0" eaLnBrk="1" fontAlgn="b" latinLnBrk="0" hangingPunct="1"/>
                      <a:r>
                        <a:rPr lang="ru-RU" sz="900" b="1" i="0" u="none" strike="noStrike" kern="1200" dirty="0">
                          <a:solidFill>
                            <a:srgbClr val="000000"/>
                          </a:solidFill>
                          <a:effectLst/>
                          <a:latin typeface="Arial" panose="020B0604020202020204" pitchFamily="34" charset="0"/>
                          <a:ea typeface="+mn-ea"/>
                          <a:cs typeface="Arial" panose="020B0604020202020204" pitchFamily="34" charset="0"/>
                        </a:rPr>
                        <a:t>1 855 706,0</a:t>
                      </a:r>
                    </a:p>
                  </a:txBody>
                  <a:tcPr marL="9525" marR="9525" marT="9525" marB="0" anchor="ctr">
                    <a:solidFill>
                      <a:schemeClr val="accent1">
                        <a:lumMod val="40000"/>
                        <a:lumOff val="60000"/>
                      </a:schemeClr>
                    </a:solidFill>
                  </a:tcPr>
                </a:tc>
                <a:tc>
                  <a:txBody>
                    <a:bodyPr/>
                    <a:lstStyle/>
                    <a:p>
                      <a:pPr marL="0" algn="ctr" defTabSz="914400" rtl="0" eaLnBrk="1" fontAlgn="b" latinLnBrk="0" hangingPunct="1"/>
                      <a:r>
                        <a:rPr lang="ru-RU" sz="900" b="1" i="0" u="none" strike="noStrike" kern="1200" dirty="0">
                          <a:solidFill>
                            <a:srgbClr val="000000"/>
                          </a:solidFill>
                          <a:effectLst/>
                          <a:latin typeface="Arial" panose="020B0604020202020204" pitchFamily="34" charset="0"/>
                          <a:ea typeface="+mn-ea"/>
                          <a:cs typeface="Arial" panose="020B0604020202020204" pitchFamily="34" charset="0"/>
                        </a:rPr>
                        <a:t>1 818 081,0</a:t>
                      </a:r>
                    </a:p>
                  </a:txBody>
                  <a:tcPr marL="9525" marR="9525" marT="9525" marB="0" anchor="ctr">
                    <a:solidFill>
                      <a:schemeClr val="accent1">
                        <a:lumMod val="40000"/>
                        <a:lumOff val="60000"/>
                      </a:schemeClr>
                    </a:solidFill>
                  </a:tcPr>
                </a:tc>
                <a:tc>
                  <a:txBody>
                    <a:bodyPr/>
                    <a:lstStyle/>
                    <a:p>
                      <a:pPr algn="ctr" fontAlgn="b"/>
                      <a:r>
                        <a:rPr lang="ru-RU" sz="900" b="1" i="0" u="none" strike="noStrike" kern="1200" dirty="0">
                          <a:solidFill>
                            <a:srgbClr val="000000"/>
                          </a:solidFill>
                          <a:effectLst/>
                          <a:latin typeface="Arial" panose="020B0604020202020204" pitchFamily="34" charset="0"/>
                          <a:ea typeface="+mn-ea"/>
                          <a:cs typeface="Arial" panose="020B0604020202020204" pitchFamily="34" charset="0"/>
                        </a:rPr>
                        <a:t>98,0</a:t>
                      </a:r>
                    </a:p>
                  </a:txBody>
                  <a:tcPr marL="2220" marR="2220" marT="2220" marB="0" anchor="ctr">
                    <a:solidFill>
                      <a:schemeClr val="accent1">
                        <a:lumMod val="40000"/>
                        <a:lumOff val="60000"/>
                      </a:schemeClr>
                    </a:solidFill>
                  </a:tcPr>
                </a:tc>
                <a:extLst>
                  <a:ext uri="{0D108BD9-81ED-4DB2-BD59-A6C34878D82A}">
                    <a16:rowId xmlns:a16="http://schemas.microsoft.com/office/drawing/2014/main" val="2242141223"/>
                  </a:ext>
                </a:extLst>
              </a:tr>
              <a:tr h="147826">
                <a:tc>
                  <a:txBody>
                    <a:bodyPr/>
                    <a:lstStyle/>
                    <a:p>
                      <a:pPr marL="171450" indent="-171450" algn="l" fontAlgn="b">
                        <a:buFont typeface="Wingdings" panose="05000000000000000000" pitchFamily="2" charset="2"/>
                        <a:buChar char="Ø"/>
                      </a:pPr>
                      <a:r>
                        <a:rPr lang="ru-RU" sz="800" u="none" strike="noStrike" dirty="0">
                          <a:effectLst/>
                          <a:latin typeface="Arial" panose="020B0604020202020204" pitchFamily="34" charset="0"/>
                          <a:cs typeface="Arial" panose="020B0604020202020204" pitchFamily="34" charset="0"/>
                        </a:rPr>
                        <a:t>на осуществление полномочий по первичному воинскому учету на территориях, где отсутствуют военные комиссариаты</a:t>
                      </a:r>
                      <a:endParaRPr lang="ru-RU" sz="800" b="0" i="0" u="none" strike="noStrike" dirty="0">
                        <a:effectLst/>
                        <a:latin typeface="Arial" panose="020B0604020202020204" pitchFamily="34" charset="0"/>
                        <a:cs typeface="Arial" panose="020B0604020202020204" pitchFamily="34" charset="0"/>
                      </a:endParaRPr>
                    </a:p>
                  </a:txBody>
                  <a:tcPr marL="2220" marR="2220" marT="2220" marB="0" anchor="ctr">
                    <a:solidFill>
                      <a:schemeClr val="accent1">
                        <a:lumMod val="40000"/>
                        <a:lumOff val="60000"/>
                      </a:schemeClr>
                    </a:solidFill>
                  </a:tcPr>
                </a:tc>
                <a:tc>
                  <a:txBody>
                    <a:bodyPr/>
                    <a:lstStyle/>
                    <a:p>
                      <a:pPr algn="ctr" fontAlgn="b"/>
                      <a:r>
                        <a:rPr lang="ru-RU" sz="800" b="0" i="0" u="none" strike="noStrike" dirty="0">
                          <a:solidFill>
                            <a:srgbClr val="000000"/>
                          </a:solidFill>
                          <a:effectLst/>
                          <a:latin typeface="Arial" panose="020B0604020202020204" pitchFamily="34" charset="0"/>
                          <a:cs typeface="Arial" panose="020B0604020202020204" pitchFamily="34" charset="0"/>
                        </a:rPr>
                        <a:t>7 890,0</a:t>
                      </a:r>
                    </a:p>
                  </a:txBody>
                  <a:tcPr marL="9525" marR="9525" marT="9525" marB="0" anchor="ctr">
                    <a:solidFill>
                      <a:schemeClr val="accent1">
                        <a:lumMod val="40000"/>
                        <a:lumOff val="60000"/>
                      </a:schemeClr>
                    </a:solidFill>
                  </a:tcPr>
                </a:tc>
                <a:tc>
                  <a:txBody>
                    <a:bodyPr/>
                    <a:lstStyle/>
                    <a:p>
                      <a:pPr algn="ctr" fontAlgn="b"/>
                      <a:r>
                        <a:rPr lang="ru-RU" sz="800" b="0" i="0" u="none" strike="noStrike" dirty="0">
                          <a:solidFill>
                            <a:srgbClr val="000000"/>
                          </a:solidFill>
                          <a:effectLst/>
                          <a:latin typeface="Arial" panose="020B0604020202020204" pitchFamily="34" charset="0"/>
                          <a:cs typeface="Arial" panose="020B0604020202020204" pitchFamily="34" charset="0"/>
                        </a:rPr>
                        <a:t>7 863,9</a:t>
                      </a:r>
                    </a:p>
                  </a:txBody>
                  <a:tcPr marL="9525" marR="9525" marT="9525" marB="0" anchor="ctr">
                    <a:solidFill>
                      <a:schemeClr val="accent1">
                        <a:lumMod val="40000"/>
                        <a:lumOff val="60000"/>
                      </a:schemeClr>
                    </a:solidFill>
                  </a:tcPr>
                </a:tc>
                <a:tc>
                  <a:txBody>
                    <a:bodyPr/>
                    <a:lstStyle/>
                    <a:p>
                      <a:pPr algn="ctr" fontAlgn="b"/>
                      <a:r>
                        <a:rPr lang="ru-RU" sz="800" b="0" i="0" u="none" strike="noStrike" dirty="0">
                          <a:solidFill>
                            <a:srgbClr val="000000"/>
                          </a:solidFill>
                          <a:effectLst/>
                          <a:latin typeface="Arial" panose="020B0604020202020204" pitchFamily="34" charset="0"/>
                          <a:cs typeface="Arial" panose="020B0604020202020204" pitchFamily="34" charset="0"/>
                        </a:rPr>
                        <a:t>99,7</a:t>
                      </a:r>
                    </a:p>
                  </a:txBody>
                  <a:tcPr marL="9525" marR="9525" marT="9525" marB="0" anchor="ctr">
                    <a:solidFill>
                      <a:schemeClr val="accent1">
                        <a:lumMod val="40000"/>
                        <a:lumOff val="60000"/>
                      </a:schemeClr>
                    </a:solidFill>
                  </a:tcPr>
                </a:tc>
                <a:extLst>
                  <a:ext uri="{0D108BD9-81ED-4DB2-BD59-A6C34878D82A}">
                    <a16:rowId xmlns:a16="http://schemas.microsoft.com/office/drawing/2014/main" val="1313822620"/>
                  </a:ext>
                </a:extLst>
              </a:tr>
              <a:tr h="199087">
                <a:tc>
                  <a:txBody>
                    <a:bodyPr/>
                    <a:lstStyle/>
                    <a:p>
                      <a:pPr marL="171450" indent="-171450" algn="l" fontAlgn="b">
                        <a:buFont typeface="Wingdings" panose="05000000000000000000" pitchFamily="2" charset="2"/>
                        <a:buChar char="Ø"/>
                      </a:pPr>
                      <a:r>
                        <a:rPr lang="ru-RU" sz="800" u="none" strike="noStrike" dirty="0">
                          <a:effectLst/>
                          <a:latin typeface="Arial" panose="020B0604020202020204" pitchFamily="34" charset="0"/>
                          <a:cs typeface="Arial" panose="020B0604020202020204" pitchFamily="34" charset="0"/>
                        </a:rPr>
                        <a:t>на  предоставление гражданам субсидий на оплату жилого помещения и коммунальных услуг </a:t>
                      </a:r>
                      <a:endParaRPr lang="ru-RU" sz="800" b="0" i="0" u="none" strike="noStrike" dirty="0">
                        <a:effectLst/>
                        <a:latin typeface="Arial" panose="020B0604020202020204" pitchFamily="34" charset="0"/>
                        <a:cs typeface="Arial" panose="020B0604020202020204" pitchFamily="34" charset="0"/>
                      </a:endParaRPr>
                    </a:p>
                  </a:txBody>
                  <a:tcPr marL="2220" marR="2220" marT="2220" marB="0" anchor="ctr">
                    <a:solidFill>
                      <a:schemeClr val="accent1">
                        <a:lumMod val="40000"/>
                        <a:lumOff val="60000"/>
                      </a:schemeClr>
                    </a:solidFill>
                  </a:tcPr>
                </a:tc>
                <a:tc>
                  <a:txBody>
                    <a:bodyPr/>
                    <a:lstStyle/>
                    <a:p>
                      <a:pPr algn="ctr" fontAlgn="b"/>
                      <a:r>
                        <a:rPr lang="ru-RU" sz="800" b="0" i="0" u="none" strike="noStrike" dirty="0">
                          <a:solidFill>
                            <a:srgbClr val="000000"/>
                          </a:solidFill>
                          <a:effectLst/>
                          <a:latin typeface="Arial" panose="020B0604020202020204" pitchFamily="34" charset="0"/>
                          <a:cs typeface="Arial" panose="020B0604020202020204" pitchFamily="34" charset="0"/>
                        </a:rPr>
                        <a:t>50 626,0</a:t>
                      </a:r>
                    </a:p>
                  </a:txBody>
                  <a:tcPr marL="9525" marR="9525" marT="9525" marB="0" anchor="ctr">
                    <a:solidFill>
                      <a:schemeClr val="accent1">
                        <a:lumMod val="40000"/>
                        <a:lumOff val="60000"/>
                      </a:schemeClr>
                    </a:solidFill>
                  </a:tcPr>
                </a:tc>
                <a:tc>
                  <a:txBody>
                    <a:bodyPr/>
                    <a:lstStyle/>
                    <a:p>
                      <a:pPr algn="ctr" fontAlgn="b"/>
                      <a:r>
                        <a:rPr lang="ru-RU" sz="800" b="0" i="0" u="none" strike="noStrike" dirty="0">
                          <a:solidFill>
                            <a:srgbClr val="000000"/>
                          </a:solidFill>
                          <a:effectLst/>
                          <a:latin typeface="Arial" panose="020B0604020202020204" pitchFamily="34" charset="0"/>
                          <a:cs typeface="Arial" panose="020B0604020202020204" pitchFamily="34" charset="0"/>
                        </a:rPr>
                        <a:t>42 650,6</a:t>
                      </a:r>
                    </a:p>
                  </a:txBody>
                  <a:tcPr marL="9525" marR="9525" marT="9525" marB="0" anchor="ctr">
                    <a:solidFill>
                      <a:schemeClr val="accent1">
                        <a:lumMod val="40000"/>
                        <a:lumOff val="60000"/>
                      </a:schemeClr>
                    </a:solidFill>
                  </a:tcPr>
                </a:tc>
                <a:tc>
                  <a:txBody>
                    <a:bodyPr/>
                    <a:lstStyle/>
                    <a:p>
                      <a:pPr algn="ctr" fontAlgn="b"/>
                      <a:r>
                        <a:rPr lang="ru-RU" sz="800" b="0" i="0" u="none" strike="noStrike" dirty="0">
                          <a:solidFill>
                            <a:srgbClr val="000000"/>
                          </a:solidFill>
                          <a:effectLst/>
                          <a:latin typeface="Arial" panose="020B0604020202020204" pitchFamily="34" charset="0"/>
                          <a:cs typeface="Arial" panose="020B0604020202020204" pitchFamily="34" charset="0"/>
                        </a:rPr>
                        <a:t>84,3</a:t>
                      </a:r>
                    </a:p>
                  </a:txBody>
                  <a:tcPr marL="9525" marR="9525" marT="9525" marB="0" anchor="ctr">
                    <a:solidFill>
                      <a:schemeClr val="accent1">
                        <a:lumMod val="40000"/>
                        <a:lumOff val="60000"/>
                      </a:schemeClr>
                    </a:solidFill>
                  </a:tcPr>
                </a:tc>
                <a:extLst>
                  <a:ext uri="{0D108BD9-81ED-4DB2-BD59-A6C34878D82A}">
                    <a16:rowId xmlns:a16="http://schemas.microsoft.com/office/drawing/2014/main" val="3560254663"/>
                  </a:ext>
                </a:extLst>
              </a:tr>
              <a:tr h="183272">
                <a:tc>
                  <a:txBody>
                    <a:bodyPr/>
                    <a:lstStyle/>
                    <a:p>
                      <a:pPr marL="171450" indent="-171450" algn="l" fontAlgn="b">
                        <a:buFont typeface="Wingdings" panose="05000000000000000000" pitchFamily="2" charset="2"/>
                        <a:buChar char="Ø"/>
                      </a:pPr>
                      <a:r>
                        <a:rPr lang="ru-RU" sz="800" u="none" strike="noStrike" dirty="0">
                          <a:effectLst/>
                          <a:latin typeface="Arial" panose="020B0604020202020204" pitchFamily="34" charset="0"/>
                          <a:cs typeface="Arial" panose="020B0604020202020204" pitchFamily="34" charset="0"/>
                        </a:rPr>
                        <a:t>на обеспечение переданных государственных полномочий в сфере образования и организации деятельности комиссий по делам несовершеннолетних и защите их прав</a:t>
                      </a:r>
                      <a:endParaRPr lang="ru-RU" sz="800" b="0" i="0" u="none" strike="noStrike" dirty="0">
                        <a:effectLst/>
                        <a:latin typeface="Arial" panose="020B0604020202020204" pitchFamily="34" charset="0"/>
                        <a:cs typeface="Arial" panose="020B0604020202020204" pitchFamily="34" charset="0"/>
                      </a:endParaRPr>
                    </a:p>
                  </a:txBody>
                  <a:tcPr marL="2220" marR="2220" marT="2220" marB="0" anchor="ctr">
                    <a:solidFill>
                      <a:schemeClr val="accent1">
                        <a:lumMod val="40000"/>
                        <a:lumOff val="60000"/>
                      </a:schemeClr>
                    </a:solidFill>
                  </a:tcPr>
                </a:tc>
                <a:tc>
                  <a:txBody>
                    <a:bodyPr/>
                    <a:lstStyle/>
                    <a:p>
                      <a:pPr algn="ctr" fontAlgn="b"/>
                      <a:r>
                        <a:rPr lang="ru-RU" sz="800" b="0" i="0" u="none" strike="noStrike" dirty="0">
                          <a:solidFill>
                            <a:srgbClr val="000000"/>
                          </a:solidFill>
                          <a:effectLst/>
                          <a:latin typeface="Arial" panose="020B0604020202020204" pitchFamily="34" charset="0"/>
                          <a:cs typeface="Arial" panose="020B0604020202020204" pitchFamily="34" charset="0"/>
                        </a:rPr>
                        <a:t>5 457,0</a:t>
                      </a:r>
                    </a:p>
                  </a:txBody>
                  <a:tcPr marL="9525" marR="9525" marT="9525" marB="0" anchor="ctr">
                    <a:solidFill>
                      <a:schemeClr val="accent1">
                        <a:lumMod val="40000"/>
                        <a:lumOff val="60000"/>
                      </a:schemeClr>
                    </a:solidFill>
                  </a:tcPr>
                </a:tc>
                <a:tc>
                  <a:txBody>
                    <a:bodyPr/>
                    <a:lstStyle/>
                    <a:p>
                      <a:pPr algn="ctr" fontAlgn="b"/>
                      <a:r>
                        <a:rPr lang="ru-RU" sz="800" b="0" i="0" u="none" strike="noStrike" dirty="0">
                          <a:solidFill>
                            <a:srgbClr val="000000"/>
                          </a:solidFill>
                          <a:effectLst/>
                          <a:latin typeface="Arial" panose="020B0604020202020204" pitchFamily="34" charset="0"/>
                          <a:cs typeface="Arial" panose="020B0604020202020204" pitchFamily="34" charset="0"/>
                        </a:rPr>
                        <a:t>5 457,0</a:t>
                      </a:r>
                    </a:p>
                  </a:txBody>
                  <a:tcPr marL="9525" marR="9525" marT="9525" marB="0" anchor="ctr">
                    <a:solidFill>
                      <a:schemeClr val="accent1">
                        <a:lumMod val="40000"/>
                        <a:lumOff val="60000"/>
                      </a:schemeClr>
                    </a:solidFill>
                  </a:tcPr>
                </a:tc>
                <a:tc>
                  <a:txBody>
                    <a:bodyPr/>
                    <a:lstStyle/>
                    <a:p>
                      <a:pPr algn="ctr" fontAlgn="b"/>
                      <a:r>
                        <a:rPr lang="ru-RU" sz="800" b="0" i="0" u="none" strike="noStrike" dirty="0">
                          <a:solidFill>
                            <a:srgbClr val="000000"/>
                          </a:solidFill>
                          <a:effectLst/>
                          <a:latin typeface="Arial" panose="020B0604020202020204" pitchFamily="34" charset="0"/>
                          <a:cs typeface="Arial" panose="020B0604020202020204" pitchFamily="34" charset="0"/>
                        </a:rPr>
                        <a:t>100,0</a:t>
                      </a:r>
                    </a:p>
                  </a:txBody>
                  <a:tcPr marL="9525" marR="9525" marT="9525" marB="0" anchor="ctr">
                    <a:solidFill>
                      <a:schemeClr val="accent1">
                        <a:lumMod val="40000"/>
                        <a:lumOff val="60000"/>
                      </a:schemeClr>
                    </a:solidFill>
                  </a:tcPr>
                </a:tc>
                <a:extLst>
                  <a:ext uri="{0D108BD9-81ED-4DB2-BD59-A6C34878D82A}">
                    <a16:rowId xmlns:a16="http://schemas.microsoft.com/office/drawing/2014/main" val="282534879"/>
                  </a:ext>
                </a:extLst>
              </a:tr>
              <a:tr h="276726">
                <a:tc>
                  <a:txBody>
                    <a:bodyPr/>
                    <a:lstStyle/>
                    <a:p>
                      <a:pPr marL="171450" indent="-171450" algn="l" fontAlgn="b">
                        <a:buFont typeface="Wingdings" panose="05000000000000000000" pitchFamily="2" charset="2"/>
                        <a:buChar char="Ø"/>
                      </a:pPr>
                      <a:r>
                        <a:rPr lang="ru-RU" sz="800" u="none" strike="noStrike" dirty="0">
                          <a:effectLst/>
                          <a:latin typeface="Arial" panose="020B0604020202020204" pitchFamily="34" charset="0"/>
                          <a:cs typeface="Arial" panose="020B0604020202020204" pitchFamily="34" charset="0"/>
                        </a:rPr>
                        <a:t>на обеспечение переданных государственных полномочий по  временному хранению , комплектованию, учету и использованию архивных документов, относящихся к собственности Московской области и временно  хранящихся в муниципальных архивах</a:t>
                      </a:r>
                      <a:endParaRPr lang="ru-RU" sz="800" b="0" i="0" u="none" strike="noStrike" dirty="0">
                        <a:effectLst/>
                        <a:latin typeface="Arial" panose="020B0604020202020204" pitchFamily="34" charset="0"/>
                        <a:cs typeface="Arial" panose="020B0604020202020204" pitchFamily="34" charset="0"/>
                      </a:endParaRPr>
                    </a:p>
                  </a:txBody>
                  <a:tcPr marL="2220" marR="2220" marT="2220" marB="0" anchor="ctr">
                    <a:solidFill>
                      <a:schemeClr val="accent1">
                        <a:lumMod val="40000"/>
                        <a:lumOff val="60000"/>
                      </a:schemeClr>
                    </a:solidFill>
                  </a:tcPr>
                </a:tc>
                <a:tc>
                  <a:txBody>
                    <a:bodyPr/>
                    <a:lstStyle/>
                    <a:p>
                      <a:pPr algn="ctr" fontAlgn="b"/>
                      <a:r>
                        <a:rPr lang="ru-RU" sz="800" b="0" i="0" u="none" strike="noStrike" dirty="0">
                          <a:solidFill>
                            <a:srgbClr val="000000"/>
                          </a:solidFill>
                          <a:effectLst/>
                          <a:latin typeface="Arial" panose="020B0604020202020204" pitchFamily="34" charset="0"/>
                          <a:cs typeface="Arial" panose="020B0604020202020204" pitchFamily="34" charset="0"/>
                        </a:rPr>
                        <a:t>1 686,0</a:t>
                      </a:r>
                    </a:p>
                  </a:txBody>
                  <a:tcPr marL="9525" marR="9525" marT="9525" marB="0" anchor="ctr">
                    <a:solidFill>
                      <a:schemeClr val="accent1">
                        <a:lumMod val="40000"/>
                        <a:lumOff val="60000"/>
                      </a:schemeClr>
                    </a:solidFill>
                  </a:tcPr>
                </a:tc>
                <a:tc>
                  <a:txBody>
                    <a:bodyPr/>
                    <a:lstStyle/>
                    <a:p>
                      <a:pPr algn="ctr" fontAlgn="b"/>
                      <a:r>
                        <a:rPr lang="ru-RU" sz="800" b="0" i="0" u="none" strike="noStrike" dirty="0">
                          <a:solidFill>
                            <a:srgbClr val="000000"/>
                          </a:solidFill>
                          <a:effectLst/>
                          <a:latin typeface="Arial" panose="020B0604020202020204" pitchFamily="34" charset="0"/>
                          <a:cs typeface="Arial" panose="020B0604020202020204" pitchFamily="34" charset="0"/>
                        </a:rPr>
                        <a:t>1 686,0</a:t>
                      </a:r>
                    </a:p>
                  </a:txBody>
                  <a:tcPr marL="9525" marR="9525" marT="9525" marB="0" anchor="ctr">
                    <a:solidFill>
                      <a:schemeClr val="accent1">
                        <a:lumMod val="40000"/>
                        <a:lumOff val="60000"/>
                      </a:schemeClr>
                    </a:solidFill>
                  </a:tcPr>
                </a:tc>
                <a:tc>
                  <a:txBody>
                    <a:bodyPr/>
                    <a:lstStyle/>
                    <a:p>
                      <a:pPr algn="ctr" fontAlgn="b"/>
                      <a:r>
                        <a:rPr lang="ru-RU" sz="800" b="0" i="0" u="none" strike="noStrike" dirty="0">
                          <a:solidFill>
                            <a:srgbClr val="000000"/>
                          </a:solidFill>
                          <a:effectLst/>
                          <a:latin typeface="Arial" panose="020B0604020202020204" pitchFamily="34" charset="0"/>
                          <a:cs typeface="Arial" panose="020B0604020202020204" pitchFamily="34" charset="0"/>
                        </a:rPr>
                        <a:t>100,0</a:t>
                      </a:r>
                    </a:p>
                  </a:txBody>
                  <a:tcPr marL="9525" marR="9525" marT="9525" marB="0" anchor="ctr">
                    <a:solidFill>
                      <a:schemeClr val="accent1">
                        <a:lumMod val="40000"/>
                        <a:lumOff val="60000"/>
                      </a:schemeClr>
                    </a:solidFill>
                  </a:tcPr>
                </a:tc>
                <a:extLst>
                  <a:ext uri="{0D108BD9-81ED-4DB2-BD59-A6C34878D82A}">
                    <a16:rowId xmlns:a16="http://schemas.microsoft.com/office/drawing/2014/main" val="1970784663"/>
                  </a:ext>
                </a:extLst>
              </a:tr>
              <a:tr h="550958">
                <a:tc>
                  <a:txBody>
                    <a:bodyPr/>
                    <a:lstStyle/>
                    <a:p>
                      <a:pPr marL="171450" indent="-171450" algn="l" fontAlgn="b">
                        <a:buFont typeface="Wingdings" panose="05000000000000000000" pitchFamily="2" charset="2"/>
                        <a:buChar char="Ø"/>
                      </a:pPr>
                      <a:r>
                        <a:rPr lang="ru-RU" sz="800" u="none" strike="noStrike" dirty="0">
                          <a:effectLst/>
                          <a:latin typeface="Arial" panose="020B0604020202020204" pitchFamily="34" charset="0"/>
                          <a:cs typeface="Arial" panose="020B0604020202020204" pitchFamily="34" charset="0"/>
                        </a:rPr>
                        <a:t>на осуществление отдельных государственных полномочий в части подготовки и направления уведомлений о соответствии (несоответствии) указанных в уведомлении о планируемом строительстве параметров объекта индивидуального жилищного строительства или садового дома установленным параметрам и допустимости размещения объекта индивидуального жилищного строительства или садового дома на земельном участке, уведомлений о соответствии (несоответствии) построенных или реконструированных объектов индивидуального жилищного строительства или садового дома требованиям законодательства о градостроительной деятельности</a:t>
                      </a:r>
                      <a:endParaRPr lang="ru-RU" sz="800" b="0" i="0" u="none" strike="noStrike" dirty="0">
                        <a:effectLst/>
                        <a:latin typeface="Arial" panose="020B0604020202020204" pitchFamily="34" charset="0"/>
                        <a:cs typeface="Arial" panose="020B0604020202020204" pitchFamily="34" charset="0"/>
                      </a:endParaRPr>
                    </a:p>
                  </a:txBody>
                  <a:tcPr marL="2220" marR="2220" marT="2220" marB="0" anchor="ctr">
                    <a:solidFill>
                      <a:schemeClr val="accent1">
                        <a:lumMod val="40000"/>
                        <a:lumOff val="60000"/>
                      </a:schemeClr>
                    </a:solidFill>
                  </a:tcPr>
                </a:tc>
                <a:tc>
                  <a:txBody>
                    <a:bodyPr/>
                    <a:lstStyle/>
                    <a:p>
                      <a:pPr algn="ctr" fontAlgn="b"/>
                      <a:r>
                        <a:rPr lang="ru-RU" sz="800" b="0" i="0" u="none" strike="noStrike" dirty="0">
                          <a:solidFill>
                            <a:srgbClr val="000000"/>
                          </a:solidFill>
                          <a:effectLst/>
                          <a:latin typeface="Arial" panose="020B0604020202020204" pitchFamily="34" charset="0"/>
                          <a:cs typeface="Arial" panose="020B0604020202020204" pitchFamily="34" charset="0"/>
                        </a:rPr>
                        <a:t>239,0</a:t>
                      </a:r>
                    </a:p>
                  </a:txBody>
                  <a:tcPr marL="9525" marR="9525" marT="9525" marB="0" anchor="ctr">
                    <a:solidFill>
                      <a:schemeClr val="accent1">
                        <a:lumMod val="40000"/>
                        <a:lumOff val="60000"/>
                      </a:schemeClr>
                    </a:solidFill>
                  </a:tcPr>
                </a:tc>
                <a:tc>
                  <a:txBody>
                    <a:bodyPr/>
                    <a:lstStyle/>
                    <a:p>
                      <a:pPr algn="ctr" fontAlgn="b"/>
                      <a:r>
                        <a:rPr lang="ru-RU" sz="800" b="0" i="0" u="none" strike="noStrike" dirty="0">
                          <a:solidFill>
                            <a:srgbClr val="000000"/>
                          </a:solidFill>
                          <a:effectLst/>
                          <a:latin typeface="Arial" panose="020B0604020202020204" pitchFamily="34" charset="0"/>
                          <a:cs typeface="Arial" panose="020B0604020202020204" pitchFamily="34" charset="0"/>
                        </a:rPr>
                        <a:t>0,0</a:t>
                      </a:r>
                    </a:p>
                  </a:txBody>
                  <a:tcPr marL="9525" marR="9525" marT="9525" marB="0" anchor="ctr">
                    <a:solidFill>
                      <a:schemeClr val="accent1">
                        <a:lumMod val="40000"/>
                        <a:lumOff val="60000"/>
                      </a:schemeClr>
                    </a:solidFill>
                  </a:tcPr>
                </a:tc>
                <a:tc>
                  <a:txBody>
                    <a:bodyPr/>
                    <a:lstStyle/>
                    <a:p>
                      <a:pPr algn="ctr" fontAlgn="b"/>
                      <a:r>
                        <a:rPr lang="ru-RU" sz="800" b="0" i="0" u="none" strike="noStrike" dirty="0">
                          <a:solidFill>
                            <a:srgbClr val="000000"/>
                          </a:solidFill>
                          <a:effectLst/>
                          <a:latin typeface="Arial" panose="020B0604020202020204" pitchFamily="34" charset="0"/>
                          <a:cs typeface="Arial" panose="020B0604020202020204" pitchFamily="34" charset="0"/>
                        </a:rPr>
                        <a:t>0,0</a:t>
                      </a:r>
                    </a:p>
                  </a:txBody>
                  <a:tcPr marL="9525" marR="9525" marT="9525" marB="0" anchor="ctr">
                    <a:solidFill>
                      <a:schemeClr val="accent1">
                        <a:lumMod val="40000"/>
                        <a:lumOff val="60000"/>
                      </a:schemeClr>
                    </a:solidFill>
                  </a:tcPr>
                </a:tc>
                <a:extLst>
                  <a:ext uri="{0D108BD9-81ED-4DB2-BD59-A6C34878D82A}">
                    <a16:rowId xmlns:a16="http://schemas.microsoft.com/office/drawing/2014/main" val="3787727775"/>
                  </a:ext>
                </a:extLst>
              </a:tr>
              <a:tr h="147826">
                <a:tc>
                  <a:txBody>
                    <a:bodyPr/>
                    <a:lstStyle/>
                    <a:p>
                      <a:pPr marL="171450" indent="-171450" algn="l" fontAlgn="b">
                        <a:buFont typeface="Wingdings" panose="05000000000000000000" pitchFamily="2" charset="2"/>
                        <a:buChar char="Ø"/>
                      </a:pPr>
                      <a:r>
                        <a:rPr lang="ru-RU" sz="800" u="none" strike="noStrike" dirty="0">
                          <a:effectLst/>
                          <a:latin typeface="Arial" panose="020B0604020202020204" pitchFamily="34" charset="0"/>
                          <a:cs typeface="Arial" panose="020B0604020202020204" pitchFamily="34" charset="0"/>
                        </a:rPr>
                        <a:t>на осуществление государственных полномочий  Московской области  в области земельных отношений</a:t>
                      </a:r>
                      <a:endParaRPr lang="ru-RU" sz="800" b="0" i="0" u="none" strike="noStrike" dirty="0">
                        <a:effectLst/>
                        <a:latin typeface="Arial" panose="020B0604020202020204" pitchFamily="34" charset="0"/>
                        <a:cs typeface="Arial" panose="020B0604020202020204" pitchFamily="34" charset="0"/>
                      </a:endParaRPr>
                    </a:p>
                  </a:txBody>
                  <a:tcPr marL="2220" marR="2220" marT="2220" marB="0" anchor="ctr">
                    <a:solidFill>
                      <a:schemeClr val="accent1">
                        <a:lumMod val="40000"/>
                        <a:lumOff val="60000"/>
                      </a:schemeClr>
                    </a:solidFill>
                  </a:tcPr>
                </a:tc>
                <a:tc>
                  <a:txBody>
                    <a:bodyPr/>
                    <a:lstStyle/>
                    <a:p>
                      <a:pPr algn="ctr" fontAlgn="b"/>
                      <a:r>
                        <a:rPr lang="ru-RU" sz="800" b="0" i="0" u="none" strike="noStrike" dirty="0">
                          <a:solidFill>
                            <a:srgbClr val="000000"/>
                          </a:solidFill>
                          <a:effectLst/>
                          <a:latin typeface="Arial" panose="020B0604020202020204" pitchFamily="34" charset="0"/>
                          <a:cs typeface="Arial" panose="020B0604020202020204" pitchFamily="34" charset="0"/>
                        </a:rPr>
                        <a:t>2 952,0</a:t>
                      </a:r>
                    </a:p>
                  </a:txBody>
                  <a:tcPr marL="9525" marR="9525" marT="9525" marB="0" anchor="ctr">
                    <a:solidFill>
                      <a:schemeClr val="accent1">
                        <a:lumMod val="40000"/>
                        <a:lumOff val="60000"/>
                      </a:schemeClr>
                    </a:solidFill>
                  </a:tcPr>
                </a:tc>
                <a:tc>
                  <a:txBody>
                    <a:bodyPr/>
                    <a:lstStyle/>
                    <a:p>
                      <a:pPr algn="ctr" fontAlgn="b"/>
                      <a:r>
                        <a:rPr lang="ru-RU" sz="800" b="0" i="0" u="none" strike="noStrike" dirty="0">
                          <a:solidFill>
                            <a:srgbClr val="000000"/>
                          </a:solidFill>
                          <a:effectLst/>
                          <a:latin typeface="Arial" panose="020B0604020202020204" pitchFamily="34" charset="0"/>
                          <a:cs typeface="Arial" panose="020B0604020202020204" pitchFamily="34" charset="0"/>
                        </a:rPr>
                        <a:t>2 952,0</a:t>
                      </a:r>
                    </a:p>
                  </a:txBody>
                  <a:tcPr marL="9525" marR="9525" marT="9525" marB="0" anchor="ctr">
                    <a:solidFill>
                      <a:schemeClr val="accent1">
                        <a:lumMod val="40000"/>
                        <a:lumOff val="60000"/>
                      </a:schemeClr>
                    </a:solidFill>
                  </a:tcPr>
                </a:tc>
                <a:tc>
                  <a:txBody>
                    <a:bodyPr/>
                    <a:lstStyle/>
                    <a:p>
                      <a:pPr algn="ctr" fontAlgn="b"/>
                      <a:r>
                        <a:rPr lang="ru-RU" sz="800" b="0" i="0" u="none" strike="noStrike" dirty="0">
                          <a:solidFill>
                            <a:srgbClr val="000000"/>
                          </a:solidFill>
                          <a:effectLst/>
                          <a:latin typeface="Arial" panose="020B0604020202020204" pitchFamily="34" charset="0"/>
                          <a:cs typeface="Arial" panose="020B0604020202020204" pitchFamily="34" charset="0"/>
                        </a:rPr>
                        <a:t>100,0</a:t>
                      </a:r>
                    </a:p>
                  </a:txBody>
                  <a:tcPr marL="9525" marR="9525" marT="9525" marB="0" anchor="ctr">
                    <a:solidFill>
                      <a:schemeClr val="accent1">
                        <a:lumMod val="40000"/>
                        <a:lumOff val="60000"/>
                      </a:schemeClr>
                    </a:solidFill>
                  </a:tcPr>
                </a:tc>
                <a:extLst>
                  <a:ext uri="{0D108BD9-81ED-4DB2-BD59-A6C34878D82A}">
                    <a16:rowId xmlns:a16="http://schemas.microsoft.com/office/drawing/2014/main" val="1455145310"/>
                  </a:ext>
                </a:extLst>
              </a:tr>
              <a:tr h="183272">
                <a:tc>
                  <a:txBody>
                    <a:bodyPr/>
                    <a:lstStyle/>
                    <a:p>
                      <a:pPr marL="171450" indent="-171450" algn="l" fontAlgn="b">
                        <a:buFont typeface="Wingdings" panose="05000000000000000000" pitchFamily="2" charset="2"/>
                        <a:buChar char="Ø"/>
                      </a:pPr>
                      <a:r>
                        <a:rPr lang="ru-RU" sz="800" u="none" strike="noStrike" dirty="0">
                          <a:effectLst/>
                          <a:latin typeface="Arial" panose="020B0604020202020204" pitchFamily="34" charset="0"/>
                          <a:cs typeface="Arial" panose="020B0604020202020204" pitchFamily="34" charset="0"/>
                        </a:rPr>
                        <a:t>на осуществление переданных полномочий Московской области по организации мероприятий при осуществлении деятельности по обращению с животными без владельцев</a:t>
                      </a:r>
                      <a:endParaRPr lang="ru-RU" sz="800" b="0" i="0" u="none" strike="noStrike" dirty="0">
                        <a:effectLst/>
                        <a:latin typeface="Arial" panose="020B0604020202020204" pitchFamily="34" charset="0"/>
                        <a:cs typeface="Arial" panose="020B0604020202020204" pitchFamily="34" charset="0"/>
                      </a:endParaRPr>
                    </a:p>
                  </a:txBody>
                  <a:tcPr marL="2220" marR="2220" marT="2220" marB="0" anchor="ctr">
                    <a:solidFill>
                      <a:schemeClr val="accent1">
                        <a:lumMod val="40000"/>
                        <a:lumOff val="60000"/>
                      </a:schemeClr>
                    </a:solidFill>
                  </a:tcPr>
                </a:tc>
                <a:tc>
                  <a:txBody>
                    <a:bodyPr/>
                    <a:lstStyle/>
                    <a:p>
                      <a:pPr algn="ctr" fontAlgn="b"/>
                      <a:r>
                        <a:rPr lang="ru-RU" sz="800" b="0" i="0" u="none" strike="noStrike" dirty="0">
                          <a:solidFill>
                            <a:srgbClr val="000000"/>
                          </a:solidFill>
                          <a:effectLst/>
                          <a:latin typeface="Arial" panose="020B0604020202020204" pitchFamily="34" charset="0"/>
                          <a:cs typeface="Arial" panose="020B0604020202020204" pitchFamily="34" charset="0"/>
                        </a:rPr>
                        <a:t>2 703,0</a:t>
                      </a:r>
                    </a:p>
                  </a:txBody>
                  <a:tcPr marL="9525" marR="9525" marT="9525" marB="0" anchor="ctr">
                    <a:solidFill>
                      <a:schemeClr val="accent1">
                        <a:lumMod val="40000"/>
                        <a:lumOff val="60000"/>
                      </a:schemeClr>
                    </a:solidFill>
                  </a:tcPr>
                </a:tc>
                <a:tc>
                  <a:txBody>
                    <a:bodyPr/>
                    <a:lstStyle/>
                    <a:p>
                      <a:pPr algn="ctr" fontAlgn="b"/>
                      <a:r>
                        <a:rPr lang="ru-RU" sz="800" b="0" i="0" u="none" strike="noStrike" dirty="0">
                          <a:solidFill>
                            <a:srgbClr val="000000"/>
                          </a:solidFill>
                          <a:effectLst/>
                          <a:latin typeface="Arial" panose="020B0604020202020204" pitchFamily="34" charset="0"/>
                          <a:cs typeface="Arial" panose="020B0604020202020204" pitchFamily="34" charset="0"/>
                        </a:rPr>
                        <a:t>2 703,0</a:t>
                      </a:r>
                    </a:p>
                  </a:txBody>
                  <a:tcPr marL="9525" marR="9525" marT="9525" marB="0" anchor="ctr">
                    <a:solidFill>
                      <a:schemeClr val="accent1">
                        <a:lumMod val="40000"/>
                        <a:lumOff val="60000"/>
                      </a:schemeClr>
                    </a:solidFill>
                  </a:tcPr>
                </a:tc>
                <a:tc>
                  <a:txBody>
                    <a:bodyPr/>
                    <a:lstStyle/>
                    <a:p>
                      <a:pPr algn="ctr" fontAlgn="b"/>
                      <a:r>
                        <a:rPr lang="ru-RU" sz="800" b="0" i="0" u="none" strike="noStrike" dirty="0">
                          <a:solidFill>
                            <a:srgbClr val="000000"/>
                          </a:solidFill>
                          <a:effectLst/>
                          <a:latin typeface="Arial" panose="020B0604020202020204" pitchFamily="34" charset="0"/>
                          <a:cs typeface="Arial" panose="020B0604020202020204" pitchFamily="34" charset="0"/>
                        </a:rPr>
                        <a:t>100,0</a:t>
                      </a:r>
                    </a:p>
                  </a:txBody>
                  <a:tcPr marL="9525" marR="9525" marT="9525" marB="0" anchor="ctr">
                    <a:solidFill>
                      <a:schemeClr val="accent1">
                        <a:lumMod val="40000"/>
                        <a:lumOff val="60000"/>
                      </a:schemeClr>
                    </a:solidFill>
                  </a:tcPr>
                </a:tc>
                <a:extLst>
                  <a:ext uri="{0D108BD9-81ED-4DB2-BD59-A6C34878D82A}">
                    <a16:rowId xmlns:a16="http://schemas.microsoft.com/office/drawing/2014/main" val="3402537269"/>
                  </a:ext>
                </a:extLst>
              </a:tr>
              <a:tr h="550958">
                <a:tc>
                  <a:txBody>
                    <a:bodyPr/>
                    <a:lstStyle/>
                    <a:p>
                      <a:pPr marL="171450" indent="-171450" algn="l" fontAlgn="b">
                        <a:buFont typeface="Wingdings" panose="05000000000000000000" pitchFamily="2" charset="2"/>
                        <a:buChar char="Ø"/>
                      </a:pPr>
                      <a:r>
                        <a:rPr lang="ru-RU" sz="800" u="none" strike="noStrike" dirty="0">
                          <a:effectLst/>
                          <a:latin typeface="Arial" panose="020B0604020202020204" pitchFamily="34" charset="0"/>
                          <a:cs typeface="Arial" panose="020B0604020202020204" pitchFamily="34" charset="0"/>
                        </a:rPr>
                        <a:t>на  осуществление отдельных государственных полномочий в части присвоения адресов объектам адресации, изменения и аннулирования адресов, присвоения наименований элементам улично-дорожной сети (за исключением автомобильных дорог федерального значения, автомобильных дорог регионального или межмуниципального значения, местного значения муниципального района), наименований элементам планировочной структуры, изменения, аннулирования таких наименований, согласования переустройства и перепланировки помещений в многоквартирном доме</a:t>
                      </a:r>
                      <a:endParaRPr lang="ru-RU" sz="800" b="0" i="0" u="none" strike="noStrike" dirty="0">
                        <a:effectLst/>
                        <a:latin typeface="Arial" panose="020B0604020202020204" pitchFamily="34" charset="0"/>
                        <a:cs typeface="Arial" panose="020B0604020202020204" pitchFamily="34" charset="0"/>
                      </a:endParaRPr>
                    </a:p>
                  </a:txBody>
                  <a:tcPr marL="2220" marR="2220" marT="2220" marB="0" anchor="ctr">
                    <a:solidFill>
                      <a:schemeClr val="accent1">
                        <a:lumMod val="40000"/>
                        <a:lumOff val="60000"/>
                      </a:schemeClr>
                    </a:solidFill>
                  </a:tcPr>
                </a:tc>
                <a:tc>
                  <a:txBody>
                    <a:bodyPr/>
                    <a:lstStyle/>
                    <a:p>
                      <a:pPr algn="ctr" fontAlgn="b"/>
                      <a:r>
                        <a:rPr lang="ru-RU" sz="800" b="0" i="0" u="none" strike="noStrike" dirty="0">
                          <a:solidFill>
                            <a:srgbClr val="000000"/>
                          </a:solidFill>
                          <a:effectLst/>
                          <a:latin typeface="Arial" panose="020B0604020202020204" pitchFamily="34" charset="0"/>
                          <a:cs typeface="Arial" panose="020B0604020202020204" pitchFamily="34" charset="0"/>
                        </a:rPr>
                        <a:t>956,0</a:t>
                      </a:r>
                    </a:p>
                  </a:txBody>
                  <a:tcPr marL="9525" marR="9525" marT="9525" marB="0" anchor="ctr">
                    <a:solidFill>
                      <a:schemeClr val="accent1">
                        <a:lumMod val="40000"/>
                        <a:lumOff val="60000"/>
                      </a:schemeClr>
                    </a:solidFill>
                  </a:tcPr>
                </a:tc>
                <a:tc>
                  <a:txBody>
                    <a:bodyPr/>
                    <a:lstStyle/>
                    <a:p>
                      <a:pPr algn="ctr" fontAlgn="b"/>
                      <a:r>
                        <a:rPr lang="ru-RU" sz="800" b="0" i="0" u="none" strike="noStrike" dirty="0">
                          <a:solidFill>
                            <a:srgbClr val="000000"/>
                          </a:solidFill>
                          <a:effectLst/>
                          <a:latin typeface="Arial" panose="020B0604020202020204" pitchFamily="34" charset="0"/>
                          <a:cs typeface="Arial" panose="020B0604020202020204" pitchFamily="34" charset="0"/>
                        </a:rPr>
                        <a:t>956,0</a:t>
                      </a:r>
                    </a:p>
                  </a:txBody>
                  <a:tcPr marL="9525" marR="9525" marT="9525" marB="0" anchor="ctr">
                    <a:solidFill>
                      <a:schemeClr val="accent1">
                        <a:lumMod val="40000"/>
                        <a:lumOff val="60000"/>
                      </a:schemeClr>
                    </a:solidFill>
                  </a:tcPr>
                </a:tc>
                <a:tc>
                  <a:txBody>
                    <a:bodyPr/>
                    <a:lstStyle/>
                    <a:p>
                      <a:pPr algn="ctr" fontAlgn="b"/>
                      <a:r>
                        <a:rPr lang="ru-RU" sz="800" b="0" i="0" u="none" strike="noStrike" dirty="0">
                          <a:solidFill>
                            <a:srgbClr val="000000"/>
                          </a:solidFill>
                          <a:effectLst/>
                          <a:latin typeface="Arial" panose="020B0604020202020204" pitchFamily="34" charset="0"/>
                          <a:cs typeface="Arial" panose="020B0604020202020204" pitchFamily="34" charset="0"/>
                        </a:rPr>
                        <a:t>100,0</a:t>
                      </a:r>
                    </a:p>
                  </a:txBody>
                  <a:tcPr marL="9525" marR="9525" marT="9525" marB="0" anchor="ctr">
                    <a:solidFill>
                      <a:schemeClr val="accent1">
                        <a:lumMod val="40000"/>
                        <a:lumOff val="60000"/>
                      </a:schemeClr>
                    </a:solidFill>
                  </a:tcPr>
                </a:tc>
                <a:extLst>
                  <a:ext uri="{0D108BD9-81ED-4DB2-BD59-A6C34878D82A}">
                    <a16:rowId xmlns:a16="http://schemas.microsoft.com/office/drawing/2014/main" val="2064725566"/>
                  </a:ext>
                </a:extLst>
              </a:tr>
              <a:tr h="276726">
                <a:tc>
                  <a:txBody>
                    <a:bodyPr/>
                    <a:lstStyle/>
                    <a:p>
                      <a:pPr marL="171450" indent="-171450" algn="l" fontAlgn="b">
                        <a:buFont typeface="Wingdings" panose="05000000000000000000" pitchFamily="2" charset="2"/>
                        <a:buChar char="Ø"/>
                      </a:pPr>
                      <a:r>
                        <a:rPr lang="ru-RU" sz="800" u="none" strike="noStrike" dirty="0">
                          <a:effectLst/>
                          <a:latin typeface="Arial" panose="020B0604020202020204" pitchFamily="34" charset="0"/>
                          <a:cs typeface="Arial" panose="020B0604020202020204" pitchFamily="34" charset="0"/>
                        </a:rPr>
                        <a:t>на осуществление переданных полномочий Московской области по транспортировке в морг, включая погрузоразгрузочные работы, с мест обнаружения или происшествия умерших для производства судебно-медицинской экспертизы</a:t>
                      </a:r>
                      <a:endParaRPr lang="ru-RU" sz="800" b="0" i="0" u="none" strike="noStrike" dirty="0">
                        <a:effectLst/>
                        <a:latin typeface="Arial" panose="020B0604020202020204" pitchFamily="34" charset="0"/>
                        <a:cs typeface="Arial" panose="020B0604020202020204" pitchFamily="34" charset="0"/>
                      </a:endParaRPr>
                    </a:p>
                  </a:txBody>
                  <a:tcPr marL="2220" marR="2220" marT="2220" marB="0" anchor="ctr">
                    <a:solidFill>
                      <a:schemeClr val="accent1">
                        <a:lumMod val="40000"/>
                        <a:lumOff val="60000"/>
                      </a:schemeClr>
                    </a:solidFill>
                  </a:tcPr>
                </a:tc>
                <a:tc>
                  <a:txBody>
                    <a:bodyPr/>
                    <a:lstStyle/>
                    <a:p>
                      <a:pPr algn="ctr" fontAlgn="b"/>
                      <a:r>
                        <a:rPr lang="ru-RU" sz="800" b="0" i="0" u="none" strike="noStrike" dirty="0">
                          <a:solidFill>
                            <a:srgbClr val="000000"/>
                          </a:solidFill>
                          <a:effectLst/>
                          <a:latin typeface="Arial" panose="020B0604020202020204" pitchFamily="34" charset="0"/>
                          <a:cs typeface="Arial" panose="020B0604020202020204" pitchFamily="34" charset="0"/>
                        </a:rPr>
                        <a:t>324,0</a:t>
                      </a:r>
                    </a:p>
                  </a:txBody>
                  <a:tcPr marL="9525" marR="9525" marT="9525" marB="0" anchor="ctr">
                    <a:solidFill>
                      <a:schemeClr val="accent1">
                        <a:lumMod val="40000"/>
                        <a:lumOff val="60000"/>
                      </a:schemeClr>
                    </a:solidFill>
                  </a:tcPr>
                </a:tc>
                <a:tc>
                  <a:txBody>
                    <a:bodyPr/>
                    <a:lstStyle/>
                    <a:p>
                      <a:pPr algn="ctr" fontAlgn="b"/>
                      <a:r>
                        <a:rPr lang="ru-RU" sz="800" b="0" i="0" u="none" strike="noStrike" dirty="0">
                          <a:solidFill>
                            <a:srgbClr val="000000"/>
                          </a:solidFill>
                          <a:effectLst/>
                          <a:latin typeface="Arial" panose="020B0604020202020204" pitchFamily="34" charset="0"/>
                          <a:cs typeface="Arial" panose="020B0604020202020204" pitchFamily="34" charset="0"/>
                        </a:rPr>
                        <a:t>323,5</a:t>
                      </a:r>
                    </a:p>
                  </a:txBody>
                  <a:tcPr marL="9525" marR="9525" marT="9525" marB="0" anchor="ctr">
                    <a:solidFill>
                      <a:schemeClr val="accent1">
                        <a:lumMod val="40000"/>
                        <a:lumOff val="60000"/>
                      </a:schemeClr>
                    </a:solidFill>
                  </a:tcPr>
                </a:tc>
                <a:tc>
                  <a:txBody>
                    <a:bodyPr/>
                    <a:lstStyle/>
                    <a:p>
                      <a:pPr algn="ctr" fontAlgn="b"/>
                      <a:r>
                        <a:rPr lang="ru-RU" sz="800" b="0" i="0" u="none" strike="noStrike" dirty="0">
                          <a:solidFill>
                            <a:srgbClr val="000000"/>
                          </a:solidFill>
                          <a:effectLst/>
                          <a:latin typeface="Arial" panose="020B0604020202020204" pitchFamily="34" charset="0"/>
                          <a:cs typeface="Arial" panose="020B0604020202020204" pitchFamily="34" charset="0"/>
                        </a:rPr>
                        <a:t>99,9</a:t>
                      </a:r>
                    </a:p>
                  </a:txBody>
                  <a:tcPr marL="9525" marR="9525" marT="9525" marB="0" anchor="ctr">
                    <a:solidFill>
                      <a:schemeClr val="accent1">
                        <a:lumMod val="40000"/>
                        <a:lumOff val="60000"/>
                      </a:schemeClr>
                    </a:solidFill>
                  </a:tcPr>
                </a:tc>
                <a:extLst>
                  <a:ext uri="{0D108BD9-81ED-4DB2-BD59-A6C34878D82A}">
                    <a16:rowId xmlns:a16="http://schemas.microsoft.com/office/drawing/2014/main" val="556184462"/>
                  </a:ext>
                </a:extLst>
              </a:tr>
              <a:tr h="199087">
                <a:tc>
                  <a:txBody>
                    <a:bodyPr/>
                    <a:lstStyle/>
                    <a:p>
                      <a:pPr marL="171450" indent="-171450" algn="l" fontAlgn="ctr">
                        <a:buFont typeface="Wingdings" panose="05000000000000000000" pitchFamily="2" charset="2"/>
                        <a:buChar char="Ø"/>
                      </a:pPr>
                      <a:r>
                        <a:rPr lang="ru-RU" sz="800" u="none" strike="noStrike" dirty="0">
                          <a:effectLst/>
                          <a:latin typeface="Arial" panose="020B0604020202020204" pitchFamily="34" charset="0"/>
                          <a:cs typeface="Arial" panose="020B0604020202020204" pitchFamily="34" charset="0"/>
                        </a:rPr>
                        <a:t>на  предоставление жилых помещений детям-сиротам и детям, оставшимся без попечения родителей, лицам из их числа по договорам найма специализированных жилых помещений</a:t>
                      </a:r>
                      <a:endParaRPr lang="ru-RU" sz="800" b="0" i="0" u="none" strike="noStrike" dirty="0">
                        <a:effectLst/>
                        <a:latin typeface="Arial" panose="020B0604020202020204" pitchFamily="34" charset="0"/>
                        <a:cs typeface="Arial" panose="020B0604020202020204" pitchFamily="34" charset="0"/>
                      </a:endParaRPr>
                    </a:p>
                  </a:txBody>
                  <a:tcPr marL="2220" marR="2220" marT="2220" marB="0" anchor="ctr">
                    <a:solidFill>
                      <a:schemeClr val="accent1">
                        <a:lumMod val="40000"/>
                        <a:lumOff val="60000"/>
                      </a:schemeClr>
                    </a:solidFill>
                  </a:tcPr>
                </a:tc>
                <a:tc>
                  <a:txBody>
                    <a:bodyPr/>
                    <a:lstStyle/>
                    <a:p>
                      <a:pPr algn="ctr" fontAlgn="b"/>
                      <a:r>
                        <a:rPr lang="ru-RU" sz="800" b="0" i="0" u="none" strike="noStrike" dirty="0">
                          <a:solidFill>
                            <a:srgbClr val="000000"/>
                          </a:solidFill>
                          <a:effectLst/>
                          <a:latin typeface="Arial" panose="020B0604020202020204" pitchFamily="34" charset="0"/>
                          <a:cs typeface="Arial" panose="020B0604020202020204" pitchFamily="34" charset="0"/>
                        </a:rPr>
                        <a:t>15 711,0</a:t>
                      </a:r>
                    </a:p>
                  </a:txBody>
                  <a:tcPr marL="9525" marR="9525" marT="9525" marB="0" anchor="ctr">
                    <a:solidFill>
                      <a:schemeClr val="accent1">
                        <a:lumMod val="40000"/>
                        <a:lumOff val="60000"/>
                      </a:schemeClr>
                    </a:solidFill>
                  </a:tcPr>
                </a:tc>
                <a:tc>
                  <a:txBody>
                    <a:bodyPr/>
                    <a:lstStyle/>
                    <a:p>
                      <a:pPr algn="ctr" fontAlgn="b"/>
                      <a:r>
                        <a:rPr lang="ru-RU" sz="800" b="0" i="0" u="none" strike="noStrike" dirty="0">
                          <a:solidFill>
                            <a:srgbClr val="000000"/>
                          </a:solidFill>
                          <a:effectLst/>
                          <a:latin typeface="Arial" panose="020B0604020202020204" pitchFamily="34" charset="0"/>
                          <a:cs typeface="Arial" panose="020B0604020202020204" pitchFamily="34" charset="0"/>
                        </a:rPr>
                        <a:t>15 710,7</a:t>
                      </a:r>
                    </a:p>
                  </a:txBody>
                  <a:tcPr marL="9525" marR="9525" marT="9525" marB="0" anchor="ctr">
                    <a:solidFill>
                      <a:schemeClr val="accent1">
                        <a:lumMod val="40000"/>
                        <a:lumOff val="60000"/>
                      </a:schemeClr>
                    </a:solidFill>
                  </a:tcPr>
                </a:tc>
                <a:tc>
                  <a:txBody>
                    <a:bodyPr/>
                    <a:lstStyle/>
                    <a:p>
                      <a:pPr algn="ctr" fontAlgn="b"/>
                      <a:r>
                        <a:rPr lang="ru-RU" sz="800" b="0" i="0" u="none" strike="noStrike" dirty="0">
                          <a:solidFill>
                            <a:srgbClr val="000000"/>
                          </a:solidFill>
                          <a:effectLst/>
                          <a:latin typeface="Arial" panose="020B0604020202020204" pitchFamily="34" charset="0"/>
                          <a:cs typeface="Arial" panose="020B0604020202020204" pitchFamily="34" charset="0"/>
                        </a:rPr>
                        <a:t>100,0</a:t>
                      </a:r>
                    </a:p>
                  </a:txBody>
                  <a:tcPr marL="9525" marR="9525" marT="9525" marB="0" anchor="ctr">
                    <a:solidFill>
                      <a:schemeClr val="accent1">
                        <a:lumMod val="40000"/>
                        <a:lumOff val="60000"/>
                      </a:schemeClr>
                    </a:solidFill>
                  </a:tcPr>
                </a:tc>
                <a:extLst>
                  <a:ext uri="{0D108BD9-81ED-4DB2-BD59-A6C34878D82A}">
                    <a16:rowId xmlns:a16="http://schemas.microsoft.com/office/drawing/2014/main" val="220442678"/>
                  </a:ext>
                </a:extLst>
              </a:tr>
              <a:tr h="183272">
                <a:tc>
                  <a:txBody>
                    <a:bodyPr/>
                    <a:lstStyle/>
                    <a:p>
                      <a:pPr marL="171450" indent="-171450" algn="l" fontAlgn="b">
                        <a:buFont typeface="Wingdings" panose="05000000000000000000" pitchFamily="2" charset="2"/>
                        <a:buChar char="Ø"/>
                      </a:pPr>
                      <a:r>
                        <a:rPr lang="ru-RU" sz="800" u="none" strike="noStrike" dirty="0">
                          <a:effectLst/>
                          <a:latin typeface="Arial" panose="020B0604020202020204" pitchFamily="34" charset="0"/>
                          <a:cs typeface="Arial" panose="020B0604020202020204" pitchFamily="34" charset="0"/>
                        </a:rPr>
                        <a:t>на осуществление полномочий по составлению (изменению) списков кандидатов в присяжные заседатели федеральных судов общей юрисдикции в Российской Федерации</a:t>
                      </a:r>
                      <a:endParaRPr lang="ru-RU" sz="800" b="0" i="0" u="none" strike="noStrike" dirty="0">
                        <a:effectLst/>
                        <a:latin typeface="Arial" panose="020B0604020202020204" pitchFamily="34" charset="0"/>
                        <a:cs typeface="Arial" panose="020B0604020202020204" pitchFamily="34" charset="0"/>
                      </a:endParaRPr>
                    </a:p>
                  </a:txBody>
                  <a:tcPr marL="2220" marR="2220" marT="2220" marB="0" anchor="ctr">
                    <a:solidFill>
                      <a:schemeClr val="accent1">
                        <a:lumMod val="40000"/>
                        <a:lumOff val="60000"/>
                      </a:schemeClr>
                    </a:solidFill>
                  </a:tcPr>
                </a:tc>
                <a:tc>
                  <a:txBody>
                    <a:bodyPr/>
                    <a:lstStyle/>
                    <a:p>
                      <a:pPr algn="ctr" fontAlgn="b"/>
                      <a:r>
                        <a:rPr lang="ru-RU" sz="800" b="0" i="0" u="none" strike="noStrike" dirty="0">
                          <a:solidFill>
                            <a:srgbClr val="000000"/>
                          </a:solidFill>
                          <a:effectLst/>
                          <a:latin typeface="Arial" panose="020B0604020202020204" pitchFamily="34" charset="0"/>
                          <a:cs typeface="Arial" panose="020B0604020202020204" pitchFamily="34" charset="0"/>
                        </a:rPr>
                        <a:t>20,0</a:t>
                      </a:r>
                    </a:p>
                  </a:txBody>
                  <a:tcPr marL="9525" marR="9525" marT="9525" marB="0" anchor="ctr">
                    <a:solidFill>
                      <a:schemeClr val="accent1">
                        <a:lumMod val="40000"/>
                        <a:lumOff val="60000"/>
                      </a:schemeClr>
                    </a:solidFill>
                  </a:tcPr>
                </a:tc>
                <a:tc>
                  <a:txBody>
                    <a:bodyPr/>
                    <a:lstStyle/>
                    <a:p>
                      <a:pPr algn="ctr" fontAlgn="b"/>
                      <a:r>
                        <a:rPr lang="ru-RU" sz="800" b="0" i="0" u="none" strike="noStrike" dirty="0">
                          <a:solidFill>
                            <a:srgbClr val="000000"/>
                          </a:solidFill>
                          <a:effectLst/>
                          <a:latin typeface="Arial" panose="020B0604020202020204" pitchFamily="34" charset="0"/>
                          <a:cs typeface="Arial" panose="020B0604020202020204" pitchFamily="34" charset="0"/>
                        </a:rPr>
                        <a:t>0,0</a:t>
                      </a:r>
                    </a:p>
                  </a:txBody>
                  <a:tcPr marL="9525" marR="9525" marT="9525" marB="0" anchor="ctr">
                    <a:solidFill>
                      <a:schemeClr val="accent1">
                        <a:lumMod val="40000"/>
                        <a:lumOff val="60000"/>
                      </a:schemeClr>
                    </a:solidFill>
                  </a:tcPr>
                </a:tc>
                <a:tc>
                  <a:txBody>
                    <a:bodyPr/>
                    <a:lstStyle/>
                    <a:p>
                      <a:pPr algn="ctr" fontAlgn="b"/>
                      <a:r>
                        <a:rPr lang="ru-RU" sz="800" b="0" i="0" u="none" strike="noStrike" dirty="0">
                          <a:solidFill>
                            <a:srgbClr val="000000"/>
                          </a:solidFill>
                          <a:effectLst/>
                          <a:latin typeface="Arial" panose="020B0604020202020204" pitchFamily="34" charset="0"/>
                          <a:cs typeface="Arial" panose="020B0604020202020204" pitchFamily="34" charset="0"/>
                        </a:rPr>
                        <a:t>0,0</a:t>
                      </a:r>
                    </a:p>
                  </a:txBody>
                  <a:tcPr marL="9525" marR="9525" marT="9525" marB="0" anchor="ctr">
                    <a:solidFill>
                      <a:schemeClr val="accent1">
                        <a:lumMod val="40000"/>
                        <a:lumOff val="60000"/>
                      </a:schemeClr>
                    </a:solidFill>
                  </a:tcPr>
                </a:tc>
                <a:extLst>
                  <a:ext uri="{0D108BD9-81ED-4DB2-BD59-A6C34878D82A}">
                    <a16:rowId xmlns:a16="http://schemas.microsoft.com/office/drawing/2014/main" val="3687413997"/>
                  </a:ext>
                </a:extLst>
              </a:tr>
              <a:tr h="147826">
                <a:tc>
                  <a:txBody>
                    <a:bodyPr/>
                    <a:lstStyle/>
                    <a:p>
                      <a:pPr marL="171450" indent="-171450" algn="l" fontAlgn="b">
                        <a:buFont typeface="Wingdings" panose="05000000000000000000" pitchFamily="2" charset="2"/>
                        <a:buChar char="Ø"/>
                      </a:pPr>
                      <a:r>
                        <a:rPr lang="ru-RU" sz="800" u="none" strike="noStrike" dirty="0">
                          <a:effectLst/>
                          <a:latin typeface="Arial" panose="020B0604020202020204" pitchFamily="34" charset="0"/>
                          <a:cs typeface="Arial" panose="020B0604020202020204" pitchFamily="34" charset="0"/>
                        </a:rPr>
                        <a:t>на проведение Всероссийской переписи населения 2020 года</a:t>
                      </a:r>
                      <a:endParaRPr lang="ru-RU" sz="800" b="0" i="0" u="none" strike="noStrike" dirty="0">
                        <a:effectLst/>
                        <a:latin typeface="Arial" panose="020B0604020202020204" pitchFamily="34" charset="0"/>
                        <a:cs typeface="Arial" panose="020B0604020202020204" pitchFamily="34" charset="0"/>
                      </a:endParaRPr>
                    </a:p>
                  </a:txBody>
                  <a:tcPr marL="2220" marR="2220" marT="2220" marB="0" anchor="ctr">
                    <a:solidFill>
                      <a:schemeClr val="accent1">
                        <a:lumMod val="40000"/>
                        <a:lumOff val="60000"/>
                      </a:schemeClr>
                    </a:solidFill>
                  </a:tcPr>
                </a:tc>
                <a:tc>
                  <a:txBody>
                    <a:bodyPr/>
                    <a:lstStyle/>
                    <a:p>
                      <a:pPr algn="ctr" fontAlgn="b"/>
                      <a:r>
                        <a:rPr lang="ru-RU" sz="800" b="0" i="0" u="none" strike="noStrike" dirty="0">
                          <a:solidFill>
                            <a:srgbClr val="000000"/>
                          </a:solidFill>
                          <a:effectLst/>
                          <a:latin typeface="Arial" panose="020B0604020202020204" pitchFamily="34" charset="0"/>
                          <a:cs typeface="Arial" panose="020B0604020202020204" pitchFamily="34" charset="0"/>
                        </a:rPr>
                        <a:t>1 194,0</a:t>
                      </a:r>
                    </a:p>
                  </a:txBody>
                  <a:tcPr marL="9525" marR="9525" marT="9525" marB="0" anchor="ctr">
                    <a:solidFill>
                      <a:schemeClr val="accent1">
                        <a:lumMod val="40000"/>
                        <a:lumOff val="60000"/>
                      </a:schemeClr>
                    </a:solidFill>
                  </a:tcPr>
                </a:tc>
                <a:tc>
                  <a:txBody>
                    <a:bodyPr/>
                    <a:lstStyle/>
                    <a:p>
                      <a:pPr algn="ctr" fontAlgn="b"/>
                      <a:r>
                        <a:rPr lang="ru-RU" sz="800" b="0" i="0" u="none" strike="noStrike" dirty="0">
                          <a:solidFill>
                            <a:srgbClr val="000000"/>
                          </a:solidFill>
                          <a:effectLst/>
                          <a:latin typeface="Arial" panose="020B0604020202020204" pitchFamily="34" charset="0"/>
                          <a:cs typeface="Arial" panose="020B0604020202020204" pitchFamily="34" charset="0"/>
                        </a:rPr>
                        <a:t>517,1</a:t>
                      </a:r>
                    </a:p>
                  </a:txBody>
                  <a:tcPr marL="9525" marR="9525" marT="9525" marB="0" anchor="ctr">
                    <a:solidFill>
                      <a:schemeClr val="accent1">
                        <a:lumMod val="40000"/>
                        <a:lumOff val="60000"/>
                      </a:schemeClr>
                    </a:solidFill>
                  </a:tcPr>
                </a:tc>
                <a:tc>
                  <a:txBody>
                    <a:bodyPr/>
                    <a:lstStyle/>
                    <a:p>
                      <a:pPr algn="ctr" fontAlgn="b"/>
                      <a:r>
                        <a:rPr lang="ru-RU" sz="800" b="0" i="0" u="none" strike="noStrike" dirty="0">
                          <a:solidFill>
                            <a:srgbClr val="000000"/>
                          </a:solidFill>
                          <a:effectLst/>
                          <a:latin typeface="Arial" panose="020B0604020202020204" pitchFamily="34" charset="0"/>
                          <a:cs typeface="Arial" panose="020B0604020202020204" pitchFamily="34" charset="0"/>
                        </a:rPr>
                        <a:t>43,3</a:t>
                      </a:r>
                    </a:p>
                  </a:txBody>
                  <a:tcPr marL="9525" marR="9525" marT="9525" marB="0" anchor="ctr">
                    <a:solidFill>
                      <a:schemeClr val="accent1">
                        <a:lumMod val="40000"/>
                        <a:lumOff val="60000"/>
                      </a:schemeClr>
                    </a:solidFill>
                  </a:tcPr>
                </a:tc>
                <a:extLst>
                  <a:ext uri="{0D108BD9-81ED-4DB2-BD59-A6C34878D82A}">
                    <a16:rowId xmlns:a16="http://schemas.microsoft.com/office/drawing/2014/main" val="860065241"/>
                  </a:ext>
                </a:extLst>
              </a:tr>
              <a:tr h="147826">
                <a:tc>
                  <a:txBody>
                    <a:bodyPr/>
                    <a:lstStyle/>
                    <a:p>
                      <a:pPr marL="171450" indent="-171450" algn="l" fontAlgn="b">
                        <a:buFont typeface="Wingdings" panose="05000000000000000000" pitchFamily="2" charset="2"/>
                        <a:buChar char="Ø"/>
                      </a:pPr>
                      <a:r>
                        <a:rPr lang="ru-RU" sz="800" u="none" strike="noStrike" dirty="0">
                          <a:effectLst/>
                          <a:latin typeface="Arial" panose="020B0604020202020204" pitchFamily="34" charset="0"/>
                          <a:cs typeface="Arial" panose="020B0604020202020204" pitchFamily="34" charset="0"/>
                        </a:rPr>
                        <a:t>на создание административных комиссий, уполномоченных рассматривать дела об административных правонарушениях в сфере благоустройства</a:t>
                      </a:r>
                      <a:endParaRPr lang="ru-RU" sz="800" b="0" i="0" u="none" strike="noStrike" dirty="0">
                        <a:effectLst/>
                        <a:latin typeface="Arial" panose="020B0604020202020204" pitchFamily="34" charset="0"/>
                        <a:cs typeface="Arial" panose="020B0604020202020204" pitchFamily="34" charset="0"/>
                      </a:endParaRPr>
                    </a:p>
                  </a:txBody>
                  <a:tcPr marL="2220" marR="2220" marT="2220" marB="0" anchor="ctr">
                    <a:solidFill>
                      <a:schemeClr val="accent1">
                        <a:lumMod val="40000"/>
                        <a:lumOff val="60000"/>
                      </a:schemeClr>
                    </a:solidFill>
                  </a:tcPr>
                </a:tc>
                <a:tc>
                  <a:txBody>
                    <a:bodyPr/>
                    <a:lstStyle/>
                    <a:p>
                      <a:pPr algn="ctr" fontAlgn="b"/>
                      <a:r>
                        <a:rPr lang="ru-RU" sz="800" b="0" i="0" u="none" strike="noStrike" dirty="0">
                          <a:solidFill>
                            <a:srgbClr val="000000"/>
                          </a:solidFill>
                          <a:effectLst/>
                          <a:latin typeface="Arial" panose="020B0604020202020204" pitchFamily="34" charset="0"/>
                          <a:cs typeface="Arial" panose="020B0604020202020204" pitchFamily="34" charset="0"/>
                        </a:rPr>
                        <a:t>662,0</a:t>
                      </a:r>
                    </a:p>
                  </a:txBody>
                  <a:tcPr marL="9525" marR="9525" marT="9525" marB="0" anchor="ctr">
                    <a:solidFill>
                      <a:schemeClr val="accent1">
                        <a:lumMod val="40000"/>
                        <a:lumOff val="60000"/>
                      </a:schemeClr>
                    </a:solidFill>
                  </a:tcPr>
                </a:tc>
                <a:tc>
                  <a:txBody>
                    <a:bodyPr/>
                    <a:lstStyle/>
                    <a:p>
                      <a:pPr algn="ctr" fontAlgn="b"/>
                      <a:r>
                        <a:rPr lang="ru-RU" sz="800" b="0" i="0" u="none" strike="noStrike" dirty="0">
                          <a:solidFill>
                            <a:srgbClr val="000000"/>
                          </a:solidFill>
                          <a:effectLst/>
                          <a:latin typeface="Arial" panose="020B0604020202020204" pitchFamily="34" charset="0"/>
                          <a:cs typeface="Arial" panose="020B0604020202020204" pitchFamily="34" charset="0"/>
                        </a:rPr>
                        <a:t>662,0</a:t>
                      </a:r>
                    </a:p>
                  </a:txBody>
                  <a:tcPr marL="9525" marR="9525" marT="9525" marB="0" anchor="ctr">
                    <a:solidFill>
                      <a:schemeClr val="accent1">
                        <a:lumMod val="40000"/>
                        <a:lumOff val="60000"/>
                      </a:schemeClr>
                    </a:solidFill>
                  </a:tcPr>
                </a:tc>
                <a:tc>
                  <a:txBody>
                    <a:bodyPr/>
                    <a:lstStyle/>
                    <a:p>
                      <a:pPr algn="ctr" fontAlgn="b"/>
                      <a:r>
                        <a:rPr lang="ru-RU" sz="800" b="0" i="0" u="none" strike="noStrike" dirty="0">
                          <a:solidFill>
                            <a:srgbClr val="000000"/>
                          </a:solidFill>
                          <a:effectLst/>
                          <a:latin typeface="Arial" panose="020B0604020202020204" pitchFamily="34" charset="0"/>
                          <a:cs typeface="Arial" panose="020B0604020202020204" pitchFamily="34" charset="0"/>
                        </a:rPr>
                        <a:t>100,0</a:t>
                      </a:r>
                    </a:p>
                  </a:txBody>
                  <a:tcPr marL="9525" marR="9525" marT="9525" marB="0" anchor="ctr">
                    <a:solidFill>
                      <a:schemeClr val="accent1">
                        <a:lumMod val="40000"/>
                        <a:lumOff val="60000"/>
                      </a:schemeClr>
                    </a:solidFill>
                  </a:tcPr>
                </a:tc>
                <a:extLst>
                  <a:ext uri="{0D108BD9-81ED-4DB2-BD59-A6C34878D82A}">
                    <a16:rowId xmlns:a16="http://schemas.microsoft.com/office/drawing/2014/main" val="2988762242"/>
                  </a:ext>
                </a:extLst>
              </a:tr>
              <a:tr h="550958">
                <a:tc>
                  <a:txBody>
                    <a:bodyPr/>
                    <a:lstStyle/>
                    <a:p>
                      <a:pPr marL="171450" indent="-171450" algn="l" fontAlgn="b">
                        <a:buFont typeface="Wingdings" panose="05000000000000000000" pitchFamily="2" charset="2"/>
                        <a:buChar char="Ø"/>
                      </a:pPr>
                      <a:r>
                        <a:rPr lang="ru-RU" sz="800" u="none" strike="noStrike" dirty="0">
                          <a:effectLst/>
                          <a:latin typeface="Arial" panose="020B0604020202020204" pitchFamily="34" charset="0"/>
                          <a:cs typeface="Arial" panose="020B0604020202020204" pitchFamily="34" charset="0"/>
                        </a:rPr>
                        <a:t>на обеспечение  государственных гарантий реализации прав граждан на получение общедоступного и бесплатного дошкольного, начального общего, основного общего, среднего  общего образования  в муниципальных общеобразовательных  организациях в Московской области, обеспечение дополнительного образования  в муниципальных общеобразовательных организациях в Московской области, включая   расходы на оплату труда, приобретение учебников и учебных пособий,  средств обучения, игр, игрушек (за исключением расходов на содержание зданий и оплату коммунальных услуг)</a:t>
                      </a:r>
                      <a:endParaRPr lang="ru-RU" sz="800" b="0" i="0" u="none" strike="noStrike" dirty="0">
                        <a:effectLst/>
                        <a:latin typeface="Arial" panose="020B0604020202020204" pitchFamily="34" charset="0"/>
                        <a:cs typeface="Arial" panose="020B0604020202020204" pitchFamily="34" charset="0"/>
                      </a:endParaRPr>
                    </a:p>
                  </a:txBody>
                  <a:tcPr marL="2220" marR="2220" marT="2220" marB="0" anchor="ctr">
                    <a:solidFill>
                      <a:schemeClr val="accent1">
                        <a:lumMod val="40000"/>
                        <a:lumOff val="60000"/>
                      </a:schemeClr>
                    </a:solidFill>
                  </a:tcPr>
                </a:tc>
                <a:tc>
                  <a:txBody>
                    <a:bodyPr/>
                    <a:lstStyle/>
                    <a:p>
                      <a:pPr algn="ctr" fontAlgn="b"/>
                      <a:r>
                        <a:rPr lang="ru-RU" sz="800" b="0" i="0" u="none" strike="noStrike" dirty="0">
                          <a:solidFill>
                            <a:srgbClr val="000000"/>
                          </a:solidFill>
                          <a:effectLst/>
                          <a:latin typeface="Arial" panose="020B0604020202020204" pitchFamily="34" charset="0"/>
                          <a:cs typeface="Arial" panose="020B0604020202020204" pitchFamily="34" charset="0"/>
                        </a:rPr>
                        <a:t>804 993,0</a:t>
                      </a:r>
                    </a:p>
                  </a:txBody>
                  <a:tcPr marL="9525" marR="9525" marT="9525" marB="0" anchor="ctr">
                    <a:solidFill>
                      <a:schemeClr val="accent1">
                        <a:lumMod val="40000"/>
                        <a:lumOff val="60000"/>
                      </a:schemeClr>
                    </a:solidFill>
                  </a:tcPr>
                </a:tc>
                <a:tc>
                  <a:txBody>
                    <a:bodyPr/>
                    <a:lstStyle/>
                    <a:p>
                      <a:pPr algn="ctr" fontAlgn="b"/>
                      <a:r>
                        <a:rPr lang="ru-RU" sz="800" b="0" i="0" u="none" strike="noStrike" dirty="0">
                          <a:solidFill>
                            <a:srgbClr val="000000"/>
                          </a:solidFill>
                          <a:effectLst/>
                          <a:latin typeface="Arial" panose="020B0604020202020204" pitchFamily="34" charset="0"/>
                          <a:cs typeface="Arial" panose="020B0604020202020204" pitchFamily="34" charset="0"/>
                        </a:rPr>
                        <a:t>795 864,3</a:t>
                      </a:r>
                    </a:p>
                  </a:txBody>
                  <a:tcPr marL="9525" marR="9525" marT="9525" marB="0" anchor="ctr">
                    <a:solidFill>
                      <a:schemeClr val="accent1">
                        <a:lumMod val="40000"/>
                        <a:lumOff val="60000"/>
                      </a:schemeClr>
                    </a:solidFill>
                  </a:tcPr>
                </a:tc>
                <a:tc>
                  <a:txBody>
                    <a:bodyPr/>
                    <a:lstStyle/>
                    <a:p>
                      <a:pPr algn="ctr" fontAlgn="b"/>
                      <a:r>
                        <a:rPr lang="ru-RU" sz="800" b="0" i="0" u="none" strike="noStrike" dirty="0">
                          <a:solidFill>
                            <a:srgbClr val="000000"/>
                          </a:solidFill>
                          <a:effectLst/>
                          <a:latin typeface="Arial" panose="020B0604020202020204" pitchFamily="34" charset="0"/>
                          <a:cs typeface="Arial" panose="020B0604020202020204" pitchFamily="34" charset="0"/>
                        </a:rPr>
                        <a:t>98,9</a:t>
                      </a:r>
                    </a:p>
                  </a:txBody>
                  <a:tcPr marL="9525" marR="9525" marT="9525" marB="0" anchor="ctr">
                    <a:solidFill>
                      <a:schemeClr val="accent1">
                        <a:lumMod val="40000"/>
                        <a:lumOff val="60000"/>
                      </a:schemeClr>
                    </a:solidFill>
                  </a:tcPr>
                </a:tc>
                <a:extLst>
                  <a:ext uri="{0D108BD9-81ED-4DB2-BD59-A6C34878D82A}">
                    <a16:rowId xmlns:a16="http://schemas.microsoft.com/office/drawing/2014/main" val="3510414106"/>
                  </a:ext>
                </a:extLst>
              </a:tr>
              <a:tr h="413843">
                <a:tc>
                  <a:txBody>
                    <a:bodyPr/>
                    <a:lstStyle/>
                    <a:p>
                      <a:pPr marL="171450" indent="-171450" algn="l" fontAlgn="b">
                        <a:buFont typeface="Wingdings" panose="05000000000000000000" pitchFamily="2" charset="2"/>
                        <a:buChar char="Ø"/>
                      </a:pPr>
                      <a:r>
                        <a:rPr lang="ru-RU" sz="800" u="none" strike="noStrike" dirty="0">
                          <a:effectLst/>
                          <a:latin typeface="Arial" panose="020B0604020202020204" pitchFamily="34" charset="0"/>
                          <a:cs typeface="Arial" panose="020B0604020202020204" pitchFamily="34" charset="0"/>
                        </a:rPr>
                        <a:t>на финансовое обеспечение получения гражданами дошкольного, начального общего, основного общего, среднего  общего образования в частных  общеобразовательных организациях в Московской области, осуществляющих образовательную деятельность по имеющим государственную аккредитацию основным общеобразовательным программам, включая расходы на оплату труда, приобретение учебников и учебных пособий, средств обучения, игр, игрушек (за исключением расходов на содержание зданий и оплату коммунальных услуг)</a:t>
                      </a:r>
                      <a:endParaRPr lang="ru-RU" sz="800" b="0" i="0" u="none" strike="noStrike" dirty="0">
                        <a:effectLst/>
                        <a:latin typeface="Arial" panose="020B0604020202020204" pitchFamily="34" charset="0"/>
                        <a:cs typeface="Arial" panose="020B0604020202020204" pitchFamily="34" charset="0"/>
                      </a:endParaRPr>
                    </a:p>
                  </a:txBody>
                  <a:tcPr marL="2220" marR="2220" marT="2220" marB="0" anchor="ctr">
                    <a:solidFill>
                      <a:schemeClr val="accent1">
                        <a:lumMod val="40000"/>
                        <a:lumOff val="60000"/>
                      </a:schemeClr>
                    </a:solidFill>
                  </a:tcPr>
                </a:tc>
                <a:tc>
                  <a:txBody>
                    <a:bodyPr/>
                    <a:lstStyle/>
                    <a:p>
                      <a:pPr algn="ctr" fontAlgn="b"/>
                      <a:r>
                        <a:rPr lang="ru-RU" sz="800" b="0" i="0" u="none" strike="noStrike" dirty="0">
                          <a:solidFill>
                            <a:srgbClr val="000000"/>
                          </a:solidFill>
                          <a:effectLst/>
                          <a:latin typeface="Arial" panose="020B0604020202020204" pitchFamily="34" charset="0"/>
                          <a:cs typeface="Arial" panose="020B0604020202020204" pitchFamily="34" charset="0"/>
                        </a:rPr>
                        <a:t>94 358,0</a:t>
                      </a:r>
                    </a:p>
                  </a:txBody>
                  <a:tcPr marL="9525" marR="9525" marT="9525" marB="0" anchor="ctr">
                    <a:solidFill>
                      <a:schemeClr val="accent1">
                        <a:lumMod val="40000"/>
                        <a:lumOff val="60000"/>
                      </a:schemeClr>
                    </a:solidFill>
                  </a:tcPr>
                </a:tc>
                <a:tc>
                  <a:txBody>
                    <a:bodyPr/>
                    <a:lstStyle/>
                    <a:p>
                      <a:pPr algn="ctr" fontAlgn="b"/>
                      <a:r>
                        <a:rPr lang="ru-RU" sz="800" b="0" i="0" u="none" strike="noStrike" dirty="0">
                          <a:solidFill>
                            <a:srgbClr val="000000"/>
                          </a:solidFill>
                          <a:effectLst/>
                          <a:latin typeface="Arial" panose="020B0604020202020204" pitchFamily="34" charset="0"/>
                          <a:cs typeface="Arial" panose="020B0604020202020204" pitchFamily="34" charset="0"/>
                        </a:rPr>
                        <a:t>89 043,5</a:t>
                      </a:r>
                    </a:p>
                  </a:txBody>
                  <a:tcPr marL="9525" marR="9525" marT="9525" marB="0" anchor="ctr">
                    <a:solidFill>
                      <a:schemeClr val="accent1">
                        <a:lumMod val="40000"/>
                        <a:lumOff val="60000"/>
                      </a:schemeClr>
                    </a:solidFill>
                  </a:tcPr>
                </a:tc>
                <a:tc>
                  <a:txBody>
                    <a:bodyPr/>
                    <a:lstStyle/>
                    <a:p>
                      <a:pPr algn="ctr" fontAlgn="b"/>
                      <a:r>
                        <a:rPr lang="ru-RU" sz="800" b="0" i="0" u="none" strike="noStrike" dirty="0">
                          <a:solidFill>
                            <a:srgbClr val="000000"/>
                          </a:solidFill>
                          <a:effectLst/>
                          <a:latin typeface="Arial" panose="020B0604020202020204" pitchFamily="34" charset="0"/>
                          <a:cs typeface="Arial" panose="020B0604020202020204" pitchFamily="34" charset="0"/>
                        </a:rPr>
                        <a:t>94,4</a:t>
                      </a:r>
                    </a:p>
                  </a:txBody>
                  <a:tcPr marL="9525" marR="9525" marT="9525" marB="0" anchor="ctr">
                    <a:solidFill>
                      <a:schemeClr val="accent1">
                        <a:lumMod val="40000"/>
                        <a:lumOff val="60000"/>
                      </a:schemeClr>
                    </a:solidFill>
                  </a:tcPr>
                </a:tc>
                <a:extLst>
                  <a:ext uri="{0D108BD9-81ED-4DB2-BD59-A6C34878D82A}">
                    <a16:rowId xmlns:a16="http://schemas.microsoft.com/office/drawing/2014/main" val="929314383"/>
                  </a:ext>
                </a:extLst>
              </a:tr>
              <a:tr h="413843">
                <a:tc>
                  <a:txBody>
                    <a:bodyPr/>
                    <a:lstStyle/>
                    <a:p>
                      <a:pPr marL="171450" indent="-171450" algn="l" fontAlgn="b">
                        <a:buFont typeface="Wingdings" panose="05000000000000000000" pitchFamily="2" charset="2"/>
                        <a:buChar char="Ø"/>
                      </a:pPr>
                      <a:r>
                        <a:rPr lang="ru-RU" sz="800" u="none" strike="noStrike" dirty="0">
                          <a:effectLst/>
                          <a:latin typeface="Arial" panose="020B0604020202020204" pitchFamily="34" charset="0"/>
                          <a:cs typeface="Arial" panose="020B0604020202020204" pitchFamily="34" charset="0"/>
                        </a:rPr>
                        <a:t>на обеспечение государственных гарантий реализации прав граждан на получение общедоступного и бесплатного дошкольного образования в муниципальных дошкольных образовательных организациях в Московской области,  включая расходы на оплату труда, приобретение учебников и учебных пособий, средств обучения, игр, игрушек (за исключением расходов на содержание зданий и оплату коммунальных услуг)</a:t>
                      </a:r>
                      <a:endParaRPr lang="ru-RU" sz="800" b="0" i="0" u="none" strike="noStrike" dirty="0">
                        <a:effectLst/>
                        <a:latin typeface="Arial" panose="020B0604020202020204" pitchFamily="34" charset="0"/>
                        <a:cs typeface="Arial" panose="020B0604020202020204" pitchFamily="34" charset="0"/>
                      </a:endParaRPr>
                    </a:p>
                  </a:txBody>
                  <a:tcPr marL="2220" marR="2220" marT="2220" marB="0" anchor="ctr">
                    <a:solidFill>
                      <a:schemeClr val="accent1">
                        <a:lumMod val="40000"/>
                        <a:lumOff val="60000"/>
                      </a:schemeClr>
                    </a:solidFill>
                  </a:tcPr>
                </a:tc>
                <a:tc>
                  <a:txBody>
                    <a:bodyPr/>
                    <a:lstStyle/>
                    <a:p>
                      <a:pPr algn="ctr" fontAlgn="b"/>
                      <a:r>
                        <a:rPr lang="ru-RU" sz="800" b="0" i="0" u="none" strike="noStrike" dirty="0">
                          <a:solidFill>
                            <a:srgbClr val="000000"/>
                          </a:solidFill>
                          <a:effectLst/>
                          <a:latin typeface="Arial" panose="020B0604020202020204" pitchFamily="34" charset="0"/>
                          <a:cs typeface="Arial" panose="020B0604020202020204" pitchFamily="34" charset="0"/>
                        </a:rPr>
                        <a:t>714 746,0</a:t>
                      </a:r>
                    </a:p>
                  </a:txBody>
                  <a:tcPr marL="9525" marR="9525" marT="9525" marB="0" anchor="ctr">
                    <a:solidFill>
                      <a:schemeClr val="accent1">
                        <a:lumMod val="40000"/>
                        <a:lumOff val="60000"/>
                      </a:schemeClr>
                    </a:solidFill>
                  </a:tcPr>
                </a:tc>
                <a:tc>
                  <a:txBody>
                    <a:bodyPr/>
                    <a:lstStyle/>
                    <a:p>
                      <a:pPr algn="ctr" fontAlgn="b"/>
                      <a:r>
                        <a:rPr lang="ru-RU" sz="800" b="0" i="0" u="none" strike="noStrike" dirty="0">
                          <a:solidFill>
                            <a:srgbClr val="000000"/>
                          </a:solidFill>
                          <a:effectLst/>
                          <a:latin typeface="Arial" panose="020B0604020202020204" pitchFamily="34" charset="0"/>
                          <a:cs typeface="Arial" panose="020B0604020202020204" pitchFamily="34" charset="0"/>
                        </a:rPr>
                        <a:t>726 251,9</a:t>
                      </a:r>
                    </a:p>
                  </a:txBody>
                  <a:tcPr marL="9525" marR="9525" marT="9525" marB="0" anchor="ctr">
                    <a:solidFill>
                      <a:schemeClr val="accent1">
                        <a:lumMod val="40000"/>
                        <a:lumOff val="60000"/>
                      </a:schemeClr>
                    </a:solidFill>
                  </a:tcPr>
                </a:tc>
                <a:tc>
                  <a:txBody>
                    <a:bodyPr/>
                    <a:lstStyle/>
                    <a:p>
                      <a:pPr algn="ctr" fontAlgn="b"/>
                      <a:r>
                        <a:rPr lang="ru-RU" sz="800" b="0" i="0" u="none" strike="noStrike" dirty="0">
                          <a:solidFill>
                            <a:srgbClr val="000000"/>
                          </a:solidFill>
                          <a:effectLst/>
                          <a:latin typeface="Arial" panose="020B0604020202020204" pitchFamily="34" charset="0"/>
                          <a:cs typeface="Arial" panose="020B0604020202020204" pitchFamily="34" charset="0"/>
                        </a:rPr>
                        <a:t>101,6</a:t>
                      </a:r>
                    </a:p>
                  </a:txBody>
                  <a:tcPr marL="9525" marR="9525" marT="9525" marB="0" anchor="ctr">
                    <a:solidFill>
                      <a:schemeClr val="accent1">
                        <a:lumMod val="40000"/>
                        <a:lumOff val="60000"/>
                      </a:schemeClr>
                    </a:solidFill>
                  </a:tcPr>
                </a:tc>
                <a:extLst>
                  <a:ext uri="{0D108BD9-81ED-4DB2-BD59-A6C34878D82A}">
                    <a16:rowId xmlns:a16="http://schemas.microsoft.com/office/drawing/2014/main" val="2317638369"/>
                  </a:ext>
                </a:extLst>
              </a:tr>
              <a:tr h="276726">
                <a:tc>
                  <a:txBody>
                    <a:bodyPr/>
                    <a:lstStyle/>
                    <a:p>
                      <a:pPr marL="171450" indent="-171450" algn="l" fontAlgn="b">
                        <a:buFont typeface="Wingdings" panose="05000000000000000000" pitchFamily="2" charset="2"/>
                        <a:buChar char="Ø"/>
                      </a:pPr>
                      <a:r>
                        <a:rPr lang="ru-RU" sz="800" u="none" strike="noStrike" dirty="0">
                          <a:effectLst/>
                          <a:latin typeface="Arial" panose="020B0604020202020204" pitchFamily="34" charset="0"/>
                          <a:cs typeface="Arial" panose="020B0604020202020204" pitchFamily="34" charset="0"/>
                        </a:rPr>
                        <a:t>на финансовое обеспечение получения гражданами дошкольного образования в частных дошкольных образовательных организациях в Московской области, включая расходы на оплату труда, приобретение учебников и учебных пособий, средств обучения, игр, игрушек (за исключением расходов на содержание зданий и оплату коммунальных услуг)</a:t>
                      </a:r>
                      <a:endParaRPr lang="ru-RU" sz="800" b="0" i="0" u="none" strike="noStrike" dirty="0">
                        <a:effectLst/>
                        <a:latin typeface="Arial" panose="020B0604020202020204" pitchFamily="34" charset="0"/>
                        <a:cs typeface="Arial" panose="020B0604020202020204" pitchFamily="34" charset="0"/>
                      </a:endParaRPr>
                    </a:p>
                  </a:txBody>
                  <a:tcPr marL="2220" marR="2220" marT="2220" marB="0" anchor="ctr">
                    <a:solidFill>
                      <a:schemeClr val="accent1">
                        <a:lumMod val="40000"/>
                        <a:lumOff val="60000"/>
                      </a:schemeClr>
                    </a:solidFill>
                  </a:tcPr>
                </a:tc>
                <a:tc>
                  <a:txBody>
                    <a:bodyPr/>
                    <a:lstStyle/>
                    <a:p>
                      <a:pPr algn="ctr" fontAlgn="b"/>
                      <a:r>
                        <a:rPr lang="ru-RU" sz="800" b="0" i="0" u="none" strike="noStrike" dirty="0">
                          <a:solidFill>
                            <a:srgbClr val="000000"/>
                          </a:solidFill>
                          <a:effectLst/>
                          <a:latin typeface="Arial" panose="020B0604020202020204" pitchFamily="34" charset="0"/>
                          <a:cs typeface="Arial" panose="020B0604020202020204" pitchFamily="34" charset="0"/>
                        </a:rPr>
                        <a:t>65 242,0</a:t>
                      </a:r>
                    </a:p>
                  </a:txBody>
                  <a:tcPr marL="9525" marR="9525" marT="9525" marB="0" anchor="ctr">
                    <a:solidFill>
                      <a:schemeClr val="accent1">
                        <a:lumMod val="40000"/>
                        <a:lumOff val="60000"/>
                      </a:schemeClr>
                    </a:solidFill>
                  </a:tcPr>
                </a:tc>
                <a:tc>
                  <a:txBody>
                    <a:bodyPr/>
                    <a:lstStyle/>
                    <a:p>
                      <a:pPr algn="ctr" fontAlgn="b"/>
                      <a:r>
                        <a:rPr lang="ru-RU" sz="800" b="0" i="0" u="none" strike="noStrike" dirty="0">
                          <a:solidFill>
                            <a:srgbClr val="000000"/>
                          </a:solidFill>
                          <a:effectLst/>
                          <a:latin typeface="Arial" panose="020B0604020202020204" pitchFamily="34" charset="0"/>
                          <a:cs typeface="Arial" panose="020B0604020202020204" pitchFamily="34" charset="0"/>
                        </a:rPr>
                        <a:t>61 058,8</a:t>
                      </a:r>
                    </a:p>
                  </a:txBody>
                  <a:tcPr marL="9525" marR="9525" marT="9525" marB="0" anchor="ctr">
                    <a:solidFill>
                      <a:schemeClr val="accent1">
                        <a:lumMod val="40000"/>
                        <a:lumOff val="60000"/>
                      </a:schemeClr>
                    </a:solidFill>
                  </a:tcPr>
                </a:tc>
                <a:tc>
                  <a:txBody>
                    <a:bodyPr/>
                    <a:lstStyle/>
                    <a:p>
                      <a:pPr algn="ctr" fontAlgn="b"/>
                      <a:r>
                        <a:rPr lang="ru-RU" sz="800" b="0" i="0" u="none" strike="noStrike" dirty="0">
                          <a:solidFill>
                            <a:srgbClr val="000000"/>
                          </a:solidFill>
                          <a:effectLst/>
                          <a:latin typeface="Arial" panose="020B0604020202020204" pitchFamily="34" charset="0"/>
                          <a:cs typeface="Arial" panose="020B0604020202020204" pitchFamily="34" charset="0"/>
                        </a:rPr>
                        <a:t>93,6</a:t>
                      </a:r>
                    </a:p>
                  </a:txBody>
                  <a:tcPr marL="9525" marR="9525" marT="9525" marB="0" anchor="ctr">
                    <a:solidFill>
                      <a:schemeClr val="accent1">
                        <a:lumMod val="40000"/>
                        <a:lumOff val="60000"/>
                      </a:schemeClr>
                    </a:solidFill>
                  </a:tcPr>
                </a:tc>
                <a:extLst>
                  <a:ext uri="{0D108BD9-81ED-4DB2-BD59-A6C34878D82A}">
                    <a16:rowId xmlns:a16="http://schemas.microsoft.com/office/drawing/2014/main" val="224138658"/>
                  </a:ext>
                </a:extLst>
              </a:tr>
              <a:tr h="276726">
                <a:tc>
                  <a:txBody>
                    <a:bodyPr/>
                    <a:lstStyle/>
                    <a:p>
                      <a:pPr marL="171450" indent="-171450" algn="l" fontAlgn="b">
                        <a:buFont typeface="Wingdings" panose="05000000000000000000" pitchFamily="2" charset="2"/>
                        <a:buChar char="Ø"/>
                      </a:pPr>
                      <a:r>
                        <a:rPr lang="ru-RU" sz="800" u="none" strike="noStrike" dirty="0">
                          <a:effectLst/>
                          <a:latin typeface="Arial" panose="020B0604020202020204" pitchFamily="34" charset="0"/>
                          <a:cs typeface="Arial" panose="020B0604020202020204" pitchFamily="34" charset="0"/>
                        </a:rPr>
                        <a:t> на выплату компенсации части платы, взимаемой с родителей (законных представителей) за присмотр и уход за детьми, посещающими образовательные организации, реализующие образовательные программы дошкольного образования</a:t>
                      </a:r>
                      <a:endParaRPr lang="ru-RU" sz="800" b="0" i="0" u="none" strike="noStrike" dirty="0">
                        <a:effectLst/>
                        <a:latin typeface="Arial" panose="020B0604020202020204" pitchFamily="34" charset="0"/>
                        <a:cs typeface="Arial" panose="020B0604020202020204" pitchFamily="34" charset="0"/>
                      </a:endParaRPr>
                    </a:p>
                  </a:txBody>
                  <a:tcPr marL="2220" marR="2220" marT="2220" marB="0" anchor="ctr">
                    <a:solidFill>
                      <a:schemeClr val="accent1">
                        <a:lumMod val="40000"/>
                        <a:lumOff val="60000"/>
                      </a:schemeClr>
                    </a:solidFill>
                  </a:tcPr>
                </a:tc>
                <a:tc>
                  <a:txBody>
                    <a:bodyPr/>
                    <a:lstStyle/>
                    <a:p>
                      <a:pPr algn="ctr" fontAlgn="b"/>
                      <a:r>
                        <a:rPr lang="ru-RU" sz="800" b="0" i="0" u="none" strike="noStrike" dirty="0">
                          <a:solidFill>
                            <a:srgbClr val="000000"/>
                          </a:solidFill>
                          <a:effectLst/>
                          <a:latin typeface="Arial" panose="020B0604020202020204" pitchFamily="34" charset="0"/>
                          <a:cs typeface="Arial" panose="020B0604020202020204" pitchFamily="34" charset="0"/>
                        </a:rPr>
                        <a:t>47 278,0</a:t>
                      </a:r>
                    </a:p>
                  </a:txBody>
                  <a:tcPr marL="9525" marR="9525" marT="9525" marB="0" anchor="ctr">
                    <a:solidFill>
                      <a:schemeClr val="accent1">
                        <a:lumMod val="40000"/>
                        <a:lumOff val="60000"/>
                      </a:schemeClr>
                    </a:solidFill>
                  </a:tcPr>
                </a:tc>
                <a:tc>
                  <a:txBody>
                    <a:bodyPr/>
                    <a:lstStyle/>
                    <a:p>
                      <a:pPr algn="ctr" fontAlgn="b"/>
                      <a:r>
                        <a:rPr lang="ru-RU" sz="800" b="0" i="0" u="none" strike="noStrike" dirty="0">
                          <a:solidFill>
                            <a:srgbClr val="000000"/>
                          </a:solidFill>
                          <a:effectLst/>
                          <a:latin typeface="Arial" panose="020B0604020202020204" pitchFamily="34" charset="0"/>
                          <a:cs typeface="Arial" panose="020B0604020202020204" pitchFamily="34" charset="0"/>
                        </a:rPr>
                        <a:t>27 147,1</a:t>
                      </a:r>
                    </a:p>
                  </a:txBody>
                  <a:tcPr marL="9525" marR="9525" marT="9525" marB="0" anchor="ctr">
                    <a:solidFill>
                      <a:schemeClr val="accent1">
                        <a:lumMod val="40000"/>
                        <a:lumOff val="60000"/>
                      </a:schemeClr>
                    </a:solidFill>
                  </a:tcPr>
                </a:tc>
                <a:tc>
                  <a:txBody>
                    <a:bodyPr/>
                    <a:lstStyle/>
                    <a:p>
                      <a:pPr algn="ctr" fontAlgn="b"/>
                      <a:r>
                        <a:rPr lang="ru-RU" sz="800" b="0" i="0" u="none" strike="noStrike" dirty="0">
                          <a:solidFill>
                            <a:srgbClr val="000000"/>
                          </a:solidFill>
                          <a:effectLst/>
                          <a:latin typeface="Arial" panose="020B0604020202020204" pitchFamily="34" charset="0"/>
                          <a:cs typeface="Arial" panose="020B0604020202020204" pitchFamily="34" charset="0"/>
                        </a:rPr>
                        <a:t>57,4</a:t>
                      </a:r>
                    </a:p>
                  </a:txBody>
                  <a:tcPr marL="9525" marR="9525" marT="9525" marB="0" anchor="ctr">
                    <a:solidFill>
                      <a:schemeClr val="accent1">
                        <a:lumMod val="40000"/>
                        <a:lumOff val="60000"/>
                      </a:schemeClr>
                    </a:solidFill>
                  </a:tcPr>
                </a:tc>
                <a:extLst>
                  <a:ext uri="{0D108BD9-81ED-4DB2-BD59-A6C34878D82A}">
                    <a16:rowId xmlns:a16="http://schemas.microsoft.com/office/drawing/2014/main" val="3228641646"/>
                  </a:ext>
                </a:extLst>
              </a:tr>
              <a:tr h="199087">
                <a:tc>
                  <a:txBody>
                    <a:bodyPr/>
                    <a:lstStyle/>
                    <a:p>
                      <a:pPr marL="171450" indent="-171450" algn="l" fontAlgn="b">
                        <a:buFont typeface="Wingdings" panose="05000000000000000000" pitchFamily="2" charset="2"/>
                        <a:buChar char="Ø"/>
                      </a:pPr>
                      <a:r>
                        <a:rPr lang="ru-RU" sz="800" u="none" strike="noStrike" dirty="0">
                          <a:effectLst/>
                          <a:latin typeface="Arial" panose="020B0604020202020204" pitchFamily="34" charset="0"/>
                          <a:cs typeface="Arial" panose="020B0604020202020204" pitchFamily="34" charset="0"/>
                        </a:rPr>
                        <a:t>на ежемесячное денежное вознаграждение за классное руководство педагогическим работникам государственных и муниципальных общеобразовательных организаций</a:t>
                      </a:r>
                      <a:endParaRPr lang="ru-RU" sz="800" b="0" i="0" u="none" strike="noStrike" dirty="0">
                        <a:effectLst/>
                        <a:latin typeface="Arial" panose="020B0604020202020204" pitchFamily="34" charset="0"/>
                        <a:cs typeface="Arial" panose="020B0604020202020204" pitchFamily="34" charset="0"/>
                      </a:endParaRPr>
                    </a:p>
                  </a:txBody>
                  <a:tcPr marL="2220" marR="2220" marT="2220" marB="0" anchor="ctr">
                    <a:solidFill>
                      <a:schemeClr val="accent1">
                        <a:lumMod val="40000"/>
                        <a:lumOff val="60000"/>
                      </a:schemeClr>
                    </a:solidFill>
                  </a:tcPr>
                </a:tc>
                <a:tc>
                  <a:txBody>
                    <a:bodyPr/>
                    <a:lstStyle/>
                    <a:p>
                      <a:pPr algn="ctr" fontAlgn="b"/>
                      <a:r>
                        <a:rPr lang="ru-RU" sz="800" b="0" i="0" u="none" strike="noStrike" dirty="0">
                          <a:solidFill>
                            <a:srgbClr val="000000"/>
                          </a:solidFill>
                          <a:effectLst/>
                          <a:latin typeface="Arial" panose="020B0604020202020204" pitchFamily="34" charset="0"/>
                          <a:cs typeface="Arial" panose="020B0604020202020204" pitchFamily="34" charset="0"/>
                        </a:rPr>
                        <a:t>38 669,0</a:t>
                      </a:r>
                    </a:p>
                  </a:txBody>
                  <a:tcPr marL="9525" marR="9525" marT="9525" marB="0" anchor="ctr">
                    <a:solidFill>
                      <a:schemeClr val="accent1">
                        <a:lumMod val="40000"/>
                        <a:lumOff val="60000"/>
                      </a:schemeClr>
                    </a:solidFill>
                  </a:tcPr>
                </a:tc>
                <a:tc>
                  <a:txBody>
                    <a:bodyPr/>
                    <a:lstStyle/>
                    <a:p>
                      <a:pPr algn="ctr" fontAlgn="b"/>
                      <a:r>
                        <a:rPr lang="ru-RU" sz="800" b="0" i="0" u="none" strike="noStrike" dirty="0">
                          <a:solidFill>
                            <a:srgbClr val="000000"/>
                          </a:solidFill>
                          <a:effectLst/>
                          <a:latin typeface="Arial" panose="020B0604020202020204" pitchFamily="34" charset="0"/>
                          <a:cs typeface="Arial" panose="020B0604020202020204" pitchFamily="34" charset="0"/>
                        </a:rPr>
                        <a:t>37 233,6</a:t>
                      </a:r>
                    </a:p>
                  </a:txBody>
                  <a:tcPr marL="9525" marR="9525" marT="9525" marB="0" anchor="ctr">
                    <a:solidFill>
                      <a:schemeClr val="accent1">
                        <a:lumMod val="40000"/>
                        <a:lumOff val="60000"/>
                      </a:schemeClr>
                    </a:solidFill>
                  </a:tcPr>
                </a:tc>
                <a:tc>
                  <a:txBody>
                    <a:bodyPr/>
                    <a:lstStyle/>
                    <a:p>
                      <a:pPr algn="ctr" fontAlgn="b"/>
                      <a:r>
                        <a:rPr lang="ru-RU" sz="800" b="0" i="0" u="none" strike="noStrike" dirty="0">
                          <a:solidFill>
                            <a:srgbClr val="000000"/>
                          </a:solidFill>
                          <a:effectLst/>
                          <a:latin typeface="Arial" panose="020B0604020202020204" pitchFamily="34" charset="0"/>
                          <a:cs typeface="Arial" panose="020B0604020202020204" pitchFamily="34" charset="0"/>
                        </a:rPr>
                        <a:t>96,3</a:t>
                      </a:r>
                    </a:p>
                  </a:txBody>
                  <a:tcPr marL="9525" marR="9525" marT="9525" marB="0" anchor="ctr">
                    <a:solidFill>
                      <a:schemeClr val="accent1">
                        <a:lumMod val="40000"/>
                        <a:lumOff val="60000"/>
                      </a:schemeClr>
                    </a:solidFill>
                  </a:tcPr>
                </a:tc>
                <a:extLst>
                  <a:ext uri="{0D108BD9-81ED-4DB2-BD59-A6C34878D82A}">
                    <a16:rowId xmlns:a16="http://schemas.microsoft.com/office/drawing/2014/main" val="2174621470"/>
                  </a:ext>
                </a:extLst>
              </a:tr>
            </a:tbl>
          </a:graphicData>
        </a:graphic>
      </p:graphicFrame>
      <p:pic>
        <p:nvPicPr>
          <p:cNvPr id="7" name="Объект 6">
            <a:extLst>
              <a:ext uri="{FF2B5EF4-FFF2-40B4-BE49-F238E27FC236}">
                <a16:creationId xmlns:a16="http://schemas.microsoft.com/office/drawing/2014/main" id="{3EB16510-42EF-4C16-A3B4-0BE18E57739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39365" y="122384"/>
            <a:ext cx="760490" cy="342008"/>
          </a:xfrm>
          <a:prstGeom prst="rect">
            <a:avLst/>
          </a:prstGeom>
        </p:spPr>
      </p:pic>
    </p:spTree>
    <p:extLst>
      <p:ext uri="{BB962C8B-B14F-4D97-AF65-F5344CB8AC3E}">
        <p14:creationId xmlns:p14="http://schemas.microsoft.com/office/powerpoint/2010/main" val="192648237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Объект 5">
            <a:extLst>
              <a:ext uri="{FF2B5EF4-FFF2-40B4-BE49-F238E27FC236}">
                <a16:creationId xmlns:a16="http://schemas.microsoft.com/office/drawing/2014/main" id="{95BCBD60-E03B-4A82-9FC4-CBB1DC348F3C}"/>
              </a:ext>
            </a:extLst>
          </p:cNvPr>
          <p:cNvGraphicFramePr>
            <a:graphicFrameLocks noGrp="1"/>
          </p:cNvGraphicFramePr>
          <p:nvPr>
            <p:ph idx="1"/>
          </p:nvPr>
        </p:nvGraphicFramePr>
        <p:xfrm>
          <a:off x="324466" y="1612489"/>
          <a:ext cx="11407461" cy="2377618"/>
        </p:xfrm>
        <a:graphic>
          <a:graphicData uri="http://schemas.openxmlformats.org/drawingml/2006/table">
            <a:tbl>
              <a:tblPr>
                <a:tableStyleId>{5C22544A-7EE6-4342-B048-85BDC9FD1C3A}</a:tableStyleId>
              </a:tblPr>
              <a:tblGrid>
                <a:gridCol w="7212591">
                  <a:extLst>
                    <a:ext uri="{9D8B030D-6E8A-4147-A177-3AD203B41FA5}">
                      <a16:colId xmlns:a16="http://schemas.microsoft.com/office/drawing/2014/main" val="158875907"/>
                    </a:ext>
                  </a:extLst>
                </a:gridCol>
                <a:gridCol w="1435779">
                  <a:extLst>
                    <a:ext uri="{9D8B030D-6E8A-4147-A177-3AD203B41FA5}">
                      <a16:colId xmlns:a16="http://schemas.microsoft.com/office/drawing/2014/main" val="2766311813"/>
                    </a:ext>
                  </a:extLst>
                </a:gridCol>
                <a:gridCol w="1476998">
                  <a:extLst>
                    <a:ext uri="{9D8B030D-6E8A-4147-A177-3AD203B41FA5}">
                      <a16:colId xmlns:a16="http://schemas.microsoft.com/office/drawing/2014/main" val="543660684"/>
                    </a:ext>
                  </a:extLst>
                </a:gridCol>
                <a:gridCol w="1282093">
                  <a:extLst>
                    <a:ext uri="{9D8B030D-6E8A-4147-A177-3AD203B41FA5}">
                      <a16:colId xmlns:a16="http://schemas.microsoft.com/office/drawing/2014/main" val="678040490"/>
                    </a:ext>
                  </a:extLst>
                </a:gridCol>
              </a:tblGrid>
              <a:tr h="555407">
                <a:tc>
                  <a:txBody>
                    <a:bodyPr/>
                    <a:lstStyle/>
                    <a:p>
                      <a:pPr algn="ctr" fontAlgn="b"/>
                      <a:r>
                        <a:rPr lang="ru-RU" sz="1200" b="1" u="none" strike="noStrike" dirty="0">
                          <a:effectLst/>
                          <a:latin typeface="Arial" panose="020B0604020202020204" pitchFamily="34" charset="0"/>
                          <a:cs typeface="Arial" panose="020B0604020202020204" pitchFamily="34" charset="0"/>
                        </a:rPr>
                        <a:t>Наименование доходов</a:t>
                      </a:r>
                      <a:endParaRPr lang="ru-RU" sz="1200" b="1" i="0" u="none" strike="noStrike" dirty="0">
                        <a:effectLst/>
                        <a:latin typeface="Arial" panose="020B0604020202020204" pitchFamily="34" charset="0"/>
                        <a:cs typeface="Arial" panose="020B0604020202020204" pitchFamily="34" charset="0"/>
                      </a:endParaRPr>
                    </a:p>
                  </a:txBody>
                  <a:tcPr marL="8313" marR="8313" marT="8313" marB="0" anchor="ctr">
                    <a:solidFill>
                      <a:schemeClr val="accent1">
                        <a:lumMod val="60000"/>
                        <a:lumOff val="40000"/>
                      </a:schemeClr>
                    </a:solidFill>
                  </a:tcPr>
                </a:tc>
                <a:tc>
                  <a:txBody>
                    <a:bodyPr/>
                    <a:lstStyle/>
                    <a:p>
                      <a:pPr algn="ctr" fontAlgn="ctr"/>
                      <a:r>
                        <a:rPr lang="ru-RU" sz="1200" b="1" u="none" strike="noStrike" dirty="0">
                          <a:effectLst/>
                          <a:latin typeface="Arial" panose="020B0604020202020204" pitchFamily="34" charset="0"/>
                          <a:cs typeface="Arial" panose="020B0604020202020204" pitchFamily="34" charset="0"/>
                        </a:rPr>
                        <a:t>План на 2021 год</a:t>
                      </a:r>
                      <a:endParaRPr lang="ru-RU" sz="1200" b="1" i="0" u="none" strike="noStrike" dirty="0">
                        <a:effectLst/>
                        <a:latin typeface="Arial" panose="020B0604020202020204" pitchFamily="34" charset="0"/>
                        <a:cs typeface="Arial" panose="020B0604020202020204" pitchFamily="34" charset="0"/>
                      </a:endParaRPr>
                    </a:p>
                  </a:txBody>
                  <a:tcPr marL="8313" marR="8313" marT="8313" marB="0" anchor="ctr">
                    <a:solidFill>
                      <a:schemeClr val="accent1">
                        <a:lumMod val="60000"/>
                        <a:lumOff val="40000"/>
                      </a:schemeClr>
                    </a:solidFill>
                  </a:tcPr>
                </a:tc>
                <a:tc>
                  <a:txBody>
                    <a:bodyPr/>
                    <a:lstStyle/>
                    <a:p>
                      <a:pPr algn="ctr" fontAlgn="ctr"/>
                      <a:r>
                        <a:rPr lang="ru-RU" sz="1200" b="1" u="none" strike="noStrike" dirty="0">
                          <a:effectLst/>
                          <a:latin typeface="Arial" panose="020B0604020202020204" pitchFamily="34" charset="0"/>
                          <a:cs typeface="Arial" panose="020B0604020202020204" pitchFamily="34" charset="0"/>
                        </a:rPr>
                        <a:t>Исполнено за</a:t>
                      </a:r>
                    </a:p>
                    <a:p>
                      <a:pPr algn="ctr" fontAlgn="ctr"/>
                      <a:r>
                        <a:rPr lang="ru-RU" sz="1200" b="1" u="none" strike="noStrike" dirty="0">
                          <a:effectLst/>
                          <a:latin typeface="Arial" panose="020B0604020202020204" pitchFamily="34" charset="0"/>
                          <a:cs typeface="Arial" panose="020B0604020202020204" pitchFamily="34" charset="0"/>
                        </a:rPr>
                        <a:t> 2021 год</a:t>
                      </a:r>
                      <a:endParaRPr lang="ru-RU" sz="1200" b="1" i="0" u="none" strike="noStrike" dirty="0">
                        <a:effectLst/>
                        <a:latin typeface="Arial" panose="020B0604020202020204" pitchFamily="34" charset="0"/>
                        <a:cs typeface="Arial" panose="020B0604020202020204" pitchFamily="34" charset="0"/>
                      </a:endParaRPr>
                    </a:p>
                  </a:txBody>
                  <a:tcPr marL="8313" marR="8313" marT="8313" marB="0" anchor="ctr">
                    <a:solidFill>
                      <a:schemeClr val="accent1">
                        <a:lumMod val="60000"/>
                        <a:lumOff val="40000"/>
                      </a:schemeClr>
                    </a:solidFill>
                  </a:tcPr>
                </a:tc>
                <a:tc>
                  <a:txBody>
                    <a:bodyPr/>
                    <a:lstStyle/>
                    <a:p>
                      <a:pPr algn="ctr" fontAlgn="ctr"/>
                      <a:r>
                        <a:rPr lang="ru-RU" sz="1200" b="1" u="none" strike="noStrike" dirty="0">
                          <a:effectLst/>
                          <a:latin typeface="Arial" panose="020B0604020202020204" pitchFamily="34" charset="0"/>
                          <a:cs typeface="Arial" panose="020B0604020202020204" pitchFamily="34" charset="0"/>
                        </a:rPr>
                        <a:t>%                исполнения</a:t>
                      </a:r>
                      <a:endParaRPr lang="ru-RU" sz="1200" b="1" i="0" u="none" strike="noStrike" dirty="0">
                        <a:effectLst/>
                        <a:latin typeface="Arial" panose="020B0604020202020204" pitchFamily="34" charset="0"/>
                        <a:cs typeface="Arial" panose="020B0604020202020204" pitchFamily="34" charset="0"/>
                      </a:endParaRPr>
                    </a:p>
                  </a:txBody>
                  <a:tcPr marL="8313" marR="8313" marT="8313" marB="0" anchor="ctr">
                    <a:solidFill>
                      <a:schemeClr val="accent1">
                        <a:lumMod val="60000"/>
                        <a:lumOff val="40000"/>
                      </a:schemeClr>
                    </a:solidFill>
                  </a:tcPr>
                </a:tc>
                <a:extLst>
                  <a:ext uri="{0D108BD9-81ED-4DB2-BD59-A6C34878D82A}">
                    <a16:rowId xmlns:a16="http://schemas.microsoft.com/office/drawing/2014/main" val="574359582"/>
                  </a:ext>
                </a:extLst>
              </a:tr>
              <a:tr h="386377">
                <a:tc>
                  <a:txBody>
                    <a:bodyPr/>
                    <a:lstStyle/>
                    <a:p>
                      <a:pPr marL="0" marR="0" lvl="0" indent="0" algn="l" defTabSz="914400" rtl="0" eaLnBrk="1" fontAlgn="ctr" latinLnBrk="0" hangingPunct="1">
                        <a:lnSpc>
                          <a:spcPct val="100000"/>
                        </a:lnSpc>
                        <a:spcBef>
                          <a:spcPts val="0"/>
                        </a:spcBef>
                        <a:spcAft>
                          <a:spcPts val="0"/>
                        </a:spcAft>
                        <a:buClrTx/>
                        <a:buSzTx/>
                        <a:buFont typeface="Wingdings" panose="05000000000000000000" pitchFamily="2" charset="2"/>
                        <a:buNone/>
                        <a:tabLst/>
                        <a:defRPr/>
                      </a:pPr>
                      <a:r>
                        <a:rPr lang="ru-RU" sz="1000" b="1" u="none" strike="noStrike" kern="1200" dirty="0">
                          <a:solidFill>
                            <a:schemeClr val="dk1"/>
                          </a:solidFill>
                          <a:effectLst/>
                          <a:latin typeface="Arial" panose="020B0604020202020204" pitchFamily="34" charset="0"/>
                          <a:ea typeface="+mn-ea"/>
                          <a:cs typeface="Arial" panose="020B0604020202020204" pitchFamily="34" charset="0"/>
                        </a:rPr>
                        <a:t>Дотации бюджетам бюджетной системы Российской Федерации</a:t>
                      </a:r>
                    </a:p>
                  </a:txBody>
                  <a:tcPr marL="8313" marR="8313" marT="8313" marB="0" anchor="ctr">
                    <a:solidFill>
                      <a:schemeClr val="accent1">
                        <a:lumMod val="60000"/>
                        <a:lumOff val="40000"/>
                      </a:schemeClr>
                    </a:solidFill>
                  </a:tcPr>
                </a:tc>
                <a:tc>
                  <a:txBody>
                    <a:bodyPr/>
                    <a:lstStyle/>
                    <a:p>
                      <a:pPr marL="0" algn="ctr" defTabSz="914400" rtl="0" eaLnBrk="1" fontAlgn="b" latinLnBrk="0" hangingPunct="1"/>
                      <a:r>
                        <a:rPr lang="ru-RU" sz="1000" b="1" u="none" strike="noStrike" kern="1200" dirty="0">
                          <a:solidFill>
                            <a:schemeClr val="dk1"/>
                          </a:solidFill>
                          <a:effectLst/>
                          <a:latin typeface="Arial" panose="020B0604020202020204" pitchFamily="34" charset="0"/>
                          <a:ea typeface="+mn-ea"/>
                          <a:cs typeface="Arial" panose="020B0604020202020204" pitchFamily="34" charset="0"/>
                        </a:rPr>
                        <a:t>3 736,0</a:t>
                      </a:r>
                    </a:p>
                  </a:txBody>
                  <a:tcPr marL="9525" marR="9525" marT="9525" marB="0" anchor="ctr">
                    <a:solidFill>
                      <a:schemeClr val="accent1">
                        <a:lumMod val="60000"/>
                        <a:lumOff val="40000"/>
                      </a:schemeClr>
                    </a:solidFill>
                  </a:tcPr>
                </a:tc>
                <a:tc>
                  <a:txBody>
                    <a:bodyPr/>
                    <a:lstStyle/>
                    <a:p>
                      <a:pPr marL="0" algn="ctr" defTabSz="914400" rtl="0" eaLnBrk="1" fontAlgn="b" latinLnBrk="0" hangingPunct="1"/>
                      <a:r>
                        <a:rPr lang="ru-RU" sz="1000" b="1" u="none" strike="noStrike" kern="1200" dirty="0">
                          <a:solidFill>
                            <a:schemeClr val="dk1"/>
                          </a:solidFill>
                          <a:effectLst/>
                          <a:latin typeface="Arial" panose="020B0604020202020204" pitchFamily="34" charset="0"/>
                          <a:ea typeface="+mn-ea"/>
                          <a:cs typeface="Arial" panose="020B0604020202020204" pitchFamily="34" charset="0"/>
                        </a:rPr>
                        <a:t>66 720,1</a:t>
                      </a:r>
                    </a:p>
                  </a:txBody>
                  <a:tcPr marL="9525" marR="9525" marT="9525" marB="0" anchor="ctr">
                    <a:solidFill>
                      <a:schemeClr val="accent1">
                        <a:lumMod val="60000"/>
                        <a:lumOff val="40000"/>
                      </a:schemeClr>
                    </a:solidFill>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ru-RU" sz="1000" b="1" u="none" strike="noStrike" kern="1200" dirty="0">
                          <a:solidFill>
                            <a:schemeClr val="dk1"/>
                          </a:solidFill>
                          <a:effectLst/>
                          <a:latin typeface="Arial" panose="020B0604020202020204" pitchFamily="34" charset="0"/>
                          <a:ea typeface="+mn-ea"/>
                          <a:cs typeface="Arial" panose="020B0604020202020204" pitchFamily="34" charset="0"/>
                        </a:rPr>
                        <a:t>1 785,9</a:t>
                      </a:r>
                    </a:p>
                  </a:txBody>
                  <a:tcPr marL="8313" marR="8313" marT="8313" marB="0" anchor="ctr">
                    <a:solidFill>
                      <a:schemeClr val="accent1">
                        <a:lumMod val="60000"/>
                        <a:lumOff val="40000"/>
                      </a:schemeClr>
                    </a:solidFill>
                  </a:tcPr>
                </a:tc>
                <a:extLst>
                  <a:ext uri="{0D108BD9-81ED-4DB2-BD59-A6C34878D82A}">
                    <a16:rowId xmlns:a16="http://schemas.microsoft.com/office/drawing/2014/main" val="3011497039"/>
                  </a:ext>
                </a:extLst>
              </a:tr>
              <a:tr h="455871">
                <a:tc>
                  <a:txBody>
                    <a:bodyPr/>
                    <a:lstStyle/>
                    <a:p>
                      <a:pPr marL="285750" indent="-285750" algn="l" fontAlgn="ctr">
                        <a:buFont typeface="Wingdings" panose="05000000000000000000" pitchFamily="2" charset="2"/>
                        <a:buChar char="Ø"/>
                      </a:pPr>
                      <a:r>
                        <a:rPr lang="ru-RU" sz="1000" u="none" strike="noStrike" dirty="0">
                          <a:effectLst/>
                          <a:latin typeface="Arial" panose="020B0604020202020204" pitchFamily="34" charset="0"/>
                          <a:cs typeface="Arial" panose="020B0604020202020204" pitchFamily="34" charset="0"/>
                        </a:rPr>
                        <a:t>Прочие дотации   бюджетам  городских округов  на поощрение муниципальных управленческих команд</a:t>
                      </a:r>
                      <a:endParaRPr lang="ru-RU" sz="1000" b="0" i="0" u="none" strike="noStrike" dirty="0">
                        <a:solidFill>
                          <a:srgbClr val="000000"/>
                        </a:solidFill>
                        <a:effectLst/>
                        <a:latin typeface="Arial" panose="020B0604020202020204" pitchFamily="34" charset="0"/>
                        <a:cs typeface="Arial" panose="020B0604020202020204" pitchFamily="34" charset="0"/>
                      </a:endParaRPr>
                    </a:p>
                  </a:txBody>
                  <a:tcPr marL="8313" marR="8313" marT="8313" marB="0" anchor="ctr">
                    <a:solidFill>
                      <a:schemeClr val="accent1">
                        <a:lumMod val="60000"/>
                        <a:lumOff val="40000"/>
                      </a:schemeClr>
                    </a:solidFill>
                  </a:tcPr>
                </a:tc>
                <a:tc>
                  <a:txBody>
                    <a:bodyPr/>
                    <a:lstStyle/>
                    <a:p>
                      <a:pPr marL="0" algn="ctr" defTabSz="914400" rtl="0" eaLnBrk="1" fontAlgn="b" latinLnBrk="0" hangingPunct="1"/>
                      <a:r>
                        <a:rPr lang="ru-RU" sz="1000" u="none" strike="noStrike" kern="1200" dirty="0">
                          <a:solidFill>
                            <a:schemeClr val="dk1"/>
                          </a:solidFill>
                          <a:effectLst/>
                          <a:latin typeface="Arial" panose="020B0604020202020204" pitchFamily="34" charset="0"/>
                          <a:ea typeface="+mn-ea"/>
                          <a:cs typeface="Arial" panose="020B0604020202020204" pitchFamily="34" charset="0"/>
                        </a:rPr>
                        <a:t>0,0</a:t>
                      </a:r>
                    </a:p>
                  </a:txBody>
                  <a:tcPr marL="9525" marR="9525" marT="9525" marB="0" anchor="ctr">
                    <a:solidFill>
                      <a:schemeClr val="accent1">
                        <a:lumMod val="60000"/>
                        <a:lumOff val="40000"/>
                      </a:schemeClr>
                    </a:solidFill>
                  </a:tcPr>
                </a:tc>
                <a:tc>
                  <a:txBody>
                    <a:bodyPr/>
                    <a:lstStyle/>
                    <a:p>
                      <a:pPr marL="0" algn="ctr" defTabSz="914400" rtl="0" eaLnBrk="1" fontAlgn="b" latinLnBrk="0" hangingPunct="1"/>
                      <a:r>
                        <a:rPr lang="ru-RU" sz="1000" u="none" strike="noStrike" kern="1200" dirty="0">
                          <a:solidFill>
                            <a:schemeClr val="dk1"/>
                          </a:solidFill>
                          <a:effectLst/>
                          <a:latin typeface="Arial" panose="020B0604020202020204" pitchFamily="34" charset="0"/>
                          <a:ea typeface="+mn-ea"/>
                          <a:cs typeface="Arial" panose="020B0604020202020204" pitchFamily="34" charset="0"/>
                        </a:rPr>
                        <a:t>2 984,1</a:t>
                      </a:r>
                    </a:p>
                  </a:txBody>
                  <a:tcPr marL="9525" marR="9525" marT="9525" marB="0" anchor="ctr">
                    <a:solidFill>
                      <a:schemeClr val="accent1">
                        <a:lumMod val="60000"/>
                        <a:lumOff val="40000"/>
                      </a:schemeClr>
                    </a:solidFill>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ru-RU" sz="1000" u="none" strike="noStrike" kern="1200" dirty="0">
                          <a:solidFill>
                            <a:schemeClr val="dk1"/>
                          </a:solidFill>
                          <a:effectLst/>
                          <a:latin typeface="Arial" panose="020B0604020202020204" pitchFamily="34" charset="0"/>
                          <a:ea typeface="+mn-ea"/>
                          <a:cs typeface="Arial" panose="020B0604020202020204" pitchFamily="34" charset="0"/>
                        </a:rPr>
                        <a:t>0,0</a:t>
                      </a:r>
                    </a:p>
                  </a:txBody>
                  <a:tcPr marL="8313" marR="8313" marT="8313" marB="0" anchor="ctr">
                    <a:solidFill>
                      <a:schemeClr val="accent1">
                        <a:lumMod val="60000"/>
                        <a:lumOff val="40000"/>
                      </a:schemeClr>
                    </a:solidFill>
                  </a:tcPr>
                </a:tc>
                <a:extLst>
                  <a:ext uri="{0D108BD9-81ED-4DB2-BD59-A6C34878D82A}">
                    <a16:rowId xmlns:a16="http://schemas.microsoft.com/office/drawing/2014/main" val="829941884"/>
                  </a:ext>
                </a:extLst>
              </a:tr>
              <a:tr h="464896">
                <a:tc>
                  <a:txBody>
                    <a:bodyPr/>
                    <a:lstStyle/>
                    <a:p>
                      <a:pPr marL="285750" indent="-285750" algn="l" defTabSz="914400" rtl="0" eaLnBrk="1" fontAlgn="ctr" latinLnBrk="0" hangingPunct="1">
                        <a:buFont typeface="Wingdings" panose="05000000000000000000" pitchFamily="2" charset="2"/>
                        <a:buChar char="Ø"/>
                      </a:pPr>
                      <a:r>
                        <a:rPr lang="ru-RU" sz="1000" u="none" strike="noStrike" kern="1200" dirty="0">
                          <a:solidFill>
                            <a:schemeClr val="dk1"/>
                          </a:solidFill>
                          <a:effectLst/>
                          <a:latin typeface="Arial" panose="020B0604020202020204" pitchFamily="34" charset="0"/>
                          <a:ea typeface="+mn-ea"/>
                          <a:cs typeface="Arial" panose="020B0604020202020204" pitchFamily="34" charset="0"/>
                        </a:rPr>
                        <a:t>Прочие   дотации   бюджетам  городских округов (мониторинг и оценка качества управления муниципальными финансами)</a:t>
                      </a:r>
                    </a:p>
                  </a:txBody>
                  <a:tcPr marL="8313" marR="8313" marT="8313" marB="0" anchor="ctr">
                    <a:solidFill>
                      <a:schemeClr val="accent1">
                        <a:lumMod val="60000"/>
                        <a:lumOff val="40000"/>
                      </a:schemeClr>
                    </a:solidFill>
                  </a:tcPr>
                </a:tc>
                <a:tc>
                  <a:txBody>
                    <a:bodyPr/>
                    <a:lstStyle/>
                    <a:p>
                      <a:pPr marL="0" algn="ctr" defTabSz="914400" rtl="0" eaLnBrk="1" fontAlgn="b" latinLnBrk="0" hangingPunct="1"/>
                      <a:r>
                        <a:rPr lang="ru-RU" sz="1000" u="none" strike="noStrike" kern="1200" dirty="0">
                          <a:solidFill>
                            <a:schemeClr val="dk1"/>
                          </a:solidFill>
                          <a:effectLst/>
                          <a:latin typeface="Arial" panose="020B0604020202020204" pitchFamily="34" charset="0"/>
                          <a:ea typeface="+mn-ea"/>
                          <a:cs typeface="Arial" panose="020B0604020202020204" pitchFamily="34" charset="0"/>
                        </a:rPr>
                        <a:t>3 736,0</a:t>
                      </a:r>
                    </a:p>
                  </a:txBody>
                  <a:tcPr marL="9525" marR="9525" marT="9525" marB="0" anchor="ctr">
                    <a:solidFill>
                      <a:schemeClr val="accent1">
                        <a:lumMod val="60000"/>
                        <a:lumOff val="40000"/>
                      </a:schemeClr>
                    </a:solidFill>
                  </a:tcPr>
                </a:tc>
                <a:tc>
                  <a:txBody>
                    <a:bodyPr/>
                    <a:lstStyle/>
                    <a:p>
                      <a:pPr marL="0" algn="ctr" defTabSz="914400" rtl="0" eaLnBrk="1" fontAlgn="b" latinLnBrk="0" hangingPunct="1"/>
                      <a:r>
                        <a:rPr lang="ru-RU" sz="1000" u="none" strike="noStrike" kern="1200" dirty="0">
                          <a:solidFill>
                            <a:schemeClr val="dk1"/>
                          </a:solidFill>
                          <a:effectLst/>
                          <a:latin typeface="Arial" panose="020B0604020202020204" pitchFamily="34" charset="0"/>
                          <a:ea typeface="+mn-ea"/>
                          <a:cs typeface="Arial" panose="020B0604020202020204" pitchFamily="34" charset="0"/>
                        </a:rPr>
                        <a:t>3 736,0</a:t>
                      </a:r>
                    </a:p>
                  </a:txBody>
                  <a:tcPr marL="9525" marR="9525" marT="9525" marB="0" anchor="ctr">
                    <a:solidFill>
                      <a:schemeClr val="accent1">
                        <a:lumMod val="60000"/>
                        <a:lumOff val="40000"/>
                      </a:schemeClr>
                    </a:solidFill>
                  </a:tcPr>
                </a:tc>
                <a:tc>
                  <a:txBody>
                    <a:bodyPr/>
                    <a:lstStyle/>
                    <a:p>
                      <a:pPr marL="0" algn="ctr" defTabSz="914400" rtl="0" eaLnBrk="1" fontAlgn="b" latinLnBrk="0" hangingPunct="1"/>
                      <a:r>
                        <a:rPr lang="ru-RU" sz="1000" u="none" strike="noStrike" kern="1200" dirty="0">
                          <a:solidFill>
                            <a:schemeClr val="dk1"/>
                          </a:solidFill>
                          <a:effectLst/>
                          <a:latin typeface="Arial" panose="020B0604020202020204" pitchFamily="34" charset="0"/>
                          <a:ea typeface="+mn-ea"/>
                          <a:cs typeface="Arial" panose="020B0604020202020204" pitchFamily="34" charset="0"/>
                        </a:rPr>
                        <a:t>100,0</a:t>
                      </a:r>
                    </a:p>
                  </a:txBody>
                  <a:tcPr marL="8313" marR="8313" marT="8313" marB="0" anchor="ctr">
                    <a:solidFill>
                      <a:schemeClr val="accent1">
                        <a:lumMod val="60000"/>
                        <a:lumOff val="40000"/>
                      </a:schemeClr>
                    </a:solidFill>
                  </a:tcPr>
                </a:tc>
                <a:extLst>
                  <a:ext uri="{0D108BD9-81ED-4DB2-BD59-A6C34878D82A}">
                    <a16:rowId xmlns:a16="http://schemas.microsoft.com/office/drawing/2014/main" val="2567842879"/>
                  </a:ext>
                </a:extLst>
              </a:tr>
              <a:tr h="515067">
                <a:tc>
                  <a:txBody>
                    <a:bodyPr/>
                    <a:lstStyle/>
                    <a:p>
                      <a:pPr marL="285750" indent="-285750" algn="l" defTabSz="914400" rtl="0" eaLnBrk="1" fontAlgn="ctr" latinLnBrk="0" hangingPunct="1">
                        <a:buFont typeface="Wingdings" panose="05000000000000000000" pitchFamily="2" charset="2"/>
                        <a:buChar char="Ø"/>
                      </a:pPr>
                      <a:r>
                        <a:rPr lang="ru-RU" sz="1000" u="none" strike="noStrike" kern="1200" dirty="0">
                          <a:solidFill>
                            <a:schemeClr val="dk1"/>
                          </a:solidFill>
                          <a:effectLst/>
                          <a:latin typeface="Arial" panose="020B0604020202020204" pitchFamily="34" charset="0"/>
                          <a:ea typeface="+mn-ea"/>
                          <a:cs typeface="Arial" panose="020B0604020202020204" pitchFamily="34" charset="0"/>
                        </a:rPr>
                        <a:t>Прочие дотации бюджетам городских округов (премия Губернатора Московской области «Прорыв года»)</a:t>
                      </a:r>
                    </a:p>
                  </a:txBody>
                  <a:tcPr marL="8313" marR="8313" marT="8313" marB="0" anchor="ctr">
                    <a:solidFill>
                      <a:schemeClr val="accent1">
                        <a:lumMod val="60000"/>
                        <a:lumOff val="40000"/>
                      </a:schemeClr>
                    </a:solidFill>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ru-RU" sz="1000" u="none" strike="noStrike" kern="1200" dirty="0">
                          <a:solidFill>
                            <a:schemeClr val="dk1"/>
                          </a:solidFill>
                          <a:effectLst/>
                          <a:latin typeface="Arial" panose="020B0604020202020204" pitchFamily="34" charset="0"/>
                          <a:ea typeface="+mn-ea"/>
                          <a:cs typeface="Arial" panose="020B0604020202020204" pitchFamily="34" charset="0"/>
                        </a:rPr>
                        <a:t>0,0</a:t>
                      </a:r>
                    </a:p>
                  </a:txBody>
                  <a:tcPr marL="9525" marR="9525" marT="9525" marB="0" anchor="ctr">
                    <a:solidFill>
                      <a:schemeClr val="accent1">
                        <a:lumMod val="60000"/>
                        <a:lumOff val="40000"/>
                      </a:schemeClr>
                    </a:solidFill>
                  </a:tcPr>
                </a:tc>
                <a:tc>
                  <a:txBody>
                    <a:bodyPr/>
                    <a:lstStyle/>
                    <a:p>
                      <a:pPr marL="0" algn="ctr" defTabSz="914400" rtl="0" eaLnBrk="1" fontAlgn="b" latinLnBrk="0" hangingPunct="1"/>
                      <a:r>
                        <a:rPr lang="ru-RU" sz="1000" u="none" strike="noStrike" kern="1200" dirty="0">
                          <a:solidFill>
                            <a:schemeClr val="dk1"/>
                          </a:solidFill>
                          <a:effectLst/>
                          <a:latin typeface="Arial" panose="020B0604020202020204" pitchFamily="34" charset="0"/>
                          <a:ea typeface="+mn-ea"/>
                          <a:cs typeface="Arial" panose="020B0604020202020204" pitchFamily="34" charset="0"/>
                        </a:rPr>
                        <a:t>60 000,0</a:t>
                      </a:r>
                    </a:p>
                  </a:txBody>
                  <a:tcPr marL="9525" marR="9525" marT="9525" marB="0" anchor="ctr">
                    <a:solidFill>
                      <a:schemeClr val="accent1">
                        <a:lumMod val="60000"/>
                        <a:lumOff val="40000"/>
                      </a:schemeClr>
                    </a:solidFill>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ru-RU" sz="1000" u="none" strike="noStrike" kern="1200" dirty="0">
                          <a:solidFill>
                            <a:schemeClr val="dk1"/>
                          </a:solidFill>
                          <a:effectLst/>
                          <a:latin typeface="Arial" panose="020B0604020202020204" pitchFamily="34" charset="0"/>
                          <a:ea typeface="+mn-ea"/>
                          <a:cs typeface="Arial" panose="020B0604020202020204" pitchFamily="34" charset="0"/>
                        </a:rPr>
                        <a:t>0,0</a:t>
                      </a:r>
                    </a:p>
                  </a:txBody>
                  <a:tcPr marL="8313" marR="8313" marT="8313" marB="0" anchor="ctr">
                    <a:solidFill>
                      <a:schemeClr val="accent1">
                        <a:lumMod val="60000"/>
                        <a:lumOff val="40000"/>
                      </a:schemeClr>
                    </a:solidFill>
                  </a:tcPr>
                </a:tc>
                <a:extLst>
                  <a:ext uri="{0D108BD9-81ED-4DB2-BD59-A6C34878D82A}">
                    <a16:rowId xmlns:a16="http://schemas.microsoft.com/office/drawing/2014/main" val="2148468700"/>
                  </a:ext>
                </a:extLst>
              </a:tr>
            </a:tbl>
          </a:graphicData>
        </a:graphic>
      </p:graphicFrame>
      <p:sp>
        <p:nvSpPr>
          <p:cNvPr id="4" name="Номер слайда 3">
            <a:extLst>
              <a:ext uri="{FF2B5EF4-FFF2-40B4-BE49-F238E27FC236}">
                <a16:creationId xmlns:a16="http://schemas.microsoft.com/office/drawing/2014/main" id="{1B9A9A4C-6FA0-478B-840F-D971A902D7E0}"/>
              </a:ext>
            </a:extLst>
          </p:cNvPr>
          <p:cNvSpPr>
            <a:spLocks noGrp="1"/>
          </p:cNvSpPr>
          <p:nvPr>
            <p:ph type="sldNum" sz="quarter" idx="12"/>
          </p:nvPr>
        </p:nvSpPr>
        <p:spPr>
          <a:xfrm>
            <a:off x="11323782" y="6373090"/>
            <a:ext cx="754181" cy="484909"/>
          </a:xfrm>
        </p:spPr>
        <p:txBody>
          <a:bodyPr/>
          <a:lstStyle/>
          <a:p>
            <a:fld id="{F203300F-B5E5-4D9E-9381-383162CC59FB}" type="slidenum">
              <a:rPr lang="ru-RU" smtClean="0"/>
              <a:pPr/>
              <a:t>23</a:t>
            </a:fld>
            <a:endParaRPr lang="ru-RU" dirty="0"/>
          </a:p>
        </p:txBody>
      </p:sp>
      <p:sp>
        <p:nvSpPr>
          <p:cNvPr id="7" name="Заголовок 1">
            <a:extLst>
              <a:ext uri="{FF2B5EF4-FFF2-40B4-BE49-F238E27FC236}">
                <a16:creationId xmlns:a16="http://schemas.microsoft.com/office/drawing/2014/main" id="{2CF7CD8E-48BF-437D-8055-DB8F0F5CF558}"/>
              </a:ext>
            </a:extLst>
          </p:cNvPr>
          <p:cNvSpPr txBox="1">
            <a:spLocks/>
          </p:cNvSpPr>
          <p:nvPr/>
        </p:nvSpPr>
        <p:spPr>
          <a:xfrm>
            <a:off x="845126" y="224288"/>
            <a:ext cx="10826413" cy="336430"/>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ru-RU" sz="2800" dirty="0"/>
              <a:t>Информация о межбюджетных трансфертах в 2021 году</a:t>
            </a:r>
          </a:p>
        </p:txBody>
      </p:sp>
      <p:sp>
        <p:nvSpPr>
          <p:cNvPr id="8" name="Прямоугольник 7">
            <a:extLst>
              <a:ext uri="{FF2B5EF4-FFF2-40B4-BE49-F238E27FC236}">
                <a16:creationId xmlns:a16="http://schemas.microsoft.com/office/drawing/2014/main" id="{7BA3F03C-5A42-4E0D-9638-F71CF791F215}"/>
              </a:ext>
            </a:extLst>
          </p:cNvPr>
          <p:cNvSpPr/>
          <p:nvPr/>
        </p:nvSpPr>
        <p:spPr>
          <a:xfrm>
            <a:off x="10917358" y="1307906"/>
            <a:ext cx="754181" cy="276999"/>
          </a:xfrm>
          <a:prstGeom prst="rect">
            <a:avLst/>
          </a:prstGeom>
        </p:spPr>
        <p:txBody>
          <a:bodyPr wrap="none">
            <a:spAutoFit/>
          </a:bodyPr>
          <a:lstStyle/>
          <a:p>
            <a:r>
              <a:rPr lang="ru-RU" sz="1200" dirty="0"/>
              <a:t>тыс. руб.</a:t>
            </a:r>
          </a:p>
        </p:txBody>
      </p:sp>
      <p:pic>
        <p:nvPicPr>
          <p:cNvPr id="10" name="Объект 6">
            <a:extLst>
              <a:ext uri="{FF2B5EF4-FFF2-40B4-BE49-F238E27FC236}">
                <a16:creationId xmlns:a16="http://schemas.microsoft.com/office/drawing/2014/main" id="{6AFF97A1-1C8E-4280-94BE-BA699B991DC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3910" y="170694"/>
            <a:ext cx="760490" cy="342008"/>
          </a:xfrm>
          <a:prstGeom prst="rect">
            <a:avLst/>
          </a:prstGeom>
        </p:spPr>
      </p:pic>
    </p:spTree>
    <p:extLst>
      <p:ext uri="{BB962C8B-B14F-4D97-AF65-F5344CB8AC3E}">
        <p14:creationId xmlns:p14="http://schemas.microsoft.com/office/powerpoint/2010/main" val="371700171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Номер слайда 3">
            <a:extLst>
              <a:ext uri="{FF2B5EF4-FFF2-40B4-BE49-F238E27FC236}">
                <a16:creationId xmlns:a16="http://schemas.microsoft.com/office/drawing/2014/main" id="{EA83D194-69AB-4F95-82A9-DB954EEF3C2A}"/>
              </a:ext>
            </a:extLst>
          </p:cNvPr>
          <p:cNvSpPr>
            <a:spLocks noGrp="1"/>
          </p:cNvSpPr>
          <p:nvPr>
            <p:ph type="sldNum" sz="quarter" idx="12"/>
          </p:nvPr>
        </p:nvSpPr>
        <p:spPr>
          <a:xfrm>
            <a:off x="9448800" y="6492875"/>
            <a:ext cx="2743200" cy="365125"/>
          </a:xfrm>
        </p:spPr>
        <p:txBody>
          <a:bodyPr/>
          <a:lstStyle/>
          <a:p>
            <a:fld id="{E4EB6E89-BA87-4003-BD23-6BDF40F3EBED}" type="slidenum">
              <a:rPr lang="ru-RU" smtClean="0"/>
              <a:pPr/>
              <a:t>24</a:t>
            </a:fld>
            <a:endParaRPr lang="ru-RU" dirty="0"/>
          </a:p>
        </p:txBody>
      </p:sp>
      <p:pic>
        <p:nvPicPr>
          <p:cNvPr id="5" name="Объект 6">
            <a:extLst>
              <a:ext uri="{FF2B5EF4-FFF2-40B4-BE49-F238E27FC236}">
                <a16:creationId xmlns:a16="http://schemas.microsoft.com/office/drawing/2014/main" id="{894A8C66-08FE-40CD-900E-C1240EF8743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3910" y="170694"/>
            <a:ext cx="760490" cy="342008"/>
          </a:xfrm>
          <a:prstGeom prst="rect">
            <a:avLst/>
          </a:prstGeom>
        </p:spPr>
      </p:pic>
      <p:sp>
        <p:nvSpPr>
          <p:cNvPr id="6" name="Заголовок 1">
            <a:extLst>
              <a:ext uri="{FF2B5EF4-FFF2-40B4-BE49-F238E27FC236}">
                <a16:creationId xmlns:a16="http://schemas.microsoft.com/office/drawing/2014/main" id="{2EFCB341-0182-4C29-98A6-5919828CC2A5}"/>
              </a:ext>
            </a:extLst>
          </p:cNvPr>
          <p:cNvSpPr>
            <a:spLocks noGrp="1"/>
          </p:cNvSpPr>
          <p:nvPr>
            <p:ph type="title"/>
          </p:nvPr>
        </p:nvSpPr>
        <p:spPr>
          <a:xfrm>
            <a:off x="845126" y="127961"/>
            <a:ext cx="10826413" cy="384741"/>
          </a:xfrm>
        </p:spPr>
        <p:txBody>
          <a:bodyPr>
            <a:noAutofit/>
          </a:bodyPr>
          <a:lstStyle/>
          <a:p>
            <a:pPr algn="ctr"/>
            <a:r>
              <a:rPr lang="ru-RU" sz="2800" dirty="0"/>
              <a:t>Информация о межбюджетных трансфертах в 2022-2025 гг.</a:t>
            </a:r>
          </a:p>
        </p:txBody>
      </p:sp>
      <p:sp>
        <p:nvSpPr>
          <p:cNvPr id="8" name="Прямоугольник 7">
            <a:extLst>
              <a:ext uri="{FF2B5EF4-FFF2-40B4-BE49-F238E27FC236}">
                <a16:creationId xmlns:a16="http://schemas.microsoft.com/office/drawing/2014/main" id="{EE60A32D-483E-4CDD-8F84-D59988D7936A}"/>
              </a:ext>
            </a:extLst>
          </p:cNvPr>
          <p:cNvSpPr/>
          <p:nvPr/>
        </p:nvSpPr>
        <p:spPr>
          <a:xfrm>
            <a:off x="10937149" y="456797"/>
            <a:ext cx="847155" cy="276999"/>
          </a:xfrm>
          <a:prstGeom prst="rect">
            <a:avLst/>
          </a:prstGeom>
        </p:spPr>
        <p:txBody>
          <a:bodyPr wrap="none">
            <a:spAutoFit/>
          </a:bodyPr>
          <a:lstStyle/>
          <a:p>
            <a:r>
              <a:rPr lang="ru-RU" sz="1200" dirty="0"/>
              <a:t>(тыс. руб.)</a:t>
            </a:r>
          </a:p>
        </p:txBody>
      </p:sp>
      <p:graphicFrame>
        <p:nvGraphicFramePr>
          <p:cNvPr id="2" name="Таблица 1">
            <a:extLst>
              <a:ext uri="{FF2B5EF4-FFF2-40B4-BE49-F238E27FC236}">
                <a16:creationId xmlns:a16="http://schemas.microsoft.com/office/drawing/2014/main" id="{BE163363-2602-4A69-B174-A0F512773C65}"/>
              </a:ext>
            </a:extLst>
          </p:cNvPr>
          <p:cNvGraphicFramePr>
            <a:graphicFrameLocks noGrp="1"/>
          </p:cNvGraphicFramePr>
          <p:nvPr/>
        </p:nvGraphicFramePr>
        <p:xfrm>
          <a:off x="332508" y="733795"/>
          <a:ext cx="11630690" cy="5759078"/>
        </p:xfrm>
        <a:graphic>
          <a:graphicData uri="http://schemas.openxmlformats.org/drawingml/2006/table">
            <a:tbl>
              <a:tblPr>
                <a:tableStyleId>{5C22544A-7EE6-4342-B048-85BDC9FD1C3A}</a:tableStyleId>
              </a:tblPr>
              <a:tblGrid>
                <a:gridCol w="8128358">
                  <a:extLst>
                    <a:ext uri="{9D8B030D-6E8A-4147-A177-3AD203B41FA5}">
                      <a16:colId xmlns:a16="http://schemas.microsoft.com/office/drawing/2014/main" val="3151404555"/>
                    </a:ext>
                  </a:extLst>
                </a:gridCol>
                <a:gridCol w="940829">
                  <a:extLst>
                    <a:ext uri="{9D8B030D-6E8A-4147-A177-3AD203B41FA5}">
                      <a16:colId xmlns:a16="http://schemas.microsoft.com/office/drawing/2014/main" val="1375257646"/>
                    </a:ext>
                  </a:extLst>
                </a:gridCol>
                <a:gridCol w="953875">
                  <a:extLst>
                    <a:ext uri="{9D8B030D-6E8A-4147-A177-3AD203B41FA5}">
                      <a16:colId xmlns:a16="http://schemas.microsoft.com/office/drawing/2014/main" val="1006241256"/>
                    </a:ext>
                  </a:extLst>
                </a:gridCol>
                <a:gridCol w="798347">
                  <a:extLst>
                    <a:ext uri="{9D8B030D-6E8A-4147-A177-3AD203B41FA5}">
                      <a16:colId xmlns:a16="http://schemas.microsoft.com/office/drawing/2014/main" val="4251498316"/>
                    </a:ext>
                  </a:extLst>
                </a:gridCol>
                <a:gridCol w="809281">
                  <a:extLst>
                    <a:ext uri="{9D8B030D-6E8A-4147-A177-3AD203B41FA5}">
                      <a16:colId xmlns:a16="http://schemas.microsoft.com/office/drawing/2014/main" val="2869784747"/>
                    </a:ext>
                  </a:extLst>
                </a:gridCol>
              </a:tblGrid>
              <a:tr h="561241">
                <a:tc>
                  <a:txBody>
                    <a:bodyPr/>
                    <a:lstStyle/>
                    <a:p>
                      <a:pPr algn="ctr" rtl="0" fontAlgn="b"/>
                      <a:r>
                        <a:rPr lang="ru-RU" sz="1200" b="1" u="none" strike="noStrike" dirty="0">
                          <a:effectLst/>
                          <a:latin typeface="+mn-lt"/>
                        </a:rPr>
                        <a:t>Наименование доходов</a:t>
                      </a:r>
                      <a:endParaRPr lang="ru-RU" sz="1200" b="1" i="0" u="none" strike="noStrike" dirty="0">
                        <a:solidFill>
                          <a:srgbClr val="000000"/>
                        </a:solidFill>
                        <a:effectLst/>
                        <a:latin typeface="+mn-lt"/>
                      </a:endParaRPr>
                    </a:p>
                  </a:txBody>
                  <a:tcPr marL="2772" marR="2772" marT="2772" marB="0" anchor="ctr"/>
                </a:tc>
                <a:tc>
                  <a:txBody>
                    <a:bodyPr/>
                    <a:lstStyle/>
                    <a:p>
                      <a:pPr algn="ctr" rtl="0" fontAlgn="ctr"/>
                      <a:r>
                        <a:rPr lang="ru-RU" sz="1200" b="1" u="none" strike="noStrike" dirty="0">
                          <a:effectLst/>
                          <a:latin typeface="+mn-lt"/>
                        </a:rPr>
                        <a:t>Уточненный план</a:t>
                      </a:r>
                      <a:br>
                        <a:rPr lang="ru-RU" sz="1200" b="1" u="none" strike="noStrike" dirty="0">
                          <a:effectLst/>
                          <a:latin typeface="+mn-lt"/>
                        </a:rPr>
                      </a:br>
                      <a:r>
                        <a:rPr lang="ru-RU" sz="1200" b="1" u="none" strike="noStrike" dirty="0">
                          <a:effectLst/>
                          <a:latin typeface="+mn-lt"/>
                        </a:rPr>
                        <a:t> на 2022 год</a:t>
                      </a:r>
                      <a:endParaRPr lang="ru-RU" sz="1200" b="1" i="0" u="none" strike="noStrike" dirty="0">
                        <a:solidFill>
                          <a:srgbClr val="000000"/>
                        </a:solidFill>
                        <a:effectLst/>
                        <a:latin typeface="+mn-lt"/>
                      </a:endParaRPr>
                    </a:p>
                  </a:txBody>
                  <a:tcPr marL="2772" marR="2772" marT="2772" marB="0" anchor="ctr"/>
                </a:tc>
                <a:tc>
                  <a:txBody>
                    <a:bodyPr/>
                    <a:lstStyle/>
                    <a:p>
                      <a:pPr algn="ctr" rtl="0" fontAlgn="ctr"/>
                      <a:r>
                        <a:rPr lang="ru-RU" sz="1200" b="1" u="none" strike="noStrike" dirty="0">
                          <a:effectLst/>
                          <a:latin typeface="+mn-lt"/>
                        </a:rPr>
                        <a:t>План  </a:t>
                      </a:r>
                    </a:p>
                    <a:p>
                      <a:pPr algn="ctr" rtl="0" fontAlgn="ctr"/>
                      <a:r>
                        <a:rPr lang="ru-RU" sz="1200" b="1" u="none" strike="noStrike" dirty="0">
                          <a:effectLst/>
                          <a:latin typeface="+mn-lt"/>
                        </a:rPr>
                        <a:t>  на 2023 год</a:t>
                      </a:r>
                      <a:endParaRPr lang="ru-RU" sz="1200" b="1" i="0" u="none" strike="noStrike" dirty="0">
                        <a:solidFill>
                          <a:srgbClr val="000000"/>
                        </a:solidFill>
                        <a:effectLst/>
                        <a:latin typeface="+mn-lt"/>
                      </a:endParaRPr>
                    </a:p>
                  </a:txBody>
                  <a:tcPr marL="2772" marR="2772" marT="2772" marB="0" anchor="ctr"/>
                </a:tc>
                <a:tc>
                  <a:txBody>
                    <a:bodyPr/>
                    <a:lstStyle/>
                    <a:p>
                      <a:pPr algn="ctr" rtl="0" fontAlgn="ctr"/>
                      <a:r>
                        <a:rPr lang="ru-RU" sz="1200" b="1" u="none" strike="noStrike" dirty="0">
                          <a:effectLst/>
                          <a:latin typeface="+mn-lt"/>
                        </a:rPr>
                        <a:t>  План  </a:t>
                      </a:r>
                      <a:br>
                        <a:rPr lang="ru-RU" sz="1200" b="1" u="none" strike="noStrike" dirty="0">
                          <a:effectLst/>
                          <a:latin typeface="+mn-lt"/>
                        </a:rPr>
                      </a:br>
                      <a:r>
                        <a:rPr lang="ru-RU" sz="1200" b="1" u="none" strike="noStrike" dirty="0">
                          <a:effectLst/>
                          <a:latin typeface="+mn-lt"/>
                        </a:rPr>
                        <a:t>на 2024 год</a:t>
                      </a:r>
                      <a:endParaRPr lang="ru-RU" sz="1200" b="1" i="0" u="none" strike="noStrike" dirty="0">
                        <a:solidFill>
                          <a:srgbClr val="000000"/>
                        </a:solidFill>
                        <a:effectLst/>
                        <a:latin typeface="+mn-lt"/>
                      </a:endParaRPr>
                    </a:p>
                  </a:txBody>
                  <a:tcPr marL="2772" marR="2772" marT="2772" marB="0" anchor="ctr"/>
                </a:tc>
                <a:tc>
                  <a:txBody>
                    <a:bodyPr/>
                    <a:lstStyle/>
                    <a:p>
                      <a:pPr algn="ctr" rtl="0" fontAlgn="ctr"/>
                      <a:r>
                        <a:rPr lang="ru-RU" sz="1200" b="1" u="none" strike="noStrike" dirty="0">
                          <a:effectLst/>
                          <a:latin typeface="+mn-lt"/>
                        </a:rPr>
                        <a:t>План </a:t>
                      </a:r>
                      <a:br>
                        <a:rPr lang="ru-RU" sz="1200" b="1" u="none" strike="noStrike" dirty="0">
                          <a:effectLst/>
                          <a:latin typeface="+mn-lt"/>
                        </a:rPr>
                      </a:br>
                      <a:r>
                        <a:rPr lang="ru-RU" sz="1200" b="1" u="none" strike="noStrike" dirty="0">
                          <a:effectLst/>
                          <a:latin typeface="+mn-lt"/>
                        </a:rPr>
                        <a:t>на 2025 год</a:t>
                      </a:r>
                      <a:endParaRPr lang="ru-RU" sz="1200" b="1" i="0" u="none" strike="noStrike" dirty="0">
                        <a:solidFill>
                          <a:srgbClr val="000000"/>
                        </a:solidFill>
                        <a:effectLst/>
                        <a:latin typeface="+mn-lt"/>
                      </a:endParaRPr>
                    </a:p>
                  </a:txBody>
                  <a:tcPr marL="2772" marR="2772" marT="2772" marB="0" anchor="ctr"/>
                </a:tc>
                <a:extLst>
                  <a:ext uri="{0D108BD9-81ED-4DB2-BD59-A6C34878D82A}">
                    <a16:rowId xmlns:a16="http://schemas.microsoft.com/office/drawing/2014/main" val="1076541165"/>
                  </a:ext>
                </a:extLst>
              </a:tr>
              <a:tr h="188961">
                <a:tc>
                  <a:txBody>
                    <a:bodyPr/>
                    <a:lstStyle/>
                    <a:p>
                      <a:pPr algn="l" rtl="0" fontAlgn="b"/>
                      <a:r>
                        <a:rPr lang="ru-RU" sz="1200" b="1" u="none" strike="noStrike" dirty="0">
                          <a:effectLst/>
                          <a:latin typeface="+mn-lt"/>
                        </a:rPr>
                        <a:t>Субсидии от других бюджетов бюджетной системы, в том числе:</a:t>
                      </a:r>
                      <a:endParaRPr lang="ru-RU" sz="1200" b="1" i="0" u="none" strike="noStrike" dirty="0">
                        <a:solidFill>
                          <a:srgbClr val="000000"/>
                        </a:solidFill>
                        <a:effectLst/>
                        <a:latin typeface="+mn-lt"/>
                      </a:endParaRPr>
                    </a:p>
                  </a:txBody>
                  <a:tcPr marL="2772" marR="2772" marT="2772" marB="0" anchor="b"/>
                </a:tc>
                <a:tc>
                  <a:txBody>
                    <a:bodyPr/>
                    <a:lstStyle/>
                    <a:p>
                      <a:pPr algn="ctr" rtl="0" fontAlgn="ctr"/>
                      <a:r>
                        <a:rPr lang="ru-RU" sz="1200" b="1" u="none" strike="noStrike" dirty="0">
                          <a:effectLst/>
                          <a:latin typeface="+mn-lt"/>
                        </a:rPr>
                        <a:t>1 791 634,2</a:t>
                      </a:r>
                      <a:endParaRPr lang="ru-RU" sz="1200" b="1" i="0" u="none" strike="noStrike" dirty="0">
                        <a:solidFill>
                          <a:srgbClr val="000000"/>
                        </a:solidFill>
                        <a:effectLst/>
                        <a:latin typeface="+mn-lt"/>
                      </a:endParaRPr>
                    </a:p>
                  </a:txBody>
                  <a:tcPr marL="2772" marR="2772" marT="2772" marB="0" anchor="ctr"/>
                </a:tc>
                <a:tc>
                  <a:txBody>
                    <a:bodyPr/>
                    <a:lstStyle/>
                    <a:p>
                      <a:pPr algn="ctr" rtl="0" fontAlgn="ctr"/>
                      <a:r>
                        <a:rPr lang="ru-RU" sz="1200" b="1" u="none" strike="noStrike" dirty="0">
                          <a:effectLst/>
                          <a:latin typeface="+mn-lt"/>
                        </a:rPr>
                        <a:t>1 854 530,4</a:t>
                      </a:r>
                      <a:endParaRPr lang="ru-RU" sz="1200" b="1" i="0" u="none" strike="noStrike" dirty="0">
                        <a:solidFill>
                          <a:srgbClr val="000000"/>
                        </a:solidFill>
                        <a:effectLst/>
                        <a:latin typeface="+mn-lt"/>
                      </a:endParaRPr>
                    </a:p>
                  </a:txBody>
                  <a:tcPr marL="2772" marR="2772" marT="2772" marB="0" anchor="ctr"/>
                </a:tc>
                <a:tc>
                  <a:txBody>
                    <a:bodyPr/>
                    <a:lstStyle/>
                    <a:p>
                      <a:pPr algn="ctr" rtl="0" fontAlgn="ctr"/>
                      <a:r>
                        <a:rPr lang="ru-RU" sz="1200" b="1" u="none" strike="noStrike" dirty="0">
                          <a:effectLst/>
                          <a:latin typeface="+mn-lt"/>
                        </a:rPr>
                        <a:t>1 672 030,1</a:t>
                      </a:r>
                      <a:endParaRPr lang="ru-RU" sz="1200" b="1" i="0" u="none" strike="noStrike" dirty="0">
                        <a:solidFill>
                          <a:srgbClr val="000000"/>
                        </a:solidFill>
                        <a:effectLst/>
                        <a:latin typeface="+mn-lt"/>
                      </a:endParaRPr>
                    </a:p>
                  </a:txBody>
                  <a:tcPr marL="2772" marR="2772" marT="2772" marB="0" anchor="ctr"/>
                </a:tc>
                <a:tc>
                  <a:txBody>
                    <a:bodyPr/>
                    <a:lstStyle/>
                    <a:p>
                      <a:pPr algn="ctr" rtl="0" fontAlgn="ctr"/>
                      <a:r>
                        <a:rPr lang="ru-RU" sz="1200" b="1" u="none" strike="noStrike" dirty="0">
                          <a:effectLst/>
                          <a:latin typeface="+mn-lt"/>
                        </a:rPr>
                        <a:t>821 369,3</a:t>
                      </a:r>
                      <a:endParaRPr lang="ru-RU" sz="1200" b="1" i="0" u="none" strike="noStrike" dirty="0">
                        <a:solidFill>
                          <a:srgbClr val="000000"/>
                        </a:solidFill>
                        <a:effectLst/>
                        <a:latin typeface="+mn-lt"/>
                      </a:endParaRPr>
                    </a:p>
                  </a:txBody>
                  <a:tcPr marL="2772" marR="2772" marT="2772" marB="0" anchor="ctr"/>
                </a:tc>
                <a:extLst>
                  <a:ext uri="{0D108BD9-81ED-4DB2-BD59-A6C34878D82A}">
                    <a16:rowId xmlns:a16="http://schemas.microsoft.com/office/drawing/2014/main" val="3019427443"/>
                  </a:ext>
                </a:extLst>
              </a:tr>
              <a:tr h="157938">
                <a:tc>
                  <a:txBody>
                    <a:bodyPr/>
                    <a:lstStyle/>
                    <a:p>
                      <a:pPr algn="l" rtl="0" fontAlgn="ctr"/>
                      <a:r>
                        <a:rPr lang="ru-RU" sz="1000" u="none" strike="noStrike" dirty="0">
                          <a:effectLst/>
                          <a:latin typeface="+mn-lt"/>
                        </a:rPr>
                        <a:t>Субсидии бюджетам городских округов на реализацию мероприятий по обеспечению жильем молодых семей</a:t>
                      </a:r>
                      <a:endParaRPr lang="ru-RU" sz="1000" b="0" i="0" u="none" strike="noStrike" dirty="0">
                        <a:solidFill>
                          <a:srgbClr val="000000"/>
                        </a:solidFill>
                        <a:effectLst/>
                        <a:latin typeface="+mn-lt"/>
                      </a:endParaRPr>
                    </a:p>
                  </a:txBody>
                  <a:tcPr marL="2772" marR="2772" marT="2772" marB="0" anchor="ctr"/>
                </a:tc>
                <a:tc>
                  <a:txBody>
                    <a:bodyPr/>
                    <a:lstStyle/>
                    <a:p>
                      <a:pPr algn="ctr" rtl="0" fontAlgn="ctr"/>
                      <a:r>
                        <a:rPr lang="ru-RU" sz="1000" u="none" strike="noStrike">
                          <a:effectLst/>
                          <a:latin typeface="+mn-lt"/>
                        </a:rPr>
                        <a:t>14 250,6</a:t>
                      </a:r>
                      <a:endParaRPr lang="ru-RU" sz="1000" b="0" i="0" u="none" strike="noStrike">
                        <a:solidFill>
                          <a:srgbClr val="000000"/>
                        </a:solidFill>
                        <a:effectLst/>
                        <a:latin typeface="+mn-lt"/>
                      </a:endParaRPr>
                    </a:p>
                  </a:txBody>
                  <a:tcPr marL="2772" marR="2772" marT="2772" marB="0" anchor="ctr"/>
                </a:tc>
                <a:tc>
                  <a:txBody>
                    <a:bodyPr/>
                    <a:lstStyle/>
                    <a:p>
                      <a:pPr algn="ctr" rtl="0" fontAlgn="ctr"/>
                      <a:r>
                        <a:rPr lang="ru-RU" sz="1000" u="none" strike="noStrike">
                          <a:effectLst/>
                          <a:latin typeface="+mn-lt"/>
                        </a:rPr>
                        <a:t>8 792,6</a:t>
                      </a:r>
                      <a:endParaRPr lang="ru-RU" sz="1000" b="0" i="0" u="none" strike="noStrike">
                        <a:solidFill>
                          <a:srgbClr val="000000"/>
                        </a:solidFill>
                        <a:effectLst/>
                        <a:latin typeface="+mn-lt"/>
                      </a:endParaRPr>
                    </a:p>
                  </a:txBody>
                  <a:tcPr marL="2772" marR="2772" marT="2772" marB="0" anchor="ctr"/>
                </a:tc>
                <a:tc>
                  <a:txBody>
                    <a:bodyPr/>
                    <a:lstStyle/>
                    <a:p>
                      <a:pPr algn="ctr" rtl="0" fontAlgn="ctr"/>
                      <a:r>
                        <a:rPr lang="ru-RU" sz="1000" u="none" strike="noStrike">
                          <a:effectLst/>
                          <a:latin typeface="+mn-lt"/>
                        </a:rPr>
                        <a:t>7 050,5</a:t>
                      </a:r>
                      <a:endParaRPr lang="ru-RU" sz="1000" b="0" i="0" u="none" strike="noStrike">
                        <a:solidFill>
                          <a:srgbClr val="000000"/>
                        </a:solidFill>
                        <a:effectLst/>
                        <a:latin typeface="+mn-lt"/>
                      </a:endParaRPr>
                    </a:p>
                  </a:txBody>
                  <a:tcPr marL="2772" marR="2772" marT="2772" marB="0" anchor="ctr"/>
                </a:tc>
                <a:tc>
                  <a:txBody>
                    <a:bodyPr/>
                    <a:lstStyle/>
                    <a:p>
                      <a:pPr algn="ctr" rtl="0" fontAlgn="ctr"/>
                      <a:r>
                        <a:rPr lang="ru-RU" sz="1000" u="none" strike="noStrike" dirty="0">
                          <a:effectLst/>
                          <a:latin typeface="+mn-lt"/>
                        </a:rPr>
                        <a:t>6 524,4</a:t>
                      </a:r>
                      <a:endParaRPr lang="ru-RU" sz="1000" b="0" i="0" u="none" strike="noStrike" dirty="0">
                        <a:solidFill>
                          <a:srgbClr val="000000"/>
                        </a:solidFill>
                        <a:effectLst/>
                        <a:latin typeface="+mn-lt"/>
                      </a:endParaRPr>
                    </a:p>
                  </a:txBody>
                  <a:tcPr marL="2772" marR="2772" marT="2772" marB="0" anchor="ctr"/>
                </a:tc>
                <a:extLst>
                  <a:ext uri="{0D108BD9-81ED-4DB2-BD59-A6C34878D82A}">
                    <a16:rowId xmlns:a16="http://schemas.microsoft.com/office/drawing/2014/main" val="67579534"/>
                  </a:ext>
                </a:extLst>
              </a:tr>
              <a:tr h="157938">
                <a:tc>
                  <a:txBody>
                    <a:bodyPr/>
                    <a:lstStyle/>
                    <a:p>
                      <a:pPr algn="l" rtl="0" fontAlgn="ctr"/>
                      <a:r>
                        <a:rPr lang="ru-RU" sz="1000" u="none" strike="noStrike" dirty="0">
                          <a:effectLst/>
                          <a:latin typeface="+mn-lt"/>
                        </a:rPr>
                        <a:t>Прочие субсидии бюджетам городских округов (на строительство и реконструкцию сетей водоснабжения, водоотведения, теплоснабжения)</a:t>
                      </a:r>
                      <a:endParaRPr lang="ru-RU" sz="1000" b="0" i="0" u="none" strike="noStrike" dirty="0">
                        <a:solidFill>
                          <a:srgbClr val="000000"/>
                        </a:solidFill>
                        <a:effectLst/>
                        <a:latin typeface="+mn-lt"/>
                      </a:endParaRPr>
                    </a:p>
                  </a:txBody>
                  <a:tcPr marL="2772" marR="2772" marT="2772" marB="0" anchor="ctr"/>
                </a:tc>
                <a:tc>
                  <a:txBody>
                    <a:bodyPr/>
                    <a:lstStyle/>
                    <a:p>
                      <a:pPr algn="ctr" rtl="0" fontAlgn="ctr"/>
                      <a:r>
                        <a:rPr lang="ru-RU" sz="1000" u="none" strike="noStrike" dirty="0">
                          <a:effectLst/>
                          <a:latin typeface="+mn-lt"/>
                        </a:rPr>
                        <a:t>0,0</a:t>
                      </a:r>
                      <a:endParaRPr lang="ru-RU" sz="1000" b="0" i="0" u="none" strike="noStrike" dirty="0">
                        <a:solidFill>
                          <a:srgbClr val="000000"/>
                        </a:solidFill>
                        <a:effectLst/>
                        <a:latin typeface="+mn-lt"/>
                      </a:endParaRPr>
                    </a:p>
                  </a:txBody>
                  <a:tcPr marL="2772" marR="2772" marT="2772" marB="0" anchor="ctr"/>
                </a:tc>
                <a:tc>
                  <a:txBody>
                    <a:bodyPr/>
                    <a:lstStyle/>
                    <a:p>
                      <a:pPr algn="ctr" rtl="0" fontAlgn="ctr"/>
                      <a:r>
                        <a:rPr lang="ru-RU" sz="1000" u="none" strike="noStrike">
                          <a:effectLst/>
                          <a:latin typeface="+mn-lt"/>
                        </a:rPr>
                        <a:t>0,0</a:t>
                      </a:r>
                      <a:endParaRPr lang="ru-RU" sz="1000" b="0" i="0" u="none" strike="noStrike">
                        <a:solidFill>
                          <a:srgbClr val="000000"/>
                        </a:solidFill>
                        <a:effectLst/>
                        <a:latin typeface="+mn-lt"/>
                      </a:endParaRPr>
                    </a:p>
                  </a:txBody>
                  <a:tcPr marL="2772" marR="2772" marT="2772" marB="0" anchor="ctr"/>
                </a:tc>
                <a:tc>
                  <a:txBody>
                    <a:bodyPr/>
                    <a:lstStyle/>
                    <a:p>
                      <a:pPr algn="ctr" rtl="0" fontAlgn="ctr"/>
                      <a:r>
                        <a:rPr lang="ru-RU" sz="1000" u="none" strike="noStrike">
                          <a:effectLst/>
                          <a:latin typeface="+mn-lt"/>
                        </a:rPr>
                        <a:t>0,0</a:t>
                      </a:r>
                      <a:endParaRPr lang="ru-RU" sz="1000" b="0" i="0" u="none" strike="noStrike">
                        <a:solidFill>
                          <a:srgbClr val="000000"/>
                        </a:solidFill>
                        <a:effectLst/>
                        <a:latin typeface="+mn-lt"/>
                      </a:endParaRPr>
                    </a:p>
                  </a:txBody>
                  <a:tcPr marL="2772" marR="2772" marT="2772" marB="0" anchor="ctr"/>
                </a:tc>
                <a:tc>
                  <a:txBody>
                    <a:bodyPr/>
                    <a:lstStyle/>
                    <a:p>
                      <a:pPr algn="ctr" rtl="0" fontAlgn="ctr"/>
                      <a:r>
                        <a:rPr lang="ru-RU" sz="1000" u="none" strike="noStrike">
                          <a:effectLst/>
                          <a:latin typeface="+mn-lt"/>
                        </a:rPr>
                        <a:t>2 715,2</a:t>
                      </a:r>
                      <a:endParaRPr lang="ru-RU" sz="1000" b="0" i="0" u="none" strike="noStrike">
                        <a:solidFill>
                          <a:srgbClr val="000000"/>
                        </a:solidFill>
                        <a:effectLst/>
                        <a:latin typeface="+mn-lt"/>
                      </a:endParaRPr>
                    </a:p>
                  </a:txBody>
                  <a:tcPr marL="2772" marR="2772" marT="2772" marB="0" anchor="ctr"/>
                </a:tc>
                <a:extLst>
                  <a:ext uri="{0D108BD9-81ED-4DB2-BD59-A6C34878D82A}">
                    <a16:rowId xmlns:a16="http://schemas.microsoft.com/office/drawing/2014/main" val="1656718350"/>
                  </a:ext>
                </a:extLst>
              </a:tr>
              <a:tr h="313055">
                <a:tc>
                  <a:txBody>
                    <a:bodyPr/>
                    <a:lstStyle/>
                    <a:p>
                      <a:pPr algn="l" rtl="0" fontAlgn="ctr"/>
                      <a:r>
                        <a:rPr lang="ru-RU" sz="1000" u="none" strike="noStrike" dirty="0">
                          <a:effectLst/>
                          <a:latin typeface="+mn-lt"/>
                        </a:rPr>
                        <a:t>Прочие субсидии  бюджетам городских округов  (на проведение работ по капитальному ремонту зданий региональных (муниципальных) общеобразовательных организаций)</a:t>
                      </a:r>
                      <a:endParaRPr lang="ru-RU" sz="1000" b="0" i="0" u="none" strike="noStrike" dirty="0">
                        <a:solidFill>
                          <a:srgbClr val="000000"/>
                        </a:solidFill>
                        <a:effectLst/>
                        <a:latin typeface="+mn-lt"/>
                      </a:endParaRPr>
                    </a:p>
                  </a:txBody>
                  <a:tcPr marL="2772" marR="2772" marT="2772" marB="0" anchor="ctr"/>
                </a:tc>
                <a:tc>
                  <a:txBody>
                    <a:bodyPr/>
                    <a:lstStyle/>
                    <a:p>
                      <a:pPr algn="ctr" rtl="0" fontAlgn="ctr"/>
                      <a:r>
                        <a:rPr lang="ru-RU" sz="1000" u="none" strike="noStrike">
                          <a:effectLst/>
                          <a:latin typeface="+mn-lt"/>
                        </a:rPr>
                        <a:t>527 125,7</a:t>
                      </a:r>
                      <a:endParaRPr lang="ru-RU" sz="1000" b="0" i="0" u="none" strike="noStrike">
                        <a:solidFill>
                          <a:srgbClr val="000000"/>
                        </a:solidFill>
                        <a:effectLst/>
                        <a:latin typeface="+mn-lt"/>
                      </a:endParaRPr>
                    </a:p>
                  </a:txBody>
                  <a:tcPr marL="2772" marR="2772" marT="2772" marB="0" anchor="ctr"/>
                </a:tc>
                <a:tc>
                  <a:txBody>
                    <a:bodyPr/>
                    <a:lstStyle/>
                    <a:p>
                      <a:pPr algn="ctr" rtl="0" fontAlgn="ctr"/>
                      <a:r>
                        <a:rPr lang="ru-RU" sz="1000" u="none" strike="noStrike">
                          <a:effectLst/>
                          <a:latin typeface="+mn-lt"/>
                        </a:rPr>
                        <a:t>0,0</a:t>
                      </a:r>
                      <a:endParaRPr lang="ru-RU" sz="1000" b="0" i="0" u="none" strike="noStrike">
                        <a:solidFill>
                          <a:srgbClr val="000000"/>
                        </a:solidFill>
                        <a:effectLst/>
                        <a:latin typeface="+mn-lt"/>
                      </a:endParaRPr>
                    </a:p>
                  </a:txBody>
                  <a:tcPr marL="2772" marR="2772" marT="2772" marB="0" anchor="ctr"/>
                </a:tc>
                <a:tc>
                  <a:txBody>
                    <a:bodyPr/>
                    <a:lstStyle/>
                    <a:p>
                      <a:pPr algn="ctr" rtl="0" fontAlgn="ctr"/>
                      <a:r>
                        <a:rPr lang="ru-RU" sz="1000" u="none" strike="noStrike">
                          <a:effectLst/>
                          <a:latin typeface="+mn-lt"/>
                        </a:rPr>
                        <a:t>32 398,9</a:t>
                      </a:r>
                      <a:endParaRPr lang="ru-RU" sz="1000" b="0" i="0" u="none" strike="noStrike">
                        <a:solidFill>
                          <a:srgbClr val="000000"/>
                        </a:solidFill>
                        <a:effectLst/>
                        <a:latin typeface="+mn-lt"/>
                      </a:endParaRPr>
                    </a:p>
                  </a:txBody>
                  <a:tcPr marL="2772" marR="2772" marT="2772" marB="0" anchor="ctr"/>
                </a:tc>
                <a:tc>
                  <a:txBody>
                    <a:bodyPr/>
                    <a:lstStyle/>
                    <a:p>
                      <a:pPr algn="ctr" rtl="0" fontAlgn="ctr"/>
                      <a:r>
                        <a:rPr lang="ru-RU" sz="1000" u="none" strike="noStrike">
                          <a:effectLst/>
                          <a:latin typeface="+mn-lt"/>
                        </a:rPr>
                        <a:t>219 632,3</a:t>
                      </a:r>
                      <a:endParaRPr lang="ru-RU" sz="1000" b="0" i="0" u="none" strike="noStrike">
                        <a:solidFill>
                          <a:srgbClr val="000000"/>
                        </a:solidFill>
                        <a:effectLst/>
                        <a:latin typeface="+mn-lt"/>
                      </a:endParaRPr>
                    </a:p>
                  </a:txBody>
                  <a:tcPr marL="2772" marR="2772" marT="2772" marB="0" anchor="ctr"/>
                </a:tc>
                <a:extLst>
                  <a:ext uri="{0D108BD9-81ED-4DB2-BD59-A6C34878D82A}">
                    <a16:rowId xmlns:a16="http://schemas.microsoft.com/office/drawing/2014/main" val="439714975"/>
                  </a:ext>
                </a:extLst>
              </a:tr>
              <a:tr h="313055">
                <a:tc>
                  <a:txBody>
                    <a:bodyPr/>
                    <a:lstStyle/>
                    <a:p>
                      <a:pPr algn="l" rtl="0" fontAlgn="ctr"/>
                      <a:r>
                        <a:rPr lang="ru-RU" sz="1000" u="none" strike="noStrike" dirty="0">
                          <a:effectLst/>
                          <a:latin typeface="+mn-lt"/>
                        </a:rPr>
                        <a:t>Прочие субсидии  бюджетам городских округов  (на разработку проектно-сметной документации на проведение капитального ремонта зданий муниципальных общеобразовательных организаций)</a:t>
                      </a:r>
                      <a:endParaRPr lang="ru-RU" sz="1000" b="0" i="0" u="none" strike="noStrike" dirty="0">
                        <a:solidFill>
                          <a:srgbClr val="000000"/>
                        </a:solidFill>
                        <a:effectLst/>
                        <a:latin typeface="+mn-lt"/>
                      </a:endParaRPr>
                    </a:p>
                  </a:txBody>
                  <a:tcPr marL="2772" marR="2772" marT="2772" marB="0" anchor="ctr"/>
                </a:tc>
                <a:tc>
                  <a:txBody>
                    <a:bodyPr/>
                    <a:lstStyle/>
                    <a:p>
                      <a:pPr algn="ctr" rtl="0" fontAlgn="ctr"/>
                      <a:r>
                        <a:rPr lang="ru-RU" sz="1000" u="none" strike="noStrike" dirty="0">
                          <a:effectLst/>
                          <a:latin typeface="+mn-lt"/>
                        </a:rPr>
                        <a:t>0,0</a:t>
                      </a:r>
                      <a:endParaRPr lang="ru-RU" sz="1000" b="0" i="0" u="none" strike="noStrike" dirty="0">
                        <a:solidFill>
                          <a:srgbClr val="000000"/>
                        </a:solidFill>
                        <a:effectLst/>
                        <a:latin typeface="+mn-lt"/>
                      </a:endParaRPr>
                    </a:p>
                  </a:txBody>
                  <a:tcPr marL="2772" marR="2772" marT="2772" marB="0" anchor="ctr"/>
                </a:tc>
                <a:tc>
                  <a:txBody>
                    <a:bodyPr/>
                    <a:lstStyle/>
                    <a:p>
                      <a:pPr algn="ctr" rtl="0" fontAlgn="ctr"/>
                      <a:r>
                        <a:rPr lang="ru-RU" sz="1000" u="none" strike="noStrike" dirty="0">
                          <a:effectLst/>
                          <a:latin typeface="+mn-lt"/>
                        </a:rPr>
                        <a:t>0,0</a:t>
                      </a:r>
                      <a:endParaRPr lang="ru-RU" sz="1000" b="0" i="0" u="none" strike="noStrike" dirty="0">
                        <a:solidFill>
                          <a:srgbClr val="000000"/>
                        </a:solidFill>
                        <a:effectLst/>
                        <a:latin typeface="+mn-lt"/>
                      </a:endParaRPr>
                    </a:p>
                  </a:txBody>
                  <a:tcPr marL="2772" marR="2772" marT="2772" marB="0" anchor="ctr"/>
                </a:tc>
                <a:tc>
                  <a:txBody>
                    <a:bodyPr/>
                    <a:lstStyle/>
                    <a:p>
                      <a:pPr algn="ctr" rtl="0" fontAlgn="ctr"/>
                      <a:r>
                        <a:rPr lang="ru-RU" sz="1000" u="none" strike="noStrike">
                          <a:effectLst/>
                          <a:latin typeface="+mn-lt"/>
                        </a:rPr>
                        <a:t>5 508,1</a:t>
                      </a:r>
                      <a:endParaRPr lang="ru-RU" sz="1000" b="0" i="0" u="none" strike="noStrike">
                        <a:solidFill>
                          <a:srgbClr val="000000"/>
                        </a:solidFill>
                        <a:effectLst/>
                        <a:latin typeface="+mn-lt"/>
                      </a:endParaRPr>
                    </a:p>
                  </a:txBody>
                  <a:tcPr marL="2772" marR="2772" marT="2772" marB="0" anchor="ctr"/>
                </a:tc>
                <a:tc>
                  <a:txBody>
                    <a:bodyPr/>
                    <a:lstStyle/>
                    <a:p>
                      <a:pPr algn="ctr" rtl="0" fontAlgn="ctr"/>
                      <a:r>
                        <a:rPr lang="ru-RU" sz="1000" u="none" strike="noStrike">
                          <a:effectLst/>
                          <a:latin typeface="+mn-lt"/>
                        </a:rPr>
                        <a:t>29 569,1</a:t>
                      </a:r>
                      <a:endParaRPr lang="ru-RU" sz="1000" b="0" i="0" u="none" strike="noStrike">
                        <a:solidFill>
                          <a:srgbClr val="000000"/>
                        </a:solidFill>
                        <a:effectLst/>
                        <a:latin typeface="+mn-lt"/>
                      </a:endParaRPr>
                    </a:p>
                  </a:txBody>
                  <a:tcPr marL="2772" marR="2772" marT="2772" marB="0" anchor="ctr"/>
                </a:tc>
                <a:extLst>
                  <a:ext uri="{0D108BD9-81ED-4DB2-BD59-A6C34878D82A}">
                    <a16:rowId xmlns:a16="http://schemas.microsoft.com/office/drawing/2014/main" val="3078576617"/>
                  </a:ext>
                </a:extLst>
              </a:tr>
              <a:tr h="313055">
                <a:tc>
                  <a:txBody>
                    <a:bodyPr/>
                    <a:lstStyle/>
                    <a:p>
                      <a:pPr algn="l" rtl="0" fontAlgn="ctr"/>
                      <a:r>
                        <a:rPr lang="ru-RU" sz="1000" u="none" strike="noStrike" dirty="0">
                          <a:effectLst/>
                          <a:latin typeface="+mn-lt"/>
                        </a:rPr>
                        <a:t>Прочие субсидии  бюджетам городских округов  (на </a:t>
                      </a:r>
                      <a:r>
                        <a:rPr lang="ru-RU" sz="1000" u="none" strike="noStrike" dirty="0" err="1">
                          <a:effectLst/>
                          <a:latin typeface="+mn-lt"/>
                        </a:rPr>
                        <a:t>софинансирование</a:t>
                      </a:r>
                      <a:r>
                        <a:rPr lang="ru-RU" sz="1000" u="none" strike="noStrike" dirty="0">
                          <a:effectLst/>
                          <a:latin typeface="+mn-lt"/>
                        </a:rPr>
                        <a:t> работ по капитальному ремонту и ремонту автомобильных дорог общего пользования местного значения)</a:t>
                      </a:r>
                      <a:endParaRPr lang="ru-RU" sz="1000" b="0" i="0" u="none" strike="noStrike" dirty="0">
                        <a:solidFill>
                          <a:srgbClr val="000000"/>
                        </a:solidFill>
                        <a:effectLst/>
                        <a:latin typeface="+mn-lt"/>
                      </a:endParaRPr>
                    </a:p>
                  </a:txBody>
                  <a:tcPr marL="2772" marR="2772" marT="2772" marB="0" anchor="ctr"/>
                </a:tc>
                <a:tc>
                  <a:txBody>
                    <a:bodyPr/>
                    <a:lstStyle/>
                    <a:p>
                      <a:pPr algn="ctr" rtl="0" fontAlgn="ctr"/>
                      <a:r>
                        <a:rPr lang="ru-RU" sz="1000" u="none" strike="noStrike">
                          <a:effectLst/>
                          <a:latin typeface="+mn-lt"/>
                        </a:rPr>
                        <a:t>70 723,0</a:t>
                      </a:r>
                      <a:endParaRPr lang="ru-RU" sz="1000" b="0" i="0" u="none" strike="noStrike">
                        <a:solidFill>
                          <a:srgbClr val="000000"/>
                        </a:solidFill>
                        <a:effectLst/>
                        <a:latin typeface="+mn-lt"/>
                      </a:endParaRPr>
                    </a:p>
                  </a:txBody>
                  <a:tcPr marL="2772" marR="2772" marT="2772" marB="0" anchor="ctr"/>
                </a:tc>
                <a:tc>
                  <a:txBody>
                    <a:bodyPr/>
                    <a:lstStyle/>
                    <a:p>
                      <a:pPr algn="ctr" rtl="0" fontAlgn="ctr"/>
                      <a:r>
                        <a:rPr lang="ru-RU" sz="1000" u="none" strike="noStrike" dirty="0">
                          <a:effectLst/>
                          <a:latin typeface="+mn-lt"/>
                        </a:rPr>
                        <a:t>27 914,0</a:t>
                      </a:r>
                      <a:endParaRPr lang="ru-RU" sz="1000" b="0" i="0" u="none" strike="noStrike" dirty="0">
                        <a:solidFill>
                          <a:srgbClr val="000000"/>
                        </a:solidFill>
                        <a:effectLst/>
                        <a:latin typeface="+mn-lt"/>
                      </a:endParaRPr>
                    </a:p>
                  </a:txBody>
                  <a:tcPr marL="2772" marR="2772" marT="2772" marB="0" anchor="ctr"/>
                </a:tc>
                <a:tc>
                  <a:txBody>
                    <a:bodyPr/>
                    <a:lstStyle/>
                    <a:p>
                      <a:pPr algn="ctr" rtl="0" fontAlgn="ctr"/>
                      <a:r>
                        <a:rPr lang="ru-RU" sz="1000" u="none" strike="noStrike" dirty="0">
                          <a:effectLst/>
                          <a:latin typeface="+mn-lt"/>
                        </a:rPr>
                        <a:t>13 566,0</a:t>
                      </a:r>
                      <a:endParaRPr lang="ru-RU" sz="1000" b="0" i="0" u="none" strike="noStrike" dirty="0">
                        <a:solidFill>
                          <a:srgbClr val="000000"/>
                        </a:solidFill>
                        <a:effectLst/>
                        <a:latin typeface="+mn-lt"/>
                      </a:endParaRPr>
                    </a:p>
                  </a:txBody>
                  <a:tcPr marL="2772" marR="2772" marT="2772" marB="0" anchor="ctr"/>
                </a:tc>
                <a:tc>
                  <a:txBody>
                    <a:bodyPr/>
                    <a:lstStyle/>
                    <a:p>
                      <a:pPr algn="ctr" rtl="0" fontAlgn="ctr"/>
                      <a:r>
                        <a:rPr lang="ru-RU" sz="1000" u="none" strike="noStrike">
                          <a:effectLst/>
                          <a:latin typeface="+mn-lt"/>
                        </a:rPr>
                        <a:t>25 650,0</a:t>
                      </a:r>
                      <a:endParaRPr lang="ru-RU" sz="1000" b="0" i="0" u="none" strike="noStrike">
                        <a:solidFill>
                          <a:srgbClr val="000000"/>
                        </a:solidFill>
                        <a:effectLst/>
                        <a:latin typeface="+mn-lt"/>
                      </a:endParaRPr>
                    </a:p>
                  </a:txBody>
                  <a:tcPr marL="2772" marR="2772" marT="2772" marB="0" anchor="ctr"/>
                </a:tc>
                <a:extLst>
                  <a:ext uri="{0D108BD9-81ED-4DB2-BD59-A6C34878D82A}">
                    <a16:rowId xmlns:a16="http://schemas.microsoft.com/office/drawing/2014/main" val="3706993591"/>
                  </a:ext>
                </a:extLst>
              </a:tr>
              <a:tr h="468171">
                <a:tc>
                  <a:txBody>
                    <a:bodyPr/>
                    <a:lstStyle/>
                    <a:p>
                      <a:pPr algn="l" rtl="0" fontAlgn="ctr"/>
                      <a:r>
                        <a:rPr lang="ru-RU" sz="1000" u="none" strike="noStrike" dirty="0">
                          <a:effectLst/>
                          <a:latin typeface="+mn-lt"/>
                        </a:rPr>
                        <a:t>Прочие субсидии бюджетам городских округов (на капитальные вложения в общеобразовательные организации в целях обеспечения односменного режима обучения (пристройка к зданию АОУ гимназия № 13 по адресу: Московская область, </a:t>
                      </a:r>
                      <a:r>
                        <a:rPr lang="ru-RU" sz="1000" u="none" strike="noStrike" dirty="0" err="1">
                          <a:effectLst/>
                          <a:latin typeface="+mn-lt"/>
                        </a:rPr>
                        <a:t>г.о</a:t>
                      </a:r>
                      <a:r>
                        <a:rPr lang="ru-RU" sz="1000" u="none" strike="noStrike" dirty="0">
                          <a:effectLst/>
                          <a:latin typeface="+mn-lt"/>
                        </a:rPr>
                        <a:t>. Долгопрудный, ул. Молодежная, д. 10А (ПИР и строительство))</a:t>
                      </a:r>
                      <a:endParaRPr lang="ru-RU" sz="1000" b="0" i="0" u="none" strike="noStrike" dirty="0">
                        <a:solidFill>
                          <a:srgbClr val="000000"/>
                        </a:solidFill>
                        <a:effectLst/>
                        <a:latin typeface="+mn-lt"/>
                      </a:endParaRPr>
                    </a:p>
                  </a:txBody>
                  <a:tcPr marL="2772" marR="2772" marT="2772" marB="0" anchor="ctr"/>
                </a:tc>
                <a:tc>
                  <a:txBody>
                    <a:bodyPr/>
                    <a:lstStyle/>
                    <a:p>
                      <a:pPr algn="ctr" rtl="0" fontAlgn="ctr"/>
                      <a:r>
                        <a:rPr lang="ru-RU" sz="1000" u="none" strike="noStrike">
                          <a:effectLst/>
                          <a:latin typeface="+mn-lt"/>
                        </a:rPr>
                        <a:t>0,0</a:t>
                      </a:r>
                      <a:endParaRPr lang="ru-RU" sz="1000" b="0" i="0" u="none" strike="noStrike">
                        <a:solidFill>
                          <a:srgbClr val="000000"/>
                        </a:solidFill>
                        <a:effectLst/>
                        <a:latin typeface="+mn-lt"/>
                      </a:endParaRPr>
                    </a:p>
                  </a:txBody>
                  <a:tcPr marL="2772" marR="2772" marT="2772" marB="0" anchor="ctr"/>
                </a:tc>
                <a:tc>
                  <a:txBody>
                    <a:bodyPr/>
                    <a:lstStyle/>
                    <a:p>
                      <a:pPr algn="ctr" rtl="0" fontAlgn="ctr"/>
                      <a:r>
                        <a:rPr lang="ru-RU" sz="1000" u="none" strike="noStrike" dirty="0">
                          <a:effectLst/>
                          <a:latin typeface="+mn-lt"/>
                        </a:rPr>
                        <a:t>0,0</a:t>
                      </a:r>
                      <a:endParaRPr lang="ru-RU" sz="1000" b="0" i="0" u="none" strike="noStrike" dirty="0">
                        <a:solidFill>
                          <a:srgbClr val="000000"/>
                        </a:solidFill>
                        <a:effectLst/>
                        <a:latin typeface="+mn-lt"/>
                      </a:endParaRPr>
                    </a:p>
                  </a:txBody>
                  <a:tcPr marL="2772" marR="2772" marT="2772" marB="0" anchor="ctr"/>
                </a:tc>
                <a:tc>
                  <a:txBody>
                    <a:bodyPr/>
                    <a:lstStyle/>
                    <a:p>
                      <a:pPr algn="ctr" rtl="0" fontAlgn="ctr"/>
                      <a:r>
                        <a:rPr lang="ru-RU" sz="1000" u="none" strike="noStrike" dirty="0">
                          <a:effectLst/>
                          <a:latin typeface="+mn-lt"/>
                        </a:rPr>
                        <a:t>186 575,9</a:t>
                      </a:r>
                      <a:endParaRPr lang="ru-RU" sz="1000" b="0" i="0" u="none" strike="noStrike" dirty="0">
                        <a:solidFill>
                          <a:srgbClr val="000000"/>
                        </a:solidFill>
                        <a:effectLst/>
                        <a:latin typeface="+mn-lt"/>
                      </a:endParaRPr>
                    </a:p>
                  </a:txBody>
                  <a:tcPr marL="2772" marR="2772" marT="2772" marB="0" anchor="ctr"/>
                </a:tc>
                <a:tc>
                  <a:txBody>
                    <a:bodyPr/>
                    <a:lstStyle/>
                    <a:p>
                      <a:pPr algn="ctr" rtl="0" fontAlgn="ctr"/>
                      <a:r>
                        <a:rPr lang="ru-RU" sz="1000" u="none" strike="noStrike" dirty="0">
                          <a:effectLst/>
                          <a:latin typeface="+mn-lt"/>
                        </a:rPr>
                        <a:t>241 720,0</a:t>
                      </a:r>
                      <a:endParaRPr lang="ru-RU" sz="1000" b="0" i="0" u="none" strike="noStrike" dirty="0">
                        <a:solidFill>
                          <a:srgbClr val="000000"/>
                        </a:solidFill>
                        <a:effectLst/>
                        <a:latin typeface="+mn-lt"/>
                      </a:endParaRPr>
                    </a:p>
                  </a:txBody>
                  <a:tcPr marL="2772" marR="2772" marT="2772" marB="0" anchor="ctr"/>
                </a:tc>
                <a:extLst>
                  <a:ext uri="{0D108BD9-81ED-4DB2-BD59-A6C34878D82A}">
                    <a16:rowId xmlns:a16="http://schemas.microsoft.com/office/drawing/2014/main" val="32634458"/>
                  </a:ext>
                </a:extLst>
              </a:tr>
              <a:tr h="468171">
                <a:tc>
                  <a:txBody>
                    <a:bodyPr/>
                    <a:lstStyle/>
                    <a:p>
                      <a:pPr algn="l" rtl="0" fontAlgn="ctr"/>
                      <a:r>
                        <a:rPr lang="ru-RU" sz="1000" u="none" strike="noStrike" dirty="0">
                          <a:effectLst/>
                          <a:latin typeface="+mn-lt"/>
                        </a:rPr>
                        <a:t>Прочие субсидии  бюджетам городских округов  (на капитальные вложения в общеобразовательные организации в целях обеспечения односменного режима обучения (пристройка на 300 мест к зданию АОУ "СОШ  № 14" по адресу: Московская область, </a:t>
                      </a:r>
                      <a:r>
                        <a:rPr lang="ru-RU" sz="1000" u="none" strike="noStrike" dirty="0" err="1">
                          <a:effectLst/>
                          <a:latin typeface="+mn-lt"/>
                        </a:rPr>
                        <a:t>г.о</a:t>
                      </a:r>
                      <a:r>
                        <a:rPr lang="ru-RU" sz="1000" u="none" strike="noStrike" dirty="0">
                          <a:effectLst/>
                          <a:latin typeface="+mn-lt"/>
                        </a:rPr>
                        <a:t>. Долгопрудный, ул. Новый бульвар, д, 21, корп. 3 (ПИР и строительство))</a:t>
                      </a:r>
                      <a:endParaRPr lang="ru-RU" sz="1000" b="0" i="0" u="none" strike="noStrike" dirty="0">
                        <a:solidFill>
                          <a:srgbClr val="000000"/>
                        </a:solidFill>
                        <a:effectLst/>
                        <a:latin typeface="+mn-lt"/>
                      </a:endParaRPr>
                    </a:p>
                  </a:txBody>
                  <a:tcPr marL="2772" marR="2772" marT="2772" marB="0" anchor="ctr"/>
                </a:tc>
                <a:tc>
                  <a:txBody>
                    <a:bodyPr/>
                    <a:lstStyle/>
                    <a:p>
                      <a:pPr algn="ctr" rtl="0" fontAlgn="ctr"/>
                      <a:r>
                        <a:rPr lang="ru-RU" sz="1000" u="none" strike="noStrike">
                          <a:effectLst/>
                          <a:latin typeface="+mn-lt"/>
                        </a:rPr>
                        <a:t>261 413,7</a:t>
                      </a:r>
                      <a:endParaRPr lang="ru-RU" sz="1000" b="0" i="0" u="none" strike="noStrike">
                        <a:solidFill>
                          <a:srgbClr val="000000"/>
                        </a:solidFill>
                        <a:effectLst/>
                        <a:latin typeface="+mn-lt"/>
                      </a:endParaRPr>
                    </a:p>
                  </a:txBody>
                  <a:tcPr marL="2772" marR="2772" marT="2772" marB="0" anchor="ctr"/>
                </a:tc>
                <a:tc>
                  <a:txBody>
                    <a:bodyPr/>
                    <a:lstStyle/>
                    <a:p>
                      <a:pPr algn="ctr" rtl="0" fontAlgn="ctr"/>
                      <a:r>
                        <a:rPr lang="ru-RU" sz="1000" u="none" strike="noStrike">
                          <a:effectLst/>
                          <a:latin typeface="+mn-lt"/>
                        </a:rPr>
                        <a:t>376 693,9</a:t>
                      </a:r>
                      <a:endParaRPr lang="ru-RU" sz="1000" b="0" i="0" u="none" strike="noStrike">
                        <a:solidFill>
                          <a:srgbClr val="000000"/>
                        </a:solidFill>
                        <a:effectLst/>
                        <a:latin typeface="+mn-lt"/>
                      </a:endParaRPr>
                    </a:p>
                  </a:txBody>
                  <a:tcPr marL="2772" marR="2772" marT="2772" marB="0" anchor="ctr"/>
                </a:tc>
                <a:tc>
                  <a:txBody>
                    <a:bodyPr/>
                    <a:lstStyle/>
                    <a:p>
                      <a:pPr algn="ctr" rtl="0" fontAlgn="ctr"/>
                      <a:r>
                        <a:rPr lang="ru-RU" sz="1000" u="none" strike="noStrike" dirty="0">
                          <a:effectLst/>
                          <a:latin typeface="+mn-lt"/>
                        </a:rPr>
                        <a:t>53 813,4</a:t>
                      </a:r>
                      <a:endParaRPr lang="ru-RU" sz="1000" b="0" i="0" u="none" strike="noStrike" dirty="0">
                        <a:solidFill>
                          <a:srgbClr val="000000"/>
                        </a:solidFill>
                        <a:effectLst/>
                        <a:latin typeface="+mn-lt"/>
                      </a:endParaRPr>
                    </a:p>
                  </a:txBody>
                  <a:tcPr marL="2772" marR="2772" marT="2772" marB="0" anchor="ctr"/>
                </a:tc>
                <a:tc>
                  <a:txBody>
                    <a:bodyPr/>
                    <a:lstStyle/>
                    <a:p>
                      <a:pPr algn="ctr" rtl="0" fontAlgn="ctr"/>
                      <a:r>
                        <a:rPr lang="ru-RU" sz="1000" u="none" strike="noStrike" dirty="0">
                          <a:effectLst/>
                          <a:latin typeface="+mn-lt"/>
                        </a:rPr>
                        <a:t>0,0</a:t>
                      </a:r>
                      <a:endParaRPr lang="ru-RU" sz="1000" b="0" i="0" u="none" strike="noStrike" dirty="0">
                        <a:solidFill>
                          <a:srgbClr val="000000"/>
                        </a:solidFill>
                        <a:effectLst/>
                        <a:latin typeface="+mn-lt"/>
                      </a:endParaRPr>
                    </a:p>
                  </a:txBody>
                  <a:tcPr marL="2772" marR="2772" marT="2772" marB="0" anchor="ctr"/>
                </a:tc>
                <a:extLst>
                  <a:ext uri="{0D108BD9-81ED-4DB2-BD59-A6C34878D82A}">
                    <a16:rowId xmlns:a16="http://schemas.microsoft.com/office/drawing/2014/main" val="1967508148"/>
                  </a:ext>
                </a:extLst>
              </a:tr>
              <a:tr h="313055">
                <a:tc>
                  <a:txBody>
                    <a:bodyPr/>
                    <a:lstStyle/>
                    <a:p>
                      <a:pPr algn="l" rtl="0" fontAlgn="ctr"/>
                      <a:r>
                        <a:rPr lang="ru-RU" sz="1000" u="none" strike="noStrike" dirty="0">
                          <a:effectLst/>
                          <a:latin typeface="+mn-lt"/>
                        </a:rPr>
                        <a:t>Прочие субсидии  бюджетам городских округов  (на капитальные вложения в объекты общего образования (пристройка на 1 500 мест к МБОУ  СОШ № 7 по адресу: Московская область, </a:t>
                      </a:r>
                      <a:r>
                        <a:rPr lang="ru-RU" sz="1000" u="none" strike="noStrike" dirty="0" err="1">
                          <a:effectLst/>
                          <a:latin typeface="+mn-lt"/>
                        </a:rPr>
                        <a:t>г.о</a:t>
                      </a:r>
                      <a:r>
                        <a:rPr lang="ru-RU" sz="1000" u="none" strike="noStrike" dirty="0">
                          <a:effectLst/>
                          <a:latin typeface="+mn-lt"/>
                        </a:rPr>
                        <a:t>. Долгопрудный, ул. Лихачевское шоссе, д. 27 (ПИР и строительство))</a:t>
                      </a:r>
                      <a:endParaRPr lang="ru-RU" sz="1000" b="0" i="0" u="none" strike="noStrike" dirty="0">
                        <a:solidFill>
                          <a:srgbClr val="000000"/>
                        </a:solidFill>
                        <a:effectLst/>
                        <a:latin typeface="+mn-lt"/>
                      </a:endParaRPr>
                    </a:p>
                  </a:txBody>
                  <a:tcPr marL="2772" marR="2772" marT="2772" marB="0" anchor="ctr"/>
                </a:tc>
                <a:tc>
                  <a:txBody>
                    <a:bodyPr/>
                    <a:lstStyle/>
                    <a:p>
                      <a:pPr algn="ctr" rtl="0" fontAlgn="ctr"/>
                      <a:r>
                        <a:rPr lang="ru-RU" sz="1000" u="none" strike="noStrike">
                          <a:effectLst/>
                          <a:latin typeface="+mn-lt"/>
                        </a:rPr>
                        <a:t>63 487,6</a:t>
                      </a:r>
                      <a:endParaRPr lang="ru-RU" sz="1000" b="0" i="0" u="none" strike="noStrike">
                        <a:solidFill>
                          <a:srgbClr val="000000"/>
                        </a:solidFill>
                        <a:effectLst/>
                        <a:latin typeface="+mn-lt"/>
                      </a:endParaRPr>
                    </a:p>
                  </a:txBody>
                  <a:tcPr marL="2772" marR="2772" marT="2772" marB="0" anchor="ctr"/>
                </a:tc>
                <a:tc>
                  <a:txBody>
                    <a:bodyPr/>
                    <a:lstStyle/>
                    <a:p>
                      <a:pPr algn="ctr" rtl="0" fontAlgn="ctr"/>
                      <a:r>
                        <a:rPr lang="ru-RU" sz="1000" u="none" strike="noStrike">
                          <a:effectLst/>
                          <a:latin typeface="+mn-lt"/>
                        </a:rPr>
                        <a:t>841 662,0</a:t>
                      </a:r>
                      <a:endParaRPr lang="ru-RU" sz="1000" b="0" i="0" u="none" strike="noStrike">
                        <a:solidFill>
                          <a:srgbClr val="000000"/>
                        </a:solidFill>
                        <a:effectLst/>
                        <a:latin typeface="+mn-lt"/>
                      </a:endParaRPr>
                    </a:p>
                  </a:txBody>
                  <a:tcPr marL="2772" marR="2772" marT="2772" marB="0" anchor="ctr"/>
                </a:tc>
                <a:tc>
                  <a:txBody>
                    <a:bodyPr/>
                    <a:lstStyle/>
                    <a:p>
                      <a:pPr algn="ctr" rtl="0" fontAlgn="ctr"/>
                      <a:r>
                        <a:rPr lang="ru-RU" sz="1000" u="none" strike="noStrike" dirty="0">
                          <a:effectLst/>
                          <a:latin typeface="+mn-lt"/>
                        </a:rPr>
                        <a:t>842 597,2</a:t>
                      </a:r>
                      <a:endParaRPr lang="ru-RU" sz="1000" b="0" i="0" u="none" strike="noStrike" dirty="0">
                        <a:solidFill>
                          <a:srgbClr val="000000"/>
                        </a:solidFill>
                        <a:effectLst/>
                        <a:latin typeface="+mn-lt"/>
                      </a:endParaRPr>
                    </a:p>
                  </a:txBody>
                  <a:tcPr marL="2772" marR="2772" marT="2772" marB="0" anchor="ctr"/>
                </a:tc>
                <a:tc>
                  <a:txBody>
                    <a:bodyPr/>
                    <a:lstStyle/>
                    <a:p>
                      <a:pPr algn="ctr" rtl="0" fontAlgn="ctr"/>
                      <a:r>
                        <a:rPr lang="ru-RU" sz="1000" u="none" strike="noStrike" dirty="0">
                          <a:effectLst/>
                          <a:latin typeface="+mn-lt"/>
                        </a:rPr>
                        <a:t>0,0</a:t>
                      </a:r>
                      <a:endParaRPr lang="ru-RU" sz="1000" b="0" i="0" u="none" strike="noStrike" dirty="0">
                        <a:solidFill>
                          <a:srgbClr val="000000"/>
                        </a:solidFill>
                        <a:effectLst/>
                        <a:latin typeface="+mn-lt"/>
                      </a:endParaRPr>
                    </a:p>
                  </a:txBody>
                  <a:tcPr marL="2772" marR="2772" marT="2772" marB="0" anchor="ctr"/>
                </a:tc>
                <a:extLst>
                  <a:ext uri="{0D108BD9-81ED-4DB2-BD59-A6C34878D82A}">
                    <a16:rowId xmlns:a16="http://schemas.microsoft.com/office/drawing/2014/main" val="725547747"/>
                  </a:ext>
                </a:extLst>
              </a:tr>
              <a:tr h="313055">
                <a:tc>
                  <a:txBody>
                    <a:bodyPr/>
                    <a:lstStyle/>
                    <a:p>
                      <a:pPr algn="l" rtl="0" fontAlgn="ctr"/>
                      <a:r>
                        <a:rPr lang="ru-RU" sz="1000" u="none" strike="noStrike" dirty="0">
                          <a:effectLst/>
                          <a:latin typeface="+mn-lt"/>
                        </a:rPr>
                        <a:t>Прочие субсидии бюджетам городских округов  (на благоустройство территорий муниципальных общеобразовательных организаций, в зданиях которых выполнен капитальный ремонт)</a:t>
                      </a:r>
                      <a:endParaRPr lang="ru-RU" sz="1000" b="0" i="0" u="none" strike="noStrike" dirty="0">
                        <a:solidFill>
                          <a:srgbClr val="000000"/>
                        </a:solidFill>
                        <a:effectLst/>
                        <a:latin typeface="+mn-lt"/>
                      </a:endParaRPr>
                    </a:p>
                  </a:txBody>
                  <a:tcPr marL="2772" marR="2772" marT="2772" marB="0" anchor="ctr"/>
                </a:tc>
                <a:tc>
                  <a:txBody>
                    <a:bodyPr/>
                    <a:lstStyle/>
                    <a:p>
                      <a:pPr algn="ctr" rtl="0" fontAlgn="ctr"/>
                      <a:r>
                        <a:rPr lang="ru-RU" sz="1000" u="none" strike="noStrike">
                          <a:effectLst/>
                          <a:latin typeface="+mn-lt"/>
                        </a:rPr>
                        <a:t> </a:t>
                      </a:r>
                      <a:endParaRPr lang="ru-RU" sz="1000" b="0" i="0" u="none" strike="noStrike">
                        <a:solidFill>
                          <a:srgbClr val="000000"/>
                        </a:solidFill>
                        <a:effectLst/>
                        <a:latin typeface="+mn-lt"/>
                      </a:endParaRPr>
                    </a:p>
                  </a:txBody>
                  <a:tcPr marL="2772" marR="2772" marT="2772" marB="0" anchor="ctr"/>
                </a:tc>
                <a:tc>
                  <a:txBody>
                    <a:bodyPr/>
                    <a:lstStyle/>
                    <a:p>
                      <a:pPr algn="ctr" rtl="0" fontAlgn="ctr"/>
                      <a:r>
                        <a:rPr lang="ru-RU" sz="1000" u="none" strike="noStrike">
                          <a:effectLst/>
                          <a:latin typeface="+mn-lt"/>
                        </a:rPr>
                        <a:t>0,0</a:t>
                      </a:r>
                      <a:endParaRPr lang="ru-RU" sz="1000" b="0" i="0" u="none" strike="noStrike">
                        <a:solidFill>
                          <a:srgbClr val="000000"/>
                        </a:solidFill>
                        <a:effectLst/>
                        <a:latin typeface="+mn-lt"/>
                      </a:endParaRPr>
                    </a:p>
                  </a:txBody>
                  <a:tcPr marL="2772" marR="2772" marT="2772" marB="0" anchor="ctr"/>
                </a:tc>
                <a:tc>
                  <a:txBody>
                    <a:bodyPr/>
                    <a:lstStyle/>
                    <a:p>
                      <a:pPr algn="ctr" rtl="0" fontAlgn="ctr"/>
                      <a:r>
                        <a:rPr lang="ru-RU" sz="1000" u="none" strike="noStrike" dirty="0">
                          <a:effectLst/>
                          <a:latin typeface="+mn-lt"/>
                        </a:rPr>
                        <a:t>3 930,3</a:t>
                      </a:r>
                      <a:endParaRPr lang="ru-RU" sz="1000" b="0" i="0" u="none" strike="noStrike" dirty="0">
                        <a:solidFill>
                          <a:srgbClr val="000000"/>
                        </a:solidFill>
                        <a:effectLst/>
                        <a:latin typeface="+mn-lt"/>
                      </a:endParaRPr>
                    </a:p>
                  </a:txBody>
                  <a:tcPr marL="2772" marR="2772" marT="2772" marB="0" anchor="ctr"/>
                </a:tc>
                <a:tc>
                  <a:txBody>
                    <a:bodyPr/>
                    <a:lstStyle/>
                    <a:p>
                      <a:pPr algn="ctr" rtl="0" fontAlgn="ctr"/>
                      <a:r>
                        <a:rPr lang="ru-RU" sz="1000" u="none" strike="noStrike" dirty="0">
                          <a:effectLst/>
                          <a:latin typeface="+mn-lt"/>
                        </a:rPr>
                        <a:t>21 114,5</a:t>
                      </a:r>
                      <a:endParaRPr lang="ru-RU" sz="1000" b="0" i="0" u="none" strike="noStrike" dirty="0">
                        <a:solidFill>
                          <a:srgbClr val="000000"/>
                        </a:solidFill>
                        <a:effectLst/>
                        <a:latin typeface="+mn-lt"/>
                      </a:endParaRPr>
                    </a:p>
                  </a:txBody>
                  <a:tcPr marL="2772" marR="2772" marT="2772" marB="0" anchor="ctr"/>
                </a:tc>
                <a:extLst>
                  <a:ext uri="{0D108BD9-81ED-4DB2-BD59-A6C34878D82A}">
                    <a16:rowId xmlns:a16="http://schemas.microsoft.com/office/drawing/2014/main" val="1778034570"/>
                  </a:ext>
                </a:extLst>
              </a:tr>
              <a:tr h="157938">
                <a:tc>
                  <a:txBody>
                    <a:bodyPr/>
                    <a:lstStyle/>
                    <a:p>
                      <a:pPr algn="l" rtl="0" fontAlgn="ctr"/>
                      <a:r>
                        <a:rPr lang="ru-RU" sz="1000" u="none" strike="noStrike">
                          <a:effectLst/>
                          <a:latin typeface="+mn-lt"/>
                        </a:rPr>
                        <a:t>Прочие субсидии  бюджетам городских округов  (на ремонт подъездов в многоквартирных домах)</a:t>
                      </a:r>
                      <a:endParaRPr lang="ru-RU" sz="1000" b="0" i="0" u="none" strike="noStrike">
                        <a:solidFill>
                          <a:srgbClr val="000000"/>
                        </a:solidFill>
                        <a:effectLst/>
                        <a:latin typeface="+mn-lt"/>
                      </a:endParaRPr>
                    </a:p>
                  </a:txBody>
                  <a:tcPr marL="2772" marR="2772" marT="2772" marB="0" anchor="ctr"/>
                </a:tc>
                <a:tc>
                  <a:txBody>
                    <a:bodyPr/>
                    <a:lstStyle/>
                    <a:p>
                      <a:pPr algn="ctr" rtl="0" fontAlgn="ctr"/>
                      <a:r>
                        <a:rPr lang="ru-RU" sz="1000" u="none" strike="noStrike" dirty="0">
                          <a:effectLst/>
                          <a:latin typeface="+mn-lt"/>
                        </a:rPr>
                        <a:t>2 291,8</a:t>
                      </a:r>
                      <a:endParaRPr lang="ru-RU" sz="1000" b="0" i="0" u="none" strike="noStrike" dirty="0">
                        <a:solidFill>
                          <a:srgbClr val="000000"/>
                        </a:solidFill>
                        <a:effectLst/>
                        <a:latin typeface="+mn-lt"/>
                      </a:endParaRPr>
                    </a:p>
                  </a:txBody>
                  <a:tcPr marL="2772" marR="2772" marT="2772" marB="0" anchor="ctr"/>
                </a:tc>
                <a:tc>
                  <a:txBody>
                    <a:bodyPr/>
                    <a:lstStyle/>
                    <a:p>
                      <a:pPr algn="ctr" rtl="0" fontAlgn="ctr"/>
                      <a:r>
                        <a:rPr lang="ru-RU" sz="1000" u="none" strike="noStrike">
                          <a:effectLst/>
                          <a:latin typeface="+mn-lt"/>
                        </a:rPr>
                        <a:t>2 543,9</a:t>
                      </a:r>
                      <a:endParaRPr lang="ru-RU" sz="1000" b="0" i="0" u="none" strike="noStrike">
                        <a:solidFill>
                          <a:srgbClr val="000000"/>
                        </a:solidFill>
                        <a:effectLst/>
                        <a:latin typeface="+mn-lt"/>
                      </a:endParaRPr>
                    </a:p>
                  </a:txBody>
                  <a:tcPr marL="2772" marR="2772" marT="2772" marB="0" anchor="ctr"/>
                </a:tc>
                <a:tc>
                  <a:txBody>
                    <a:bodyPr/>
                    <a:lstStyle/>
                    <a:p>
                      <a:pPr algn="ctr" rtl="0" fontAlgn="ctr"/>
                      <a:r>
                        <a:rPr lang="ru-RU" sz="1000" u="none" strike="noStrike">
                          <a:effectLst/>
                          <a:latin typeface="+mn-lt"/>
                        </a:rPr>
                        <a:t>2 204,1</a:t>
                      </a:r>
                      <a:endParaRPr lang="ru-RU" sz="1000" b="0" i="0" u="none" strike="noStrike">
                        <a:solidFill>
                          <a:srgbClr val="000000"/>
                        </a:solidFill>
                        <a:effectLst/>
                        <a:latin typeface="+mn-lt"/>
                      </a:endParaRPr>
                    </a:p>
                  </a:txBody>
                  <a:tcPr marL="2772" marR="2772" marT="2772" marB="0" anchor="ctr"/>
                </a:tc>
                <a:tc>
                  <a:txBody>
                    <a:bodyPr/>
                    <a:lstStyle/>
                    <a:p>
                      <a:pPr algn="ctr" rtl="0" fontAlgn="ctr"/>
                      <a:r>
                        <a:rPr lang="ru-RU" sz="1000" u="none" strike="noStrike" dirty="0">
                          <a:effectLst/>
                          <a:latin typeface="+mn-lt"/>
                        </a:rPr>
                        <a:t>1 913,7</a:t>
                      </a:r>
                      <a:endParaRPr lang="ru-RU" sz="1000" b="0" i="0" u="none" strike="noStrike" dirty="0">
                        <a:solidFill>
                          <a:srgbClr val="000000"/>
                        </a:solidFill>
                        <a:effectLst/>
                        <a:latin typeface="+mn-lt"/>
                      </a:endParaRPr>
                    </a:p>
                  </a:txBody>
                  <a:tcPr marL="2772" marR="2772" marT="2772" marB="0" anchor="ctr"/>
                </a:tc>
                <a:extLst>
                  <a:ext uri="{0D108BD9-81ED-4DB2-BD59-A6C34878D82A}">
                    <a16:rowId xmlns:a16="http://schemas.microsoft.com/office/drawing/2014/main" val="642597569"/>
                  </a:ext>
                </a:extLst>
              </a:tr>
              <a:tr h="468171">
                <a:tc>
                  <a:txBody>
                    <a:bodyPr/>
                    <a:lstStyle/>
                    <a:p>
                      <a:pPr algn="l" rtl="0" fontAlgn="ctr"/>
                      <a:r>
                        <a:rPr lang="ru-RU" sz="1000" u="none" strike="noStrike" dirty="0">
                          <a:effectLst/>
                          <a:latin typeface="+mn-lt"/>
                        </a:rPr>
                        <a:t>Прочие субсидии  бюджетам городских округов  (на техническую поддержку программно-технических комплексов для оформления паспортов гражданина Российской Федерации, удостоверяющих личность гражданина Российской Федерации за пределами территории Российской Федерации в многофункциональных центрах предоставления государственных и муниципальных услуг)</a:t>
                      </a:r>
                      <a:endParaRPr lang="ru-RU" sz="1000" b="0" i="0" u="none" strike="noStrike" dirty="0">
                        <a:solidFill>
                          <a:srgbClr val="000000"/>
                        </a:solidFill>
                        <a:effectLst/>
                        <a:latin typeface="+mn-lt"/>
                      </a:endParaRPr>
                    </a:p>
                  </a:txBody>
                  <a:tcPr marL="2772" marR="2772" marT="2772" marB="0" anchor="ctr"/>
                </a:tc>
                <a:tc>
                  <a:txBody>
                    <a:bodyPr/>
                    <a:lstStyle/>
                    <a:p>
                      <a:pPr algn="ctr" rtl="0" fontAlgn="ctr"/>
                      <a:r>
                        <a:rPr lang="ru-RU" sz="1000" u="none" strike="noStrike" dirty="0">
                          <a:effectLst/>
                          <a:latin typeface="+mn-lt"/>
                        </a:rPr>
                        <a:t>216,0</a:t>
                      </a:r>
                      <a:endParaRPr lang="ru-RU" sz="1000" b="0" i="0" u="none" strike="noStrike" dirty="0">
                        <a:solidFill>
                          <a:srgbClr val="000000"/>
                        </a:solidFill>
                        <a:effectLst/>
                        <a:latin typeface="+mn-lt"/>
                      </a:endParaRPr>
                    </a:p>
                  </a:txBody>
                  <a:tcPr marL="2772" marR="2772" marT="2772" marB="0" anchor="ctr"/>
                </a:tc>
                <a:tc>
                  <a:txBody>
                    <a:bodyPr/>
                    <a:lstStyle/>
                    <a:p>
                      <a:pPr algn="ctr" rtl="0" fontAlgn="ctr"/>
                      <a:r>
                        <a:rPr lang="ru-RU" sz="1000" u="none" strike="noStrike">
                          <a:effectLst/>
                          <a:latin typeface="+mn-lt"/>
                        </a:rPr>
                        <a:t>580,0</a:t>
                      </a:r>
                      <a:endParaRPr lang="ru-RU" sz="1000" b="0" i="0" u="none" strike="noStrike">
                        <a:solidFill>
                          <a:srgbClr val="000000"/>
                        </a:solidFill>
                        <a:effectLst/>
                        <a:latin typeface="+mn-lt"/>
                      </a:endParaRPr>
                    </a:p>
                  </a:txBody>
                  <a:tcPr marL="2772" marR="2772" marT="2772" marB="0" anchor="ctr"/>
                </a:tc>
                <a:tc>
                  <a:txBody>
                    <a:bodyPr/>
                    <a:lstStyle/>
                    <a:p>
                      <a:pPr algn="ctr" rtl="0" fontAlgn="ctr"/>
                      <a:r>
                        <a:rPr lang="ru-RU" sz="1000" u="none" strike="noStrike">
                          <a:effectLst/>
                          <a:latin typeface="+mn-lt"/>
                        </a:rPr>
                        <a:t>580,0</a:t>
                      </a:r>
                      <a:endParaRPr lang="ru-RU" sz="1000" b="0" i="0" u="none" strike="noStrike">
                        <a:solidFill>
                          <a:srgbClr val="000000"/>
                        </a:solidFill>
                        <a:effectLst/>
                        <a:latin typeface="+mn-lt"/>
                      </a:endParaRPr>
                    </a:p>
                  </a:txBody>
                  <a:tcPr marL="2772" marR="2772" marT="2772" marB="0" anchor="ctr"/>
                </a:tc>
                <a:tc>
                  <a:txBody>
                    <a:bodyPr/>
                    <a:lstStyle/>
                    <a:p>
                      <a:pPr algn="ctr" rtl="0" fontAlgn="ctr"/>
                      <a:r>
                        <a:rPr lang="ru-RU" sz="1000" u="none" strike="noStrike" dirty="0">
                          <a:effectLst/>
                          <a:latin typeface="+mn-lt"/>
                        </a:rPr>
                        <a:t>580,0</a:t>
                      </a:r>
                      <a:endParaRPr lang="ru-RU" sz="1000" b="0" i="0" u="none" strike="noStrike" dirty="0">
                        <a:solidFill>
                          <a:srgbClr val="000000"/>
                        </a:solidFill>
                        <a:effectLst/>
                        <a:latin typeface="+mn-lt"/>
                      </a:endParaRPr>
                    </a:p>
                  </a:txBody>
                  <a:tcPr marL="2772" marR="2772" marT="2772" marB="0" anchor="ctr"/>
                </a:tc>
                <a:extLst>
                  <a:ext uri="{0D108BD9-81ED-4DB2-BD59-A6C34878D82A}">
                    <a16:rowId xmlns:a16="http://schemas.microsoft.com/office/drawing/2014/main" val="1995014274"/>
                  </a:ext>
                </a:extLst>
              </a:tr>
              <a:tr h="157938">
                <a:tc>
                  <a:txBody>
                    <a:bodyPr/>
                    <a:lstStyle/>
                    <a:p>
                      <a:pPr algn="l" rtl="0" fontAlgn="ctr"/>
                      <a:r>
                        <a:rPr lang="ru-RU" sz="1000" u="none" strike="noStrike">
                          <a:effectLst/>
                          <a:latin typeface="+mn-lt"/>
                        </a:rPr>
                        <a:t>Прочие субсидии  бюджетам городских округов  (на строительство и реконструкцию объектов теплоснабжения)</a:t>
                      </a:r>
                      <a:endParaRPr lang="ru-RU" sz="1000" b="0" i="0" u="none" strike="noStrike">
                        <a:solidFill>
                          <a:srgbClr val="000000"/>
                        </a:solidFill>
                        <a:effectLst/>
                        <a:latin typeface="+mn-lt"/>
                      </a:endParaRPr>
                    </a:p>
                  </a:txBody>
                  <a:tcPr marL="2772" marR="2772" marT="2772" marB="0" anchor="ctr"/>
                </a:tc>
                <a:tc>
                  <a:txBody>
                    <a:bodyPr/>
                    <a:lstStyle/>
                    <a:p>
                      <a:pPr algn="ctr" rtl="0" fontAlgn="ctr"/>
                      <a:r>
                        <a:rPr lang="ru-RU" sz="1000" u="none" strike="noStrike" dirty="0">
                          <a:effectLst/>
                          <a:latin typeface="+mn-lt"/>
                        </a:rPr>
                        <a:t>89 804,2</a:t>
                      </a:r>
                      <a:endParaRPr lang="ru-RU" sz="1000" b="0" i="0" u="none" strike="noStrike" dirty="0">
                        <a:solidFill>
                          <a:srgbClr val="000000"/>
                        </a:solidFill>
                        <a:effectLst/>
                        <a:latin typeface="+mn-lt"/>
                      </a:endParaRPr>
                    </a:p>
                  </a:txBody>
                  <a:tcPr marL="2772" marR="2772" marT="2772" marB="0" anchor="ctr"/>
                </a:tc>
                <a:tc>
                  <a:txBody>
                    <a:bodyPr/>
                    <a:lstStyle/>
                    <a:p>
                      <a:pPr algn="ctr" rtl="0" fontAlgn="ctr"/>
                      <a:r>
                        <a:rPr lang="ru-RU" sz="1000" u="none" strike="noStrike" dirty="0">
                          <a:effectLst/>
                          <a:latin typeface="+mn-lt"/>
                        </a:rPr>
                        <a:t>153 754,3</a:t>
                      </a:r>
                      <a:endParaRPr lang="ru-RU" sz="1000" b="0" i="0" u="none" strike="noStrike" dirty="0">
                        <a:solidFill>
                          <a:srgbClr val="000000"/>
                        </a:solidFill>
                        <a:effectLst/>
                        <a:latin typeface="+mn-lt"/>
                      </a:endParaRPr>
                    </a:p>
                  </a:txBody>
                  <a:tcPr marL="2772" marR="2772" marT="2772" marB="0" anchor="ctr"/>
                </a:tc>
                <a:tc>
                  <a:txBody>
                    <a:bodyPr/>
                    <a:lstStyle/>
                    <a:p>
                      <a:pPr algn="ctr" rtl="0" fontAlgn="ctr"/>
                      <a:r>
                        <a:rPr lang="ru-RU" sz="1000" u="none" strike="noStrike" dirty="0">
                          <a:effectLst/>
                          <a:latin typeface="+mn-lt"/>
                        </a:rPr>
                        <a:t>125 000,0</a:t>
                      </a:r>
                      <a:endParaRPr lang="ru-RU" sz="1000" b="0" i="0" u="none" strike="noStrike" dirty="0">
                        <a:solidFill>
                          <a:srgbClr val="000000"/>
                        </a:solidFill>
                        <a:effectLst/>
                        <a:latin typeface="+mn-lt"/>
                      </a:endParaRPr>
                    </a:p>
                  </a:txBody>
                  <a:tcPr marL="2772" marR="2772" marT="2772" marB="0" anchor="ctr"/>
                </a:tc>
                <a:tc>
                  <a:txBody>
                    <a:bodyPr/>
                    <a:lstStyle/>
                    <a:p>
                      <a:pPr algn="ctr" rtl="0" fontAlgn="ctr"/>
                      <a:r>
                        <a:rPr lang="ru-RU" sz="1000" u="none" strike="noStrike" dirty="0">
                          <a:effectLst/>
                          <a:latin typeface="+mn-lt"/>
                        </a:rPr>
                        <a:t>0,0</a:t>
                      </a:r>
                      <a:endParaRPr lang="ru-RU" sz="1000" b="0" i="0" u="none" strike="noStrike" dirty="0">
                        <a:solidFill>
                          <a:srgbClr val="000000"/>
                        </a:solidFill>
                        <a:effectLst/>
                        <a:latin typeface="+mn-lt"/>
                      </a:endParaRPr>
                    </a:p>
                  </a:txBody>
                  <a:tcPr marL="2772" marR="2772" marT="2772" marB="0" anchor="ctr"/>
                </a:tc>
                <a:extLst>
                  <a:ext uri="{0D108BD9-81ED-4DB2-BD59-A6C34878D82A}">
                    <a16:rowId xmlns:a16="http://schemas.microsoft.com/office/drawing/2014/main" val="3629373971"/>
                  </a:ext>
                </a:extLst>
              </a:tr>
              <a:tr h="313055">
                <a:tc>
                  <a:txBody>
                    <a:bodyPr/>
                    <a:lstStyle/>
                    <a:p>
                      <a:pPr algn="l" rtl="0" fontAlgn="ctr"/>
                      <a:r>
                        <a:rPr lang="ru-RU" sz="1000" u="none" strike="noStrike" dirty="0">
                          <a:effectLst/>
                          <a:latin typeface="+mn-lt"/>
                        </a:rPr>
                        <a:t>Субсидии бюджетам городских округов на организацию бесплатного горячего питания обучающихся, получающих начальное общее образование в государственных и муниципальных образовательных организациях</a:t>
                      </a:r>
                      <a:endParaRPr lang="ru-RU" sz="1000" b="0" i="0" u="none" strike="noStrike" dirty="0">
                        <a:solidFill>
                          <a:srgbClr val="000000"/>
                        </a:solidFill>
                        <a:effectLst/>
                        <a:latin typeface="+mn-lt"/>
                      </a:endParaRPr>
                    </a:p>
                  </a:txBody>
                  <a:tcPr marL="2772" marR="2772" marT="2772" marB="0" anchor="ctr"/>
                </a:tc>
                <a:tc>
                  <a:txBody>
                    <a:bodyPr/>
                    <a:lstStyle/>
                    <a:p>
                      <a:pPr algn="ctr" rtl="0" fontAlgn="ctr"/>
                      <a:r>
                        <a:rPr lang="ru-RU" sz="1000" u="none" strike="noStrike">
                          <a:effectLst/>
                          <a:latin typeface="+mn-lt"/>
                        </a:rPr>
                        <a:t>35 207,0</a:t>
                      </a:r>
                      <a:endParaRPr lang="ru-RU" sz="1000" b="0" i="0" u="none" strike="noStrike">
                        <a:solidFill>
                          <a:srgbClr val="000000"/>
                        </a:solidFill>
                        <a:effectLst/>
                        <a:latin typeface="+mn-lt"/>
                      </a:endParaRPr>
                    </a:p>
                  </a:txBody>
                  <a:tcPr marL="2772" marR="2772" marT="2772" marB="0" anchor="ctr"/>
                </a:tc>
                <a:tc>
                  <a:txBody>
                    <a:bodyPr/>
                    <a:lstStyle/>
                    <a:p>
                      <a:pPr algn="ctr" rtl="0" fontAlgn="ctr"/>
                      <a:r>
                        <a:rPr lang="ru-RU" sz="1000" u="none" strike="noStrike" dirty="0">
                          <a:effectLst/>
                          <a:latin typeface="+mn-lt"/>
                        </a:rPr>
                        <a:t>31 824,0</a:t>
                      </a:r>
                      <a:endParaRPr lang="ru-RU" sz="1000" b="0" i="0" u="none" strike="noStrike" dirty="0">
                        <a:solidFill>
                          <a:srgbClr val="000000"/>
                        </a:solidFill>
                        <a:effectLst/>
                        <a:latin typeface="+mn-lt"/>
                      </a:endParaRPr>
                    </a:p>
                  </a:txBody>
                  <a:tcPr marL="2772" marR="2772" marT="2772" marB="0" anchor="ctr"/>
                </a:tc>
                <a:tc>
                  <a:txBody>
                    <a:bodyPr/>
                    <a:lstStyle/>
                    <a:p>
                      <a:pPr algn="ctr" rtl="0" fontAlgn="ctr"/>
                      <a:r>
                        <a:rPr lang="ru-RU" sz="1000" u="none" strike="noStrike">
                          <a:effectLst/>
                          <a:latin typeface="+mn-lt"/>
                        </a:rPr>
                        <a:t>73 647,2</a:t>
                      </a:r>
                      <a:endParaRPr lang="ru-RU" sz="1000" b="0" i="0" u="none" strike="noStrike">
                        <a:solidFill>
                          <a:srgbClr val="000000"/>
                        </a:solidFill>
                        <a:effectLst/>
                        <a:latin typeface="+mn-lt"/>
                      </a:endParaRPr>
                    </a:p>
                  </a:txBody>
                  <a:tcPr marL="2772" marR="2772" marT="2772" marB="0" anchor="ctr"/>
                </a:tc>
                <a:tc>
                  <a:txBody>
                    <a:bodyPr/>
                    <a:lstStyle/>
                    <a:p>
                      <a:pPr algn="ctr" rtl="0" fontAlgn="ctr"/>
                      <a:r>
                        <a:rPr lang="ru-RU" sz="1000" u="none" strike="noStrike" dirty="0">
                          <a:effectLst/>
                          <a:latin typeface="+mn-lt"/>
                        </a:rPr>
                        <a:t>81 231,0</a:t>
                      </a:r>
                      <a:endParaRPr lang="ru-RU" sz="1000" b="0" i="0" u="none" strike="noStrike" dirty="0">
                        <a:solidFill>
                          <a:srgbClr val="000000"/>
                        </a:solidFill>
                        <a:effectLst/>
                        <a:latin typeface="+mn-lt"/>
                      </a:endParaRPr>
                    </a:p>
                  </a:txBody>
                  <a:tcPr marL="2772" marR="2772" marT="2772" marB="0" anchor="ctr"/>
                </a:tc>
                <a:extLst>
                  <a:ext uri="{0D108BD9-81ED-4DB2-BD59-A6C34878D82A}">
                    <a16:rowId xmlns:a16="http://schemas.microsoft.com/office/drawing/2014/main" val="2766813674"/>
                  </a:ext>
                </a:extLst>
              </a:tr>
              <a:tr h="313055">
                <a:tc>
                  <a:txBody>
                    <a:bodyPr/>
                    <a:lstStyle/>
                    <a:p>
                      <a:pPr algn="l" rtl="0" fontAlgn="ctr"/>
                      <a:r>
                        <a:rPr lang="ru-RU" sz="1000" u="none" strike="noStrike" dirty="0">
                          <a:effectLst/>
                          <a:latin typeface="+mn-lt"/>
                        </a:rPr>
                        <a:t>Прочие субсидии  бюджетам городских округов  (на оснащение отремонтированных зданий общеобразовательных организаций средствами обучения и воспитания)</a:t>
                      </a:r>
                      <a:endParaRPr lang="ru-RU" sz="1000" b="0" i="0" u="none" strike="noStrike" dirty="0">
                        <a:solidFill>
                          <a:srgbClr val="000000"/>
                        </a:solidFill>
                        <a:effectLst/>
                        <a:latin typeface="+mn-lt"/>
                      </a:endParaRPr>
                    </a:p>
                  </a:txBody>
                  <a:tcPr marL="2772" marR="2772" marT="2772" marB="0" anchor="ctr"/>
                </a:tc>
                <a:tc>
                  <a:txBody>
                    <a:bodyPr/>
                    <a:lstStyle/>
                    <a:p>
                      <a:pPr algn="ctr" rtl="0" fontAlgn="ctr"/>
                      <a:r>
                        <a:rPr lang="ru-RU" sz="1000" u="none" strike="noStrike">
                          <a:effectLst/>
                          <a:latin typeface="+mn-lt"/>
                        </a:rPr>
                        <a:t>0,0</a:t>
                      </a:r>
                      <a:endParaRPr lang="ru-RU" sz="1000" b="0" i="0" u="none" strike="noStrike">
                        <a:solidFill>
                          <a:srgbClr val="000000"/>
                        </a:solidFill>
                        <a:effectLst/>
                        <a:latin typeface="+mn-lt"/>
                      </a:endParaRPr>
                    </a:p>
                  </a:txBody>
                  <a:tcPr marL="2772" marR="2772" marT="2772" marB="0" anchor="ctr"/>
                </a:tc>
                <a:tc>
                  <a:txBody>
                    <a:bodyPr/>
                    <a:lstStyle/>
                    <a:p>
                      <a:pPr algn="ctr" rtl="0" fontAlgn="ctr"/>
                      <a:r>
                        <a:rPr lang="ru-RU" sz="1000" u="none" strike="noStrike" dirty="0">
                          <a:effectLst/>
                          <a:latin typeface="+mn-lt"/>
                        </a:rPr>
                        <a:t>0,0</a:t>
                      </a:r>
                      <a:endParaRPr lang="ru-RU" sz="1000" b="0" i="0" u="none" strike="noStrike" dirty="0">
                        <a:solidFill>
                          <a:srgbClr val="000000"/>
                        </a:solidFill>
                        <a:effectLst/>
                        <a:latin typeface="+mn-lt"/>
                      </a:endParaRPr>
                    </a:p>
                  </a:txBody>
                  <a:tcPr marL="2772" marR="2772" marT="2772" marB="0" anchor="ctr"/>
                </a:tc>
                <a:tc>
                  <a:txBody>
                    <a:bodyPr/>
                    <a:lstStyle/>
                    <a:p>
                      <a:pPr algn="ctr" rtl="0" fontAlgn="ctr"/>
                      <a:r>
                        <a:rPr lang="ru-RU" sz="1000" u="none" strike="noStrike" dirty="0">
                          <a:effectLst/>
                          <a:latin typeface="+mn-lt"/>
                        </a:rPr>
                        <a:t>3 060,2</a:t>
                      </a:r>
                      <a:endParaRPr lang="ru-RU" sz="1000" b="0" i="0" u="none" strike="noStrike" dirty="0">
                        <a:solidFill>
                          <a:srgbClr val="000000"/>
                        </a:solidFill>
                        <a:effectLst/>
                        <a:latin typeface="+mn-lt"/>
                      </a:endParaRPr>
                    </a:p>
                  </a:txBody>
                  <a:tcPr marL="2772" marR="2772" marT="2772" marB="0" anchor="ctr"/>
                </a:tc>
                <a:tc>
                  <a:txBody>
                    <a:bodyPr/>
                    <a:lstStyle/>
                    <a:p>
                      <a:pPr algn="ctr" rtl="0" fontAlgn="ctr"/>
                      <a:r>
                        <a:rPr lang="ru-RU" sz="1000" u="none" strike="noStrike" dirty="0">
                          <a:effectLst/>
                          <a:latin typeface="+mn-lt"/>
                        </a:rPr>
                        <a:t>18 365,9</a:t>
                      </a:r>
                      <a:endParaRPr lang="ru-RU" sz="1000" b="0" i="0" u="none" strike="noStrike" dirty="0">
                        <a:solidFill>
                          <a:srgbClr val="000000"/>
                        </a:solidFill>
                        <a:effectLst/>
                        <a:latin typeface="+mn-lt"/>
                      </a:endParaRPr>
                    </a:p>
                  </a:txBody>
                  <a:tcPr marL="2772" marR="2772" marT="2772" marB="0" anchor="ctr"/>
                </a:tc>
                <a:extLst>
                  <a:ext uri="{0D108BD9-81ED-4DB2-BD59-A6C34878D82A}">
                    <a16:rowId xmlns:a16="http://schemas.microsoft.com/office/drawing/2014/main" val="2199067951"/>
                  </a:ext>
                </a:extLst>
              </a:tr>
              <a:tr h="623288">
                <a:tc>
                  <a:txBody>
                    <a:bodyPr/>
                    <a:lstStyle/>
                    <a:p>
                      <a:pPr algn="l" rtl="0" fontAlgn="ctr"/>
                      <a:r>
                        <a:rPr lang="ru-RU" sz="1000" u="none" strike="noStrike" dirty="0">
                          <a:effectLst/>
                          <a:latin typeface="+mn-lt"/>
                        </a:rPr>
                        <a:t>Прочие субсидии  бюджетам городских округов  (на государственную поддержку частных дошкольных образовательных организаций, частных общеобразовательных организаций и индивидуальных предпринимателей, осуществляющих образовательную деятельность по основным общеобразовательным программам дошкольного образования, с целью возмещения расходов на присмотр и уход, содержание имущества и арендную плату за использование помещений)</a:t>
                      </a:r>
                      <a:endParaRPr lang="ru-RU" sz="1000" b="0" i="0" u="none" strike="noStrike" dirty="0">
                        <a:solidFill>
                          <a:srgbClr val="000000"/>
                        </a:solidFill>
                        <a:effectLst/>
                        <a:latin typeface="+mn-lt"/>
                      </a:endParaRPr>
                    </a:p>
                  </a:txBody>
                  <a:tcPr marL="2772" marR="2772" marT="2772" marB="0" anchor="ctr"/>
                </a:tc>
                <a:tc>
                  <a:txBody>
                    <a:bodyPr/>
                    <a:lstStyle/>
                    <a:p>
                      <a:pPr algn="ctr" rtl="0" fontAlgn="ctr"/>
                      <a:r>
                        <a:rPr lang="ru-RU" sz="1000" u="none" strike="noStrike" dirty="0">
                          <a:effectLst/>
                          <a:latin typeface="+mn-lt"/>
                        </a:rPr>
                        <a:t>42 149,0</a:t>
                      </a:r>
                      <a:endParaRPr lang="ru-RU" sz="1000" b="0" i="0" u="none" strike="noStrike" dirty="0">
                        <a:solidFill>
                          <a:srgbClr val="000000"/>
                        </a:solidFill>
                        <a:effectLst/>
                        <a:latin typeface="+mn-lt"/>
                      </a:endParaRPr>
                    </a:p>
                  </a:txBody>
                  <a:tcPr marL="2772" marR="2772" marT="2772" marB="0" anchor="ctr"/>
                </a:tc>
                <a:tc>
                  <a:txBody>
                    <a:bodyPr/>
                    <a:lstStyle/>
                    <a:p>
                      <a:pPr algn="ctr" rtl="0" fontAlgn="ctr"/>
                      <a:r>
                        <a:rPr lang="ru-RU" sz="1000" u="none" strike="noStrike" dirty="0">
                          <a:effectLst/>
                          <a:latin typeface="+mn-lt"/>
                        </a:rPr>
                        <a:t>43 848,0</a:t>
                      </a:r>
                      <a:endParaRPr lang="ru-RU" sz="1000" b="0" i="0" u="none" strike="noStrike" dirty="0">
                        <a:solidFill>
                          <a:srgbClr val="000000"/>
                        </a:solidFill>
                        <a:effectLst/>
                        <a:latin typeface="+mn-lt"/>
                      </a:endParaRPr>
                    </a:p>
                  </a:txBody>
                  <a:tcPr marL="2772" marR="2772" marT="2772" marB="0" anchor="ctr"/>
                </a:tc>
                <a:tc>
                  <a:txBody>
                    <a:bodyPr/>
                    <a:lstStyle/>
                    <a:p>
                      <a:pPr algn="ctr" rtl="0" fontAlgn="ctr"/>
                      <a:r>
                        <a:rPr lang="ru-RU" sz="1000" u="none" strike="noStrike" dirty="0">
                          <a:effectLst/>
                          <a:latin typeface="+mn-lt"/>
                        </a:rPr>
                        <a:t>43 848,0</a:t>
                      </a:r>
                      <a:endParaRPr lang="ru-RU" sz="1000" b="0" i="0" u="none" strike="noStrike" dirty="0">
                        <a:solidFill>
                          <a:srgbClr val="000000"/>
                        </a:solidFill>
                        <a:effectLst/>
                        <a:latin typeface="+mn-lt"/>
                      </a:endParaRPr>
                    </a:p>
                  </a:txBody>
                  <a:tcPr marL="2772" marR="2772" marT="2772" marB="0" anchor="ctr"/>
                </a:tc>
                <a:tc>
                  <a:txBody>
                    <a:bodyPr/>
                    <a:lstStyle/>
                    <a:p>
                      <a:pPr algn="ctr" rtl="0" fontAlgn="ctr"/>
                      <a:r>
                        <a:rPr lang="ru-RU" sz="1000" u="none" strike="noStrike" dirty="0">
                          <a:effectLst/>
                          <a:latin typeface="+mn-lt"/>
                        </a:rPr>
                        <a:t>43 848,0</a:t>
                      </a:r>
                      <a:endParaRPr lang="ru-RU" sz="1000" b="0" i="0" u="none" strike="noStrike" dirty="0">
                        <a:solidFill>
                          <a:srgbClr val="000000"/>
                        </a:solidFill>
                        <a:effectLst/>
                        <a:latin typeface="+mn-lt"/>
                      </a:endParaRPr>
                    </a:p>
                  </a:txBody>
                  <a:tcPr marL="2772" marR="2772" marT="2772" marB="0" anchor="ctr"/>
                </a:tc>
                <a:extLst>
                  <a:ext uri="{0D108BD9-81ED-4DB2-BD59-A6C34878D82A}">
                    <a16:rowId xmlns:a16="http://schemas.microsoft.com/office/drawing/2014/main" val="2072470119"/>
                  </a:ext>
                </a:extLst>
              </a:tr>
              <a:tr h="157938">
                <a:tc>
                  <a:txBody>
                    <a:bodyPr/>
                    <a:lstStyle/>
                    <a:p>
                      <a:pPr algn="l" rtl="0" fontAlgn="ctr"/>
                      <a:r>
                        <a:rPr lang="ru-RU" sz="1000" u="none" strike="noStrike">
                          <a:effectLst/>
                          <a:latin typeface="+mn-lt"/>
                        </a:rPr>
                        <a:t>Прочие субсидии  бюджетам городских округов (на мероприятия по организации отдыха детей в каникулярное время)</a:t>
                      </a:r>
                      <a:endParaRPr lang="ru-RU" sz="1000" b="0" i="0" u="none" strike="noStrike">
                        <a:solidFill>
                          <a:srgbClr val="000000"/>
                        </a:solidFill>
                        <a:effectLst/>
                        <a:latin typeface="+mn-lt"/>
                      </a:endParaRPr>
                    </a:p>
                  </a:txBody>
                  <a:tcPr marL="2772" marR="2772" marT="2772" marB="0" anchor="ctr"/>
                </a:tc>
                <a:tc>
                  <a:txBody>
                    <a:bodyPr/>
                    <a:lstStyle/>
                    <a:p>
                      <a:pPr algn="ctr" rtl="0" fontAlgn="ctr"/>
                      <a:r>
                        <a:rPr lang="ru-RU" sz="1000" u="none" strike="noStrike">
                          <a:effectLst/>
                          <a:latin typeface="+mn-lt"/>
                        </a:rPr>
                        <a:t>6 180,0</a:t>
                      </a:r>
                      <a:endParaRPr lang="ru-RU" sz="1000" b="0" i="0" u="none" strike="noStrike">
                        <a:solidFill>
                          <a:srgbClr val="000000"/>
                        </a:solidFill>
                        <a:effectLst/>
                        <a:latin typeface="+mn-lt"/>
                      </a:endParaRPr>
                    </a:p>
                  </a:txBody>
                  <a:tcPr marL="2772" marR="2772" marT="2772" marB="0" anchor="ctr"/>
                </a:tc>
                <a:tc>
                  <a:txBody>
                    <a:bodyPr/>
                    <a:lstStyle/>
                    <a:p>
                      <a:pPr algn="ctr" rtl="0" fontAlgn="ctr"/>
                      <a:r>
                        <a:rPr lang="ru-RU" sz="1000" u="none" strike="noStrike" dirty="0">
                          <a:effectLst/>
                          <a:latin typeface="+mn-lt"/>
                        </a:rPr>
                        <a:t>6 243,0</a:t>
                      </a:r>
                      <a:endParaRPr lang="ru-RU" sz="1000" b="0" i="0" u="none" strike="noStrike" dirty="0">
                        <a:solidFill>
                          <a:srgbClr val="000000"/>
                        </a:solidFill>
                        <a:effectLst/>
                        <a:latin typeface="+mn-lt"/>
                      </a:endParaRPr>
                    </a:p>
                  </a:txBody>
                  <a:tcPr marL="2772" marR="2772" marT="2772" marB="0" anchor="ctr"/>
                </a:tc>
                <a:tc>
                  <a:txBody>
                    <a:bodyPr/>
                    <a:lstStyle/>
                    <a:p>
                      <a:pPr algn="ctr" rtl="0" fontAlgn="ctr"/>
                      <a:r>
                        <a:rPr lang="ru-RU" sz="1000" u="none" strike="noStrike">
                          <a:effectLst/>
                          <a:latin typeface="+mn-lt"/>
                        </a:rPr>
                        <a:t>6 243,0</a:t>
                      </a:r>
                      <a:endParaRPr lang="ru-RU" sz="1000" b="0" i="0" u="none" strike="noStrike">
                        <a:solidFill>
                          <a:srgbClr val="000000"/>
                        </a:solidFill>
                        <a:effectLst/>
                        <a:latin typeface="+mn-lt"/>
                      </a:endParaRPr>
                    </a:p>
                  </a:txBody>
                  <a:tcPr marL="2772" marR="2772" marT="2772" marB="0" anchor="ctr"/>
                </a:tc>
                <a:tc>
                  <a:txBody>
                    <a:bodyPr/>
                    <a:lstStyle/>
                    <a:p>
                      <a:pPr algn="ctr" rtl="0" fontAlgn="ctr"/>
                      <a:r>
                        <a:rPr lang="ru-RU" sz="1000" u="none" strike="noStrike" dirty="0">
                          <a:effectLst/>
                          <a:latin typeface="+mn-lt"/>
                        </a:rPr>
                        <a:t>6 243,0</a:t>
                      </a:r>
                      <a:endParaRPr lang="ru-RU" sz="1000" b="0" i="0" u="none" strike="noStrike" dirty="0">
                        <a:solidFill>
                          <a:srgbClr val="000000"/>
                        </a:solidFill>
                        <a:effectLst/>
                        <a:latin typeface="+mn-lt"/>
                      </a:endParaRPr>
                    </a:p>
                  </a:txBody>
                  <a:tcPr marL="2772" marR="2772" marT="2772" marB="0" anchor="ctr"/>
                </a:tc>
                <a:extLst>
                  <a:ext uri="{0D108BD9-81ED-4DB2-BD59-A6C34878D82A}">
                    <a16:rowId xmlns:a16="http://schemas.microsoft.com/office/drawing/2014/main" val="2597352306"/>
                  </a:ext>
                </a:extLst>
              </a:tr>
            </a:tbl>
          </a:graphicData>
        </a:graphic>
      </p:graphicFrame>
    </p:spTree>
    <p:extLst>
      <p:ext uri="{BB962C8B-B14F-4D97-AF65-F5344CB8AC3E}">
        <p14:creationId xmlns:p14="http://schemas.microsoft.com/office/powerpoint/2010/main" val="97978524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Номер слайда 3">
            <a:extLst>
              <a:ext uri="{FF2B5EF4-FFF2-40B4-BE49-F238E27FC236}">
                <a16:creationId xmlns:a16="http://schemas.microsoft.com/office/drawing/2014/main" id="{EA83D194-69AB-4F95-82A9-DB954EEF3C2A}"/>
              </a:ext>
            </a:extLst>
          </p:cNvPr>
          <p:cNvSpPr>
            <a:spLocks noGrp="1"/>
          </p:cNvSpPr>
          <p:nvPr>
            <p:ph type="sldNum" sz="quarter" idx="12"/>
          </p:nvPr>
        </p:nvSpPr>
        <p:spPr>
          <a:xfrm>
            <a:off x="9448800" y="6492875"/>
            <a:ext cx="2743200" cy="365125"/>
          </a:xfrm>
        </p:spPr>
        <p:txBody>
          <a:bodyPr/>
          <a:lstStyle/>
          <a:p>
            <a:fld id="{E4EB6E89-BA87-4003-BD23-6BDF40F3EBED}" type="slidenum">
              <a:rPr lang="ru-RU" smtClean="0"/>
              <a:pPr/>
              <a:t>25</a:t>
            </a:fld>
            <a:endParaRPr lang="ru-RU" dirty="0"/>
          </a:p>
        </p:txBody>
      </p:sp>
      <p:pic>
        <p:nvPicPr>
          <p:cNvPr id="5" name="Объект 6">
            <a:extLst>
              <a:ext uri="{FF2B5EF4-FFF2-40B4-BE49-F238E27FC236}">
                <a16:creationId xmlns:a16="http://schemas.microsoft.com/office/drawing/2014/main" id="{894A8C66-08FE-40CD-900E-C1240EF8743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3910" y="170694"/>
            <a:ext cx="760490" cy="342008"/>
          </a:xfrm>
          <a:prstGeom prst="rect">
            <a:avLst/>
          </a:prstGeom>
        </p:spPr>
      </p:pic>
      <p:sp>
        <p:nvSpPr>
          <p:cNvPr id="6" name="Заголовок 1">
            <a:extLst>
              <a:ext uri="{FF2B5EF4-FFF2-40B4-BE49-F238E27FC236}">
                <a16:creationId xmlns:a16="http://schemas.microsoft.com/office/drawing/2014/main" id="{2EFCB341-0182-4C29-98A6-5919828CC2A5}"/>
              </a:ext>
            </a:extLst>
          </p:cNvPr>
          <p:cNvSpPr>
            <a:spLocks noGrp="1"/>
          </p:cNvSpPr>
          <p:nvPr>
            <p:ph type="title"/>
          </p:nvPr>
        </p:nvSpPr>
        <p:spPr>
          <a:xfrm>
            <a:off x="845126" y="127961"/>
            <a:ext cx="10826413" cy="384741"/>
          </a:xfrm>
        </p:spPr>
        <p:txBody>
          <a:bodyPr>
            <a:noAutofit/>
          </a:bodyPr>
          <a:lstStyle/>
          <a:p>
            <a:pPr algn="ctr"/>
            <a:r>
              <a:rPr lang="ru-RU" sz="2800" dirty="0"/>
              <a:t>Информация о межбюджетных трансфертах в 2022-2025 гг.</a:t>
            </a:r>
          </a:p>
        </p:txBody>
      </p:sp>
      <p:sp>
        <p:nvSpPr>
          <p:cNvPr id="8" name="Прямоугольник 7">
            <a:extLst>
              <a:ext uri="{FF2B5EF4-FFF2-40B4-BE49-F238E27FC236}">
                <a16:creationId xmlns:a16="http://schemas.microsoft.com/office/drawing/2014/main" id="{EE60A32D-483E-4CDD-8F84-D59988D7936A}"/>
              </a:ext>
            </a:extLst>
          </p:cNvPr>
          <p:cNvSpPr/>
          <p:nvPr/>
        </p:nvSpPr>
        <p:spPr>
          <a:xfrm>
            <a:off x="10937149" y="456797"/>
            <a:ext cx="847155" cy="276999"/>
          </a:xfrm>
          <a:prstGeom prst="rect">
            <a:avLst/>
          </a:prstGeom>
        </p:spPr>
        <p:txBody>
          <a:bodyPr wrap="none">
            <a:spAutoFit/>
          </a:bodyPr>
          <a:lstStyle/>
          <a:p>
            <a:r>
              <a:rPr lang="ru-RU" sz="1200" dirty="0"/>
              <a:t>(тыс. руб.)</a:t>
            </a:r>
          </a:p>
        </p:txBody>
      </p:sp>
      <p:graphicFrame>
        <p:nvGraphicFramePr>
          <p:cNvPr id="2" name="Таблица 1">
            <a:extLst>
              <a:ext uri="{FF2B5EF4-FFF2-40B4-BE49-F238E27FC236}">
                <a16:creationId xmlns:a16="http://schemas.microsoft.com/office/drawing/2014/main" id="{BE163363-2602-4A69-B174-A0F512773C65}"/>
              </a:ext>
            </a:extLst>
          </p:cNvPr>
          <p:cNvGraphicFramePr>
            <a:graphicFrameLocks noGrp="1"/>
          </p:cNvGraphicFramePr>
          <p:nvPr/>
        </p:nvGraphicFramePr>
        <p:xfrm>
          <a:off x="332508" y="733796"/>
          <a:ext cx="11630690" cy="5652967"/>
        </p:xfrm>
        <a:graphic>
          <a:graphicData uri="http://schemas.openxmlformats.org/drawingml/2006/table">
            <a:tbl>
              <a:tblPr>
                <a:tableStyleId>{5C22544A-7EE6-4342-B048-85BDC9FD1C3A}</a:tableStyleId>
              </a:tblPr>
              <a:tblGrid>
                <a:gridCol w="8128358">
                  <a:extLst>
                    <a:ext uri="{9D8B030D-6E8A-4147-A177-3AD203B41FA5}">
                      <a16:colId xmlns:a16="http://schemas.microsoft.com/office/drawing/2014/main" val="3151404555"/>
                    </a:ext>
                  </a:extLst>
                </a:gridCol>
                <a:gridCol w="885835">
                  <a:extLst>
                    <a:ext uri="{9D8B030D-6E8A-4147-A177-3AD203B41FA5}">
                      <a16:colId xmlns:a16="http://schemas.microsoft.com/office/drawing/2014/main" val="1375257646"/>
                    </a:ext>
                  </a:extLst>
                </a:gridCol>
                <a:gridCol w="1008869">
                  <a:extLst>
                    <a:ext uri="{9D8B030D-6E8A-4147-A177-3AD203B41FA5}">
                      <a16:colId xmlns:a16="http://schemas.microsoft.com/office/drawing/2014/main" val="1006241256"/>
                    </a:ext>
                  </a:extLst>
                </a:gridCol>
                <a:gridCol w="798347">
                  <a:extLst>
                    <a:ext uri="{9D8B030D-6E8A-4147-A177-3AD203B41FA5}">
                      <a16:colId xmlns:a16="http://schemas.microsoft.com/office/drawing/2014/main" val="4251498316"/>
                    </a:ext>
                  </a:extLst>
                </a:gridCol>
                <a:gridCol w="809281">
                  <a:extLst>
                    <a:ext uri="{9D8B030D-6E8A-4147-A177-3AD203B41FA5}">
                      <a16:colId xmlns:a16="http://schemas.microsoft.com/office/drawing/2014/main" val="2869784747"/>
                    </a:ext>
                  </a:extLst>
                </a:gridCol>
              </a:tblGrid>
              <a:tr h="31020">
                <a:tc>
                  <a:txBody>
                    <a:bodyPr/>
                    <a:lstStyle/>
                    <a:p>
                      <a:pPr algn="ctr" rtl="0" fontAlgn="b"/>
                      <a:r>
                        <a:rPr lang="ru-RU" sz="1200" b="1" u="none" strike="noStrike" dirty="0">
                          <a:effectLst/>
                          <a:latin typeface="+mn-lt"/>
                        </a:rPr>
                        <a:t>Наименование доходов</a:t>
                      </a:r>
                      <a:endParaRPr lang="ru-RU" sz="1200" b="1" i="0" u="none" strike="noStrike" dirty="0">
                        <a:solidFill>
                          <a:srgbClr val="000000"/>
                        </a:solidFill>
                        <a:effectLst/>
                        <a:latin typeface="+mn-lt"/>
                      </a:endParaRPr>
                    </a:p>
                  </a:txBody>
                  <a:tcPr marL="2772" marR="2772" marT="2772" marB="0" anchor="ctr"/>
                </a:tc>
                <a:tc>
                  <a:txBody>
                    <a:bodyPr/>
                    <a:lstStyle/>
                    <a:p>
                      <a:pPr algn="ctr" rtl="0" fontAlgn="ctr"/>
                      <a:r>
                        <a:rPr lang="ru-RU" sz="1200" b="1" u="none" strike="noStrike" dirty="0">
                          <a:effectLst/>
                          <a:latin typeface="+mn-lt"/>
                        </a:rPr>
                        <a:t>Уточненный план</a:t>
                      </a:r>
                      <a:br>
                        <a:rPr lang="ru-RU" sz="1200" b="1" u="none" strike="noStrike" dirty="0">
                          <a:effectLst/>
                          <a:latin typeface="+mn-lt"/>
                        </a:rPr>
                      </a:br>
                      <a:r>
                        <a:rPr lang="ru-RU" sz="1200" b="1" u="none" strike="noStrike" dirty="0">
                          <a:effectLst/>
                          <a:latin typeface="+mn-lt"/>
                        </a:rPr>
                        <a:t> на 2022 год</a:t>
                      </a:r>
                      <a:endParaRPr lang="ru-RU" sz="1200" b="1" i="0" u="none" strike="noStrike" dirty="0">
                        <a:solidFill>
                          <a:srgbClr val="000000"/>
                        </a:solidFill>
                        <a:effectLst/>
                        <a:latin typeface="+mn-lt"/>
                      </a:endParaRPr>
                    </a:p>
                  </a:txBody>
                  <a:tcPr marL="2772" marR="2772" marT="2772" marB="0" anchor="ctr"/>
                </a:tc>
                <a:tc>
                  <a:txBody>
                    <a:bodyPr/>
                    <a:lstStyle/>
                    <a:p>
                      <a:pPr algn="ctr" rtl="0" fontAlgn="ctr"/>
                      <a:r>
                        <a:rPr lang="ru-RU" sz="1200" b="1" u="none" strike="noStrike" dirty="0">
                          <a:effectLst/>
                          <a:latin typeface="+mn-lt"/>
                        </a:rPr>
                        <a:t>План  </a:t>
                      </a:r>
                    </a:p>
                    <a:p>
                      <a:pPr algn="ctr" rtl="0" fontAlgn="ctr"/>
                      <a:r>
                        <a:rPr lang="ru-RU" sz="1200" b="1" u="none" strike="noStrike" dirty="0">
                          <a:effectLst/>
                          <a:latin typeface="+mn-lt"/>
                        </a:rPr>
                        <a:t>  на 2023 год</a:t>
                      </a:r>
                      <a:endParaRPr lang="ru-RU" sz="1200" b="1" i="0" u="none" strike="noStrike" dirty="0">
                        <a:solidFill>
                          <a:srgbClr val="000000"/>
                        </a:solidFill>
                        <a:effectLst/>
                        <a:latin typeface="+mn-lt"/>
                      </a:endParaRPr>
                    </a:p>
                  </a:txBody>
                  <a:tcPr marL="2772" marR="2772" marT="2772" marB="0" anchor="ctr"/>
                </a:tc>
                <a:tc>
                  <a:txBody>
                    <a:bodyPr/>
                    <a:lstStyle/>
                    <a:p>
                      <a:pPr algn="ctr" rtl="0" fontAlgn="ctr"/>
                      <a:r>
                        <a:rPr lang="ru-RU" sz="1200" b="1" u="none" strike="noStrike" dirty="0">
                          <a:effectLst/>
                          <a:latin typeface="+mn-lt"/>
                        </a:rPr>
                        <a:t>  План  </a:t>
                      </a:r>
                      <a:br>
                        <a:rPr lang="ru-RU" sz="1200" b="1" u="none" strike="noStrike" dirty="0">
                          <a:effectLst/>
                          <a:latin typeface="+mn-lt"/>
                        </a:rPr>
                      </a:br>
                      <a:r>
                        <a:rPr lang="ru-RU" sz="1200" b="1" u="none" strike="noStrike" dirty="0">
                          <a:effectLst/>
                          <a:latin typeface="+mn-lt"/>
                        </a:rPr>
                        <a:t>на 2024 год</a:t>
                      </a:r>
                      <a:endParaRPr lang="ru-RU" sz="1200" b="1" i="0" u="none" strike="noStrike" dirty="0">
                        <a:solidFill>
                          <a:srgbClr val="000000"/>
                        </a:solidFill>
                        <a:effectLst/>
                        <a:latin typeface="+mn-lt"/>
                      </a:endParaRPr>
                    </a:p>
                  </a:txBody>
                  <a:tcPr marL="2772" marR="2772" marT="2772" marB="0" anchor="ctr"/>
                </a:tc>
                <a:tc>
                  <a:txBody>
                    <a:bodyPr/>
                    <a:lstStyle/>
                    <a:p>
                      <a:pPr algn="ctr" rtl="0" fontAlgn="ctr"/>
                      <a:r>
                        <a:rPr lang="ru-RU" sz="1200" b="1" u="none" strike="noStrike" dirty="0">
                          <a:effectLst/>
                          <a:latin typeface="+mn-lt"/>
                        </a:rPr>
                        <a:t>План </a:t>
                      </a:r>
                      <a:br>
                        <a:rPr lang="ru-RU" sz="1200" b="1" u="none" strike="noStrike" dirty="0">
                          <a:effectLst/>
                          <a:latin typeface="+mn-lt"/>
                        </a:rPr>
                      </a:br>
                      <a:r>
                        <a:rPr lang="ru-RU" sz="1200" b="1" u="none" strike="noStrike" dirty="0">
                          <a:effectLst/>
                          <a:latin typeface="+mn-lt"/>
                        </a:rPr>
                        <a:t>на 2025 год</a:t>
                      </a:r>
                      <a:endParaRPr lang="ru-RU" sz="1200" b="1" i="0" u="none" strike="noStrike" dirty="0">
                        <a:solidFill>
                          <a:srgbClr val="000000"/>
                        </a:solidFill>
                        <a:effectLst/>
                        <a:latin typeface="+mn-lt"/>
                      </a:endParaRPr>
                    </a:p>
                  </a:txBody>
                  <a:tcPr marL="2772" marR="2772" marT="2772" marB="0" anchor="ctr"/>
                </a:tc>
                <a:extLst>
                  <a:ext uri="{0D108BD9-81ED-4DB2-BD59-A6C34878D82A}">
                    <a16:rowId xmlns:a16="http://schemas.microsoft.com/office/drawing/2014/main" val="1076541165"/>
                  </a:ext>
                </a:extLst>
              </a:tr>
              <a:tr h="191491">
                <a:tc>
                  <a:txBody>
                    <a:bodyPr/>
                    <a:lstStyle/>
                    <a:p>
                      <a:pPr algn="l" rtl="0" fontAlgn="b"/>
                      <a:r>
                        <a:rPr lang="ru-RU" sz="1200" b="1" u="none" strike="noStrike" dirty="0">
                          <a:effectLst/>
                          <a:latin typeface="+mn-lt"/>
                        </a:rPr>
                        <a:t>Субсидии от других бюджетов бюджетной системы, в том числе:</a:t>
                      </a:r>
                      <a:endParaRPr lang="ru-RU" sz="1200" b="1" i="0" u="none" strike="noStrike" dirty="0">
                        <a:solidFill>
                          <a:srgbClr val="000000"/>
                        </a:solidFill>
                        <a:effectLst/>
                        <a:latin typeface="+mn-lt"/>
                      </a:endParaRPr>
                    </a:p>
                  </a:txBody>
                  <a:tcPr marL="2772" marR="2772" marT="2772" marB="0" anchor="b"/>
                </a:tc>
                <a:tc>
                  <a:txBody>
                    <a:bodyPr/>
                    <a:lstStyle/>
                    <a:p>
                      <a:pPr algn="ctr" rtl="0" fontAlgn="ctr"/>
                      <a:r>
                        <a:rPr lang="ru-RU" sz="1200" b="1" u="none" strike="noStrike" dirty="0">
                          <a:effectLst/>
                          <a:latin typeface="+mn-lt"/>
                        </a:rPr>
                        <a:t>1 791 634,2</a:t>
                      </a:r>
                      <a:endParaRPr lang="ru-RU" sz="1200" b="1" i="0" u="none" strike="noStrike" dirty="0">
                        <a:solidFill>
                          <a:srgbClr val="000000"/>
                        </a:solidFill>
                        <a:effectLst/>
                        <a:latin typeface="+mn-lt"/>
                      </a:endParaRPr>
                    </a:p>
                  </a:txBody>
                  <a:tcPr marL="2772" marR="2772" marT="2772" marB="0" anchor="ctr"/>
                </a:tc>
                <a:tc>
                  <a:txBody>
                    <a:bodyPr/>
                    <a:lstStyle/>
                    <a:p>
                      <a:pPr algn="ctr" rtl="0" fontAlgn="ctr"/>
                      <a:r>
                        <a:rPr lang="ru-RU" sz="1200" b="1" u="none" strike="noStrike" dirty="0">
                          <a:effectLst/>
                          <a:latin typeface="+mn-lt"/>
                        </a:rPr>
                        <a:t>1 854 530,4</a:t>
                      </a:r>
                      <a:endParaRPr lang="ru-RU" sz="1200" b="1" i="0" u="none" strike="noStrike" dirty="0">
                        <a:solidFill>
                          <a:srgbClr val="000000"/>
                        </a:solidFill>
                        <a:effectLst/>
                        <a:latin typeface="+mn-lt"/>
                      </a:endParaRPr>
                    </a:p>
                  </a:txBody>
                  <a:tcPr marL="2772" marR="2772" marT="2772" marB="0" anchor="ctr"/>
                </a:tc>
                <a:tc>
                  <a:txBody>
                    <a:bodyPr/>
                    <a:lstStyle/>
                    <a:p>
                      <a:pPr algn="ctr" rtl="0" fontAlgn="ctr"/>
                      <a:r>
                        <a:rPr lang="ru-RU" sz="1200" b="1" u="none" strike="noStrike" dirty="0">
                          <a:effectLst/>
                          <a:latin typeface="+mn-lt"/>
                        </a:rPr>
                        <a:t>1 672 030,1</a:t>
                      </a:r>
                      <a:endParaRPr lang="ru-RU" sz="1200" b="1" i="0" u="none" strike="noStrike" dirty="0">
                        <a:solidFill>
                          <a:srgbClr val="000000"/>
                        </a:solidFill>
                        <a:effectLst/>
                        <a:latin typeface="+mn-lt"/>
                      </a:endParaRPr>
                    </a:p>
                  </a:txBody>
                  <a:tcPr marL="2772" marR="2772" marT="2772" marB="0" anchor="ctr"/>
                </a:tc>
                <a:tc>
                  <a:txBody>
                    <a:bodyPr/>
                    <a:lstStyle/>
                    <a:p>
                      <a:pPr algn="ctr" rtl="0" fontAlgn="ctr"/>
                      <a:r>
                        <a:rPr lang="ru-RU" sz="1200" b="1" u="none" strike="noStrike" dirty="0">
                          <a:effectLst/>
                          <a:latin typeface="+mn-lt"/>
                        </a:rPr>
                        <a:t>821 369,3</a:t>
                      </a:r>
                      <a:endParaRPr lang="ru-RU" sz="1200" b="1" i="0" u="none" strike="noStrike" dirty="0">
                        <a:solidFill>
                          <a:srgbClr val="000000"/>
                        </a:solidFill>
                        <a:effectLst/>
                        <a:latin typeface="+mn-lt"/>
                      </a:endParaRPr>
                    </a:p>
                  </a:txBody>
                  <a:tcPr marL="2772" marR="2772" marT="2772" marB="0" anchor="ctr"/>
                </a:tc>
                <a:extLst>
                  <a:ext uri="{0D108BD9-81ED-4DB2-BD59-A6C34878D82A}">
                    <a16:rowId xmlns:a16="http://schemas.microsoft.com/office/drawing/2014/main" val="394432640"/>
                  </a:ext>
                </a:extLst>
              </a:tr>
              <a:tr h="191491">
                <a:tc>
                  <a:txBody>
                    <a:bodyPr/>
                    <a:lstStyle/>
                    <a:p>
                      <a:pPr algn="l" rtl="0" fontAlgn="ctr"/>
                      <a:r>
                        <a:rPr lang="ru-RU" sz="1000" u="none" strike="noStrike" dirty="0">
                          <a:effectLst/>
                          <a:latin typeface="+mn-lt"/>
                        </a:rPr>
                        <a:t>Прочие субсидии  бюджетам городских округов (на создание в муниципальных образовательных организациях: дошкольных, общеобразовательных, дополнительного образования детей, в том числе в организациях, осуществляющих образовательную деятельность по адаптированным основным общеобразовательным программам, условий для получения детьми-инвалидами качественного образования)</a:t>
                      </a:r>
                      <a:endParaRPr lang="ru-RU" sz="1000" b="0" i="0" u="none" strike="noStrike" dirty="0">
                        <a:solidFill>
                          <a:srgbClr val="000000"/>
                        </a:solidFill>
                        <a:effectLst/>
                        <a:latin typeface="+mn-lt"/>
                      </a:endParaRPr>
                    </a:p>
                  </a:txBody>
                  <a:tcPr marL="2772" marR="2772" marT="2772" marB="0" anchor="ctr"/>
                </a:tc>
                <a:tc>
                  <a:txBody>
                    <a:bodyPr/>
                    <a:lstStyle/>
                    <a:p>
                      <a:pPr algn="ctr" rtl="0" fontAlgn="ctr"/>
                      <a:r>
                        <a:rPr lang="ru-RU" sz="1000" u="none" strike="noStrike">
                          <a:effectLst/>
                          <a:latin typeface="+mn-lt"/>
                        </a:rPr>
                        <a:t>0,0</a:t>
                      </a:r>
                      <a:endParaRPr lang="ru-RU" sz="1000" b="0" i="0" u="none" strike="noStrike">
                        <a:solidFill>
                          <a:srgbClr val="000000"/>
                        </a:solidFill>
                        <a:effectLst/>
                        <a:latin typeface="+mn-lt"/>
                      </a:endParaRPr>
                    </a:p>
                  </a:txBody>
                  <a:tcPr marL="2772" marR="2772" marT="2772" marB="0" anchor="ctr"/>
                </a:tc>
                <a:tc>
                  <a:txBody>
                    <a:bodyPr/>
                    <a:lstStyle/>
                    <a:p>
                      <a:pPr algn="ctr" rtl="0" fontAlgn="ctr"/>
                      <a:r>
                        <a:rPr lang="ru-RU" sz="1000" u="none" strike="noStrike" dirty="0">
                          <a:effectLst/>
                          <a:latin typeface="+mn-lt"/>
                        </a:rPr>
                        <a:t>0,0</a:t>
                      </a:r>
                      <a:endParaRPr lang="ru-RU" sz="1000" b="0" i="0" u="none" strike="noStrike" dirty="0">
                        <a:solidFill>
                          <a:srgbClr val="000000"/>
                        </a:solidFill>
                        <a:effectLst/>
                        <a:latin typeface="+mn-lt"/>
                      </a:endParaRPr>
                    </a:p>
                  </a:txBody>
                  <a:tcPr marL="2772" marR="2772" marT="2772" marB="0" anchor="ctr"/>
                </a:tc>
                <a:tc>
                  <a:txBody>
                    <a:bodyPr/>
                    <a:lstStyle/>
                    <a:p>
                      <a:pPr algn="ctr" rtl="0" fontAlgn="ctr"/>
                      <a:r>
                        <a:rPr lang="ru-RU" sz="1000" u="none" strike="noStrike" dirty="0">
                          <a:effectLst/>
                          <a:latin typeface="+mn-lt"/>
                        </a:rPr>
                        <a:t>0,0</a:t>
                      </a:r>
                      <a:endParaRPr lang="ru-RU" sz="1000" b="0" i="0" u="none" strike="noStrike" dirty="0">
                        <a:solidFill>
                          <a:srgbClr val="000000"/>
                        </a:solidFill>
                        <a:effectLst/>
                        <a:latin typeface="+mn-lt"/>
                      </a:endParaRPr>
                    </a:p>
                  </a:txBody>
                  <a:tcPr marL="2772" marR="2772" marT="2772" marB="0" anchor="ctr"/>
                </a:tc>
                <a:tc>
                  <a:txBody>
                    <a:bodyPr/>
                    <a:lstStyle/>
                    <a:p>
                      <a:pPr algn="ctr" rtl="0" fontAlgn="ctr"/>
                      <a:r>
                        <a:rPr lang="ru-RU" sz="1000" u="none" strike="noStrike" dirty="0">
                          <a:effectLst/>
                          <a:latin typeface="+mn-lt"/>
                        </a:rPr>
                        <a:t>2 775,9</a:t>
                      </a:r>
                      <a:endParaRPr lang="ru-RU" sz="1000" b="0" i="0" u="none" strike="noStrike" dirty="0">
                        <a:solidFill>
                          <a:srgbClr val="000000"/>
                        </a:solidFill>
                        <a:effectLst/>
                        <a:latin typeface="+mn-lt"/>
                      </a:endParaRPr>
                    </a:p>
                  </a:txBody>
                  <a:tcPr marL="2772" marR="2772" marT="2772" marB="0" anchor="ctr"/>
                </a:tc>
                <a:extLst>
                  <a:ext uri="{0D108BD9-81ED-4DB2-BD59-A6C34878D82A}">
                    <a16:rowId xmlns:a16="http://schemas.microsoft.com/office/drawing/2014/main" val="3769546107"/>
                  </a:ext>
                </a:extLst>
              </a:tr>
              <a:tr h="128887">
                <a:tc>
                  <a:txBody>
                    <a:bodyPr/>
                    <a:lstStyle/>
                    <a:p>
                      <a:pPr algn="l" rtl="0" fontAlgn="ctr"/>
                      <a:r>
                        <a:rPr lang="ru-RU" sz="1000" u="none" strike="noStrike" dirty="0">
                          <a:effectLst/>
                          <a:latin typeface="+mn-lt"/>
                        </a:rPr>
                        <a:t>Прочие субсидии  бюджетам городских округов (на создание и содержание дополнительных мест для детей в возрасте от 1,5 до 7 лет в организациях, осуществляющих присмотр и уход за детьми)</a:t>
                      </a:r>
                      <a:endParaRPr lang="ru-RU" sz="1000" b="0" i="0" u="none" strike="noStrike" dirty="0">
                        <a:solidFill>
                          <a:srgbClr val="000000"/>
                        </a:solidFill>
                        <a:effectLst/>
                        <a:latin typeface="+mn-lt"/>
                      </a:endParaRPr>
                    </a:p>
                  </a:txBody>
                  <a:tcPr marL="2772" marR="2772" marT="2772" marB="0" anchor="ctr"/>
                </a:tc>
                <a:tc>
                  <a:txBody>
                    <a:bodyPr/>
                    <a:lstStyle/>
                    <a:p>
                      <a:pPr algn="ctr" rtl="0" fontAlgn="ctr"/>
                      <a:r>
                        <a:rPr lang="ru-RU" sz="1000" u="none" strike="noStrike">
                          <a:effectLst/>
                          <a:latin typeface="+mn-lt"/>
                        </a:rPr>
                        <a:t>21 595,0</a:t>
                      </a:r>
                      <a:endParaRPr lang="ru-RU" sz="1000" b="0" i="0" u="none" strike="noStrike">
                        <a:solidFill>
                          <a:srgbClr val="000000"/>
                        </a:solidFill>
                        <a:effectLst/>
                        <a:latin typeface="+mn-lt"/>
                      </a:endParaRPr>
                    </a:p>
                  </a:txBody>
                  <a:tcPr marL="2772" marR="2772" marT="2772" marB="0" anchor="ctr"/>
                </a:tc>
                <a:tc>
                  <a:txBody>
                    <a:bodyPr/>
                    <a:lstStyle/>
                    <a:p>
                      <a:pPr algn="ctr" rtl="0" fontAlgn="ctr"/>
                      <a:r>
                        <a:rPr lang="ru-RU" sz="1000" u="none" strike="noStrike">
                          <a:effectLst/>
                          <a:latin typeface="+mn-lt"/>
                        </a:rPr>
                        <a:t>14 918,0</a:t>
                      </a:r>
                      <a:endParaRPr lang="ru-RU" sz="1000" b="0" i="0" u="none" strike="noStrike">
                        <a:solidFill>
                          <a:srgbClr val="000000"/>
                        </a:solidFill>
                        <a:effectLst/>
                        <a:latin typeface="+mn-lt"/>
                      </a:endParaRPr>
                    </a:p>
                  </a:txBody>
                  <a:tcPr marL="2772" marR="2772" marT="2772" marB="0" anchor="ctr"/>
                </a:tc>
                <a:tc>
                  <a:txBody>
                    <a:bodyPr/>
                    <a:lstStyle/>
                    <a:p>
                      <a:pPr algn="ctr" rtl="0" fontAlgn="ctr"/>
                      <a:r>
                        <a:rPr lang="ru-RU" sz="1000" u="none" strike="noStrike" dirty="0">
                          <a:effectLst/>
                          <a:latin typeface="+mn-lt"/>
                        </a:rPr>
                        <a:t>14 918,0</a:t>
                      </a:r>
                      <a:endParaRPr lang="ru-RU" sz="1000" b="0" i="0" u="none" strike="noStrike" dirty="0">
                        <a:solidFill>
                          <a:srgbClr val="000000"/>
                        </a:solidFill>
                        <a:effectLst/>
                        <a:latin typeface="+mn-lt"/>
                      </a:endParaRPr>
                    </a:p>
                  </a:txBody>
                  <a:tcPr marL="2772" marR="2772" marT="2772" marB="0" anchor="ctr"/>
                </a:tc>
                <a:tc>
                  <a:txBody>
                    <a:bodyPr/>
                    <a:lstStyle/>
                    <a:p>
                      <a:pPr algn="ctr" rtl="0" fontAlgn="ctr"/>
                      <a:r>
                        <a:rPr lang="ru-RU" sz="1000" u="none" strike="noStrike">
                          <a:effectLst/>
                          <a:latin typeface="+mn-lt"/>
                        </a:rPr>
                        <a:t>14 918,0</a:t>
                      </a:r>
                      <a:endParaRPr lang="ru-RU" sz="1000" b="0" i="0" u="none" strike="noStrike">
                        <a:solidFill>
                          <a:srgbClr val="000000"/>
                        </a:solidFill>
                        <a:effectLst/>
                        <a:latin typeface="+mn-lt"/>
                      </a:endParaRPr>
                    </a:p>
                  </a:txBody>
                  <a:tcPr marL="2772" marR="2772" marT="2772" marB="0" anchor="ctr"/>
                </a:tc>
                <a:extLst>
                  <a:ext uri="{0D108BD9-81ED-4DB2-BD59-A6C34878D82A}">
                    <a16:rowId xmlns:a16="http://schemas.microsoft.com/office/drawing/2014/main" val="4239890303"/>
                  </a:ext>
                </a:extLst>
              </a:tr>
              <a:tr h="185925">
                <a:tc>
                  <a:txBody>
                    <a:bodyPr/>
                    <a:lstStyle/>
                    <a:p>
                      <a:pPr algn="l" rtl="0" fontAlgn="ctr"/>
                      <a:r>
                        <a:rPr lang="ru-RU" sz="1000" u="none" strike="noStrike">
                          <a:effectLst/>
                          <a:latin typeface="+mn-lt"/>
                        </a:rPr>
                        <a:t>Субсидии бюджетам городских округов на создание дополнительных мест для детей в возрасте от 1,5 до 3 лет любой направленности в организациях, осуществляющих образовательную деятельность (за исключением государственных, муниципальных), и у индивидуальных предпринимателей, осуществляющих образовательную деятельность по образовательным программам дошкольного образования, в том числе адаптированным, и присмотр и уход за детьми</a:t>
                      </a:r>
                      <a:endParaRPr lang="ru-RU" sz="1000" b="0" i="0" u="none" strike="noStrike">
                        <a:solidFill>
                          <a:srgbClr val="000000"/>
                        </a:solidFill>
                        <a:effectLst/>
                        <a:latin typeface="+mn-lt"/>
                      </a:endParaRPr>
                    </a:p>
                  </a:txBody>
                  <a:tcPr marL="2772" marR="2772" marT="2772" marB="0" anchor="ctr"/>
                </a:tc>
                <a:tc>
                  <a:txBody>
                    <a:bodyPr/>
                    <a:lstStyle/>
                    <a:p>
                      <a:pPr algn="ctr" rtl="0" fontAlgn="ctr"/>
                      <a:r>
                        <a:rPr lang="ru-RU" sz="1000" u="none" strike="noStrike" dirty="0">
                          <a:effectLst/>
                          <a:latin typeface="+mn-lt"/>
                        </a:rPr>
                        <a:t>3 701,7</a:t>
                      </a:r>
                      <a:endParaRPr lang="ru-RU" sz="1000" b="0" i="0" u="none" strike="noStrike" dirty="0">
                        <a:solidFill>
                          <a:srgbClr val="000000"/>
                        </a:solidFill>
                        <a:effectLst/>
                        <a:latin typeface="+mn-lt"/>
                      </a:endParaRPr>
                    </a:p>
                  </a:txBody>
                  <a:tcPr marL="2772" marR="2772" marT="2772" marB="0" anchor="ctr"/>
                </a:tc>
                <a:tc>
                  <a:txBody>
                    <a:bodyPr/>
                    <a:lstStyle/>
                    <a:p>
                      <a:pPr algn="ctr" rtl="0" fontAlgn="ctr"/>
                      <a:r>
                        <a:rPr lang="ru-RU" sz="1000" u="none" strike="noStrike" dirty="0">
                          <a:effectLst/>
                          <a:latin typeface="+mn-lt"/>
                        </a:rPr>
                        <a:t>1 852,0</a:t>
                      </a:r>
                      <a:endParaRPr lang="ru-RU" sz="1000" b="0" i="0" u="none" strike="noStrike" dirty="0">
                        <a:solidFill>
                          <a:srgbClr val="000000"/>
                        </a:solidFill>
                        <a:effectLst/>
                        <a:latin typeface="+mn-lt"/>
                      </a:endParaRPr>
                    </a:p>
                  </a:txBody>
                  <a:tcPr marL="2772" marR="2772" marT="2772" marB="0" anchor="ctr"/>
                </a:tc>
                <a:tc>
                  <a:txBody>
                    <a:bodyPr/>
                    <a:lstStyle/>
                    <a:p>
                      <a:pPr algn="ctr" rtl="0" fontAlgn="ctr"/>
                      <a:r>
                        <a:rPr lang="ru-RU" sz="1000" u="none" strike="noStrike" dirty="0">
                          <a:effectLst/>
                          <a:latin typeface="+mn-lt"/>
                        </a:rPr>
                        <a:t>0,0</a:t>
                      </a:r>
                      <a:endParaRPr lang="ru-RU" sz="1000" b="0" i="0" u="none" strike="noStrike" dirty="0">
                        <a:solidFill>
                          <a:srgbClr val="000000"/>
                        </a:solidFill>
                        <a:effectLst/>
                        <a:latin typeface="+mn-lt"/>
                      </a:endParaRPr>
                    </a:p>
                  </a:txBody>
                  <a:tcPr marL="2772" marR="2772" marT="2772" marB="0" anchor="ctr"/>
                </a:tc>
                <a:tc>
                  <a:txBody>
                    <a:bodyPr/>
                    <a:lstStyle/>
                    <a:p>
                      <a:pPr algn="ctr" rtl="0" fontAlgn="ctr"/>
                      <a:r>
                        <a:rPr lang="ru-RU" sz="1000" u="none" strike="noStrike">
                          <a:effectLst/>
                          <a:latin typeface="+mn-lt"/>
                        </a:rPr>
                        <a:t>0,0</a:t>
                      </a:r>
                      <a:endParaRPr lang="ru-RU" sz="1000" b="0" i="0" u="none" strike="noStrike">
                        <a:solidFill>
                          <a:srgbClr val="000000"/>
                        </a:solidFill>
                        <a:effectLst/>
                        <a:latin typeface="+mn-lt"/>
                      </a:endParaRPr>
                    </a:p>
                  </a:txBody>
                  <a:tcPr marL="2772" marR="2772" marT="2772" marB="0" anchor="ctr"/>
                </a:tc>
                <a:extLst>
                  <a:ext uri="{0D108BD9-81ED-4DB2-BD59-A6C34878D82A}">
                    <a16:rowId xmlns:a16="http://schemas.microsoft.com/office/drawing/2014/main" val="1271156752"/>
                  </a:ext>
                </a:extLst>
              </a:tr>
              <a:tr h="128887">
                <a:tc>
                  <a:txBody>
                    <a:bodyPr/>
                    <a:lstStyle/>
                    <a:p>
                      <a:pPr algn="l" rtl="0" fontAlgn="ctr"/>
                      <a:r>
                        <a:rPr lang="ru-RU" sz="1000" u="none" strike="noStrike">
                          <a:effectLst/>
                          <a:latin typeface="+mn-lt"/>
                        </a:rPr>
                        <a:t>Прочие субсидии  бюджетам городских округов (на организацию питания обучающихся, получающих основное и среднее общее образование, и отдельных категорий обучающихся, получающих начальное общее образование, в муниципальных общеобразовательных организациях)</a:t>
                      </a:r>
                      <a:endParaRPr lang="ru-RU" sz="1000" b="0" i="0" u="none" strike="noStrike">
                        <a:solidFill>
                          <a:srgbClr val="000000"/>
                        </a:solidFill>
                        <a:effectLst/>
                        <a:latin typeface="+mn-lt"/>
                      </a:endParaRPr>
                    </a:p>
                  </a:txBody>
                  <a:tcPr marL="2772" marR="2772" marT="2772" marB="0" anchor="ctr"/>
                </a:tc>
                <a:tc>
                  <a:txBody>
                    <a:bodyPr/>
                    <a:lstStyle/>
                    <a:p>
                      <a:pPr algn="ctr" rtl="0" fontAlgn="ctr"/>
                      <a:r>
                        <a:rPr lang="ru-RU" sz="1000" u="none" strike="noStrike">
                          <a:effectLst/>
                          <a:latin typeface="+mn-lt"/>
                        </a:rPr>
                        <a:t>71 083,0</a:t>
                      </a:r>
                      <a:endParaRPr lang="ru-RU" sz="1000" b="0" i="0" u="none" strike="noStrike">
                        <a:solidFill>
                          <a:srgbClr val="000000"/>
                        </a:solidFill>
                        <a:effectLst/>
                        <a:latin typeface="+mn-lt"/>
                      </a:endParaRPr>
                    </a:p>
                  </a:txBody>
                  <a:tcPr marL="2772" marR="2772" marT="2772" marB="0" anchor="ctr"/>
                </a:tc>
                <a:tc>
                  <a:txBody>
                    <a:bodyPr/>
                    <a:lstStyle/>
                    <a:p>
                      <a:pPr algn="ctr" rtl="0" fontAlgn="ctr"/>
                      <a:r>
                        <a:rPr lang="ru-RU" sz="1000" u="none" strike="noStrike">
                          <a:effectLst/>
                          <a:latin typeface="+mn-lt"/>
                        </a:rPr>
                        <a:t>73 647,2</a:t>
                      </a:r>
                      <a:endParaRPr lang="ru-RU" sz="1000" b="0" i="0" u="none" strike="noStrike">
                        <a:solidFill>
                          <a:srgbClr val="000000"/>
                        </a:solidFill>
                        <a:effectLst/>
                        <a:latin typeface="+mn-lt"/>
                      </a:endParaRPr>
                    </a:p>
                  </a:txBody>
                  <a:tcPr marL="2772" marR="2772" marT="2772" marB="0" anchor="ctr"/>
                </a:tc>
                <a:tc>
                  <a:txBody>
                    <a:bodyPr/>
                    <a:lstStyle/>
                    <a:p>
                      <a:pPr algn="ctr" rtl="0" fontAlgn="ctr"/>
                      <a:r>
                        <a:rPr lang="ru-RU" sz="1000" u="none" strike="noStrike" dirty="0">
                          <a:effectLst/>
                          <a:latin typeface="+mn-lt"/>
                        </a:rPr>
                        <a:t>31 824,0</a:t>
                      </a:r>
                      <a:endParaRPr lang="ru-RU" sz="1000" b="0" i="0" u="none" strike="noStrike" dirty="0">
                        <a:solidFill>
                          <a:srgbClr val="000000"/>
                        </a:solidFill>
                        <a:effectLst/>
                        <a:latin typeface="+mn-lt"/>
                      </a:endParaRPr>
                    </a:p>
                  </a:txBody>
                  <a:tcPr marL="2772" marR="2772" marT="2772" marB="0" anchor="ctr"/>
                </a:tc>
                <a:tc>
                  <a:txBody>
                    <a:bodyPr/>
                    <a:lstStyle/>
                    <a:p>
                      <a:pPr algn="ctr" rtl="0" fontAlgn="ctr"/>
                      <a:r>
                        <a:rPr lang="ru-RU" sz="1000" u="none" strike="noStrike" dirty="0">
                          <a:effectLst/>
                          <a:latin typeface="+mn-lt"/>
                        </a:rPr>
                        <a:t>31 824,0</a:t>
                      </a:r>
                      <a:endParaRPr lang="ru-RU" sz="1000" b="0" i="0" u="none" strike="noStrike" dirty="0">
                        <a:solidFill>
                          <a:srgbClr val="000000"/>
                        </a:solidFill>
                        <a:effectLst/>
                        <a:latin typeface="+mn-lt"/>
                      </a:endParaRPr>
                    </a:p>
                  </a:txBody>
                  <a:tcPr marL="2772" marR="2772" marT="2772" marB="0" anchor="ctr"/>
                </a:tc>
                <a:extLst>
                  <a:ext uri="{0D108BD9-81ED-4DB2-BD59-A6C34878D82A}">
                    <a16:rowId xmlns:a16="http://schemas.microsoft.com/office/drawing/2014/main" val="1827107712"/>
                  </a:ext>
                </a:extLst>
              </a:tr>
              <a:tr h="316697">
                <a:tc>
                  <a:txBody>
                    <a:bodyPr/>
                    <a:lstStyle/>
                    <a:p>
                      <a:pPr algn="l" rtl="0" fontAlgn="ctr"/>
                      <a:r>
                        <a:rPr lang="ru-RU" sz="1000" u="none" strike="noStrike" dirty="0">
                          <a:effectLst/>
                          <a:latin typeface="+mn-lt"/>
                        </a:rPr>
                        <a:t>Прочие субсидии  бюджетам городских округов (на обновление и техническое обслуживание (ремонт) средств (программного обеспечения и оборудования), приобретённых в рамках субсидий на внедрение целевой модели цифровой образовательной среды в общеобразовательных организациях, на государственную поддержку образовательных организаций в целях оснащения (обновления) их компьютерным, мультимедийным, презентационным оборудованием и программным обеспечением в рамках эксперимента по модернизации начального общего, основного общего и среднего общего образования)</a:t>
                      </a:r>
                      <a:endParaRPr lang="ru-RU" sz="1000" b="0" i="0" u="none" strike="noStrike" dirty="0">
                        <a:solidFill>
                          <a:srgbClr val="000000"/>
                        </a:solidFill>
                        <a:effectLst/>
                        <a:latin typeface="+mn-lt"/>
                      </a:endParaRPr>
                    </a:p>
                  </a:txBody>
                  <a:tcPr marL="2772" marR="2772" marT="2772" marB="0" anchor="ctr"/>
                </a:tc>
                <a:tc>
                  <a:txBody>
                    <a:bodyPr/>
                    <a:lstStyle/>
                    <a:p>
                      <a:pPr algn="ctr" rtl="0" fontAlgn="ctr"/>
                      <a:r>
                        <a:rPr lang="ru-RU" sz="1000" u="none" strike="noStrike">
                          <a:effectLst/>
                          <a:latin typeface="+mn-lt"/>
                        </a:rPr>
                        <a:t>0,0</a:t>
                      </a:r>
                      <a:endParaRPr lang="ru-RU" sz="1000" b="0" i="0" u="none" strike="noStrike">
                        <a:solidFill>
                          <a:srgbClr val="000000"/>
                        </a:solidFill>
                        <a:effectLst/>
                        <a:latin typeface="+mn-lt"/>
                      </a:endParaRPr>
                    </a:p>
                  </a:txBody>
                  <a:tcPr marL="2772" marR="2772" marT="2772" marB="0" anchor="ctr"/>
                </a:tc>
                <a:tc>
                  <a:txBody>
                    <a:bodyPr/>
                    <a:lstStyle/>
                    <a:p>
                      <a:pPr algn="ctr" rtl="0" fontAlgn="ctr"/>
                      <a:r>
                        <a:rPr lang="ru-RU" sz="1000" u="none" strike="noStrike">
                          <a:effectLst/>
                          <a:latin typeface="+mn-lt"/>
                        </a:rPr>
                        <a:t>0,0</a:t>
                      </a:r>
                      <a:endParaRPr lang="ru-RU" sz="1000" b="0" i="0" u="none" strike="noStrike">
                        <a:solidFill>
                          <a:srgbClr val="000000"/>
                        </a:solidFill>
                        <a:effectLst/>
                        <a:latin typeface="+mn-lt"/>
                      </a:endParaRPr>
                    </a:p>
                  </a:txBody>
                  <a:tcPr marL="2772" marR="2772" marT="2772" marB="0" anchor="ctr"/>
                </a:tc>
                <a:tc>
                  <a:txBody>
                    <a:bodyPr/>
                    <a:lstStyle/>
                    <a:p>
                      <a:pPr algn="ctr" rtl="0" fontAlgn="ctr"/>
                      <a:r>
                        <a:rPr lang="ru-RU" sz="1000" u="none" strike="noStrike">
                          <a:effectLst/>
                          <a:latin typeface="+mn-lt"/>
                        </a:rPr>
                        <a:t>74,0</a:t>
                      </a:r>
                      <a:endParaRPr lang="ru-RU" sz="1000" b="0" i="0" u="none" strike="noStrike">
                        <a:solidFill>
                          <a:srgbClr val="000000"/>
                        </a:solidFill>
                        <a:effectLst/>
                        <a:latin typeface="+mn-lt"/>
                      </a:endParaRPr>
                    </a:p>
                  </a:txBody>
                  <a:tcPr marL="2772" marR="2772" marT="2772" marB="0" anchor="ctr"/>
                </a:tc>
                <a:tc>
                  <a:txBody>
                    <a:bodyPr/>
                    <a:lstStyle/>
                    <a:p>
                      <a:pPr algn="ctr" rtl="0" fontAlgn="ctr"/>
                      <a:r>
                        <a:rPr lang="ru-RU" sz="1000" u="none" strike="noStrike" dirty="0">
                          <a:effectLst/>
                          <a:latin typeface="+mn-lt"/>
                        </a:rPr>
                        <a:t>1 032,0</a:t>
                      </a:r>
                      <a:endParaRPr lang="ru-RU" sz="1000" b="0" i="0" u="none" strike="noStrike" dirty="0">
                        <a:solidFill>
                          <a:srgbClr val="000000"/>
                        </a:solidFill>
                        <a:effectLst/>
                        <a:latin typeface="+mn-lt"/>
                      </a:endParaRPr>
                    </a:p>
                  </a:txBody>
                  <a:tcPr marL="2772" marR="2772" marT="2772" marB="0" anchor="ctr"/>
                </a:tc>
                <a:extLst>
                  <a:ext uri="{0D108BD9-81ED-4DB2-BD59-A6C34878D82A}">
                    <a16:rowId xmlns:a16="http://schemas.microsoft.com/office/drawing/2014/main" val="288286977"/>
                  </a:ext>
                </a:extLst>
              </a:tr>
              <a:tr h="254094">
                <a:tc>
                  <a:txBody>
                    <a:bodyPr/>
                    <a:lstStyle/>
                    <a:p>
                      <a:pPr algn="l" rtl="0" fontAlgn="ctr"/>
                      <a:r>
                        <a:rPr lang="ru-RU" sz="1000" u="none" strike="noStrike" dirty="0">
                          <a:effectLst/>
                          <a:latin typeface="+mn-lt"/>
                        </a:rPr>
                        <a:t>Прочие субсидии  бюджетам городских округов  (на обновление и техническое обслуживание (ремонт) средств (программного обеспечения и оборудования), приобретенных в рамках предоставленной субсидии на государственную поддержку образовательных организаций в целях оснащения (обновления) их компьютерным, мультимедийным, презентационным оборудованием и программным обеспечением в рамках эксперимента по модернизации начального общего, основного, общего и среднего общего образования</a:t>
                      </a:r>
                      <a:endParaRPr lang="ru-RU" sz="1000" b="0" i="0" u="none" strike="noStrike" dirty="0">
                        <a:solidFill>
                          <a:srgbClr val="000000"/>
                        </a:solidFill>
                        <a:effectLst/>
                        <a:latin typeface="+mn-lt"/>
                      </a:endParaRPr>
                    </a:p>
                  </a:txBody>
                  <a:tcPr marL="2772" marR="2772" marT="2772" marB="0" anchor="ctr"/>
                </a:tc>
                <a:tc>
                  <a:txBody>
                    <a:bodyPr/>
                    <a:lstStyle/>
                    <a:p>
                      <a:pPr algn="ctr" rtl="0" fontAlgn="ctr"/>
                      <a:r>
                        <a:rPr lang="ru-RU" sz="1000" u="none" strike="noStrike">
                          <a:effectLst/>
                          <a:latin typeface="+mn-lt"/>
                        </a:rPr>
                        <a:t>647,5</a:t>
                      </a:r>
                      <a:endParaRPr lang="ru-RU" sz="1000" b="0" i="0" u="none" strike="noStrike">
                        <a:solidFill>
                          <a:srgbClr val="000000"/>
                        </a:solidFill>
                        <a:effectLst/>
                        <a:latin typeface="+mn-lt"/>
                      </a:endParaRPr>
                    </a:p>
                  </a:txBody>
                  <a:tcPr marL="2772" marR="2772" marT="2772" marB="0" anchor="ctr"/>
                </a:tc>
                <a:tc>
                  <a:txBody>
                    <a:bodyPr/>
                    <a:lstStyle/>
                    <a:p>
                      <a:pPr algn="ctr" rtl="0" fontAlgn="ctr"/>
                      <a:r>
                        <a:rPr lang="ru-RU" sz="1000" u="none" strike="noStrike">
                          <a:effectLst/>
                          <a:latin typeface="+mn-lt"/>
                        </a:rPr>
                        <a:t>0,0</a:t>
                      </a:r>
                      <a:endParaRPr lang="ru-RU" sz="1000" b="0" i="0" u="none" strike="noStrike">
                        <a:solidFill>
                          <a:srgbClr val="000000"/>
                        </a:solidFill>
                        <a:effectLst/>
                        <a:latin typeface="+mn-lt"/>
                      </a:endParaRPr>
                    </a:p>
                  </a:txBody>
                  <a:tcPr marL="2772" marR="2772" marT="2772" marB="0" anchor="ctr"/>
                </a:tc>
                <a:tc>
                  <a:txBody>
                    <a:bodyPr/>
                    <a:lstStyle/>
                    <a:p>
                      <a:pPr algn="ctr" rtl="0" fontAlgn="ctr"/>
                      <a:r>
                        <a:rPr lang="ru-RU" sz="1000" u="none" strike="noStrike">
                          <a:effectLst/>
                          <a:latin typeface="+mn-lt"/>
                        </a:rPr>
                        <a:t>0,0</a:t>
                      </a:r>
                      <a:endParaRPr lang="ru-RU" sz="1000" b="0" i="0" u="none" strike="noStrike">
                        <a:solidFill>
                          <a:srgbClr val="000000"/>
                        </a:solidFill>
                        <a:effectLst/>
                        <a:latin typeface="+mn-lt"/>
                      </a:endParaRPr>
                    </a:p>
                  </a:txBody>
                  <a:tcPr marL="2772" marR="2772" marT="2772" marB="0" anchor="ctr"/>
                </a:tc>
                <a:tc>
                  <a:txBody>
                    <a:bodyPr/>
                    <a:lstStyle/>
                    <a:p>
                      <a:pPr algn="ctr" rtl="0" fontAlgn="ctr"/>
                      <a:r>
                        <a:rPr lang="ru-RU" sz="1000" u="none" strike="noStrike" dirty="0">
                          <a:effectLst/>
                          <a:latin typeface="+mn-lt"/>
                        </a:rPr>
                        <a:t>0,0</a:t>
                      </a:r>
                      <a:endParaRPr lang="ru-RU" sz="1000" b="0" i="0" u="none" strike="noStrike" dirty="0">
                        <a:solidFill>
                          <a:srgbClr val="000000"/>
                        </a:solidFill>
                        <a:effectLst/>
                        <a:latin typeface="+mn-lt"/>
                      </a:endParaRPr>
                    </a:p>
                  </a:txBody>
                  <a:tcPr marL="2772" marR="2772" marT="2772" marB="0" anchor="ctr"/>
                </a:tc>
                <a:extLst>
                  <a:ext uri="{0D108BD9-81ED-4DB2-BD59-A6C34878D82A}">
                    <a16:rowId xmlns:a16="http://schemas.microsoft.com/office/drawing/2014/main" val="2263086296"/>
                  </a:ext>
                </a:extLst>
              </a:tr>
              <a:tr h="206222">
                <a:tc>
                  <a:txBody>
                    <a:bodyPr/>
                    <a:lstStyle/>
                    <a:p>
                      <a:pPr algn="l" rtl="0" fontAlgn="ctr"/>
                      <a:r>
                        <a:rPr lang="ru-RU" sz="1000" u="none" strike="noStrike">
                          <a:effectLst/>
                          <a:latin typeface="+mn-lt"/>
                        </a:rPr>
                        <a:t>Прочие субсидии бюджетам городских округов (на оснащение мультимедийным и компьютерным оборудованием, в том числе средствами видеонаблюдения для проведения дистанционных занятий, общеобразовательных организаций в Московской области)</a:t>
                      </a:r>
                      <a:endParaRPr lang="ru-RU" sz="1000" b="0" i="0" u="none" strike="noStrike">
                        <a:solidFill>
                          <a:srgbClr val="000000"/>
                        </a:solidFill>
                        <a:effectLst/>
                        <a:latin typeface="+mn-lt"/>
                      </a:endParaRPr>
                    </a:p>
                  </a:txBody>
                  <a:tcPr marL="2772" marR="2772" marT="2772" marB="0" anchor="ctr"/>
                </a:tc>
                <a:tc>
                  <a:txBody>
                    <a:bodyPr/>
                    <a:lstStyle/>
                    <a:p>
                      <a:pPr algn="ctr" rtl="0" fontAlgn="ctr"/>
                      <a:r>
                        <a:rPr lang="ru-RU" sz="1000" u="none" strike="noStrike">
                          <a:effectLst/>
                          <a:latin typeface="+mn-lt"/>
                        </a:rPr>
                        <a:t>3 079,0</a:t>
                      </a:r>
                      <a:endParaRPr lang="ru-RU" sz="1000" b="0" i="0" u="none" strike="noStrike">
                        <a:solidFill>
                          <a:srgbClr val="000000"/>
                        </a:solidFill>
                        <a:effectLst/>
                        <a:latin typeface="+mn-lt"/>
                      </a:endParaRPr>
                    </a:p>
                  </a:txBody>
                  <a:tcPr marL="2772" marR="2772" marT="2772" marB="0" anchor="ctr"/>
                </a:tc>
                <a:tc>
                  <a:txBody>
                    <a:bodyPr/>
                    <a:lstStyle/>
                    <a:p>
                      <a:pPr algn="ctr" rtl="0" fontAlgn="ctr"/>
                      <a:r>
                        <a:rPr lang="ru-RU" sz="1000" u="none" strike="noStrike">
                          <a:effectLst/>
                          <a:latin typeface="+mn-lt"/>
                        </a:rPr>
                        <a:t>0,0</a:t>
                      </a:r>
                      <a:endParaRPr lang="ru-RU" sz="1000" b="0" i="0" u="none" strike="noStrike">
                        <a:solidFill>
                          <a:srgbClr val="000000"/>
                        </a:solidFill>
                        <a:effectLst/>
                        <a:latin typeface="+mn-lt"/>
                      </a:endParaRPr>
                    </a:p>
                  </a:txBody>
                  <a:tcPr marL="2772" marR="2772" marT="2772" marB="0" anchor="ctr"/>
                </a:tc>
                <a:tc>
                  <a:txBody>
                    <a:bodyPr/>
                    <a:lstStyle/>
                    <a:p>
                      <a:pPr algn="ctr" rtl="0" fontAlgn="ctr"/>
                      <a:r>
                        <a:rPr lang="ru-RU" sz="1000" u="none" strike="noStrike">
                          <a:effectLst/>
                          <a:latin typeface="+mn-lt"/>
                        </a:rPr>
                        <a:t>0,0</a:t>
                      </a:r>
                      <a:endParaRPr lang="ru-RU" sz="1000" b="0" i="0" u="none" strike="noStrike">
                        <a:solidFill>
                          <a:srgbClr val="000000"/>
                        </a:solidFill>
                        <a:effectLst/>
                        <a:latin typeface="+mn-lt"/>
                      </a:endParaRPr>
                    </a:p>
                  </a:txBody>
                  <a:tcPr marL="2772" marR="2772" marT="2772" marB="0" anchor="ctr"/>
                </a:tc>
                <a:tc>
                  <a:txBody>
                    <a:bodyPr/>
                    <a:lstStyle/>
                    <a:p>
                      <a:pPr algn="ctr" rtl="0" fontAlgn="ctr"/>
                      <a:r>
                        <a:rPr lang="ru-RU" sz="1000" u="none" strike="noStrike" dirty="0">
                          <a:effectLst/>
                          <a:latin typeface="+mn-lt"/>
                        </a:rPr>
                        <a:t>0,0</a:t>
                      </a:r>
                      <a:endParaRPr lang="ru-RU" sz="1000" b="0" i="0" u="none" strike="noStrike" dirty="0">
                        <a:solidFill>
                          <a:srgbClr val="000000"/>
                        </a:solidFill>
                        <a:effectLst/>
                        <a:latin typeface="+mn-lt"/>
                      </a:endParaRPr>
                    </a:p>
                  </a:txBody>
                  <a:tcPr marL="2772" marR="2772" marT="2772" marB="0" anchor="ctr"/>
                </a:tc>
                <a:extLst>
                  <a:ext uri="{0D108BD9-81ED-4DB2-BD59-A6C34878D82A}">
                    <a16:rowId xmlns:a16="http://schemas.microsoft.com/office/drawing/2014/main" val="1084676488"/>
                  </a:ext>
                </a:extLst>
              </a:tr>
              <a:tr h="191491">
                <a:tc>
                  <a:txBody>
                    <a:bodyPr/>
                    <a:lstStyle/>
                    <a:p>
                      <a:pPr algn="l" rtl="0" fontAlgn="ctr"/>
                      <a:r>
                        <a:rPr lang="ru-RU" sz="1000" u="none" strike="noStrike">
                          <a:effectLst/>
                          <a:latin typeface="+mn-lt"/>
                        </a:rPr>
                        <a:t>Субсидии бюджетам городских округов (на государственную поддержку образовательных организаций в</a:t>
                      </a:r>
                      <a:br>
                        <a:rPr lang="ru-RU" sz="1000" u="none" strike="noStrike">
                          <a:effectLst/>
                          <a:latin typeface="+mn-lt"/>
                        </a:rPr>
                      </a:br>
                      <a:r>
                        <a:rPr lang="ru-RU" sz="1000" u="none" strike="noStrike">
                          <a:effectLst/>
                          <a:latin typeface="+mn-lt"/>
                        </a:rPr>
                        <a:t> целях оснащения (обновления) их компьютерным, мультимедийным, презентационным оборудованием и программным обеспечением в рамках эксперимента по модернизации начального общего, основного общего и среднего общего образования)</a:t>
                      </a:r>
                      <a:endParaRPr lang="ru-RU" sz="1000" b="0" i="0" u="none" strike="noStrike">
                        <a:solidFill>
                          <a:srgbClr val="000000"/>
                        </a:solidFill>
                        <a:effectLst/>
                        <a:latin typeface="+mn-lt"/>
                      </a:endParaRPr>
                    </a:p>
                  </a:txBody>
                  <a:tcPr marL="2772" marR="2772" marT="2772" marB="0" anchor="ctr"/>
                </a:tc>
                <a:tc>
                  <a:txBody>
                    <a:bodyPr/>
                    <a:lstStyle/>
                    <a:p>
                      <a:pPr algn="ctr" rtl="0" fontAlgn="ctr"/>
                      <a:r>
                        <a:rPr lang="ru-RU" sz="1000" u="none" strike="noStrike">
                          <a:effectLst/>
                          <a:latin typeface="+mn-lt"/>
                        </a:rPr>
                        <a:t>9 239,0</a:t>
                      </a:r>
                      <a:endParaRPr lang="ru-RU" sz="1000" b="0" i="0" u="none" strike="noStrike">
                        <a:solidFill>
                          <a:srgbClr val="000000"/>
                        </a:solidFill>
                        <a:effectLst/>
                        <a:latin typeface="+mn-lt"/>
                      </a:endParaRPr>
                    </a:p>
                  </a:txBody>
                  <a:tcPr marL="2772" marR="2772" marT="2772" marB="0" anchor="ctr"/>
                </a:tc>
                <a:tc>
                  <a:txBody>
                    <a:bodyPr/>
                    <a:lstStyle/>
                    <a:p>
                      <a:pPr algn="ctr" rtl="0" fontAlgn="ctr"/>
                      <a:r>
                        <a:rPr lang="ru-RU" sz="1000" u="none" strike="noStrike">
                          <a:effectLst/>
                          <a:latin typeface="+mn-lt"/>
                        </a:rPr>
                        <a:t>0,0</a:t>
                      </a:r>
                      <a:endParaRPr lang="ru-RU" sz="1000" b="0" i="0" u="none" strike="noStrike">
                        <a:solidFill>
                          <a:srgbClr val="000000"/>
                        </a:solidFill>
                        <a:effectLst/>
                        <a:latin typeface="+mn-lt"/>
                      </a:endParaRPr>
                    </a:p>
                  </a:txBody>
                  <a:tcPr marL="2772" marR="2772" marT="2772" marB="0" anchor="ctr"/>
                </a:tc>
                <a:tc>
                  <a:txBody>
                    <a:bodyPr/>
                    <a:lstStyle/>
                    <a:p>
                      <a:pPr algn="ctr" rtl="0" fontAlgn="ctr"/>
                      <a:r>
                        <a:rPr lang="ru-RU" sz="1000" u="none" strike="noStrike">
                          <a:effectLst/>
                          <a:latin typeface="+mn-lt"/>
                        </a:rPr>
                        <a:t>0,0</a:t>
                      </a:r>
                      <a:endParaRPr lang="ru-RU" sz="1000" b="0" i="0" u="none" strike="noStrike">
                        <a:solidFill>
                          <a:srgbClr val="000000"/>
                        </a:solidFill>
                        <a:effectLst/>
                        <a:latin typeface="+mn-lt"/>
                      </a:endParaRPr>
                    </a:p>
                  </a:txBody>
                  <a:tcPr marL="2772" marR="2772" marT="2772" marB="0" anchor="ctr"/>
                </a:tc>
                <a:tc>
                  <a:txBody>
                    <a:bodyPr/>
                    <a:lstStyle/>
                    <a:p>
                      <a:pPr algn="ctr" rtl="0" fontAlgn="ctr"/>
                      <a:r>
                        <a:rPr lang="ru-RU" sz="1000" u="none" strike="noStrike" dirty="0">
                          <a:effectLst/>
                          <a:latin typeface="+mn-lt"/>
                        </a:rPr>
                        <a:t>0,0</a:t>
                      </a:r>
                      <a:endParaRPr lang="ru-RU" sz="1000" b="0" i="0" u="none" strike="noStrike" dirty="0">
                        <a:solidFill>
                          <a:srgbClr val="000000"/>
                        </a:solidFill>
                        <a:effectLst/>
                        <a:latin typeface="+mn-lt"/>
                      </a:endParaRPr>
                    </a:p>
                  </a:txBody>
                  <a:tcPr marL="2772" marR="2772" marT="2772" marB="0" anchor="ctr"/>
                </a:tc>
                <a:extLst>
                  <a:ext uri="{0D108BD9-81ED-4DB2-BD59-A6C34878D82A}">
                    <a16:rowId xmlns:a16="http://schemas.microsoft.com/office/drawing/2014/main" val="2948196154"/>
                  </a:ext>
                </a:extLst>
              </a:tr>
              <a:tr h="128887">
                <a:tc>
                  <a:txBody>
                    <a:bodyPr/>
                    <a:lstStyle/>
                    <a:p>
                      <a:pPr algn="l" rtl="0" fontAlgn="ctr"/>
                      <a:r>
                        <a:rPr lang="ru-RU" sz="1000" u="none" strike="noStrike" dirty="0">
                          <a:effectLst/>
                          <a:latin typeface="+mn-lt"/>
                        </a:rPr>
                        <a:t>Субсидии бюджетам городских округов  на поддержку творческой деятельности и укрепление материально-технической базы муниципальных театров в населенных пунктах с численностью населения до 300 тысяч человек</a:t>
                      </a:r>
                      <a:endParaRPr lang="ru-RU" sz="1000" b="0" i="0" u="none" strike="noStrike" dirty="0">
                        <a:solidFill>
                          <a:srgbClr val="000000"/>
                        </a:solidFill>
                        <a:effectLst/>
                        <a:latin typeface="+mn-lt"/>
                      </a:endParaRPr>
                    </a:p>
                  </a:txBody>
                  <a:tcPr marL="2772" marR="2772" marT="2772" marB="0" anchor="ctr"/>
                </a:tc>
                <a:tc>
                  <a:txBody>
                    <a:bodyPr/>
                    <a:lstStyle/>
                    <a:p>
                      <a:pPr algn="ctr" rtl="0" fontAlgn="ctr"/>
                      <a:r>
                        <a:rPr lang="ru-RU" sz="1000" u="none" strike="noStrike">
                          <a:effectLst/>
                          <a:latin typeface="+mn-lt"/>
                        </a:rPr>
                        <a:t>1 834,7</a:t>
                      </a:r>
                      <a:endParaRPr lang="ru-RU" sz="1000" b="0" i="0" u="none" strike="noStrike">
                        <a:solidFill>
                          <a:srgbClr val="000000"/>
                        </a:solidFill>
                        <a:effectLst/>
                        <a:latin typeface="+mn-lt"/>
                      </a:endParaRPr>
                    </a:p>
                  </a:txBody>
                  <a:tcPr marL="2772" marR="2772" marT="2772" marB="0" anchor="ctr"/>
                </a:tc>
                <a:tc>
                  <a:txBody>
                    <a:bodyPr/>
                    <a:lstStyle/>
                    <a:p>
                      <a:pPr algn="ctr" rtl="0" fontAlgn="ctr"/>
                      <a:r>
                        <a:rPr lang="ru-RU" sz="1000" u="none" strike="noStrike">
                          <a:effectLst/>
                          <a:latin typeface="+mn-lt"/>
                        </a:rPr>
                        <a:t>3 321,4</a:t>
                      </a:r>
                      <a:endParaRPr lang="ru-RU" sz="1000" b="0" i="0" u="none" strike="noStrike">
                        <a:solidFill>
                          <a:srgbClr val="000000"/>
                        </a:solidFill>
                        <a:effectLst/>
                        <a:latin typeface="+mn-lt"/>
                      </a:endParaRPr>
                    </a:p>
                  </a:txBody>
                  <a:tcPr marL="2772" marR="2772" marT="2772" marB="0" anchor="ctr"/>
                </a:tc>
                <a:tc>
                  <a:txBody>
                    <a:bodyPr/>
                    <a:lstStyle/>
                    <a:p>
                      <a:pPr algn="ctr" rtl="0" fontAlgn="ctr"/>
                      <a:r>
                        <a:rPr lang="ru-RU" sz="1000" u="none" strike="noStrike">
                          <a:effectLst/>
                          <a:latin typeface="+mn-lt"/>
                        </a:rPr>
                        <a:t>1 750,0</a:t>
                      </a:r>
                      <a:endParaRPr lang="ru-RU" sz="1000" b="0" i="0" u="none" strike="noStrike">
                        <a:solidFill>
                          <a:srgbClr val="000000"/>
                        </a:solidFill>
                        <a:effectLst/>
                        <a:latin typeface="+mn-lt"/>
                      </a:endParaRPr>
                    </a:p>
                  </a:txBody>
                  <a:tcPr marL="2772" marR="2772" marT="2772" marB="0" anchor="ctr"/>
                </a:tc>
                <a:tc>
                  <a:txBody>
                    <a:bodyPr/>
                    <a:lstStyle/>
                    <a:p>
                      <a:pPr algn="ctr" rtl="0" fontAlgn="ctr"/>
                      <a:r>
                        <a:rPr lang="ru-RU" sz="1000" u="none" strike="noStrike" dirty="0">
                          <a:effectLst/>
                          <a:latin typeface="+mn-lt"/>
                        </a:rPr>
                        <a:t>1 851,9</a:t>
                      </a:r>
                      <a:endParaRPr lang="ru-RU" sz="1000" b="0" i="0" u="none" strike="noStrike" dirty="0">
                        <a:solidFill>
                          <a:srgbClr val="000000"/>
                        </a:solidFill>
                        <a:effectLst/>
                        <a:latin typeface="+mn-lt"/>
                      </a:endParaRPr>
                    </a:p>
                  </a:txBody>
                  <a:tcPr marL="2772" marR="2772" marT="2772" marB="0" anchor="ctr"/>
                </a:tc>
                <a:extLst>
                  <a:ext uri="{0D108BD9-81ED-4DB2-BD59-A6C34878D82A}">
                    <a16:rowId xmlns:a16="http://schemas.microsoft.com/office/drawing/2014/main" val="1556237294"/>
                  </a:ext>
                </a:extLst>
              </a:tr>
              <a:tr h="66286">
                <a:tc>
                  <a:txBody>
                    <a:bodyPr/>
                    <a:lstStyle/>
                    <a:p>
                      <a:pPr algn="l" rtl="0" fontAlgn="ctr"/>
                      <a:r>
                        <a:rPr lang="ru-RU" sz="1000" u="none" strike="noStrike" dirty="0">
                          <a:effectLst/>
                          <a:latin typeface="+mn-lt"/>
                        </a:rPr>
                        <a:t>Субсидии бюджетам городских округов на поддержку отрасли культуры</a:t>
                      </a:r>
                      <a:endParaRPr lang="ru-RU" sz="1000" b="0" i="0" u="none" strike="noStrike" dirty="0">
                        <a:solidFill>
                          <a:srgbClr val="000000"/>
                        </a:solidFill>
                        <a:effectLst/>
                        <a:latin typeface="+mn-lt"/>
                      </a:endParaRPr>
                    </a:p>
                  </a:txBody>
                  <a:tcPr marL="2772" marR="2772" marT="2772" marB="0" anchor="ctr"/>
                </a:tc>
                <a:tc>
                  <a:txBody>
                    <a:bodyPr/>
                    <a:lstStyle/>
                    <a:p>
                      <a:pPr algn="ctr" rtl="0" fontAlgn="ctr"/>
                      <a:r>
                        <a:rPr lang="ru-RU" sz="1000" u="none" strike="noStrike">
                          <a:effectLst/>
                          <a:latin typeface="+mn-lt"/>
                        </a:rPr>
                        <a:t>568,2</a:t>
                      </a:r>
                      <a:endParaRPr lang="ru-RU" sz="1000" b="0" i="0" u="none" strike="noStrike">
                        <a:solidFill>
                          <a:srgbClr val="000000"/>
                        </a:solidFill>
                        <a:effectLst/>
                        <a:latin typeface="+mn-lt"/>
                      </a:endParaRPr>
                    </a:p>
                  </a:txBody>
                  <a:tcPr marL="2772" marR="2772" marT="2772" marB="0" anchor="ctr"/>
                </a:tc>
                <a:tc>
                  <a:txBody>
                    <a:bodyPr/>
                    <a:lstStyle/>
                    <a:p>
                      <a:pPr algn="ctr" rtl="0" fontAlgn="ctr"/>
                      <a:r>
                        <a:rPr lang="ru-RU" sz="1000" u="none" strike="noStrike">
                          <a:effectLst/>
                          <a:latin typeface="+mn-lt"/>
                        </a:rPr>
                        <a:t>530,3</a:t>
                      </a:r>
                      <a:endParaRPr lang="ru-RU" sz="1000" b="0" i="0" u="none" strike="noStrike">
                        <a:solidFill>
                          <a:srgbClr val="000000"/>
                        </a:solidFill>
                        <a:effectLst/>
                        <a:latin typeface="+mn-lt"/>
                      </a:endParaRPr>
                    </a:p>
                  </a:txBody>
                  <a:tcPr marL="2772" marR="2772" marT="2772" marB="0" anchor="ctr"/>
                </a:tc>
                <a:tc>
                  <a:txBody>
                    <a:bodyPr/>
                    <a:lstStyle/>
                    <a:p>
                      <a:pPr algn="ctr" rtl="0" fontAlgn="ctr"/>
                      <a:r>
                        <a:rPr lang="ru-RU" sz="1000" u="none" strike="noStrike">
                          <a:effectLst/>
                          <a:latin typeface="+mn-lt"/>
                        </a:rPr>
                        <a:t>530,3</a:t>
                      </a:r>
                      <a:endParaRPr lang="ru-RU" sz="1000" b="0" i="0" u="none" strike="noStrike">
                        <a:solidFill>
                          <a:srgbClr val="000000"/>
                        </a:solidFill>
                        <a:effectLst/>
                        <a:latin typeface="+mn-lt"/>
                      </a:endParaRPr>
                    </a:p>
                  </a:txBody>
                  <a:tcPr marL="2772" marR="2772" marT="2772" marB="0" anchor="ctr"/>
                </a:tc>
                <a:tc>
                  <a:txBody>
                    <a:bodyPr/>
                    <a:lstStyle/>
                    <a:p>
                      <a:pPr algn="ctr" rtl="0" fontAlgn="ctr"/>
                      <a:r>
                        <a:rPr lang="ru-RU" sz="1000" u="none" strike="noStrike">
                          <a:effectLst/>
                          <a:latin typeface="+mn-lt"/>
                        </a:rPr>
                        <a:t>0,0</a:t>
                      </a:r>
                      <a:endParaRPr lang="ru-RU" sz="1000" b="0" i="0" u="none" strike="noStrike">
                        <a:solidFill>
                          <a:srgbClr val="000000"/>
                        </a:solidFill>
                        <a:effectLst/>
                        <a:latin typeface="+mn-lt"/>
                      </a:endParaRPr>
                    </a:p>
                  </a:txBody>
                  <a:tcPr marL="2772" marR="2772" marT="2772" marB="0" anchor="ctr"/>
                </a:tc>
                <a:extLst>
                  <a:ext uri="{0D108BD9-81ED-4DB2-BD59-A6C34878D82A}">
                    <a16:rowId xmlns:a16="http://schemas.microsoft.com/office/drawing/2014/main" val="1036839232"/>
                  </a:ext>
                </a:extLst>
              </a:tr>
              <a:tr h="128887">
                <a:tc>
                  <a:txBody>
                    <a:bodyPr/>
                    <a:lstStyle/>
                    <a:p>
                      <a:pPr algn="l" rtl="0" fontAlgn="ctr"/>
                      <a:r>
                        <a:rPr lang="ru-RU" sz="1000" u="none" strike="noStrike" dirty="0">
                          <a:effectLst/>
                          <a:latin typeface="+mn-lt"/>
                        </a:rPr>
                        <a:t>Субсидии бюджетам городских округов на реализацию программ формирования современной городской среды (в части достижения основного результата по благоустройству общественных территорий)</a:t>
                      </a:r>
                      <a:endParaRPr lang="ru-RU" sz="1000" b="0" i="0" u="none" strike="noStrike" dirty="0">
                        <a:solidFill>
                          <a:srgbClr val="000000"/>
                        </a:solidFill>
                        <a:effectLst/>
                        <a:latin typeface="+mn-lt"/>
                      </a:endParaRPr>
                    </a:p>
                  </a:txBody>
                  <a:tcPr marL="2772" marR="2772" marT="2772" marB="0" anchor="ctr"/>
                </a:tc>
                <a:tc>
                  <a:txBody>
                    <a:bodyPr/>
                    <a:lstStyle/>
                    <a:p>
                      <a:pPr algn="ctr" rtl="0" fontAlgn="ctr"/>
                      <a:r>
                        <a:rPr lang="ru-RU" sz="1000" u="none" strike="noStrike">
                          <a:effectLst/>
                          <a:latin typeface="+mn-lt"/>
                        </a:rPr>
                        <a:t>100 000,0</a:t>
                      </a:r>
                      <a:endParaRPr lang="ru-RU" sz="1000" b="0" i="0" u="none" strike="noStrike">
                        <a:solidFill>
                          <a:srgbClr val="000000"/>
                        </a:solidFill>
                        <a:effectLst/>
                        <a:latin typeface="+mn-lt"/>
                      </a:endParaRPr>
                    </a:p>
                  </a:txBody>
                  <a:tcPr marL="2772" marR="2772" marT="2772" marB="0" anchor="ctr"/>
                </a:tc>
                <a:tc>
                  <a:txBody>
                    <a:bodyPr/>
                    <a:lstStyle/>
                    <a:p>
                      <a:pPr algn="ctr" rtl="0" fontAlgn="ctr"/>
                      <a:r>
                        <a:rPr lang="ru-RU" sz="1000" u="none" strike="noStrike">
                          <a:effectLst/>
                          <a:latin typeface="+mn-lt"/>
                        </a:rPr>
                        <a:t>252 038,2</a:t>
                      </a:r>
                      <a:endParaRPr lang="ru-RU" sz="1000" b="0" i="0" u="none" strike="noStrike">
                        <a:solidFill>
                          <a:srgbClr val="000000"/>
                        </a:solidFill>
                        <a:effectLst/>
                        <a:latin typeface="+mn-lt"/>
                      </a:endParaRPr>
                    </a:p>
                  </a:txBody>
                  <a:tcPr marL="2772" marR="2772" marT="2772" marB="0" anchor="ctr"/>
                </a:tc>
                <a:tc>
                  <a:txBody>
                    <a:bodyPr/>
                    <a:lstStyle/>
                    <a:p>
                      <a:pPr algn="ctr" rtl="0" fontAlgn="ctr"/>
                      <a:r>
                        <a:rPr lang="ru-RU" sz="1000" u="none" strike="noStrike">
                          <a:effectLst/>
                          <a:latin typeface="+mn-lt"/>
                        </a:rPr>
                        <a:t>59 415,8</a:t>
                      </a:r>
                      <a:endParaRPr lang="ru-RU" sz="1000" b="0" i="0" u="none" strike="noStrike">
                        <a:solidFill>
                          <a:srgbClr val="000000"/>
                        </a:solidFill>
                        <a:effectLst/>
                        <a:latin typeface="+mn-lt"/>
                      </a:endParaRPr>
                    </a:p>
                  </a:txBody>
                  <a:tcPr marL="2772" marR="2772" marT="2772" marB="0" anchor="ctr"/>
                </a:tc>
                <a:tc>
                  <a:txBody>
                    <a:bodyPr/>
                    <a:lstStyle/>
                    <a:p>
                      <a:pPr algn="ctr" rtl="0" fontAlgn="ctr"/>
                      <a:r>
                        <a:rPr lang="ru-RU" sz="1000" u="none" strike="noStrike" dirty="0">
                          <a:effectLst/>
                          <a:latin typeface="+mn-lt"/>
                        </a:rPr>
                        <a:t>0,0</a:t>
                      </a:r>
                      <a:endParaRPr lang="ru-RU" sz="1000" b="0" i="0" u="none" strike="noStrike" dirty="0">
                        <a:solidFill>
                          <a:srgbClr val="000000"/>
                        </a:solidFill>
                        <a:effectLst/>
                        <a:latin typeface="+mn-lt"/>
                      </a:endParaRPr>
                    </a:p>
                  </a:txBody>
                  <a:tcPr marL="2772" marR="2772" marT="2772" marB="0" anchor="ctr"/>
                </a:tc>
                <a:extLst>
                  <a:ext uri="{0D108BD9-81ED-4DB2-BD59-A6C34878D82A}">
                    <a16:rowId xmlns:a16="http://schemas.microsoft.com/office/drawing/2014/main" val="3403843203"/>
                  </a:ext>
                </a:extLst>
              </a:tr>
              <a:tr h="128887">
                <a:tc>
                  <a:txBody>
                    <a:bodyPr/>
                    <a:lstStyle/>
                    <a:p>
                      <a:pPr algn="l" rtl="0" fontAlgn="ctr"/>
                      <a:r>
                        <a:rPr lang="ru-RU" sz="1000" u="none" strike="noStrike" dirty="0">
                          <a:effectLst/>
                          <a:latin typeface="+mn-lt"/>
                        </a:rPr>
                        <a:t>Субсидии бюджетам городских округов на реализацию программ формирования современной городской среды (в части достижения основного результата по благоустройству общественных территорий (благоустройство скверов)) </a:t>
                      </a:r>
                      <a:endParaRPr lang="ru-RU" sz="1000" b="0" i="0" u="none" strike="noStrike" dirty="0">
                        <a:solidFill>
                          <a:srgbClr val="000000"/>
                        </a:solidFill>
                        <a:effectLst/>
                        <a:latin typeface="+mn-lt"/>
                      </a:endParaRPr>
                    </a:p>
                  </a:txBody>
                  <a:tcPr marL="2772" marR="2772" marT="2772" marB="0" anchor="ctr"/>
                </a:tc>
                <a:tc>
                  <a:txBody>
                    <a:bodyPr/>
                    <a:lstStyle/>
                    <a:p>
                      <a:pPr algn="ctr" rtl="0" fontAlgn="ctr"/>
                      <a:r>
                        <a:rPr lang="ru-RU" sz="1000" u="none" strike="noStrike">
                          <a:effectLst/>
                          <a:latin typeface="+mn-lt"/>
                        </a:rPr>
                        <a:t>0,0</a:t>
                      </a:r>
                      <a:endParaRPr lang="ru-RU" sz="1000" b="0" i="0" u="none" strike="noStrike">
                        <a:solidFill>
                          <a:srgbClr val="000000"/>
                        </a:solidFill>
                        <a:effectLst/>
                        <a:latin typeface="+mn-lt"/>
                      </a:endParaRPr>
                    </a:p>
                  </a:txBody>
                  <a:tcPr marL="2772" marR="2772" marT="2772" marB="0" anchor="ctr"/>
                </a:tc>
                <a:tc>
                  <a:txBody>
                    <a:bodyPr/>
                    <a:lstStyle/>
                    <a:p>
                      <a:pPr algn="ctr" rtl="0" fontAlgn="ctr"/>
                      <a:r>
                        <a:rPr lang="ru-RU" sz="1000" u="none" strike="noStrike" dirty="0">
                          <a:effectLst/>
                          <a:latin typeface="+mn-lt"/>
                        </a:rPr>
                        <a:t>0,0</a:t>
                      </a:r>
                      <a:endParaRPr lang="ru-RU" sz="1000" b="0" i="0" u="none" strike="noStrike" dirty="0">
                        <a:solidFill>
                          <a:srgbClr val="000000"/>
                        </a:solidFill>
                        <a:effectLst/>
                        <a:latin typeface="+mn-lt"/>
                      </a:endParaRPr>
                    </a:p>
                  </a:txBody>
                  <a:tcPr marL="2772" marR="2772" marT="2772" marB="0" anchor="ctr"/>
                </a:tc>
                <a:tc>
                  <a:txBody>
                    <a:bodyPr/>
                    <a:lstStyle/>
                    <a:p>
                      <a:pPr algn="ctr" rtl="0" fontAlgn="ctr"/>
                      <a:r>
                        <a:rPr lang="ru-RU" sz="1000" u="none" strike="noStrike">
                          <a:effectLst/>
                          <a:latin typeface="+mn-lt"/>
                        </a:rPr>
                        <a:t>58 080,0</a:t>
                      </a:r>
                      <a:endParaRPr lang="ru-RU" sz="1000" b="0" i="0" u="none" strike="noStrike">
                        <a:solidFill>
                          <a:srgbClr val="000000"/>
                        </a:solidFill>
                        <a:effectLst/>
                        <a:latin typeface="+mn-lt"/>
                      </a:endParaRPr>
                    </a:p>
                  </a:txBody>
                  <a:tcPr marL="2772" marR="2772" marT="2772" marB="0" anchor="ctr"/>
                </a:tc>
                <a:tc>
                  <a:txBody>
                    <a:bodyPr/>
                    <a:lstStyle/>
                    <a:p>
                      <a:pPr algn="ctr" rtl="0" fontAlgn="ctr"/>
                      <a:r>
                        <a:rPr lang="ru-RU" sz="1000" u="none" strike="noStrike" dirty="0">
                          <a:effectLst/>
                          <a:latin typeface="+mn-lt"/>
                        </a:rPr>
                        <a:t>0,0</a:t>
                      </a:r>
                      <a:endParaRPr lang="ru-RU" sz="1000" b="0" i="0" u="none" strike="noStrike" dirty="0">
                        <a:solidFill>
                          <a:srgbClr val="000000"/>
                        </a:solidFill>
                        <a:effectLst/>
                        <a:latin typeface="+mn-lt"/>
                      </a:endParaRPr>
                    </a:p>
                  </a:txBody>
                  <a:tcPr marL="2772" marR="2772" marT="2772" marB="0" anchor="ctr"/>
                </a:tc>
                <a:extLst>
                  <a:ext uri="{0D108BD9-81ED-4DB2-BD59-A6C34878D82A}">
                    <a16:rowId xmlns:a16="http://schemas.microsoft.com/office/drawing/2014/main" val="3518927570"/>
                  </a:ext>
                </a:extLst>
              </a:tr>
            </a:tbl>
          </a:graphicData>
        </a:graphic>
      </p:graphicFrame>
    </p:spTree>
    <p:extLst>
      <p:ext uri="{BB962C8B-B14F-4D97-AF65-F5344CB8AC3E}">
        <p14:creationId xmlns:p14="http://schemas.microsoft.com/office/powerpoint/2010/main" val="59799738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Номер слайда 3">
            <a:extLst>
              <a:ext uri="{FF2B5EF4-FFF2-40B4-BE49-F238E27FC236}">
                <a16:creationId xmlns:a16="http://schemas.microsoft.com/office/drawing/2014/main" id="{EA83D194-69AB-4F95-82A9-DB954EEF3C2A}"/>
              </a:ext>
            </a:extLst>
          </p:cNvPr>
          <p:cNvSpPr>
            <a:spLocks noGrp="1"/>
          </p:cNvSpPr>
          <p:nvPr>
            <p:ph type="sldNum" sz="quarter" idx="12"/>
          </p:nvPr>
        </p:nvSpPr>
        <p:spPr>
          <a:xfrm>
            <a:off x="9448800" y="6492875"/>
            <a:ext cx="2743200" cy="365125"/>
          </a:xfrm>
        </p:spPr>
        <p:txBody>
          <a:bodyPr/>
          <a:lstStyle/>
          <a:p>
            <a:fld id="{E4EB6E89-BA87-4003-BD23-6BDF40F3EBED}" type="slidenum">
              <a:rPr lang="ru-RU" smtClean="0"/>
              <a:pPr/>
              <a:t>26</a:t>
            </a:fld>
            <a:endParaRPr lang="ru-RU" dirty="0"/>
          </a:p>
        </p:txBody>
      </p:sp>
      <p:pic>
        <p:nvPicPr>
          <p:cNvPr id="5" name="Объект 6">
            <a:extLst>
              <a:ext uri="{FF2B5EF4-FFF2-40B4-BE49-F238E27FC236}">
                <a16:creationId xmlns:a16="http://schemas.microsoft.com/office/drawing/2014/main" id="{894A8C66-08FE-40CD-900E-C1240EF8743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3910" y="170694"/>
            <a:ext cx="760490" cy="342008"/>
          </a:xfrm>
          <a:prstGeom prst="rect">
            <a:avLst/>
          </a:prstGeom>
        </p:spPr>
      </p:pic>
      <p:sp>
        <p:nvSpPr>
          <p:cNvPr id="6" name="Заголовок 1">
            <a:extLst>
              <a:ext uri="{FF2B5EF4-FFF2-40B4-BE49-F238E27FC236}">
                <a16:creationId xmlns:a16="http://schemas.microsoft.com/office/drawing/2014/main" id="{2EFCB341-0182-4C29-98A6-5919828CC2A5}"/>
              </a:ext>
            </a:extLst>
          </p:cNvPr>
          <p:cNvSpPr>
            <a:spLocks noGrp="1"/>
          </p:cNvSpPr>
          <p:nvPr>
            <p:ph type="title"/>
          </p:nvPr>
        </p:nvSpPr>
        <p:spPr>
          <a:xfrm>
            <a:off x="845126" y="127961"/>
            <a:ext cx="10826413" cy="384741"/>
          </a:xfrm>
        </p:spPr>
        <p:txBody>
          <a:bodyPr>
            <a:noAutofit/>
          </a:bodyPr>
          <a:lstStyle/>
          <a:p>
            <a:pPr algn="ctr"/>
            <a:r>
              <a:rPr lang="ru-RU" sz="2800" dirty="0"/>
              <a:t>Информация о межбюджетных трансфертах в 2022-2025 гг.</a:t>
            </a:r>
          </a:p>
        </p:txBody>
      </p:sp>
      <p:sp>
        <p:nvSpPr>
          <p:cNvPr id="8" name="Прямоугольник 7">
            <a:extLst>
              <a:ext uri="{FF2B5EF4-FFF2-40B4-BE49-F238E27FC236}">
                <a16:creationId xmlns:a16="http://schemas.microsoft.com/office/drawing/2014/main" id="{EE60A32D-483E-4CDD-8F84-D59988D7936A}"/>
              </a:ext>
            </a:extLst>
          </p:cNvPr>
          <p:cNvSpPr/>
          <p:nvPr/>
        </p:nvSpPr>
        <p:spPr>
          <a:xfrm>
            <a:off x="10937149" y="456797"/>
            <a:ext cx="847155" cy="276999"/>
          </a:xfrm>
          <a:prstGeom prst="rect">
            <a:avLst/>
          </a:prstGeom>
        </p:spPr>
        <p:txBody>
          <a:bodyPr wrap="none">
            <a:spAutoFit/>
          </a:bodyPr>
          <a:lstStyle/>
          <a:p>
            <a:r>
              <a:rPr lang="ru-RU" sz="1200" dirty="0"/>
              <a:t>(тыс. руб.)</a:t>
            </a:r>
          </a:p>
        </p:txBody>
      </p:sp>
      <p:graphicFrame>
        <p:nvGraphicFramePr>
          <p:cNvPr id="2" name="Таблица 1">
            <a:extLst>
              <a:ext uri="{FF2B5EF4-FFF2-40B4-BE49-F238E27FC236}">
                <a16:creationId xmlns:a16="http://schemas.microsoft.com/office/drawing/2014/main" id="{BE163363-2602-4A69-B174-A0F512773C65}"/>
              </a:ext>
            </a:extLst>
          </p:cNvPr>
          <p:cNvGraphicFramePr>
            <a:graphicFrameLocks noGrp="1"/>
          </p:cNvGraphicFramePr>
          <p:nvPr>
            <p:extLst>
              <p:ext uri="{D42A27DB-BD31-4B8C-83A1-F6EECF244321}">
                <p14:modId xmlns:p14="http://schemas.microsoft.com/office/powerpoint/2010/main" val="784956508"/>
              </p:ext>
            </p:extLst>
          </p:nvPr>
        </p:nvGraphicFramePr>
        <p:xfrm>
          <a:off x="332508" y="733795"/>
          <a:ext cx="11571318" cy="5149259"/>
        </p:xfrm>
        <a:graphic>
          <a:graphicData uri="http://schemas.openxmlformats.org/drawingml/2006/table">
            <a:tbl>
              <a:tblPr>
                <a:tableStyleId>{5C22544A-7EE6-4342-B048-85BDC9FD1C3A}</a:tableStyleId>
              </a:tblPr>
              <a:tblGrid>
                <a:gridCol w="8086864">
                  <a:extLst>
                    <a:ext uri="{9D8B030D-6E8A-4147-A177-3AD203B41FA5}">
                      <a16:colId xmlns:a16="http://schemas.microsoft.com/office/drawing/2014/main" val="3151404555"/>
                    </a:ext>
                  </a:extLst>
                </a:gridCol>
                <a:gridCol w="881313">
                  <a:extLst>
                    <a:ext uri="{9D8B030D-6E8A-4147-A177-3AD203B41FA5}">
                      <a16:colId xmlns:a16="http://schemas.microsoft.com/office/drawing/2014/main" val="1375257646"/>
                    </a:ext>
                  </a:extLst>
                </a:gridCol>
                <a:gridCol w="1003719">
                  <a:extLst>
                    <a:ext uri="{9D8B030D-6E8A-4147-A177-3AD203B41FA5}">
                      <a16:colId xmlns:a16="http://schemas.microsoft.com/office/drawing/2014/main" val="1006241256"/>
                    </a:ext>
                  </a:extLst>
                </a:gridCol>
                <a:gridCol w="794272">
                  <a:extLst>
                    <a:ext uri="{9D8B030D-6E8A-4147-A177-3AD203B41FA5}">
                      <a16:colId xmlns:a16="http://schemas.microsoft.com/office/drawing/2014/main" val="4251498316"/>
                    </a:ext>
                  </a:extLst>
                </a:gridCol>
                <a:gridCol w="805150">
                  <a:extLst>
                    <a:ext uri="{9D8B030D-6E8A-4147-A177-3AD203B41FA5}">
                      <a16:colId xmlns:a16="http://schemas.microsoft.com/office/drawing/2014/main" val="2869784747"/>
                    </a:ext>
                  </a:extLst>
                </a:gridCol>
              </a:tblGrid>
              <a:tr h="585971">
                <a:tc>
                  <a:txBody>
                    <a:bodyPr/>
                    <a:lstStyle/>
                    <a:p>
                      <a:pPr algn="ctr" rtl="0" fontAlgn="b"/>
                      <a:r>
                        <a:rPr lang="ru-RU" sz="1200" b="1" u="none" strike="noStrike" dirty="0">
                          <a:effectLst/>
                          <a:latin typeface="+mn-lt"/>
                        </a:rPr>
                        <a:t>Наименование доходов</a:t>
                      </a:r>
                      <a:endParaRPr lang="ru-RU" sz="1200" b="1" i="0" u="none" strike="noStrike" dirty="0">
                        <a:solidFill>
                          <a:srgbClr val="000000"/>
                        </a:solidFill>
                        <a:effectLst/>
                        <a:latin typeface="+mn-lt"/>
                      </a:endParaRPr>
                    </a:p>
                  </a:txBody>
                  <a:tcPr marL="2772" marR="2772" marT="2772" marB="0" anchor="ctr"/>
                </a:tc>
                <a:tc>
                  <a:txBody>
                    <a:bodyPr/>
                    <a:lstStyle/>
                    <a:p>
                      <a:pPr algn="ctr" rtl="0" fontAlgn="ctr"/>
                      <a:r>
                        <a:rPr lang="ru-RU" sz="1200" b="1" u="none" strike="noStrike" dirty="0">
                          <a:effectLst/>
                          <a:latin typeface="+mn-lt"/>
                        </a:rPr>
                        <a:t>Уточненный план</a:t>
                      </a:r>
                      <a:br>
                        <a:rPr lang="ru-RU" sz="1200" b="1" u="none" strike="noStrike" dirty="0">
                          <a:effectLst/>
                          <a:latin typeface="+mn-lt"/>
                        </a:rPr>
                      </a:br>
                      <a:r>
                        <a:rPr lang="ru-RU" sz="1200" b="1" u="none" strike="noStrike" dirty="0">
                          <a:effectLst/>
                          <a:latin typeface="+mn-lt"/>
                        </a:rPr>
                        <a:t> на 2022 год</a:t>
                      </a:r>
                      <a:endParaRPr lang="ru-RU" sz="1200" b="1" i="0" u="none" strike="noStrike" dirty="0">
                        <a:solidFill>
                          <a:srgbClr val="000000"/>
                        </a:solidFill>
                        <a:effectLst/>
                        <a:latin typeface="+mn-lt"/>
                      </a:endParaRPr>
                    </a:p>
                  </a:txBody>
                  <a:tcPr marL="2772" marR="2772" marT="2772" marB="0" anchor="ctr"/>
                </a:tc>
                <a:tc>
                  <a:txBody>
                    <a:bodyPr/>
                    <a:lstStyle/>
                    <a:p>
                      <a:pPr algn="ctr" rtl="0" fontAlgn="ctr"/>
                      <a:r>
                        <a:rPr lang="ru-RU" sz="1200" b="1" u="none" strike="noStrike" dirty="0">
                          <a:effectLst/>
                          <a:latin typeface="+mn-lt"/>
                        </a:rPr>
                        <a:t>План  </a:t>
                      </a:r>
                    </a:p>
                    <a:p>
                      <a:pPr algn="ctr" rtl="0" fontAlgn="ctr"/>
                      <a:r>
                        <a:rPr lang="ru-RU" sz="1200" b="1" u="none" strike="noStrike" dirty="0">
                          <a:effectLst/>
                          <a:latin typeface="+mn-lt"/>
                        </a:rPr>
                        <a:t>  на 2023 год</a:t>
                      </a:r>
                      <a:endParaRPr lang="ru-RU" sz="1200" b="1" i="0" u="none" strike="noStrike" dirty="0">
                        <a:solidFill>
                          <a:srgbClr val="000000"/>
                        </a:solidFill>
                        <a:effectLst/>
                        <a:latin typeface="+mn-lt"/>
                      </a:endParaRPr>
                    </a:p>
                  </a:txBody>
                  <a:tcPr marL="2772" marR="2772" marT="2772" marB="0" anchor="ctr"/>
                </a:tc>
                <a:tc>
                  <a:txBody>
                    <a:bodyPr/>
                    <a:lstStyle/>
                    <a:p>
                      <a:pPr algn="ctr" rtl="0" fontAlgn="ctr"/>
                      <a:r>
                        <a:rPr lang="ru-RU" sz="1200" b="1" u="none" strike="noStrike" dirty="0">
                          <a:effectLst/>
                          <a:latin typeface="+mn-lt"/>
                        </a:rPr>
                        <a:t>  План  </a:t>
                      </a:r>
                      <a:br>
                        <a:rPr lang="ru-RU" sz="1200" b="1" u="none" strike="noStrike" dirty="0">
                          <a:effectLst/>
                          <a:latin typeface="+mn-lt"/>
                        </a:rPr>
                      </a:br>
                      <a:r>
                        <a:rPr lang="ru-RU" sz="1200" b="1" u="none" strike="noStrike" dirty="0">
                          <a:effectLst/>
                          <a:latin typeface="+mn-lt"/>
                        </a:rPr>
                        <a:t>на 2024 год</a:t>
                      </a:r>
                      <a:endParaRPr lang="ru-RU" sz="1200" b="1" i="0" u="none" strike="noStrike" dirty="0">
                        <a:solidFill>
                          <a:srgbClr val="000000"/>
                        </a:solidFill>
                        <a:effectLst/>
                        <a:latin typeface="+mn-lt"/>
                      </a:endParaRPr>
                    </a:p>
                  </a:txBody>
                  <a:tcPr marL="2772" marR="2772" marT="2772" marB="0" anchor="ctr"/>
                </a:tc>
                <a:tc>
                  <a:txBody>
                    <a:bodyPr/>
                    <a:lstStyle/>
                    <a:p>
                      <a:pPr algn="ctr" rtl="0" fontAlgn="ctr"/>
                      <a:r>
                        <a:rPr lang="ru-RU" sz="1200" b="1" u="none" strike="noStrike" dirty="0">
                          <a:effectLst/>
                          <a:latin typeface="+mn-lt"/>
                        </a:rPr>
                        <a:t>План </a:t>
                      </a:r>
                      <a:br>
                        <a:rPr lang="ru-RU" sz="1200" b="1" u="none" strike="noStrike" dirty="0">
                          <a:effectLst/>
                          <a:latin typeface="+mn-lt"/>
                        </a:rPr>
                      </a:br>
                      <a:r>
                        <a:rPr lang="ru-RU" sz="1200" b="1" u="none" strike="noStrike" dirty="0">
                          <a:effectLst/>
                          <a:latin typeface="+mn-lt"/>
                        </a:rPr>
                        <a:t>на 2025 год</a:t>
                      </a:r>
                      <a:endParaRPr lang="ru-RU" sz="1200" b="1" i="0" u="none" strike="noStrike" dirty="0">
                        <a:solidFill>
                          <a:srgbClr val="000000"/>
                        </a:solidFill>
                        <a:effectLst/>
                        <a:latin typeface="+mn-lt"/>
                      </a:endParaRPr>
                    </a:p>
                  </a:txBody>
                  <a:tcPr marL="2772" marR="2772" marT="2772" marB="0" anchor="ctr"/>
                </a:tc>
                <a:extLst>
                  <a:ext uri="{0D108BD9-81ED-4DB2-BD59-A6C34878D82A}">
                    <a16:rowId xmlns:a16="http://schemas.microsoft.com/office/drawing/2014/main" val="1076541165"/>
                  </a:ext>
                </a:extLst>
              </a:tr>
              <a:tr h="197287">
                <a:tc>
                  <a:txBody>
                    <a:bodyPr/>
                    <a:lstStyle/>
                    <a:p>
                      <a:pPr algn="l" rtl="0" fontAlgn="b"/>
                      <a:r>
                        <a:rPr lang="ru-RU" sz="1200" b="1" u="none" strike="noStrike" dirty="0">
                          <a:effectLst/>
                          <a:latin typeface="+mn-lt"/>
                        </a:rPr>
                        <a:t>Субсидии от других бюджетов бюджетной системы, в том числе:</a:t>
                      </a:r>
                      <a:endParaRPr lang="ru-RU" sz="1200" b="1" i="0" u="none" strike="noStrike" dirty="0">
                        <a:solidFill>
                          <a:srgbClr val="000000"/>
                        </a:solidFill>
                        <a:effectLst/>
                        <a:latin typeface="+mn-lt"/>
                      </a:endParaRPr>
                    </a:p>
                  </a:txBody>
                  <a:tcPr marL="2772" marR="2772" marT="2772" marB="0" anchor="b"/>
                </a:tc>
                <a:tc>
                  <a:txBody>
                    <a:bodyPr/>
                    <a:lstStyle/>
                    <a:p>
                      <a:pPr algn="ctr" rtl="0" fontAlgn="ctr"/>
                      <a:r>
                        <a:rPr lang="ru-RU" sz="1200" b="1" u="none" strike="noStrike" dirty="0">
                          <a:effectLst/>
                          <a:latin typeface="+mn-lt"/>
                        </a:rPr>
                        <a:t>1 791 634,2</a:t>
                      </a:r>
                      <a:endParaRPr lang="ru-RU" sz="1200" b="1" i="0" u="none" strike="noStrike" dirty="0">
                        <a:solidFill>
                          <a:srgbClr val="000000"/>
                        </a:solidFill>
                        <a:effectLst/>
                        <a:latin typeface="+mn-lt"/>
                      </a:endParaRPr>
                    </a:p>
                  </a:txBody>
                  <a:tcPr marL="2772" marR="2772" marT="2772" marB="0" anchor="ctr"/>
                </a:tc>
                <a:tc>
                  <a:txBody>
                    <a:bodyPr/>
                    <a:lstStyle/>
                    <a:p>
                      <a:pPr algn="ctr" rtl="0" fontAlgn="ctr"/>
                      <a:r>
                        <a:rPr lang="ru-RU" sz="1200" b="1" u="none" strike="noStrike" dirty="0">
                          <a:effectLst/>
                          <a:latin typeface="+mn-lt"/>
                        </a:rPr>
                        <a:t>1 854 530,4</a:t>
                      </a:r>
                      <a:endParaRPr lang="ru-RU" sz="1200" b="1" i="0" u="none" strike="noStrike" dirty="0">
                        <a:solidFill>
                          <a:srgbClr val="000000"/>
                        </a:solidFill>
                        <a:effectLst/>
                        <a:latin typeface="+mn-lt"/>
                      </a:endParaRPr>
                    </a:p>
                  </a:txBody>
                  <a:tcPr marL="2772" marR="2772" marT="2772" marB="0" anchor="ctr"/>
                </a:tc>
                <a:tc>
                  <a:txBody>
                    <a:bodyPr/>
                    <a:lstStyle/>
                    <a:p>
                      <a:pPr algn="ctr" rtl="0" fontAlgn="ctr"/>
                      <a:r>
                        <a:rPr lang="ru-RU" sz="1200" b="1" u="none" strike="noStrike" dirty="0">
                          <a:effectLst/>
                          <a:latin typeface="+mn-lt"/>
                        </a:rPr>
                        <a:t>1 672 030,1</a:t>
                      </a:r>
                      <a:endParaRPr lang="ru-RU" sz="1200" b="1" i="0" u="none" strike="noStrike" dirty="0">
                        <a:solidFill>
                          <a:srgbClr val="000000"/>
                        </a:solidFill>
                        <a:effectLst/>
                        <a:latin typeface="+mn-lt"/>
                      </a:endParaRPr>
                    </a:p>
                  </a:txBody>
                  <a:tcPr marL="2772" marR="2772" marT="2772" marB="0" anchor="ctr"/>
                </a:tc>
                <a:tc>
                  <a:txBody>
                    <a:bodyPr/>
                    <a:lstStyle/>
                    <a:p>
                      <a:pPr algn="ctr" rtl="0" fontAlgn="ctr"/>
                      <a:r>
                        <a:rPr lang="ru-RU" sz="1200" b="1" u="none" strike="noStrike" dirty="0">
                          <a:effectLst/>
                          <a:latin typeface="+mn-lt"/>
                        </a:rPr>
                        <a:t>821 369,3</a:t>
                      </a:r>
                      <a:endParaRPr lang="ru-RU" sz="1200" b="1" i="0" u="none" strike="noStrike" dirty="0">
                        <a:solidFill>
                          <a:srgbClr val="000000"/>
                        </a:solidFill>
                        <a:effectLst/>
                        <a:latin typeface="+mn-lt"/>
                      </a:endParaRPr>
                    </a:p>
                  </a:txBody>
                  <a:tcPr marL="2772" marR="2772" marT="2772" marB="0" anchor="ctr"/>
                </a:tc>
                <a:extLst>
                  <a:ext uri="{0D108BD9-81ED-4DB2-BD59-A6C34878D82A}">
                    <a16:rowId xmlns:a16="http://schemas.microsoft.com/office/drawing/2014/main" val="1759366536"/>
                  </a:ext>
                </a:extLst>
              </a:tr>
              <a:tr h="326849">
                <a:tc>
                  <a:txBody>
                    <a:bodyPr/>
                    <a:lstStyle/>
                    <a:p>
                      <a:pPr algn="l" rtl="0" fontAlgn="ctr"/>
                      <a:r>
                        <a:rPr lang="ru-RU" sz="1000" u="none" strike="noStrike" dirty="0">
                          <a:effectLst/>
                          <a:latin typeface="+mn-lt"/>
                        </a:rPr>
                        <a:t>Субсидии бюджетам городских округов на реализацию программ формирования современной городской среды (в части благоустройства общественных территорий)</a:t>
                      </a:r>
                      <a:endParaRPr lang="ru-RU" sz="1000" b="0" i="0" u="none" strike="noStrike" dirty="0">
                        <a:solidFill>
                          <a:srgbClr val="000000"/>
                        </a:solidFill>
                        <a:effectLst/>
                        <a:latin typeface="+mn-lt"/>
                      </a:endParaRPr>
                    </a:p>
                  </a:txBody>
                  <a:tcPr marL="2772" marR="2772" marT="2772" marB="0" anchor="ctr"/>
                </a:tc>
                <a:tc>
                  <a:txBody>
                    <a:bodyPr/>
                    <a:lstStyle/>
                    <a:p>
                      <a:pPr algn="ctr" rtl="0" fontAlgn="ctr"/>
                      <a:r>
                        <a:rPr lang="ru-RU" sz="1000" u="none" strike="noStrike" dirty="0">
                          <a:effectLst/>
                          <a:latin typeface="+mn-lt"/>
                        </a:rPr>
                        <a:t>0,0</a:t>
                      </a:r>
                      <a:endParaRPr lang="ru-RU" sz="1000" b="0" i="0" u="none" strike="noStrike" dirty="0">
                        <a:solidFill>
                          <a:srgbClr val="000000"/>
                        </a:solidFill>
                        <a:effectLst/>
                        <a:latin typeface="+mn-lt"/>
                      </a:endParaRPr>
                    </a:p>
                  </a:txBody>
                  <a:tcPr marL="2772" marR="2772" marT="2772" marB="0" anchor="ctr"/>
                </a:tc>
                <a:tc>
                  <a:txBody>
                    <a:bodyPr/>
                    <a:lstStyle/>
                    <a:p>
                      <a:pPr algn="ctr" rtl="0" fontAlgn="ctr"/>
                      <a:r>
                        <a:rPr lang="ru-RU" sz="1000" u="none" strike="noStrike" dirty="0">
                          <a:effectLst/>
                          <a:latin typeface="+mn-lt"/>
                        </a:rPr>
                        <a:t>0,0</a:t>
                      </a:r>
                      <a:endParaRPr lang="ru-RU" sz="1000" b="0" i="0" u="none" strike="noStrike" dirty="0">
                        <a:solidFill>
                          <a:srgbClr val="000000"/>
                        </a:solidFill>
                        <a:effectLst/>
                        <a:latin typeface="+mn-lt"/>
                      </a:endParaRPr>
                    </a:p>
                  </a:txBody>
                  <a:tcPr marL="2772" marR="2772" marT="2772" marB="0" anchor="ctr"/>
                </a:tc>
                <a:tc>
                  <a:txBody>
                    <a:bodyPr/>
                    <a:lstStyle/>
                    <a:p>
                      <a:pPr algn="ctr" rtl="0" fontAlgn="ctr"/>
                      <a:r>
                        <a:rPr lang="ru-RU" sz="1000" u="none" strike="noStrike" dirty="0">
                          <a:effectLst/>
                          <a:latin typeface="+mn-lt"/>
                        </a:rPr>
                        <a:t>105 415,2</a:t>
                      </a:r>
                      <a:endParaRPr lang="ru-RU" sz="1000" b="0" i="0" u="none" strike="noStrike" dirty="0">
                        <a:solidFill>
                          <a:srgbClr val="000000"/>
                        </a:solidFill>
                        <a:effectLst/>
                        <a:latin typeface="+mn-lt"/>
                      </a:endParaRPr>
                    </a:p>
                  </a:txBody>
                  <a:tcPr marL="2772" marR="2772" marT="2772" marB="0" anchor="ctr"/>
                </a:tc>
                <a:tc>
                  <a:txBody>
                    <a:bodyPr/>
                    <a:lstStyle/>
                    <a:p>
                      <a:pPr algn="ctr" rtl="0" fontAlgn="ctr"/>
                      <a:r>
                        <a:rPr lang="ru-RU" sz="1000" u="none" strike="noStrike" dirty="0">
                          <a:effectLst/>
                          <a:latin typeface="+mn-lt"/>
                        </a:rPr>
                        <a:t>59 415,8</a:t>
                      </a:r>
                      <a:endParaRPr lang="ru-RU" sz="1000" b="0" i="0" u="none" strike="noStrike" dirty="0">
                        <a:solidFill>
                          <a:srgbClr val="000000"/>
                        </a:solidFill>
                        <a:effectLst/>
                        <a:latin typeface="+mn-lt"/>
                      </a:endParaRPr>
                    </a:p>
                  </a:txBody>
                  <a:tcPr marL="2772" marR="2772" marT="2772" marB="0" anchor="ctr"/>
                </a:tc>
                <a:extLst>
                  <a:ext uri="{0D108BD9-81ED-4DB2-BD59-A6C34878D82A}">
                    <a16:rowId xmlns:a16="http://schemas.microsoft.com/office/drawing/2014/main" val="3599966218"/>
                  </a:ext>
                </a:extLst>
              </a:tr>
              <a:tr h="164897">
                <a:tc>
                  <a:txBody>
                    <a:bodyPr/>
                    <a:lstStyle/>
                    <a:p>
                      <a:pPr algn="l" rtl="0" fontAlgn="ctr"/>
                      <a:r>
                        <a:rPr lang="ru-RU" sz="1000" u="none" strike="noStrike" dirty="0">
                          <a:effectLst/>
                          <a:latin typeface="+mn-lt"/>
                        </a:rPr>
                        <a:t>Прочие субсидии бюджетам городских округов (на создание доступной среды в муниципальных учреждениях культуры)</a:t>
                      </a:r>
                      <a:endParaRPr lang="ru-RU" sz="1000" b="0" i="0" u="none" strike="noStrike" dirty="0">
                        <a:solidFill>
                          <a:srgbClr val="000000"/>
                        </a:solidFill>
                        <a:effectLst/>
                        <a:latin typeface="+mn-lt"/>
                      </a:endParaRPr>
                    </a:p>
                  </a:txBody>
                  <a:tcPr marL="2772" marR="2772" marT="2772" marB="0" anchor="ctr"/>
                </a:tc>
                <a:tc>
                  <a:txBody>
                    <a:bodyPr/>
                    <a:lstStyle/>
                    <a:p>
                      <a:pPr algn="ctr" rtl="0" fontAlgn="ctr"/>
                      <a:r>
                        <a:rPr lang="ru-RU" sz="1000" u="none" strike="noStrike" dirty="0">
                          <a:effectLst/>
                          <a:latin typeface="+mn-lt"/>
                        </a:rPr>
                        <a:t>0,0</a:t>
                      </a:r>
                      <a:endParaRPr lang="ru-RU" sz="1000" b="0" i="0" u="none" strike="noStrike" dirty="0">
                        <a:solidFill>
                          <a:srgbClr val="000000"/>
                        </a:solidFill>
                        <a:effectLst/>
                        <a:latin typeface="+mn-lt"/>
                      </a:endParaRPr>
                    </a:p>
                  </a:txBody>
                  <a:tcPr marL="2772" marR="2772" marT="2772" marB="0" anchor="ctr"/>
                </a:tc>
                <a:tc>
                  <a:txBody>
                    <a:bodyPr/>
                    <a:lstStyle/>
                    <a:p>
                      <a:pPr algn="ctr" rtl="0" fontAlgn="ctr"/>
                      <a:r>
                        <a:rPr lang="ru-RU" sz="1000" u="none" strike="noStrike">
                          <a:effectLst/>
                          <a:latin typeface="+mn-lt"/>
                        </a:rPr>
                        <a:t>210,6</a:t>
                      </a:r>
                      <a:endParaRPr lang="ru-RU" sz="1000" b="0" i="0" u="none" strike="noStrike">
                        <a:solidFill>
                          <a:srgbClr val="000000"/>
                        </a:solidFill>
                        <a:effectLst/>
                        <a:latin typeface="+mn-lt"/>
                      </a:endParaRPr>
                    </a:p>
                  </a:txBody>
                  <a:tcPr marL="2772" marR="2772" marT="2772" marB="0" anchor="ctr"/>
                </a:tc>
                <a:tc>
                  <a:txBody>
                    <a:bodyPr/>
                    <a:lstStyle/>
                    <a:p>
                      <a:pPr algn="ctr" rtl="0" fontAlgn="ctr"/>
                      <a:r>
                        <a:rPr lang="ru-RU" sz="1000" u="none" strike="noStrike">
                          <a:effectLst/>
                          <a:latin typeface="+mn-lt"/>
                        </a:rPr>
                        <a:t>0,0</a:t>
                      </a:r>
                      <a:endParaRPr lang="ru-RU" sz="1000" b="0" i="0" u="none" strike="noStrike">
                        <a:solidFill>
                          <a:srgbClr val="000000"/>
                        </a:solidFill>
                        <a:effectLst/>
                        <a:latin typeface="+mn-lt"/>
                      </a:endParaRPr>
                    </a:p>
                  </a:txBody>
                  <a:tcPr marL="2772" marR="2772" marT="2772" marB="0" anchor="ctr"/>
                </a:tc>
                <a:tc>
                  <a:txBody>
                    <a:bodyPr/>
                    <a:lstStyle/>
                    <a:p>
                      <a:pPr algn="ctr" rtl="0" fontAlgn="ctr"/>
                      <a:r>
                        <a:rPr lang="ru-RU" sz="1000" u="none" strike="noStrike" dirty="0">
                          <a:effectLst/>
                          <a:latin typeface="+mn-lt"/>
                        </a:rPr>
                        <a:t>1 104,6</a:t>
                      </a:r>
                      <a:endParaRPr lang="ru-RU" sz="1000" b="0" i="0" u="none" strike="noStrike" dirty="0">
                        <a:solidFill>
                          <a:srgbClr val="000000"/>
                        </a:solidFill>
                        <a:effectLst/>
                        <a:latin typeface="+mn-lt"/>
                      </a:endParaRPr>
                    </a:p>
                  </a:txBody>
                  <a:tcPr marL="2772" marR="2772" marT="2772" marB="0" anchor="ctr"/>
                </a:tc>
                <a:extLst>
                  <a:ext uri="{0D108BD9-81ED-4DB2-BD59-A6C34878D82A}">
                    <a16:rowId xmlns:a16="http://schemas.microsoft.com/office/drawing/2014/main" val="2213871798"/>
                  </a:ext>
                </a:extLst>
              </a:tr>
              <a:tr h="326849">
                <a:tc>
                  <a:txBody>
                    <a:bodyPr/>
                    <a:lstStyle/>
                    <a:p>
                      <a:pPr algn="l" rtl="0" fontAlgn="ctr"/>
                      <a:r>
                        <a:rPr lang="ru-RU" sz="1000" u="none" strike="noStrike" dirty="0">
                          <a:effectLst/>
                          <a:latin typeface="+mn-lt"/>
                        </a:rPr>
                        <a:t>Прочие субсидии  бюджетам городских округов (на приобретение музыкальных инструментов для муниципальных организаций дополнительного образования в сфере культуры)</a:t>
                      </a:r>
                      <a:endParaRPr lang="ru-RU" sz="1000" b="0" i="0" u="none" strike="noStrike" dirty="0">
                        <a:solidFill>
                          <a:srgbClr val="000000"/>
                        </a:solidFill>
                        <a:effectLst/>
                        <a:latin typeface="+mn-lt"/>
                      </a:endParaRPr>
                    </a:p>
                  </a:txBody>
                  <a:tcPr marL="2772" marR="2772" marT="2772" marB="0" anchor="ctr"/>
                </a:tc>
                <a:tc>
                  <a:txBody>
                    <a:bodyPr/>
                    <a:lstStyle/>
                    <a:p>
                      <a:pPr algn="ctr" rtl="0" fontAlgn="ctr"/>
                      <a:r>
                        <a:rPr lang="ru-RU" sz="1000" u="none" strike="noStrike">
                          <a:effectLst/>
                          <a:latin typeface="+mn-lt"/>
                        </a:rPr>
                        <a:t>0,0</a:t>
                      </a:r>
                      <a:endParaRPr lang="ru-RU" sz="1000" b="0" i="0" u="none" strike="noStrike">
                        <a:solidFill>
                          <a:srgbClr val="000000"/>
                        </a:solidFill>
                        <a:effectLst/>
                        <a:latin typeface="+mn-lt"/>
                      </a:endParaRPr>
                    </a:p>
                  </a:txBody>
                  <a:tcPr marL="2772" marR="2772" marT="2772" marB="0" anchor="ctr"/>
                </a:tc>
                <a:tc>
                  <a:txBody>
                    <a:bodyPr/>
                    <a:lstStyle/>
                    <a:p>
                      <a:pPr algn="ctr" rtl="0" fontAlgn="ctr"/>
                      <a:r>
                        <a:rPr lang="ru-RU" sz="1000" u="none" strike="noStrike" dirty="0">
                          <a:effectLst/>
                          <a:latin typeface="+mn-lt"/>
                        </a:rPr>
                        <a:t>0,0</a:t>
                      </a:r>
                      <a:endParaRPr lang="ru-RU" sz="1000" b="0" i="0" u="none" strike="noStrike" dirty="0">
                        <a:solidFill>
                          <a:srgbClr val="000000"/>
                        </a:solidFill>
                        <a:effectLst/>
                        <a:latin typeface="+mn-lt"/>
                      </a:endParaRPr>
                    </a:p>
                  </a:txBody>
                  <a:tcPr marL="2772" marR="2772" marT="2772" marB="0" anchor="ctr"/>
                </a:tc>
                <a:tc>
                  <a:txBody>
                    <a:bodyPr/>
                    <a:lstStyle/>
                    <a:p>
                      <a:pPr algn="ctr" rtl="0" fontAlgn="ctr"/>
                      <a:r>
                        <a:rPr lang="ru-RU" sz="1000" u="none" strike="noStrike">
                          <a:effectLst/>
                          <a:latin typeface="+mn-lt"/>
                        </a:rPr>
                        <a:t>0,0</a:t>
                      </a:r>
                      <a:endParaRPr lang="ru-RU" sz="1000" b="0" i="0" u="none" strike="noStrike">
                        <a:solidFill>
                          <a:srgbClr val="000000"/>
                        </a:solidFill>
                        <a:effectLst/>
                        <a:latin typeface="+mn-lt"/>
                      </a:endParaRPr>
                    </a:p>
                  </a:txBody>
                  <a:tcPr marL="2772" marR="2772" marT="2772" marB="0" anchor="ctr"/>
                </a:tc>
                <a:tc>
                  <a:txBody>
                    <a:bodyPr/>
                    <a:lstStyle/>
                    <a:p>
                      <a:pPr algn="ctr" rtl="0" fontAlgn="ctr"/>
                      <a:r>
                        <a:rPr lang="ru-RU" sz="1000" u="none" strike="noStrike" dirty="0">
                          <a:effectLst/>
                          <a:latin typeface="+mn-lt"/>
                        </a:rPr>
                        <a:t>9 340,0</a:t>
                      </a:r>
                      <a:endParaRPr lang="ru-RU" sz="1000" b="0" i="0" u="none" strike="noStrike" dirty="0">
                        <a:solidFill>
                          <a:srgbClr val="000000"/>
                        </a:solidFill>
                        <a:effectLst/>
                        <a:latin typeface="+mn-lt"/>
                      </a:endParaRPr>
                    </a:p>
                  </a:txBody>
                  <a:tcPr marL="2772" marR="2772" marT="2772" marB="0" anchor="ctr"/>
                </a:tc>
                <a:extLst>
                  <a:ext uri="{0D108BD9-81ED-4DB2-BD59-A6C34878D82A}">
                    <a16:rowId xmlns:a16="http://schemas.microsoft.com/office/drawing/2014/main" val="1350980950"/>
                  </a:ext>
                </a:extLst>
              </a:tr>
              <a:tr h="164897">
                <a:tc>
                  <a:txBody>
                    <a:bodyPr/>
                    <a:lstStyle/>
                    <a:p>
                      <a:pPr algn="l" rtl="0" fontAlgn="ctr"/>
                      <a:r>
                        <a:rPr lang="ru-RU" sz="1000" u="none" strike="noStrike">
                          <a:effectLst/>
                          <a:latin typeface="+mn-lt"/>
                        </a:rPr>
                        <a:t>Прочие субсидии  бюджетам городских округов  (на ремонт дворовых территорий)</a:t>
                      </a:r>
                      <a:endParaRPr lang="ru-RU" sz="1000" b="0" i="0" u="none" strike="noStrike">
                        <a:solidFill>
                          <a:srgbClr val="000000"/>
                        </a:solidFill>
                        <a:effectLst/>
                        <a:latin typeface="+mn-lt"/>
                      </a:endParaRPr>
                    </a:p>
                  </a:txBody>
                  <a:tcPr marL="2772" marR="2772" marT="2772" marB="0" anchor="ctr"/>
                </a:tc>
                <a:tc>
                  <a:txBody>
                    <a:bodyPr/>
                    <a:lstStyle/>
                    <a:p>
                      <a:pPr algn="ctr" rtl="0" fontAlgn="ctr"/>
                      <a:r>
                        <a:rPr lang="ru-RU" sz="1000" u="none" strike="noStrike">
                          <a:effectLst/>
                          <a:latin typeface="+mn-lt"/>
                        </a:rPr>
                        <a:t>482,4</a:t>
                      </a:r>
                      <a:endParaRPr lang="ru-RU" sz="1000" b="0" i="0" u="none" strike="noStrike">
                        <a:solidFill>
                          <a:srgbClr val="000000"/>
                        </a:solidFill>
                        <a:effectLst/>
                        <a:latin typeface="+mn-lt"/>
                      </a:endParaRPr>
                    </a:p>
                  </a:txBody>
                  <a:tcPr marL="2772" marR="2772" marT="2772" marB="0" anchor="ctr"/>
                </a:tc>
                <a:tc>
                  <a:txBody>
                    <a:bodyPr/>
                    <a:lstStyle/>
                    <a:p>
                      <a:pPr algn="ctr" rtl="0" fontAlgn="ctr"/>
                      <a:r>
                        <a:rPr lang="ru-RU" sz="1000" u="none" strike="noStrike">
                          <a:effectLst/>
                          <a:latin typeface="+mn-lt"/>
                        </a:rPr>
                        <a:t>14 157,0</a:t>
                      </a:r>
                      <a:endParaRPr lang="ru-RU" sz="1000" b="0" i="0" u="none" strike="noStrike">
                        <a:solidFill>
                          <a:srgbClr val="000000"/>
                        </a:solidFill>
                        <a:effectLst/>
                        <a:latin typeface="+mn-lt"/>
                      </a:endParaRPr>
                    </a:p>
                  </a:txBody>
                  <a:tcPr marL="2772" marR="2772" marT="2772" marB="0" anchor="ctr"/>
                </a:tc>
                <a:tc>
                  <a:txBody>
                    <a:bodyPr/>
                    <a:lstStyle/>
                    <a:p>
                      <a:pPr algn="ctr" rtl="0" fontAlgn="ctr"/>
                      <a:r>
                        <a:rPr lang="ru-RU" sz="1000" u="none" strike="noStrike" dirty="0">
                          <a:effectLst/>
                          <a:latin typeface="+mn-lt"/>
                        </a:rPr>
                        <a:t>0,0</a:t>
                      </a:r>
                      <a:endParaRPr lang="ru-RU" sz="1000" b="0" i="0" u="none" strike="noStrike" dirty="0">
                        <a:solidFill>
                          <a:srgbClr val="000000"/>
                        </a:solidFill>
                        <a:effectLst/>
                        <a:latin typeface="+mn-lt"/>
                      </a:endParaRPr>
                    </a:p>
                  </a:txBody>
                  <a:tcPr marL="2772" marR="2772" marT="2772" marB="0" anchor="ctr"/>
                </a:tc>
                <a:tc>
                  <a:txBody>
                    <a:bodyPr/>
                    <a:lstStyle/>
                    <a:p>
                      <a:pPr algn="ctr" rtl="0" fontAlgn="ctr"/>
                      <a:r>
                        <a:rPr lang="ru-RU" sz="1000" u="none" strike="noStrike" dirty="0">
                          <a:effectLst/>
                          <a:latin typeface="+mn-lt"/>
                        </a:rPr>
                        <a:t>0,0</a:t>
                      </a:r>
                      <a:endParaRPr lang="ru-RU" sz="1000" b="0" i="0" u="none" strike="noStrike" dirty="0">
                        <a:solidFill>
                          <a:srgbClr val="000000"/>
                        </a:solidFill>
                        <a:effectLst/>
                        <a:latin typeface="+mn-lt"/>
                      </a:endParaRPr>
                    </a:p>
                  </a:txBody>
                  <a:tcPr marL="2772" marR="2772" marT="2772" marB="0" anchor="ctr"/>
                </a:tc>
                <a:extLst>
                  <a:ext uri="{0D108BD9-81ED-4DB2-BD59-A6C34878D82A}">
                    <a16:rowId xmlns:a16="http://schemas.microsoft.com/office/drawing/2014/main" val="1268369275"/>
                  </a:ext>
                </a:extLst>
              </a:tr>
              <a:tr h="326849">
                <a:tc>
                  <a:txBody>
                    <a:bodyPr/>
                    <a:lstStyle/>
                    <a:p>
                      <a:pPr algn="l" rtl="0" fontAlgn="ctr"/>
                      <a:r>
                        <a:rPr lang="ru-RU" sz="1000" u="none" strike="noStrike" dirty="0">
                          <a:effectLst/>
                          <a:latin typeface="+mn-lt"/>
                        </a:rPr>
                        <a:t>Прочие субсидии  бюджетам городских округов  (на обустройство и установку детских игровых площадок на территории муниципальных образований Московской области)</a:t>
                      </a:r>
                      <a:endParaRPr lang="ru-RU" sz="1000" b="0" i="0" u="none" strike="noStrike" dirty="0">
                        <a:solidFill>
                          <a:srgbClr val="000000"/>
                        </a:solidFill>
                        <a:effectLst/>
                        <a:latin typeface="+mn-lt"/>
                      </a:endParaRPr>
                    </a:p>
                  </a:txBody>
                  <a:tcPr marL="2772" marR="2772" marT="2772" marB="0" anchor="ctr"/>
                </a:tc>
                <a:tc>
                  <a:txBody>
                    <a:bodyPr/>
                    <a:lstStyle/>
                    <a:p>
                      <a:pPr algn="ctr" rtl="0" fontAlgn="ctr"/>
                      <a:r>
                        <a:rPr lang="ru-RU" sz="1000" u="none" strike="noStrike">
                          <a:effectLst/>
                          <a:latin typeface="+mn-lt"/>
                        </a:rPr>
                        <a:t>3 900,0</a:t>
                      </a:r>
                      <a:endParaRPr lang="ru-RU" sz="1000" b="0" i="0" u="none" strike="noStrike">
                        <a:solidFill>
                          <a:srgbClr val="000000"/>
                        </a:solidFill>
                        <a:effectLst/>
                        <a:latin typeface="+mn-lt"/>
                      </a:endParaRPr>
                    </a:p>
                  </a:txBody>
                  <a:tcPr marL="2772" marR="2772" marT="2772" marB="0" anchor="ctr"/>
                </a:tc>
                <a:tc>
                  <a:txBody>
                    <a:bodyPr/>
                    <a:lstStyle/>
                    <a:p>
                      <a:pPr algn="ctr" rtl="0" fontAlgn="ctr"/>
                      <a:r>
                        <a:rPr lang="ru-RU" sz="1000" u="none" strike="noStrike">
                          <a:effectLst/>
                          <a:latin typeface="+mn-lt"/>
                        </a:rPr>
                        <a:t>0,0</a:t>
                      </a:r>
                      <a:endParaRPr lang="ru-RU" sz="1000" b="0" i="0" u="none" strike="noStrike">
                        <a:solidFill>
                          <a:srgbClr val="000000"/>
                        </a:solidFill>
                        <a:effectLst/>
                        <a:latin typeface="+mn-lt"/>
                      </a:endParaRPr>
                    </a:p>
                  </a:txBody>
                  <a:tcPr marL="2772" marR="2772" marT="2772" marB="0" anchor="ctr"/>
                </a:tc>
                <a:tc>
                  <a:txBody>
                    <a:bodyPr/>
                    <a:lstStyle/>
                    <a:p>
                      <a:pPr algn="ctr" rtl="0" fontAlgn="ctr"/>
                      <a:r>
                        <a:rPr lang="ru-RU" sz="1000" u="none" strike="noStrike" dirty="0">
                          <a:effectLst/>
                          <a:latin typeface="+mn-lt"/>
                        </a:rPr>
                        <a:t>0,0</a:t>
                      </a:r>
                      <a:endParaRPr lang="ru-RU" sz="1000" b="0" i="0" u="none" strike="noStrike" dirty="0">
                        <a:solidFill>
                          <a:srgbClr val="000000"/>
                        </a:solidFill>
                        <a:effectLst/>
                        <a:latin typeface="+mn-lt"/>
                      </a:endParaRPr>
                    </a:p>
                  </a:txBody>
                  <a:tcPr marL="2772" marR="2772" marT="2772" marB="0" anchor="ctr"/>
                </a:tc>
                <a:tc>
                  <a:txBody>
                    <a:bodyPr/>
                    <a:lstStyle/>
                    <a:p>
                      <a:pPr algn="ctr" rtl="0" fontAlgn="ctr"/>
                      <a:r>
                        <a:rPr lang="ru-RU" sz="1000" u="none" strike="noStrike" dirty="0">
                          <a:effectLst/>
                          <a:latin typeface="+mn-lt"/>
                        </a:rPr>
                        <a:t>0,0</a:t>
                      </a:r>
                      <a:endParaRPr lang="ru-RU" sz="1000" b="0" i="0" u="none" strike="noStrike" dirty="0">
                        <a:solidFill>
                          <a:srgbClr val="000000"/>
                        </a:solidFill>
                        <a:effectLst/>
                        <a:latin typeface="+mn-lt"/>
                      </a:endParaRPr>
                    </a:p>
                  </a:txBody>
                  <a:tcPr marL="2772" marR="2772" marT="2772" marB="0" anchor="ctr"/>
                </a:tc>
                <a:extLst>
                  <a:ext uri="{0D108BD9-81ED-4DB2-BD59-A6C34878D82A}">
                    <a16:rowId xmlns:a16="http://schemas.microsoft.com/office/drawing/2014/main" val="3685352473"/>
                  </a:ext>
                </a:extLst>
              </a:tr>
              <a:tr h="650752">
                <a:tc>
                  <a:txBody>
                    <a:bodyPr/>
                    <a:lstStyle/>
                    <a:p>
                      <a:pPr algn="l" rtl="0" fontAlgn="ctr"/>
                      <a:r>
                        <a:rPr lang="ru-RU" sz="1000" u="none" strike="noStrike" dirty="0">
                          <a:effectLst/>
                          <a:latin typeface="+mn-lt"/>
                        </a:rPr>
                        <a:t>Прочие субсидии бюджетам городских округов (на установку, монтаж и настройку </a:t>
                      </a:r>
                      <a:r>
                        <a:rPr lang="ru-RU" sz="1000" u="none" strike="noStrike" dirty="0" err="1">
                          <a:effectLst/>
                          <a:latin typeface="+mn-lt"/>
                        </a:rPr>
                        <a:t>ip</a:t>
                      </a:r>
                      <a:r>
                        <a:rPr lang="ru-RU" sz="1000" u="none" strike="noStrike" dirty="0">
                          <a:effectLst/>
                          <a:latin typeface="+mn-lt"/>
                        </a:rPr>
                        <a:t>-камер, приобретенных в рамках предоставленной субсидии на </a:t>
                      </a:r>
                      <a:br>
                        <a:rPr lang="ru-RU" sz="1000" u="none" strike="noStrike" dirty="0">
                          <a:effectLst/>
                          <a:latin typeface="+mn-lt"/>
                        </a:rPr>
                      </a:br>
                      <a:r>
                        <a:rPr lang="ru-RU" sz="1000" u="none" strike="noStrike" dirty="0">
                          <a:effectLst/>
                          <a:latin typeface="+mn-lt"/>
                        </a:rPr>
                        <a:t>государственную поддержку образовательных организаций в целях оснащения (обновления) их компьютерным, мультимедийным, презентационным оборудованием и программным обеспечением в рамках эксперимента по модернизации начального общего, основного общего и среднего общего образования)</a:t>
                      </a:r>
                      <a:endParaRPr lang="ru-RU" sz="1000" b="0" i="0" u="none" strike="noStrike" dirty="0">
                        <a:solidFill>
                          <a:srgbClr val="000000"/>
                        </a:solidFill>
                        <a:effectLst/>
                        <a:latin typeface="+mn-lt"/>
                      </a:endParaRPr>
                    </a:p>
                  </a:txBody>
                  <a:tcPr marL="2772" marR="2772" marT="2772" marB="0" anchor="ctr"/>
                </a:tc>
                <a:tc>
                  <a:txBody>
                    <a:bodyPr/>
                    <a:lstStyle/>
                    <a:p>
                      <a:pPr algn="ctr" rtl="0" fontAlgn="ctr"/>
                      <a:r>
                        <a:rPr lang="ru-RU" sz="1000" u="none" strike="noStrike">
                          <a:effectLst/>
                          <a:latin typeface="+mn-lt"/>
                        </a:rPr>
                        <a:t>607,5</a:t>
                      </a:r>
                      <a:endParaRPr lang="ru-RU" sz="1000" b="0" i="0" u="none" strike="noStrike">
                        <a:solidFill>
                          <a:srgbClr val="000000"/>
                        </a:solidFill>
                        <a:effectLst/>
                        <a:latin typeface="+mn-lt"/>
                      </a:endParaRPr>
                    </a:p>
                  </a:txBody>
                  <a:tcPr marL="2772" marR="2772" marT="2772" marB="0" anchor="ctr"/>
                </a:tc>
                <a:tc>
                  <a:txBody>
                    <a:bodyPr/>
                    <a:lstStyle/>
                    <a:p>
                      <a:pPr algn="ctr" rtl="0" fontAlgn="ctr"/>
                      <a:r>
                        <a:rPr lang="ru-RU" sz="1000" u="none" strike="noStrike">
                          <a:effectLst/>
                          <a:latin typeface="+mn-lt"/>
                        </a:rPr>
                        <a:t>0,0</a:t>
                      </a:r>
                      <a:endParaRPr lang="ru-RU" sz="1000" b="0" i="0" u="none" strike="noStrike">
                        <a:solidFill>
                          <a:srgbClr val="000000"/>
                        </a:solidFill>
                        <a:effectLst/>
                        <a:latin typeface="+mn-lt"/>
                      </a:endParaRPr>
                    </a:p>
                  </a:txBody>
                  <a:tcPr marL="2772" marR="2772" marT="2772" marB="0" anchor="ctr"/>
                </a:tc>
                <a:tc>
                  <a:txBody>
                    <a:bodyPr/>
                    <a:lstStyle/>
                    <a:p>
                      <a:pPr algn="ctr" rtl="0" fontAlgn="ctr"/>
                      <a:r>
                        <a:rPr lang="ru-RU" sz="1000" u="none" strike="noStrike" dirty="0">
                          <a:effectLst/>
                          <a:latin typeface="+mn-lt"/>
                        </a:rPr>
                        <a:t>0,0</a:t>
                      </a:r>
                      <a:endParaRPr lang="ru-RU" sz="1000" b="0" i="0" u="none" strike="noStrike" dirty="0">
                        <a:solidFill>
                          <a:srgbClr val="000000"/>
                        </a:solidFill>
                        <a:effectLst/>
                        <a:latin typeface="+mn-lt"/>
                      </a:endParaRPr>
                    </a:p>
                  </a:txBody>
                  <a:tcPr marL="2772" marR="2772" marT="2772" marB="0" anchor="ctr"/>
                </a:tc>
                <a:tc>
                  <a:txBody>
                    <a:bodyPr/>
                    <a:lstStyle/>
                    <a:p>
                      <a:pPr algn="ctr" rtl="0" fontAlgn="ctr"/>
                      <a:r>
                        <a:rPr lang="ru-RU" sz="1000" u="none" strike="noStrike" dirty="0">
                          <a:effectLst/>
                          <a:latin typeface="+mn-lt"/>
                        </a:rPr>
                        <a:t>0,0</a:t>
                      </a:r>
                      <a:endParaRPr lang="ru-RU" sz="1000" b="0" i="0" u="none" strike="noStrike" dirty="0">
                        <a:solidFill>
                          <a:srgbClr val="000000"/>
                        </a:solidFill>
                        <a:effectLst/>
                        <a:latin typeface="+mn-lt"/>
                      </a:endParaRPr>
                    </a:p>
                  </a:txBody>
                  <a:tcPr marL="2772" marR="2772" marT="2772" marB="0" anchor="ctr"/>
                </a:tc>
                <a:extLst>
                  <a:ext uri="{0D108BD9-81ED-4DB2-BD59-A6C34878D82A}">
                    <a16:rowId xmlns:a16="http://schemas.microsoft.com/office/drawing/2014/main" val="591578834"/>
                  </a:ext>
                </a:extLst>
              </a:tr>
              <a:tr h="326849">
                <a:tc>
                  <a:txBody>
                    <a:bodyPr/>
                    <a:lstStyle/>
                    <a:p>
                      <a:pPr algn="l" rtl="0" fontAlgn="ctr"/>
                      <a:r>
                        <a:rPr lang="ru-RU" sz="1000" u="none" strike="noStrike">
                          <a:effectLst/>
                          <a:latin typeface="+mn-lt"/>
                        </a:rPr>
                        <a:t>Прочие субсидии  бюджетам городских округов  (на устройство и капитальный ремонт систем наружного освещения в рамках реализации проекта "Светлый город")</a:t>
                      </a:r>
                      <a:endParaRPr lang="ru-RU" sz="1000" b="0" i="0" u="none" strike="noStrike">
                        <a:solidFill>
                          <a:srgbClr val="000000"/>
                        </a:solidFill>
                        <a:effectLst/>
                        <a:latin typeface="+mn-lt"/>
                      </a:endParaRPr>
                    </a:p>
                  </a:txBody>
                  <a:tcPr marL="2772" marR="2772" marT="2772" marB="0" anchor="ctr"/>
                </a:tc>
                <a:tc>
                  <a:txBody>
                    <a:bodyPr/>
                    <a:lstStyle/>
                    <a:p>
                      <a:pPr algn="ctr" rtl="0" fontAlgn="ctr"/>
                      <a:r>
                        <a:rPr lang="ru-RU" sz="1000" u="none" strike="noStrike">
                          <a:effectLst/>
                          <a:latin typeface="+mn-lt"/>
                        </a:rPr>
                        <a:t>564,5</a:t>
                      </a:r>
                      <a:endParaRPr lang="ru-RU" sz="1000" b="0" i="0" u="none" strike="noStrike">
                        <a:solidFill>
                          <a:srgbClr val="000000"/>
                        </a:solidFill>
                        <a:effectLst/>
                        <a:latin typeface="+mn-lt"/>
                      </a:endParaRPr>
                    </a:p>
                  </a:txBody>
                  <a:tcPr marL="2772" marR="2772" marT="2772" marB="0" anchor="ctr"/>
                </a:tc>
                <a:tc>
                  <a:txBody>
                    <a:bodyPr/>
                    <a:lstStyle/>
                    <a:p>
                      <a:pPr algn="ctr" rtl="0" fontAlgn="ctr"/>
                      <a:r>
                        <a:rPr lang="ru-RU" sz="1000" u="none" strike="noStrike">
                          <a:effectLst/>
                          <a:latin typeface="+mn-lt"/>
                        </a:rPr>
                        <a:t>0,0</a:t>
                      </a:r>
                      <a:endParaRPr lang="ru-RU" sz="1000" b="0" i="0" u="none" strike="noStrike">
                        <a:solidFill>
                          <a:srgbClr val="000000"/>
                        </a:solidFill>
                        <a:effectLst/>
                        <a:latin typeface="+mn-lt"/>
                      </a:endParaRPr>
                    </a:p>
                  </a:txBody>
                  <a:tcPr marL="2772" marR="2772" marT="2772" marB="0" anchor="ctr"/>
                </a:tc>
                <a:tc>
                  <a:txBody>
                    <a:bodyPr/>
                    <a:lstStyle/>
                    <a:p>
                      <a:pPr algn="ctr" rtl="0" fontAlgn="ctr"/>
                      <a:r>
                        <a:rPr lang="ru-RU" sz="1000" u="none" strike="noStrike">
                          <a:effectLst/>
                          <a:latin typeface="+mn-lt"/>
                        </a:rPr>
                        <a:t>0,0</a:t>
                      </a:r>
                      <a:endParaRPr lang="ru-RU" sz="1000" b="0" i="0" u="none" strike="noStrike">
                        <a:solidFill>
                          <a:srgbClr val="000000"/>
                        </a:solidFill>
                        <a:effectLst/>
                        <a:latin typeface="+mn-lt"/>
                      </a:endParaRPr>
                    </a:p>
                  </a:txBody>
                  <a:tcPr marL="2772" marR="2772" marT="2772" marB="0" anchor="ctr"/>
                </a:tc>
                <a:tc>
                  <a:txBody>
                    <a:bodyPr/>
                    <a:lstStyle/>
                    <a:p>
                      <a:pPr algn="ctr" rtl="0" fontAlgn="ctr"/>
                      <a:r>
                        <a:rPr lang="ru-RU" sz="1000" u="none" strike="noStrike" dirty="0">
                          <a:effectLst/>
                          <a:latin typeface="+mn-lt"/>
                        </a:rPr>
                        <a:t>0,0</a:t>
                      </a:r>
                      <a:endParaRPr lang="ru-RU" sz="1000" b="0" i="0" u="none" strike="noStrike" dirty="0">
                        <a:solidFill>
                          <a:srgbClr val="000000"/>
                        </a:solidFill>
                        <a:effectLst/>
                        <a:latin typeface="+mn-lt"/>
                      </a:endParaRPr>
                    </a:p>
                  </a:txBody>
                  <a:tcPr marL="2772" marR="2772" marT="2772" marB="0" anchor="ctr"/>
                </a:tc>
                <a:extLst>
                  <a:ext uri="{0D108BD9-81ED-4DB2-BD59-A6C34878D82A}">
                    <a16:rowId xmlns:a16="http://schemas.microsoft.com/office/drawing/2014/main" val="1516854888"/>
                  </a:ext>
                </a:extLst>
              </a:tr>
              <a:tr h="326849">
                <a:tc>
                  <a:txBody>
                    <a:bodyPr/>
                    <a:lstStyle/>
                    <a:p>
                      <a:pPr algn="l" rtl="0" fontAlgn="ctr"/>
                      <a:r>
                        <a:rPr lang="ru-RU" sz="1000" u="none" strike="noStrike" dirty="0">
                          <a:effectLst/>
                          <a:latin typeface="+mn-lt"/>
                        </a:rPr>
                        <a:t>Прочие субсидии бюджетам городских округов (на организацию деятельности многофункциональных центров предоставления государственных и муниципальных услуг)</a:t>
                      </a:r>
                      <a:endParaRPr lang="ru-RU" sz="1000" b="0" i="0" u="none" strike="noStrike" dirty="0">
                        <a:solidFill>
                          <a:srgbClr val="000000"/>
                        </a:solidFill>
                        <a:effectLst/>
                        <a:latin typeface="+mn-lt"/>
                      </a:endParaRPr>
                    </a:p>
                  </a:txBody>
                  <a:tcPr marL="2772" marR="2772" marT="2772" marB="0" anchor="ctr"/>
                </a:tc>
                <a:tc>
                  <a:txBody>
                    <a:bodyPr/>
                    <a:lstStyle/>
                    <a:p>
                      <a:pPr algn="ctr" rtl="0" fontAlgn="ctr"/>
                      <a:r>
                        <a:rPr lang="ru-RU" sz="1000" u="none" strike="noStrike">
                          <a:effectLst/>
                          <a:latin typeface="+mn-lt"/>
                        </a:rPr>
                        <a:t>6 361,0</a:t>
                      </a:r>
                      <a:endParaRPr lang="ru-RU" sz="1000" b="0" i="0" u="none" strike="noStrike">
                        <a:solidFill>
                          <a:srgbClr val="000000"/>
                        </a:solidFill>
                        <a:effectLst/>
                        <a:latin typeface="+mn-lt"/>
                      </a:endParaRPr>
                    </a:p>
                  </a:txBody>
                  <a:tcPr marL="2772" marR="2772" marT="2772" marB="0" anchor="ctr"/>
                </a:tc>
                <a:tc>
                  <a:txBody>
                    <a:bodyPr/>
                    <a:lstStyle/>
                    <a:p>
                      <a:pPr algn="ctr" rtl="0" fontAlgn="ctr"/>
                      <a:r>
                        <a:rPr lang="ru-RU" sz="1000" u="none" strike="noStrike">
                          <a:effectLst/>
                          <a:latin typeface="+mn-lt"/>
                        </a:rPr>
                        <a:t>0,0</a:t>
                      </a:r>
                      <a:endParaRPr lang="ru-RU" sz="1000" b="0" i="0" u="none" strike="noStrike">
                        <a:solidFill>
                          <a:srgbClr val="000000"/>
                        </a:solidFill>
                        <a:effectLst/>
                        <a:latin typeface="+mn-lt"/>
                      </a:endParaRPr>
                    </a:p>
                  </a:txBody>
                  <a:tcPr marL="2772" marR="2772" marT="2772" marB="0" anchor="ctr"/>
                </a:tc>
                <a:tc>
                  <a:txBody>
                    <a:bodyPr/>
                    <a:lstStyle/>
                    <a:p>
                      <a:pPr algn="ctr" rtl="0" fontAlgn="ctr"/>
                      <a:r>
                        <a:rPr lang="ru-RU" sz="1000" u="none" strike="noStrike">
                          <a:effectLst/>
                          <a:latin typeface="+mn-lt"/>
                        </a:rPr>
                        <a:t>0,0</a:t>
                      </a:r>
                      <a:endParaRPr lang="ru-RU" sz="1000" b="0" i="0" u="none" strike="noStrike">
                        <a:solidFill>
                          <a:srgbClr val="000000"/>
                        </a:solidFill>
                        <a:effectLst/>
                        <a:latin typeface="+mn-lt"/>
                      </a:endParaRPr>
                    </a:p>
                  </a:txBody>
                  <a:tcPr marL="2772" marR="2772" marT="2772" marB="0" anchor="ctr"/>
                </a:tc>
                <a:tc>
                  <a:txBody>
                    <a:bodyPr/>
                    <a:lstStyle/>
                    <a:p>
                      <a:pPr algn="ctr" rtl="0" fontAlgn="ctr"/>
                      <a:r>
                        <a:rPr lang="ru-RU" sz="1000" u="none" strike="noStrike" dirty="0">
                          <a:effectLst/>
                          <a:latin typeface="+mn-lt"/>
                        </a:rPr>
                        <a:t>0,0</a:t>
                      </a:r>
                      <a:endParaRPr lang="ru-RU" sz="1000" b="0" i="0" u="none" strike="noStrike" dirty="0">
                        <a:solidFill>
                          <a:srgbClr val="000000"/>
                        </a:solidFill>
                        <a:effectLst/>
                        <a:latin typeface="+mn-lt"/>
                      </a:endParaRPr>
                    </a:p>
                  </a:txBody>
                  <a:tcPr marL="2772" marR="2772" marT="2772" marB="0" anchor="ctr"/>
                </a:tc>
                <a:extLst>
                  <a:ext uri="{0D108BD9-81ED-4DB2-BD59-A6C34878D82A}">
                    <a16:rowId xmlns:a16="http://schemas.microsoft.com/office/drawing/2014/main" val="375503928"/>
                  </a:ext>
                </a:extLst>
              </a:tr>
              <a:tr h="326849">
                <a:tc>
                  <a:txBody>
                    <a:bodyPr/>
                    <a:lstStyle/>
                    <a:p>
                      <a:pPr algn="l" rtl="0" fontAlgn="ctr"/>
                      <a:r>
                        <a:rPr lang="ru-RU" sz="1000" u="none" strike="noStrike" dirty="0">
                          <a:effectLst/>
                          <a:latin typeface="+mn-lt"/>
                        </a:rPr>
                        <a:t>Прочие субсидии бюджетам городских округов  (на реализацию мероприятий по благоустройству территорий муниципальных общеобразовательных организаций)</a:t>
                      </a:r>
                      <a:endParaRPr lang="ru-RU" sz="1000" b="0" i="0" u="none" strike="noStrike" dirty="0">
                        <a:solidFill>
                          <a:srgbClr val="000000"/>
                        </a:solidFill>
                        <a:effectLst/>
                        <a:latin typeface="+mn-lt"/>
                      </a:endParaRPr>
                    </a:p>
                  </a:txBody>
                  <a:tcPr marL="2772" marR="2772" marT="2772" marB="0" anchor="ctr"/>
                </a:tc>
                <a:tc>
                  <a:txBody>
                    <a:bodyPr/>
                    <a:lstStyle/>
                    <a:p>
                      <a:pPr algn="ctr" rtl="0" fontAlgn="ctr"/>
                      <a:r>
                        <a:rPr lang="ru-RU" sz="1000" u="none" strike="noStrike">
                          <a:effectLst/>
                          <a:latin typeface="+mn-lt"/>
                        </a:rPr>
                        <a:t>39 596,6</a:t>
                      </a:r>
                      <a:endParaRPr lang="ru-RU" sz="1000" b="0" i="0" u="none" strike="noStrike">
                        <a:solidFill>
                          <a:srgbClr val="000000"/>
                        </a:solidFill>
                        <a:effectLst/>
                        <a:latin typeface="+mn-lt"/>
                      </a:endParaRPr>
                    </a:p>
                  </a:txBody>
                  <a:tcPr marL="2772" marR="2772" marT="2772" marB="0" anchor="ctr"/>
                </a:tc>
                <a:tc>
                  <a:txBody>
                    <a:bodyPr/>
                    <a:lstStyle/>
                    <a:p>
                      <a:pPr algn="ctr" rtl="0" fontAlgn="ctr"/>
                      <a:r>
                        <a:rPr lang="ru-RU" sz="1000" u="none" strike="noStrike">
                          <a:effectLst/>
                          <a:latin typeface="+mn-lt"/>
                        </a:rPr>
                        <a:t>0,0</a:t>
                      </a:r>
                      <a:endParaRPr lang="ru-RU" sz="1000" b="0" i="0" u="none" strike="noStrike">
                        <a:solidFill>
                          <a:srgbClr val="000000"/>
                        </a:solidFill>
                        <a:effectLst/>
                        <a:latin typeface="+mn-lt"/>
                      </a:endParaRPr>
                    </a:p>
                  </a:txBody>
                  <a:tcPr marL="2772" marR="2772" marT="2772" marB="0" anchor="ctr"/>
                </a:tc>
                <a:tc>
                  <a:txBody>
                    <a:bodyPr/>
                    <a:lstStyle/>
                    <a:p>
                      <a:pPr algn="ctr" rtl="0" fontAlgn="ctr"/>
                      <a:r>
                        <a:rPr lang="ru-RU" sz="1000" u="none" strike="noStrike" dirty="0">
                          <a:effectLst/>
                          <a:latin typeface="+mn-lt"/>
                        </a:rPr>
                        <a:t>0,0</a:t>
                      </a:r>
                      <a:endParaRPr lang="ru-RU" sz="1000" b="0" i="0" u="none" strike="noStrike" dirty="0">
                        <a:solidFill>
                          <a:srgbClr val="000000"/>
                        </a:solidFill>
                        <a:effectLst/>
                        <a:latin typeface="+mn-lt"/>
                      </a:endParaRPr>
                    </a:p>
                  </a:txBody>
                  <a:tcPr marL="2772" marR="2772" marT="2772" marB="0" anchor="ctr"/>
                </a:tc>
                <a:tc>
                  <a:txBody>
                    <a:bodyPr/>
                    <a:lstStyle/>
                    <a:p>
                      <a:pPr algn="ctr" rtl="0" fontAlgn="ctr"/>
                      <a:r>
                        <a:rPr lang="ru-RU" sz="1000" u="none" strike="noStrike" dirty="0">
                          <a:effectLst/>
                          <a:latin typeface="+mn-lt"/>
                        </a:rPr>
                        <a:t>0,0</a:t>
                      </a:r>
                      <a:endParaRPr lang="ru-RU" sz="1000" b="0" i="0" u="none" strike="noStrike" dirty="0">
                        <a:solidFill>
                          <a:srgbClr val="000000"/>
                        </a:solidFill>
                        <a:effectLst/>
                        <a:latin typeface="+mn-lt"/>
                      </a:endParaRPr>
                    </a:p>
                  </a:txBody>
                  <a:tcPr marL="2772" marR="2772" marT="2772" marB="0" anchor="ctr"/>
                </a:tc>
                <a:extLst>
                  <a:ext uri="{0D108BD9-81ED-4DB2-BD59-A6C34878D82A}">
                    <a16:rowId xmlns:a16="http://schemas.microsoft.com/office/drawing/2014/main" val="3572199150"/>
                  </a:ext>
                </a:extLst>
              </a:tr>
              <a:tr h="164897">
                <a:tc>
                  <a:txBody>
                    <a:bodyPr/>
                    <a:lstStyle/>
                    <a:p>
                      <a:pPr algn="l" rtl="0" fontAlgn="ctr"/>
                      <a:r>
                        <a:rPr lang="ru-RU" sz="1000" u="none" strike="noStrike" dirty="0">
                          <a:effectLst/>
                          <a:latin typeface="+mn-lt"/>
                        </a:rPr>
                        <a:t>Прочие субсидии  бюджетам городских округов  (на устройство контейнерных площадок)</a:t>
                      </a:r>
                      <a:endParaRPr lang="ru-RU" sz="1000" b="0" i="0" u="none" strike="noStrike" dirty="0">
                        <a:solidFill>
                          <a:srgbClr val="000000"/>
                        </a:solidFill>
                        <a:effectLst/>
                        <a:latin typeface="+mn-lt"/>
                      </a:endParaRPr>
                    </a:p>
                  </a:txBody>
                  <a:tcPr marL="2772" marR="2772" marT="2772" marB="0" anchor="ctr"/>
                </a:tc>
                <a:tc>
                  <a:txBody>
                    <a:bodyPr/>
                    <a:lstStyle/>
                    <a:p>
                      <a:pPr algn="ctr" rtl="0" fontAlgn="ctr"/>
                      <a:r>
                        <a:rPr lang="ru-RU" sz="1000" u="none" strike="noStrike">
                          <a:effectLst/>
                          <a:latin typeface="+mn-lt"/>
                        </a:rPr>
                        <a:t>1 165,5</a:t>
                      </a:r>
                      <a:endParaRPr lang="ru-RU" sz="1000" b="0" i="0" u="none" strike="noStrike">
                        <a:solidFill>
                          <a:srgbClr val="000000"/>
                        </a:solidFill>
                        <a:effectLst/>
                        <a:latin typeface="+mn-lt"/>
                      </a:endParaRPr>
                    </a:p>
                  </a:txBody>
                  <a:tcPr marL="2772" marR="2772" marT="2772" marB="0" anchor="ctr"/>
                </a:tc>
                <a:tc>
                  <a:txBody>
                    <a:bodyPr/>
                    <a:lstStyle/>
                    <a:p>
                      <a:pPr algn="ctr" rtl="0" fontAlgn="ctr"/>
                      <a:r>
                        <a:rPr lang="ru-RU" sz="1000" u="none" strike="noStrike">
                          <a:effectLst/>
                          <a:latin typeface="+mn-lt"/>
                        </a:rPr>
                        <a:t>0,0</a:t>
                      </a:r>
                      <a:endParaRPr lang="ru-RU" sz="1000" b="0" i="0" u="none" strike="noStrike">
                        <a:solidFill>
                          <a:srgbClr val="000000"/>
                        </a:solidFill>
                        <a:effectLst/>
                        <a:latin typeface="+mn-lt"/>
                      </a:endParaRPr>
                    </a:p>
                  </a:txBody>
                  <a:tcPr marL="2772" marR="2772" marT="2772" marB="0" anchor="ctr"/>
                </a:tc>
                <a:tc>
                  <a:txBody>
                    <a:bodyPr/>
                    <a:lstStyle/>
                    <a:p>
                      <a:pPr algn="ctr" rtl="0" fontAlgn="ctr"/>
                      <a:r>
                        <a:rPr lang="ru-RU" sz="1000" u="none" strike="noStrike" dirty="0">
                          <a:effectLst/>
                          <a:latin typeface="+mn-lt"/>
                        </a:rPr>
                        <a:t>0,0</a:t>
                      </a:r>
                      <a:endParaRPr lang="ru-RU" sz="1000" b="0" i="0" u="none" strike="noStrike" dirty="0">
                        <a:solidFill>
                          <a:srgbClr val="000000"/>
                        </a:solidFill>
                        <a:effectLst/>
                        <a:latin typeface="+mn-lt"/>
                      </a:endParaRPr>
                    </a:p>
                  </a:txBody>
                  <a:tcPr marL="2772" marR="2772" marT="2772" marB="0" anchor="ctr"/>
                </a:tc>
                <a:tc>
                  <a:txBody>
                    <a:bodyPr/>
                    <a:lstStyle/>
                    <a:p>
                      <a:pPr algn="ctr" rtl="0" fontAlgn="ctr"/>
                      <a:r>
                        <a:rPr lang="ru-RU" sz="1000" u="none" strike="noStrike" dirty="0">
                          <a:effectLst/>
                          <a:latin typeface="+mn-lt"/>
                        </a:rPr>
                        <a:t>0,0</a:t>
                      </a:r>
                      <a:endParaRPr lang="ru-RU" sz="1000" b="0" i="0" u="none" strike="noStrike" dirty="0">
                        <a:solidFill>
                          <a:srgbClr val="000000"/>
                        </a:solidFill>
                        <a:effectLst/>
                        <a:latin typeface="+mn-lt"/>
                      </a:endParaRPr>
                    </a:p>
                  </a:txBody>
                  <a:tcPr marL="2772" marR="2772" marT="2772" marB="0" anchor="ctr"/>
                </a:tc>
                <a:extLst>
                  <a:ext uri="{0D108BD9-81ED-4DB2-BD59-A6C34878D82A}">
                    <a16:rowId xmlns:a16="http://schemas.microsoft.com/office/drawing/2014/main" val="576472240"/>
                  </a:ext>
                </a:extLst>
              </a:tr>
              <a:tr h="164897">
                <a:tc>
                  <a:txBody>
                    <a:bodyPr/>
                    <a:lstStyle/>
                    <a:p>
                      <a:pPr algn="l" rtl="0" fontAlgn="ctr"/>
                      <a:r>
                        <a:rPr lang="ru-RU" sz="1000" u="none" strike="noStrike" dirty="0">
                          <a:effectLst/>
                          <a:latin typeface="+mn-lt"/>
                        </a:rPr>
                        <a:t>Субсидии бюджетам муниципальных районов на реализацию мероприятий по модернизации школьных систем образования</a:t>
                      </a:r>
                      <a:endParaRPr lang="ru-RU" sz="1000" b="0" i="0" u="none" strike="noStrike" dirty="0">
                        <a:solidFill>
                          <a:srgbClr val="000000"/>
                        </a:solidFill>
                        <a:effectLst/>
                        <a:latin typeface="+mn-lt"/>
                      </a:endParaRPr>
                    </a:p>
                  </a:txBody>
                  <a:tcPr marL="2772" marR="2772" marT="2772" marB="0" anchor="ctr"/>
                </a:tc>
                <a:tc>
                  <a:txBody>
                    <a:bodyPr/>
                    <a:lstStyle/>
                    <a:p>
                      <a:pPr algn="ctr" rtl="0" fontAlgn="ctr"/>
                      <a:r>
                        <a:rPr lang="ru-RU" sz="1000" u="none" strike="noStrike">
                          <a:effectLst/>
                          <a:latin typeface="+mn-lt"/>
                        </a:rPr>
                        <a:t>360 532,8</a:t>
                      </a:r>
                      <a:endParaRPr lang="ru-RU" sz="1000" b="0" i="0" u="none" strike="noStrike">
                        <a:solidFill>
                          <a:srgbClr val="000000"/>
                        </a:solidFill>
                        <a:effectLst/>
                        <a:latin typeface="+mn-lt"/>
                      </a:endParaRPr>
                    </a:p>
                  </a:txBody>
                  <a:tcPr marL="2772" marR="2772" marT="2772" marB="0" anchor="ctr"/>
                </a:tc>
                <a:tc>
                  <a:txBody>
                    <a:bodyPr/>
                    <a:lstStyle/>
                    <a:p>
                      <a:pPr algn="ctr" rtl="0" fontAlgn="ctr"/>
                      <a:r>
                        <a:rPr lang="ru-RU" sz="1000" u="none" strike="noStrike">
                          <a:effectLst/>
                          <a:latin typeface="+mn-lt"/>
                        </a:rPr>
                        <a:t>0,0</a:t>
                      </a:r>
                      <a:endParaRPr lang="ru-RU" sz="1000" b="0" i="0" u="none" strike="noStrike">
                        <a:solidFill>
                          <a:srgbClr val="000000"/>
                        </a:solidFill>
                        <a:effectLst/>
                        <a:latin typeface="+mn-lt"/>
                      </a:endParaRPr>
                    </a:p>
                  </a:txBody>
                  <a:tcPr marL="2772" marR="2772" marT="2772" marB="0" anchor="ctr"/>
                </a:tc>
                <a:tc>
                  <a:txBody>
                    <a:bodyPr/>
                    <a:lstStyle/>
                    <a:p>
                      <a:pPr algn="ctr" rtl="0" fontAlgn="ctr"/>
                      <a:r>
                        <a:rPr lang="ru-RU" sz="1000" u="none" strike="noStrike">
                          <a:effectLst/>
                          <a:latin typeface="+mn-lt"/>
                        </a:rPr>
                        <a:t>0,0</a:t>
                      </a:r>
                      <a:endParaRPr lang="ru-RU" sz="1000" b="0" i="0" u="none" strike="noStrike">
                        <a:solidFill>
                          <a:srgbClr val="000000"/>
                        </a:solidFill>
                        <a:effectLst/>
                        <a:latin typeface="+mn-lt"/>
                      </a:endParaRPr>
                    </a:p>
                  </a:txBody>
                  <a:tcPr marL="2772" marR="2772" marT="2772" marB="0" anchor="ctr"/>
                </a:tc>
                <a:tc>
                  <a:txBody>
                    <a:bodyPr/>
                    <a:lstStyle/>
                    <a:p>
                      <a:pPr algn="ctr" rtl="0" fontAlgn="ctr"/>
                      <a:r>
                        <a:rPr lang="ru-RU" sz="1000" u="none" strike="noStrike" dirty="0">
                          <a:effectLst/>
                          <a:latin typeface="+mn-lt"/>
                        </a:rPr>
                        <a:t>0,0</a:t>
                      </a:r>
                      <a:endParaRPr lang="ru-RU" sz="1000" b="0" i="0" u="none" strike="noStrike" dirty="0">
                        <a:solidFill>
                          <a:srgbClr val="000000"/>
                        </a:solidFill>
                        <a:effectLst/>
                        <a:latin typeface="+mn-lt"/>
                      </a:endParaRPr>
                    </a:p>
                  </a:txBody>
                  <a:tcPr marL="2772" marR="2772" marT="2772" marB="0" anchor="ctr"/>
                </a:tc>
                <a:extLst>
                  <a:ext uri="{0D108BD9-81ED-4DB2-BD59-A6C34878D82A}">
                    <a16:rowId xmlns:a16="http://schemas.microsoft.com/office/drawing/2014/main" val="388552583"/>
                  </a:ext>
                </a:extLst>
              </a:tr>
              <a:tr h="326849">
                <a:tc>
                  <a:txBody>
                    <a:bodyPr/>
                    <a:lstStyle/>
                    <a:p>
                      <a:pPr algn="l" rtl="0" fontAlgn="ctr"/>
                      <a:r>
                        <a:rPr lang="ru-RU" sz="1000" u="none" strike="noStrike" dirty="0">
                          <a:effectLst/>
                          <a:latin typeface="+mn-lt"/>
                        </a:rPr>
                        <a:t>Прочие субсидии  бюджетам городских округов  (на оснащение отремонтированных зданий общеобразовательных организаций средствами обучения и воспитания)</a:t>
                      </a:r>
                      <a:endParaRPr lang="ru-RU" sz="1000" b="0" i="0" u="none" strike="noStrike" dirty="0">
                        <a:solidFill>
                          <a:srgbClr val="000000"/>
                        </a:solidFill>
                        <a:effectLst/>
                        <a:latin typeface="+mn-lt"/>
                      </a:endParaRPr>
                    </a:p>
                  </a:txBody>
                  <a:tcPr marL="2772" marR="2772" marT="2772" marB="0" anchor="ctr"/>
                </a:tc>
                <a:tc>
                  <a:txBody>
                    <a:bodyPr/>
                    <a:lstStyle/>
                    <a:p>
                      <a:pPr algn="ctr" rtl="0" fontAlgn="ctr"/>
                      <a:r>
                        <a:rPr lang="ru-RU" sz="1000" u="none" strike="noStrike">
                          <a:effectLst/>
                          <a:latin typeface="+mn-lt"/>
                        </a:rPr>
                        <a:t>3 887,2</a:t>
                      </a:r>
                      <a:endParaRPr lang="ru-RU" sz="1000" b="0" i="0" u="none" strike="noStrike">
                        <a:solidFill>
                          <a:srgbClr val="000000"/>
                        </a:solidFill>
                        <a:effectLst/>
                        <a:latin typeface="+mn-lt"/>
                      </a:endParaRPr>
                    </a:p>
                  </a:txBody>
                  <a:tcPr marL="2772" marR="2772" marT="2772" marB="0" anchor="ctr"/>
                </a:tc>
                <a:tc>
                  <a:txBody>
                    <a:bodyPr/>
                    <a:lstStyle/>
                    <a:p>
                      <a:pPr algn="ctr" rtl="0" fontAlgn="ctr"/>
                      <a:r>
                        <a:rPr lang="ru-RU" sz="1000" u="none" strike="noStrike">
                          <a:effectLst/>
                          <a:latin typeface="+mn-lt"/>
                        </a:rPr>
                        <a:t>0,0</a:t>
                      </a:r>
                      <a:endParaRPr lang="ru-RU" sz="1000" b="0" i="0" u="none" strike="noStrike">
                        <a:solidFill>
                          <a:srgbClr val="000000"/>
                        </a:solidFill>
                        <a:effectLst/>
                        <a:latin typeface="+mn-lt"/>
                      </a:endParaRPr>
                    </a:p>
                  </a:txBody>
                  <a:tcPr marL="2772" marR="2772" marT="2772" marB="0" anchor="ctr"/>
                </a:tc>
                <a:tc>
                  <a:txBody>
                    <a:bodyPr/>
                    <a:lstStyle/>
                    <a:p>
                      <a:pPr algn="ctr" rtl="0" fontAlgn="ctr"/>
                      <a:r>
                        <a:rPr lang="ru-RU" sz="1000" u="none" strike="noStrike">
                          <a:effectLst/>
                          <a:latin typeface="+mn-lt"/>
                        </a:rPr>
                        <a:t>0,0</a:t>
                      </a:r>
                      <a:endParaRPr lang="ru-RU" sz="1000" b="0" i="0" u="none" strike="noStrike">
                        <a:solidFill>
                          <a:srgbClr val="000000"/>
                        </a:solidFill>
                        <a:effectLst/>
                        <a:latin typeface="+mn-lt"/>
                      </a:endParaRPr>
                    </a:p>
                  </a:txBody>
                  <a:tcPr marL="2772" marR="2772" marT="2772" marB="0" anchor="ctr"/>
                </a:tc>
                <a:tc>
                  <a:txBody>
                    <a:bodyPr/>
                    <a:lstStyle/>
                    <a:p>
                      <a:pPr algn="ctr" rtl="0" fontAlgn="ctr"/>
                      <a:r>
                        <a:rPr lang="ru-RU" sz="1000" u="none" strike="noStrike" dirty="0">
                          <a:effectLst/>
                          <a:latin typeface="+mn-lt"/>
                        </a:rPr>
                        <a:t>0,0</a:t>
                      </a:r>
                      <a:endParaRPr lang="ru-RU" sz="1000" b="0" i="0" u="none" strike="noStrike" dirty="0">
                        <a:solidFill>
                          <a:srgbClr val="000000"/>
                        </a:solidFill>
                        <a:effectLst/>
                        <a:latin typeface="+mn-lt"/>
                      </a:endParaRPr>
                    </a:p>
                  </a:txBody>
                  <a:tcPr marL="2772" marR="2772" marT="2772" marB="0" anchor="ctr"/>
                </a:tc>
                <a:extLst>
                  <a:ext uri="{0D108BD9-81ED-4DB2-BD59-A6C34878D82A}">
                    <a16:rowId xmlns:a16="http://schemas.microsoft.com/office/drawing/2014/main" val="3505081739"/>
                  </a:ext>
                </a:extLst>
              </a:tr>
              <a:tr h="326849">
                <a:tc>
                  <a:txBody>
                    <a:bodyPr/>
                    <a:lstStyle/>
                    <a:p>
                      <a:pPr algn="l" rtl="0" fontAlgn="ctr"/>
                      <a:r>
                        <a:rPr lang="ru-RU" sz="1000" u="none" strike="noStrike">
                          <a:effectLst/>
                          <a:latin typeface="+mn-lt"/>
                        </a:rPr>
                        <a:t>Прочие субсидии  бюджетам городских округов  (на мероприятия по разработке проектно-сметной документации на проведение капитального ремонта зданий муниципальных общеобразовательных организаций в Московской области)</a:t>
                      </a:r>
                      <a:endParaRPr lang="ru-RU" sz="1000" b="0" i="0" u="none" strike="noStrike">
                        <a:solidFill>
                          <a:srgbClr val="000000"/>
                        </a:solidFill>
                        <a:effectLst/>
                        <a:latin typeface="+mn-lt"/>
                      </a:endParaRPr>
                    </a:p>
                  </a:txBody>
                  <a:tcPr marL="2772" marR="2772" marT="2772" marB="0" anchor="ctr"/>
                </a:tc>
                <a:tc>
                  <a:txBody>
                    <a:bodyPr/>
                    <a:lstStyle/>
                    <a:p>
                      <a:pPr algn="ctr" rtl="0" fontAlgn="ctr"/>
                      <a:r>
                        <a:rPr lang="ru-RU" sz="1000" u="none" strike="noStrike" dirty="0">
                          <a:effectLst/>
                          <a:latin typeface="+mn-lt"/>
                        </a:rPr>
                        <a:t>45 940,0</a:t>
                      </a:r>
                      <a:endParaRPr lang="ru-RU" sz="1000" b="0" i="0" u="none" strike="noStrike" dirty="0">
                        <a:solidFill>
                          <a:srgbClr val="000000"/>
                        </a:solidFill>
                        <a:effectLst/>
                        <a:latin typeface="+mn-lt"/>
                      </a:endParaRPr>
                    </a:p>
                  </a:txBody>
                  <a:tcPr marL="2772" marR="2772" marT="2772" marB="0" anchor="ctr"/>
                </a:tc>
                <a:tc>
                  <a:txBody>
                    <a:bodyPr/>
                    <a:lstStyle/>
                    <a:p>
                      <a:pPr algn="ctr" rtl="0" fontAlgn="ctr"/>
                      <a:r>
                        <a:rPr lang="ru-RU" sz="1000" u="none" strike="noStrike" dirty="0">
                          <a:effectLst/>
                          <a:latin typeface="+mn-lt"/>
                        </a:rPr>
                        <a:t>0,0</a:t>
                      </a:r>
                      <a:endParaRPr lang="ru-RU" sz="1000" b="0" i="0" u="none" strike="noStrike" dirty="0">
                        <a:solidFill>
                          <a:srgbClr val="000000"/>
                        </a:solidFill>
                        <a:effectLst/>
                        <a:latin typeface="+mn-lt"/>
                      </a:endParaRPr>
                    </a:p>
                  </a:txBody>
                  <a:tcPr marL="2772" marR="2772" marT="2772" marB="0" anchor="ctr"/>
                </a:tc>
                <a:tc>
                  <a:txBody>
                    <a:bodyPr/>
                    <a:lstStyle/>
                    <a:p>
                      <a:pPr algn="ctr" rtl="0" fontAlgn="ctr"/>
                      <a:r>
                        <a:rPr lang="ru-RU" sz="1000" u="none" strike="noStrike" dirty="0">
                          <a:effectLst/>
                          <a:latin typeface="+mn-lt"/>
                        </a:rPr>
                        <a:t>0,0</a:t>
                      </a:r>
                      <a:endParaRPr lang="ru-RU" sz="1000" b="0" i="0" u="none" strike="noStrike" dirty="0">
                        <a:solidFill>
                          <a:srgbClr val="000000"/>
                        </a:solidFill>
                        <a:effectLst/>
                        <a:latin typeface="+mn-lt"/>
                      </a:endParaRPr>
                    </a:p>
                  </a:txBody>
                  <a:tcPr marL="2772" marR="2772" marT="2772" marB="0" anchor="ctr"/>
                </a:tc>
                <a:tc>
                  <a:txBody>
                    <a:bodyPr/>
                    <a:lstStyle/>
                    <a:p>
                      <a:pPr algn="ctr" rtl="0" fontAlgn="ctr"/>
                      <a:r>
                        <a:rPr lang="ru-RU" sz="1000" u="none" strike="noStrike" dirty="0">
                          <a:effectLst/>
                          <a:latin typeface="+mn-lt"/>
                        </a:rPr>
                        <a:t>0,0</a:t>
                      </a:r>
                      <a:endParaRPr lang="ru-RU" sz="1000" b="0" i="0" u="none" strike="noStrike" dirty="0">
                        <a:solidFill>
                          <a:srgbClr val="000000"/>
                        </a:solidFill>
                        <a:effectLst/>
                        <a:latin typeface="+mn-lt"/>
                      </a:endParaRPr>
                    </a:p>
                  </a:txBody>
                  <a:tcPr marL="2772" marR="2772" marT="2772" marB="0" anchor="ctr"/>
                </a:tc>
                <a:extLst>
                  <a:ext uri="{0D108BD9-81ED-4DB2-BD59-A6C34878D82A}">
                    <a16:rowId xmlns:a16="http://schemas.microsoft.com/office/drawing/2014/main" val="3262880444"/>
                  </a:ext>
                </a:extLst>
              </a:tr>
              <a:tr h="326849">
                <a:tc>
                  <a:txBody>
                    <a:bodyPr/>
                    <a:lstStyle/>
                    <a:p>
                      <a:pPr algn="l" rtl="0" fontAlgn="ctr"/>
                      <a:r>
                        <a:rPr lang="ru-RU" sz="1000" u="none" strike="noStrike" dirty="0">
                          <a:effectLst/>
                          <a:latin typeface="+mn-lt"/>
                        </a:rPr>
                        <a:t>Прочие субсидии  бюджетам городских округов  (на реализацию проектов граждан, сформированных в рамках практик инициативного бюджетирования)</a:t>
                      </a:r>
                      <a:endParaRPr lang="ru-RU" sz="1000" b="0" i="0" u="none" strike="noStrike" dirty="0">
                        <a:solidFill>
                          <a:srgbClr val="000000"/>
                        </a:solidFill>
                        <a:effectLst/>
                        <a:latin typeface="+mn-lt"/>
                      </a:endParaRPr>
                    </a:p>
                  </a:txBody>
                  <a:tcPr marL="2772" marR="2772" marT="2772" marB="0" anchor="ctr"/>
                </a:tc>
                <a:tc>
                  <a:txBody>
                    <a:bodyPr/>
                    <a:lstStyle/>
                    <a:p>
                      <a:pPr algn="ctr" rtl="0" fontAlgn="ctr"/>
                      <a:r>
                        <a:rPr lang="ru-RU" sz="1000" u="none" strike="noStrike">
                          <a:effectLst/>
                          <a:latin typeface="+mn-lt"/>
                        </a:rPr>
                        <a:t>4 000,0</a:t>
                      </a:r>
                      <a:endParaRPr lang="ru-RU" sz="1000" b="0" i="0" u="none" strike="noStrike">
                        <a:solidFill>
                          <a:srgbClr val="000000"/>
                        </a:solidFill>
                        <a:effectLst/>
                        <a:latin typeface="+mn-lt"/>
                      </a:endParaRPr>
                    </a:p>
                  </a:txBody>
                  <a:tcPr marL="2772" marR="2772" marT="2772" marB="0" anchor="ctr"/>
                </a:tc>
                <a:tc>
                  <a:txBody>
                    <a:bodyPr/>
                    <a:lstStyle/>
                    <a:p>
                      <a:pPr algn="ctr" rtl="0" fontAlgn="ctr"/>
                      <a:r>
                        <a:rPr lang="ru-RU" sz="1000" u="none" strike="noStrike">
                          <a:effectLst/>
                          <a:latin typeface="+mn-lt"/>
                        </a:rPr>
                        <a:t>0,0</a:t>
                      </a:r>
                      <a:endParaRPr lang="ru-RU" sz="1000" b="0" i="0" u="none" strike="noStrike">
                        <a:solidFill>
                          <a:srgbClr val="000000"/>
                        </a:solidFill>
                        <a:effectLst/>
                        <a:latin typeface="+mn-lt"/>
                      </a:endParaRPr>
                    </a:p>
                  </a:txBody>
                  <a:tcPr marL="2772" marR="2772" marT="2772" marB="0" anchor="ctr"/>
                </a:tc>
                <a:tc>
                  <a:txBody>
                    <a:bodyPr/>
                    <a:lstStyle/>
                    <a:p>
                      <a:pPr algn="ctr" rtl="0" fontAlgn="ctr"/>
                      <a:r>
                        <a:rPr lang="ru-RU" sz="1000" u="none" strike="noStrike">
                          <a:effectLst/>
                          <a:latin typeface="+mn-lt"/>
                        </a:rPr>
                        <a:t>0,0</a:t>
                      </a:r>
                      <a:endParaRPr lang="ru-RU" sz="1000" b="0" i="0" u="none" strike="noStrike">
                        <a:solidFill>
                          <a:srgbClr val="000000"/>
                        </a:solidFill>
                        <a:effectLst/>
                        <a:latin typeface="+mn-lt"/>
                      </a:endParaRPr>
                    </a:p>
                  </a:txBody>
                  <a:tcPr marL="2772" marR="2772" marT="2772" marB="0" anchor="ctr"/>
                </a:tc>
                <a:tc>
                  <a:txBody>
                    <a:bodyPr/>
                    <a:lstStyle/>
                    <a:p>
                      <a:pPr algn="ctr" rtl="0" fontAlgn="ctr"/>
                      <a:r>
                        <a:rPr lang="ru-RU" sz="1000" u="none" strike="noStrike" dirty="0">
                          <a:effectLst/>
                          <a:latin typeface="+mn-lt"/>
                        </a:rPr>
                        <a:t>0,0</a:t>
                      </a:r>
                      <a:endParaRPr lang="ru-RU" sz="1000" b="0" i="0" u="none" strike="noStrike" dirty="0">
                        <a:solidFill>
                          <a:srgbClr val="000000"/>
                        </a:solidFill>
                        <a:effectLst/>
                        <a:latin typeface="+mn-lt"/>
                      </a:endParaRPr>
                    </a:p>
                  </a:txBody>
                  <a:tcPr marL="2772" marR="2772" marT="2772" marB="0" anchor="ctr"/>
                </a:tc>
                <a:extLst>
                  <a:ext uri="{0D108BD9-81ED-4DB2-BD59-A6C34878D82A}">
                    <a16:rowId xmlns:a16="http://schemas.microsoft.com/office/drawing/2014/main" val="2117062076"/>
                  </a:ext>
                </a:extLst>
              </a:tr>
            </a:tbl>
          </a:graphicData>
        </a:graphic>
      </p:graphicFrame>
    </p:spTree>
    <p:extLst>
      <p:ext uri="{BB962C8B-B14F-4D97-AF65-F5344CB8AC3E}">
        <p14:creationId xmlns:p14="http://schemas.microsoft.com/office/powerpoint/2010/main" val="407639784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Номер слайда 3">
            <a:extLst>
              <a:ext uri="{FF2B5EF4-FFF2-40B4-BE49-F238E27FC236}">
                <a16:creationId xmlns:a16="http://schemas.microsoft.com/office/drawing/2014/main" id="{EA83D194-69AB-4F95-82A9-DB954EEF3C2A}"/>
              </a:ext>
            </a:extLst>
          </p:cNvPr>
          <p:cNvSpPr>
            <a:spLocks noGrp="1"/>
          </p:cNvSpPr>
          <p:nvPr>
            <p:ph type="sldNum" sz="quarter" idx="12"/>
          </p:nvPr>
        </p:nvSpPr>
        <p:spPr>
          <a:xfrm>
            <a:off x="9448800" y="6492875"/>
            <a:ext cx="2743200" cy="365125"/>
          </a:xfrm>
        </p:spPr>
        <p:txBody>
          <a:bodyPr/>
          <a:lstStyle/>
          <a:p>
            <a:fld id="{E4EB6E89-BA87-4003-BD23-6BDF40F3EBED}" type="slidenum">
              <a:rPr lang="ru-RU" smtClean="0"/>
              <a:pPr/>
              <a:t>27</a:t>
            </a:fld>
            <a:endParaRPr lang="ru-RU" dirty="0"/>
          </a:p>
        </p:txBody>
      </p:sp>
      <p:pic>
        <p:nvPicPr>
          <p:cNvPr id="5" name="Объект 6">
            <a:extLst>
              <a:ext uri="{FF2B5EF4-FFF2-40B4-BE49-F238E27FC236}">
                <a16:creationId xmlns:a16="http://schemas.microsoft.com/office/drawing/2014/main" id="{894A8C66-08FE-40CD-900E-C1240EF8743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3910" y="170694"/>
            <a:ext cx="760490" cy="342008"/>
          </a:xfrm>
          <a:prstGeom prst="rect">
            <a:avLst/>
          </a:prstGeom>
        </p:spPr>
      </p:pic>
      <p:sp>
        <p:nvSpPr>
          <p:cNvPr id="6" name="Заголовок 1">
            <a:extLst>
              <a:ext uri="{FF2B5EF4-FFF2-40B4-BE49-F238E27FC236}">
                <a16:creationId xmlns:a16="http://schemas.microsoft.com/office/drawing/2014/main" id="{2EFCB341-0182-4C29-98A6-5919828CC2A5}"/>
              </a:ext>
            </a:extLst>
          </p:cNvPr>
          <p:cNvSpPr>
            <a:spLocks noGrp="1"/>
          </p:cNvSpPr>
          <p:nvPr>
            <p:ph type="title"/>
          </p:nvPr>
        </p:nvSpPr>
        <p:spPr>
          <a:xfrm>
            <a:off x="845126" y="127961"/>
            <a:ext cx="10826413" cy="384741"/>
          </a:xfrm>
        </p:spPr>
        <p:txBody>
          <a:bodyPr>
            <a:noAutofit/>
          </a:bodyPr>
          <a:lstStyle/>
          <a:p>
            <a:pPr algn="ctr"/>
            <a:r>
              <a:rPr lang="ru-RU" sz="2800" dirty="0"/>
              <a:t>Информация о межбюджетных трансфертах в 2022-2025 гг.</a:t>
            </a:r>
          </a:p>
        </p:txBody>
      </p:sp>
      <p:sp>
        <p:nvSpPr>
          <p:cNvPr id="8" name="Прямоугольник 7">
            <a:extLst>
              <a:ext uri="{FF2B5EF4-FFF2-40B4-BE49-F238E27FC236}">
                <a16:creationId xmlns:a16="http://schemas.microsoft.com/office/drawing/2014/main" id="{EE60A32D-483E-4CDD-8F84-D59988D7936A}"/>
              </a:ext>
            </a:extLst>
          </p:cNvPr>
          <p:cNvSpPr/>
          <p:nvPr/>
        </p:nvSpPr>
        <p:spPr>
          <a:xfrm>
            <a:off x="10937149" y="456797"/>
            <a:ext cx="847155" cy="276999"/>
          </a:xfrm>
          <a:prstGeom prst="rect">
            <a:avLst/>
          </a:prstGeom>
        </p:spPr>
        <p:txBody>
          <a:bodyPr wrap="none">
            <a:spAutoFit/>
          </a:bodyPr>
          <a:lstStyle/>
          <a:p>
            <a:r>
              <a:rPr lang="ru-RU" sz="1200" dirty="0"/>
              <a:t>(тыс. руб.)</a:t>
            </a:r>
          </a:p>
        </p:txBody>
      </p:sp>
      <p:graphicFrame>
        <p:nvGraphicFramePr>
          <p:cNvPr id="3" name="Таблица 2">
            <a:extLst>
              <a:ext uri="{FF2B5EF4-FFF2-40B4-BE49-F238E27FC236}">
                <a16:creationId xmlns:a16="http://schemas.microsoft.com/office/drawing/2014/main" id="{8B526491-C423-4849-946C-3D259A88F3A7}"/>
              </a:ext>
            </a:extLst>
          </p:cNvPr>
          <p:cNvGraphicFramePr>
            <a:graphicFrameLocks noGrp="1"/>
          </p:cNvGraphicFramePr>
          <p:nvPr>
            <p:extLst>
              <p:ext uri="{D42A27DB-BD31-4B8C-83A1-F6EECF244321}">
                <p14:modId xmlns:p14="http://schemas.microsoft.com/office/powerpoint/2010/main" val="59923755"/>
              </p:ext>
            </p:extLst>
          </p:nvPr>
        </p:nvGraphicFramePr>
        <p:xfrm>
          <a:off x="249382" y="665019"/>
          <a:ext cx="11671069" cy="5657388"/>
        </p:xfrm>
        <a:graphic>
          <a:graphicData uri="http://schemas.openxmlformats.org/drawingml/2006/table">
            <a:tbl>
              <a:tblPr>
                <a:tableStyleId>{5C22544A-7EE6-4342-B048-85BDC9FD1C3A}</a:tableStyleId>
              </a:tblPr>
              <a:tblGrid>
                <a:gridCol w="7827893">
                  <a:extLst>
                    <a:ext uri="{9D8B030D-6E8A-4147-A177-3AD203B41FA5}">
                      <a16:colId xmlns:a16="http://schemas.microsoft.com/office/drawing/2014/main" val="1967355165"/>
                    </a:ext>
                  </a:extLst>
                </a:gridCol>
                <a:gridCol w="1033873">
                  <a:extLst>
                    <a:ext uri="{9D8B030D-6E8A-4147-A177-3AD203B41FA5}">
                      <a16:colId xmlns:a16="http://schemas.microsoft.com/office/drawing/2014/main" val="4140389019"/>
                    </a:ext>
                  </a:extLst>
                </a:gridCol>
                <a:gridCol w="1107721">
                  <a:extLst>
                    <a:ext uri="{9D8B030D-6E8A-4147-A177-3AD203B41FA5}">
                      <a16:colId xmlns:a16="http://schemas.microsoft.com/office/drawing/2014/main" val="4110783005"/>
                    </a:ext>
                  </a:extLst>
                </a:gridCol>
                <a:gridCol w="898485">
                  <a:extLst>
                    <a:ext uri="{9D8B030D-6E8A-4147-A177-3AD203B41FA5}">
                      <a16:colId xmlns:a16="http://schemas.microsoft.com/office/drawing/2014/main" val="3799166982"/>
                    </a:ext>
                  </a:extLst>
                </a:gridCol>
                <a:gridCol w="803097">
                  <a:extLst>
                    <a:ext uri="{9D8B030D-6E8A-4147-A177-3AD203B41FA5}">
                      <a16:colId xmlns:a16="http://schemas.microsoft.com/office/drawing/2014/main" val="37171845"/>
                    </a:ext>
                  </a:extLst>
                </a:gridCol>
              </a:tblGrid>
              <a:tr h="331491">
                <a:tc>
                  <a:txBody>
                    <a:bodyPr/>
                    <a:lstStyle/>
                    <a:p>
                      <a:pPr algn="ctr" rtl="0" fontAlgn="b"/>
                      <a:r>
                        <a:rPr lang="ru-RU" sz="1200" b="1" u="none" strike="noStrike" dirty="0">
                          <a:effectLst/>
                          <a:latin typeface="+mn-lt"/>
                        </a:rPr>
                        <a:t>Наименование доходов</a:t>
                      </a:r>
                      <a:endParaRPr lang="ru-RU" sz="1200" b="1" i="0" u="none" strike="noStrike" dirty="0">
                        <a:solidFill>
                          <a:srgbClr val="000000"/>
                        </a:solidFill>
                        <a:effectLst/>
                        <a:latin typeface="+mn-lt"/>
                      </a:endParaRPr>
                    </a:p>
                  </a:txBody>
                  <a:tcPr marL="2772" marR="2772" marT="2772" marB="0" anchor="ctr"/>
                </a:tc>
                <a:tc>
                  <a:txBody>
                    <a:bodyPr/>
                    <a:lstStyle/>
                    <a:p>
                      <a:pPr algn="ctr" rtl="0" fontAlgn="ctr"/>
                      <a:r>
                        <a:rPr lang="ru-RU" sz="1200" b="1" u="none" strike="noStrike" dirty="0">
                          <a:effectLst/>
                          <a:latin typeface="+mn-lt"/>
                        </a:rPr>
                        <a:t>Уточненный план</a:t>
                      </a:r>
                      <a:br>
                        <a:rPr lang="ru-RU" sz="1200" b="1" u="none" strike="noStrike" dirty="0">
                          <a:effectLst/>
                          <a:latin typeface="+mn-lt"/>
                        </a:rPr>
                      </a:br>
                      <a:r>
                        <a:rPr lang="ru-RU" sz="1200" b="1" u="none" strike="noStrike" dirty="0">
                          <a:effectLst/>
                          <a:latin typeface="+mn-lt"/>
                        </a:rPr>
                        <a:t> на 2022 год</a:t>
                      </a:r>
                      <a:endParaRPr lang="ru-RU" sz="1200" b="1" i="0" u="none" strike="noStrike" dirty="0">
                        <a:solidFill>
                          <a:srgbClr val="000000"/>
                        </a:solidFill>
                        <a:effectLst/>
                        <a:latin typeface="+mn-lt"/>
                      </a:endParaRPr>
                    </a:p>
                  </a:txBody>
                  <a:tcPr marL="2772" marR="2772" marT="2772" marB="0" anchor="ctr"/>
                </a:tc>
                <a:tc>
                  <a:txBody>
                    <a:bodyPr/>
                    <a:lstStyle/>
                    <a:p>
                      <a:pPr algn="ctr" rtl="0" fontAlgn="ctr"/>
                      <a:r>
                        <a:rPr lang="ru-RU" sz="1200" b="1" u="none" strike="noStrike" dirty="0">
                          <a:effectLst/>
                          <a:latin typeface="+mn-lt"/>
                        </a:rPr>
                        <a:t>План  </a:t>
                      </a:r>
                    </a:p>
                    <a:p>
                      <a:pPr algn="ctr" rtl="0" fontAlgn="ctr"/>
                      <a:r>
                        <a:rPr lang="ru-RU" sz="1200" b="1" u="none" strike="noStrike" dirty="0">
                          <a:effectLst/>
                          <a:latin typeface="+mn-lt"/>
                        </a:rPr>
                        <a:t>  на 2023 год</a:t>
                      </a:r>
                      <a:endParaRPr lang="ru-RU" sz="1200" b="1" i="0" u="none" strike="noStrike" dirty="0">
                        <a:solidFill>
                          <a:srgbClr val="000000"/>
                        </a:solidFill>
                        <a:effectLst/>
                        <a:latin typeface="+mn-lt"/>
                      </a:endParaRPr>
                    </a:p>
                  </a:txBody>
                  <a:tcPr marL="2772" marR="2772" marT="2772" marB="0" anchor="ctr"/>
                </a:tc>
                <a:tc>
                  <a:txBody>
                    <a:bodyPr/>
                    <a:lstStyle/>
                    <a:p>
                      <a:pPr algn="ctr" rtl="0" fontAlgn="ctr"/>
                      <a:r>
                        <a:rPr lang="ru-RU" sz="1200" b="1" u="none" strike="noStrike" dirty="0">
                          <a:effectLst/>
                          <a:latin typeface="+mn-lt"/>
                        </a:rPr>
                        <a:t>  План  </a:t>
                      </a:r>
                      <a:br>
                        <a:rPr lang="ru-RU" sz="1200" b="1" u="none" strike="noStrike" dirty="0">
                          <a:effectLst/>
                          <a:latin typeface="+mn-lt"/>
                        </a:rPr>
                      </a:br>
                      <a:r>
                        <a:rPr lang="ru-RU" sz="1200" b="1" u="none" strike="noStrike" dirty="0">
                          <a:effectLst/>
                          <a:latin typeface="+mn-lt"/>
                        </a:rPr>
                        <a:t>на 2024 год</a:t>
                      </a:r>
                      <a:endParaRPr lang="ru-RU" sz="1200" b="1" i="0" u="none" strike="noStrike" dirty="0">
                        <a:solidFill>
                          <a:srgbClr val="000000"/>
                        </a:solidFill>
                        <a:effectLst/>
                        <a:latin typeface="+mn-lt"/>
                      </a:endParaRPr>
                    </a:p>
                  </a:txBody>
                  <a:tcPr marL="2772" marR="2772" marT="2772" marB="0" anchor="ctr"/>
                </a:tc>
                <a:tc>
                  <a:txBody>
                    <a:bodyPr/>
                    <a:lstStyle/>
                    <a:p>
                      <a:pPr algn="ctr" rtl="0" fontAlgn="ctr"/>
                      <a:r>
                        <a:rPr lang="ru-RU" sz="1200" b="1" u="none" strike="noStrike" dirty="0">
                          <a:effectLst/>
                          <a:latin typeface="+mn-lt"/>
                        </a:rPr>
                        <a:t>План </a:t>
                      </a:r>
                      <a:br>
                        <a:rPr lang="ru-RU" sz="1200" b="1" u="none" strike="noStrike" dirty="0">
                          <a:effectLst/>
                          <a:latin typeface="+mn-lt"/>
                        </a:rPr>
                      </a:br>
                      <a:r>
                        <a:rPr lang="ru-RU" sz="1200" b="1" u="none" strike="noStrike" dirty="0">
                          <a:effectLst/>
                          <a:latin typeface="+mn-lt"/>
                        </a:rPr>
                        <a:t>на 2025 год</a:t>
                      </a:r>
                      <a:endParaRPr lang="ru-RU" sz="1200" b="1" i="0" u="none" strike="noStrike" dirty="0">
                        <a:solidFill>
                          <a:srgbClr val="000000"/>
                        </a:solidFill>
                        <a:effectLst/>
                        <a:latin typeface="+mn-lt"/>
                      </a:endParaRPr>
                    </a:p>
                  </a:txBody>
                  <a:tcPr marL="2772" marR="2772" marT="2772" marB="0" anchor="ctr"/>
                </a:tc>
                <a:extLst>
                  <a:ext uri="{0D108BD9-81ED-4DB2-BD59-A6C34878D82A}">
                    <a16:rowId xmlns:a16="http://schemas.microsoft.com/office/drawing/2014/main" val="4134753333"/>
                  </a:ext>
                </a:extLst>
              </a:tr>
              <a:tr h="94711">
                <a:tc>
                  <a:txBody>
                    <a:bodyPr/>
                    <a:lstStyle/>
                    <a:p>
                      <a:pPr marL="0" algn="l" defTabSz="914400" rtl="0" eaLnBrk="1" fontAlgn="b" latinLnBrk="0" hangingPunct="1"/>
                      <a:r>
                        <a:rPr lang="ru-RU" sz="1200" b="1" u="none" strike="noStrike" kern="1200" dirty="0">
                          <a:solidFill>
                            <a:schemeClr val="dk1"/>
                          </a:solidFill>
                          <a:effectLst/>
                          <a:latin typeface="+mn-lt"/>
                          <a:ea typeface="+mn-ea"/>
                          <a:cs typeface="+mn-cs"/>
                        </a:rPr>
                        <a:t>Субвенции от других бюджетов бюджетной системы, в том числе:</a:t>
                      </a:r>
                    </a:p>
                  </a:txBody>
                  <a:tcPr marL="3858" marR="3858" marT="3858" marB="0" anchor="b"/>
                </a:tc>
                <a:tc>
                  <a:txBody>
                    <a:bodyPr/>
                    <a:lstStyle/>
                    <a:p>
                      <a:pPr marL="0" algn="l" defTabSz="914400" rtl="0" eaLnBrk="1" fontAlgn="b" latinLnBrk="0" hangingPunct="1"/>
                      <a:r>
                        <a:rPr lang="ru-RU" sz="1200" b="1" u="none" strike="noStrike" kern="1200" dirty="0">
                          <a:solidFill>
                            <a:schemeClr val="dk1"/>
                          </a:solidFill>
                          <a:effectLst/>
                          <a:latin typeface="+mn-lt"/>
                          <a:ea typeface="+mn-ea"/>
                          <a:cs typeface="+mn-cs"/>
                        </a:rPr>
                        <a:t>2 114 652,0</a:t>
                      </a:r>
                    </a:p>
                  </a:txBody>
                  <a:tcPr marL="3858" marR="3858" marT="3858" marB="0" anchor="ctr"/>
                </a:tc>
                <a:tc>
                  <a:txBody>
                    <a:bodyPr/>
                    <a:lstStyle/>
                    <a:p>
                      <a:pPr marL="0" algn="l" defTabSz="914400" rtl="0" eaLnBrk="1" fontAlgn="b" latinLnBrk="0" hangingPunct="1"/>
                      <a:r>
                        <a:rPr lang="ru-RU" sz="1200" b="1" u="none" strike="noStrike" kern="1200" dirty="0">
                          <a:solidFill>
                            <a:schemeClr val="dk1"/>
                          </a:solidFill>
                          <a:effectLst/>
                          <a:latin typeface="+mn-lt"/>
                          <a:ea typeface="+mn-ea"/>
                          <a:cs typeface="+mn-cs"/>
                        </a:rPr>
                        <a:t>2 187 051,7</a:t>
                      </a:r>
                    </a:p>
                  </a:txBody>
                  <a:tcPr marL="3858" marR="3858" marT="3858" marB="0" anchor="ctr"/>
                </a:tc>
                <a:tc>
                  <a:txBody>
                    <a:bodyPr/>
                    <a:lstStyle/>
                    <a:p>
                      <a:pPr marL="0" algn="l" defTabSz="914400" rtl="0" eaLnBrk="1" fontAlgn="b" latinLnBrk="0" hangingPunct="1"/>
                      <a:r>
                        <a:rPr lang="ru-RU" sz="1200" b="1" u="none" strike="noStrike" kern="1200">
                          <a:solidFill>
                            <a:schemeClr val="dk1"/>
                          </a:solidFill>
                          <a:effectLst/>
                          <a:latin typeface="+mn-lt"/>
                          <a:ea typeface="+mn-ea"/>
                          <a:cs typeface="+mn-cs"/>
                        </a:rPr>
                        <a:t>2 203 125,1</a:t>
                      </a:r>
                    </a:p>
                  </a:txBody>
                  <a:tcPr marL="3858" marR="3858" marT="3858" marB="0" anchor="ctr"/>
                </a:tc>
                <a:tc>
                  <a:txBody>
                    <a:bodyPr/>
                    <a:lstStyle/>
                    <a:p>
                      <a:pPr marL="0" algn="l" defTabSz="914400" rtl="0" eaLnBrk="1" fontAlgn="b" latinLnBrk="0" hangingPunct="1"/>
                      <a:r>
                        <a:rPr lang="ru-RU" sz="1200" b="1" u="none" strike="noStrike" kern="1200" dirty="0">
                          <a:solidFill>
                            <a:schemeClr val="dk1"/>
                          </a:solidFill>
                          <a:effectLst/>
                          <a:latin typeface="+mn-lt"/>
                          <a:ea typeface="+mn-ea"/>
                          <a:cs typeface="+mn-cs"/>
                        </a:rPr>
                        <a:t>2 197 329,7</a:t>
                      </a:r>
                    </a:p>
                  </a:txBody>
                  <a:tcPr marL="3858" marR="3858" marT="3858" marB="0" anchor="ctr"/>
                </a:tc>
                <a:extLst>
                  <a:ext uri="{0D108BD9-81ED-4DB2-BD59-A6C34878D82A}">
                    <a16:rowId xmlns:a16="http://schemas.microsoft.com/office/drawing/2014/main" val="1376793843"/>
                  </a:ext>
                </a:extLst>
              </a:tr>
              <a:tr h="310445">
                <a:tc>
                  <a:txBody>
                    <a:bodyPr/>
                    <a:lstStyle/>
                    <a:p>
                      <a:pPr algn="l" rtl="0" fontAlgn="ctr"/>
                      <a:r>
                        <a:rPr lang="ru-RU" sz="1000" u="none" strike="noStrike" dirty="0">
                          <a:effectLst/>
                        </a:rPr>
                        <a:t>Субвенции бюджетам городских округов на выполнение передаваемых полномочий субъектов Российской Федерации (на обеспечение переданного государственного полномочия Московской области по созданию комиссий по делам несовершеннолетних и защите их прав муниципальных образований Московской области)</a:t>
                      </a:r>
                      <a:endParaRPr lang="ru-RU" sz="1000" b="0" i="0" u="none" strike="noStrike" dirty="0">
                        <a:solidFill>
                          <a:srgbClr val="000000"/>
                        </a:solidFill>
                        <a:effectLst/>
                        <a:latin typeface="Arial" panose="020B0604020202020204" pitchFamily="34" charset="0"/>
                      </a:endParaRPr>
                    </a:p>
                  </a:txBody>
                  <a:tcPr marL="3858" marR="3858" marT="3858" marB="0" anchor="ctr"/>
                </a:tc>
                <a:tc>
                  <a:txBody>
                    <a:bodyPr/>
                    <a:lstStyle/>
                    <a:p>
                      <a:pPr algn="ctr" rtl="0" fontAlgn="ctr"/>
                      <a:r>
                        <a:rPr lang="ru-RU" sz="1000" u="none" strike="noStrike" dirty="0">
                          <a:effectLst/>
                        </a:rPr>
                        <a:t>5 689,0</a:t>
                      </a:r>
                      <a:endParaRPr lang="ru-RU" sz="1000" b="0" i="0" u="none" strike="noStrike" dirty="0">
                        <a:solidFill>
                          <a:srgbClr val="000000"/>
                        </a:solidFill>
                        <a:effectLst/>
                        <a:latin typeface="Arial" panose="020B0604020202020204" pitchFamily="34" charset="0"/>
                      </a:endParaRPr>
                    </a:p>
                  </a:txBody>
                  <a:tcPr marL="3858" marR="3858" marT="3858" marB="0" anchor="ctr"/>
                </a:tc>
                <a:tc>
                  <a:txBody>
                    <a:bodyPr/>
                    <a:lstStyle/>
                    <a:p>
                      <a:pPr algn="ctr" rtl="0" fontAlgn="ctr"/>
                      <a:r>
                        <a:rPr lang="ru-RU" sz="1000" u="none" strike="noStrike" dirty="0">
                          <a:effectLst/>
                        </a:rPr>
                        <a:t>5 807,0</a:t>
                      </a:r>
                      <a:endParaRPr lang="ru-RU" sz="1000" b="0" i="0" u="none" strike="noStrike" dirty="0">
                        <a:solidFill>
                          <a:srgbClr val="000000"/>
                        </a:solidFill>
                        <a:effectLst/>
                        <a:latin typeface="Arial" panose="020B0604020202020204" pitchFamily="34" charset="0"/>
                      </a:endParaRPr>
                    </a:p>
                  </a:txBody>
                  <a:tcPr marL="3858" marR="3858" marT="3858" marB="0" anchor="ctr"/>
                </a:tc>
                <a:tc>
                  <a:txBody>
                    <a:bodyPr/>
                    <a:lstStyle/>
                    <a:p>
                      <a:pPr algn="ctr" rtl="0" fontAlgn="ctr"/>
                      <a:r>
                        <a:rPr lang="ru-RU" sz="1000" u="none" strike="noStrike" dirty="0">
                          <a:effectLst/>
                        </a:rPr>
                        <a:t>5 876,0</a:t>
                      </a:r>
                      <a:endParaRPr lang="ru-RU" sz="1000" b="0" i="0" u="none" strike="noStrike" dirty="0">
                        <a:solidFill>
                          <a:srgbClr val="000000"/>
                        </a:solidFill>
                        <a:effectLst/>
                        <a:latin typeface="Arial" panose="020B0604020202020204" pitchFamily="34" charset="0"/>
                      </a:endParaRPr>
                    </a:p>
                  </a:txBody>
                  <a:tcPr marL="3858" marR="3858" marT="3858" marB="0" anchor="ctr"/>
                </a:tc>
                <a:tc>
                  <a:txBody>
                    <a:bodyPr/>
                    <a:lstStyle/>
                    <a:p>
                      <a:pPr algn="ctr" rtl="0" fontAlgn="ctr"/>
                      <a:r>
                        <a:rPr lang="ru-RU" sz="1000" u="none" strike="noStrike">
                          <a:effectLst/>
                        </a:rPr>
                        <a:t>5 928,0</a:t>
                      </a:r>
                      <a:endParaRPr lang="ru-RU" sz="1000" b="0" i="0" u="none" strike="noStrike">
                        <a:solidFill>
                          <a:srgbClr val="000000"/>
                        </a:solidFill>
                        <a:effectLst/>
                        <a:latin typeface="Arial" panose="020B0604020202020204" pitchFamily="34" charset="0"/>
                      </a:endParaRPr>
                    </a:p>
                  </a:txBody>
                  <a:tcPr marL="3858" marR="3858" marT="3858" marB="0" anchor="ctr"/>
                </a:tc>
                <a:extLst>
                  <a:ext uri="{0D108BD9-81ED-4DB2-BD59-A6C34878D82A}">
                    <a16:rowId xmlns:a16="http://schemas.microsoft.com/office/drawing/2014/main" val="2100797005"/>
                  </a:ext>
                </a:extLst>
              </a:tr>
              <a:tr h="352538">
                <a:tc>
                  <a:txBody>
                    <a:bodyPr/>
                    <a:lstStyle/>
                    <a:p>
                      <a:pPr algn="l" rtl="0" fontAlgn="ctr"/>
                      <a:r>
                        <a:rPr lang="ru-RU" sz="1000" u="none" strike="noStrike" dirty="0">
                          <a:effectLst/>
                        </a:rPr>
                        <a:t>Субвенции бюджетам городских округов на выполнение передаваемых полномочий субъектов Российской Федерации (на обеспечение переданных государственных полномочий по  временному хранению , комплектованию, учету и использованию архивных документов, относящихся к собственности Московской области и временно  хранящихся в муниципальных архивах)</a:t>
                      </a:r>
                      <a:endParaRPr lang="ru-RU" sz="1000" b="0" i="0" u="none" strike="noStrike" dirty="0">
                        <a:solidFill>
                          <a:srgbClr val="000000"/>
                        </a:solidFill>
                        <a:effectLst/>
                        <a:latin typeface="Arial" panose="020B0604020202020204" pitchFamily="34" charset="0"/>
                      </a:endParaRPr>
                    </a:p>
                  </a:txBody>
                  <a:tcPr marL="3858" marR="3858" marT="3858" marB="0" anchor="ctr"/>
                </a:tc>
                <a:tc>
                  <a:txBody>
                    <a:bodyPr/>
                    <a:lstStyle/>
                    <a:p>
                      <a:pPr algn="ctr" rtl="0" fontAlgn="ctr"/>
                      <a:r>
                        <a:rPr lang="ru-RU" sz="1000" u="none" strike="noStrike">
                          <a:effectLst/>
                        </a:rPr>
                        <a:t>1 864,0</a:t>
                      </a:r>
                      <a:endParaRPr lang="ru-RU" sz="1000" b="0" i="0" u="none" strike="noStrike">
                        <a:solidFill>
                          <a:srgbClr val="000000"/>
                        </a:solidFill>
                        <a:effectLst/>
                        <a:latin typeface="Arial" panose="020B0604020202020204" pitchFamily="34" charset="0"/>
                      </a:endParaRPr>
                    </a:p>
                  </a:txBody>
                  <a:tcPr marL="3858" marR="3858" marT="3858" marB="0" anchor="ctr"/>
                </a:tc>
                <a:tc>
                  <a:txBody>
                    <a:bodyPr/>
                    <a:lstStyle/>
                    <a:p>
                      <a:pPr algn="ctr" rtl="0" fontAlgn="ctr"/>
                      <a:r>
                        <a:rPr lang="ru-RU" sz="1000" u="none" strike="noStrike" dirty="0">
                          <a:effectLst/>
                        </a:rPr>
                        <a:t>2 057,0</a:t>
                      </a:r>
                      <a:endParaRPr lang="ru-RU" sz="1000" b="0" i="0" u="none" strike="noStrike" dirty="0">
                        <a:solidFill>
                          <a:srgbClr val="000000"/>
                        </a:solidFill>
                        <a:effectLst/>
                        <a:latin typeface="Arial" panose="020B0604020202020204" pitchFamily="34" charset="0"/>
                      </a:endParaRPr>
                    </a:p>
                  </a:txBody>
                  <a:tcPr marL="3858" marR="3858" marT="3858" marB="0" anchor="ctr"/>
                </a:tc>
                <a:tc>
                  <a:txBody>
                    <a:bodyPr/>
                    <a:lstStyle/>
                    <a:p>
                      <a:pPr algn="ctr" rtl="0" fontAlgn="ctr"/>
                      <a:r>
                        <a:rPr lang="ru-RU" sz="1000" u="none" strike="noStrike" dirty="0">
                          <a:effectLst/>
                        </a:rPr>
                        <a:t>2 063,0</a:t>
                      </a:r>
                      <a:endParaRPr lang="ru-RU" sz="1000" b="0" i="0" u="none" strike="noStrike" dirty="0">
                        <a:solidFill>
                          <a:srgbClr val="000000"/>
                        </a:solidFill>
                        <a:effectLst/>
                        <a:latin typeface="Arial" panose="020B0604020202020204" pitchFamily="34" charset="0"/>
                      </a:endParaRPr>
                    </a:p>
                  </a:txBody>
                  <a:tcPr marL="3858" marR="3858" marT="3858" marB="0" anchor="ctr"/>
                </a:tc>
                <a:tc>
                  <a:txBody>
                    <a:bodyPr/>
                    <a:lstStyle/>
                    <a:p>
                      <a:pPr algn="ctr" rtl="0" fontAlgn="ctr"/>
                      <a:r>
                        <a:rPr lang="ru-RU" sz="1000" u="none" strike="noStrike">
                          <a:effectLst/>
                        </a:rPr>
                        <a:t>2 067,0</a:t>
                      </a:r>
                      <a:endParaRPr lang="ru-RU" sz="1000" b="0" i="0" u="none" strike="noStrike">
                        <a:solidFill>
                          <a:srgbClr val="000000"/>
                        </a:solidFill>
                        <a:effectLst/>
                        <a:latin typeface="Arial" panose="020B0604020202020204" pitchFamily="34" charset="0"/>
                      </a:endParaRPr>
                    </a:p>
                  </a:txBody>
                  <a:tcPr marL="3858" marR="3858" marT="3858" marB="0" anchor="ctr"/>
                </a:tc>
                <a:extLst>
                  <a:ext uri="{0D108BD9-81ED-4DB2-BD59-A6C34878D82A}">
                    <a16:rowId xmlns:a16="http://schemas.microsoft.com/office/drawing/2014/main" val="3123745093"/>
                  </a:ext>
                </a:extLst>
              </a:tr>
              <a:tr h="578795">
                <a:tc>
                  <a:txBody>
                    <a:bodyPr/>
                    <a:lstStyle/>
                    <a:p>
                      <a:pPr algn="l" rtl="0" fontAlgn="ctr"/>
                      <a:r>
                        <a:rPr lang="ru-RU" sz="1000" u="none" strike="noStrike" dirty="0">
                          <a:effectLst/>
                        </a:rPr>
                        <a:t>Субвенции бюджетам городских округов на выполнение передаваемых полномочий субъектов Российской Федерации (на осуществление отдельных государственных полномочий в части подготовки и направления уведомлений о соответствии (несоответствии) указанных в уведомлении о планируемом строительстве параметров объекта индивидуального жилищного строительства или садового дома установленным параметрам и допустимости размещения объекта индивидуального жилищного строительства или садового дома на земельном участке, уведомлений о соответствии (несоответствии) построенных или реконструированных объектов индивидуального жилищного строительства или садового дома требованиям законодательства о градостроительной деятельности)</a:t>
                      </a:r>
                      <a:endParaRPr lang="ru-RU" sz="1000" b="0" i="0" u="none" strike="noStrike" dirty="0">
                        <a:solidFill>
                          <a:srgbClr val="000000"/>
                        </a:solidFill>
                        <a:effectLst/>
                        <a:latin typeface="Arial" panose="020B0604020202020204" pitchFamily="34" charset="0"/>
                      </a:endParaRPr>
                    </a:p>
                  </a:txBody>
                  <a:tcPr marL="3858" marR="3858" marT="3858" marB="0" anchor="ctr"/>
                </a:tc>
                <a:tc>
                  <a:txBody>
                    <a:bodyPr/>
                    <a:lstStyle/>
                    <a:p>
                      <a:pPr algn="ctr" rtl="0" fontAlgn="ctr"/>
                      <a:r>
                        <a:rPr lang="ru-RU" sz="1000" u="none" strike="noStrike" dirty="0">
                          <a:effectLst/>
                        </a:rPr>
                        <a:t>248,0</a:t>
                      </a:r>
                      <a:endParaRPr lang="ru-RU" sz="1000" b="0" i="0" u="none" strike="noStrike" dirty="0">
                        <a:solidFill>
                          <a:srgbClr val="000000"/>
                        </a:solidFill>
                        <a:effectLst/>
                        <a:latin typeface="Arial" panose="020B0604020202020204" pitchFamily="34" charset="0"/>
                      </a:endParaRPr>
                    </a:p>
                  </a:txBody>
                  <a:tcPr marL="3858" marR="3858" marT="3858" marB="0" anchor="ctr"/>
                </a:tc>
                <a:tc>
                  <a:txBody>
                    <a:bodyPr/>
                    <a:lstStyle/>
                    <a:p>
                      <a:pPr algn="ctr" rtl="0" fontAlgn="ctr"/>
                      <a:r>
                        <a:rPr lang="ru-RU" sz="1000" u="none" strike="noStrike">
                          <a:effectLst/>
                        </a:rPr>
                        <a:t>249,0</a:t>
                      </a:r>
                      <a:endParaRPr lang="ru-RU" sz="1000" b="0" i="0" u="none" strike="noStrike">
                        <a:solidFill>
                          <a:srgbClr val="000000"/>
                        </a:solidFill>
                        <a:effectLst/>
                        <a:latin typeface="Arial" panose="020B0604020202020204" pitchFamily="34" charset="0"/>
                      </a:endParaRPr>
                    </a:p>
                  </a:txBody>
                  <a:tcPr marL="3858" marR="3858" marT="3858" marB="0" anchor="ctr"/>
                </a:tc>
                <a:tc>
                  <a:txBody>
                    <a:bodyPr/>
                    <a:lstStyle/>
                    <a:p>
                      <a:pPr algn="ctr" rtl="0" fontAlgn="ctr"/>
                      <a:r>
                        <a:rPr lang="ru-RU" sz="1000" u="none" strike="noStrike" dirty="0">
                          <a:effectLst/>
                        </a:rPr>
                        <a:t>249,0</a:t>
                      </a:r>
                      <a:endParaRPr lang="ru-RU" sz="1000" b="0" i="0" u="none" strike="noStrike" dirty="0">
                        <a:solidFill>
                          <a:srgbClr val="000000"/>
                        </a:solidFill>
                        <a:effectLst/>
                        <a:latin typeface="Arial" panose="020B0604020202020204" pitchFamily="34" charset="0"/>
                      </a:endParaRPr>
                    </a:p>
                  </a:txBody>
                  <a:tcPr marL="3858" marR="3858" marT="3858" marB="0" anchor="ctr"/>
                </a:tc>
                <a:tc>
                  <a:txBody>
                    <a:bodyPr/>
                    <a:lstStyle/>
                    <a:p>
                      <a:pPr algn="ctr" rtl="0" fontAlgn="ctr"/>
                      <a:r>
                        <a:rPr lang="ru-RU" sz="1000" u="none" strike="noStrike">
                          <a:effectLst/>
                        </a:rPr>
                        <a:t>249,0</a:t>
                      </a:r>
                      <a:endParaRPr lang="ru-RU" sz="1000" b="0" i="0" u="none" strike="noStrike">
                        <a:solidFill>
                          <a:srgbClr val="000000"/>
                        </a:solidFill>
                        <a:effectLst/>
                        <a:latin typeface="Arial" panose="020B0604020202020204" pitchFamily="34" charset="0"/>
                      </a:endParaRPr>
                    </a:p>
                  </a:txBody>
                  <a:tcPr marL="3858" marR="3858" marT="3858" marB="0" anchor="ctr"/>
                </a:tc>
                <a:extLst>
                  <a:ext uri="{0D108BD9-81ED-4DB2-BD59-A6C34878D82A}">
                    <a16:rowId xmlns:a16="http://schemas.microsoft.com/office/drawing/2014/main" val="3423975331"/>
                  </a:ext>
                </a:extLst>
              </a:tr>
              <a:tr h="315707">
                <a:tc>
                  <a:txBody>
                    <a:bodyPr/>
                    <a:lstStyle/>
                    <a:p>
                      <a:pPr algn="l" rtl="0" fontAlgn="ctr"/>
                      <a:r>
                        <a:rPr lang="ru-RU" sz="1000" u="none" strike="noStrike" dirty="0">
                          <a:effectLst/>
                        </a:rPr>
                        <a:t>Субвенции бюджетам городских округов на выполнение передаваемых полномочий субъектов Российской Федерации (на осуществление переданных органам местного самоуправления полномочий по региональному государственному жилищному контролю (надзору) за соблюдением гражданами требований правил пользования газом)</a:t>
                      </a:r>
                      <a:endParaRPr lang="ru-RU" sz="1000" b="0" i="0" u="none" strike="noStrike" dirty="0">
                        <a:solidFill>
                          <a:srgbClr val="000000"/>
                        </a:solidFill>
                        <a:effectLst/>
                        <a:latin typeface="Arial" panose="020B0604020202020204" pitchFamily="34" charset="0"/>
                      </a:endParaRPr>
                    </a:p>
                  </a:txBody>
                  <a:tcPr marL="3858" marR="3858" marT="3858" marB="0" anchor="ctr"/>
                </a:tc>
                <a:tc>
                  <a:txBody>
                    <a:bodyPr/>
                    <a:lstStyle/>
                    <a:p>
                      <a:pPr algn="ctr" rtl="0" fontAlgn="ctr"/>
                      <a:r>
                        <a:rPr lang="ru-RU" sz="1000" u="none" strike="noStrike">
                          <a:effectLst/>
                        </a:rPr>
                        <a:t>194,0</a:t>
                      </a:r>
                      <a:endParaRPr lang="ru-RU" sz="1000" b="0" i="0" u="none" strike="noStrike">
                        <a:solidFill>
                          <a:srgbClr val="000000"/>
                        </a:solidFill>
                        <a:effectLst/>
                        <a:latin typeface="Arial" panose="020B0604020202020204" pitchFamily="34" charset="0"/>
                      </a:endParaRPr>
                    </a:p>
                  </a:txBody>
                  <a:tcPr marL="3858" marR="3858" marT="3858" marB="0" anchor="ctr"/>
                </a:tc>
                <a:tc>
                  <a:txBody>
                    <a:bodyPr/>
                    <a:lstStyle/>
                    <a:p>
                      <a:pPr algn="ctr" rtl="0" fontAlgn="ctr"/>
                      <a:r>
                        <a:rPr lang="ru-RU" sz="1000" u="none" strike="noStrike">
                          <a:effectLst/>
                        </a:rPr>
                        <a:t>392,0</a:t>
                      </a:r>
                      <a:endParaRPr lang="ru-RU" sz="1000" b="0" i="0" u="none" strike="noStrike">
                        <a:solidFill>
                          <a:srgbClr val="000000"/>
                        </a:solidFill>
                        <a:effectLst/>
                        <a:latin typeface="Arial" panose="020B0604020202020204" pitchFamily="34" charset="0"/>
                      </a:endParaRPr>
                    </a:p>
                  </a:txBody>
                  <a:tcPr marL="3858" marR="3858" marT="3858" marB="0" anchor="ctr"/>
                </a:tc>
                <a:tc>
                  <a:txBody>
                    <a:bodyPr/>
                    <a:lstStyle/>
                    <a:p>
                      <a:pPr algn="ctr" rtl="0" fontAlgn="ctr"/>
                      <a:r>
                        <a:rPr lang="ru-RU" sz="1000" u="none" strike="noStrike" dirty="0">
                          <a:effectLst/>
                        </a:rPr>
                        <a:t>392,0</a:t>
                      </a:r>
                      <a:endParaRPr lang="ru-RU" sz="1000" b="0" i="0" u="none" strike="noStrike" dirty="0">
                        <a:solidFill>
                          <a:srgbClr val="000000"/>
                        </a:solidFill>
                        <a:effectLst/>
                        <a:latin typeface="Arial" panose="020B0604020202020204" pitchFamily="34" charset="0"/>
                      </a:endParaRPr>
                    </a:p>
                  </a:txBody>
                  <a:tcPr marL="3858" marR="3858" marT="3858" marB="0" anchor="ctr"/>
                </a:tc>
                <a:tc>
                  <a:txBody>
                    <a:bodyPr/>
                    <a:lstStyle/>
                    <a:p>
                      <a:pPr algn="ctr" rtl="0" fontAlgn="ctr"/>
                      <a:r>
                        <a:rPr lang="ru-RU" sz="1000" u="none" strike="noStrike" dirty="0">
                          <a:effectLst/>
                        </a:rPr>
                        <a:t>392,0</a:t>
                      </a:r>
                      <a:endParaRPr lang="ru-RU" sz="1000" b="0" i="0" u="none" strike="noStrike" dirty="0">
                        <a:solidFill>
                          <a:srgbClr val="000000"/>
                        </a:solidFill>
                        <a:effectLst/>
                        <a:latin typeface="Arial" panose="020B0604020202020204" pitchFamily="34" charset="0"/>
                      </a:endParaRPr>
                    </a:p>
                  </a:txBody>
                  <a:tcPr marL="3858" marR="3858" marT="3858" marB="0" anchor="ctr"/>
                </a:tc>
                <a:extLst>
                  <a:ext uri="{0D108BD9-81ED-4DB2-BD59-A6C34878D82A}">
                    <a16:rowId xmlns:a16="http://schemas.microsoft.com/office/drawing/2014/main" val="3683164437"/>
                  </a:ext>
                </a:extLst>
              </a:tr>
              <a:tr h="173640">
                <a:tc>
                  <a:txBody>
                    <a:bodyPr/>
                    <a:lstStyle/>
                    <a:p>
                      <a:pPr algn="l" rtl="0" fontAlgn="ctr"/>
                      <a:r>
                        <a:rPr lang="ru-RU" sz="1000" u="none" strike="noStrike">
                          <a:effectLst/>
                        </a:rPr>
                        <a:t>Субвенции бюджетам городских округов на выполнение передаваемых полномочий субъектов Российской Федерации (на осуществление государственных полномочий  Московской области  в области земельных отношений)</a:t>
                      </a:r>
                      <a:endParaRPr lang="ru-RU" sz="1000" b="0" i="0" u="none" strike="noStrike">
                        <a:solidFill>
                          <a:srgbClr val="000000"/>
                        </a:solidFill>
                        <a:effectLst/>
                        <a:latin typeface="Arial" panose="020B0604020202020204" pitchFamily="34" charset="0"/>
                      </a:endParaRPr>
                    </a:p>
                  </a:txBody>
                  <a:tcPr marL="3858" marR="3858" marT="3858" marB="0" anchor="ctr"/>
                </a:tc>
                <a:tc>
                  <a:txBody>
                    <a:bodyPr/>
                    <a:lstStyle/>
                    <a:p>
                      <a:pPr algn="ctr" rtl="0" fontAlgn="ctr"/>
                      <a:r>
                        <a:rPr lang="ru-RU" sz="1000" u="none" strike="noStrike">
                          <a:effectLst/>
                        </a:rPr>
                        <a:t>3 065,0</a:t>
                      </a:r>
                      <a:endParaRPr lang="ru-RU" sz="1000" b="0" i="0" u="none" strike="noStrike">
                        <a:solidFill>
                          <a:srgbClr val="000000"/>
                        </a:solidFill>
                        <a:effectLst/>
                        <a:latin typeface="Arial" panose="020B0604020202020204" pitchFamily="34" charset="0"/>
                      </a:endParaRPr>
                    </a:p>
                  </a:txBody>
                  <a:tcPr marL="3858" marR="3858" marT="3858" marB="0" anchor="ctr"/>
                </a:tc>
                <a:tc>
                  <a:txBody>
                    <a:bodyPr/>
                    <a:lstStyle/>
                    <a:p>
                      <a:pPr algn="ctr" rtl="0" fontAlgn="ctr"/>
                      <a:r>
                        <a:rPr lang="ru-RU" sz="1000" u="none" strike="noStrike" dirty="0">
                          <a:effectLst/>
                        </a:rPr>
                        <a:t>2 062,0</a:t>
                      </a:r>
                      <a:endParaRPr lang="ru-RU" sz="1000" b="0" i="0" u="none" strike="noStrike" dirty="0">
                        <a:solidFill>
                          <a:srgbClr val="000000"/>
                        </a:solidFill>
                        <a:effectLst/>
                        <a:latin typeface="Arial" panose="020B0604020202020204" pitchFamily="34" charset="0"/>
                      </a:endParaRPr>
                    </a:p>
                  </a:txBody>
                  <a:tcPr marL="3858" marR="3858" marT="3858" marB="0" anchor="ctr"/>
                </a:tc>
                <a:tc>
                  <a:txBody>
                    <a:bodyPr/>
                    <a:lstStyle/>
                    <a:p>
                      <a:pPr algn="ctr" rtl="0" fontAlgn="ctr"/>
                      <a:r>
                        <a:rPr lang="ru-RU" sz="1000" u="none" strike="noStrike">
                          <a:effectLst/>
                        </a:rPr>
                        <a:t>2 062,0</a:t>
                      </a:r>
                      <a:endParaRPr lang="ru-RU" sz="1000" b="0" i="0" u="none" strike="noStrike">
                        <a:solidFill>
                          <a:srgbClr val="000000"/>
                        </a:solidFill>
                        <a:effectLst/>
                        <a:latin typeface="Arial" panose="020B0604020202020204" pitchFamily="34" charset="0"/>
                      </a:endParaRPr>
                    </a:p>
                  </a:txBody>
                  <a:tcPr marL="3858" marR="3858" marT="3858" marB="0" anchor="ctr"/>
                </a:tc>
                <a:tc>
                  <a:txBody>
                    <a:bodyPr/>
                    <a:lstStyle/>
                    <a:p>
                      <a:pPr algn="ctr" rtl="0" fontAlgn="ctr"/>
                      <a:r>
                        <a:rPr lang="ru-RU" sz="1000" u="none" strike="noStrike">
                          <a:effectLst/>
                        </a:rPr>
                        <a:t>2 062,0</a:t>
                      </a:r>
                      <a:endParaRPr lang="ru-RU" sz="1000" b="0" i="0" u="none" strike="noStrike">
                        <a:solidFill>
                          <a:srgbClr val="000000"/>
                        </a:solidFill>
                        <a:effectLst/>
                        <a:latin typeface="Arial" panose="020B0604020202020204" pitchFamily="34" charset="0"/>
                      </a:endParaRPr>
                    </a:p>
                  </a:txBody>
                  <a:tcPr marL="3858" marR="3858" marT="3858" marB="0" anchor="ctr"/>
                </a:tc>
                <a:extLst>
                  <a:ext uri="{0D108BD9-81ED-4DB2-BD59-A6C34878D82A}">
                    <a16:rowId xmlns:a16="http://schemas.microsoft.com/office/drawing/2014/main" val="59385994"/>
                  </a:ext>
                </a:extLst>
              </a:tr>
              <a:tr h="320968">
                <a:tc>
                  <a:txBody>
                    <a:bodyPr/>
                    <a:lstStyle/>
                    <a:p>
                      <a:pPr algn="l" rtl="0" fontAlgn="ctr"/>
                      <a:r>
                        <a:rPr lang="ru-RU" sz="1000" u="none" strike="noStrike">
                          <a:effectLst/>
                        </a:rPr>
                        <a:t>Субвенции бюджетам городских округов на выполнение передаваемых полномочий субъектов Российской Федерации (на осуществление переданных полномочий Московской области по организации мероприятий при осуществлении деятельности по обращению с собаками без владельцев)</a:t>
                      </a:r>
                      <a:endParaRPr lang="ru-RU" sz="1000" b="0" i="0" u="none" strike="noStrike">
                        <a:solidFill>
                          <a:srgbClr val="000000"/>
                        </a:solidFill>
                        <a:effectLst/>
                        <a:latin typeface="Arial" panose="020B0604020202020204" pitchFamily="34" charset="0"/>
                      </a:endParaRPr>
                    </a:p>
                  </a:txBody>
                  <a:tcPr marL="3858" marR="3858" marT="3858" marB="0" anchor="ctr"/>
                </a:tc>
                <a:tc>
                  <a:txBody>
                    <a:bodyPr/>
                    <a:lstStyle/>
                    <a:p>
                      <a:pPr algn="ctr" rtl="0" fontAlgn="ctr"/>
                      <a:r>
                        <a:rPr lang="ru-RU" sz="1000" u="none" strike="noStrike">
                          <a:effectLst/>
                        </a:rPr>
                        <a:t>2 213,0</a:t>
                      </a:r>
                      <a:endParaRPr lang="ru-RU" sz="1000" b="0" i="0" u="none" strike="noStrike">
                        <a:solidFill>
                          <a:srgbClr val="000000"/>
                        </a:solidFill>
                        <a:effectLst/>
                        <a:latin typeface="Arial" panose="020B0604020202020204" pitchFamily="34" charset="0"/>
                      </a:endParaRPr>
                    </a:p>
                  </a:txBody>
                  <a:tcPr marL="3858" marR="3858" marT="3858" marB="0" anchor="ctr"/>
                </a:tc>
                <a:tc>
                  <a:txBody>
                    <a:bodyPr/>
                    <a:lstStyle/>
                    <a:p>
                      <a:pPr algn="ctr" rtl="0" fontAlgn="ctr"/>
                      <a:r>
                        <a:rPr lang="ru-RU" sz="1000" u="none" strike="noStrike">
                          <a:effectLst/>
                        </a:rPr>
                        <a:t>1 899,0</a:t>
                      </a:r>
                      <a:endParaRPr lang="ru-RU" sz="1000" b="0" i="0" u="none" strike="noStrike">
                        <a:solidFill>
                          <a:srgbClr val="000000"/>
                        </a:solidFill>
                        <a:effectLst/>
                        <a:latin typeface="Arial" panose="020B0604020202020204" pitchFamily="34" charset="0"/>
                      </a:endParaRPr>
                    </a:p>
                  </a:txBody>
                  <a:tcPr marL="3858" marR="3858" marT="3858" marB="0" anchor="ctr"/>
                </a:tc>
                <a:tc>
                  <a:txBody>
                    <a:bodyPr/>
                    <a:lstStyle/>
                    <a:p>
                      <a:pPr algn="ctr" rtl="0" fontAlgn="ctr"/>
                      <a:r>
                        <a:rPr lang="ru-RU" sz="1000" u="none" strike="noStrike">
                          <a:effectLst/>
                        </a:rPr>
                        <a:t>1 899,0</a:t>
                      </a:r>
                      <a:endParaRPr lang="ru-RU" sz="1000" b="0" i="0" u="none" strike="noStrike">
                        <a:solidFill>
                          <a:srgbClr val="000000"/>
                        </a:solidFill>
                        <a:effectLst/>
                        <a:latin typeface="Arial" panose="020B0604020202020204" pitchFamily="34" charset="0"/>
                      </a:endParaRPr>
                    </a:p>
                  </a:txBody>
                  <a:tcPr marL="3858" marR="3858" marT="3858" marB="0" anchor="ctr"/>
                </a:tc>
                <a:tc>
                  <a:txBody>
                    <a:bodyPr/>
                    <a:lstStyle/>
                    <a:p>
                      <a:pPr algn="ctr" rtl="0" fontAlgn="ctr"/>
                      <a:r>
                        <a:rPr lang="ru-RU" sz="1000" u="none" strike="noStrike" dirty="0">
                          <a:effectLst/>
                        </a:rPr>
                        <a:t>1 899,0</a:t>
                      </a:r>
                      <a:endParaRPr lang="ru-RU" sz="1000" b="0" i="0" u="none" strike="noStrike" dirty="0">
                        <a:solidFill>
                          <a:srgbClr val="000000"/>
                        </a:solidFill>
                        <a:effectLst/>
                        <a:latin typeface="Arial" panose="020B0604020202020204" pitchFamily="34" charset="0"/>
                      </a:endParaRPr>
                    </a:p>
                  </a:txBody>
                  <a:tcPr marL="3858" marR="3858" marT="3858" marB="0" anchor="ctr"/>
                </a:tc>
                <a:extLst>
                  <a:ext uri="{0D108BD9-81ED-4DB2-BD59-A6C34878D82A}">
                    <a16:rowId xmlns:a16="http://schemas.microsoft.com/office/drawing/2014/main" val="2604987786"/>
                  </a:ext>
                </a:extLst>
              </a:tr>
              <a:tr h="257827">
                <a:tc>
                  <a:txBody>
                    <a:bodyPr/>
                    <a:lstStyle/>
                    <a:p>
                      <a:pPr algn="l" rtl="0" fontAlgn="ctr"/>
                      <a:r>
                        <a:rPr lang="ru-RU" sz="1000" u="none" strike="noStrike">
                          <a:effectLst/>
                        </a:rPr>
                        <a:t>Субвенции бюджетам городских округов на выполнение передаваемых полномочий субъектов Российской Федерации  (на осуществление отдельных государственных полномочий в части присвоения адресов объектам адресации и согласования перепланировки помещений в многоквартирном доме)</a:t>
                      </a:r>
                      <a:endParaRPr lang="ru-RU" sz="1000" b="0" i="0" u="none" strike="noStrike">
                        <a:solidFill>
                          <a:srgbClr val="000000"/>
                        </a:solidFill>
                        <a:effectLst/>
                        <a:latin typeface="Arial" panose="020B0604020202020204" pitchFamily="34" charset="0"/>
                      </a:endParaRPr>
                    </a:p>
                  </a:txBody>
                  <a:tcPr marL="3858" marR="3858" marT="3858" marB="0" anchor="ctr"/>
                </a:tc>
                <a:tc>
                  <a:txBody>
                    <a:bodyPr/>
                    <a:lstStyle/>
                    <a:p>
                      <a:pPr algn="ctr" rtl="0" fontAlgn="ctr"/>
                      <a:r>
                        <a:rPr lang="ru-RU" sz="1000" u="none" strike="noStrike">
                          <a:effectLst/>
                        </a:rPr>
                        <a:t>494,0</a:t>
                      </a:r>
                      <a:endParaRPr lang="ru-RU" sz="1000" b="0" i="0" u="none" strike="noStrike">
                        <a:solidFill>
                          <a:srgbClr val="000000"/>
                        </a:solidFill>
                        <a:effectLst/>
                        <a:latin typeface="Arial" panose="020B0604020202020204" pitchFamily="34" charset="0"/>
                      </a:endParaRPr>
                    </a:p>
                  </a:txBody>
                  <a:tcPr marL="3858" marR="3858" marT="3858" marB="0" anchor="ctr"/>
                </a:tc>
                <a:tc>
                  <a:txBody>
                    <a:bodyPr/>
                    <a:lstStyle/>
                    <a:p>
                      <a:pPr algn="ctr" rtl="0" fontAlgn="ctr"/>
                      <a:r>
                        <a:rPr lang="ru-RU" sz="1000" u="none" strike="noStrike">
                          <a:effectLst/>
                        </a:rPr>
                        <a:t>697,0</a:t>
                      </a:r>
                      <a:endParaRPr lang="ru-RU" sz="1000" b="0" i="0" u="none" strike="noStrike">
                        <a:solidFill>
                          <a:srgbClr val="000000"/>
                        </a:solidFill>
                        <a:effectLst/>
                        <a:latin typeface="Arial" panose="020B0604020202020204" pitchFamily="34" charset="0"/>
                      </a:endParaRPr>
                    </a:p>
                  </a:txBody>
                  <a:tcPr marL="3858" marR="3858" marT="3858" marB="0" anchor="ctr"/>
                </a:tc>
                <a:tc>
                  <a:txBody>
                    <a:bodyPr/>
                    <a:lstStyle/>
                    <a:p>
                      <a:pPr algn="ctr" rtl="0" fontAlgn="ctr"/>
                      <a:r>
                        <a:rPr lang="ru-RU" sz="1000" u="none" strike="noStrike">
                          <a:effectLst/>
                        </a:rPr>
                        <a:t>697,0</a:t>
                      </a:r>
                      <a:endParaRPr lang="ru-RU" sz="1000" b="0" i="0" u="none" strike="noStrike">
                        <a:solidFill>
                          <a:srgbClr val="000000"/>
                        </a:solidFill>
                        <a:effectLst/>
                        <a:latin typeface="Arial" panose="020B0604020202020204" pitchFamily="34" charset="0"/>
                      </a:endParaRPr>
                    </a:p>
                  </a:txBody>
                  <a:tcPr marL="3858" marR="3858" marT="3858" marB="0" anchor="ctr"/>
                </a:tc>
                <a:tc>
                  <a:txBody>
                    <a:bodyPr/>
                    <a:lstStyle/>
                    <a:p>
                      <a:pPr algn="ctr" rtl="0" fontAlgn="ctr"/>
                      <a:r>
                        <a:rPr lang="ru-RU" sz="1000" u="none" strike="noStrike" dirty="0">
                          <a:effectLst/>
                        </a:rPr>
                        <a:t>697,0</a:t>
                      </a:r>
                      <a:endParaRPr lang="ru-RU" sz="1000" b="0" i="0" u="none" strike="noStrike" dirty="0">
                        <a:solidFill>
                          <a:srgbClr val="000000"/>
                        </a:solidFill>
                        <a:effectLst/>
                        <a:latin typeface="Arial" panose="020B0604020202020204" pitchFamily="34" charset="0"/>
                      </a:endParaRPr>
                    </a:p>
                  </a:txBody>
                  <a:tcPr marL="3858" marR="3858" marT="3858" marB="0" anchor="ctr"/>
                </a:tc>
                <a:extLst>
                  <a:ext uri="{0D108BD9-81ED-4DB2-BD59-A6C34878D82A}">
                    <a16:rowId xmlns:a16="http://schemas.microsoft.com/office/drawing/2014/main" val="4152544836"/>
                  </a:ext>
                </a:extLst>
              </a:tr>
              <a:tr h="315707">
                <a:tc>
                  <a:txBody>
                    <a:bodyPr/>
                    <a:lstStyle/>
                    <a:p>
                      <a:pPr algn="l" rtl="0" fontAlgn="ctr"/>
                      <a:r>
                        <a:rPr lang="ru-RU" sz="1000" u="none" strike="noStrike" dirty="0">
                          <a:effectLst/>
                        </a:rPr>
                        <a:t>Субвенции бюджетам городских округов на выполнение передаваемых полномочий субъектов Российской Федерации (на осуществление переданных полномочий Московской области по транспортировке в морг, включая погрузоразгрузочные работы, с мест обнаружения или происшествия умерших для производства судебно-медицинской экспертизы)</a:t>
                      </a:r>
                      <a:endParaRPr lang="ru-RU" sz="1000" b="0" i="0" u="none" strike="noStrike" dirty="0">
                        <a:solidFill>
                          <a:srgbClr val="000000"/>
                        </a:solidFill>
                        <a:effectLst/>
                        <a:latin typeface="Arial" panose="020B0604020202020204" pitchFamily="34" charset="0"/>
                      </a:endParaRPr>
                    </a:p>
                  </a:txBody>
                  <a:tcPr marL="3858" marR="3858" marT="3858" marB="0" anchor="ctr"/>
                </a:tc>
                <a:tc>
                  <a:txBody>
                    <a:bodyPr/>
                    <a:lstStyle/>
                    <a:p>
                      <a:pPr algn="ctr" rtl="0" fontAlgn="ctr"/>
                      <a:r>
                        <a:rPr lang="ru-RU" sz="1000" u="none" strike="noStrike">
                          <a:effectLst/>
                        </a:rPr>
                        <a:t>284,0</a:t>
                      </a:r>
                      <a:endParaRPr lang="ru-RU" sz="1000" b="0" i="0" u="none" strike="noStrike">
                        <a:solidFill>
                          <a:srgbClr val="000000"/>
                        </a:solidFill>
                        <a:effectLst/>
                        <a:latin typeface="Arial" panose="020B0604020202020204" pitchFamily="34" charset="0"/>
                      </a:endParaRPr>
                    </a:p>
                  </a:txBody>
                  <a:tcPr marL="3858" marR="3858" marT="3858" marB="0" anchor="ctr"/>
                </a:tc>
                <a:tc>
                  <a:txBody>
                    <a:bodyPr/>
                    <a:lstStyle/>
                    <a:p>
                      <a:pPr algn="ctr" rtl="0" fontAlgn="ctr"/>
                      <a:r>
                        <a:rPr lang="ru-RU" sz="1000" u="none" strike="noStrike">
                          <a:effectLst/>
                        </a:rPr>
                        <a:t>343,0</a:t>
                      </a:r>
                      <a:endParaRPr lang="ru-RU" sz="1000" b="0" i="0" u="none" strike="noStrike">
                        <a:solidFill>
                          <a:srgbClr val="000000"/>
                        </a:solidFill>
                        <a:effectLst/>
                        <a:latin typeface="Arial" panose="020B0604020202020204" pitchFamily="34" charset="0"/>
                      </a:endParaRPr>
                    </a:p>
                  </a:txBody>
                  <a:tcPr marL="3858" marR="3858" marT="3858" marB="0" anchor="ctr"/>
                </a:tc>
                <a:tc>
                  <a:txBody>
                    <a:bodyPr/>
                    <a:lstStyle/>
                    <a:p>
                      <a:pPr algn="ctr" rtl="0" fontAlgn="ctr"/>
                      <a:r>
                        <a:rPr lang="ru-RU" sz="1000" u="none" strike="noStrike">
                          <a:effectLst/>
                        </a:rPr>
                        <a:t>343,0</a:t>
                      </a:r>
                      <a:endParaRPr lang="ru-RU" sz="1000" b="0" i="0" u="none" strike="noStrike">
                        <a:solidFill>
                          <a:srgbClr val="000000"/>
                        </a:solidFill>
                        <a:effectLst/>
                        <a:latin typeface="Arial" panose="020B0604020202020204" pitchFamily="34" charset="0"/>
                      </a:endParaRPr>
                    </a:p>
                  </a:txBody>
                  <a:tcPr marL="3858" marR="3858" marT="3858" marB="0" anchor="ctr"/>
                </a:tc>
                <a:tc>
                  <a:txBody>
                    <a:bodyPr/>
                    <a:lstStyle/>
                    <a:p>
                      <a:pPr algn="ctr" rtl="0" fontAlgn="ctr"/>
                      <a:r>
                        <a:rPr lang="ru-RU" sz="1000" u="none" strike="noStrike" dirty="0">
                          <a:effectLst/>
                        </a:rPr>
                        <a:t>343,0</a:t>
                      </a:r>
                      <a:endParaRPr lang="ru-RU" sz="1000" b="0" i="0" u="none" strike="noStrike" dirty="0">
                        <a:solidFill>
                          <a:srgbClr val="000000"/>
                        </a:solidFill>
                        <a:effectLst/>
                        <a:latin typeface="Arial" panose="020B0604020202020204" pitchFamily="34" charset="0"/>
                      </a:endParaRPr>
                    </a:p>
                  </a:txBody>
                  <a:tcPr marL="3858" marR="3858" marT="3858" marB="0" anchor="ctr"/>
                </a:tc>
                <a:extLst>
                  <a:ext uri="{0D108BD9-81ED-4DB2-BD59-A6C34878D82A}">
                    <a16:rowId xmlns:a16="http://schemas.microsoft.com/office/drawing/2014/main" val="2106377988"/>
                  </a:ext>
                </a:extLst>
              </a:tr>
              <a:tr h="173640">
                <a:tc>
                  <a:txBody>
                    <a:bodyPr/>
                    <a:lstStyle/>
                    <a:p>
                      <a:pPr algn="l" rtl="0" fontAlgn="ctr"/>
                      <a:r>
                        <a:rPr lang="ru-RU" sz="1000" u="none" strike="noStrike">
                          <a:effectLst/>
                        </a:rPr>
                        <a:t>Субвенция бюджетам городских округов на предоставление жилых помещений детям-сиротам и детям, оставшимся без попечения родителей, лицам из их числа по договорам найма специализированных жилых помещений</a:t>
                      </a:r>
                      <a:endParaRPr lang="ru-RU" sz="1000" b="0" i="0" u="none" strike="noStrike">
                        <a:solidFill>
                          <a:srgbClr val="000000"/>
                        </a:solidFill>
                        <a:effectLst/>
                        <a:latin typeface="Arial" panose="020B0604020202020204" pitchFamily="34" charset="0"/>
                      </a:endParaRPr>
                    </a:p>
                  </a:txBody>
                  <a:tcPr marL="3858" marR="3858" marT="3858" marB="0" anchor="ctr"/>
                </a:tc>
                <a:tc>
                  <a:txBody>
                    <a:bodyPr/>
                    <a:lstStyle/>
                    <a:p>
                      <a:pPr algn="ctr" rtl="0" fontAlgn="ctr"/>
                      <a:r>
                        <a:rPr lang="ru-RU" sz="1000" u="none" strike="noStrike">
                          <a:effectLst/>
                        </a:rPr>
                        <a:t>54 695,0</a:t>
                      </a:r>
                      <a:endParaRPr lang="ru-RU" sz="1000" b="0" i="0" u="none" strike="noStrike">
                        <a:solidFill>
                          <a:srgbClr val="000000"/>
                        </a:solidFill>
                        <a:effectLst/>
                        <a:latin typeface="Arial" panose="020B0604020202020204" pitchFamily="34" charset="0"/>
                      </a:endParaRPr>
                    </a:p>
                  </a:txBody>
                  <a:tcPr marL="3858" marR="3858" marT="3858" marB="0" anchor="ctr"/>
                </a:tc>
                <a:tc>
                  <a:txBody>
                    <a:bodyPr/>
                    <a:lstStyle/>
                    <a:p>
                      <a:pPr algn="ctr" rtl="0" fontAlgn="ctr"/>
                      <a:r>
                        <a:rPr lang="ru-RU" sz="1000" u="none" strike="noStrike">
                          <a:effectLst/>
                        </a:rPr>
                        <a:t>7 014,0</a:t>
                      </a:r>
                      <a:endParaRPr lang="ru-RU" sz="1000" b="0" i="0" u="none" strike="noStrike">
                        <a:solidFill>
                          <a:srgbClr val="000000"/>
                        </a:solidFill>
                        <a:effectLst/>
                        <a:latin typeface="Arial" panose="020B0604020202020204" pitchFamily="34" charset="0"/>
                      </a:endParaRPr>
                    </a:p>
                  </a:txBody>
                  <a:tcPr marL="3858" marR="3858" marT="3858" marB="0" anchor="ctr"/>
                </a:tc>
                <a:tc>
                  <a:txBody>
                    <a:bodyPr/>
                    <a:lstStyle/>
                    <a:p>
                      <a:pPr algn="ctr" rtl="0" fontAlgn="ctr"/>
                      <a:r>
                        <a:rPr lang="ru-RU" sz="1000" u="none" strike="noStrike">
                          <a:effectLst/>
                        </a:rPr>
                        <a:t>21 041,0</a:t>
                      </a:r>
                      <a:endParaRPr lang="ru-RU" sz="1000" b="0" i="0" u="none" strike="noStrike">
                        <a:solidFill>
                          <a:srgbClr val="000000"/>
                        </a:solidFill>
                        <a:effectLst/>
                        <a:latin typeface="Arial" panose="020B0604020202020204" pitchFamily="34" charset="0"/>
                      </a:endParaRPr>
                    </a:p>
                  </a:txBody>
                  <a:tcPr marL="3858" marR="3858" marT="3858" marB="0" anchor="ctr"/>
                </a:tc>
                <a:tc>
                  <a:txBody>
                    <a:bodyPr/>
                    <a:lstStyle/>
                    <a:p>
                      <a:pPr algn="ctr" rtl="0" fontAlgn="ctr"/>
                      <a:r>
                        <a:rPr lang="ru-RU" sz="1000" u="none" strike="noStrike" dirty="0">
                          <a:effectLst/>
                        </a:rPr>
                        <a:t>14 027,0</a:t>
                      </a:r>
                      <a:endParaRPr lang="ru-RU" sz="1000" b="0" i="0" u="none" strike="noStrike" dirty="0">
                        <a:solidFill>
                          <a:srgbClr val="000000"/>
                        </a:solidFill>
                        <a:effectLst/>
                        <a:latin typeface="Arial" panose="020B0604020202020204" pitchFamily="34" charset="0"/>
                      </a:endParaRPr>
                    </a:p>
                  </a:txBody>
                  <a:tcPr marL="3858" marR="3858" marT="3858" marB="0" anchor="ctr"/>
                </a:tc>
                <a:extLst>
                  <a:ext uri="{0D108BD9-81ED-4DB2-BD59-A6C34878D82A}">
                    <a16:rowId xmlns:a16="http://schemas.microsoft.com/office/drawing/2014/main" val="584472583"/>
                  </a:ext>
                </a:extLst>
              </a:tr>
              <a:tr h="173640">
                <a:tc>
                  <a:txBody>
                    <a:bodyPr/>
                    <a:lstStyle/>
                    <a:p>
                      <a:pPr algn="l" rtl="0" fontAlgn="ctr"/>
                      <a:r>
                        <a:rPr lang="ru-RU" sz="1000" u="none" strike="noStrike">
                          <a:effectLst/>
                        </a:rPr>
                        <a:t>Субвенции бюджетам городских округов на осуществление первичного воинского учета органами местного самоуправления поселений, муниципальных и городских округов</a:t>
                      </a:r>
                      <a:endParaRPr lang="ru-RU" sz="1000" b="0" i="0" u="none" strike="noStrike">
                        <a:solidFill>
                          <a:srgbClr val="000000"/>
                        </a:solidFill>
                        <a:effectLst/>
                        <a:latin typeface="Arial" panose="020B0604020202020204" pitchFamily="34" charset="0"/>
                      </a:endParaRPr>
                    </a:p>
                  </a:txBody>
                  <a:tcPr marL="3858" marR="3858" marT="3858" marB="0" anchor="ctr"/>
                </a:tc>
                <a:tc>
                  <a:txBody>
                    <a:bodyPr/>
                    <a:lstStyle/>
                    <a:p>
                      <a:pPr algn="ctr" rtl="0" fontAlgn="ctr"/>
                      <a:r>
                        <a:rPr lang="ru-RU" sz="1000" u="none" strike="noStrike">
                          <a:effectLst/>
                        </a:rPr>
                        <a:t>7 820,0</a:t>
                      </a:r>
                      <a:endParaRPr lang="ru-RU" sz="1000" b="0" i="0" u="none" strike="noStrike">
                        <a:solidFill>
                          <a:srgbClr val="000000"/>
                        </a:solidFill>
                        <a:effectLst/>
                        <a:latin typeface="Arial" panose="020B0604020202020204" pitchFamily="34" charset="0"/>
                      </a:endParaRPr>
                    </a:p>
                  </a:txBody>
                  <a:tcPr marL="3858" marR="3858" marT="3858" marB="0" anchor="ctr"/>
                </a:tc>
                <a:tc>
                  <a:txBody>
                    <a:bodyPr/>
                    <a:lstStyle/>
                    <a:p>
                      <a:pPr algn="ctr" rtl="0" fontAlgn="ctr"/>
                      <a:r>
                        <a:rPr lang="ru-RU" sz="1000" u="none" strike="noStrike">
                          <a:effectLst/>
                        </a:rPr>
                        <a:t>8 504,4</a:t>
                      </a:r>
                      <a:endParaRPr lang="ru-RU" sz="1000" b="0" i="0" u="none" strike="noStrike">
                        <a:solidFill>
                          <a:srgbClr val="000000"/>
                        </a:solidFill>
                        <a:effectLst/>
                        <a:latin typeface="Arial" panose="020B0604020202020204" pitchFamily="34" charset="0"/>
                      </a:endParaRPr>
                    </a:p>
                  </a:txBody>
                  <a:tcPr marL="3858" marR="3858" marT="3858" marB="0" anchor="ctr"/>
                </a:tc>
                <a:tc>
                  <a:txBody>
                    <a:bodyPr/>
                    <a:lstStyle/>
                    <a:p>
                      <a:pPr algn="ctr" rtl="0" fontAlgn="ctr"/>
                      <a:r>
                        <a:rPr lang="ru-RU" sz="1000" u="none" strike="noStrike">
                          <a:effectLst/>
                        </a:rPr>
                        <a:t>8 884,6</a:t>
                      </a:r>
                      <a:endParaRPr lang="ru-RU" sz="1000" b="0" i="0" u="none" strike="noStrike">
                        <a:solidFill>
                          <a:srgbClr val="000000"/>
                        </a:solidFill>
                        <a:effectLst/>
                        <a:latin typeface="Arial" panose="020B0604020202020204" pitchFamily="34" charset="0"/>
                      </a:endParaRPr>
                    </a:p>
                  </a:txBody>
                  <a:tcPr marL="3858" marR="3858" marT="3858" marB="0" anchor="ctr"/>
                </a:tc>
                <a:tc>
                  <a:txBody>
                    <a:bodyPr/>
                    <a:lstStyle/>
                    <a:p>
                      <a:pPr algn="ctr" rtl="0" fontAlgn="ctr"/>
                      <a:r>
                        <a:rPr lang="ru-RU" sz="1000" u="none" strike="noStrike" dirty="0">
                          <a:effectLst/>
                        </a:rPr>
                        <a:t>9 197,5</a:t>
                      </a:r>
                      <a:endParaRPr lang="ru-RU" sz="1000" b="0" i="0" u="none" strike="noStrike" dirty="0">
                        <a:solidFill>
                          <a:srgbClr val="000000"/>
                        </a:solidFill>
                        <a:effectLst/>
                        <a:latin typeface="Arial" panose="020B0604020202020204" pitchFamily="34" charset="0"/>
                      </a:endParaRPr>
                    </a:p>
                  </a:txBody>
                  <a:tcPr marL="3858" marR="3858" marT="3858" marB="0" anchor="ctr"/>
                </a:tc>
                <a:extLst>
                  <a:ext uri="{0D108BD9-81ED-4DB2-BD59-A6C34878D82A}">
                    <a16:rowId xmlns:a16="http://schemas.microsoft.com/office/drawing/2014/main" val="1870977688"/>
                  </a:ext>
                </a:extLst>
              </a:tr>
              <a:tr h="173640">
                <a:tc>
                  <a:txBody>
                    <a:bodyPr/>
                    <a:lstStyle/>
                    <a:p>
                      <a:pPr algn="l" rtl="0" fontAlgn="ctr"/>
                      <a:r>
                        <a:rPr lang="ru-RU" sz="1000" u="none" strike="noStrike">
                          <a:effectLst/>
                        </a:rPr>
                        <a:t>Субвенция бюджетам городских округов на осуществление полномочий по составлению (изменению) списков кандидатов в присяжные заседатели федеральных судов общей юрисдикции в Российской Федерации</a:t>
                      </a:r>
                      <a:endParaRPr lang="ru-RU" sz="1000" b="0" i="0" u="none" strike="noStrike">
                        <a:solidFill>
                          <a:srgbClr val="000000"/>
                        </a:solidFill>
                        <a:effectLst/>
                        <a:latin typeface="Arial" panose="020B0604020202020204" pitchFamily="34" charset="0"/>
                      </a:endParaRPr>
                    </a:p>
                  </a:txBody>
                  <a:tcPr marL="3858" marR="3858" marT="3858" marB="0" anchor="ctr"/>
                </a:tc>
                <a:tc>
                  <a:txBody>
                    <a:bodyPr/>
                    <a:lstStyle/>
                    <a:p>
                      <a:pPr algn="ctr" rtl="0" fontAlgn="ctr"/>
                      <a:r>
                        <a:rPr lang="ru-RU" sz="1000" u="none" strike="noStrike">
                          <a:effectLst/>
                        </a:rPr>
                        <a:t>938,0</a:t>
                      </a:r>
                      <a:endParaRPr lang="ru-RU" sz="1000" b="0" i="0" u="none" strike="noStrike">
                        <a:solidFill>
                          <a:srgbClr val="000000"/>
                        </a:solidFill>
                        <a:effectLst/>
                        <a:latin typeface="Arial" panose="020B0604020202020204" pitchFamily="34" charset="0"/>
                      </a:endParaRPr>
                    </a:p>
                  </a:txBody>
                  <a:tcPr marL="3858" marR="3858" marT="3858" marB="0" anchor="ctr"/>
                </a:tc>
                <a:tc>
                  <a:txBody>
                    <a:bodyPr/>
                    <a:lstStyle/>
                    <a:p>
                      <a:pPr algn="ctr" rtl="0" fontAlgn="ctr"/>
                      <a:r>
                        <a:rPr lang="ru-RU" sz="1000" u="none" strike="noStrike">
                          <a:effectLst/>
                        </a:rPr>
                        <a:t>3,3</a:t>
                      </a:r>
                      <a:endParaRPr lang="ru-RU" sz="1000" b="0" i="0" u="none" strike="noStrike">
                        <a:solidFill>
                          <a:srgbClr val="000000"/>
                        </a:solidFill>
                        <a:effectLst/>
                        <a:latin typeface="Arial" panose="020B0604020202020204" pitchFamily="34" charset="0"/>
                      </a:endParaRPr>
                    </a:p>
                  </a:txBody>
                  <a:tcPr marL="3858" marR="3858" marT="3858" marB="0" anchor="ctr"/>
                </a:tc>
                <a:tc>
                  <a:txBody>
                    <a:bodyPr/>
                    <a:lstStyle/>
                    <a:p>
                      <a:pPr algn="ctr" rtl="0" fontAlgn="ctr"/>
                      <a:r>
                        <a:rPr lang="ru-RU" sz="1000" u="none" strike="noStrike">
                          <a:effectLst/>
                        </a:rPr>
                        <a:t>3,5</a:t>
                      </a:r>
                      <a:endParaRPr lang="ru-RU" sz="1000" b="0" i="0" u="none" strike="noStrike">
                        <a:solidFill>
                          <a:srgbClr val="000000"/>
                        </a:solidFill>
                        <a:effectLst/>
                        <a:latin typeface="Arial" panose="020B0604020202020204" pitchFamily="34" charset="0"/>
                      </a:endParaRPr>
                    </a:p>
                  </a:txBody>
                  <a:tcPr marL="3858" marR="3858" marT="3858" marB="0" anchor="ctr"/>
                </a:tc>
                <a:tc>
                  <a:txBody>
                    <a:bodyPr/>
                    <a:lstStyle/>
                    <a:p>
                      <a:pPr algn="ctr" rtl="0" fontAlgn="ctr"/>
                      <a:r>
                        <a:rPr lang="ru-RU" sz="1000" u="none" strike="noStrike" dirty="0">
                          <a:effectLst/>
                        </a:rPr>
                        <a:t>3,2</a:t>
                      </a:r>
                      <a:endParaRPr lang="ru-RU" sz="1000" b="0" i="0" u="none" strike="noStrike" dirty="0">
                        <a:solidFill>
                          <a:srgbClr val="000000"/>
                        </a:solidFill>
                        <a:effectLst/>
                        <a:latin typeface="Arial" panose="020B0604020202020204" pitchFamily="34" charset="0"/>
                      </a:endParaRPr>
                    </a:p>
                  </a:txBody>
                  <a:tcPr marL="3858" marR="3858" marT="3858" marB="0" anchor="ctr"/>
                </a:tc>
                <a:extLst>
                  <a:ext uri="{0D108BD9-81ED-4DB2-BD59-A6C34878D82A}">
                    <a16:rowId xmlns:a16="http://schemas.microsoft.com/office/drawing/2014/main" val="2021466600"/>
                  </a:ext>
                </a:extLst>
              </a:tr>
            </a:tbl>
          </a:graphicData>
        </a:graphic>
      </p:graphicFrame>
    </p:spTree>
    <p:extLst>
      <p:ext uri="{BB962C8B-B14F-4D97-AF65-F5344CB8AC3E}">
        <p14:creationId xmlns:p14="http://schemas.microsoft.com/office/powerpoint/2010/main" val="376045492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Номер слайда 3">
            <a:extLst>
              <a:ext uri="{FF2B5EF4-FFF2-40B4-BE49-F238E27FC236}">
                <a16:creationId xmlns:a16="http://schemas.microsoft.com/office/drawing/2014/main" id="{EA83D194-69AB-4F95-82A9-DB954EEF3C2A}"/>
              </a:ext>
            </a:extLst>
          </p:cNvPr>
          <p:cNvSpPr>
            <a:spLocks noGrp="1"/>
          </p:cNvSpPr>
          <p:nvPr>
            <p:ph type="sldNum" sz="quarter" idx="12"/>
          </p:nvPr>
        </p:nvSpPr>
        <p:spPr>
          <a:xfrm>
            <a:off x="9448800" y="6492875"/>
            <a:ext cx="2743200" cy="365125"/>
          </a:xfrm>
        </p:spPr>
        <p:txBody>
          <a:bodyPr/>
          <a:lstStyle/>
          <a:p>
            <a:fld id="{E4EB6E89-BA87-4003-BD23-6BDF40F3EBED}" type="slidenum">
              <a:rPr lang="ru-RU" smtClean="0"/>
              <a:pPr/>
              <a:t>28</a:t>
            </a:fld>
            <a:endParaRPr lang="ru-RU" dirty="0"/>
          </a:p>
        </p:txBody>
      </p:sp>
      <p:pic>
        <p:nvPicPr>
          <p:cNvPr id="5" name="Объект 6">
            <a:extLst>
              <a:ext uri="{FF2B5EF4-FFF2-40B4-BE49-F238E27FC236}">
                <a16:creationId xmlns:a16="http://schemas.microsoft.com/office/drawing/2014/main" id="{894A8C66-08FE-40CD-900E-C1240EF8743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3910" y="170694"/>
            <a:ext cx="760490" cy="342008"/>
          </a:xfrm>
          <a:prstGeom prst="rect">
            <a:avLst/>
          </a:prstGeom>
        </p:spPr>
      </p:pic>
      <p:sp>
        <p:nvSpPr>
          <p:cNvPr id="6" name="Заголовок 1">
            <a:extLst>
              <a:ext uri="{FF2B5EF4-FFF2-40B4-BE49-F238E27FC236}">
                <a16:creationId xmlns:a16="http://schemas.microsoft.com/office/drawing/2014/main" id="{2EFCB341-0182-4C29-98A6-5919828CC2A5}"/>
              </a:ext>
            </a:extLst>
          </p:cNvPr>
          <p:cNvSpPr>
            <a:spLocks noGrp="1"/>
          </p:cNvSpPr>
          <p:nvPr>
            <p:ph type="title"/>
          </p:nvPr>
        </p:nvSpPr>
        <p:spPr>
          <a:xfrm>
            <a:off x="845126" y="127961"/>
            <a:ext cx="10826413" cy="384741"/>
          </a:xfrm>
        </p:spPr>
        <p:txBody>
          <a:bodyPr>
            <a:noAutofit/>
          </a:bodyPr>
          <a:lstStyle/>
          <a:p>
            <a:pPr algn="ctr"/>
            <a:r>
              <a:rPr lang="ru-RU" sz="2800" dirty="0"/>
              <a:t>Информация о межбюджетных трансфертах в 2022-2025 гг.</a:t>
            </a:r>
          </a:p>
        </p:txBody>
      </p:sp>
      <p:sp>
        <p:nvSpPr>
          <p:cNvPr id="8" name="Прямоугольник 7">
            <a:extLst>
              <a:ext uri="{FF2B5EF4-FFF2-40B4-BE49-F238E27FC236}">
                <a16:creationId xmlns:a16="http://schemas.microsoft.com/office/drawing/2014/main" id="{EE60A32D-483E-4CDD-8F84-D59988D7936A}"/>
              </a:ext>
            </a:extLst>
          </p:cNvPr>
          <p:cNvSpPr/>
          <p:nvPr/>
        </p:nvSpPr>
        <p:spPr>
          <a:xfrm>
            <a:off x="11006051" y="673331"/>
            <a:ext cx="913014" cy="276999"/>
          </a:xfrm>
          <a:prstGeom prst="rect">
            <a:avLst/>
          </a:prstGeom>
        </p:spPr>
        <p:txBody>
          <a:bodyPr wrap="square">
            <a:spAutoFit/>
          </a:bodyPr>
          <a:lstStyle/>
          <a:p>
            <a:r>
              <a:rPr lang="ru-RU" sz="1200" dirty="0"/>
              <a:t>(тыс. руб.)</a:t>
            </a:r>
          </a:p>
        </p:txBody>
      </p:sp>
      <p:graphicFrame>
        <p:nvGraphicFramePr>
          <p:cNvPr id="3" name="Таблица 2">
            <a:extLst>
              <a:ext uri="{FF2B5EF4-FFF2-40B4-BE49-F238E27FC236}">
                <a16:creationId xmlns:a16="http://schemas.microsoft.com/office/drawing/2014/main" id="{8B526491-C423-4849-946C-3D259A88F3A7}"/>
              </a:ext>
            </a:extLst>
          </p:cNvPr>
          <p:cNvGraphicFramePr>
            <a:graphicFrameLocks noGrp="1"/>
          </p:cNvGraphicFramePr>
          <p:nvPr>
            <p:extLst>
              <p:ext uri="{D42A27DB-BD31-4B8C-83A1-F6EECF244321}">
                <p14:modId xmlns:p14="http://schemas.microsoft.com/office/powerpoint/2010/main" val="921626069"/>
              </p:ext>
            </p:extLst>
          </p:nvPr>
        </p:nvGraphicFramePr>
        <p:xfrm>
          <a:off x="272934" y="1050867"/>
          <a:ext cx="11646131" cy="4827601"/>
        </p:xfrm>
        <a:graphic>
          <a:graphicData uri="http://schemas.openxmlformats.org/drawingml/2006/table">
            <a:tbl>
              <a:tblPr>
                <a:tableStyleId>{5C22544A-7EE6-4342-B048-85BDC9FD1C3A}</a:tableStyleId>
              </a:tblPr>
              <a:tblGrid>
                <a:gridCol w="7811167">
                  <a:extLst>
                    <a:ext uri="{9D8B030D-6E8A-4147-A177-3AD203B41FA5}">
                      <a16:colId xmlns:a16="http://schemas.microsoft.com/office/drawing/2014/main" val="1967355165"/>
                    </a:ext>
                  </a:extLst>
                </a:gridCol>
                <a:gridCol w="1031664">
                  <a:extLst>
                    <a:ext uri="{9D8B030D-6E8A-4147-A177-3AD203B41FA5}">
                      <a16:colId xmlns:a16="http://schemas.microsoft.com/office/drawing/2014/main" val="4140389019"/>
                    </a:ext>
                  </a:extLst>
                </a:gridCol>
                <a:gridCol w="1105354">
                  <a:extLst>
                    <a:ext uri="{9D8B030D-6E8A-4147-A177-3AD203B41FA5}">
                      <a16:colId xmlns:a16="http://schemas.microsoft.com/office/drawing/2014/main" val="4110783005"/>
                    </a:ext>
                  </a:extLst>
                </a:gridCol>
                <a:gridCol w="896565">
                  <a:extLst>
                    <a:ext uri="{9D8B030D-6E8A-4147-A177-3AD203B41FA5}">
                      <a16:colId xmlns:a16="http://schemas.microsoft.com/office/drawing/2014/main" val="3799166982"/>
                    </a:ext>
                  </a:extLst>
                </a:gridCol>
                <a:gridCol w="801381">
                  <a:extLst>
                    <a:ext uri="{9D8B030D-6E8A-4147-A177-3AD203B41FA5}">
                      <a16:colId xmlns:a16="http://schemas.microsoft.com/office/drawing/2014/main" val="37171845"/>
                    </a:ext>
                  </a:extLst>
                </a:gridCol>
              </a:tblGrid>
              <a:tr h="520411">
                <a:tc>
                  <a:txBody>
                    <a:bodyPr/>
                    <a:lstStyle/>
                    <a:p>
                      <a:pPr algn="ctr" rtl="0" fontAlgn="b"/>
                      <a:r>
                        <a:rPr lang="ru-RU" sz="1200" b="1" u="none" strike="noStrike" dirty="0">
                          <a:effectLst/>
                          <a:latin typeface="+mn-lt"/>
                        </a:rPr>
                        <a:t>Наименование доходов</a:t>
                      </a:r>
                      <a:endParaRPr lang="ru-RU" sz="1200" b="1" i="0" u="none" strike="noStrike" dirty="0">
                        <a:solidFill>
                          <a:srgbClr val="000000"/>
                        </a:solidFill>
                        <a:effectLst/>
                        <a:latin typeface="+mn-lt"/>
                      </a:endParaRPr>
                    </a:p>
                  </a:txBody>
                  <a:tcPr marL="2772" marR="2772" marT="2772" marB="0" anchor="ctr"/>
                </a:tc>
                <a:tc>
                  <a:txBody>
                    <a:bodyPr/>
                    <a:lstStyle/>
                    <a:p>
                      <a:pPr algn="ctr" rtl="0" fontAlgn="ctr"/>
                      <a:r>
                        <a:rPr lang="ru-RU" sz="1200" b="1" u="none" strike="noStrike" dirty="0">
                          <a:effectLst/>
                          <a:latin typeface="+mn-lt"/>
                        </a:rPr>
                        <a:t>Уточненный план</a:t>
                      </a:r>
                      <a:br>
                        <a:rPr lang="ru-RU" sz="1200" b="1" u="none" strike="noStrike" dirty="0">
                          <a:effectLst/>
                          <a:latin typeface="+mn-lt"/>
                        </a:rPr>
                      </a:br>
                      <a:r>
                        <a:rPr lang="ru-RU" sz="1200" b="1" u="none" strike="noStrike" dirty="0">
                          <a:effectLst/>
                          <a:latin typeface="+mn-lt"/>
                        </a:rPr>
                        <a:t> на 2022 год</a:t>
                      </a:r>
                      <a:endParaRPr lang="ru-RU" sz="1200" b="1" i="0" u="none" strike="noStrike" dirty="0">
                        <a:solidFill>
                          <a:srgbClr val="000000"/>
                        </a:solidFill>
                        <a:effectLst/>
                        <a:latin typeface="+mn-lt"/>
                      </a:endParaRPr>
                    </a:p>
                  </a:txBody>
                  <a:tcPr marL="2772" marR="2772" marT="2772" marB="0" anchor="ctr"/>
                </a:tc>
                <a:tc>
                  <a:txBody>
                    <a:bodyPr/>
                    <a:lstStyle/>
                    <a:p>
                      <a:pPr algn="ctr" rtl="0" fontAlgn="ctr"/>
                      <a:r>
                        <a:rPr lang="ru-RU" sz="1200" b="1" u="none" strike="noStrike" dirty="0">
                          <a:effectLst/>
                          <a:latin typeface="+mn-lt"/>
                        </a:rPr>
                        <a:t>План  </a:t>
                      </a:r>
                    </a:p>
                    <a:p>
                      <a:pPr algn="ctr" rtl="0" fontAlgn="ctr"/>
                      <a:r>
                        <a:rPr lang="ru-RU" sz="1200" b="1" u="none" strike="noStrike" dirty="0">
                          <a:effectLst/>
                          <a:latin typeface="+mn-lt"/>
                        </a:rPr>
                        <a:t>  на 2023 год</a:t>
                      </a:r>
                      <a:endParaRPr lang="ru-RU" sz="1200" b="1" i="0" u="none" strike="noStrike" dirty="0">
                        <a:solidFill>
                          <a:srgbClr val="000000"/>
                        </a:solidFill>
                        <a:effectLst/>
                        <a:latin typeface="+mn-lt"/>
                      </a:endParaRPr>
                    </a:p>
                  </a:txBody>
                  <a:tcPr marL="2772" marR="2772" marT="2772" marB="0" anchor="ctr"/>
                </a:tc>
                <a:tc>
                  <a:txBody>
                    <a:bodyPr/>
                    <a:lstStyle/>
                    <a:p>
                      <a:pPr algn="ctr" rtl="0" fontAlgn="ctr"/>
                      <a:r>
                        <a:rPr lang="ru-RU" sz="1200" b="1" u="none" strike="noStrike" dirty="0">
                          <a:effectLst/>
                          <a:latin typeface="+mn-lt"/>
                        </a:rPr>
                        <a:t>  План  </a:t>
                      </a:r>
                      <a:br>
                        <a:rPr lang="ru-RU" sz="1200" b="1" u="none" strike="noStrike" dirty="0">
                          <a:effectLst/>
                          <a:latin typeface="+mn-lt"/>
                        </a:rPr>
                      </a:br>
                      <a:r>
                        <a:rPr lang="ru-RU" sz="1200" b="1" u="none" strike="noStrike" dirty="0">
                          <a:effectLst/>
                          <a:latin typeface="+mn-lt"/>
                        </a:rPr>
                        <a:t>на 2024 год</a:t>
                      </a:r>
                      <a:endParaRPr lang="ru-RU" sz="1200" b="1" i="0" u="none" strike="noStrike" dirty="0">
                        <a:solidFill>
                          <a:srgbClr val="000000"/>
                        </a:solidFill>
                        <a:effectLst/>
                        <a:latin typeface="+mn-lt"/>
                      </a:endParaRPr>
                    </a:p>
                  </a:txBody>
                  <a:tcPr marL="2772" marR="2772" marT="2772" marB="0" anchor="ctr"/>
                </a:tc>
                <a:tc>
                  <a:txBody>
                    <a:bodyPr/>
                    <a:lstStyle/>
                    <a:p>
                      <a:pPr algn="ctr" rtl="0" fontAlgn="ctr"/>
                      <a:r>
                        <a:rPr lang="ru-RU" sz="1200" b="1" u="none" strike="noStrike" dirty="0">
                          <a:effectLst/>
                          <a:latin typeface="+mn-lt"/>
                        </a:rPr>
                        <a:t>План </a:t>
                      </a:r>
                      <a:br>
                        <a:rPr lang="ru-RU" sz="1200" b="1" u="none" strike="noStrike" dirty="0">
                          <a:effectLst/>
                          <a:latin typeface="+mn-lt"/>
                        </a:rPr>
                      </a:br>
                      <a:r>
                        <a:rPr lang="ru-RU" sz="1200" b="1" u="none" strike="noStrike" dirty="0">
                          <a:effectLst/>
                          <a:latin typeface="+mn-lt"/>
                        </a:rPr>
                        <a:t>на 2025 год</a:t>
                      </a:r>
                      <a:endParaRPr lang="ru-RU" sz="1200" b="1" i="0" u="none" strike="noStrike" dirty="0">
                        <a:solidFill>
                          <a:srgbClr val="000000"/>
                        </a:solidFill>
                        <a:effectLst/>
                        <a:latin typeface="+mn-lt"/>
                      </a:endParaRPr>
                    </a:p>
                  </a:txBody>
                  <a:tcPr marL="2772" marR="2772" marT="2772" marB="0" anchor="ctr"/>
                </a:tc>
                <a:extLst>
                  <a:ext uri="{0D108BD9-81ED-4DB2-BD59-A6C34878D82A}">
                    <a16:rowId xmlns:a16="http://schemas.microsoft.com/office/drawing/2014/main" val="4134753333"/>
                  </a:ext>
                </a:extLst>
              </a:tr>
              <a:tr h="176239">
                <a:tc>
                  <a:txBody>
                    <a:bodyPr/>
                    <a:lstStyle/>
                    <a:p>
                      <a:pPr marL="0" algn="l" defTabSz="914400" rtl="0" eaLnBrk="1" fontAlgn="b" latinLnBrk="0" hangingPunct="1"/>
                      <a:r>
                        <a:rPr lang="ru-RU" sz="1200" b="1" u="none" strike="noStrike" kern="1200" dirty="0">
                          <a:solidFill>
                            <a:schemeClr val="dk1"/>
                          </a:solidFill>
                          <a:effectLst/>
                          <a:latin typeface="+mn-lt"/>
                          <a:ea typeface="+mn-ea"/>
                          <a:cs typeface="+mn-cs"/>
                        </a:rPr>
                        <a:t>Субвенции от других бюджетов бюджетной системы, в том числе:</a:t>
                      </a:r>
                    </a:p>
                  </a:txBody>
                  <a:tcPr marL="3858" marR="3858" marT="3858" marB="0" anchor="b"/>
                </a:tc>
                <a:tc>
                  <a:txBody>
                    <a:bodyPr/>
                    <a:lstStyle/>
                    <a:p>
                      <a:pPr marL="0" algn="l" defTabSz="914400" rtl="0" eaLnBrk="1" fontAlgn="b" latinLnBrk="0" hangingPunct="1"/>
                      <a:r>
                        <a:rPr lang="ru-RU" sz="1200" b="1" u="none" strike="noStrike" kern="1200" dirty="0">
                          <a:solidFill>
                            <a:schemeClr val="dk1"/>
                          </a:solidFill>
                          <a:effectLst/>
                          <a:latin typeface="+mn-lt"/>
                          <a:ea typeface="+mn-ea"/>
                          <a:cs typeface="+mn-cs"/>
                        </a:rPr>
                        <a:t>2 114 652,0</a:t>
                      </a:r>
                    </a:p>
                  </a:txBody>
                  <a:tcPr marL="3858" marR="3858" marT="3858" marB="0" anchor="ctr"/>
                </a:tc>
                <a:tc>
                  <a:txBody>
                    <a:bodyPr/>
                    <a:lstStyle/>
                    <a:p>
                      <a:pPr marL="0" algn="l" defTabSz="914400" rtl="0" eaLnBrk="1" fontAlgn="b" latinLnBrk="0" hangingPunct="1"/>
                      <a:r>
                        <a:rPr lang="ru-RU" sz="1200" b="1" u="none" strike="noStrike" kern="1200" dirty="0">
                          <a:solidFill>
                            <a:schemeClr val="dk1"/>
                          </a:solidFill>
                          <a:effectLst/>
                          <a:latin typeface="+mn-lt"/>
                          <a:ea typeface="+mn-ea"/>
                          <a:cs typeface="+mn-cs"/>
                        </a:rPr>
                        <a:t>2 187 051,7</a:t>
                      </a:r>
                    </a:p>
                  </a:txBody>
                  <a:tcPr marL="3858" marR="3858" marT="3858" marB="0" anchor="ctr"/>
                </a:tc>
                <a:tc>
                  <a:txBody>
                    <a:bodyPr/>
                    <a:lstStyle/>
                    <a:p>
                      <a:pPr marL="0" algn="l" defTabSz="914400" rtl="0" eaLnBrk="1" fontAlgn="b" latinLnBrk="0" hangingPunct="1"/>
                      <a:r>
                        <a:rPr lang="ru-RU" sz="1200" b="1" u="none" strike="noStrike" kern="1200" dirty="0">
                          <a:solidFill>
                            <a:schemeClr val="dk1"/>
                          </a:solidFill>
                          <a:effectLst/>
                          <a:latin typeface="+mn-lt"/>
                          <a:ea typeface="+mn-ea"/>
                          <a:cs typeface="+mn-cs"/>
                        </a:rPr>
                        <a:t>2 203 125,1</a:t>
                      </a:r>
                    </a:p>
                  </a:txBody>
                  <a:tcPr marL="3858" marR="3858" marT="3858" marB="0" anchor="ctr"/>
                </a:tc>
                <a:tc>
                  <a:txBody>
                    <a:bodyPr/>
                    <a:lstStyle/>
                    <a:p>
                      <a:pPr marL="0" algn="l" defTabSz="914400" rtl="0" eaLnBrk="1" fontAlgn="b" latinLnBrk="0" hangingPunct="1"/>
                      <a:r>
                        <a:rPr lang="ru-RU" sz="1200" b="1" u="none" strike="noStrike" kern="1200" dirty="0">
                          <a:solidFill>
                            <a:schemeClr val="dk1"/>
                          </a:solidFill>
                          <a:effectLst/>
                          <a:latin typeface="+mn-lt"/>
                          <a:ea typeface="+mn-ea"/>
                          <a:cs typeface="+mn-cs"/>
                        </a:rPr>
                        <a:t>2 197 329,7</a:t>
                      </a:r>
                    </a:p>
                  </a:txBody>
                  <a:tcPr marL="3858" marR="3858" marT="3858" marB="0" anchor="ctr"/>
                </a:tc>
                <a:extLst>
                  <a:ext uri="{0D108BD9-81ED-4DB2-BD59-A6C34878D82A}">
                    <a16:rowId xmlns:a16="http://schemas.microsoft.com/office/drawing/2014/main" val="1376793843"/>
                  </a:ext>
                </a:extLst>
              </a:tr>
              <a:tr h="291305">
                <a:tc>
                  <a:txBody>
                    <a:bodyPr/>
                    <a:lstStyle/>
                    <a:p>
                      <a:pPr algn="l" rtl="0" fontAlgn="ctr"/>
                      <a:r>
                        <a:rPr lang="ru-RU" sz="1000" u="none" strike="noStrike" dirty="0">
                          <a:effectLst/>
                        </a:rPr>
                        <a:t>Субвенции бюджетам городских округов на осуществление полномочий по обеспечению жильем отдельных категорий граждан, установленных Федеральным законом от 24 ноября 1995 года № 181-ФЗ "О социальной защите инвалидов в Российской Федерации"</a:t>
                      </a:r>
                      <a:endParaRPr lang="ru-RU" sz="1000" b="0" i="0" u="none" strike="noStrike" dirty="0">
                        <a:solidFill>
                          <a:srgbClr val="000000"/>
                        </a:solidFill>
                        <a:effectLst/>
                        <a:latin typeface="Arial" panose="020B0604020202020204" pitchFamily="34" charset="0"/>
                      </a:endParaRPr>
                    </a:p>
                  </a:txBody>
                  <a:tcPr marL="3858" marR="3858" marT="3858" marB="0" anchor="ctr"/>
                </a:tc>
                <a:tc>
                  <a:txBody>
                    <a:bodyPr/>
                    <a:lstStyle/>
                    <a:p>
                      <a:pPr algn="ctr" rtl="0" fontAlgn="ctr"/>
                      <a:r>
                        <a:rPr lang="ru-RU" sz="1000" u="none" strike="noStrike" dirty="0">
                          <a:effectLst/>
                        </a:rPr>
                        <a:t>0,0</a:t>
                      </a:r>
                      <a:endParaRPr lang="ru-RU" sz="1000" b="0" i="0" u="none" strike="noStrike" dirty="0">
                        <a:solidFill>
                          <a:srgbClr val="000000"/>
                        </a:solidFill>
                        <a:effectLst/>
                        <a:latin typeface="Arial" panose="020B0604020202020204" pitchFamily="34" charset="0"/>
                      </a:endParaRPr>
                    </a:p>
                  </a:txBody>
                  <a:tcPr marL="3858" marR="3858" marT="3858" marB="0" anchor="ctr"/>
                </a:tc>
                <a:tc>
                  <a:txBody>
                    <a:bodyPr/>
                    <a:lstStyle/>
                    <a:p>
                      <a:pPr algn="ctr" rtl="0" fontAlgn="ctr"/>
                      <a:r>
                        <a:rPr lang="ru-RU" sz="1000" u="none" strike="noStrike" dirty="0">
                          <a:effectLst/>
                        </a:rPr>
                        <a:t>2 450,0</a:t>
                      </a:r>
                      <a:endParaRPr lang="ru-RU" sz="1000" b="0" i="0" u="none" strike="noStrike" dirty="0">
                        <a:solidFill>
                          <a:srgbClr val="000000"/>
                        </a:solidFill>
                        <a:effectLst/>
                        <a:latin typeface="Arial" panose="020B0604020202020204" pitchFamily="34" charset="0"/>
                      </a:endParaRPr>
                    </a:p>
                  </a:txBody>
                  <a:tcPr marL="3858" marR="3858" marT="3858" marB="0" anchor="ctr"/>
                </a:tc>
                <a:tc>
                  <a:txBody>
                    <a:bodyPr/>
                    <a:lstStyle/>
                    <a:p>
                      <a:pPr algn="ctr" rtl="0" fontAlgn="ctr"/>
                      <a:r>
                        <a:rPr lang="ru-RU" sz="1000" u="none" strike="noStrike">
                          <a:effectLst/>
                        </a:rPr>
                        <a:t>2 430,0</a:t>
                      </a:r>
                      <a:endParaRPr lang="ru-RU" sz="1000" b="0" i="0" u="none" strike="noStrike">
                        <a:solidFill>
                          <a:srgbClr val="000000"/>
                        </a:solidFill>
                        <a:effectLst/>
                        <a:latin typeface="Arial" panose="020B0604020202020204" pitchFamily="34" charset="0"/>
                      </a:endParaRPr>
                    </a:p>
                  </a:txBody>
                  <a:tcPr marL="3858" marR="3858" marT="3858" marB="0" anchor="ctr"/>
                </a:tc>
                <a:tc>
                  <a:txBody>
                    <a:bodyPr/>
                    <a:lstStyle/>
                    <a:p>
                      <a:pPr algn="ctr" rtl="0" fontAlgn="ctr"/>
                      <a:r>
                        <a:rPr lang="ru-RU" sz="1000" u="none" strike="noStrike" dirty="0">
                          <a:effectLst/>
                        </a:rPr>
                        <a:t>2 430,0</a:t>
                      </a:r>
                      <a:endParaRPr lang="ru-RU" sz="1000" b="0" i="0" u="none" strike="noStrike" dirty="0">
                        <a:solidFill>
                          <a:srgbClr val="000000"/>
                        </a:solidFill>
                        <a:effectLst/>
                        <a:latin typeface="Arial" panose="020B0604020202020204" pitchFamily="34" charset="0"/>
                      </a:endParaRPr>
                    </a:p>
                  </a:txBody>
                  <a:tcPr marL="3858" marR="3858" marT="3858" marB="0" anchor="ctr"/>
                </a:tc>
                <a:extLst>
                  <a:ext uri="{0D108BD9-81ED-4DB2-BD59-A6C34878D82A}">
                    <a16:rowId xmlns:a16="http://schemas.microsoft.com/office/drawing/2014/main" val="3173192029"/>
                  </a:ext>
                </a:extLst>
              </a:tr>
              <a:tr h="291305">
                <a:tc>
                  <a:txBody>
                    <a:bodyPr/>
                    <a:lstStyle/>
                    <a:p>
                      <a:pPr algn="l" rtl="0" fontAlgn="ctr"/>
                      <a:r>
                        <a:rPr lang="ru-RU" sz="1000" u="none" strike="noStrike" dirty="0">
                          <a:effectLst/>
                        </a:rPr>
                        <a:t>Прочие субвенции бюджетам городских округов (на создание административных комиссий, уполномоченных рассматривать дела об административных правонарушениях в сфере благоустройства)</a:t>
                      </a:r>
                      <a:endParaRPr lang="ru-RU" sz="1000" b="0" i="0" u="none" strike="noStrike" dirty="0">
                        <a:solidFill>
                          <a:srgbClr val="000000"/>
                        </a:solidFill>
                        <a:effectLst/>
                        <a:latin typeface="Arial" panose="020B0604020202020204" pitchFamily="34" charset="0"/>
                      </a:endParaRPr>
                    </a:p>
                  </a:txBody>
                  <a:tcPr marL="3858" marR="3858" marT="3858" marB="0" anchor="ctr"/>
                </a:tc>
                <a:tc>
                  <a:txBody>
                    <a:bodyPr/>
                    <a:lstStyle/>
                    <a:p>
                      <a:pPr algn="ctr" rtl="0" fontAlgn="ctr"/>
                      <a:r>
                        <a:rPr lang="ru-RU" sz="1000" u="none" strike="noStrike">
                          <a:effectLst/>
                        </a:rPr>
                        <a:t>708,0</a:t>
                      </a:r>
                      <a:endParaRPr lang="ru-RU" sz="1000" b="0" i="0" u="none" strike="noStrike">
                        <a:solidFill>
                          <a:srgbClr val="000000"/>
                        </a:solidFill>
                        <a:effectLst/>
                        <a:latin typeface="Arial" panose="020B0604020202020204" pitchFamily="34" charset="0"/>
                      </a:endParaRPr>
                    </a:p>
                  </a:txBody>
                  <a:tcPr marL="3858" marR="3858" marT="3858" marB="0" anchor="ctr"/>
                </a:tc>
                <a:tc>
                  <a:txBody>
                    <a:bodyPr/>
                    <a:lstStyle/>
                    <a:p>
                      <a:pPr algn="ctr" rtl="0" fontAlgn="ctr"/>
                      <a:r>
                        <a:rPr lang="ru-RU" sz="1000" u="none" strike="noStrike" dirty="0">
                          <a:effectLst/>
                        </a:rPr>
                        <a:t>711,0</a:t>
                      </a:r>
                      <a:endParaRPr lang="ru-RU" sz="1000" b="0" i="0" u="none" strike="noStrike" dirty="0">
                        <a:solidFill>
                          <a:srgbClr val="000000"/>
                        </a:solidFill>
                        <a:effectLst/>
                        <a:latin typeface="Arial" panose="020B0604020202020204" pitchFamily="34" charset="0"/>
                      </a:endParaRPr>
                    </a:p>
                  </a:txBody>
                  <a:tcPr marL="3858" marR="3858" marT="3858" marB="0" anchor="ctr"/>
                </a:tc>
                <a:tc>
                  <a:txBody>
                    <a:bodyPr/>
                    <a:lstStyle/>
                    <a:p>
                      <a:pPr algn="ctr" rtl="0" fontAlgn="ctr"/>
                      <a:r>
                        <a:rPr lang="ru-RU" sz="1000" u="none" strike="noStrike" dirty="0">
                          <a:effectLst/>
                        </a:rPr>
                        <a:t>711,0</a:t>
                      </a:r>
                      <a:endParaRPr lang="ru-RU" sz="1000" b="0" i="0" u="none" strike="noStrike" dirty="0">
                        <a:solidFill>
                          <a:srgbClr val="000000"/>
                        </a:solidFill>
                        <a:effectLst/>
                        <a:latin typeface="Arial" panose="020B0604020202020204" pitchFamily="34" charset="0"/>
                      </a:endParaRPr>
                    </a:p>
                  </a:txBody>
                  <a:tcPr marL="3858" marR="3858" marT="3858" marB="0" anchor="ctr"/>
                </a:tc>
                <a:tc>
                  <a:txBody>
                    <a:bodyPr/>
                    <a:lstStyle/>
                    <a:p>
                      <a:pPr algn="ctr" rtl="0" fontAlgn="ctr"/>
                      <a:r>
                        <a:rPr lang="ru-RU" sz="1000" u="none" strike="noStrike" dirty="0">
                          <a:effectLst/>
                        </a:rPr>
                        <a:t>711,0</a:t>
                      </a:r>
                      <a:endParaRPr lang="ru-RU" sz="1000" b="0" i="0" u="none" strike="noStrike" dirty="0">
                        <a:solidFill>
                          <a:srgbClr val="000000"/>
                        </a:solidFill>
                        <a:effectLst/>
                        <a:latin typeface="Arial" panose="020B0604020202020204" pitchFamily="34" charset="0"/>
                      </a:endParaRPr>
                    </a:p>
                  </a:txBody>
                  <a:tcPr marL="3858" marR="3858" marT="3858" marB="0" anchor="ctr"/>
                </a:tc>
                <a:extLst>
                  <a:ext uri="{0D108BD9-81ED-4DB2-BD59-A6C34878D82A}">
                    <a16:rowId xmlns:a16="http://schemas.microsoft.com/office/drawing/2014/main" val="1920735308"/>
                  </a:ext>
                </a:extLst>
              </a:tr>
              <a:tr h="1010464">
                <a:tc>
                  <a:txBody>
                    <a:bodyPr/>
                    <a:lstStyle/>
                    <a:p>
                      <a:pPr algn="l" rtl="0" fontAlgn="ctr"/>
                      <a:r>
                        <a:rPr lang="ru-RU" sz="1000" u="none" strike="noStrike" dirty="0">
                          <a:effectLst/>
                        </a:rPr>
                        <a:t>Субвенции бюджетам городских округов на выполнение передаваемых полномочий субъектов Российской Федерации (на финансовое обеспечение государственных гарантий реализации прав на получение общедоступного и бесплатного дошкольного образования в муниципальных дошкольных образовательных организациях в Московской области, общедоступного и бесплатного дошкольного, начального общего, основного общего, среднего общего образования в муниципальных общеобразовательных организациях в Московской области, обеспечение дополнительного образования детей в муниципальных общеобразовательных организациях в Московской области, включая расходы на оплату труда, приобретение учебников и учебных пособий, средств обучения, игр, игрушек (за исключением расходов на содержание зданий и оплату коммунальных услуг)</a:t>
                      </a:r>
                      <a:endParaRPr lang="ru-RU" sz="1000" b="0" i="0" u="none" strike="noStrike" dirty="0">
                        <a:solidFill>
                          <a:srgbClr val="000000"/>
                        </a:solidFill>
                        <a:effectLst/>
                        <a:latin typeface="Arial" panose="020B0604020202020204" pitchFamily="34" charset="0"/>
                      </a:endParaRPr>
                    </a:p>
                  </a:txBody>
                  <a:tcPr marL="3858" marR="3858" marT="3858" marB="0" anchor="ctr"/>
                </a:tc>
                <a:tc>
                  <a:txBody>
                    <a:bodyPr/>
                    <a:lstStyle/>
                    <a:p>
                      <a:pPr algn="ctr" rtl="0" fontAlgn="ctr"/>
                      <a:r>
                        <a:rPr lang="ru-RU" sz="1000" u="none" strike="noStrike">
                          <a:effectLst/>
                        </a:rPr>
                        <a:t>1 751 612,0</a:t>
                      </a:r>
                      <a:endParaRPr lang="ru-RU" sz="1000" b="0" i="0" u="none" strike="noStrike">
                        <a:solidFill>
                          <a:srgbClr val="000000"/>
                        </a:solidFill>
                        <a:effectLst/>
                        <a:latin typeface="Arial" panose="020B0604020202020204" pitchFamily="34" charset="0"/>
                      </a:endParaRPr>
                    </a:p>
                  </a:txBody>
                  <a:tcPr marL="3858" marR="3858" marT="3858" marB="0" anchor="ctr"/>
                </a:tc>
                <a:tc>
                  <a:txBody>
                    <a:bodyPr/>
                    <a:lstStyle/>
                    <a:p>
                      <a:pPr algn="ctr" rtl="0" fontAlgn="ctr"/>
                      <a:r>
                        <a:rPr lang="ru-RU" sz="1000" u="none" strike="noStrike">
                          <a:effectLst/>
                        </a:rPr>
                        <a:t>1 856 804,0</a:t>
                      </a:r>
                      <a:endParaRPr lang="ru-RU" sz="1000" b="0" i="0" u="none" strike="noStrike">
                        <a:solidFill>
                          <a:srgbClr val="000000"/>
                        </a:solidFill>
                        <a:effectLst/>
                        <a:latin typeface="Arial" panose="020B0604020202020204" pitchFamily="34" charset="0"/>
                      </a:endParaRPr>
                    </a:p>
                  </a:txBody>
                  <a:tcPr marL="3858" marR="3858" marT="3858" marB="0" anchor="ctr"/>
                </a:tc>
                <a:tc>
                  <a:txBody>
                    <a:bodyPr/>
                    <a:lstStyle/>
                    <a:p>
                      <a:pPr algn="ctr" rtl="0" fontAlgn="ctr"/>
                      <a:r>
                        <a:rPr lang="ru-RU" sz="1000" u="none" strike="noStrike" dirty="0">
                          <a:effectLst/>
                        </a:rPr>
                        <a:t>1 856 804,0</a:t>
                      </a:r>
                      <a:endParaRPr lang="ru-RU" sz="1000" b="0" i="0" u="none" strike="noStrike" dirty="0">
                        <a:solidFill>
                          <a:srgbClr val="000000"/>
                        </a:solidFill>
                        <a:effectLst/>
                        <a:latin typeface="Arial" panose="020B0604020202020204" pitchFamily="34" charset="0"/>
                      </a:endParaRPr>
                    </a:p>
                  </a:txBody>
                  <a:tcPr marL="3858" marR="3858" marT="3858" marB="0" anchor="ctr"/>
                </a:tc>
                <a:tc>
                  <a:txBody>
                    <a:bodyPr/>
                    <a:lstStyle/>
                    <a:p>
                      <a:pPr algn="ctr" rtl="0" fontAlgn="ctr"/>
                      <a:r>
                        <a:rPr lang="ru-RU" sz="1000" u="none" strike="noStrike" dirty="0">
                          <a:effectLst/>
                        </a:rPr>
                        <a:t>1 856 804,0</a:t>
                      </a:r>
                      <a:endParaRPr lang="ru-RU" sz="1000" b="0" i="0" u="none" strike="noStrike" dirty="0">
                        <a:solidFill>
                          <a:srgbClr val="000000"/>
                        </a:solidFill>
                        <a:effectLst/>
                        <a:latin typeface="Arial" panose="020B0604020202020204" pitchFamily="34" charset="0"/>
                      </a:endParaRPr>
                    </a:p>
                  </a:txBody>
                  <a:tcPr marL="3858" marR="3858" marT="3858" marB="0" anchor="ctr"/>
                </a:tc>
                <a:extLst>
                  <a:ext uri="{0D108BD9-81ED-4DB2-BD59-A6C34878D82A}">
                    <a16:rowId xmlns:a16="http://schemas.microsoft.com/office/drawing/2014/main" val="1659577438"/>
                  </a:ext>
                </a:extLst>
              </a:tr>
              <a:tr h="1259003">
                <a:tc>
                  <a:txBody>
                    <a:bodyPr/>
                    <a:lstStyle/>
                    <a:p>
                      <a:pPr algn="l" rtl="0" fontAlgn="ctr"/>
                      <a:r>
                        <a:rPr lang="ru-RU" sz="1000" u="none" strike="noStrike" dirty="0">
                          <a:effectLst/>
                        </a:rPr>
                        <a:t>Субвенции бюджетам городских округов на выполнение передаваемых полномочий субъектов Российской Федерации (на финансовое обеспечение получения гражданами дошкольного образования в частных дошкольных образовательных организациях, дошкольного, начального общего, основного общего, среднего общего образования в частных общеобразовательных организациях, осуществляющих образовательную деятельность по имеющим государственную аккредитацию основным общеобразовательным программам, включая расходы на оплату труда, приобретение учебников и учебных пособий, средств обучения, игр, игрушек (за исключением расходов на содержание зданий и оплату коммунальных услуг), и на обеспечение питанием отдельных категорий обучающихся по очной форме обучения в частных общеобразовательных организациях, осуществляющих образовательную деятельность по имеющим государственную аккредитацию основным общеобразовательным программам)</a:t>
                      </a:r>
                      <a:endParaRPr lang="ru-RU" sz="1000" b="0" i="0" u="none" strike="noStrike" dirty="0">
                        <a:solidFill>
                          <a:srgbClr val="000000"/>
                        </a:solidFill>
                        <a:effectLst/>
                        <a:latin typeface="Arial" panose="020B0604020202020204" pitchFamily="34" charset="0"/>
                      </a:endParaRPr>
                    </a:p>
                  </a:txBody>
                  <a:tcPr marL="3858" marR="3858" marT="3858" marB="0" anchor="ctr"/>
                </a:tc>
                <a:tc>
                  <a:txBody>
                    <a:bodyPr/>
                    <a:lstStyle/>
                    <a:p>
                      <a:pPr algn="ctr" rtl="0" fontAlgn="ctr"/>
                      <a:r>
                        <a:rPr lang="ru-RU" sz="1000" u="none" strike="noStrike">
                          <a:effectLst/>
                        </a:rPr>
                        <a:t>169 010,0</a:t>
                      </a:r>
                      <a:endParaRPr lang="ru-RU" sz="1000" b="0" i="0" u="none" strike="noStrike">
                        <a:solidFill>
                          <a:srgbClr val="000000"/>
                        </a:solidFill>
                        <a:effectLst/>
                        <a:latin typeface="Arial" panose="020B0604020202020204" pitchFamily="34" charset="0"/>
                      </a:endParaRPr>
                    </a:p>
                  </a:txBody>
                  <a:tcPr marL="3858" marR="3858" marT="3858" marB="0" anchor="ctr"/>
                </a:tc>
                <a:tc>
                  <a:txBody>
                    <a:bodyPr/>
                    <a:lstStyle/>
                    <a:p>
                      <a:pPr algn="ctr" rtl="0" fontAlgn="ctr"/>
                      <a:r>
                        <a:rPr lang="ru-RU" sz="1000" u="none" strike="noStrike">
                          <a:effectLst/>
                        </a:rPr>
                        <a:t>207 512,0</a:t>
                      </a:r>
                      <a:endParaRPr lang="ru-RU" sz="1000" b="0" i="0" u="none" strike="noStrike">
                        <a:solidFill>
                          <a:srgbClr val="000000"/>
                        </a:solidFill>
                        <a:effectLst/>
                        <a:latin typeface="Arial" panose="020B0604020202020204" pitchFamily="34" charset="0"/>
                      </a:endParaRPr>
                    </a:p>
                  </a:txBody>
                  <a:tcPr marL="3858" marR="3858" marT="3858" marB="0" anchor="ctr"/>
                </a:tc>
                <a:tc>
                  <a:txBody>
                    <a:bodyPr/>
                    <a:lstStyle/>
                    <a:p>
                      <a:pPr algn="ctr" rtl="0" fontAlgn="ctr"/>
                      <a:r>
                        <a:rPr lang="ru-RU" sz="1000" u="none" strike="noStrike">
                          <a:effectLst/>
                        </a:rPr>
                        <a:t>207 512,0</a:t>
                      </a:r>
                      <a:endParaRPr lang="ru-RU" sz="1000" b="0" i="0" u="none" strike="noStrike">
                        <a:solidFill>
                          <a:srgbClr val="000000"/>
                        </a:solidFill>
                        <a:effectLst/>
                        <a:latin typeface="Arial" panose="020B0604020202020204" pitchFamily="34" charset="0"/>
                      </a:endParaRPr>
                    </a:p>
                  </a:txBody>
                  <a:tcPr marL="3858" marR="3858" marT="3858" marB="0" anchor="ctr"/>
                </a:tc>
                <a:tc>
                  <a:txBody>
                    <a:bodyPr/>
                    <a:lstStyle/>
                    <a:p>
                      <a:pPr algn="ctr" rtl="0" fontAlgn="ctr"/>
                      <a:r>
                        <a:rPr lang="ru-RU" sz="1000" u="none" strike="noStrike" dirty="0">
                          <a:effectLst/>
                        </a:rPr>
                        <a:t>207 512,0</a:t>
                      </a:r>
                      <a:endParaRPr lang="ru-RU" sz="1000" b="0" i="0" u="none" strike="noStrike" dirty="0">
                        <a:solidFill>
                          <a:srgbClr val="000000"/>
                        </a:solidFill>
                        <a:effectLst/>
                        <a:latin typeface="Arial" panose="020B0604020202020204" pitchFamily="34" charset="0"/>
                      </a:endParaRPr>
                    </a:p>
                  </a:txBody>
                  <a:tcPr marL="3858" marR="3858" marT="3858" marB="0" anchor="ctr"/>
                </a:tc>
                <a:extLst>
                  <a:ext uri="{0D108BD9-81ED-4DB2-BD59-A6C34878D82A}">
                    <a16:rowId xmlns:a16="http://schemas.microsoft.com/office/drawing/2014/main" val="2940798483"/>
                  </a:ext>
                </a:extLst>
              </a:tr>
              <a:tr h="291305">
                <a:tc>
                  <a:txBody>
                    <a:bodyPr/>
                    <a:lstStyle/>
                    <a:p>
                      <a:pPr algn="l" rtl="0" fontAlgn="ctr"/>
                      <a:r>
                        <a:rPr lang="ru-RU" sz="1000" u="none" strike="noStrike">
                          <a:effectLst/>
                        </a:rPr>
                        <a:t>Субвенции бюджетам городских округов на компенсацию части платы, взимаемой с родителей (законных представителей) за присмотр и уход за детьми, посещающими образовательные организации, реализующие образовательные программы дошкольного образования</a:t>
                      </a:r>
                      <a:endParaRPr lang="ru-RU" sz="1000" b="0" i="0" u="none" strike="noStrike">
                        <a:solidFill>
                          <a:srgbClr val="000000"/>
                        </a:solidFill>
                        <a:effectLst/>
                        <a:latin typeface="Arial" panose="020B0604020202020204" pitchFamily="34" charset="0"/>
                      </a:endParaRPr>
                    </a:p>
                  </a:txBody>
                  <a:tcPr marL="3858" marR="3858" marT="3858" marB="0" anchor="ctr"/>
                </a:tc>
                <a:tc>
                  <a:txBody>
                    <a:bodyPr/>
                    <a:lstStyle/>
                    <a:p>
                      <a:pPr algn="ctr" rtl="0" fontAlgn="ctr"/>
                      <a:r>
                        <a:rPr lang="ru-RU" sz="1000" u="none" strike="noStrike">
                          <a:effectLst/>
                        </a:rPr>
                        <a:t>48 223,0</a:t>
                      </a:r>
                      <a:endParaRPr lang="ru-RU" sz="1000" b="0" i="0" u="none" strike="noStrike">
                        <a:solidFill>
                          <a:srgbClr val="000000"/>
                        </a:solidFill>
                        <a:effectLst/>
                        <a:latin typeface="Arial" panose="020B0604020202020204" pitchFamily="34" charset="0"/>
                      </a:endParaRPr>
                    </a:p>
                  </a:txBody>
                  <a:tcPr marL="3858" marR="3858" marT="3858" marB="0" anchor="ctr"/>
                </a:tc>
                <a:tc>
                  <a:txBody>
                    <a:bodyPr/>
                    <a:lstStyle/>
                    <a:p>
                      <a:pPr algn="ctr" rtl="0" fontAlgn="ctr"/>
                      <a:r>
                        <a:rPr lang="ru-RU" sz="1000" u="none" strike="noStrike">
                          <a:effectLst/>
                        </a:rPr>
                        <a:t>48 940,0</a:t>
                      </a:r>
                      <a:endParaRPr lang="ru-RU" sz="1000" b="0" i="0" u="none" strike="noStrike">
                        <a:solidFill>
                          <a:srgbClr val="000000"/>
                        </a:solidFill>
                        <a:effectLst/>
                        <a:latin typeface="Arial" panose="020B0604020202020204" pitchFamily="34" charset="0"/>
                      </a:endParaRPr>
                    </a:p>
                  </a:txBody>
                  <a:tcPr marL="3858" marR="3858" marT="3858" marB="0" anchor="ctr"/>
                </a:tc>
                <a:tc>
                  <a:txBody>
                    <a:bodyPr/>
                    <a:lstStyle/>
                    <a:p>
                      <a:pPr algn="ctr" rtl="0" fontAlgn="ctr"/>
                      <a:r>
                        <a:rPr lang="ru-RU" sz="1000" u="none" strike="noStrike">
                          <a:effectLst/>
                        </a:rPr>
                        <a:t>48 940,0</a:t>
                      </a:r>
                      <a:endParaRPr lang="ru-RU" sz="1000" b="0" i="0" u="none" strike="noStrike">
                        <a:solidFill>
                          <a:srgbClr val="000000"/>
                        </a:solidFill>
                        <a:effectLst/>
                        <a:latin typeface="Arial" panose="020B0604020202020204" pitchFamily="34" charset="0"/>
                      </a:endParaRPr>
                    </a:p>
                  </a:txBody>
                  <a:tcPr marL="3858" marR="3858" marT="3858" marB="0" anchor="ctr"/>
                </a:tc>
                <a:tc>
                  <a:txBody>
                    <a:bodyPr/>
                    <a:lstStyle/>
                    <a:p>
                      <a:pPr algn="ctr" rtl="0" fontAlgn="ctr"/>
                      <a:r>
                        <a:rPr lang="ru-RU" sz="1000" u="none" strike="noStrike" dirty="0">
                          <a:effectLst/>
                        </a:rPr>
                        <a:t>48 940,0</a:t>
                      </a:r>
                      <a:endParaRPr lang="ru-RU" sz="1000" b="0" i="0" u="none" strike="noStrike" dirty="0">
                        <a:solidFill>
                          <a:srgbClr val="000000"/>
                        </a:solidFill>
                        <a:effectLst/>
                        <a:latin typeface="Arial" panose="020B0604020202020204" pitchFamily="34" charset="0"/>
                      </a:endParaRPr>
                    </a:p>
                  </a:txBody>
                  <a:tcPr marL="3858" marR="3858" marT="3858" marB="0" anchor="ctr"/>
                </a:tc>
                <a:extLst>
                  <a:ext uri="{0D108BD9-81ED-4DB2-BD59-A6C34878D82A}">
                    <a16:rowId xmlns:a16="http://schemas.microsoft.com/office/drawing/2014/main" val="1231465019"/>
                  </a:ext>
                </a:extLst>
              </a:tr>
              <a:tr h="368900">
                <a:tc>
                  <a:txBody>
                    <a:bodyPr/>
                    <a:lstStyle/>
                    <a:p>
                      <a:pPr algn="l" rtl="0" fontAlgn="ctr"/>
                      <a:r>
                        <a:rPr lang="ru-RU" sz="1000" u="none" strike="noStrike">
                          <a:effectLst/>
                        </a:rPr>
                        <a:t>Субвенции бюджетам городских округов на ежемесячное денежное вознаграждение за классное руководство педагогическим работникам государственных и муниципальных общеобразовательных организаций</a:t>
                      </a:r>
                      <a:endParaRPr lang="ru-RU" sz="1000" b="0" i="0" u="none" strike="noStrike">
                        <a:solidFill>
                          <a:srgbClr val="000000"/>
                        </a:solidFill>
                        <a:effectLst/>
                        <a:latin typeface="Arial" panose="020B0604020202020204" pitchFamily="34" charset="0"/>
                      </a:endParaRPr>
                    </a:p>
                  </a:txBody>
                  <a:tcPr marL="3858" marR="3858" marT="3858" marB="0" anchor="ctr"/>
                </a:tc>
                <a:tc>
                  <a:txBody>
                    <a:bodyPr/>
                    <a:lstStyle/>
                    <a:p>
                      <a:pPr algn="ctr" rtl="0" fontAlgn="ctr"/>
                      <a:r>
                        <a:rPr lang="ru-RU" sz="1000" u="none" strike="noStrike">
                          <a:effectLst/>
                        </a:rPr>
                        <a:t>38 669,0</a:t>
                      </a:r>
                      <a:endParaRPr lang="ru-RU" sz="1000" b="0" i="0" u="none" strike="noStrike">
                        <a:solidFill>
                          <a:srgbClr val="000000"/>
                        </a:solidFill>
                        <a:effectLst/>
                        <a:latin typeface="Arial" panose="020B0604020202020204" pitchFamily="34" charset="0"/>
                      </a:endParaRPr>
                    </a:p>
                  </a:txBody>
                  <a:tcPr marL="3858" marR="3858" marT="3858" marB="0" anchor="ctr"/>
                </a:tc>
                <a:tc>
                  <a:txBody>
                    <a:bodyPr/>
                    <a:lstStyle/>
                    <a:p>
                      <a:pPr algn="ctr" rtl="0" fontAlgn="ctr"/>
                      <a:r>
                        <a:rPr lang="ru-RU" sz="1000" u="none" strike="noStrike">
                          <a:effectLst/>
                        </a:rPr>
                        <a:t>41 607,0</a:t>
                      </a:r>
                      <a:endParaRPr lang="ru-RU" sz="1000" b="0" i="0" u="none" strike="noStrike">
                        <a:solidFill>
                          <a:srgbClr val="000000"/>
                        </a:solidFill>
                        <a:effectLst/>
                        <a:latin typeface="Arial" panose="020B0604020202020204" pitchFamily="34" charset="0"/>
                      </a:endParaRPr>
                    </a:p>
                  </a:txBody>
                  <a:tcPr marL="3858" marR="3858" marT="3858" marB="0" anchor="ctr"/>
                </a:tc>
                <a:tc>
                  <a:txBody>
                    <a:bodyPr/>
                    <a:lstStyle/>
                    <a:p>
                      <a:pPr algn="ctr" rtl="0" fontAlgn="ctr"/>
                      <a:r>
                        <a:rPr lang="ru-RU" sz="1000" u="none" strike="noStrike">
                          <a:effectLst/>
                        </a:rPr>
                        <a:t>40 768,0</a:t>
                      </a:r>
                      <a:endParaRPr lang="ru-RU" sz="1000" b="0" i="0" u="none" strike="noStrike">
                        <a:solidFill>
                          <a:srgbClr val="000000"/>
                        </a:solidFill>
                        <a:effectLst/>
                        <a:latin typeface="Arial" panose="020B0604020202020204" pitchFamily="34" charset="0"/>
                      </a:endParaRPr>
                    </a:p>
                  </a:txBody>
                  <a:tcPr marL="3858" marR="3858" marT="3858" marB="0" anchor="ctr"/>
                </a:tc>
                <a:tc>
                  <a:txBody>
                    <a:bodyPr/>
                    <a:lstStyle/>
                    <a:p>
                      <a:pPr algn="ctr" rtl="0" fontAlgn="ctr"/>
                      <a:r>
                        <a:rPr lang="ru-RU" sz="1000" u="none" strike="noStrike" dirty="0">
                          <a:effectLst/>
                        </a:rPr>
                        <a:t>40 768,0</a:t>
                      </a:r>
                      <a:endParaRPr lang="ru-RU" sz="1000" b="0" i="0" u="none" strike="noStrike" dirty="0">
                        <a:solidFill>
                          <a:srgbClr val="000000"/>
                        </a:solidFill>
                        <a:effectLst/>
                        <a:latin typeface="Arial" panose="020B0604020202020204" pitchFamily="34" charset="0"/>
                      </a:endParaRPr>
                    </a:p>
                  </a:txBody>
                  <a:tcPr marL="3858" marR="3858" marT="3858" marB="0" anchor="ctr"/>
                </a:tc>
                <a:extLst>
                  <a:ext uri="{0D108BD9-81ED-4DB2-BD59-A6C34878D82A}">
                    <a16:rowId xmlns:a16="http://schemas.microsoft.com/office/drawing/2014/main" val="1420590538"/>
                  </a:ext>
                </a:extLst>
              </a:tr>
              <a:tr h="147473">
                <a:tc>
                  <a:txBody>
                    <a:bodyPr/>
                    <a:lstStyle/>
                    <a:p>
                      <a:pPr algn="l" rtl="0" fontAlgn="ctr"/>
                      <a:r>
                        <a:rPr lang="ru-RU" sz="1000" u="none" strike="noStrike">
                          <a:effectLst/>
                        </a:rPr>
                        <a:t>Субвенции бюджетам городских округов на  предоставление гражданам субсидий на оплату жилого помещения и коммунальных услуг </a:t>
                      </a:r>
                      <a:endParaRPr lang="ru-RU" sz="1000" b="0" i="0" u="none" strike="noStrike">
                        <a:solidFill>
                          <a:srgbClr val="000000"/>
                        </a:solidFill>
                        <a:effectLst/>
                        <a:latin typeface="Arial" panose="020B0604020202020204" pitchFamily="34" charset="0"/>
                      </a:endParaRPr>
                    </a:p>
                  </a:txBody>
                  <a:tcPr marL="3858" marR="3858" marT="3858" marB="0" anchor="ctr"/>
                </a:tc>
                <a:tc>
                  <a:txBody>
                    <a:bodyPr/>
                    <a:lstStyle/>
                    <a:p>
                      <a:pPr algn="ctr" rtl="0" fontAlgn="ctr"/>
                      <a:r>
                        <a:rPr lang="ru-RU" sz="1000" u="none" strike="noStrike">
                          <a:effectLst/>
                        </a:rPr>
                        <a:t>28 926,0</a:t>
                      </a:r>
                      <a:endParaRPr lang="ru-RU" sz="1000" b="0" i="0" u="none" strike="noStrike">
                        <a:solidFill>
                          <a:srgbClr val="000000"/>
                        </a:solidFill>
                        <a:effectLst/>
                        <a:latin typeface="Arial" panose="020B0604020202020204" pitchFamily="34" charset="0"/>
                      </a:endParaRPr>
                    </a:p>
                  </a:txBody>
                  <a:tcPr marL="3858" marR="3858" marT="3858" marB="0" anchor="ctr"/>
                </a:tc>
                <a:tc>
                  <a:txBody>
                    <a:bodyPr/>
                    <a:lstStyle/>
                    <a:p>
                      <a:pPr algn="ctr" rtl="0" fontAlgn="ctr"/>
                      <a:r>
                        <a:rPr lang="ru-RU" sz="1000" u="none" strike="noStrike">
                          <a:effectLst/>
                        </a:rPr>
                        <a:t>0,0</a:t>
                      </a:r>
                      <a:endParaRPr lang="ru-RU" sz="1000" b="0" i="0" u="none" strike="noStrike">
                        <a:solidFill>
                          <a:srgbClr val="000000"/>
                        </a:solidFill>
                        <a:effectLst/>
                        <a:latin typeface="Arial" panose="020B0604020202020204" pitchFamily="34" charset="0"/>
                      </a:endParaRPr>
                    </a:p>
                  </a:txBody>
                  <a:tcPr marL="3858" marR="3858" marT="3858" marB="0" anchor="ctr"/>
                </a:tc>
                <a:tc>
                  <a:txBody>
                    <a:bodyPr/>
                    <a:lstStyle/>
                    <a:p>
                      <a:pPr algn="ctr" rtl="0" fontAlgn="ctr"/>
                      <a:r>
                        <a:rPr lang="ru-RU" sz="1000" u="none" strike="noStrike">
                          <a:effectLst/>
                        </a:rPr>
                        <a:t> </a:t>
                      </a:r>
                      <a:endParaRPr lang="ru-RU" sz="1000" b="0" i="0" u="none" strike="noStrike">
                        <a:solidFill>
                          <a:srgbClr val="000000"/>
                        </a:solidFill>
                        <a:effectLst/>
                        <a:latin typeface="Arial" panose="020B0604020202020204" pitchFamily="34" charset="0"/>
                      </a:endParaRPr>
                    </a:p>
                  </a:txBody>
                  <a:tcPr marL="3858" marR="3858" marT="3858" marB="0" anchor="ctr"/>
                </a:tc>
                <a:tc>
                  <a:txBody>
                    <a:bodyPr/>
                    <a:lstStyle/>
                    <a:p>
                      <a:pPr algn="ctr" rtl="0" fontAlgn="ctr"/>
                      <a:r>
                        <a:rPr lang="ru-RU" sz="1000" u="none" strike="noStrike" dirty="0">
                          <a:effectLst/>
                        </a:rPr>
                        <a:t> </a:t>
                      </a:r>
                      <a:endParaRPr lang="ru-RU" sz="1000" b="0" i="0" u="none" strike="noStrike" dirty="0">
                        <a:solidFill>
                          <a:srgbClr val="000000"/>
                        </a:solidFill>
                        <a:effectLst/>
                        <a:latin typeface="Arial" panose="020B0604020202020204" pitchFamily="34" charset="0"/>
                      </a:endParaRPr>
                    </a:p>
                  </a:txBody>
                  <a:tcPr marL="3858" marR="3858" marT="3858" marB="0" anchor="ctr"/>
                </a:tc>
                <a:extLst>
                  <a:ext uri="{0D108BD9-81ED-4DB2-BD59-A6C34878D82A}">
                    <a16:rowId xmlns:a16="http://schemas.microsoft.com/office/drawing/2014/main" val="3069303213"/>
                  </a:ext>
                </a:extLst>
              </a:tr>
              <a:tr h="291305">
                <a:tc>
                  <a:txBody>
                    <a:bodyPr/>
                    <a:lstStyle/>
                    <a:p>
                      <a:pPr algn="l" rtl="0" fontAlgn="ctr"/>
                      <a:r>
                        <a:rPr lang="ru-RU" sz="1000" u="none" strike="noStrike">
                          <a:effectLst/>
                        </a:rPr>
                        <a:t>Субвенция бюджетам городских округов на осуществление полномочий по обеспечению жильем отдельных категорий граждан, установленных Федеральным законом от 12 января 1995 года № 5-ФЗ "О ветеранах"</a:t>
                      </a:r>
                      <a:endParaRPr lang="ru-RU" sz="1000" b="0" i="0" u="none" strike="noStrike">
                        <a:solidFill>
                          <a:srgbClr val="000000"/>
                        </a:solidFill>
                        <a:effectLst/>
                        <a:latin typeface="Arial" panose="020B0604020202020204" pitchFamily="34" charset="0"/>
                      </a:endParaRPr>
                    </a:p>
                  </a:txBody>
                  <a:tcPr marL="3858" marR="3858" marT="3858" marB="0" anchor="ctr"/>
                </a:tc>
                <a:tc>
                  <a:txBody>
                    <a:bodyPr/>
                    <a:lstStyle/>
                    <a:p>
                      <a:pPr algn="ctr" rtl="0" fontAlgn="ctr"/>
                      <a:r>
                        <a:rPr lang="ru-RU" sz="1000" u="none" strike="noStrike">
                          <a:effectLst/>
                        </a:rPr>
                        <a:t>0,0</a:t>
                      </a:r>
                      <a:endParaRPr lang="ru-RU" sz="1000" b="0" i="0" u="none" strike="noStrike">
                        <a:solidFill>
                          <a:srgbClr val="000000"/>
                        </a:solidFill>
                        <a:effectLst/>
                        <a:latin typeface="Arial" panose="020B0604020202020204" pitchFamily="34" charset="0"/>
                      </a:endParaRPr>
                    </a:p>
                  </a:txBody>
                  <a:tcPr marL="3858" marR="3858" marT="3858" marB="0" anchor="ctr"/>
                </a:tc>
                <a:tc>
                  <a:txBody>
                    <a:bodyPr/>
                    <a:lstStyle/>
                    <a:p>
                      <a:pPr algn="ctr" rtl="0" fontAlgn="ctr"/>
                      <a:r>
                        <a:rPr lang="ru-RU" sz="1000" u="none" strike="noStrike">
                          <a:effectLst/>
                        </a:rPr>
                        <a:t>0,0</a:t>
                      </a:r>
                      <a:endParaRPr lang="ru-RU" sz="1000" b="0" i="0" u="none" strike="noStrike">
                        <a:solidFill>
                          <a:srgbClr val="000000"/>
                        </a:solidFill>
                        <a:effectLst/>
                        <a:latin typeface="Arial" panose="020B0604020202020204" pitchFamily="34" charset="0"/>
                      </a:endParaRPr>
                    </a:p>
                  </a:txBody>
                  <a:tcPr marL="3858" marR="3858" marT="3858" marB="0" anchor="ctr"/>
                </a:tc>
                <a:tc>
                  <a:txBody>
                    <a:bodyPr/>
                    <a:lstStyle/>
                    <a:p>
                      <a:pPr algn="ctr" rtl="0" fontAlgn="ctr"/>
                      <a:r>
                        <a:rPr lang="ru-RU" sz="1000" u="none" strike="noStrike">
                          <a:effectLst/>
                        </a:rPr>
                        <a:t>2 450,0</a:t>
                      </a:r>
                      <a:endParaRPr lang="ru-RU" sz="1000" b="0" i="0" u="none" strike="noStrike">
                        <a:solidFill>
                          <a:srgbClr val="000000"/>
                        </a:solidFill>
                        <a:effectLst/>
                        <a:latin typeface="Arial" panose="020B0604020202020204" pitchFamily="34" charset="0"/>
                      </a:endParaRPr>
                    </a:p>
                  </a:txBody>
                  <a:tcPr marL="3858" marR="3858" marT="3858" marB="0" anchor="ctr"/>
                </a:tc>
                <a:tc>
                  <a:txBody>
                    <a:bodyPr/>
                    <a:lstStyle/>
                    <a:p>
                      <a:pPr algn="ctr" rtl="0" fontAlgn="ctr"/>
                      <a:r>
                        <a:rPr lang="ru-RU" sz="1000" u="none" strike="noStrike" dirty="0">
                          <a:effectLst/>
                        </a:rPr>
                        <a:t>3 300,0</a:t>
                      </a:r>
                      <a:endParaRPr lang="ru-RU" sz="1000" b="0" i="0" u="none" strike="noStrike" dirty="0">
                        <a:solidFill>
                          <a:srgbClr val="000000"/>
                        </a:solidFill>
                        <a:effectLst/>
                        <a:latin typeface="Arial" panose="020B0604020202020204" pitchFamily="34" charset="0"/>
                      </a:endParaRPr>
                    </a:p>
                  </a:txBody>
                  <a:tcPr marL="3858" marR="3858" marT="3858" marB="0" anchor="ctr"/>
                </a:tc>
                <a:extLst>
                  <a:ext uri="{0D108BD9-81ED-4DB2-BD59-A6C34878D82A}">
                    <a16:rowId xmlns:a16="http://schemas.microsoft.com/office/drawing/2014/main" val="3770388635"/>
                  </a:ext>
                </a:extLst>
              </a:tr>
            </a:tbl>
          </a:graphicData>
        </a:graphic>
      </p:graphicFrame>
    </p:spTree>
    <p:extLst>
      <p:ext uri="{BB962C8B-B14F-4D97-AF65-F5344CB8AC3E}">
        <p14:creationId xmlns:p14="http://schemas.microsoft.com/office/powerpoint/2010/main" val="104374820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Объект 5">
            <a:extLst>
              <a:ext uri="{FF2B5EF4-FFF2-40B4-BE49-F238E27FC236}">
                <a16:creationId xmlns:a16="http://schemas.microsoft.com/office/drawing/2014/main" id="{95BCBD60-E03B-4A82-9FC4-CBB1DC348F3C}"/>
              </a:ext>
            </a:extLst>
          </p:cNvPr>
          <p:cNvGraphicFramePr>
            <a:graphicFrameLocks noGrp="1"/>
          </p:cNvGraphicFramePr>
          <p:nvPr>
            <p:ph idx="1"/>
            <p:extLst>
              <p:ext uri="{D42A27DB-BD31-4B8C-83A1-F6EECF244321}">
                <p14:modId xmlns:p14="http://schemas.microsoft.com/office/powerpoint/2010/main" val="2271940327"/>
              </p:ext>
            </p:extLst>
          </p:nvPr>
        </p:nvGraphicFramePr>
        <p:xfrm>
          <a:off x="534154" y="1569838"/>
          <a:ext cx="11137385" cy="3939430"/>
        </p:xfrm>
        <a:graphic>
          <a:graphicData uri="http://schemas.openxmlformats.org/drawingml/2006/table">
            <a:tbl>
              <a:tblPr>
                <a:tableStyleId>{5C22544A-7EE6-4342-B048-85BDC9FD1C3A}</a:tableStyleId>
              </a:tblPr>
              <a:tblGrid>
                <a:gridCol w="5850021">
                  <a:extLst>
                    <a:ext uri="{9D8B030D-6E8A-4147-A177-3AD203B41FA5}">
                      <a16:colId xmlns:a16="http://schemas.microsoft.com/office/drawing/2014/main" val="158875907"/>
                    </a:ext>
                  </a:extLst>
                </a:gridCol>
                <a:gridCol w="1445504">
                  <a:extLst>
                    <a:ext uri="{9D8B030D-6E8A-4147-A177-3AD203B41FA5}">
                      <a16:colId xmlns:a16="http://schemas.microsoft.com/office/drawing/2014/main" val="817506244"/>
                    </a:ext>
                  </a:extLst>
                </a:gridCol>
                <a:gridCol w="1377105">
                  <a:extLst>
                    <a:ext uri="{9D8B030D-6E8A-4147-A177-3AD203B41FA5}">
                      <a16:colId xmlns:a16="http://schemas.microsoft.com/office/drawing/2014/main" val="2766311813"/>
                    </a:ext>
                  </a:extLst>
                </a:gridCol>
                <a:gridCol w="1298163">
                  <a:extLst>
                    <a:ext uri="{9D8B030D-6E8A-4147-A177-3AD203B41FA5}">
                      <a16:colId xmlns:a16="http://schemas.microsoft.com/office/drawing/2014/main" val="543660684"/>
                    </a:ext>
                  </a:extLst>
                </a:gridCol>
                <a:gridCol w="1166592">
                  <a:extLst>
                    <a:ext uri="{9D8B030D-6E8A-4147-A177-3AD203B41FA5}">
                      <a16:colId xmlns:a16="http://schemas.microsoft.com/office/drawing/2014/main" val="678040490"/>
                    </a:ext>
                  </a:extLst>
                </a:gridCol>
              </a:tblGrid>
              <a:tr h="775301">
                <a:tc>
                  <a:txBody>
                    <a:bodyPr/>
                    <a:lstStyle/>
                    <a:p>
                      <a:pPr algn="ctr" fontAlgn="b"/>
                      <a:r>
                        <a:rPr lang="ru-RU" sz="1800" b="1" u="none" strike="noStrike" dirty="0">
                          <a:effectLst/>
                          <a:latin typeface="+mn-lt"/>
                        </a:rPr>
                        <a:t>Наименование доходов</a:t>
                      </a:r>
                      <a:endParaRPr lang="ru-RU" sz="1800" b="1" i="0" u="none" strike="noStrike" dirty="0">
                        <a:effectLst/>
                        <a:latin typeface="+mn-lt"/>
                      </a:endParaRPr>
                    </a:p>
                  </a:txBody>
                  <a:tcPr marL="8313" marR="8313" marT="8313" marB="0" anchor="ct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ru-RU" sz="1800" b="1" u="none" strike="noStrike" dirty="0">
                          <a:effectLst/>
                          <a:latin typeface="+mn-lt"/>
                        </a:rPr>
                        <a:t>Уточненный план</a:t>
                      </a:r>
                      <a:br>
                        <a:rPr lang="ru-RU" sz="1800" b="1" u="none" strike="noStrike" dirty="0">
                          <a:effectLst/>
                          <a:latin typeface="+mn-lt"/>
                        </a:rPr>
                      </a:br>
                      <a:r>
                        <a:rPr lang="ru-RU" sz="1800" b="1" u="none" strike="noStrike" dirty="0">
                          <a:effectLst/>
                          <a:latin typeface="+mn-lt"/>
                        </a:rPr>
                        <a:t> на 2022 год</a:t>
                      </a:r>
                      <a:endParaRPr lang="ru-RU" sz="1800" b="1" i="0" u="none" strike="noStrike" dirty="0">
                        <a:solidFill>
                          <a:srgbClr val="000000"/>
                        </a:solidFill>
                        <a:effectLst/>
                        <a:latin typeface="+mn-lt"/>
                      </a:endParaRPr>
                    </a:p>
                    <a:p>
                      <a:pPr algn="ctr" fontAlgn="ctr"/>
                      <a:endParaRPr lang="ru-RU" sz="1800" b="1" i="0" u="none" strike="noStrike" dirty="0">
                        <a:effectLst/>
                        <a:latin typeface="+mn-lt"/>
                      </a:endParaRPr>
                    </a:p>
                  </a:txBody>
                  <a:tcPr marL="8313" marR="8313" marT="8313" marB="0" anchor="ctr"/>
                </a:tc>
                <a:tc>
                  <a:txBody>
                    <a:bodyPr/>
                    <a:lstStyle/>
                    <a:p>
                      <a:pPr algn="ctr" fontAlgn="ctr"/>
                      <a:r>
                        <a:rPr lang="ru-RU" sz="1800" b="1" u="none" strike="noStrike" dirty="0">
                          <a:effectLst/>
                          <a:latin typeface="+mn-lt"/>
                        </a:rPr>
                        <a:t>План                           на 2023 год</a:t>
                      </a:r>
                      <a:endParaRPr lang="ru-RU" sz="1800" b="1" i="0" u="none" strike="noStrike" dirty="0">
                        <a:effectLst/>
                        <a:latin typeface="+mn-lt"/>
                      </a:endParaRPr>
                    </a:p>
                  </a:txBody>
                  <a:tcPr marL="8313" marR="8313" marT="8313" marB="0" anchor="ctr"/>
                </a:tc>
                <a:tc>
                  <a:txBody>
                    <a:bodyPr/>
                    <a:lstStyle/>
                    <a:p>
                      <a:pPr algn="ctr" fontAlgn="ctr"/>
                      <a:r>
                        <a:rPr lang="ru-RU" sz="1800" b="1" u="none" strike="noStrike" dirty="0">
                          <a:effectLst/>
                          <a:latin typeface="+mn-lt"/>
                        </a:rPr>
                        <a:t>План                           на 2024 год</a:t>
                      </a:r>
                      <a:endParaRPr lang="ru-RU" sz="1800" b="1" i="0" u="none" strike="noStrike" dirty="0">
                        <a:effectLst/>
                        <a:latin typeface="+mn-lt"/>
                      </a:endParaRPr>
                    </a:p>
                  </a:txBody>
                  <a:tcPr marL="8313" marR="8313" marT="8313" marB="0" anchor="ctr"/>
                </a:tc>
                <a:tc>
                  <a:txBody>
                    <a:bodyPr/>
                    <a:lstStyle/>
                    <a:p>
                      <a:pPr algn="ctr" fontAlgn="ctr"/>
                      <a:r>
                        <a:rPr lang="ru-RU" sz="1800" b="1" u="none" strike="noStrike" dirty="0">
                          <a:effectLst/>
                          <a:latin typeface="+mn-lt"/>
                        </a:rPr>
                        <a:t>План                           на 2025 год</a:t>
                      </a:r>
                      <a:endParaRPr lang="ru-RU" sz="1800" b="1" i="0" u="none" strike="noStrike" dirty="0">
                        <a:effectLst/>
                        <a:latin typeface="+mn-lt"/>
                      </a:endParaRPr>
                    </a:p>
                  </a:txBody>
                  <a:tcPr marL="8313" marR="8313" marT="8313" marB="0" anchor="ctr"/>
                </a:tc>
                <a:extLst>
                  <a:ext uri="{0D108BD9-81ED-4DB2-BD59-A6C34878D82A}">
                    <a16:rowId xmlns:a16="http://schemas.microsoft.com/office/drawing/2014/main" val="574359582"/>
                  </a:ext>
                </a:extLst>
              </a:tr>
              <a:tr h="377599">
                <a:tc>
                  <a:txBody>
                    <a:bodyPr/>
                    <a:lstStyle/>
                    <a:p>
                      <a:pPr algn="l" fontAlgn="b"/>
                      <a:r>
                        <a:rPr lang="ru-RU" sz="1800" b="1" u="none" strike="noStrike" dirty="0">
                          <a:effectLst/>
                          <a:latin typeface="+mn-lt"/>
                        </a:rPr>
                        <a:t>Иные межбюджетные трансферты</a:t>
                      </a:r>
                      <a:endParaRPr lang="ru-RU" sz="1800" b="1" i="0" u="none" strike="noStrike" dirty="0">
                        <a:effectLst/>
                        <a:latin typeface="+mn-lt"/>
                      </a:endParaRPr>
                    </a:p>
                  </a:txBody>
                  <a:tcPr marL="8313" marR="8313" marT="8313" marB="0" anchor="b"/>
                </a:tc>
                <a:tc>
                  <a:txBody>
                    <a:bodyPr/>
                    <a:lstStyle/>
                    <a:p>
                      <a:pPr marL="0" algn="r" defTabSz="914400" rtl="0" eaLnBrk="1" fontAlgn="b" latinLnBrk="0" hangingPunct="1"/>
                      <a:r>
                        <a:rPr lang="ru-RU" sz="1800" b="1" u="none" strike="noStrike" kern="1200" dirty="0">
                          <a:solidFill>
                            <a:schemeClr val="dk1"/>
                          </a:solidFill>
                          <a:effectLst/>
                          <a:latin typeface="+mn-lt"/>
                          <a:ea typeface="+mn-ea"/>
                          <a:cs typeface="+mn-cs"/>
                        </a:rPr>
                        <a:t>12 352,0</a:t>
                      </a:r>
                    </a:p>
                  </a:txBody>
                  <a:tcPr marL="8313" marR="8313" marT="8313" marB="0" anchor="b"/>
                </a:tc>
                <a:tc>
                  <a:txBody>
                    <a:bodyPr/>
                    <a:lstStyle/>
                    <a:p>
                      <a:pPr algn="r" fontAlgn="b"/>
                      <a:r>
                        <a:rPr lang="ru-RU" sz="1800" b="1" u="none" strike="noStrike" dirty="0">
                          <a:effectLst/>
                          <a:latin typeface="+mn-lt"/>
                        </a:rPr>
                        <a:t>3 176,0</a:t>
                      </a:r>
                      <a:endParaRPr lang="ru-RU" sz="1800" b="1" i="0" u="none" strike="noStrike" dirty="0">
                        <a:effectLst/>
                        <a:latin typeface="+mn-lt"/>
                      </a:endParaRPr>
                    </a:p>
                  </a:txBody>
                  <a:tcPr marL="8313" marR="8313" marT="8313" marB="0" anchor="b"/>
                </a:tc>
                <a:tc>
                  <a:txBody>
                    <a:bodyPr/>
                    <a:lstStyle/>
                    <a:p>
                      <a:pPr algn="r" fontAlgn="b"/>
                      <a:r>
                        <a:rPr lang="ru-RU" sz="1800" b="1" u="none" strike="noStrike" dirty="0">
                          <a:effectLst/>
                          <a:latin typeface="+mn-lt"/>
                        </a:rPr>
                        <a:t>0,0</a:t>
                      </a:r>
                      <a:endParaRPr lang="ru-RU" sz="1800" b="1" i="0" u="none" strike="noStrike" dirty="0">
                        <a:effectLst/>
                        <a:latin typeface="+mn-lt"/>
                      </a:endParaRPr>
                    </a:p>
                  </a:txBody>
                  <a:tcPr marL="8313" marR="8313" marT="8313" marB="0" anchor="b"/>
                </a:tc>
                <a:tc>
                  <a:txBody>
                    <a:bodyPr/>
                    <a:lstStyle/>
                    <a:p>
                      <a:pPr algn="r" fontAlgn="b"/>
                      <a:r>
                        <a:rPr lang="ru-RU" sz="1800" b="1" u="none" strike="noStrike" dirty="0">
                          <a:effectLst/>
                          <a:latin typeface="+mn-lt"/>
                        </a:rPr>
                        <a:t>0,0</a:t>
                      </a:r>
                      <a:endParaRPr lang="ru-RU" sz="1800" b="1" i="0" u="none" strike="noStrike" dirty="0">
                        <a:effectLst/>
                        <a:latin typeface="+mn-lt"/>
                      </a:endParaRPr>
                    </a:p>
                  </a:txBody>
                  <a:tcPr marL="8313" marR="8313" marT="8313" marB="0" anchor="b"/>
                </a:tc>
                <a:extLst>
                  <a:ext uri="{0D108BD9-81ED-4DB2-BD59-A6C34878D82A}">
                    <a16:rowId xmlns:a16="http://schemas.microsoft.com/office/drawing/2014/main" val="2615739380"/>
                  </a:ext>
                </a:extLst>
              </a:tr>
              <a:tr h="538428">
                <a:tc>
                  <a:txBody>
                    <a:bodyPr/>
                    <a:lstStyle/>
                    <a:p>
                      <a:pPr marL="171450" indent="-171450" algn="l" fontAlgn="b">
                        <a:buFont typeface="Wingdings" panose="05000000000000000000" pitchFamily="2" charset="2"/>
                        <a:buChar char="Ø"/>
                      </a:pPr>
                      <a:r>
                        <a:rPr lang="ru-RU" sz="1600" b="0" i="0" u="none" strike="noStrike" dirty="0">
                          <a:effectLst/>
                          <a:latin typeface="+mn-lt"/>
                        </a:rPr>
                        <a:t>Прочие межбюджетные трансферты, передаваемые бюджетам городских округов (на реализацию отдельных мероприятий муниципальных программ)</a:t>
                      </a:r>
                    </a:p>
                  </a:txBody>
                  <a:tcPr marL="8313" marR="8313" marT="8313" marB="0" anchor="b"/>
                </a:tc>
                <a:tc>
                  <a:txBody>
                    <a:bodyPr/>
                    <a:lstStyle/>
                    <a:p>
                      <a:pPr marL="0" algn="r" defTabSz="914400" rtl="0" eaLnBrk="1" fontAlgn="b" latinLnBrk="0" hangingPunct="1"/>
                      <a:r>
                        <a:rPr lang="ru-RU" sz="1800" b="0" i="0" u="none" strike="noStrike" kern="1200" dirty="0">
                          <a:solidFill>
                            <a:schemeClr val="dk1"/>
                          </a:solidFill>
                          <a:effectLst/>
                          <a:latin typeface="+mn-lt"/>
                          <a:ea typeface="+mn-ea"/>
                          <a:cs typeface="+mn-cs"/>
                        </a:rPr>
                        <a:t>10 780,0</a:t>
                      </a:r>
                    </a:p>
                  </a:txBody>
                  <a:tcPr marL="8313" marR="8313" marT="8313" marB="0" anchor="b"/>
                </a:tc>
                <a:tc>
                  <a:txBody>
                    <a:bodyPr/>
                    <a:lstStyle/>
                    <a:p>
                      <a:pPr algn="r" fontAlgn="b"/>
                      <a:r>
                        <a:rPr lang="ru-RU" sz="1800" b="0" i="0" u="none" strike="noStrike" dirty="0">
                          <a:effectLst/>
                          <a:latin typeface="+mn-lt"/>
                        </a:rPr>
                        <a:t>3 176,0</a:t>
                      </a:r>
                    </a:p>
                  </a:txBody>
                  <a:tcPr marL="8313" marR="8313" marT="8313" marB="0" anchor="b"/>
                </a:tc>
                <a:tc>
                  <a:txBody>
                    <a:bodyPr/>
                    <a:lstStyle/>
                    <a:p>
                      <a:pPr algn="r" fontAlgn="b"/>
                      <a:r>
                        <a:rPr lang="ru-RU" sz="1800" u="none" strike="noStrike" dirty="0">
                          <a:effectLst/>
                          <a:latin typeface="+mn-lt"/>
                        </a:rPr>
                        <a:t>0,0</a:t>
                      </a:r>
                      <a:endParaRPr lang="ru-RU" sz="1800" b="0" i="0" u="none" strike="noStrike" dirty="0">
                        <a:effectLst/>
                        <a:latin typeface="+mn-lt"/>
                      </a:endParaRPr>
                    </a:p>
                  </a:txBody>
                  <a:tcPr marL="8313" marR="8313" marT="8313" marB="0" anchor="b"/>
                </a:tc>
                <a:tc>
                  <a:txBody>
                    <a:bodyPr/>
                    <a:lstStyle/>
                    <a:p>
                      <a:pPr algn="r" fontAlgn="b"/>
                      <a:r>
                        <a:rPr lang="ru-RU" sz="1800" u="none" strike="noStrike" dirty="0">
                          <a:effectLst/>
                          <a:latin typeface="+mn-lt"/>
                        </a:rPr>
                        <a:t>0,0</a:t>
                      </a:r>
                      <a:endParaRPr lang="ru-RU" sz="1800" b="0" i="0" u="none" strike="noStrike" dirty="0">
                        <a:effectLst/>
                        <a:latin typeface="+mn-lt"/>
                      </a:endParaRPr>
                    </a:p>
                  </a:txBody>
                  <a:tcPr marL="8313" marR="8313" marT="8313" marB="0" anchor="b"/>
                </a:tc>
                <a:extLst>
                  <a:ext uri="{0D108BD9-81ED-4DB2-BD59-A6C34878D82A}">
                    <a16:rowId xmlns:a16="http://schemas.microsoft.com/office/drawing/2014/main" val="2567842879"/>
                  </a:ext>
                </a:extLst>
              </a:tr>
              <a:tr h="538428">
                <a:tc>
                  <a:txBody>
                    <a:bodyPr/>
                    <a:lstStyle/>
                    <a:p>
                      <a:pPr marL="171450" indent="-171450" algn="l" defTabSz="914400" rtl="0" eaLnBrk="1" fontAlgn="b" latinLnBrk="0" hangingPunct="1">
                        <a:buFont typeface="Wingdings" panose="05000000000000000000" pitchFamily="2" charset="2"/>
                        <a:buChar char="Ø"/>
                      </a:pPr>
                      <a:r>
                        <a:rPr lang="ru-RU" sz="1600" b="0" i="0" u="none" strike="noStrike" kern="1200" dirty="0">
                          <a:solidFill>
                            <a:schemeClr val="dk1"/>
                          </a:solidFill>
                          <a:effectLst/>
                          <a:latin typeface="+mn-lt"/>
                          <a:ea typeface="+mn-ea"/>
                          <a:cs typeface="+mn-cs"/>
                        </a:rPr>
                        <a:t>Прочие межбюджетные трансферты, передаваемые бюджетам городских округов (на организацию деятельности единых дежурно-диспетчерских служб, действующих на территории Московской области, по обеспечению круглосуточного приема вызовов, обработку и передачу  в диспетчерские службы информации (о происшествиях или чрезвычайных ситуациях) для организации реагирования, в том числе экстренного)</a:t>
                      </a:r>
                    </a:p>
                  </a:txBody>
                  <a:tcPr marL="9525" marR="9525" marT="9525" marB="0" anchor="b"/>
                </a:tc>
                <a:tc>
                  <a:txBody>
                    <a:bodyPr/>
                    <a:lstStyle/>
                    <a:p>
                      <a:pPr marL="0" algn="r" defTabSz="914400" rtl="0" eaLnBrk="1" fontAlgn="b" latinLnBrk="0" hangingPunct="1"/>
                      <a:r>
                        <a:rPr lang="ru-RU" sz="1800" b="0" i="0" u="none" strike="noStrike" kern="1200" dirty="0">
                          <a:solidFill>
                            <a:schemeClr val="dk1"/>
                          </a:solidFill>
                          <a:effectLst/>
                          <a:latin typeface="+mn-lt"/>
                          <a:ea typeface="+mn-ea"/>
                          <a:cs typeface="+mn-cs"/>
                        </a:rPr>
                        <a:t>1 572,0</a:t>
                      </a:r>
                    </a:p>
                  </a:txBody>
                  <a:tcPr marL="8313" marR="8313" marT="8313" marB="0" anchor="b"/>
                </a:tc>
                <a:tc>
                  <a:txBody>
                    <a:bodyPr/>
                    <a:lstStyle/>
                    <a:p>
                      <a:pPr marL="0" marR="0" lvl="0" indent="0" algn="r" defTabSz="914400" rtl="0" eaLnBrk="1" fontAlgn="b" latinLnBrk="0" hangingPunct="1">
                        <a:lnSpc>
                          <a:spcPct val="100000"/>
                        </a:lnSpc>
                        <a:spcBef>
                          <a:spcPts val="0"/>
                        </a:spcBef>
                        <a:spcAft>
                          <a:spcPts val="0"/>
                        </a:spcAft>
                        <a:buClrTx/>
                        <a:buSzTx/>
                        <a:buFontTx/>
                        <a:buNone/>
                        <a:tabLst/>
                        <a:defRPr/>
                      </a:pPr>
                      <a:r>
                        <a:rPr kumimoji="0" lang="ru-RU" sz="1800" b="0" i="0" u="none" strike="noStrike" kern="1200" cap="none" spc="0" normalizeH="0" baseline="0" noProof="0" dirty="0">
                          <a:ln>
                            <a:noFill/>
                          </a:ln>
                          <a:solidFill>
                            <a:prstClr val="black"/>
                          </a:solidFill>
                          <a:effectLst/>
                          <a:uLnTx/>
                          <a:uFillTx/>
                          <a:latin typeface="+mn-lt"/>
                          <a:ea typeface="+mn-ea"/>
                          <a:cs typeface="+mn-cs"/>
                        </a:rPr>
                        <a:t>0,0</a:t>
                      </a:r>
                    </a:p>
                  </a:txBody>
                  <a:tcPr marL="8313" marR="8313" marT="8313" marB="0" anchor="b"/>
                </a:tc>
                <a:tc>
                  <a:txBody>
                    <a:bodyPr/>
                    <a:lstStyle/>
                    <a:p>
                      <a:pPr algn="r" fontAlgn="b"/>
                      <a:r>
                        <a:rPr lang="ru-RU" sz="1800" u="none" strike="noStrike" dirty="0">
                          <a:effectLst/>
                          <a:latin typeface="+mn-lt"/>
                        </a:rPr>
                        <a:t>0,0</a:t>
                      </a:r>
                      <a:endParaRPr lang="ru-RU" sz="1800" b="0" i="0" u="none" strike="noStrike" dirty="0">
                        <a:effectLst/>
                        <a:latin typeface="+mn-lt"/>
                      </a:endParaRPr>
                    </a:p>
                  </a:txBody>
                  <a:tcPr marL="8313" marR="8313" marT="8313" marB="0" anchor="b"/>
                </a:tc>
                <a:tc>
                  <a:txBody>
                    <a:bodyPr/>
                    <a:lstStyle/>
                    <a:p>
                      <a:pPr algn="r" fontAlgn="b"/>
                      <a:r>
                        <a:rPr lang="ru-RU" sz="1800" u="none" strike="noStrike" dirty="0">
                          <a:effectLst/>
                          <a:latin typeface="+mn-lt"/>
                        </a:rPr>
                        <a:t>0,0</a:t>
                      </a:r>
                      <a:endParaRPr lang="ru-RU" sz="1800" b="0" i="0" u="none" strike="noStrike" dirty="0">
                        <a:effectLst/>
                        <a:latin typeface="+mn-lt"/>
                      </a:endParaRPr>
                    </a:p>
                  </a:txBody>
                  <a:tcPr marL="8313" marR="8313" marT="8313" marB="0" anchor="b"/>
                </a:tc>
                <a:extLst>
                  <a:ext uri="{0D108BD9-81ED-4DB2-BD59-A6C34878D82A}">
                    <a16:rowId xmlns:a16="http://schemas.microsoft.com/office/drawing/2014/main" val="11914195"/>
                  </a:ext>
                </a:extLst>
              </a:tr>
            </a:tbl>
          </a:graphicData>
        </a:graphic>
      </p:graphicFrame>
      <p:sp>
        <p:nvSpPr>
          <p:cNvPr id="4" name="Номер слайда 3">
            <a:extLst>
              <a:ext uri="{FF2B5EF4-FFF2-40B4-BE49-F238E27FC236}">
                <a16:creationId xmlns:a16="http://schemas.microsoft.com/office/drawing/2014/main" id="{1B9A9A4C-6FA0-478B-840F-D971A902D7E0}"/>
              </a:ext>
            </a:extLst>
          </p:cNvPr>
          <p:cNvSpPr>
            <a:spLocks noGrp="1"/>
          </p:cNvSpPr>
          <p:nvPr>
            <p:ph type="sldNum" sz="quarter" idx="12"/>
          </p:nvPr>
        </p:nvSpPr>
        <p:spPr/>
        <p:txBody>
          <a:bodyPr/>
          <a:lstStyle/>
          <a:p>
            <a:fld id="{F203300F-B5E5-4D9E-9381-383162CC59FB}" type="slidenum">
              <a:rPr lang="ru-RU" smtClean="0"/>
              <a:pPr/>
              <a:t>29</a:t>
            </a:fld>
            <a:endParaRPr lang="ru-RU" dirty="0"/>
          </a:p>
        </p:txBody>
      </p:sp>
      <p:sp>
        <p:nvSpPr>
          <p:cNvPr id="7" name="Заголовок 1">
            <a:extLst>
              <a:ext uri="{FF2B5EF4-FFF2-40B4-BE49-F238E27FC236}">
                <a16:creationId xmlns:a16="http://schemas.microsoft.com/office/drawing/2014/main" id="{2CF7CD8E-48BF-437D-8055-DB8F0F5CF558}"/>
              </a:ext>
            </a:extLst>
          </p:cNvPr>
          <p:cNvSpPr txBox="1">
            <a:spLocks/>
          </p:cNvSpPr>
          <p:nvPr/>
        </p:nvSpPr>
        <p:spPr>
          <a:xfrm>
            <a:off x="845126" y="224288"/>
            <a:ext cx="10826413" cy="336430"/>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ru-RU" sz="2800" dirty="0"/>
              <a:t>Информация о межбюджетных трансфертах в 2023 году</a:t>
            </a:r>
          </a:p>
        </p:txBody>
      </p:sp>
      <p:sp>
        <p:nvSpPr>
          <p:cNvPr id="8" name="Прямоугольник 7">
            <a:extLst>
              <a:ext uri="{FF2B5EF4-FFF2-40B4-BE49-F238E27FC236}">
                <a16:creationId xmlns:a16="http://schemas.microsoft.com/office/drawing/2014/main" id="{7BA3F03C-5A42-4E0D-9638-F71CF791F215}"/>
              </a:ext>
            </a:extLst>
          </p:cNvPr>
          <p:cNvSpPr/>
          <p:nvPr/>
        </p:nvSpPr>
        <p:spPr>
          <a:xfrm>
            <a:off x="10892714" y="1290263"/>
            <a:ext cx="847155" cy="276999"/>
          </a:xfrm>
          <a:prstGeom prst="rect">
            <a:avLst/>
          </a:prstGeom>
        </p:spPr>
        <p:txBody>
          <a:bodyPr wrap="none">
            <a:spAutoFit/>
          </a:bodyPr>
          <a:lstStyle/>
          <a:p>
            <a:r>
              <a:rPr lang="ru-RU" sz="1200" dirty="0"/>
              <a:t>(тыс. руб.)</a:t>
            </a:r>
          </a:p>
        </p:txBody>
      </p:sp>
      <p:pic>
        <p:nvPicPr>
          <p:cNvPr id="10" name="Объект 6">
            <a:extLst>
              <a:ext uri="{FF2B5EF4-FFF2-40B4-BE49-F238E27FC236}">
                <a16:creationId xmlns:a16="http://schemas.microsoft.com/office/drawing/2014/main" id="{DF043CF7-83F3-4BAE-BEE8-D64CAAA5CFC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3910" y="170694"/>
            <a:ext cx="760490" cy="342008"/>
          </a:xfrm>
          <a:prstGeom prst="rect">
            <a:avLst/>
          </a:prstGeom>
        </p:spPr>
      </p:pic>
    </p:spTree>
    <p:extLst>
      <p:ext uri="{BB962C8B-B14F-4D97-AF65-F5344CB8AC3E}">
        <p14:creationId xmlns:p14="http://schemas.microsoft.com/office/powerpoint/2010/main" val="345171796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7859154B-BA2B-4232-A093-A36CC40B898D}"/>
              </a:ext>
            </a:extLst>
          </p:cNvPr>
          <p:cNvSpPr>
            <a:spLocks noGrp="1"/>
          </p:cNvSpPr>
          <p:nvPr>
            <p:ph type="title"/>
          </p:nvPr>
        </p:nvSpPr>
        <p:spPr>
          <a:xfrm>
            <a:off x="1066800" y="162560"/>
            <a:ext cx="10058400" cy="579120"/>
          </a:xfrm>
        </p:spPr>
        <p:txBody>
          <a:bodyPr>
            <a:normAutofit/>
          </a:bodyPr>
          <a:lstStyle/>
          <a:p>
            <a:pPr algn="ctr"/>
            <a:r>
              <a:rPr lang="ru-RU" sz="2400" dirty="0">
                <a:latin typeface="Century Gothic" panose="020B0502020202020204" pitchFamily="34" charset="0"/>
              </a:rPr>
              <a:t>Основные понятия, используемые в бюджетном процессе</a:t>
            </a:r>
          </a:p>
        </p:txBody>
      </p:sp>
      <p:sp>
        <p:nvSpPr>
          <p:cNvPr id="3" name="Объект 2">
            <a:extLst>
              <a:ext uri="{FF2B5EF4-FFF2-40B4-BE49-F238E27FC236}">
                <a16:creationId xmlns:a16="http://schemas.microsoft.com/office/drawing/2014/main" id="{D2006B93-810D-4B3E-8BC9-2F1E96517506}"/>
              </a:ext>
            </a:extLst>
          </p:cNvPr>
          <p:cNvSpPr>
            <a:spLocks noGrp="1"/>
          </p:cNvSpPr>
          <p:nvPr>
            <p:ph idx="1"/>
          </p:nvPr>
        </p:nvSpPr>
        <p:spPr>
          <a:xfrm>
            <a:off x="259080" y="822960"/>
            <a:ext cx="11673840" cy="5759032"/>
          </a:xfrm>
          <a:gradFill flip="none" rotWithShape="1">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tileRect/>
          </a:gradFill>
        </p:spPr>
        <p:txBody>
          <a:bodyPr>
            <a:normAutofit fontScale="40000" lnSpcReduction="20000"/>
          </a:bodyPr>
          <a:lstStyle/>
          <a:p>
            <a:pPr>
              <a:lnSpc>
                <a:spcPct val="120000"/>
              </a:lnSpc>
              <a:spcBef>
                <a:spcPts val="600"/>
              </a:spcBef>
            </a:pPr>
            <a:r>
              <a:rPr lang="ru-RU" b="1" dirty="0"/>
              <a:t>Бюджет</a:t>
            </a:r>
            <a:r>
              <a:rPr lang="ru-RU" dirty="0"/>
              <a:t> - форма образования и расходования денежных средств, предназначенных для финансового обеспечения задач и функций государства и местного самоуправления</a:t>
            </a:r>
          </a:p>
          <a:p>
            <a:pPr>
              <a:lnSpc>
                <a:spcPct val="120000"/>
              </a:lnSpc>
              <a:spcBef>
                <a:spcPts val="600"/>
              </a:spcBef>
            </a:pPr>
            <a:r>
              <a:rPr lang="ru-RU" b="1" dirty="0"/>
              <a:t>Бюджетная система</a:t>
            </a:r>
            <a:r>
              <a:rPr lang="ru-RU" dirty="0"/>
              <a:t> - основанная на экономических отношениях и государственном устройстве Российской Федерации, регулируемая законодательством Российской Федерации совокупность федерального бюджета, бюджетов субъектов Российской Федерации, местных бюджетов и бюджетов государственных внебюджетных фондов</a:t>
            </a:r>
          </a:p>
          <a:p>
            <a:pPr>
              <a:lnSpc>
                <a:spcPct val="120000"/>
              </a:lnSpc>
              <a:spcBef>
                <a:spcPts val="600"/>
              </a:spcBef>
            </a:pPr>
            <a:r>
              <a:rPr lang="ru-RU" b="1" dirty="0"/>
              <a:t>Текущий финансовый год</a:t>
            </a:r>
            <a:r>
              <a:rPr lang="ru-RU" dirty="0"/>
              <a:t> - год, в котором осуществляется исполнение бюджета, составление и рассмотрение проекта бюджета на очередной финансовый год и плановый период</a:t>
            </a:r>
          </a:p>
          <a:p>
            <a:pPr>
              <a:lnSpc>
                <a:spcPct val="120000"/>
              </a:lnSpc>
              <a:spcBef>
                <a:spcPts val="600"/>
              </a:spcBef>
            </a:pPr>
            <a:r>
              <a:rPr lang="ru-RU" b="1" dirty="0"/>
              <a:t>Очередной финансовый год </a:t>
            </a:r>
            <a:r>
              <a:rPr lang="ru-RU" dirty="0"/>
              <a:t>- год, следующий за текущим финансовым годом</a:t>
            </a:r>
          </a:p>
          <a:p>
            <a:pPr>
              <a:lnSpc>
                <a:spcPct val="120000"/>
              </a:lnSpc>
              <a:spcBef>
                <a:spcPts val="600"/>
              </a:spcBef>
            </a:pPr>
            <a:r>
              <a:rPr lang="ru-RU" b="1" dirty="0"/>
              <a:t>Плановый период </a:t>
            </a:r>
            <a:r>
              <a:rPr lang="ru-RU" dirty="0"/>
              <a:t>- два финансовых года, следующие за очередным финансовым годом</a:t>
            </a:r>
          </a:p>
          <a:p>
            <a:pPr>
              <a:lnSpc>
                <a:spcPct val="120000"/>
              </a:lnSpc>
              <a:spcBef>
                <a:spcPts val="600"/>
              </a:spcBef>
            </a:pPr>
            <a:r>
              <a:rPr lang="ru-RU" b="1" dirty="0"/>
              <a:t>Отчетный финансовый год</a:t>
            </a:r>
            <a:r>
              <a:rPr lang="ru-RU" dirty="0"/>
              <a:t> - год, предшествующий текущему финансовому году</a:t>
            </a:r>
          </a:p>
          <a:p>
            <a:pPr>
              <a:lnSpc>
                <a:spcPct val="120000"/>
              </a:lnSpc>
              <a:spcBef>
                <a:spcPts val="600"/>
              </a:spcBef>
            </a:pPr>
            <a:r>
              <a:rPr lang="ru-RU" b="1" dirty="0"/>
              <a:t>Доходы бюджета </a:t>
            </a:r>
            <a:r>
              <a:rPr lang="ru-RU" dirty="0"/>
              <a:t>- поступающие в бюджет денежные средства</a:t>
            </a:r>
          </a:p>
          <a:p>
            <a:pPr>
              <a:lnSpc>
                <a:spcPct val="120000"/>
              </a:lnSpc>
              <a:spcBef>
                <a:spcPts val="600"/>
              </a:spcBef>
            </a:pPr>
            <a:r>
              <a:rPr lang="ru-RU" b="1" dirty="0"/>
              <a:t>Расходы бюджета </a:t>
            </a:r>
            <a:r>
              <a:rPr lang="ru-RU" dirty="0"/>
              <a:t>- выплачиваемые из бюджета денежные средства</a:t>
            </a:r>
          </a:p>
          <a:p>
            <a:pPr>
              <a:lnSpc>
                <a:spcPct val="120000"/>
              </a:lnSpc>
              <a:spcBef>
                <a:spcPts val="600"/>
              </a:spcBef>
            </a:pPr>
            <a:r>
              <a:rPr lang="ru-RU" b="1" dirty="0"/>
              <a:t>Дефицит бюджета </a:t>
            </a:r>
            <a:r>
              <a:rPr lang="ru-RU" dirty="0"/>
              <a:t>- превышение расходов бюджета над его доходами</a:t>
            </a:r>
          </a:p>
          <a:p>
            <a:pPr>
              <a:lnSpc>
                <a:spcPct val="120000"/>
              </a:lnSpc>
              <a:spcBef>
                <a:spcPts val="600"/>
              </a:spcBef>
            </a:pPr>
            <a:r>
              <a:rPr lang="ru-RU" b="1" dirty="0"/>
              <a:t>Профицит бюджета </a:t>
            </a:r>
            <a:r>
              <a:rPr lang="ru-RU" dirty="0"/>
              <a:t>- превышение доходов бюджета над его расходами</a:t>
            </a:r>
          </a:p>
          <a:p>
            <a:pPr>
              <a:lnSpc>
                <a:spcPct val="120000"/>
              </a:lnSpc>
              <a:spcBef>
                <a:spcPts val="600"/>
              </a:spcBef>
            </a:pPr>
            <a:r>
              <a:rPr lang="ru-RU" b="1" dirty="0"/>
              <a:t>Сводная бюджетная роспись </a:t>
            </a:r>
            <a:r>
              <a:rPr lang="ru-RU" dirty="0"/>
              <a:t>- документ, который составляется и ведется финансовым органом в целях организации исполнения бюджета по расходам бюджета и источникам финансирования дефицита бюджета </a:t>
            </a:r>
          </a:p>
          <a:p>
            <a:pPr>
              <a:lnSpc>
                <a:spcPct val="120000"/>
              </a:lnSpc>
              <a:spcBef>
                <a:spcPts val="600"/>
              </a:spcBef>
            </a:pPr>
            <a:r>
              <a:rPr lang="ru-RU" b="1" dirty="0"/>
              <a:t>Бюджетная роспись </a:t>
            </a:r>
            <a:r>
              <a:rPr lang="ru-RU" dirty="0"/>
              <a:t>- документ, который составляется и ведется главным распорядителем бюджетных средств (главным администратором источников финансирования дефицита бюджета) в целях исполнения бюджета по расходам (источникам финансирования дефицита бюджета)</a:t>
            </a:r>
          </a:p>
          <a:p>
            <a:pPr>
              <a:lnSpc>
                <a:spcPct val="120000"/>
              </a:lnSpc>
              <a:spcBef>
                <a:spcPts val="600"/>
              </a:spcBef>
            </a:pPr>
            <a:r>
              <a:rPr lang="ru-RU" b="1" dirty="0"/>
              <a:t>Бюджетные ассигнования </a:t>
            </a:r>
            <a:r>
              <a:rPr lang="ru-RU" dirty="0"/>
              <a:t>- предельные объемы денежных средств, предусмотренные в соответствующем финансовом году для исполнения бюджетных обязательств </a:t>
            </a:r>
          </a:p>
          <a:p>
            <a:pPr>
              <a:lnSpc>
                <a:spcPct val="120000"/>
              </a:lnSpc>
              <a:spcBef>
                <a:spcPts val="600"/>
              </a:spcBef>
            </a:pPr>
            <a:r>
              <a:rPr lang="ru-RU" b="1" dirty="0"/>
              <a:t>Бюджетные обязательства </a:t>
            </a:r>
            <a:r>
              <a:rPr lang="ru-RU" dirty="0"/>
              <a:t>– расходные обязательства, подлежащие исполнению в соответствующем финансовом году</a:t>
            </a:r>
          </a:p>
          <a:p>
            <a:pPr>
              <a:lnSpc>
                <a:spcPct val="120000"/>
              </a:lnSpc>
              <a:spcBef>
                <a:spcPts val="600"/>
              </a:spcBef>
            </a:pPr>
            <a:r>
              <a:rPr lang="ru-RU" b="1" dirty="0"/>
              <a:t>Главный распорядитель бюджетных средств (ГРБС) </a:t>
            </a:r>
            <a:r>
              <a:rPr lang="ru-RU" dirty="0"/>
              <a:t>- орган местного самоуправления, орган местной администрации, указанный в ведомственной структуре расходов бюджета, имеющие право распределять бюджетные ассигнования и лимиты бюджетных обязательств между получателями бюджетных средств</a:t>
            </a:r>
          </a:p>
          <a:p>
            <a:pPr>
              <a:lnSpc>
                <a:spcPct val="120000"/>
              </a:lnSpc>
              <a:spcBef>
                <a:spcPts val="600"/>
              </a:spcBef>
            </a:pPr>
            <a:r>
              <a:rPr lang="ru-RU" b="1" dirty="0"/>
              <a:t>Получатель бюджетных средств - </a:t>
            </a:r>
            <a:r>
              <a:rPr lang="ru-RU" dirty="0"/>
              <a:t>орган местного самоуправления, орган местной администрации, находящееся в ведении главного распорядителя бюджетных средств казенное учреждение, имеющие право на принятие и исполнение бюджетных обязательств от имени публично-правового образования за счет средств соответствующего бюджета</a:t>
            </a:r>
          </a:p>
          <a:p>
            <a:pPr>
              <a:lnSpc>
                <a:spcPct val="120000"/>
              </a:lnSpc>
              <a:spcBef>
                <a:spcPts val="600"/>
              </a:spcBef>
            </a:pPr>
            <a:r>
              <a:rPr lang="ru-RU" b="1" dirty="0"/>
              <a:t>Остатки бюджетных средств на счете </a:t>
            </a:r>
            <a:r>
              <a:rPr lang="ru-RU" dirty="0"/>
              <a:t>- средства, сформированные за счет остатков средств, образовавшихся на начало года после завершения операций по принятым обязательствам прошедшего года и экономии в расходах в текущем году. В соответствии с действующим законодательством изменение остатков средств на счетах по учету бюджета рассматривается как один из источников финансирования его дефицита</a:t>
            </a:r>
          </a:p>
          <a:p>
            <a:endParaRPr lang="ru-RU" dirty="0"/>
          </a:p>
          <a:p>
            <a:endParaRPr lang="ru-RU" dirty="0"/>
          </a:p>
          <a:p>
            <a:endParaRPr lang="ru-RU" dirty="0"/>
          </a:p>
        </p:txBody>
      </p:sp>
      <p:sp>
        <p:nvSpPr>
          <p:cNvPr id="4" name="Номер слайда 3">
            <a:extLst>
              <a:ext uri="{FF2B5EF4-FFF2-40B4-BE49-F238E27FC236}">
                <a16:creationId xmlns:a16="http://schemas.microsoft.com/office/drawing/2014/main" id="{E5CE509D-A09E-4903-AC76-47B64A2A6D51}"/>
              </a:ext>
            </a:extLst>
          </p:cNvPr>
          <p:cNvSpPr>
            <a:spLocks noGrp="1"/>
          </p:cNvSpPr>
          <p:nvPr>
            <p:ph type="sldNum" sz="quarter" idx="12"/>
          </p:nvPr>
        </p:nvSpPr>
        <p:spPr>
          <a:xfrm>
            <a:off x="9448800" y="6492875"/>
            <a:ext cx="2743200" cy="365125"/>
          </a:xfrm>
        </p:spPr>
        <p:txBody>
          <a:bodyPr vert="horz" lIns="91440" tIns="45720" rIns="91440" bIns="45720" rtlCol="0" anchor="b"/>
          <a:lstStyle/>
          <a:p>
            <a:fld id="{5C57661F-B2B1-4F5C-A5BA-3FA02C8F7456}" type="slidenum">
              <a:rPr lang="ru-RU"/>
              <a:pPr/>
              <a:t>3</a:t>
            </a:fld>
            <a:endParaRPr lang="ru-RU" dirty="0"/>
          </a:p>
        </p:txBody>
      </p:sp>
      <p:pic>
        <p:nvPicPr>
          <p:cNvPr id="5" name="Объект 6">
            <a:extLst>
              <a:ext uri="{FF2B5EF4-FFF2-40B4-BE49-F238E27FC236}">
                <a16:creationId xmlns:a16="http://schemas.microsoft.com/office/drawing/2014/main" id="{C11C47F6-C95E-4AE5-9E1C-C23E142585C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3910" y="170694"/>
            <a:ext cx="760490" cy="342008"/>
          </a:xfrm>
          <a:prstGeom prst="rect">
            <a:avLst/>
          </a:prstGeom>
        </p:spPr>
      </p:pic>
    </p:spTree>
    <p:extLst>
      <p:ext uri="{BB962C8B-B14F-4D97-AF65-F5344CB8AC3E}">
        <p14:creationId xmlns:p14="http://schemas.microsoft.com/office/powerpoint/2010/main" val="138538118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40000"/>
                <a:lumOff val="60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E3E63860-E0CB-4338-B318-6651646A8FB8}"/>
              </a:ext>
            </a:extLst>
          </p:cNvPr>
          <p:cNvSpPr txBox="1">
            <a:spLocks noChangeArrowheads="1"/>
          </p:cNvSpPr>
          <p:nvPr/>
        </p:nvSpPr>
        <p:spPr bwMode="auto">
          <a:xfrm>
            <a:off x="1200839" y="99589"/>
            <a:ext cx="10721286" cy="1466662"/>
          </a:xfrm>
          <a:prstGeom prst="rect">
            <a:avLst/>
          </a:prstGeom>
        </p:spPr>
        <p:txBody>
          <a:bodyPr vert="horz" lIns="91440" tIns="45720" rIns="91440" bIns="45720" rtlCol="0" anchor="ctr">
            <a:noAutofit/>
          </a:bodyPr>
          <a:lstStyle>
            <a:defPPr>
              <a:defRPr lang="en-US"/>
            </a:defPPr>
            <a:lvl1pPr algn="ctr" defTabSz="914400">
              <a:lnSpc>
                <a:spcPct val="90000"/>
              </a:lnSpc>
              <a:spcBef>
                <a:spcPct val="0"/>
              </a:spcBef>
              <a:buNone/>
              <a:defRPr sz="2400">
                <a:latin typeface="Century Gothic" panose="020B0502020202020204" pitchFamily="34" charset="0"/>
                <a:ea typeface="+mj-ea"/>
                <a:cs typeface="+mj-cs"/>
              </a:defRPr>
            </a:lvl1pPr>
          </a:lstStyle>
          <a:p>
            <a:r>
              <a:rPr lang="ru-RU" dirty="0"/>
              <a:t>Информация об удельном объеме налоговых и неналоговых доходов бюджета городского округа Долгопрудный в расчете на душу населения в сравнении с другими муниципальными образованиями Московской области</a:t>
            </a:r>
            <a:endParaRPr lang="ru-RU" altLang="ru-RU" dirty="0"/>
          </a:p>
        </p:txBody>
      </p:sp>
      <p:sp>
        <p:nvSpPr>
          <p:cNvPr id="2" name="Номер слайда 1">
            <a:extLst>
              <a:ext uri="{FF2B5EF4-FFF2-40B4-BE49-F238E27FC236}">
                <a16:creationId xmlns:a16="http://schemas.microsoft.com/office/drawing/2014/main" id="{6859FC62-C295-4DB5-AD8F-48409AFB40AF}"/>
              </a:ext>
            </a:extLst>
          </p:cNvPr>
          <p:cNvSpPr>
            <a:spLocks noGrp="1"/>
          </p:cNvSpPr>
          <p:nvPr>
            <p:ph type="sldNum" sz="quarter" idx="12"/>
          </p:nvPr>
        </p:nvSpPr>
        <p:spPr>
          <a:xfrm>
            <a:off x="10879975" y="6492875"/>
            <a:ext cx="1312025" cy="365125"/>
          </a:xfrm>
        </p:spPr>
        <p:txBody>
          <a:bodyPr/>
          <a:lstStyle/>
          <a:p>
            <a:fld id="{F203300F-B5E5-4D9E-9381-383162CC59FB}" type="slidenum">
              <a:rPr lang="ru-RU" smtClean="0">
                <a:solidFill>
                  <a:schemeClr val="accent6">
                    <a:lumMod val="50000"/>
                  </a:schemeClr>
                </a:solidFill>
              </a:rPr>
              <a:t>30</a:t>
            </a:fld>
            <a:endParaRPr lang="ru-RU">
              <a:solidFill>
                <a:schemeClr val="accent6">
                  <a:lumMod val="50000"/>
                </a:schemeClr>
              </a:solidFill>
            </a:endParaRPr>
          </a:p>
        </p:txBody>
      </p:sp>
      <p:pic>
        <p:nvPicPr>
          <p:cNvPr id="9" name="Объект 6">
            <a:extLst>
              <a:ext uri="{FF2B5EF4-FFF2-40B4-BE49-F238E27FC236}">
                <a16:creationId xmlns:a16="http://schemas.microsoft.com/office/drawing/2014/main" id="{4CE1EA3D-EFA5-4559-B462-8E29A4EB25C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3910" y="170694"/>
            <a:ext cx="760490" cy="342008"/>
          </a:xfrm>
          <a:prstGeom prst="rect">
            <a:avLst/>
          </a:prstGeom>
        </p:spPr>
      </p:pic>
      <p:graphicFrame>
        <p:nvGraphicFramePr>
          <p:cNvPr id="4" name="Таблица 3">
            <a:extLst>
              <a:ext uri="{FF2B5EF4-FFF2-40B4-BE49-F238E27FC236}">
                <a16:creationId xmlns:a16="http://schemas.microsoft.com/office/drawing/2014/main" id="{5C679F92-5CD5-4F4F-BCE0-B9DFBFF3C451}"/>
              </a:ext>
            </a:extLst>
          </p:cNvPr>
          <p:cNvGraphicFramePr>
            <a:graphicFrameLocks noGrp="1"/>
          </p:cNvGraphicFramePr>
          <p:nvPr>
            <p:extLst>
              <p:ext uri="{D42A27DB-BD31-4B8C-83A1-F6EECF244321}">
                <p14:modId xmlns:p14="http://schemas.microsoft.com/office/powerpoint/2010/main" val="2712030094"/>
              </p:ext>
            </p:extLst>
          </p:nvPr>
        </p:nvGraphicFramePr>
        <p:xfrm>
          <a:off x="565265" y="1885794"/>
          <a:ext cx="11463251" cy="3876876"/>
        </p:xfrm>
        <a:graphic>
          <a:graphicData uri="http://schemas.openxmlformats.org/drawingml/2006/table">
            <a:tbl>
              <a:tblPr>
                <a:tableStyleId>{5C22544A-7EE6-4342-B048-85BDC9FD1C3A}</a:tableStyleId>
              </a:tblPr>
              <a:tblGrid>
                <a:gridCol w="2479780">
                  <a:extLst>
                    <a:ext uri="{9D8B030D-6E8A-4147-A177-3AD203B41FA5}">
                      <a16:colId xmlns:a16="http://schemas.microsoft.com/office/drawing/2014/main" val="1023049235"/>
                    </a:ext>
                  </a:extLst>
                </a:gridCol>
                <a:gridCol w="1026497">
                  <a:extLst>
                    <a:ext uri="{9D8B030D-6E8A-4147-A177-3AD203B41FA5}">
                      <a16:colId xmlns:a16="http://schemas.microsoft.com/office/drawing/2014/main" val="3505128499"/>
                    </a:ext>
                  </a:extLst>
                </a:gridCol>
                <a:gridCol w="1121676">
                  <a:extLst>
                    <a:ext uri="{9D8B030D-6E8A-4147-A177-3AD203B41FA5}">
                      <a16:colId xmlns:a16="http://schemas.microsoft.com/office/drawing/2014/main" val="3832011941"/>
                    </a:ext>
                  </a:extLst>
                </a:gridCol>
                <a:gridCol w="1287849">
                  <a:extLst>
                    <a:ext uri="{9D8B030D-6E8A-4147-A177-3AD203B41FA5}">
                      <a16:colId xmlns:a16="http://schemas.microsoft.com/office/drawing/2014/main" val="2108244523"/>
                    </a:ext>
                  </a:extLst>
                </a:gridCol>
                <a:gridCol w="1617428">
                  <a:extLst>
                    <a:ext uri="{9D8B030D-6E8A-4147-A177-3AD203B41FA5}">
                      <a16:colId xmlns:a16="http://schemas.microsoft.com/office/drawing/2014/main" val="2900582088"/>
                    </a:ext>
                  </a:extLst>
                </a:gridCol>
                <a:gridCol w="1175605">
                  <a:extLst>
                    <a:ext uri="{9D8B030D-6E8A-4147-A177-3AD203B41FA5}">
                      <a16:colId xmlns:a16="http://schemas.microsoft.com/office/drawing/2014/main" val="1337739298"/>
                    </a:ext>
                  </a:extLst>
                </a:gridCol>
                <a:gridCol w="1763438">
                  <a:extLst>
                    <a:ext uri="{9D8B030D-6E8A-4147-A177-3AD203B41FA5}">
                      <a16:colId xmlns:a16="http://schemas.microsoft.com/office/drawing/2014/main" val="2714055358"/>
                    </a:ext>
                  </a:extLst>
                </a:gridCol>
                <a:gridCol w="990978">
                  <a:extLst>
                    <a:ext uri="{9D8B030D-6E8A-4147-A177-3AD203B41FA5}">
                      <a16:colId xmlns:a16="http://schemas.microsoft.com/office/drawing/2014/main" val="822423178"/>
                    </a:ext>
                  </a:extLst>
                </a:gridCol>
              </a:tblGrid>
              <a:tr h="932221">
                <a:tc rowSpan="2">
                  <a:txBody>
                    <a:bodyPr/>
                    <a:lstStyle/>
                    <a:p>
                      <a:pPr algn="ctr" fontAlgn="b"/>
                      <a:r>
                        <a:rPr lang="ru-RU" sz="1200" b="1" u="none" strike="noStrike" dirty="0">
                          <a:effectLst/>
                          <a:latin typeface="Arial" panose="020B0604020202020204" pitchFamily="34" charset="0"/>
                          <a:cs typeface="Arial" panose="020B0604020202020204" pitchFamily="34" charset="0"/>
                        </a:rPr>
                        <a:t> Муниципальные образованиями Московской области</a:t>
                      </a:r>
                      <a:endParaRPr lang="ru-RU" sz="1200" b="1" i="0" u="none" strike="noStrike" dirty="0">
                        <a:solidFill>
                          <a:srgbClr val="000000"/>
                        </a:solidFill>
                        <a:effectLst/>
                        <a:latin typeface="Arial" panose="020B0604020202020204" pitchFamily="34" charset="0"/>
                        <a:cs typeface="Arial" panose="020B0604020202020204" pitchFamily="34" charset="0"/>
                      </a:endParaRPr>
                    </a:p>
                  </a:txBody>
                  <a:tcPr marL="7635" marR="7635" marT="7635" marB="0" anchor="ctr"/>
                </a:tc>
                <a:tc gridSpan="3">
                  <a:txBody>
                    <a:bodyPr/>
                    <a:lstStyle/>
                    <a:p>
                      <a:pPr algn="ctr" fontAlgn="b"/>
                      <a:r>
                        <a:rPr lang="ru-RU" sz="1200" b="1" u="none" strike="noStrike" dirty="0">
                          <a:effectLst/>
                          <a:latin typeface="Arial" panose="020B0604020202020204" pitchFamily="34" charset="0"/>
                          <a:cs typeface="Arial" panose="020B0604020202020204" pitchFamily="34" charset="0"/>
                        </a:rPr>
                        <a:t>Доходы – всего</a:t>
                      </a:r>
                    </a:p>
                    <a:p>
                      <a:pPr algn="ctr" fontAlgn="b"/>
                      <a:r>
                        <a:rPr lang="ru-RU" sz="1200" b="1" u="none" strike="noStrike" dirty="0">
                          <a:effectLst/>
                          <a:latin typeface="Arial" panose="020B0604020202020204" pitchFamily="34" charset="0"/>
                          <a:cs typeface="Arial" panose="020B0604020202020204" pitchFamily="34" charset="0"/>
                        </a:rPr>
                        <a:t> (млн. рублей)</a:t>
                      </a:r>
                      <a:endParaRPr lang="ru-RU" sz="1200" b="1" i="0" u="none" strike="noStrike" dirty="0">
                        <a:solidFill>
                          <a:srgbClr val="000000"/>
                        </a:solidFill>
                        <a:effectLst/>
                        <a:latin typeface="Arial" panose="020B0604020202020204" pitchFamily="34" charset="0"/>
                        <a:cs typeface="Arial" panose="020B0604020202020204" pitchFamily="34" charset="0"/>
                      </a:endParaRPr>
                    </a:p>
                  </a:txBody>
                  <a:tcPr marL="7635" marR="7635" marT="7635" marB="0" anchor="ctr"/>
                </a:tc>
                <a:tc hMerge="1">
                  <a:txBody>
                    <a:bodyPr/>
                    <a:lstStyle/>
                    <a:p>
                      <a:endParaRPr lang="ru-RU"/>
                    </a:p>
                  </a:txBody>
                  <a:tcPr/>
                </a:tc>
                <a:tc hMerge="1">
                  <a:txBody>
                    <a:bodyPr/>
                    <a:lstStyle/>
                    <a:p>
                      <a:endParaRPr lang="ru-RU"/>
                    </a:p>
                  </a:txBody>
                  <a:tcPr/>
                </a:tc>
                <a:tc rowSpan="2">
                  <a:txBody>
                    <a:bodyPr/>
                    <a:lstStyle/>
                    <a:p>
                      <a:pPr algn="ctr" fontAlgn="b"/>
                      <a:r>
                        <a:rPr lang="ru-RU" sz="1200" b="1" u="none" strike="noStrike" dirty="0">
                          <a:effectLst/>
                          <a:latin typeface="Arial" panose="020B0604020202020204" pitchFamily="34" charset="0"/>
                          <a:cs typeface="Arial" panose="020B0604020202020204" pitchFamily="34" charset="0"/>
                        </a:rPr>
                        <a:t>Налоговые и неналоговые доходы </a:t>
                      </a:r>
                      <a:br>
                        <a:rPr lang="ru-RU" sz="1200" b="1" u="none" strike="noStrike" dirty="0">
                          <a:effectLst/>
                          <a:latin typeface="Arial" panose="020B0604020202020204" pitchFamily="34" charset="0"/>
                          <a:cs typeface="Arial" panose="020B0604020202020204" pitchFamily="34" charset="0"/>
                        </a:rPr>
                      </a:br>
                      <a:r>
                        <a:rPr lang="ru-RU" sz="1200" b="1" u="none" strike="noStrike" dirty="0">
                          <a:effectLst/>
                          <a:latin typeface="Arial" panose="020B0604020202020204" pitchFamily="34" charset="0"/>
                          <a:cs typeface="Arial" panose="020B0604020202020204" pitchFamily="34" charset="0"/>
                        </a:rPr>
                        <a:t>на 01.09.2022 года  (млн. рублей)</a:t>
                      </a:r>
                      <a:endParaRPr lang="ru-RU" sz="1200" b="1" i="0" u="none" strike="noStrike" dirty="0">
                        <a:solidFill>
                          <a:srgbClr val="000000"/>
                        </a:solidFill>
                        <a:effectLst/>
                        <a:latin typeface="Arial" panose="020B0604020202020204" pitchFamily="34" charset="0"/>
                        <a:cs typeface="Arial" panose="020B0604020202020204" pitchFamily="34" charset="0"/>
                      </a:endParaRPr>
                    </a:p>
                  </a:txBody>
                  <a:tcPr marL="7635" marR="7635" marT="7635" marB="0" anchor="ctr"/>
                </a:tc>
                <a:tc rowSpan="2">
                  <a:txBody>
                    <a:bodyPr/>
                    <a:lstStyle/>
                    <a:p>
                      <a:pPr algn="ctr" fontAlgn="b"/>
                      <a:r>
                        <a:rPr lang="ru-RU" sz="1200" b="1" u="none" strike="noStrike" dirty="0">
                          <a:effectLst/>
                          <a:latin typeface="Arial" panose="020B0604020202020204" pitchFamily="34" charset="0"/>
                          <a:cs typeface="Arial" panose="020B0604020202020204" pitchFamily="34" charset="0"/>
                        </a:rPr>
                        <a:t>Численность населения на 01.09.2022 </a:t>
                      </a:r>
                      <a:br>
                        <a:rPr lang="ru-RU" sz="1200" b="1" u="none" strike="noStrike" dirty="0">
                          <a:effectLst/>
                          <a:latin typeface="Arial" panose="020B0604020202020204" pitchFamily="34" charset="0"/>
                          <a:cs typeface="Arial" panose="020B0604020202020204" pitchFamily="34" charset="0"/>
                        </a:rPr>
                      </a:br>
                      <a:r>
                        <a:rPr lang="ru-RU" sz="1200" b="1" u="none" strike="noStrike" dirty="0">
                          <a:effectLst/>
                          <a:latin typeface="Arial" panose="020B0604020202020204" pitchFamily="34" charset="0"/>
                          <a:cs typeface="Arial" panose="020B0604020202020204" pitchFamily="34" charset="0"/>
                        </a:rPr>
                        <a:t>(человек)</a:t>
                      </a:r>
                      <a:endParaRPr lang="ru-RU" sz="1200" b="1" i="0" u="none" strike="noStrike" dirty="0">
                        <a:solidFill>
                          <a:srgbClr val="000000"/>
                        </a:solidFill>
                        <a:effectLst/>
                        <a:latin typeface="Arial" panose="020B0604020202020204" pitchFamily="34" charset="0"/>
                        <a:cs typeface="Arial" panose="020B0604020202020204" pitchFamily="34" charset="0"/>
                      </a:endParaRPr>
                    </a:p>
                  </a:txBody>
                  <a:tcPr marL="7635" marR="7635" marT="7635" marB="0" anchor="ctr"/>
                </a:tc>
                <a:tc rowSpan="2">
                  <a:txBody>
                    <a:bodyPr/>
                    <a:lstStyle/>
                    <a:p>
                      <a:pPr algn="ctr" fontAlgn="b"/>
                      <a:r>
                        <a:rPr lang="ru-RU" sz="1200" b="1" u="none" strike="noStrike" dirty="0">
                          <a:effectLst/>
                          <a:latin typeface="Arial" panose="020B0604020202020204" pitchFamily="34" charset="0"/>
                          <a:cs typeface="Arial" panose="020B0604020202020204" pitchFamily="34" charset="0"/>
                        </a:rPr>
                        <a:t>Налоговые и неналоговые доходы в расчете на душу населения</a:t>
                      </a:r>
                      <a:br>
                        <a:rPr lang="ru-RU" sz="1200" b="1" u="none" strike="noStrike" dirty="0">
                          <a:effectLst/>
                          <a:latin typeface="Arial" panose="020B0604020202020204" pitchFamily="34" charset="0"/>
                          <a:cs typeface="Arial" panose="020B0604020202020204" pitchFamily="34" charset="0"/>
                        </a:rPr>
                      </a:br>
                      <a:r>
                        <a:rPr lang="ru-RU" sz="1200" b="1" u="none" strike="noStrike" dirty="0">
                          <a:effectLst/>
                          <a:latin typeface="Arial" panose="020B0604020202020204" pitchFamily="34" charset="0"/>
                          <a:cs typeface="Arial" panose="020B0604020202020204" pitchFamily="34" charset="0"/>
                        </a:rPr>
                        <a:t> (рублей)</a:t>
                      </a:r>
                      <a:endParaRPr lang="ru-RU" sz="1200" b="1" i="0" u="none" strike="noStrike" dirty="0">
                        <a:solidFill>
                          <a:srgbClr val="000000"/>
                        </a:solidFill>
                        <a:effectLst/>
                        <a:latin typeface="Arial" panose="020B0604020202020204" pitchFamily="34" charset="0"/>
                        <a:cs typeface="Arial" panose="020B0604020202020204" pitchFamily="34" charset="0"/>
                      </a:endParaRPr>
                    </a:p>
                  </a:txBody>
                  <a:tcPr marL="7635" marR="7635" marT="7635" marB="0" anchor="ctr"/>
                </a:tc>
                <a:tc rowSpan="2">
                  <a:txBody>
                    <a:bodyPr/>
                    <a:lstStyle/>
                    <a:p>
                      <a:pPr algn="ctr" fontAlgn="b"/>
                      <a:r>
                        <a:rPr lang="ru-RU" sz="1200" b="1" u="none" strike="noStrike" dirty="0">
                          <a:effectLst/>
                          <a:latin typeface="Arial" panose="020B0604020202020204" pitchFamily="34" charset="0"/>
                          <a:cs typeface="Arial" panose="020B0604020202020204" pitchFamily="34" charset="0"/>
                        </a:rPr>
                        <a:t>Доходы всего на душу населения</a:t>
                      </a:r>
                    </a:p>
                    <a:p>
                      <a:pPr algn="ctr" fontAlgn="b"/>
                      <a:r>
                        <a:rPr lang="ru-RU" sz="1200" b="1" u="none" strike="noStrike" dirty="0">
                          <a:effectLst/>
                          <a:latin typeface="Arial" panose="020B0604020202020204" pitchFamily="34" charset="0"/>
                          <a:cs typeface="Arial" panose="020B0604020202020204" pitchFamily="34" charset="0"/>
                        </a:rPr>
                        <a:t>(рублей)</a:t>
                      </a:r>
                      <a:endParaRPr lang="ru-RU" sz="1200" b="1" i="0" u="none" strike="noStrike" dirty="0">
                        <a:solidFill>
                          <a:srgbClr val="000000"/>
                        </a:solidFill>
                        <a:effectLst/>
                        <a:latin typeface="Arial" panose="020B0604020202020204" pitchFamily="34" charset="0"/>
                        <a:cs typeface="Arial" panose="020B0604020202020204" pitchFamily="34" charset="0"/>
                      </a:endParaRPr>
                    </a:p>
                  </a:txBody>
                  <a:tcPr marL="7635" marR="7635" marT="7635" marB="0" anchor="ctr"/>
                </a:tc>
                <a:extLst>
                  <a:ext uri="{0D108BD9-81ED-4DB2-BD59-A6C34878D82A}">
                    <a16:rowId xmlns:a16="http://schemas.microsoft.com/office/drawing/2014/main" val="3652112894"/>
                  </a:ext>
                </a:extLst>
              </a:tr>
              <a:tr h="823696">
                <a:tc vMerge="1">
                  <a:txBody>
                    <a:bodyPr/>
                    <a:lstStyle/>
                    <a:p>
                      <a:endParaRPr lang="ru-RU"/>
                    </a:p>
                  </a:txBody>
                  <a:tcPr/>
                </a:tc>
                <a:tc>
                  <a:txBody>
                    <a:bodyPr/>
                    <a:lstStyle/>
                    <a:p>
                      <a:pPr algn="ctr" fontAlgn="b"/>
                      <a:r>
                        <a:rPr lang="ru-RU" sz="1200" b="1" u="none" strike="noStrike" dirty="0">
                          <a:effectLst/>
                          <a:latin typeface="Arial" panose="020B0604020202020204" pitchFamily="34" charset="0"/>
                          <a:cs typeface="Arial" panose="020B0604020202020204" pitchFamily="34" charset="0"/>
                        </a:rPr>
                        <a:t>на 01.09.2021</a:t>
                      </a:r>
                      <a:endParaRPr lang="ru-RU" sz="1200" b="1" i="0" u="none" strike="noStrike" dirty="0">
                        <a:solidFill>
                          <a:srgbClr val="000000"/>
                        </a:solidFill>
                        <a:effectLst/>
                        <a:latin typeface="Arial" panose="020B0604020202020204" pitchFamily="34" charset="0"/>
                        <a:cs typeface="Arial" panose="020B0604020202020204" pitchFamily="34" charset="0"/>
                      </a:endParaRPr>
                    </a:p>
                  </a:txBody>
                  <a:tcPr marL="7635" marR="7635" marT="7635" marB="0" anchor="ctr"/>
                </a:tc>
                <a:tc>
                  <a:txBody>
                    <a:bodyPr/>
                    <a:lstStyle/>
                    <a:p>
                      <a:pPr algn="ctr" fontAlgn="b"/>
                      <a:r>
                        <a:rPr lang="ru-RU" sz="1200" b="1" u="none" strike="noStrike" dirty="0">
                          <a:effectLst/>
                          <a:latin typeface="Arial" panose="020B0604020202020204" pitchFamily="34" charset="0"/>
                          <a:cs typeface="Arial" panose="020B0604020202020204" pitchFamily="34" charset="0"/>
                        </a:rPr>
                        <a:t>на 01.09.2022</a:t>
                      </a:r>
                      <a:endParaRPr lang="ru-RU" sz="1200" b="1" i="0" u="none" strike="noStrike" dirty="0">
                        <a:solidFill>
                          <a:srgbClr val="000000"/>
                        </a:solidFill>
                        <a:effectLst/>
                        <a:latin typeface="Arial" panose="020B0604020202020204" pitchFamily="34" charset="0"/>
                        <a:cs typeface="Arial" panose="020B0604020202020204" pitchFamily="34" charset="0"/>
                      </a:endParaRPr>
                    </a:p>
                  </a:txBody>
                  <a:tcPr marL="7635" marR="7635" marT="7635" marB="0" anchor="ctr"/>
                </a:tc>
                <a:tc>
                  <a:txBody>
                    <a:bodyPr/>
                    <a:lstStyle/>
                    <a:p>
                      <a:pPr algn="ctr" fontAlgn="b"/>
                      <a:r>
                        <a:rPr lang="ru-RU" sz="1200" b="1" u="none" strike="noStrike" dirty="0">
                          <a:effectLst/>
                          <a:latin typeface="Arial" panose="020B0604020202020204" pitchFamily="34" charset="0"/>
                          <a:cs typeface="Arial" panose="020B0604020202020204" pitchFamily="34" charset="0"/>
                        </a:rPr>
                        <a:t>Динамика,%</a:t>
                      </a:r>
                      <a:endParaRPr lang="ru-RU" sz="1200" b="1" i="0" u="none" strike="noStrike" dirty="0">
                        <a:solidFill>
                          <a:srgbClr val="000000"/>
                        </a:solidFill>
                        <a:effectLst/>
                        <a:latin typeface="Arial" panose="020B0604020202020204" pitchFamily="34" charset="0"/>
                        <a:cs typeface="Arial" panose="020B0604020202020204" pitchFamily="34" charset="0"/>
                      </a:endParaRPr>
                    </a:p>
                  </a:txBody>
                  <a:tcPr marL="7635" marR="7635" marT="7635" marB="0" anchor="ctr"/>
                </a:tc>
                <a:tc vMerge="1">
                  <a:txBody>
                    <a:bodyPr/>
                    <a:lstStyle/>
                    <a:p>
                      <a:endParaRPr lang="ru-RU"/>
                    </a:p>
                  </a:txBody>
                  <a:tcPr/>
                </a:tc>
                <a:tc vMerge="1">
                  <a:txBody>
                    <a:bodyPr/>
                    <a:lstStyle/>
                    <a:p>
                      <a:endParaRPr lang="ru-RU"/>
                    </a:p>
                  </a:txBody>
                  <a:tcPr/>
                </a:tc>
                <a:tc vMerge="1">
                  <a:txBody>
                    <a:bodyPr/>
                    <a:lstStyle/>
                    <a:p>
                      <a:endParaRPr lang="ru-RU"/>
                    </a:p>
                  </a:txBody>
                  <a:tcPr/>
                </a:tc>
                <a:tc vMerge="1">
                  <a:txBody>
                    <a:bodyPr/>
                    <a:lstStyle/>
                    <a:p>
                      <a:endParaRPr lang="ru-RU"/>
                    </a:p>
                  </a:txBody>
                  <a:tcPr/>
                </a:tc>
                <a:extLst>
                  <a:ext uri="{0D108BD9-81ED-4DB2-BD59-A6C34878D82A}">
                    <a16:rowId xmlns:a16="http://schemas.microsoft.com/office/drawing/2014/main" val="170012405"/>
                  </a:ext>
                </a:extLst>
              </a:tr>
              <a:tr h="365024">
                <a:tc>
                  <a:txBody>
                    <a:bodyPr/>
                    <a:lstStyle/>
                    <a:p>
                      <a:pPr lvl="1" algn="l" rtl="0" fontAlgn="ctr"/>
                      <a:r>
                        <a:rPr lang="ru-RU" sz="1000" b="0" u="none" strike="noStrike" baseline="0" dirty="0">
                          <a:effectLst/>
                          <a:latin typeface="Arial" panose="020B0604020202020204" pitchFamily="34" charset="0"/>
                        </a:rPr>
                        <a:t>Городской округ Долгопрудный </a:t>
                      </a:r>
                      <a:endParaRPr lang="ru-RU" sz="1000" b="0" i="0" u="none" strike="noStrike" baseline="0" dirty="0">
                        <a:solidFill>
                          <a:srgbClr val="000000"/>
                        </a:solidFill>
                        <a:effectLst/>
                        <a:latin typeface="Arial" panose="020B0604020202020204" pitchFamily="34" charset="0"/>
                      </a:endParaRPr>
                    </a:p>
                  </a:txBody>
                  <a:tcPr marL="7635" marR="7635" marT="7635" marB="0" anchor="ctr"/>
                </a:tc>
                <a:tc>
                  <a:txBody>
                    <a:bodyPr/>
                    <a:lstStyle/>
                    <a:p>
                      <a:pPr algn="ctr" fontAlgn="ctr"/>
                      <a:r>
                        <a:rPr lang="ru-RU" sz="1000" u="none" strike="noStrike" dirty="0">
                          <a:effectLst/>
                          <a:latin typeface="Arial" panose="020B0604020202020204" pitchFamily="34" charset="0"/>
                          <a:cs typeface="Arial" panose="020B0604020202020204" pitchFamily="34" charset="0"/>
                        </a:rPr>
                        <a:t>2 630,91</a:t>
                      </a:r>
                      <a:endParaRPr lang="ru-RU" sz="1000" b="0" i="0" u="none" strike="noStrike" dirty="0">
                        <a:solidFill>
                          <a:srgbClr val="222B35"/>
                        </a:solidFill>
                        <a:effectLst/>
                        <a:latin typeface="Arial" panose="020B0604020202020204" pitchFamily="34" charset="0"/>
                        <a:cs typeface="Arial" panose="020B0604020202020204" pitchFamily="34" charset="0"/>
                      </a:endParaRPr>
                    </a:p>
                  </a:txBody>
                  <a:tcPr marL="7635" marR="7635" marT="7635" marB="0" anchor="ctr"/>
                </a:tc>
                <a:tc>
                  <a:txBody>
                    <a:bodyPr/>
                    <a:lstStyle/>
                    <a:p>
                      <a:pPr algn="ctr" fontAlgn="ctr"/>
                      <a:r>
                        <a:rPr lang="ru-RU" sz="1000" u="none" strike="noStrike" dirty="0">
                          <a:effectLst/>
                          <a:latin typeface="Arial" panose="020B0604020202020204" pitchFamily="34" charset="0"/>
                          <a:cs typeface="Arial" panose="020B0604020202020204" pitchFamily="34" charset="0"/>
                        </a:rPr>
                        <a:t>3 453,47</a:t>
                      </a:r>
                      <a:endParaRPr lang="ru-RU" sz="1000" b="0" i="0" u="none" strike="noStrike" dirty="0">
                        <a:solidFill>
                          <a:srgbClr val="222B35"/>
                        </a:solidFill>
                        <a:effectLst/>
                        <a:latin typeface="Arial" panose="020B0604020202020204" pitchFamily="34" charset="0"/>
                        <a:cs typeface="Arial" panose="020B0604020202020204" pitchFamily="34" charset="0"/>
                      </a:endParaRPr>
                    </a:p>
                  </a:txBody>
                  <a:tcPr marL="7635" marR="7635" marT="7635" marB="0" anchor="ctr"/>
                </a:tc>
                <a:tc>
                  <a:txBody>
                    <a:bodyPr/>
                    <a:lstStyle/>
                    <a:p>
                      <a:pPr algn="ctr" fontAlgn="b"/>
                      <a:r>
                        <a:rPr lang="ru-RU" sz="1000" u="none" strike="noStrike" dirty="0">
                          <a:effectLst/>
                          <a:latin typeface="Arial" panose="020B0604020202020204" pitchFamily="34" charset="0"/>
                          <a:cs typeface="Arial" panose="020B0604020202020204" pitchFamily="34" charset="0"/>
                        </a:rPr>
                        <a:t>131,3%</a:t>
                      </a:r>
                      <a:endParaRPr lang="ru-RU" sz="1000" b="0" i="0" u="none" strike="noStrike" dirty="0">
                        <a:solidFill>
                          <a:srgbClr val="222B35"/>
                        </a:solidFill>
                        <a:effectLst/>
                        <a:latin typeface="Arial" panose="020B0604020202020204" pitchFamily="34" charset="0"/>
                        <a:cs typeface="Arial" panose="020B0604020202020204" pitchFamily="34" charset="0"/>
                      </a:endParaRPr>
                    </a:p>
                  </a:txBody>
                  <a:tcPr marL="7635" marR="7635" marT="7635" marB="0" anchor="ctr"/>
                </a:tc>
                <a:tc>
                  <a:txBody>
                    <a:bodyPr/>
                    <a:lstStyle/>
                    <a:p>
                      <a:pPr algn="ctr" fontAlgn="ctr"/>
                      <a:r>
                        <a:rPr lang="ru-RU" sz="1000" u="none" strike="noStrike" dirty="0">
                          <a:effectLst/>
                          <a:latin typeface="Arial" panose="020B0604020202020204" pitchFamily="34" charset="0"/>
                          <a:cs typeface="Arial" panose="020B0604020202020204" pitchFamily="34" charset="0"/>
                        </a:rPr>
                        <a:t>1 563,27</a:t>
                      </a:r>
                      <a:endParaRPr lang="ru-RU" sz="1000" b="0" i="0" u="none" strike="noStrike" dirty="0">
                        <a:solidFill>
                          <a:srgbClr val="222B35"/>
                        </a:solidFill>
                        <a:effectLst/>
                        <a:latin typeface="Arial" panose="020B0604020202020204" pitchFamily="34" charset="0"/>
                        <a:cs typeface="Arial" panose="020B0604020202020204" pitchFamily="34" charset="0"/>
                      </a:endParaRPr>
                    </a:p>
                  </a:txBody>
                  <a:tcPr marL="7635" marR="7635" marT="7635" marB="0" anchor="ctr"/>
                </a:tc>
                <a:tc>
                  <a:txBody>
                    <a:bodyPr/>
                    <a:lstStyle/>
                    <a:p>
                      <a:pPr algn="ctr" fontAlgn="b"/>
                      <a:r>
                        <a:rPr lang="ru-RU" sz="1000" u="none" strike="noStrike" dirty="0">
                          <a:effectLst/>
                          <a:latin typeface="Arial" panose="020B0604020202020204" pitchFamily="34" charset="0"/>
                          <a:cs typeface="Arial" panose="020B0604020202020204" pitchFamily="34" charset="0"/>
                        </a:rPr>
                        <a:t>119 022 </a:t>
                      </a:r>
                      <a:endParaRPr lang="ru-RU" sz="1000" b="0" i="0" u="none" strike="noStrike" dirty="0">
                        <a:solidFill>
                          <a:srgbClr val="222B35"/>
                        </a:solidFill>
                        <a:effectLst/>
                        <a:latin typeface="Arial" panose="020B0604020202020204" pitchFamily="34" charset="0"/>
                        <a:cs typeface="Arial" panose="020B0604020202020204" pitchFamily="34" charset="0"/>
                      </a:endParaRPr>
                    </a:p>
                  </a:txBody>
                  <a:tcPr marL="7635" marR="7635" marT="7635" marB="0" anchor="ctr"/>
                </a:tc>
                <a:tc>
                  <a:txBody>
                    <a:bodyPr/>
                    <a:lstStyle/>
                    <a:p>
                      <a:pPr marL="0" algn="ctr" defTabSz="914400" rtl="0" eaLnBrk="1" fontAlgn="b" latinLnBrk="0" hangingPunct="1"/>
                      <a:r>
                        <a:rPr lang="ru-RU" sz="1000" u="none" strike="noStrike" kern="1200" dirty="0">
                          <a:solidFill>
                            <a:schemeClr val="dk1"/>
                          </a:solidFill>
                          <a:effectLst/>
                          <a:latin typeface="Arial" panose="020B0604020202020204" pitchFamily="34" charset="0"/>
                          <a:ea typeface="+mn-ea"/>
                          <a:cs typeface="Arial" panose="020B0604020202020204" pitchFamily="34" charset="0"/>
                        </a:rPr>
                        <a:t>13 134,29 </a:t>
                      </a:r>
                    </a:p>
                  </a:txBody>
                  <a:tcPr marL="9525" marR="9525" marT="9525" marB="0" anchor="ctr"/>
                </a:tc>
                <a:tc>
                  <a:txBody>
                    <a:bodyPr/>
                    <a:lstStyle/>
                    <a:p>
                      <a:pPr marL="0" algn="ctr" defTabSz="914400" rtl="0" eaLnBrk="1" fontAlgn="b" latinLnBrk="0" hangingPunct="1"/>
                      <a:r>
                        <a:rPr lang="ru-RU" sz="1000" u="none" strike="noStrike" kern="1200" dirty="0">
                          <a:solidFill>
                            <a:schemeClr val="dk1"/>
                          </a:solidFill>
                          <a:effectLst/>
                          <a:latin typeface="Arial" panose="020B0604020202020204" pitchFamily="34" charset="0"/>
                          <a:ea typeface="+mn-ea"/>
                          <a:cs typeface="Arial" panose="020B0604020202020204" pitchFamily="34" charset="0"/>
                        </a:rPr>
                        <a:t>29 015,39</a:t>
                      </a:r>
                    </a:p>
                  </a:txBody>
                  <a:tcPr marL="9525" marR="9525" marT="9525" marB="0" anchor="ctr"/>
                </a:tc>
                <a:extLst>
                  <a:ext uri="{0D108BD9-81ED-4DB2-BD59-A6C34878D82A}">
                    <a16:rowId xmlns:a16="http://schemas.microsoft.com/office/drawing/2014/main" val="2868971601"/>
                  </a:ext>
                </a:extLst>
              </a:tr>
              <a:tr h="345953">
                <a:tc>
                  <a:txBody>
                    <a:bodyPr/>
                    <a:lstStyle/>
                    <a:p>
                      <a:pPr marL="457200" lvl="1" algn="l" defTabSz="914400" rtl="0" eaLnBrk="1" fontAlgn="ctr" latinLnBrk="0" hangingPunct="1"/>
                      <a:r>
                        <a:rPr lang="ru-RU" sz="1000" b="0" u="none" strike="noStrike" kern="1200" baseline="0" dirty="0">
                          <a:solidFill>
                            <a:schemeClr val="dk1"/>
                          </a:solidFill>
                          <a:effectLst/>
                          <a:latin typeface="Arial" panose="020B0604020202020204" pitchFamily="34" charset="0"/>
                          <a:ea typeface="+mn-ea"/>
                          <a:cs typeface="+mn-cs"/>
                        </a:rPr>
                        <a:t>Городской округ Истра</a:t>
                      </a:r>
                    </a:p>
                  </a:txBody>
                  <a:tcPr marL="9525" marR="9525" marT="9525" marB="0" anchor="ctr"/>
                </a:tc>
                <a:tc>
                  <a:txBody>
                    <a:bodyPr/>
                    <a:lstStyle/>
                    <a:p>
                      <a:pPr marL="0" algn="ctr" defTabSz="914400" rtl="0" eaLnBrk="1" fontAlgn="ctr" latinLnBrk="0" hangingPunct="1"/>
                      <a:r>
                        <a:rPr lang="ru-RU" sz="1000" u="none" strike="noStrike" kern="1200" dirty="0">
                          <a:solidFill>
                            <a:schemeClr val="dk1"/>
                          </a:solidFill>
                          <a:effectLst/>
                          <a:latin typeface="Arial" panose="020B0604020202020204" pitchFamily="34" charset="0"/>
                          <a:ea typeface="+mn-ea"/>
                          <a:cs typeface="Arial" panose="020B0604020202020204" pitchFamily="34" charset="0"/>
                        </a:rPr>
                        <a:t>5 065,57</a:t>
                      </a:r>
                    </a:p>
                  </a:txBody>
                  <a:tcPr marL="9525" marR="9525" marT="9525" marB="0" anchor="ctr"/>
                </a:tc>
                <a:tc>
                  <a:txBody>
                    <a:bodyPr/>
                    <a:lstStyle/>
                    <a:p>
                      <a:pPr marL="0" algn="ctr" defTabSz="914400" rtl="0" eaLnBrk="1" fontAlgn="ctr" latinLnBrk="0" hangingPunct="1"/>
                      <a:r>
                        <a:rPr lang="ru-RU" sz="1000" u="none" strike="noStrike" kern="1200" dirty="0">
                          <a:solidFill>
                            <a:schemeClr val="dk1"/>
                          </a:solidFill>
                          <a:effectLst/>
                          <a:latin typeface="Arial" panose="020B0604020202020204" pitchFamily="34" charset="0"/>
                          <a:ea typeface="+mn-ea"/>
                          <a:cs typeface="Arial" panose="020B0604020202020204" pitchFamily="34" charset="0"/>
                        </a:rPr>
                        <a:t>6 262,80</a:t>
                      </a:r>
                    </a:p>
                  </a:txBody>
                  <a:tcPr marL="9525" marR="9525" marT="9525" marB="0" anchor="ctr"/>
                </a:tc>
                <a:tc>
                  <a:txBody>
                    <a:bodyPr/>
                    <a:lstStyle/>
                    <a:p>
                      <a:pPr marL="0" algn="ctr" defTabSz="914400" rtl="0" eaLnBrk="1" fontAlgn="ctr" latinLnBrk="0" hangingPunct="1"/>
                      <a:r>
                        <a:rPr lang="ru-RU" sz="1000" u="none" strike="noStrike" kern="1200" dirty="0">
                          <a:solidFill>
                            <a:schemeClr val="dk1"/>
                          </a:solidFill>
                          <a:effectLst/>
                          <a:latin typeface="Arial" panose="020B0604020202020204" pitchFamily="34" charset="0"/>
                          <a:ea typeface="+mn-ea"/>
                          <a:cs typeface="Arial" panose="020B0604020202020204" pitchFamily="34" charset="0"/>
                        </a:rPr>
                        <a:t>123,6%</a:t>
                      </a:r>
                    </a:p>
                  </a:txBody>
                  <a:tcPr marL="9525" marR="9525" marT="9525" marB="0" anchor="ctr"/>
                </a:tc>
                <a:tc>
                  <a:txBody>
                    <a:bodyPr/>
                    <a:lstStyle/>
                    <a:p>
                      <a:pPr marL="0" algn="ctr" defTabSz="914400" rtl="0" eaLnBrk="1" fontAlgn="ctr" latinLnBrk="0" hangingPunct="1"/>
                      <a:r>
                        <a:rPr lang="ru-RU" sz="1000" u="none" strike="noStrike" kern="1200" dirty="0">
                          <a:solidFill>
                            <a:schemeClr val="dk1"/>
                          </a:solidFill>
                          <a:effectLst/>
                          <a:latin typeface="Arial" panose="020B0604020202020204" pitchFamily="34" charset="0"/>
                          <a:ea typeface="+mn-ea"/>
                          <a:cs typeface="Arial" panose="020B0604020202020204" pitchFamily="34" charset="0"/>
                        </a:rPr>
                        <a:t>3 201,57</a:t>
                      </a:r>
                    </a:p>
                  </a:txBody>
                  <a:tcPr marL="9525" marR="9525" marT="9525" marB="0" anchor="ctr"/>
                </a:tc>
                <a:tc>
                  <a:txBody>
                    <a:bodyPr/>
                    <a:lstStyle/>
                    <a:p>
                      <a:pPr marL="0" algn="ctr" defTabSz="914400" rtl="0" eaLnBrk="1" fontAlgn="ctr" latinLnBrk="0" hangingPunct="1"/>
                      <a:r>
                        <a:rPr lang="ru-RU" sz="1000" u="none" strike="noStrike" kern="1200" dirty="0">
                          <a:solidFill>
                            <a:schemeClr val="dk1"/>
                          </a:solidFill>
                          <a:effectLst/>
                          <a:latin typeface="Arial" panose="020B0604020202020204" pitchFamily="34" charset="0"/>
                          <a:ea typeface="+mn-ea"/>
                          <a:cs typeface="Arial" panose="020B0604020202020204" pitchFamily="34" charset="0"/>
                        </a:rPr>
                        <a:t>124 521</a:t>
                      </a:r>
                    </a:p>
                  </a:txBody>
                  <a:tcPr marL="9525" marR="9525" marT="9525" marB="0" anchor="ctr"/>
                </a:tc>
                <a:tc>
                  <a:txBody>
                    <a:bodyPr/>
                    <a:lstStyle/>
                    <a:p>
                      <a:pPr marL="0" algn="ctr" defTabSz="914400" rtl="0" eaLnBrk="1" fontAlgn="ctr" latinLnBrk="0" hangingPunct="1"/>
                      <a:r>
                        <a:rPr lang="ru-RU" sz="1000" u="none" strike="noStrike" kern="1200" dirty="0">
                          <a:solidFill>
                            <a:schemeClr val="dk1"/>
                          </a:solidFill>
                          <a:effectLst/>
                          <a:latin typeface="Arial" panose="020B0604020202020204" pitchFamily="34" charset="0"/>
                          <a:ea typeface="+mn-ea"/>
                          <a:cs typeface="Arial" panose="020B0604020202020204" pitchFamily="34" charset="0"/>
                        </a:rPr>
                        <a:t> 25 711,08 </a:t>
                      </a:r>
                    </a:p>
                  </a:txBody>
                  <a:tcPr marL="9525" marR="9525" marT="9525" marB="0" anchor="ctr"/>
                </a:tc>
                <a:tc>
                  <a:txBody>
                    <a:bodyPr/>
                    <a:lstStyle/>
                    <a:p>
                      <a:pPr marL="0" algn="ctr" defTabSz="914400" rtl="0" eaLnBrk="1" fontAlgn="ctr" latinLnBrk="0" hangingPunct="1"/>
                      <a:r>
                        <a:rPr lang="ru-RU" sz="1000" u="none" strike="noStrike" kern="1200" dirty="0">
                          <a:solidFill>
                            <a:schemeClr val="dk1"/>
                          </a:solidFill>
                          <a:effectLst/>
                          <a:latin typeface="Arial" panose="020B0604020202020204" pitchFamily="34" charset="0"/>
                          <a:ea typeface="+mn-ea"/>
                          <a:cs typeface="Arial" panose="020B0604020202020204" pitchFamily="34" charset="0"/>
                        </a:rPr>
                        <a:t>50 295,13</a:t>
                      </a:r>
                    </a:p>
                  </a:txBody>
                  <a:tcPr marL="9525" marR="9525" marT="9525" marB="0" anchor="ctr"/>
                </a:tc>
                <a:extLst>
                  <a:ext uri="{0D108BD9-81ED-4DB2-BD59-A6C34878D82A}">
                    <a16:rowId xmlns:a16="http://schemas.microsoft.com/office/drawing/2014/main" val="1212582961"/>
                  </a:ext>
                </a:extLst>
              </a:tr>
              <a:tr h="345953">
                <a:tc>
                  <a:txBody>
                    <a:bodyPr/>
                    <a:lstStyle/>
                    <a:p>
                      <a:pPr lvl="1" algn="l" rtl="0" fontAlgn="ctr"/>
                      <a:r>
                        <a:rPr lang="ru-RU" sz="1000" b="0" u="none" strike="noStrike" baseline="0" dirty="0">
                          <a:effectLst/>
                          <a:latin typeface="Arial" panose="020B0604020202020204" pitchFamily="34" charset="0"/>
                        </a:rPr>
                        <a:t>Городской округ Балашиха</a:t>
                      </a:r>
                      <a:endParaRPr lang="ru-RU" sz="1000" b="0" i="0" u="none" strike="noStrike" baseline="0" dirty="0">
                        <a:solidFill>
                          <a:srgbClr val="000000"/>
                        </a:solidFill>
                        <a:effectLst/>
                        <a:latin typeface="Arial" panose="020B0604020202020204" pitchFamily="34" charset="0"/>
                      </a:endParaRPr>
                    </a:p>
                  </a:txBody>
                  <a:tcPr marL="7635" marR="7635" marT="7635" marB="0" anchor="ctr"/>
                </a:tc>
                <a:tc>
                  <a:txBody>
                    <a:bodyPr/>
                    <a:lstStyle/>
                    <a:p>
                      <a:pPr algn="ctr" fontAlgn="ctr"/>
                      <a:r>
                        <a:rPr lang="ru-RU" sz="1000" u="none" strike="noStrike">
                          <a:effectLst/>
                          <a:latin typeface="Arial" panose="020B0604020202020204" pitchFamily="34" charset="0"/>
                          <a:cs typeface="Arial" panose="020B0604020202020204" pitchFamily="34" charset="0"/>
                        </a:rPr>
                        <a:t>10 518,06</a:t>
                      </a:r>
                      <a:endParaRPr lang="ru-RU" sz="1000" b="0" i="0" u="none" strike="noStrike">
                        <a:solidFill>
                          <a:srgbClr val="222B35"/>
                        </a:solidFill>
                        <a:effectLst/>
                        <a:latin typeface="Arial" panose="020B0604020202020204" pitchFamily="34" charset="0"/>
                        <a:cs typeface="Arial" panose="020B0604020202020204" pitchFamily="34" charset="0"/>
                      </a:endParaRPr>
                    </a:p>
                  </a:txBody>
                  <a:tcPr marL="7635" marR="7635" marT="7635" marB="0" anchor="ctr"/>
                </a:tc>
                <a:tc>
                  <a:txBody>
                    <a:bodyPr/>
                    <a:lstStyle/>
                    <a:p>
                      <a:pPr algn="ctr" fontAlgn="ctr"/>
                      <a:r>
                        <a:rPr lang="ru-RU" sz="1000" u="none" strike="noStrike" dirty="0">
                          <a:effectLst/>
                          <a:latin typeface="Arial" panose="020B0604020202020204" pitchFamily="34" charset="0"/>
                          <a:cs typeface="Arial" panose="020B0604020202020204" pitchFamily="34" charset="0"/>
                        </a:rPr>
                        <a:t>13 026,07</a:t>
                      </a:r>
                      <a:endParaRPr lang="ru-RU" sz="1000" b="0" i="0" u="none" strike="noStrike" dirty="0">
                        <a:solidFill>
                          <a:srgbClr val="222B35"/>
                        </a:solidFill>
                        <a:effectLst/>
                        <a:latin typeface="Arial" panose="020B0604020202020204" pitchFamily="34" charset="0"/>
                        <a:cs typeface="Arial" panose="020B0604020202020204" pitchFamily="34" charset="0"/>
                      </a:endParaRPr>
                    </a:p>
                  </a:txBody>
                  <a:tcPr marL="7635" marR="7635" marT="7635" marB="0" anchor="ctr"/>
                </a:tc>
                <a:tc>
                  <a:txBody>
                    <a:bodyPr/>
                    <a:lstStyle/>
                    <a:p>
                      <a:pPr algn="ctr" fontAlgn="b"/>
                      <a:r>
                        <a:rPr lang="ru-RU" sz="1000" u="none" strike="noStrike">
                          <a:effectLst/>
                          <a:latin typeface="Arial" panose="020B0604020202020204" pitchFamily="34" charset="0"/>
                          <a:cs typeface="Arial" panose="020B0604020202020204" pitchFamily="34" charset="0"/>
                        </a:rPr>
                        <a:t>123,8%</a:t>
                      </a:r>
                      <a:endParaRPr lang="ru-RU" sz="1000" b="0" i="0" u="none" strike="noStrike">
                        <a:solidFill>
                          <a:srgbClr val="222B35"/>
                        </a:solidFill>
                        <a:effectLst/>
                        <a:latin typeface="Arial" panose="020B0604020202020204" pitchFamily="34" charset="0"/>
                        <a:cs typeface="Arial" panose="020B0604020202020204" pitchFamily="34" charset="0"/>
                      </a:endParaRPr>
                    </a:p>
                  </a:txBody>
                  <a:tcPr marL="7635" marR="7635" marT="7635" marB="0" anchor="ctr"/>
                </a:tc>
                <a:tc>
                  <a:txBody>
                    <a:bodyPr/>
                    <a:lstStyle/>
                    <a:p>
                      <a:pPr algn="ctr" fontAlgn="ctr"/>
                      <a:r>
                        <a:rPr lang="ru-RU" sz="1000" u="none" strike="noStrike" dirty="0">
                          <a:effectLst/>
                          <a:latin typeface="Arial" panose="020B0604020202020204" pitchFamily="34" charset="0"/>
                          <a:cs typeface="Arial" panose="020B0604020202020204" pitchFamily="34" charset="0"/>
                        </a:rPr>
                        <a:t>4 879,33</a:t>
                      </a:r>
                      <a:endParaRPr lang="ru-RU" sz="1000" b="0" i="0" u="none" strike="noStrike" dirty="0">
                        <a:solidFill>
                          <a:srgbClr val="222B35"/>
                        </a:solidFill>
                        <a:effectLst/>
                        <a:latin typeface="Arial" panose="020B0604020202020204" pitchFamily="34" charset="0"/>
                        <a:cs typeface="Arial" panose="020B0604020202020204" pitchFamily="34" charset="0"/>
                      </a:endParaRPr>
                    </a:p>
                  </a:txBody>
                  <a:tcPr marL="7635" marR="7635" marT="7635" marB="0" anchor="ctr"/>
                </a:tc>
                <a:tc>
                  <a:txBody>
                    <a:bodyPr/>
                    <a:lstStyle/>
                    <a:p>
                      <a:pPr algn="ctr" fontAlgn="ctr"/>
                      <a:r>
                        <a:rPr lang="ru-RU" sz="1000" u="none" strike="noStrike" dirty="0">
                          <a:effectLst/>
                          <a:latin typeface="Arial" panose="020B0604020202020204" pitchFamily="34" charset="0"/>
                          <a:cs typeface="Arial" panose="020B0604020202020204" pitchFamily="34" charset="0"/>
                        </a:rPr>
                        <a:t>543 432</a:t>
                      </a:r>
                      <a:endParaRPr lang="ru-RU" sz="1000" b="0" i="0" u="none" strike="noStrike" dirty="0">
                        <a:solidFill>
                          <a:srgbClr val="222B35"/>
                        </a:solidFill>
                        <a:effectLst/>
                        <a:latin typeface="Arial" panose="020B0604020202020204" pitchFamily="34" charset="0"/>
                        <a:cs typeface="Arial" panose="020B0604020202020204" pitchFamily="34" charset="0"/>
                      </a:endParaRPr>
                    </a:p>
                  </a:txBody>
                  <a:tcPr marL="7635" marR="7635" marT="7635" marB="0" anchor="ctr"/>
                </a:tc>
                <a:tc>
                  <a:txBody>
                    <a:bodyPr/>
                    <a:lstStyle/>
                    <a:p>
                      <a:pPr marL="0" algn="ctr" defTabSz="914400" rtl="0" eaLnBrk="1" fontAlgn="b" latinLnBrk="0" hangingPunct="1"/>
                      <a:r>
                        <a:rPr lang="ru-RU" sz="1000" u="none" strike="noStrike" kern="1200" dirty="0">
                          <a:solidFill>
                            <a:schemeClr val="dk1"/>
                          </a:solidFill>
                          <a:effectLst/>
                          <a:latin typeface="Arial" panose="020B0604020202020204" pitchFamily="34" charset="0"/>
                          <a:ea typeface="+mn-ea"/>
                          <a:cs typeface="Arial" panose="020B0604020202020204" pitchFamily="34" charset="0"/>
                        </a:rPr>
                        <a:t>8 978,73 </a:t>
                      </a:r>
                    </a:p>
                  </a:txBody>
                  <a:tcPr marL="9525" marR="9525" marT="9525" marB="0" anchor="ctr"/>
                </a:tc>
                <a:tc>
                  <a:txBody>
                    <a:bodyPr/>
                    <a:lstStyle/>
                    <a:p>
                      <a:pPr marL="0" algn="ctr" defTabSz="914400" rtl="0" eaLnBrk="1" fontAlgn="b" latinLnBrk="0" hangingPunct="1"/>
                      <a:r>
                        <a:rPr lang="ru-RU" sz="1000" u="none" strike="noStrike" kern="1200" dirty="0">
                          <a:solidFill>
                            <a:schemeClr val="dk1"/>
                          </a:solidFill>
                          <a:effectLst/>
                          <a:latin typeface="Arial" panose="020B0604020202020204" pitchFamily="34" charset="0"/>
                          <a:ea typeface="+mn-ea"/>
                          <a:cs typeface="Arial" panose="020B0604020202020204" pitchFamily="34" charset="0"/>
                        </a:rPr>
                        <a:t>23 970,01</a:t>
                      </a:r>
                    </a:p>
                  </a:txBody>
                  <a:tcPr marL="9525" marR="9525" marT="9525" marB="0" anchor="ctr"/>
                </a:tc>
                <a:extLst>
                  <a:ext uri="{0D108BD9-81ED-4DB2-BD59-A6C34878D82A}">
                    <a16:rowId xmlns:a16="http://schemas.microsoft.com/office/drawing/2014/main" val="3479436786"/>
                  </a:ext>
                </a:extLst>
              </a:tr>
              <a:tr h="372123">
                <a:tc>
                  <a:txBody>
                    <a:bodyPr/>
                    <a:lstStyle/>
                    <a:p>
                      <a:pPr lvl="1" algn="l" rtl="0" fontAlgn="ctr"/>
                      <a:r>
                        <a:rPr lang="ru-RU" sz="1000" b="0" u="none" strike="noStrike" baseline="0" dirty="0">
                          <a:effectLst/>
                          <a:latin typeface="Arial" panose="020B0604020202020204" pitchFamily="34" charset="0"/>
                        </a:rPr>
                        <a:t>Городской округ Реутов</a:t>
                      </a:r>
                      <a:endParaRPr lang="ru-RU" sz="1000" b="0" i="0" u="none" strike="noStrike" baseline="0" dirty="0">
                        <a:solidFill>
                          <a:srgbClr val="000000"/>
                        </a:solidFill>
                        <a:effectLst/>
                        <a:latin typeface="Arial" panose="020B0604020202020204" pitchFamily="34" charset="0"/>
                      </a:endParaRPr>
                    </a:p>
                  </a:txBody>
                  <a:tcPr marL="7635" marR="7635" marT="7635" marB="0" anchor="ctr"/>
                </a:tc>
                <a:tc>
                  <a:txBody>
                    <a:bodyPr/>
                    <a:lstStyle/>
                    <a:p>
                      <a:pPr algn="ctr" fontAlgn="ctr"/>
                      <a:r>
                        <a:rPr lang="ru-RU" sz="1000" u="none" strike="noStrike" dirty="0">
                          <a:effectLst/>
                          <a:latin typeface="Arial" panose="020B0604020202020204" pitchFamily="34" charset="0"/>
                          <a:cs typeface="Arial" panose="020B0604020202020204" pitchFamily="34" charset="0"/>
                        </a:rPr>
                        <a:t>3 117,92</a:t>
                      </a:r>
                      <a:endParaRPr lang="ru-RU" sz="1000" b="0" i="0" u="none" strike="noStrike" dirty="0">
                        <a:solidFill>
                          <a:srgbClr val="222B35"/>
                        </a:solidFill>
                        <a:effectLst/>
                        <a:latin typeface="Arial" panose="020B0604020202020204" pitchFamily="34" charset="0"/>
                        <a:cs typeface="Arial" panose="020B0604020202020204" pitchFamily="34" charset="0"/>
                      </a:endParaRPr>
                    </a:p>
                  </a:txBody>
                  <a:tcPr marL="7635" marR="7635" marT="7635" marB="0" anchor="ctr"/>
                </a:tc>
                <a:tc>
                  <a:txBody>
                    <a:bodyPr/>
                    <a:lstStyle/>
                    <a:p>
                      <a:pPr algn="ctr" fontAlgn="ctr"/>
                      <a:r>
                        <a:rPr lang="ru-RU" sz="1000" u="none" strike="noStrike" dirty="0">
                          <a:effectLst/>
                          <a:latin typeface="Arial" panose="020B0604020202020204" pitchFamily="34" charset="0"/>
                          <a:cs typeface="Arial" panose="020B0604020202020204" pitchFamily="34" charset="0"/>
                        </a:rPr>
                        <a:t>2 712,43</a:t>
                      </a:r>
                      <a:endParaRPr lang="ru-RU" sz="1000" b="0" i="0" u="none" strike="noStrike" dirty="0">
                        <a:solidFill>
                          <a:srgbClr val="222B35"/>
                        </a:solidFill>
                        <a:effectLst/>
                        <a:latin typeface="Arial" panose="020B0604020202020204" pitchFamily="34" charset="0"/>
                        <a:cs typeface="Arial" panose="020B0604020202020204" pitchFamily="34" charset="0"/>
                      </a:endParaRPr>
                    </a:p>
                  </a:txBody>
                  <a:tcPr marL="7635" marR="7635" marT="7635" marB="0" anchor="ctr"/>
                </a:tc>
                <a:tc>
                  <a:txBody>
                    <a:bodyPr/>
                    <a:lstStyle/>
                    <a:p>
                      <a:pPr algn="ctr" fontAlgn="t"/>
                      <a:endParaRPr lang="ru-RU" sz="1000" u="none" strike="noStrike" dirty="0">
                        <a:effectLst/>
                        <a:latin typeface="Arial" panose="020B0604020202020204" pitchFamily="34" charset="0"/>
                        <a:cs typeface="Arial" panose="020B0604020202020204" pitchFamily="34" charset="0"/>
                      </a:endParaRPr>
                    </a:p>
                    <a:p>
                      <a:pPr algn="ctr" fontAlgn="t"/>
                      <a:r>
                        <a:rPr lang="ru-RU" sz="1000" u="none" strike="noStrike" dirty="0">
                          <a:effectLst/>
                          <a:latin typeface="Arial" panose="020B0604020202020204" pitchFamily="34" charset="0"/>
                          <a:cs typeface="Arial" panose="020B0604020202020204" pitchFamily="34" charset="0"/>
                        </a:rPr>
                        <a:t>87,0%</a:t>
                      </a:r>
                      <a:endParaRPr lang="ru-RU" sz="1000" b="0" i="0" u="none" strike="noStrike" dirty="0">
                        <a:solidFill>
                          <a:srgbClr val="222B35"/>
                        </a:solidFill>
                        <a:effectLst/>
                        <a:latin typeface="Arial" panose="020B0604020202020204" pitchFamily="34" charset="0"/>
                        <a:cs typeface="Arial" panose="020B0604020202020204" pitchFamily="34" charset="0"/>
                      </a:endParaRPr>
                    </a:p>
                  </a:txBody>
                  <a:tcPr marL="7635" marR="7635" marT="7635" marB="0" anchor="ctr"/>
                </a:tc>
                <a:tc>
                  <a:txBody>
                    <a:bodyPr/>
                    <a:lstStyle/>
                    <a:p>
                      <a:pPr algn="ctr" fontAlgn="ctr"/>
                      <a:r>
                        <a:rPr lang="ru-RU" sz="1000" u="none" strike="noStrike" dirty="0">
                          <a:effectLst/>
                          <a:latin typeface="Arial" panose="020B0604020202020204" pitchFamily="34" charset="0"/>
                          <a:cs typeface="Arial" panose="020B0604020202020204" pitchFamily="34" charset="0"/>
                        </a:rPr>
                        <a:t>1 299,84</a:t>
                      </a:r>
                      <a:endParaRPr lang="ru-RU" sz="1000" b="0" i="0" u="none" strike="noStrike" dirty="0">
                        <a:solidFill>
                          <a:srgbClr val="222B35"/>
                        </a:solidFill>
                        <a:effectLst/>
                        <a:latin typeface="Arial" panose="020B0604020202020204" pitchFamily="34" charset="0"/>
                        <a:cs typeface="Arial" panose="020B0604020202020204" pitchFamily="34" charset="0"/>
                      </a:endParaRPr>
                    </a:p>
                  </a:txBody>
                  <a:tcPr marL="7635" marR="7635" marT="7635" marB="0" anchor="ctr"/>
                </a:tc>
                <a:tc>
                  <a:txBody>
                    <a:bodyPr/>
                    <a:lstStyle/>
                    <a:p>
                      <a:pPr algn="ctr" fontAlgn="ctr"/>
                      <a:r>
                        <a:rPr lang="ru-RU" sz="1000" u="none" strike="noStrike" dirty="0">
                          <a:effectLst/>
                          <a:latin typeface="Arial" panose="020B0604020202020204" pitchFamily="34" charset="0"/>
                          <a:cs typeface="Arial" panose="020B0604020202020204" pitchFamily="34" charset="0"/>
                        </a:rPr>
                        <a:t>108 054</a:t>
                      </a:r>
                      <a:endParaRPr lang="ru-RU" sz="1000" b="0" i="0" u="none" strike="noStrike" dirty="0">
                        <a:solidFill>
                          <a:srgbClr val="222B35"/>
                        </a:solidFill>
                        <a:effectLst/>
                        <a:latin typeface="Arial" panose="020B0604020202020204" pitchFamily="34" charset="0"/>
                        <a:cs typeface="Arial" panose="020B0604020202020204" pitchFamily="34" charset="0"/>
                      </a:endParaRPr>
                    </a:p>
                  </a:txBody>
                  <a:tcPr marL="7635" marR="7635" marT="7635" marB="0" anchor="ctr"/>
                </a:tc>
                <a:tc>
                  <a:txBody>
                    <a:bodyPr/>
                    <a:lstStyle/>
                    <a:p>
                      <a:pPr marL="0" algn="ctr" defTabSz="914400" rtl="0" eaLnBrk="1" fontAlgn="b" latinLnBrk="0" hangingPunct="1"/>
                      <a:r>
                        <a:rPr lang="ru-RU" sz="1000" u="none" strike="noStrike" kern="1200" dirty="0">
                          <a:solidFill>
                            <a:schemeClr val="dk1"/>
                          </a:solidFill>
                          <a:effectLst/>
                          <a:latin typeface="Arial" panose="020B0604020202020204" pitchFamily="34" charset="0"/>
                          <a:ea typeface="+mn-ea"/>
                          <a:cs typeface="Arial" panose="020B0604020202020204" pitchFamily="34" charset="0"/>
                        </a:rPr>
                        <a:t>12 029,54 </a:t>
                      </a:r>
                    </a:p>
                  </a:txBody>
                  <a:tcPr marL="9525" marR="9525" marT="9525" marB="0" anchor="ctr"/>
                </a:tc>
                <a:tc>
                  <a:txBody>
                    <a:bodyPr/>
                    <a:lstStyle/>
                    <a:p>
                      <a:pPr marL="0" algn="ctr" defTabSz="914400" rtl="0" eaLnBrk="1" fontAlgn="b" latinLnBrk="0" hangingPunct="1"/>
                      <a:r>
                        <a:rPr lang="ru-RU" sz="1000" u="none" strike="noStrike" kern="1200" dirty="0">
                          <a:solidFill>
                            <a:schemeClr val="dk1"/>
                          </a:solidFill>
                          <a:effectLst/>
                          <a:latin typeface="Arial" panose="020B0604020202020204" pitchFamily="34" charset="0"/>
                          <a:ea typeface="+mn-ea"/>
                          <a:cs typeface="Arial" panose="020B0604020202020204" pitchFamily="34" charset="0"/>
                        </a:rPr>
                        <a:t>25 102,54</a:t>
                      </a:r>
                    </a:p>
                  </a:txBody>
                  <a:tcPr marL="9525" marR="9525" marT="9525" marB="0" anchor="ctr"/>
                </a:tc>
                <a:extLst>
                  <a:ext uri="{0D108BD9-81ED-4DB2-BD59-A6C34878D82A}">
                    <a16:rowId xmlns:a16="http://schemas.microsoft.com/office/drawing/2014/main" val="216861018"/>
                  </a:ext>
                </a:extLst>
              </a:tr>
              <a:tr h="345953">
                <a:tc>
                  <a:txBody>
                    <a:bodyPr/>
                    <a:lstStyle/>
                    <a:p>
                      <a:pPr marL="457200" lvl="1" algn="l" defTabSz="914400" rtl="0" eaLnBrk="1" fontAlgn="ctr" latinLnBrk="0" hangingPunct="1"/>
                      <a:r>
                        <a:rPr lang="ru-RU" sz="1000" b="0" u="none" strike="noStrike" kern="1200" baseline="0" dirty="0">
                          <a:solidFill>
                            <a:schemeClr val="dk1"/>
                          </a:solidFill>
                          <a:effectLst/>
                          <a:latin typeface="Arial" panose="020B0604020202020204" pitchFamily="34" charset="0"/>
                          <a:ea typeface="+mn-ea"/>
                          <a:cs typeface="+mn-cs"/>
                        </a:rPr>
                        <a:t>Городской округ Клин</a:t>
                      </a:r>
                    </a:p>
                  </a:txBody>
                  <a:tcPr marL="9525" marR="9525" marT="9525" marB="0" anchor="ctr"/>
                </a:tc>
                <a:tc>
                  <a:txBody>
                    <a:bodyPr/>
                    <a:lstStyle/>
                    <a:p>
                      <a:pPr marL="0" lvl="1" algn="ctr" defTabSz="914400" rtl="0" eaLnBrk="1" fontAlgn="ctr" latinLnBrk="0" hangingPunct="1"/>
                      <a:r>
                        <a:rPr lang="ru-RU" sz="1000" u="none" strike="noStrike" kern="1200" dirty="0">
                          <a:solidFill>
                            <a:schemeClr val="dk1"/>
                          </a:solidFill>
                          <a:effectLst/>
                          <a:latin typeface="Arial" panose="020B0604020202020204" pitchFamily="34" charset="0"/>
                          <a:ea typeface="+mn-ea"/>
                          <a:cs typeface="Arial" panose="020B0604020202020204" pitchFamily="34" charset="0"/>
                        </a:rPr>
                        <a:t>4 270,41</a:t>
                      </a:r>
                    </a:p>
                  </a:txBody>
                  <a:tcPr marL="9525" marR="9525" marT="9525" marB="0" anchor="ctr"/>
                </a:tc>
                <a:tc>
                  <a:txBody>
                    <a:bodyPr/>
                    <a:lstStyle/>
                    <a:p>
                      <a:pPr marL="0" lvl="1" algn="ctr" defTabSz="914400" rtl="0" eaLnBrk="1" fontAlgn="ctr" latinLnBrk="0" hangingPunct="1"/>
                      <a:r>
                        <a:rPr lang="ru-RU" sz="1000" u="none" strike="noStrike" kern="1200" dirty="0">
                          <a:solidFill>
                            <a:schemeClr val="dk1"/>
                          </a:solidFill>
                          <a:effectLst/>
                          <a:latin typeface="Arial" panose="020B0604020202020204" pitchFamily="34" charset="0"/>
                          <a:ea typeface="+mn-ea"/>
                          <a:cs typeface="Arial" panose="020B0604020202020204" pitchFamily="34" charset="0"/>
                        </a:rPr>
                        <a:t>4 226,52</a:t>
                      </a:r>
                    </a:p>
                  </a:txBody>
                  <a:tcPr marL="9525" marR="9525" marT="9525" marB="0" anchor="ctr"/>
                </a:tc>
                <a:tc>
                  <a:txBody>
                    <a:bodyPr/>
                    <a:lstStyle/>
                    <a:p>
                      <a:pPr marL="0" lvl="1" algn="ctr" defTabSz="914400" rtl="0" eaLnBrk="1" fontAlgn="ctr" latinLnBrk="0" hangingPunct="1"/>
                      <a:r>
                        <a:rPr lang="ru-RU" sz="1000" u="none" strike="noStrike" kern="1200" dirty="0">
                          <a:solidFill>
                            <a:schemeClr val="dk1"/>
                          </a:solidFill>
                          <a:effectLst/>
                          <a:latin typeface="Arial" panose="020B0604020202020204" pitchFamily="34" charset="0"/>
                          <a:ea typeface="+mn-ea"/>
                          <a:cs typeface="Arial" panose="020B0604020202020204" pitchFamily="34" charset="0"/>
                        </a:rPr>
                        <a:t>99,0%</a:t>
                      </a:r>
                    </a:p>
                  </a:txBody>
                  <a:tcPr marL="9525" marR="9525" marT="9525" marB="0" anchor="ctr"/>
                </a:tc>
                <a:tc>
                  <a:txBody>
                    <a:bodyPr/>
                    <a:lstStyle/>
                    <a:p>
                      <a:pPr marL="0" lvl="1" algn="ctr" defTabSz="914400" rtl="0" eaLnBrk="1" fontAlgn="ctr" latinLnBrk="0" hangingPunct="1"/>
                      <a:r>
                        <a:rPr lang="ru-RU" sz="1000" u="none" strike="noStrike" kern="1200" dirty="0">
                          <a:solidFill>
                            <a:schemeClr val="dk1"/>
                          </a:solidFill>
                          <a:effectLst/>
                          <a:latin typeface="Arial" panose="020B0604020202020204" pitchFamily="34" charset="0"/>
                          <a:ea typeface="+mn-ea"/>
                          <a:cs typeface="Arial" panose="020B0604020202020204" pitchFamily="34" charset="0"/>
                        </a:rPr>
                        <a:t>2 364,55</a:t>
                      </a:r>
                    </a:p>
                  </a:txBody>
                  <a:tcPr marL="9525" marR="9525" marT="9525" marB="0" anchor="ctr"/>
                </a:tc>
                <a:tc>
                  <a:txBody>
                    <a:bodyPr/>
                    <a:lstStyle/>
                    <a:p>
                      <a:pPr marL="0" lvl="1" algn="ctr" defTabSz="914400" rtl="0" eaLnBrk="1" fontAlgn="ctr" latinLnBrk="0" hangingPunct="1"/>
                      <a:r>
                        <a:rPr lang="ru-RU" sz="1000" u="none" strike="noStrike" kern="1200" dirty="0">
                          <a:solidFill>
                            <a:schemeClr val="dk1"/>
                          </a:solidFill>
                          <a:effectLst/>
                          <a:latin typeface="Arial" panose="020B0604020202020204" pitchFamily="34" charset="0"/>
                          <a:ea typeface="+mn-ea"/>
                          <a:cs typeface="Arial" panose="020B0604020202020204" pitchFamily="34" charset="0"/>
                        </a:rPr>
                        <a:t>128 499</a:t>
                      </a:r>
                    </a:p>
                  </a:txBody>
                  <a:tcPr marL="9525" marR="9525" marT="9525" marB="0" anchor="ctr"/>
                </a:tc>
                <a:tc>
                  <a:txBody>
                    <a:bodyPr/>
                    <a:lstStyle/>
                    <a:p>
                      <a:pPr marL="0" lvl="1" algn="ctr" defTabSz="914400" rtl="0" eaLnBrk="1" fontAlgn="ctr" latinLnBrk="0" hangingPunct="1"/>
                      <a:r>
                        <a:rPr lang="ru-RU" sz="1000" u="none" strike="noStrike" kern="1200" dirty="0">
                          <a:solidFill>
                            <a:schemeClr val="dk1"/>
                          </a:solidFill>
                          <a:effectLst/>
                          <a:latin typeface="Arial" panose="020B0604020202020204" pitchFamily="34" charset="0"/>
                          <a:ea typeface="+mn-ea"/>
                          <a:cs typeface="Arial" panose="020B0604020202020204" pitchFamily="34" charset="0"/>
                        </a:rPr>
                        <a:t> 18 401,31 </a:t>
                      </a:r>
                    </a:p>
                  </a:txBody>
                  <a:tcPr marL="9525" marR="9525" marT="9525" marB="0" anchor="ctr"/>
                </a:tc>
                <a:tc>
                  <a:txBody>
                    <a:bodyPr/>
                    <a:lstStyle/>
                    <a:p>
                      <a:pPr marL="0" lvl="1" algn="ctr" defTabSz="914400" rtl="0" eaLnBrk="1" fontAlgn="ctr" latinLnBrk="0" hangingPunct="1"/>
                      <a:r>
                        <a:rPr lang="ru-RU" sz="1000" u="none" strike="noStrike" kern="1200" dirty="0">
                          <a:solidFill>
                            <a:schemeClr val="dk1"/>
                          </a:solidFill>
                          <a:effectLst/>
                          <a:latin typeface="Arial" panose="020B0604020202020204" pitchFamily="34" charset="0"/>
                          <a:ea typeface="+mn-ea"/>
                          <a:cs typeface="Arial" panose="020B0604020202020204" pitchFamily="34" charset="0"/>
                        </a:rPr>
                        <a:t>32 891,46</a:t>
                      </a:r>
                    </a:p>
                  </a:txBody>
                  <a:tcPr marL="9525" marR="9525" marT="9525" marB="0" anchor="ctr"/>
                </a:tc>
                <a:extLst>
                  <a:ext uri="{0D108BD9-81ED-4DB2-BD59-A6C34878D82A}">
                    <a16:rowId xmlns:a16="http://schemas.microsoft.com/office/drawing/2014/main" val="2710631145"/>
                  </a:ext>
                </a:extLst>
              </a:tr>
              <a:tr h="345953">
                <a:tc>
                  <a:txBody>
                    <a:bodyPr/>
                    <a:lstStyle/>
                    <a:p>
                      <a:pPr lvl="1" algn="l" rtl="0" fontAlgn="ctr"/>
                      <a:r>
                        <a:rPr lang="ru-RU" sz="1000" b="0" u="none" strike="noStrike" baseline="0" dirty="0">
                          <a:effectLst/>
                          <a:latin typeface="Arial" panose="020B0604020202020204" pitchFamily="34" charset="0"/>
                        </a:rPr>
                        <a:t>Городской округ Королев</a:t>
                      </a:r>
                      <a:endParaRPr lang="ru-RU" sz="1000" b="0" i="0" u="none" strike="noStrike" baseline="0" dirty="0">
                        <a:solidFill>
                          <a:srgbClr val="000000"/>
                        </a:solidFill>
                        <a:effectLst/>
                        <a:latin typeface="Arial" panose="020B0604020202020204" pitchFamily="34" charset="0"/>
                      </a:endParaRPr>
                    </a:p>
                  </a:txBody>
                  <a:tcPr marL="7635" marR="7635" marT="7635" marB="0" anchor="ctr"/>
                </a:tc>
                <a:tc>
                  <a:txBody>
                    <a:bodyPr/>
                    <a:lstStyle/>
                    <a:p>
                      <a:pPr algn="ctr" fontAlgn="ctr"/>
                      <a:r>
                        <a:rPr lang="ru-RU" sz="1000" u="none" strike="noStrike">
                          <a:effectLst/>
                          <a:latin typeface="Arial" panose="020B0604020202020204" pitchFamily="34" charset="0"/>
                          <a:cs typeface="Arial" panose="020B0604020202020204" pitchFamily="34" charset="0"/>
                        </a:rPr>
                        <a:t>5 110,78</a:t>
                      </a:r>
                      <a:endParaRPr lang="ru-RU" sz="1000" b="0" i="0" u="none" strike="noStrike">
                        <a:solidFill>
                          <a:srgbClr val="222B35"/>
                        </a:solidFill>
                        <a:effectLst/>
                        <a:latin typeface="Arial" panose="020B0604020202020204" pitchFamily="34" charset="0"/>
                        <a:cs typeface="Arial" panose="020B0604020202020204" pitchFamily="34" charset="0"/>
                      </a:endParaRPr>
                    </a:p>
                  </a:txBody>
                  <a:tcPr marL="7635" marR="7635" marT="7635" marB="0" anchor="ctr"/>
                </a:tc>
                <a:tc>
                  <a:txBody>
                    <a:bodyPr/>
                    <a:lstStyle/>
                    <a:p>
                      <a:pPr algn="ctr" fontAlgn="ctr"/>
                      <a:r>
                        <a:rPr lang="ru-RU" sz="1000" u="none" strike="noStrike">
                          <a:effectLst/>
                          <a:latin typeface="Arial" panose="020B0604020202020204" pitchFamily="34" charset="0"/>
                          <a:cs typeface="Arial" panose="020B0604020202020204" pitchFamily="34" charset="0"/>
                        </a:rPr>
                        <a:t>5 662,41</a:t>
                      </a:r>
                      <a:endParaRPr lang="ru-RU" sz="1000" b="0" i="0" u="none" strike="noStrike">
                        <a:solidFill>
                          <a:srgbClr val="222B35"/>
                        </a:solidFill>
                        <a:effectLst/>
                        <a:latin typeface="Arial" panose="020B0604020202020204" pitchFamily="34" charset="0"/>
                        <a:cs typeface="Arial" panose="020B0604020202020204" pitchFamily="34" charset="0"/>
                      </a:endParaRPr>
                    </a:p>
                  </a:txBody>
                  <a:tcPr marL="7635" marR="7635" marT="7635" marB="0" anchor="ctr"/>
                </a:tc>
                <a:tc>
                  <a:txBody>
                    <a:bodyPr/>
                    <a:lstStyle/>
                    <a:p>
                      <a:pPr algn="ctr" fontAlgn="b"/>
                      <a:r>
                        <a:rPr lang="ru-RU" sz="1000" u="none" strike="noStrike" dirty="0">
                          <a:effectLst/>
                          <a:latin typeface="Arial" panose="020B0604020202020204" pitchFamily="34" charset="0"/>
                          <a:cs typeface="Arial" panose="020B0604020202020204" pitchFamily="34" charset="0"/>
                        </a:rPr>
                        <a:t>110,8%</a:t>
                      </a:r>
                      <a:endParaRPr lang="ru-RU" sz="1000" b="0" i="0" u="none" strike="noStrike" dirty="0">
                        <a:solidFill>
                          <a:srgbClr val="222B35"/>
                        </a:solidFill>
                        <a:effectLst/>
                        <a:latin typeface="Arial" panose="020B0604020202020204" pitchFamily="34" charset="0"/>
                        <a:cs typeface="Arial" panose="020B0604020202020204" pitchFamily="34" charset="0"/>
                      </a:endParaRPr>
                    </a:p>
                  </a:txBody>
                  <a:tcPr marL="7635" marR="7635" marT="7635" marB="0" anchor="ctr"/>
                </a:tc>
                <a:tc>
                  <a:txBody>
                    <a:bodyPr/>
                    <a:lstStyle/>
                    <a:p>
                      <a:pPr algn="ctr" fontAlgn="ctr"/>
                      <a:r>
                        <a:rPr lang="ru-RU" sz="1000" u="none" strike="noStrike" dirty="0">
                          <a:effectLst/>
                          <a:latin typeface="Arial" panose="020B0604020202020204" pitchFamily="34" charset="0"/>
                          <a:cs typeface="Arial" panose="020B0604020202020204" pitchFamily="34" charset="0"/>
                        </a:rPr>
                        <a:t>2 847,80</a:t>
                      </a:r>
                      <a:endParaRPr lang="ru-RU" sz="1000" b="0" i="0" u="none" strike="noStrike" dirty="0">
                        <a:solidFill>
                          <a:srgbClr val="222B35"/>
                        </a:solidFill>
                        <a:effectLst/>
                        <a:latin typeface="Arial" panose="020B0604020202020204" pitchFamily="34" charset="0"/>
                        <a:cs typeface="Arial" panose="020B0604020202020204" pitchFamily="34" charset="0"/>
                      </a:endParaRPr>
                    </a:p>
                  </a:txBody>
                  <a:tcPr marL="7635" marR="7635" marT="7635" marB="0" anchor="ctr"/>
                </a:tc>
                <a:tc>
                  <a:txBody>
                    <a:bodyPr/>
                    <a:lstStyle/>
                    <a:p>
                      <a:pPr algn="ctr" fontAlgn="ctr"/>
                      <a:r>
                        <a:rPr lang="ru-RU" sz="1000" u="none" strike="noStrike" dirty="0">
                          <a:effectLst/>
                          <a:latin typeface="Arial" panose="020B0604020202020204" pitchFamily="34" charset="0"/>
                          <a:cs typeface="Arial" panose="020B0604020202020204" pitchFamily="34" charset="0"/>
                        </a:rPr>
                        <a:t>225 084</a:t>
                      </a:r>
                      <a:endParaRPr lang="ru-RU" sz="1000" b="0" i="0" u="none" strike="noStrike" dirty="0">
                        <a:solidFill>
                          <a:srgbClr val="222B35"/>
                        </a:solidFill>
                        <a:effectLst/>
                        <a:latin typeface="Arial" panose="020B0604020202020204" pitchFamily="34" charset="0"/>
                        <a:cs typeface="Arial" panose="020B0604020202020204" pitchFamily="34" charset="0"/>
                      </a:endParaRPr>
                    </a:p>
                  </a:txBody>
                  <a:tcPr marL="7635" marR="7635" marT="7635" marB="0" anchor="ctr"/>
                </a:tc>
                <a:tc>
                  <a:txBody>
                    <a:bodyPr/>
                    <a:lstStyle/>
                    <a:p>
                      <a:pPr marL="0" algn="ctr" defTabSz="914400" rtl="0" eaLnBrk="1" fontAlgn="b" latinLnBrk="0" hangingPunct="1"/>
                      <a:r>
                        <a:rPr lang="ru-RU" sz="1000" u="none" strike="noStrike" kern="1200" dirty="0">
                          <a:solidFill>
                            <a:schemeClr val="dk1"/>
                          </a:solidFill>
                          <a:effectLst/>
                          <a:latin typeface="Arial" panose="020B0604020202020204" pitchFamily="34" charset="0"/>
                          <a:ea typeface="+mn-ea"/>
                          <a:cs typeface="Arial" panose="020B0604020202020204" pitchFamily="34" charset="0"/>
                        </a:rPr>
                        <a:t>12 652,17 </a:t>
                      </a:r>
                    </a:p>
                  </a:txBody>
                  <a:tcPr marL="9525" marR="9525" marT="9525" marB="0" anchor="ctr"/>
                </a:tc>
                <a:tc>
                  <a:txBody>
                    <a:bodyPr/>
                    <a:lstStyle/>
                    <a:p>
                      <a:pPr marL="0" algn="ctr" defTabSz="914400" rtl="0" eaLnBrk="1" fontAlgn="b" latinLnBrk="0" hangingPunct="1"/>
                      <a:r>
                        <a:rPr lang="ru-RU" sz="1000" u="none" strike="noStrike" kern="1200" dirty="0">
                          <a:solidFill>
                            <a:schemeClr val="dk1"/>
                          </a:solidFill>
                          <a:effectLst/>
                          <a:latin typeface="Arial" panose="020B0604020202020204" pitchFamily="34" charset="0"/>
                          <a:ea typeface="+mn-ea"/>
                          <a:cs typeface="Arial" panose="020B0604020202020204" pitchFamily="34" charset="0"/>
                        </a:rPr>
                        <a:t>25 156,87</a:t>
                      </a:r>
                    </a:p>
                  </a:txBody>
                  <a:tcPr marL="9525" marR="9525" marT="9525" marB="0" anchor="ctr"/>
                </a:tc>
                <a:extLst>
                  <a:ext uri="{0D108BD9-81ED-4DB2-BD59-A6C34878D82A}">
                    <a16:rowId xmlns:a16="http://schemas.microsoft.com/office/drawing/2014/main" val="126743218"/>
                  </a:ext>
                </a:extLst>
              </a:tr>
            </a:tbl>
          </a:graphicData>
        </a:graphic>
      </p:graphicFrame>
      <p:sp>
        <p:nvSpPr>
          <p:cNvPr id="5" name="Прямоугольник 4">
            <a:extLst>
              <a:ext uri="{FF2B5EF4-FFF2-40B4-BE49-F238E27FC236}">
                <a16:creationId xmlns:a16="http://schemas.microsoft.com/office/drawing/2014/main" id="{8696D4D3-15C9-4591-A08E-61EB96603CA7}"/>
              </a:ext>
            </a:extLst>
          </p:cNvPr>
          <p:cNvSpPr/>
          <p:nvPr/>
        </p:nvSpPr>
        <p:spPr>
          <a:xfrm>
            <a:off x="997528" y="5963308"/>
            <a:ext cx="10924598" cy="246221"/>
          </a:xfrm>
          <a:prstGeom prst="rect">
            <a:avLst/>
          </a:prstGeom>
        </p:spPr>
        <p:txBody>
          <a:bodyPr wrap="square">
            <a:spAutoFit/>
          </a:bodyPr>
          <a:lstStyle/>
          <a:p>
            <a:r>
              <a:rPr lang="ru-RU" sz="1000" dirty="0">
                <a:solidFill>
                  <a:srgbClr val="000000"/>
                </a:solidFill>
              </a:rPr>
              <a:t>Источник информации</a:t>
            </a:r>
            <a:r>
              <a:rPr lang="en-US" sz="1000" dirty="0">
                <a:solidFill>
                  <a:srgbClr val="000000"/>
                </a:solidFill>
              </a:rPr>
              <a:t>:</a:t>
            </a:r>
            <a:r>
              <a:rPr lang="ru-RU" sz="1000" dirty="0">
                <a:solidFill>
                  <a:srgbClr val="000000"/>
                </a:solidFill>
              </a:rPr>
              <a:t> открытый  бюджет Московской области</a:t>
            </a:r>
            <a:r>
              <a:rPr lang="en-US" sz="1000" dirty="0">
                <a:solidFill>
                  <a:srgbClr val="000000"/>
                </a:solidFill>
              </a:rPr>
              <a:t> </a:t>
            </a:r>
            <a:r>
              <a:rPr lang="ru-RU" sz="1000" dirty="0">
                <a:solidFill>
                  <a:srgbClr val="000000"/>
                </a:solidFill>
              </a:rPr>
              <a:t> https://budget.mosreg.ru/analitika/ispolnenie-byudjeta-subekta/otdelnye-parametry-byudzheta-municipalnyx-obrazovanij/</a:t>
            </a:r>
            <a:r>
              <a:rPr lang="ru-RU" sz="1000" dirty="0"/>
              <a:t> </a:t>
            </a:r>
          </a:p>
        </p:txBody>
      </p:sp>
    </p:spTree>
    <p:extLst>
      <p:ext uri="{BB962C8B-B14F-4D97-AF65-F5344CB8AC3E}">
        <p14:creationId xmlns:p14="http://schemas.microsoft.com/office/powerpoint/2010/main" val="15814362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4">
                <a:lumMod val="20000"/>
                <a:lumOff val="80000"/>
              </a:schemeClr>
            </a:gs>
            <a:gs pos="48000">
              <a:schemeClr val="accent6">
                <a:lumMod val="40000"/>
                <a:lumOff val="60000"/>
              </a:schemeClr>
            </a:gs>
            <a:gs pos="77000">
              <a:schemeClr val="accent1">
                <a:lumMod val="45000"/>
                <a:lumOff val="55000"/>
              </a:schemeClr>
            </a:gs>
            <a:gs pos="100000">
              <a:schemeClr val="accent1">
                <a:lumMod val="30000"/>
                <a:lumOff val="70000"/>
              </a:schemeClr>
            </a:gs>
          </a:gsLst>
          <a:lin ang="5400000" scaled="1"/>
          <a:tileRect/>
        </a:gradFill>
        <a:effectLst/>
      </p:bgPr>
    </p:bg>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0D5AD4E9-D82F-4937-B966-75BB34EFA638}"/>
              </a:ext>
            </a:extLst>
          </p:cNvPr>
          <p:cNvSpPr>
            <a:spLocks noGrp="1"/>
          </p:cNvSpPr>
          <p:nvPr>
            <p:ph type="title"/>
          </p:nvPr>
        </p:nvSpPr>
        <p:spPr>
          <a:xfrm>
            <a:off x="895044" y="188913"/>
            <a:ext cx="11046130" cy="424732"/>
          </a:xfrm>
        </p:spPr>
        <p:txBody>
          <a:bodyPr vert="horz" lIns="91440" tIns="45720" rIns="91440" bIns="45720" rtlCol="0" anchor="ctr">
            <a:noAutofit/>
          </a:bodyPr>
          <a:lstStyle/>
          <a:p>
            <a:pPr algn="ctr"/>
            <a:r>
              <a:rPr lang="ru-RU" sz="2400" dirty="0">
                <a:latin typeface="Century Gothic" panose="020B0502020202020204" pitchFamily="34" charset="0"/>
              </a:rPr>
              <a:t>Информация о ставках налогов</a:t>
            </a:r>
          </a:p>
        </p:txBody>
      </p:sp>
      <p:sp>
        <p:nvSpPr>
          <p:cNvPr id="3" name="Объект 2">
            <a:extLst>
              <a:ext uri="{FF2B5EF4-FFF2-40B4-BE49-F238E27FC236}">
                <a16:creationId xmlns:a16="http://schemas.microsoft.com/office/drawing/2014/main" id="{47BFFA3D-41E7-4407-98F1-9FCD13BCA982}"/>
              </a:ext>
            </a:extLst>
          </p:cNvPr>
          <p:cNvSpPr>
            <a:spLocks noGrp="1"/>
          </p:cNvSpPr>
          <p:nvPr>
            <p:ph sz="half" idx="1"/>
          </p:nvPr>
        </p:nvSpPr>
        <p:spPr>
          <a:xfrm>
            <a:off x="108644" y="729355"/>
            <a:ext cx="5872425" cy="6057995"/>
          </a:xfrm>
        </p:spPr>
        <p:txBody>
          <a:bodyPr>
            <a:noAutofit/>
          </a:bodyPr>
          <a:lstStyle/>
          <a:p>
            <a:pPr marL="0" indent="0" algn="ctr">
              <a:buNone/>
            </a:pPr>
            <a:r>
              <a:rPr lang="ru-RU" sz="1400" b="1" dirty="0"/>
              <a:t>Налог на имущество </a:t>
            </a:r>
          </a:p>
          <a:p>
            <a:pPr marL="0" indent="0">
              <a:buNone/>
            </a:pPr>
            <a:r>
              <a:rPr lang="ru-RU" sz="1100" dirty="0"/>
              <a:t>В соответствии с главой 32 Налогового кодекса Российской Федерации, решением Совета депутатов г. Долгопрудного от 19.11.2014 № 24-нр «О налоге на имущество физических лиц на территории городского округа Долгопрудный» определены </a:t>
            </a:r>
            <a:r>
              <a:rPr lang="ru-RU" sz="1100" b="1" dirty="0"/>
              <a:t>налоговые ставки в процентах от кадастровой стоимости:</a:t>
            </a:r>
          </a:p>
          <a:p>
            <a:r>
              <a:rPr lang="ru-RU" sz="1100" b="1" dirty="0"/>
              <a:t>Объектов налогообложения, кадастровая стоимость каждого из которых не превышает 300 млн. рублей:</a:t>
            </a:r>
          </a:p>
          <a:p>
            <a:pPr>
              <a:spcBef>
                <a:spcPts val="0"/>
              </a:spcBef>
              <a:buFont typeface="Wingdings" panose="05000000000000000000" pitchFamily="2" charset="2"/>
              <a:buChar char="Ø"/>
            </a:pPr>
            <a:r>
              <a:rPr lang="ru-RU" sz="1100" dirty="0"/>
              <a:t>Квартиры, части квартир, комнаты - 0,1 %.</a:t>
            </a:r>
          </a:p>
          <a:p>
            <a:pPr>
              <a:spcBef>
                <a:spcPts val="0"/>
              </a:spcBef>
              <a:buFont typeface="Wingdings" panose="05000000000000000000" pitchFamily="2" charset="2"/>
              <a:buChar char="Ø"/>
            </a:pPr>
            <a:r>
              <a:rPr lang="ru-RU" sz="1100" dirty="0"/>
              <a:t>Жилые дома, части жилых домов - 0,3 %.</a:t>
            </a:r>
          </a:p>
          <a:p>
            <a:pPr>
              <a:spcBef>
                <a:spcPts val="0"/>
              </a:spcBef>
              <a:buFont typeface="Wingdings" panose="05000000000000000000" pitchFamily="2" charset="2"/>
              <a:buChar char="Ø"/>
            </a:pPr>
            <a:r>
              <a:rPr lang="ru-RU" sz="1100" dirty="0"/>
              <a:t>Объекты незавершенного строительства в случае, если проектируемым назначением таких объектов является жилой дом, - 0,3 %.</a:t>
            </a:r>
          </a:p>
          <a:p>
            <a:pPr>
              <a:spcBef>
                <a:spcPts val="0"/>
              </a:spcBef>
              <a:buFont typeface="Wingdings" panose="05000000000000000000" pitchFamily="2" charset="2"/>
              <a:buChar char="Ø"/>
            </a:pPr>
            <a:r>
              <a:rPr lang="ru-RU" sz="1100" dirty="0"/>
              <a:t>Единые недвижимые комплексы, в состав которых входит хотя бы один жилой дом - 0,3 %.</a:t>
            </a:r>
          </a:p>
          <a:p>
            <a:pPr>
              <a:spcBef>
                <a:spcPts val="0"/>
              </a:spcBef>
              <a:buFont typeface="Wingdings" panose="05000000000000000000" pitchFamily="2" charset="2"/>
              <a:buChar char="Ø"/>
            </a:pPr>
            <a:r>
              <a:rPr lang="ru-RU" sz="1100" dirty="0"/>
              <a:t>Гаражи и </a:t>
            </a:r>
            <a:r>
              <a:rPr lang="ru-RU" sz="1100" dirty="0" err="1"/>
              <a:t>машино</a:t>
            </a:r>
            <a:r>
              <a:rPr lang="ru-RU" sz="1100" dirty="0"/>
              <a:t>-места, в том числе расположенные в объектах налогообложения, указанных в подпункте 2 пункта 2 статьи 406 Налогового кодекса Российской Федерации - 0,3 %.</a:t>
            </a:r>
          </a:p>
          <a:p>
            <a:pPr>
              <a:spcBef>
                <a:spcPts val="0"/>
              </a:spcBef>
              <a:buFont typeface="Wingdings" panose="05000000000000000000" pitchFamily="2" charset="2"/>
              <a:buChar char="Ø"/>
            </a:pPr>
            <a:r>
              <a:rPr lang="ru-RU" sz="1100" dirty="0"/>
              <a:t>Хозяйственные строения или сооружения, площадь каждого из которых не превышает 50 квадратных метров и которые расположены на земельных участках для ведения личного подсобного хозяйства, огородничества, садоводства или индивидуального жилищного строительства, - 0,3 %.</a:t>
            </a:r>
          </a:p>
          <a:p>
            <a:r>
              <a:rPr lang="ru-RU" sz="1100" b="1" dirty="0"/>
              <a:t>Объектов налогообложения, включенных в перечень, определяемый в соответствии с пунктом 7 статьи 378.2 Налогового кодекса Российской Федерации, в отношении объектов налогообложения, предусмотренных абзацем вторым пункта 10 статьи 378.2 Налогового кодекса Российской Федерации</a:t>
            </a:r>
            <a:r>
              <a:rPr lang="ru-RU" sz="1100" dirty="0"/>
              <a:t>, - в 2015 году - 1,5 %, в 2016 году - 2 %; в 2017 году - 1,5 %; в 2018 году и последующие годы - 2 %.</a:t>
            </a:r>
          </a:p>
          <a:p>
            <a:r>
              <a:rPr lang="ru-RU" sz="1100" b="1" dirty="0"/>
              <a:t>Объектов налогообложения, кадастровая стоимость каждого из которых превышает 300 млн. рублей, </a:t>
            </a:r>
            <a:r>
              <a:rPr lang="ru-RU" sz="1100" dirty="0"/>
              <a:t>- 2 %.</a:t>
            </a:r>
          </a:p>
          <a:p>
            <a:r>
              <a:rPr lang="ru-RU" sz="1100" b="1" dirty="0"/>
              <a:t>Прочих объектов налогообложения </a:t>
            </a:r>
            <a:r>
              <a:rPr lang="ru-RU" sz="1100" dirty="0"/>
              <a:t>- 0,5 %.</a:t>
            </a:r>
          </a:p>
          <a:p>
            <a:endParaRPr lang="ru-RU" sz="1150" dirty="0"/>
          </a:p>
        </p:txBody>
      </p:sp>
      <p:sp>
        <p:nvSpPr>
          <p:cNvPr id="4" name="Объект 3">
            <a:extLst>
              <a:ext uri="{FF2B5EF4-FFF2-40B4-BE49-F238E27FC236}">
                <a16:creationId xmlns:a16="http://schemas.microsoft.com/office/drawing/2014/main" id="{9666DD3F-5CFA-438A-AB0E-70A181A22CA5}"/>
              </a:ext>
            </a:extLst>
          </p:cNvPr>
          <p:cNvSpPr>
            <a:spLocks noGrp="1"/>
          </p:cNvSpPr>
          <p:nvPr>
            <p:ph sz="half" idx="2"/>
          </p:nvPr>
        </p:nvSpPr>
        <p:spPr>
          <a:xfrm>
            <a:off x="6210932" y="620713"/>
            <a:ext cx="5730242" cy="5872175"/>
          </a:xfrm>
        </p:spPr>
        <p:txBody>
          <a:bodyPr>
            <a:noAutofit/>
          </a:bodyPr>
          <a:lstStyle/>
          <a:p>
            <a:pPr marL="0" indent="0" algn="ctr">
              <a:buNone/>
            </a:pPr>
            <a:r>
              <a:rPr lang="ru-RU" sz="1400" b="1" dirty="0"/>
              <a:t>Земельный налог</a:t>
            </a:r>
          </a:p>
          <a:p>
            <a:pPr marL="0" indent="0">
              <a:buNone/>
            </a:pPr>
            <a:r>
              <a:rPr lang="ru-RU" sz="1050" dirty="0"/>
              <a:t>В соответствии с главой 31 Налогового кодекса Российской Федерации, решением Совета депутатов г. Долгопрудного от 22.06.2012 № 95-нр «О земельном налоге на территории городского округа Долгопрудный» определены </a:t>
            </a:r>
            <a:r>
              <a:rPr lang="ru-RU" sz="1050" b="1" dirty="0"/>
              <a:t>налоговые ставки в процентах от кадастровой стоимости земельных участков:</a:t>
            </a:r>
          </a:p>
          <a:p>
            <a:r>
              <a:rPr lang="ru-RU" sz="1050" b="1" dirty="0"/>
              <a:t>0,3 % в отношении земельных участков:</a:t>
            </a:r>
          </a:p>
          <a:p>
            <a:pPr>
              <a:buFont typeface="Wingdings" panose="05000000000000000000" pitchFamily="2" charset="2"/>
              <a:buChar char="Ø"/>
            </a:pPr>
            <a:r>
              <a:rPr lang="ru-RU" sz="1050" dirty="0"/>
              <a:t>отнесенных к землям сельскохозяйственного назначения или к землям в составе зон сельскохозяйственного использования в городском округе Долгопрудный и используемых для сельскохозяйственного производства;</a:t>
            </a:r>
          </a:p>
          <a:p>
            <a:pPr>
              <a:buFont typeface="Wingdings" panose="05000000000000000000" pitchFamily="2" charset="2"/>
              <a:buChar char="Ø"/>
            </a:pPr>
            <a:r>
              <a:rPr lang="ru-RU" sz="1050" dirty="0"/>
              <a:t>занятых жилищным фондом (за исключением земельных участков, занятых индивидуальными жилыми домами) и объектами инженерной инфраструктуры жилищно-коммунального комплекса (за исключением доли в праве на земельный участок, приходящейся на объект, не относящийся к жилищному фонду и объектам инженерной инфраструктуры жилищно-коммунального комплекса) или приобретенных (предоставленных) для жилищного строительства (за исключением приобретенных (предоставленных) для индивидуального жилищного строительства);</a:t>
            </a:r>
          </a:p>
          <a:p>
            <a:pPr>
              <a:buFont typeface="Wingdings" panose="05000000000000000000" pitchFamily="2" charset="2"/>
              <a:buChar char="Ø"/>
            </a:pPr>
            <a:r>
              <a:rPr lang="ru-RU" sz="1050" dirty="0"/>
              <a:t>ограниченных в обороте в соответствии с законодательством Российской Федерации, предоставленных для обеспечения обороны, безопасности и таможенных нужд.</a:t>
            </a:r>
          </a:p>
          <a:p>
            <a:r>
              <a:rPr lang="ru-RU" sz="1050" b="1" dirty="0"/>
              <a:t>0,2 % в отношении земельных участков:</a:t>
            </a:r>
          </a:p>
          <a:p>
            <a:pPr>
              <a:buFont typeface="Wingdings" panose="05000000000000000000" pitchFamily="2" charset="2"/>
              <a:buChar char="Ø"/>
            </a:pPr>
            <a:r>
              <a:rPr lang="ru-RU" sz="1050" dirty="0"/>
              <a:t>занятых индивидуальными жилыми домами или приобретенных (предоставленных) для индивидуального жилищного строительства и личного подсобного хозяйства (за исключением земельных участков, приобретенных (предоставленных) для индивидуального жилищного строительства, личного подсобного хозяйства, используемых в предпринимательской деятельности).</a:t>
            </a:r>
          </a:p>
          <a:p>
            <a:r>
              <a:rPr lang="ru-RU" sz="1050" b="1" dirty="0"/>
              <a:t>0,25 % в отношении земельных участков:</a:t>
            </a:r>
          </a:p>
          <a:p>
            <a:pPr>
              <a:buFont typeface="Wingdings" panose="05000000000000000000" pitchFamily="2" charset="2"/>
              <a:buChar char="Ø"/>
            </a:pPr>
            <a:r>
              <a:rPr lang="ru-RU" sz="1050" dirty="0"/>
              <a:t>не используемых в предпринимательской деятельности, приобретенных (предоставленных) для ведения садоводства или огородничества, а также земельных участков общего назначения, предусмотренных Федеральным законом от 29 июля 2017 года № 217-ФЗ «О ведении гражданами садоводства и огородничества для собственных нужд и о внесении изменений в отдельные законодательные акты Российской Федерации».</a:t>
            </a:r>
          </a:p>
          <a:p>
            <a:r>
              <a:rPr lang="ru-RU" sz="1050" b="1" dirty="0"/>
              <a:t>1,5 % в отношении прочих земельных участков.</a:t>
            </a:r>
          </a:p>
        </p:txBody>
      </p:sp>
      <p:sp>
        <p:nvSpPr>
          <p:cNvPr id="5" name="Номер слайда 4">
            <a:extLst>
              <a:ext uri="{FF2B5EF4-FFF2-40B4-BE49-F238E27FC236}">
                <a16:creationId xmlns:a16="http://schemas.microsoft.com/office/drawing/2014/main" id="{CFD87070-E5A5-427B-9BE8-DF26682B2B13}"/>
              </a:ext>
            </a:extLst>
          </p:cNvPr>
          <p:cNvSpPr>
            <a:spLocks noGrp="1"/>
          </p:cNvSpPr>
          <p:nvPr>
            <p:ph type="sldNum" sz="quarter" idx="12"/>
          </p:nvPr>
        </p:nvSpPr>
        <p:spPr/>
        <p:txBody>
          <a:bodyPr/>
          <a:lstStyle/>
          <a:p>
            <a:fld id="{E4EB6E89-BA87-4003-BD23-6BDF40F3EBED}" type="slidenum">
              <a:rPr lang="ru-RU" smtClean="0"/>
              <a:pPr/>
              <a:t>31</a:t>
            </a:fld>
            <a:endParaRPr lang="ru-RU"/>
          </a:p>
        </p:txBody>
      </p:sp>
      <p:pic>
        <p:nvPicPr>
          <p:cNvPr id="7" name="Объект 6">
            <a:extLst>
              <a:ext uri="{FF2B5EF4-FFF2-40B4-BE49-F238E27FC236}">
                <a16:creationId xmlns:a16="http://schemas.microsoft.com/office/drawing/2014/main" id="{65217EBB-E8F3-456D-80D3-533CF342F52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3910" y="170694"/>
            <a:ext cx="760490" cy="342008"/>
          </a:xfrm>
          <a:prstGeom prst="rect">
            <a:avLst/>
          </a:prstGeom>
        </p:spPr>
      </p:pic>
    </p:spTree>
    <p:extLst>
      <p:ext uri="{BB962C8B-B14F-4D97-AF65-F5344CB8AC3E}">
        <p14:creationId xmlns:p14="http://schemas.microsoft.com/office/powerpoint/2010/main" val="18976707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77C4886C-9325-4E7F-92C2-A52B991832F9}"/>
              </a:ext>
            </a:extLst>
          </p:cNvPr>
          <p:cNvSpPr>
            <a:spLocks noGrp="1"/>
          </p:cNvSpPr>
          <p:nvPr>
            <p:ph type="title"/>
          </p:nvPr>
        </p:nvSpPr>
        <p:spPr>
          <a:xfrm>
            <a:off x="904240" y="188913"/>
            <a:ext cx="11115040" cy="1015663"/>
          </a:xfrm>
        </p:spPr>
        <p:txBody>
          <a:bodyPr vert="horz" lIns="91440" tIns="45720" rIns="91440" bIns="45720" rtlCol="0" anchor="ctr">
            <a:normAutofit fontScale="90000"/>
          </a:bodyPr>
          <a:lstStyle/>
          <a:p>
            <a:pPr algn="ctr">
              <a:lnSpc>
                <a:spcPct val="90000"/>
              </a:lnSpc>
            </a:pPr>
            <a:r>
              <a:rPr lang="ru-RU" sz="2400" dirty="0">
                <a:solidFill>
                  <a:schemeClr val="tx1"/>
                </a:solidFill>
              </a:rPr>
              <a:t>Реестр налоговых льгот по земельному налогу, установленных решением Совета депутатов </a:t>
            </a:r>
            <a:r>
              <a:rPr lang="ru-RU" sz="2400" dirty="0" err="1">
                <a:solidFill>
                  <a:schemeClr val="tx1"/>
                </a:solidFill>
              </a:rPr>
              <a:t>г.Долгопрудного</a:t>
            </a:r>
            <a:r>
              <a:rPr lang="ru-RU" sz="2400" dirty="0">
                <a:solidFill>
                  <a:schemeClr val="tx1"/>
                </a:solidFill>
              </a:rPr>
              <a:t> от 22.06.2012  № 95-нр «О земельном налоге на территории городского округа Долгопрудный»</a:t>
            </a:r>
          </a:p>
        </p:txBody>
      </p:sp>
      <p:graphicFrame>
        <p:nvGraphicFramePr>
          <p:cNvPr id="5" name="Объект 4">
            <a:extLst>
              <a:ext uri="{FF2B5EF4-FFF2-40B4-BE49-F238E27FC236}">
                <a16:creationId xmlns:a16="http://schemas.microsoft.com/office/drawing/2014/main" id="{DB84A273-9F30-42D0-A9F6-17B7899F2011}"/>
              </a:ext>
            </a:extLst>
          </p:cNvPr>
          <p:cNvGraphicFramePr>
            <a:graphicFrameLocks noGrp="1"/>
          </p:cNvGraphicFramePr>
          <p:nvPr>
            <p:ph idx="1"/>
            <p:extLst>
              <p:ext uri="{D42A27DB-BD31-4B8C-83A1-F6EECF244321}">
                <p14:modId xmlns:p14="http://schemas.microsoft.com/office/powerpoint/2010/main" val="3299261933"/>
              </p:ext>
            </p:extLst>
          </p:nvPr>
        </p:nvGraphicFramePr>
        <p:xfrm>
          <a:off x="250824" y="1590345"/>
          <a:ext cx="11518681" cy="5180880"/>
        </p:xfrm>
        <a:graphic>
          <a:graphicData uri="http://schemas.openxmlformats.org/drawingml/2006/table">
            <a:tbl>
              <a:tblPr firstRow="1" firstCol="1" bandRow="1" bandCol="1">
                <a:tableStyleId>{5C22544A-7EE6-4342-B048-85BDC9FD1C3A}</a:tableStyleId>
              </a:tblPr>
              <a:tblGrid>
                <a:gridCol w="502999">
                  <a:extLst>
                    <a:ext uri="{9D8B030D-6E8A-4147-A177-3AD203B41FA5}">
                      <a16:colId xmlns:a16="http://schemas.microsoft.com/office/drawing/2014/main" val="1321127670"/>
                    </a:ext>
                  </a:extLst>
                </a:gridCol>
                <a:gridCol w="9400460">
                  <a:extLst>
                    <a:ext uri="{9D8B030D-6E8A-4147-A177-3AD203B41FA5}">
                      <a16:colId xmlns:a16="http://schemas.microsoft.com/office/drawing/2014/main" val="2385509948"/>
                    </a:ext>
                  </a:extLst>
                </a:gridCol>
                <a:gridCol w="1615222">
                  <a:extLst>
                    <a:ext uri="{9D8B030D-6E8A-4147-A177-3AD203B41FA5}">
                      <a16:colId xmlns:a16="http://schemas.microsoft.com/office/drawing/2014/main" val="1121755877"/>
                    </a:ext>
                  </a:extLst>
                </a:gridCol>
              </a:tblGrid>
              <a:tr h="894619">
                <a:tc rowSpan="2">
                  <a:txBody>
                    <a:bodyPr/>
                    <a:lstStyle/>
                    <a:p>
                      <a:pPr marR="176530">
                        <a:lnSpc>
                          <a:spcPct val="150000"/>
                        </a:lnSpc>
                        <a:spcAft>
                          <a:spcPts val="0"/>
                        </a:spcAft>
                      </a:pPr>
                      <a:r>
                        <a:rPr lang="ru-RU" sz="1000" dirty="0">
                          <a:effectLst/>
                        </a:rPr>
                        <a:t> </a:t>
                      </a:r>
                      <a:endParaRPr lang="ru-RU" sz="1050" dirty="0">
                        <a:effectLst/>
                        <a:latin typeface="Calibri" panose="020F0502020204030204" pitchFamily="34" charset="0"/>
                        <a:ea typeface="Calibri" panose="020F0502020204030204" pitchFamily="34" charset="0"/>
                        <a:cs typeface="Times New Roman" panose="02020603050405020304" pitchFamily="18" charset="0"/>
                      </a:endParaRPr>
                    </a:p>
                  </a:txBody>
                  <a:tcPr marL="31459" marR="31459" marT="0" marB="0">
                    <a:solidFill>
                      <a:schemeClr val="accent5">
                        <a:lumMod val="20000"/>
                        <a:lumOff val="80000"/>
                      </a:schemeClr>
                    </a:solidFill>
                  </a:tcPr>
                </a:tc>
                <a:tc rowSpan="2">
                  <a:txBody>
                    <a:bodyPr/>
                    <a:lstStyle/>
                    <a:p>
                      <a:pPr marR="176530">
                        <a:lnSpc>
                          <a:spcPct val="150000"/>
                        </a:lnSpc>
                        <a:spcAft>
                          <a:spcPts val="0"/>
                        </a:spcAft>
                      </a:pPr>
                      <a:r>
                        <a:rPr lang="ru-RU" sz="1000" dirty="0">
                          <a:solidFill>
                            <a:schemeClr val="accent3">
                              <a:lumMod val="50000"/>
                            </a:schemeClr>
                          </a:solidFill>
                          <a:effectLst/>
                        </a:rPr>
                        <a:t> </a:t>
                      </a:r>
                      <a:endParaRPr lang="ru-RU" sz="1050" dirty="0">
                        <a:solidFill>
                          <a:schemeClr val="accent3">
                            <a:lumMod val="50000"/>
                          </a:schemeClr>
                        </a:solidFill>
                        <a:effectLst/>
                      </a:endParaRPr>
                    </a:p>
                    <a:p>
                      <a:pPr marR="176530" algn="ctr">
                        <a:lnSpc>
                          <a:spcPct val="150000"/>
                        </a:lnSpc>
                        <a:spcAft>
                          <a:spcPts val="0"/>
                        </a:spcAft>
                      </a:pPr>
                      <a:r>
                        <a:rPr lang="ru-RU" sz="1600" dirty="0">
                          <a:solidFill>
                            <a:schemeClr val="accent3">
                              <a:lumMod val="50000"/>
                            </a:schemeClr>
                          </a:solidFill>
                          <a:effectLst/>
                        </a:rPr>
                        <a:t>Наименование льготы</a:t>
                      </a:r>
                      <a:endParaRPr lang="ru-RU" sz="1400" dirty="0">
                        <a:solidFill>
                          <a:schemeClr val="accent3">
                            <a:lumMod val="50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31459" marR="31459" marT="0" marB="0">
                    <a:solidFill>
                      <a:schemeClr val="accent5">
                        <a:lumMod val="40000"/>
                        <a:lumOff val="60000"/>
                      </a:schemeClr>
                    </a:solidFill>
                  </a:tcPr>
                </a:tc>
                <a:tc>
                  <a:txBody>
                    <a:bodyPr/>
                    <a:lstStyle/>
                    <a:p>
                      <a:pPr marR="176530" algn="ctr">
                        <a:lnSpc>
                          <a:spcPct val="150000"/>
                        </a:lnSpc>
                        <a:spcAft>
                          <a:spcPts val="0"/>
                        </a:spcAft>
                      </a:pPr>
                      <a:r>
                        <a:rPr lang="ru-RU" sz="1100" dirty="0">
                          <a:solidFill>
                            <a:schemeClr val="accent3">
                              <a:lumMod val="50000"/>
                            </a:schemeClr>
                          </a:solidFill>
                          <a:effectLst/>
                        </a:rPr>
                        <a:t>Установленный размер льготы</a:t>
                      </a:r>
                    </a:p>
                    <a:p>
                      <a:pPr marR="176530" algn="ctr">
                        <a:lnSpc>
                          <a:spcPct val="150000"/>
                        </a:lnSpc>
                        <a:spcAft>
                          <a:spcPts val="0"/>
                        </a:spcAft>
                      </a:pPr>
                      <a:r>
                        <a:rPr lang="ru-RU" sz="1100" dirty="0">
                          <a:solidFill>
                            <a:schemeClr val="accent3">
                              <a:lumMod val="50000"/>
                            </a:schemeClr>
                          </a:solidFill>
                          <a:effectLst/>
                        </a:rPr>
                        <a:t>(% освобождения от уплаты)</a:t>
                      </a:r>
                      <a:endParaRPr lang="ru-RU" sz="1200" dirty="0">
                        <a:solidFill>
                          <a:schemeClr val="accent3">
                            <a:lumMod val="50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31459" marR="31459" marT="0" marB="0">
                    <a:solidFill>
                      <a:schemeClr val="accent5">
                        <a:lumMod val="40000"/>
                        <a:lumOff val="60000"/>
                      </a:schemeClr>
                    </a:solidFill>
                  </a:tcPr>
                </a:tc>
                <a:extLst>
                  <a:ext uri="{0D108BD9-81ED-4DB2-BD59-A6C34878D82A}">
                    <a16:rowId xmlns:a16="http://schemas.microsoft.com/office/drawing/2014/main" val="3363464494"/>
                  </a:ext>
                </a:extLst>
              </a:tr>
              <a:tr h="131197">
                <a:tc vMerge="1">
                  <a:txBody>
                    <a:bodyPr/>
                    <a:lstStyle/>
                    <a:p>
                      <a:endParaRPr lang="ru-RU"/>
                    </a:p>
                  </a:txBody>
                  <a:tcPr/>
                </a:tc>
                <a:tc vMerge="1">
                  <a:txBody>
                    <a:bodyPr/>
                    <a:lstStyle/>
                    <a:p>
                      <a:endParaRPr lang="ru-RU"/>
                    </a:p>
                  </a:txBody>
                  <a:tcPr/>
                </a:tc>
                <a:tc>
                  <a:txBody>
                    <a:bodyPr/>
                    <a:lstStyle/>
                    <a:p>
                      <a:pPr marR="176530" algn="ctr">
                        <a:lnSpc>
                          <a:spcPct val="150000"/>
                        </a:lnSpc>
                        <a:spcAft>
                          <a:spcPts val="0"/>
                        </a:spcAft>
                      </a:pPr>
                      <a:r>
                        <a:rPr lang="ru-RU" sz="1050" b="1" dirty="0">
                          <a:effectLst/>
                        </a:rPr>
                        <a:t>2022 г.</a:t>
                      </a:r>
                      <a:endParaRPr lang="ru-RU" sz="1100" b="1" dirty="0">
                        <a:effectLst/>
                        <a:latin typeface="Calibri" panose="020F0502020204030204" pitchFamily="34" charset="0"/>
                        <a:ea typeface="Calibri" panose="020F0502020204030204" pitchFamily="34" charset="0"/>
                        <a:cs typeface="Times New Roman" panose="02020603050405020304" pitchFamily="18" charset="0"/>
                      </a:endParaRPr>
                    </a:p>
                  </a:txBody>
                  <a:tcPr marL="31459" marR="31459" marT="0" marB="0"/>
                </a:tc>
                <a:extLst>
                  <a:ext uri="{0D108BD9-81ED-4DB2-BD59-A6C34878D82A}">
                    <a16:rowId xmlns:a16="http://schemas.microsoft.com/office/drawing/2014/main" val="967480096"/>
                  </a:ext>
                </a:extLst>
              </a:tr>
              <a:tr h="327851">
                <a:tc>
                  <a:txBody>
                    <a:bodyPr/>
                    <a:lstStyle/>
                    <a:p>
                      <a:pPr marR="176530">
                        <a:lnSpc>
                          <a:spcPct val="150000"/>
                        </a:lnSpc>
                        <a:spcAft>
                          <a:spcPts val="0"/>
                        </a:spcAft>
                      </a:pPr>
                      <a:r>
                        <a:rPr lang="ru-RU" sz="1000" dirty="0">
                          <a:solidFill>
                            <a:schemeClr val="accent3">
                              <a:lumMod val="50000"/>
                            </a:schemeClr>
                          </a:solidFill>
                          <a:effectLst/>
                        </a:rPr>
                        <a:t>1</a:t>
                      </a:r>
                      <a:endParaRPr lang="ru-RU" sz="1050" dirty="0">
                        <a:solidFill>
                          <a:schemeClr val="accent3">
                            <a:lumMod val="50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31459" marR="31459" marT="0" marB="0">
                    <a:solidFill>
                      <a:schemeClr val="accent5">
                        <a:lumMod val="40000"/>
                        <a:lumOff val="60000"/>
                      </a:schemeClr>
                    </a:solidFill>
                  </a:tcPr>
                </a:tc>
                <a:tc>
                  <a:txBody>
                    <a:bodyPr/>
                    <a:lstStyle/>
                    <a:p>
                      <a:pPr marR="176530">
                        <a:lnSpc>
                          <a:spcPct val="150000"/>
                        </a:lnSpc>
                        <a:spcAft>
                          <a:spcPts val="0"/>
                        </a:spcAft>
                      </a:pPr>
                      <a:r>
                        <a:rPr lang="ru-RU" sz="1000" dirty="0">
                          <a:effectLst/>
                        </a:rPr>
                        <a:t>Герои Советского Союза, Герои Российской Федерации, Герои Социалистического Труда и полные кавалеры орденов Славы, Трудовой Славы и «За службу Родине в Вооруженных Силах СССР»</a:t>
                      </a:r>
                      <a:endParaRPr lang="ru-RU" sz="1050" dirty="0">
                        <a:effectLst/>
                        <a:latin typeface="Calibri" panose="020F0502020204030204" pitchFamily="34" charset="0"/>
                        <a:ea typeface="Calibri" panose="020F0502020204030204" pitchFamily="34" charset="0"/>
                        <a:cs typeface="Times New Roman" panose="02020603050405020304" pitchFamily="18" charset="0"/>
                      </a:endParaRPr>
                    </a:p>
                  </a:txBody>
                  <a:tcPr marL="31459" marR="31459" marT="0" marB="0"/>
                </a:tc>
                <a:tc>
                  <a:txBody>
                    <a:bodyPr/>
                    <a:lstStyle/>
                    <a:p>
                      <a:pPr marR="176530" algn="ctr">
                        <a:lnSpc>
                          <a:spcPct val="150000"/>
                        </a:lnSpc>
                        <a:spcAft>
                          <a:spcPts val="0"/>
                        </a:spcAft>
                      </a:pPr>
                      <a:r>
                        <a:rPr lang="ru-RU" sz="1000" dirty="0">
                          <a:effectLst/>
                        </a:rPr>
                        <a:t>100</a:t>
                      </a:r>
                      <a:endParaRPr lang="ru-RU" sz="1050" dirty="0">
                        <a:effectLst/>
                        <a:latin typeface="Calibri" panose="020F0502020204030204" pitchFamily="34" charset="0"/>
                        <a:ea typeface="Calibri" panose="020F0502020204030204" pitchFamily="34" charset="0"/>
                        <a:cs typeface="Times New Roman" panose="02020603050405020304" pitchFamily="18" charset="0"/>
                      </a:endParaRPr>
                    </a:p>
                  </a:txBody>
                  <a:tcPr marL="31459" marR="31459" marT="0" marB="0"/>
                </a:tc>
                <a:extLst>
                  <a:ext uri="{0D108BD9-81ED-4DB2-BD59-A6C34878D82A}">
                    <a16:rowId xmlns:a16="http://schemas.microsoft.com/office/drawing/2014/main" val="1825609417"/>
                  </a:ext>
                </a:extLst>
              </a:tr>
              <a:tr h="393239">
                <a:tc>
                  <a:txBody>
                    <a:bodyPr/>
                    <a:lstStyle/>
                    <a:p>
                      <a:pPr marR="176530">
                        <a:lnSpc>
                          <a:spcPct val="150000"/>
                        </a:lnSpc>
                        <a:spcAft>
                          <a:spcPts val="0"/>
                        </a:spcAft>
                      </a:pPr>
                      <a:r>
                        <a:rPr lang="ru-RU" sz="1000" dirty="0">
                          <a:solidFill>
                            <a:schemeClr val="accent3">
                              <a:lumMod val="50000"/>
                            </a:schemeClr>
                          </a:solidFill>
                          <a:effectLst/>
                        </a:rPr>
                        <a:t>2</a:t>
                      </a:r>
                      <a:endParaRPr lang="ru-RU" sz="1050" dirty="0">
                        <a:solidFill>
                          <a:schemeClr val="accent3">
                            <a:lumMod val="50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31459" marR="31459" marT="0" marB="0">
                    <a:solidFill>
                      <a:schemeClr val="accent5">
                        <a:lumMod val="40000"/>
                        <a:lumOff val="60000"/>
                      </a:schemeClr>
                    </a:solidFill>
                  </a:tcPr>
                </a:tc>
                <a:tc>
                  <a:txBody>
                    <a:bodyPr/>
                    <a:lstStyle/>
                    <a:p>
                      <a:pPr marR="176530">
                        <a:lnSpc>
                          <a:spcPct val="150000"/>
                        </a:lnSpc>
                        <a:spcAft>
                          <a:spcPts val="0"/>
                        </a:spcAft>
                      </a:pPr>
                      <a:r>
                        <a:rPr lang="ru-RU" sz="1000" dirty="0">
                          <a:effectLst/>
                        </a:rPr>
                        <a:t>Участники (в том числе инвалиды, ветераны) Великой Отечественной войны, а также граждане, на которых законодательством распространены социальные гарантии и льготы участников Великой Отечественной войны</a:t>
                      </a:r>
                      <a:endParaRPr lang="ru-RU" sz="1050" dirty="0">
                        <a:effectLst/>
                        <a:latin typeface="Calibri" panose="020F0502020204030204" pitchFamily="34" charset="0"/>
                        <a:ea typeface="Calibri" panose="020F0502020204030204" pitchFamily="34" charset="0"/>
                        <a:cs typeface="Times New Roman" panose="02020603050405020304" pitchFamily="18" charset="0"/>
                      </a:endParaRPr>
                    </a:p>
                  </a:txBody>
                  <a:tcPr marL="31459" marR="31459" marT="0" marB="0"/>
                </a:tc>
                <a:tc>
                  <a:txBody>
                    <a:bodyPr/>
                    <a:lstStyle/>
                    <a:p>
                      <a:pPr marR="176530" algn="ctr">
                        <a:lnSpc>
                          <a:spcPct val="150000"/>
                        </a:lnSpc>
                        <a:spcAft>
                          <a:spcPts val="0"/>
                        </a:spcAft>
                      </a:pPr>
                      <a:r>
                        <a:rPr lang="ru-RU" sz="1000" dirty="0">
                          <a:effectLst/>
                        </a:rPr>
                        <a:t>100</a:t>
                      </a:r>
                      <a:endParaRPr lang="ru-RU" sz="1050" dirty="0">
                        <a:effectLst/>
                        <a:latin typeface="Calibri" panose="020F0502020204030204" pitchFamily="34" charset="0"/>
                        <a:ea typeface="Calibri" panose="020F0502020204030204" pitchFamily="34" charset="0"/>
                        <a:cs typeface="Times New Roman" panose="02020603050405020304" pitchFamily="18" charset="0"/>
                      </a:endParaRPr>
                    </a:p>
                  </a:txBody>
                  <a:tcPr marL="31459" marR="31459" marT="0" marB="0"/>
                </a:tc>
                <a:extLst>
                  <a:ext uri="{0D108BD9-81ED-4DB2-BD59-A6C34878D82A}">
                    <a16:rowId xmlns:a16="http://schemas.microsoft.com/office/drawing/2014/main" val="2358810388"/>
                  </a:ext>
                </a:extLst>
              </a:tr>
              <a:tr h="113354">
                <a:tc>
                  <a:txBody>
                    <a:bodyPr/>
                    <a:lstStyle/>
                    <a:p>
                      <a:pPr marR="176530">
                        <a:lnSpc>
                          <a:spcPct val="150000"/>
                        </a:lnSpc>
                        <a:spcAft>
                          <a:spcPts val="0"/>
                        </a:spcAft>
                      </a:pPr>
                      <a:r>
                        <a:rPr lang="ru-RU" sz="1000" dirty="0">
                          <a:solidFill>
                            <a:schemeClr val="accent3">
                              <a:lumMod val="50000"/>
                            </a:schemeClr>
                          </a:solidFill>
                          <a:effectLst/>
                        </a:rPr>
                        <a:t>3</a:t>
                      </a:r>
                      <a:endParaRPr lang="ru-RU" sz="1050" dirty="0">
                        <a:solidFill>
                          <a:schemeClr val="accent3">
                            <a:lumMod val="50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31459" marR="31459" marT="0" marB="0">
                    <a:solidFill>
                      <a:schemeClr val="accent5">
                        <a:lumMod val="40000"/>
                        <a:lumOff val="60000"/>
                      </a:schemeClr>
                    </a:solidFill>
                  </a:tcPr>
                </a:tc>
                <a:tc>
                  <a:txBody>
                    <a:bodyPr/>
                    <a:lstStyle/>
                    <a:p>
                      <a:pPr marR="176530">
                        <a:lnSpc>
                          <a:spcPct val="150000"/>
                        </a:lnSpc>
                        <a:spcAft>
                          <a:spcPts val="0"/>
                        </a:spcAft>
                      </a:pPr>
                      <a:r>
                        <a:rPr lang="ru-RU" sz="1000">
                          <a:effectLst/>
                        </a:rPr>
                        <a:t>Инвалиды 1 и 2 групп, инвалиды с детства</a:t>
                      </a:r>
                      <a:endParaRPr lang="ru-RU" sz="1050">
                        <a:effectLst/>
                        <a:latin typeface="Calibri" panose="020F0502020204030204" pitchFamily="34" charset="0"/>
                        <a:ea typeface="Calibri" panose="020F0502020204030204" pitchFamily="34" charset="0"/>
                        <a:cs typeface="Times New Roman" panose="02020603050405020304" pitchFamily="18" charset="0"/>
                      </a:endParaRPr>
                    </a:p>
                  </a:txBody>
                  <a:tcPr marL="31459" marR="31459" marT="0" marB="0"/>
                </a:tc>
                <a:tc>
                  <a:txBody>
                    <a:bodyPr/>
                    <a:lstStyle/>
                    <a:p>
                      <a:pPr marR="176530" algn="ctr">
                        <a:lnSpc>
                          <a:spcPct val="150000"/>
                        </a:lnSpc>
                        <a:spcAft>
                          <a:spcPts val="0"/>
                        </a:spcAft>
                      </a:pPr>
                      <a:r>
                        <a:rPr lang="ru-RU" sz="1000" dirty="0">
                          <a:effectLst/>
                        </a:rPr>
                        <a:t>100</a:t>
                      </a:r>
                      <a:endParaRPr lang="ru-RU" sz="1050" dirty="0">
                        <a:effectLst/>
                        <a:latin typeface="Calibri" panose="020F0502020204030204" pitchFamily="34" charset="0"/>
                        <a:ea typeface="Calibri" panose="020F0502020204030204" pitchFamily="34" charset="0"/>
                        <a:cs typeface="Times New Roman" panose="02020603050405020304" pitchFamily="18" charset="0"/>
                      </a:endParaRPr>
                    </a:p>
                  </a:txBody>
                  <a:tcPr marL="31459" marR="31459" marT="0" marB="0"/>
                </a:tc>
                <a:extLst>
                  <a:ext uri="{0D108BD9-81ED-4DB2-BD59-A6C34878D82A}">
                    <a16:rowId xmlns:a16="http://schemas.microsoft.com/office/drawing/2014/main" val="932395290"/>
                  </a:ext>
                </a:extLst>
              </a:tr>
              <a:tr h="214497">
                <a:tc>
                  <a:txBody>
                    <a:bodyPr/>
                    <a:lstStyle/>
                    <a:p>
                      <a:pPr marR="176530">
                        <a:lnSpc>
                          <a:spcPct val="150000"/>
                        </a:lnSpc>
                        <a:spcAft>
                          <a:spcPts val="0"/>
                        </a:spcAft>
                      </a:pPr>
                      <a:r>
                        <a:rPr lang="ru-RU" sz="1000" dirty="0">
                          <a:solidFill>
                            <a:schemeClr val="accent3">
                              <a:lumMod val="50000"/>
                            </a:schemeClr>
                          </a:solidFill>
                          <a:effectLst/>
                        </a:rPr>
                        <a:t>4</a:t>
                      </a:r>
                      <a:endParaRPr lang="ru-RU" sz="1050" dirty="0">
                        <a:solidFill>
                          <a:schemeClr val="accent3">
                            <a:lumMod val="50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31459" marR="31459" marT="0" marB="0">
                    <a:solidFill>
                      <a:schemeClr val="accent5">
                        <a:lumMod val="40000"/>
                        <a:lumOff val="60000"/>
                      </a:schemeClr>
                    </a:solidFill>
                  </a:tcPr>
                </a:tc>
                <a:tc>
                  <a:txBody>
                    <a:bodyPr/>
                    <a:lstStyle/>
                    <a:p>
                      <a:pPr marR="176530">
                        <a:lnSpc>
                          <a:spcPct val="150000"/>
                        </a:lnSpc>
                        <a:spcAft>
                          <a:spcPts val="0"/>
                        </a:spcAft>
                      </a:pPr>
                      <a:r>
                        <a:rPr lang="ru-RU" sz="1000">
                          <a:effectLst/>
                        </a:rPr>
                        <a:t>Граждане, имеющие на иждивении трех и более несовершеннолетних детей, совокупный доход которых меньше прожиточного минимума</a:t>
                      </a:r>
                      <a:endParaRPr lang="ru-RU" sz="1050">
                        <a:effectLst/>
                        <a:latin typeface="Calibri" panose="020F0502020204030204" pitchFamily="34" charset="0"/>
                        <a:ea typeface="Calibri" panose="020F0502020204030204" pitchFamily="34" charset="0"/>
                        <a:cs typeface="Times New Roman" panose="02020603050405020304" pitchFamily="18" charset="0"/>
                      </a:endParaRPr>
                    </a:p>
                  </a:txBody>
                  <a:tcPr marL="31459" marR="31459" marT="0" marB="0"/>
                </a:tc>
                <a:tc>
                  <a:txBody>
                    <a:bodyPr/>
                    <a:lstStyle/>
                    <a:p>
                      <a:pPr marR="176530" algn="ctr">
                        <a:lnSpc>
                          <a:spcPct val="150000"/>
                        </a:lnSpc>
                        <a:spcAft>
                          <a:spcPts val="0"/>
                        </a:spcAft>
                      </a:pPr>
                      <a:r>
                        <a:rPr lang="ru-RU" sz="1000" dirty="0">
                          <a:effectLst/>
                        </a:rPr>
                        <a:t>100</a:t>
                      </a:r>
                      <a:endParaRPr lang="ru-RU" sz="1050" dirty="0">
                        <a:effectLst/>
                        <a:latin typeface="Calibri" panose="020F0502020204030204" pitchFamily="34" charset="0"/>
                        <a:ea typeface="Calibri" panose="020F0502020204030204" pitchFamily="34" charset="0"/>
                        <a:cs typeface="Times New Roman" panose="02020603050405020304" pitchFamily="18" charset="0"/>
                      </a:endParaRPr>
                    </a:p>
                  </a:txBody>
                  <a:tcPr marL="31459" marR="31459" marT="0" marB="0"/>
                </a:tc>
                <a:extLst>
                  <a:ext uri="{0D108BD9-81ED-4DB2-BD59-A6C34878D82A}">
                    <a16:rowId xmlns:a16="http://schemas.microsoft.com/office/drawing/2014/main" val="3249617175"/>
                  </a:ext>
                </a:extLst>
              </a:tr>
              <a:tr h="214497">
                <a:tc>
                  <a:txBody>
                    <a:bodyPr/>
                    <a:lstStyle/>
                    <a:p>
                      <a:pPr marR="176530">
                        <a:lnSpc>
                          <a:spcPct val="150000"/>
                        </a:lnSpc>
                        <a:spcAft>
                          <a:spcPts val="0"/>
                        </a:spcAft>
                      </a:pPr>
                      <a:r>
                        <a:rPr lang="ru-RU" sz="1000" dirty="0">
                          <a:solidFill>
                            <a:schemeClr val="accent3">
                              <a:lumMod val="50000"/>
                            </a:schemeClr>
                          </a:solidFill>
                          <a:effectLst/>
                        </a:rPr>
                        <a:t>5</a:t>
                      </a:r>
                      <a:endParaRPr lang="ru-RU" sz="1050" dirty="0">
                        <a:solidFill>
                          <a:schemeClr val="accent3">
                            <a:lumMod val="50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31459" marR="31459" marT="0" marB="0">
                    <a:solidFill>
                      <a:schemeClr val="accent5">
                        <a:lumMod val="40000"/>
                        <a:lumOff val="60000"/>
                      </a:schemeClr>
                    </a:solidFill>
                  </a:tcPr>
                </a:tc>
                <a:tc>
                  <a:txBody>
                    <a:bodyPr/>
                    <a:lstStyle/>
                    <a:p>
                      <a:pPr marR="176530">
                        <a:lnSpc>
                          <a:spcPct val="150000"/>
                        </a:lnSpc>
                        <a:spcAft>
                          <a:spcPts val="0"/>
                        </a:spcAft>
                      </a:pPr>
                      <a:r>
                        <a:rPr lang="ru-RU" sz="1000" dirty="0">
                          <a:effectLst/>
                        </a:rPr>
                        <a:t>Одинокие пенсионеры, полученные доходы которых меньше прожиточного минимума</a:t>
                      </a:r>
                      <a:endParaRPr lang="ru-RU" sz="1050" dirty="0">
                        <a:effectLst/>
                        <a:latin typeface="Calibri" panose="020F0502020204030204" pitchFamily="34" charset="0"/>
                        <a:ea typeface="Calibri" panose="020F0502020204030204" pitchFamily="34" charset="0"/>
                        <a:cs typeface="Times New Roman" panose="02020603050405020304" pitchFamily="18" charset="0"/>
                      </a:endParaRPr>
                    </a:p>
                  </a:txBody>
                  <a:tcPr marL="31459" marR="31459" marT="0" marB="0"/>
                </a:tc>
                <a:tc>
                  <a:txBody>
                    <a:bodyPr/>
                    <a:lstStyle/>
                    <a:p>
                      <a:pPr marR="176530" algn="ctr">
                        <a:lnSpc>
                          <a:spcPct val="150000"/>
                        </a:lnSpc>
                        <a:spcAft>
                          <a:spcPts val="0"/>
                        </a:spcAft>
                      </a:pPr>
                      <a:r>
                        <a:rPr lang="ru-RU" sz="1000">
                          <a:effectLst/>
                        </a:rPr>
                        <a:t>100</a:t>
                      </a:r>
                      <a:endParaRPr lang="ru-RU" sz="1050">
                        <a:effectLst/>
                        <a:latin typeface="Calibri" panose="020F0502020204030204" pitchFamily="34" charset="0"/>
                        <a:ea typeface="Calibri" panose="020F0502020204030204" pitchFamily="34" charset="0"/>
                        <a:cs typeface="Times New Roman" panose="02020603050405020304" pitchFamily="18" charset="0"/>
                      </a:endParaRPr>
                    </a:p>
                  </a:txBody>
                  <a:tcPr marL="31459" marR="31459" marT="0" marB="0"/>
                </a:tc>
                <a:extLst>
                  <a:ext uri="{0D108BD9-81ED-4DB2-BD59-A6C34878D82A}">
                    <a16:rowId xmlns:a16="http://schemas.microsoft.com/office/drawing/2014/main" val="292616702"/>
                  </a:ext>
                </a:extLst>
              </a:tr>
              <a:tr h="214497">
                <a:tc>
                  <a:txBody>
                    <a:bodyPr/>
                    <a:lstStyle/>
                    <a:p>
                      <a:pPr marR="176530">
                        <a:lnSpc>
                          <a:spcPct val="150000"/>
                        </a:lnSpc>
                        <a:spcAft>
                          <a:spcPts val="0"/>
                        </a:spcAft>
                      </a:pPr>
                      <a:r>
                        <a:rPr lang="ru-RU" sz="1000" dirty="0">
                          <a:solidFill>
                            <a:schemeClr val="accent3">
                              <a:lumMod val="50000"/>
                            </a:schemeClr>
                          </a:solidFill>
                          <a:effectLst/>
                        </a:rPr>
                        <a:t>6</a:t>
                      </a:r>
                      <a:endParaRPr lang="ru-RU" sz="1050" dirty="0">
                        <a:solidFill>
                          <a:schemeClr val="accent3">
                            <a:lumMod val="50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31459" marR="31459" marT="0" marB="0">
                    <a:solidFill>
                      <a:schemeClr val="accent5">
                        <a:lumMod val="40000"/>
                        <a:lumOff val="60000"/>
                      </a:schemeClr>
                    </a:solidFill>
                  </a:tcPr>
                </a:tc>
                <a:tc>
                  <a:txBody>
                    <a:bodyPr/>
                    <a:lstStyle/>
                    <a:p>
                      <a:pPr marR="176530">
                        <a:lnSpc>
                          <a:spcPct val="150000"/>
                        </a:lnSpc>
                        <a:spcAft>
                          <a:spcPts val="0"/>
                        </a:spcAft>
                      </a:pPr>
                      <a:r>
                        <a:rPr lang="ru-RU" sz="1000">
                          <a:effectLst/>
                        </a:rPr>
                        <a:t>Родители детей-инвалидов, полученные доходы которых меньше прожиточного минимума</a:t>
                      </a:r>
                      <a:endParaRPr lang="ru-RU" sz="1050">
                        <a:effectLst/>
                        <a:latin typeface="Calibri" panose="020F0502020204030204" pitchFamily="34" charset="0"/>
                        <a:ea typeface="Calibri" panose="020F0502020204030204" pitchFamily="34" charset="0"/>
                        <a:cs typeface="Times New Roman" panose="02020603050405020304" pitchFamily="18" charset="0"/>
                      </a:endParaRPr>
                    </a:p>
                  </a:txBody>
                  <a:tcPr marL="31459" marR="31459" marT="0" marB="0"/>
                </a:tc>
                <a:tc>
                  <a:txBody>
                    <a:bodyPr/>
                    <a:lstStyle/>
                    <a:p>
                      <a:pPr marR="176530" algn="ctr">
                        <a:lnSpc>
                          <a:spcPct val="150000"/>
                        </a:lnSpc>
                        <a:spcAft>
                          <a:spcPts val="0"/>
                        </a:spcAft>
                      </a:pPr>
                      <a:r>
                        <a:rPr lang="ru-RU" sz="1000" dirty="0">
                          <a:effectLst/>
                        </a:rPr>
                        <a:t>100</a:t>
                      </a:r>
                      <a:endParaRPr lang="ru-RU" sz="1050" dirty="0">
                        <a:effectLst/>
                        <a:latin typeface="Calibri" panose="020F0502020204030204" pitchFamily="34" charset="0"/>
                        <a:ea typeface="Calibri" panose="020F0502020204030204" pitchFamily="34" charset="0"/>
                        <a:cs typeface="Times New Roman" panose="02020603050405020304" pitchFamily="18" charset="0"/>
                      </a:endParaRPr>
                    </a:p>
                  </a:txBody>
                  <a:tcPr marL="31459" marR="31459" marT="0" marB="0"/>
                </a:tc>
                <a:extLst>
                  <a:ext uri="{0D108BD9-81ED-4DB2-BD59-A6C34878D82A}">
                    <a16:rowId xmlns:a16="http://schemas.microsoft.com/office/drawing/2014/main" val="578114460"/>
                  </a:ext>
                </a:extLst>
              </a:tr>
              <a:tr h="441205">
                <a:tc>
                  <a:txBody>
                    <a:bodyPr/>
                    <a:lstStyle/>
                    <a:p>
                      <a:pPr marR="176530">
                        <a:lnSpc>
                          <a:spcPct val="150000"/>
                        </a:lnSpc>
                        <a:spcAft>
                          <a:spcPts val="0"/>
                        </a:spcAft>
                      </a:pPr>
                      <a:r>
                        <a:rPr lang="ru-RU" sz="1000" dirty="0">
                          <a:solidFill>
                            <a:schemeClr val="accent3">
                              <a:lumMod val="50000"/>
                            </a:schemeClr>
                          </a:solidFill>
                          <a:effectLst/>
                        </a:rPr>
                        <a:t>7</a:t>
                      </a:r>
                      <a:endParaRPr lang="ru-RU" sz="1050" dirty="0">
                        <a:solidFill>
                          <a:schemeClr val="accent3">
                            <a:lumMod val="50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31459" marR="31459" marT="0" marB="0">
                    <a:solidFill>
                      <a:schemeClr val="accent5">
                        <a:lumMod val="40000"/>
                        <a:lumOff val="60000"/>
                      </a:schemeClr>
                    </a:solidFill>
                  </a:tcPr>
                </a:tc>
                <a:tc>
                  <a:txBody>
                    <a:bodyPr/>
                    <a:lstStyle/>
                    <a:p>
                      <a:pPr marR="176530">
                        <a:lnSpc>
                          <a:spcPct val="150000"/>
                        </a:lnSpc>
                        <a:spcAft>
                          <a:spcPts val="0"/>
                        </a:spcAft>
                      </a:pPr>
                      <a:r>
                        <a:rPr lang="ru-RU" sz="1000">
                          <a:effectLst/>
                        </a:rPr>
                        <a:t> Дети-сироты и дети, оставшиеся без попечения родителей, на которых распространяется действие Федерального закона от 21.12.1996 N 159-ФЗ «О дополнительных гарантиях по социальной защите детей-сирот и детей, оставшихся без попечения родителей»</a:t>
                      </a:r>
                      <a:endParaRPr lang="ru-RU" sz="1050">
                        <a:effectLst/>
                        <a:latin typeface="Calibri" panose="020F0502020204030204" pitchFamily="34" charset="0"/>
                        <a:ea typeface="Calibri" panose="020F0502020204030204" pitchFamily="34" charset="0"/>
                        <a:cs typeface="Times New Roman" panose="02020603050405020304" pitchFamily="18" charset="0"/>
                      </a:endParaRPr>
                    </a:p>
                  </a:txBody>
                  <a:tcPr marL="31459" marR="31459" marT="0" marB="0"/>
                </a:tc>
                <a:tc>
                  <a:txBody>
                    <a:bodyPr/>
                    <a:lstStyle/>
                    <a:p>
                      <a:pPr marR="176530" algn="ctr">
                        <a:lnSpc>
                          <a:spcPct val="150000"/>
                        </a:lnSpc>
                        <a:spcAft>
                          <a:spcPts val="0"/>
                        </a:spcAft>
                      </a:pPr>
                      <a:r>
                        <a:rPr lang="ru-RU" sz="1000" dirty="0">
                          <a:effectLst/>
                        </a:rPr>
                        <a:t>100</a:t>
                      </a:r>
                      <a:endParaRPr lang="ru-RU" sz="1050" dirty="0">
                        <a:effectLst/>
                        <a:latin typeface="Calibri" panose="020F0502020204030204" pitchFamily="34" charset="0"/>
                        <a:ea typeface="Calibri" panose="020F0502020204030204" pitchFamily="34" charset="0"/>
                        <a:cs typeface="Times New Roman" panose="02020603050405020304" pitchFamily="18" charset="0"/>
                      </a:endParaRPr>
                    </a:p>
                  </a:txBody>
                  <a:tcPr marL="31459" marR="31459" marT="0" marB="0"/>
                </a:tc>
                <a:extLst>
                  <a:ext uri="{0D108BD9-81ED-4DB2-BD59-A6C34878D82A}">
                    <a16:rowId xmlns:a16="http://schemas.microsoft.com/office/drawing/2014/main" val="3339061674"/>
                  </a:ext>
                </a:extLst>
              </a:tr>
              <a:tr h="583211">
                <a:tc>
                  <a:txBody>
                    <a:bodyPr/>
                    <a:lstStyle/>
                    <a:p>
                      <a:pPr marR="176530">
                        <a:lnSpc>
                          <a:spcPct val="150000"/>
                        </a:lnSpc>
                        <a:spcAft>
                          <a:spcPts val="0"/>
                        </a:spcAft>
                      </a:pPr>
                      <a:r>
                        <a:rPr lang="ru-RU" sz="1000" dirty="0">
                          <a:solidFill>
                            <a:schemeClr val="accent3">
                              <a:lumMod val="50000"/>
                            </a:schemeClr>
                          </a:solidFill>
                          <a:effectLst/>
                        </a:rPr>
                        <a:t>8</a:t>
                      </a:r>
                      <a:endParaRPr lang="ru-RU" sz="1050" dirty="0">
                        <a:solidFill>
                          <a:schemeClr val="accent3">
                            <a:lumMod val="50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31459" marR="31459" marT="0" marB="0">
                    <a:solidFill>
                      <a:schemeClr val="accent5">
                        <a:lumMod val="40000"/>
                        <a:lumOff val="60000"/>
                      </a:schemeClr>
                    </a:solidFill>
                  </a:tcPr>
                </a:tc>
                <a:tc>
                  <a:txBody>
                    <a:bodyPr/>
                    <a:lstStyle/>
                    <a:p>
                      <a:pPr marR="176530">
                        <a:lnSpc>
                          <a:spcPct val="150000"/>
                        </a:lnSpc>
                        <a:spcAft>
                          <a:spcPts val="0"/>
                        </a:spcAft>
                      </a:pPr>
                      <a:r>
                        <a:rPr lang="ru-RU" sz="1000">
                          <a:effectLst/>
                        </a:rPr>
                        <a:t>Граждане, подвергшиеся воздействию радиации вследствие катастрофы на Чернобыльской АЭС и других радиационных аварий на атомных объектах гражданского или военного назначения, а также в результате испытаний, учений и иных работ, связанных с любыми видами ядерных установок, включая ядерное оружие и космическую технику</a:t>
                      </a:r>
                      <a:endParaRPr lang="ru-RU" sz="1050">
                        <a:effectLst/>
                        <a:latin typeface="Calibri" panose="020F0502020204030204" pitchFamily="34" charset="0"/>
                        <a:ea typeface="Calibri" panose="020F0502020204030204" pitchFamily="34" charset="0"/>
                        <a:cs typeface="Times New Roman" panose="02020603050405020304" pitchFamily="18" charset="0"/>
                      </a:endParaRPr>
                    </a:p>
                  </a:txBody>
                  <a:tcPr marL="31459" marR="31459" marT="0" marB="0"/>
                </a:tc>
                <a:tc>
                  <a:txBody>
                    <a:bodyPr/>
                    <a:lstStyle/>
                    <a:p>
                      <a:pPr marR="176530" algn="ctr">
                        <a:lnSpc>
                          <a:spcPct val="150000"/>
                        </a:lnSpc>
                        <a:spcAft>
                          <a:spcPts val="0"/>
                        </a:spcAft>
                      </a:pPr>
                      <a:r>
                        <a:rPr lang="ru-RU" sz="1000" dirty="0">
                          <a:effectLst/>
                        </a:rPr>
                        <a:t>100</a:t>
                      </a:r>
                      <a:endParaRPr lang="ru-RU" sz="1050" dirty="0">
                        <a:effectLst/>
                        <a:latin typeface="Calibri" panose="020F0502020204030204" pitchFamily="34" charset="0"/>
                        <a:ea typeface="Calibri" panose="020F0502020204030204" pitchFamily="34" charset="0"/>
                        <a:cs typeface="Times New Roman" panose="02020603050405020304" pitchFamily="18" charset="0"/>
                      </a:endParaRPr>
                    </a:p>
                  </a:txBody>
                  <a:tcPr marL="31459" marR="31459" marT="0" marB="0"/>
                </a:tc>
                <a:extLst>
                  <a:ext uri="{0D108BD9-81ED-4DB2-BD59-A6C34878D82A}">
                    <a16:rowId xmlns:a16="http://schemas.microsoft.com/office/drawing/2014/main" val="3450268105"/>
                  </a:ext>
                </a:extLst>
              </a:tr>
              <a:tr h="327851">
                <a:tc>
                  <a:txBody>
                    <a:bodyPr/>
                    <a:lstStyle/>
                    <a:p>
                      <a:pPr marR="176530">
                        <a:lnSpc>
                          <a:spcPct val="150000"/>
                        </a:lnSpc>
                        <a:spcAft>
                          <a:spcPts val="0"/>
                        </a:spcAft>
                      </a:pPr>
                      <a:r>
                        <a:rPr lang="ru-RU" sz="1000" dirty="0">
                          <a:solidFill>
                            <a:schemeClr val="accent3">
                              <a:lumMod val="50000"/>
                            </a:schemeClr>
                          </a:solidFill>
                          <a:effectLst/>
                        </a:rPr>
                        <a:t>9</a:t>
                      </a:r>
                      <a:endParaRPr lang="ru-RU" sz="1050" dirty="0">
                        <a:solidFill>
                          <a:schemeClr val="accent3">
                            <a:lumMod val="50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31459" marR="31459" marT="0" marB="0">
                    <a:solidFill>
                      <a:schemeClr val="accent5">
                        <a:lumMod val="40000"/>
                        <a:lumOff val="60000"/>
                      </a:schemeClr>
                    </a:solidFill>
                  </a:tcPr>
                </a:tc>
                <a:tc>
                  <a:txBody>
                    <a:bodyPr/>
                    <a:lstStyle/>
                    <a:p>
                      <a:pPr marR="176530">
                        <a:lnSpc>
                          <a:spcPct val="150000"/>
                        </a:lnSpc>
                        <a:spcAft>
                          <a:spcPts val="0"/>
                        </a:spcAft>
                      </a:pPr>
                      <a:r>
                        <a:rPr lang="ru-RU" sz="1000" dirty="0">
                          <a:effectLst/>
                        </a:rPr>
                        <a:t>Налогоплательщики - собственники жилых и нежилых помещений в отношении земельных участков, занятых многоквартирными жилыми домами</a:t>
                      </a:r>
                      <a:endParaRPr lang="ru-RU" sz="1050" dirty="0">
                        <a:effectLst/>
                        <a:latin typeface="Calibri" panose="020F0502020204030204" pitchFamily="34" charset="0"/>
                        <a:ea typeface="Calibri" panose="020F0502020204030204" pitchFamily="34" charset="0"/>
                        <a:cs typeface="Times New Roman" panose="02020603050405020304" pitchFamily="18" charset="0"/>
                      </a:endParaRPr>
                    </a:p>
                  </a:txBody>
                  <a:tcPr marL="31459" marR="31459" marT="0" marB="0"/>
                </a:tc>
                <a:tc>
                  <a:txBody>
                    <a:bodyPr/>
                    <a:lstStyle/>
                    <a:p>
                      <a:pPr marR="176530" algn="ctr">
                        <a:lnSpc>
                          <a:spcPct val="150000"/>
                        </a:lnSpc>
                        <a:spcAft>
                          <a:spcPts val="0"/>
                        </a:spcAft>
                      </a:pPr>
                      <a:r>
                        <a:rPr lang="ru-RU" sz="1000" dirty="0">
                          <a:effectLst/>
                        </a:rPr>
                        <a:t>100</a:t>
                      </a:r>
                      <a:endParaRPr lang="ru-RU" sz="1050" dirty="0">
                        <a:effectLst/>
                        <a:latin typeface="Calibri" panose="020F0502020204030204" pitchFamily="34" charset="0"/>
                        <a:ea typeface="Calibri" panose="020F0502020204030204" pitchFamily="34" charset="0"/>
                        <a:cs typeface="Times New Roman" panose="02020603050405020304" pitchFamily="18" charset="0"/>
                      </a:endParaRPr>
                    </a:p>
                  </a:txBody>
                  <a:tcPr marL="31459" marR="31459" marT="0" marB="0"/>
                </a:tc>
                <a:extLst>
                  <a:ext uri="{0D108BD9-81ED-4DB2-BD59-A6C34878D82A}">
                    <a16:rowId xmlns:a16="http://schemas.microsoft.com/office/drawing/2014/main" val="728784310"/>
                  </a:ext>
                </a:extLst>
              </a:tr>
              <a:tr h="144491">
                <a:tc>
                  <a:txBody>
                    <a:bodyPr/>
                    <a:lstStyle/>
                    <a:p>
                      <a:pPr marR="176530">
                        <a:lnSpc>
                          <a:spcPct val="150000"/>
                        </a:lnSpc>
                        <a:spcAft>
                          <a:spcPts val="0"/>
                        </a:spcAft>
                      </a:pPr>
                      <a:r>
                        <a:rPr lang="ru-RU" sz="1000" dirty="0">
                          <a:solidFill>
                            <a:schemeClr val="accent3">
                              <a:lumMod val="50000"/>
                            </a:schemeClr>
                          </a:solidFill>
                          <a:effectLst/>
                        </a:rPr>
                        <a:t>10</a:t>
                      </a:r>
                      <a:endParaRPr lang="ru-RU" sz="1050" dirty="0">
                        <a:solidFill>
                          <a:schemeClr val="accent3">
                            <a:lumMod val="50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31459" marR="31459" marT="0" marB="0">
                    <a:solidFill>
                      <a:schemeClr val="accent5">
                        <a:lumMod val="40000"/>
                        <a:lumOff val="60000"/>
                      </a:schemeClr>
                    </a:solidFill>
                  </a:tcPr>
                </a:tc>
                <a:tc>
                  <a:txBody>
                    <a:bodyPr/>
                    <a:lstStyle/>
                    <a:p>
                      <a:pPr marR="176530">
                        <a:lnSpc>
                          <a:spcPct val="150000"/>
                        </a:lnSpc>
                        <a:spcAft>
                          <a:spcPts val="0"/>
                        </a:spcAft>
                      </a:pPr>
                      <a:r>
                        <a:rPr lang="ru-RU" sz="1000">
                          <a:effectLst/>
                        </a:rPr>
                        <a:t>Земли  общего пользования муниципального образования</a:t>
                      </a:r>
                      <a:endParaRPr lang="ru-RU" sz="1050">
                        <a:effectLst/>
                        <a:latin typeface="Calibri" panose="020F0502020204030204" pitchFamily="34" charset="0"/>
                        <a:ea typeface="Calibri" panose="020F0502020204030204" pitchFamily="34" charset="0"/>
                        <a:cs typeface="Times New Roman" panose="02020603050405020304" pitchFamily="18" charset="0"/>
                      </a:endParaRPr>
                    </a:p>
                  </a:txBody>
                  <a:tcPr marL="31459" marR="31459" marT="0" marB="0"/>
                </a:tc>
                <a:tc>
                  <a:txBody>
                    <a:bodyPr/>
                    <a:lstStyle/>
                    <a:p>
                      <a:pPr marR="176530" algn="ctr">
                        <a:lnSpc>
                          <a:spcPct val="150000"/>
                        </a:lnSpc>
                        <a:spcAft>
                          <a:spcPts val="0"/>
                        </a:spcAft>
                      </a:pPr>
                      <a:r>
                        <a:rPr lang="ru-RU" sz="1000" dirty="0">
                          <a:effectLst/>
                        </a:rPr>
                        <a:t>100</a:t>
                      </a:r>
                      <a:endParaRPr lang="ru-RU" sz="1050" dirty="0">
                        <a:effectLst/>
                        <a:latin typeface="Calibri" panose="020F0502020204030204" pitchFamily="34" charset="0"/>
                        <a:ea typeface="Calibri" panose="020F0502020204030204" pitchFamily="34" charset="0"/>
                        <a:cs typeface="Times New Roman" panose="02020603050405020304" pitchFamily="18" charset="0"/>
                      </a:endParaRPr>
                    </a:p>
                  </a:txBody>
                  <a:tcPr marL="31459" marR="31459" marT="0" marB="0"/>
                </a:tc>
                <a:extLst>
                  <a:ext uri="{0D108BD9-81ED-4DB2-BD59-A6C34878D82A}">
                    <a16:rowId xmlns:a16="http://schemas.microsoft.com/office/drawing/2014/main" val="1193005910"/>
                  </a:ext>
                </a:extLst>
              </a:tr>
              <a:tr h="214497">
                <a:tc>
                  <a:txBody>
                    <a:bodyPr/>
                    <a:lstStyle/>
                    <a:p>
                      <a:pPr marR="176530">
                        <a:lnSpc>
                          <a:spcPct val="150000"/>
                        </a:lnSpc>
                        <a:spcAft>
                          <a:spcPts val="0"/>
                        </a:spcAft>
                      </a:pPr>
                      <a:r>
                        <a:rPr lang="ru-RU" sz="1000" dirty="0">
                          <a:solidFill>
                            <a:schemeClr val="accent3">
                              <a:lumMod val="50000"/>
                            </a:schemeClr>
                          </a:solidFill>
                          <a:effectLst/>
                        </a:rPr>
                        <a:t>11</a:t>
                      </a:r>
                      <a:endParaRPr lang="ru-RU" sz="1050" dirty="0">
                        <a:solidFill>
                          <a:schemeClr val="accent3">
                            <a:lumMod val="50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31459" marR="31459" marT="0" marB="0">
                    <a:solidFill>
                      <a:schemeClr val="accent5">
                        <a:lumMod val="40000"/>
                        <a:lumOff val="60000"/>
                      </a:schemeClr>
                    </a:solidFill>
                  </a:tcPr>
                </a:tc>
                <a:tc>
                  <a:txBody>
                    <a:bodyPr/>
                    <a:lstStyle/>
                    <a:p>
                      <a:pPr marR="176530">
                        <a:lnSpc>
                          <a:spcPct val="150000"/>
                        </a:lnSpc>
                        <a:spcAft>
                          <a:spcPts val="0"/>
                        </a:spcAft>
                      </a:pPr>
                      <a:r>
                        <a:rPr lang="ru-RU" sz="1000">
                          <a:effectLst/>
                        </a:rPr>
                        <a:t>Земли, предоставляемые для обеспечения деятельности органов муниципальной власти и муниципального управления</a:t>
                      </a:r>
                      <a:endParaRPr lang="ru-RU" sz="1050">
                        <a:effectLst/>
                        <a:latin typeface="Calibri" panose="020F0502020204030204" pitchFamily="34" charset="0"/>
                        <a:ea typeface="Calibri" panose="020F0502020204030204" pitchFamily="34" charset="0"/>
                        <a:cs typeface="Times New Roman" panose="02020603050405020304" pitchFamily="18" charset="0"/>
                      </a:endParaRPr>
                    </a:p>
                  </a:txBody>
                  <a:tcPr marL="31459" marR="31459" marT="0" marB="0"/>
                </a:tc>
                <a:tc>
                  <a:txBody>
                    <a:bodyPr/>
                    <a:lstStyle/>
                    <a:p>
                      <a:pPr marR="176530" algn="ctr">
                        <a:lnSpc>
                          <a:spcPct val="150000"/>
                        </a:lnSpc>
                        <a:spcAft>
                          <a:spcPts val="0"/>
                        </a:spcAft>
                      </a:pPr>
                      <a:r>
                        <a:rPr lang="ru-RU" sz="1000" dirty="0">
                          <a:effectLst/>
                        </a:rPr>
                        <a:t>100</a:t>
                      </a:r>
                      <a:endParaRPr lang="ru-RU" sz="1050" dirty="0">
                        <a:effectLst/>
                        <a:latin typeface="Calibri" panose="020F0502020204030204" pitchFamily="34" charset="0"/>
                        <a:ea typeface="Calibri" panose="020F0502020204030204" pitchFamily="34" charset="0"/>
                        <a:cs typeface="Times New Roman" panose="02020603050405020304" pitchFamily="18" charset="0"/>
                      </a:endParaRPr>
                    </a:p>
                  </a:txBody>
                  <a:tcPr marL="31459" marR="31459" marT="0" marB="0"/>
                </a:tc>
                <a:extLst>
                  <a:ext uri="{0D108BD9-81ED-4DB2-BD59-A6C34878D82A}">
                    <a16:rowId xmlns:a16="http://schemas.microsoft.com/office/drawing/2014/main" val="4190322513"/>
                  </a:ext>
                </a:extLst>
              </a:tr>
              <a:tr h="214497">
                <a:tc>
                  <a:txBody>
                    <a:bodyPr/>
                    <a:lstStyle/>
                    <a:p>
                      <a:pPr marR="176530">
                        <a:lnSpc>
                          <a:spcPct val="150000"/>
                        </a:lnSpc>
                        <a:spcAft>
                          <a:spcPts val="0"/>
                        </a:spcAft>
                      </a:pPr>
                      <a:r>
                        <a:rPr lang="ru-RU" sz="1000" dirty="0">
                          <a:solidFill>
                            <a:schemeClr val="accent3">
                              <a:lumMod val="50000"/>
                            </a:schemeClr>
                          </a:solidFill>
                          <a:effectLst/>
                        </a:rPr>
                        <a:t>12</a:t>
                      </a:r>
                      <a:endParaRPr lang="ru-RU" sz="1050" dirty="0">
                        <a:solidFill>
                          <a:schemeClr val="accent3">
                            <a:lumMod val="50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31459" marR="31459" marT="0" marB="0">
                    <a:solidFill>
                      <a:schemeClr val="accent5">
                        <a:lumMod val="40000"/>
                        <a:lumOff val="60000"/>
                      </a:schemeClr>
                    </a:solidFill>
                  </a:tcPr>
                </a:tc>
                <a:tc>
                  <a:txBody>
                    <a:bodyPr/>
                    <a:lstStyle/>
                    <a:p>
                      <a:pPr marR="176530">
                        <a:lnSpc>
                          <a:spcPct val="150000"/>
                        </a:lnSpc>
                        <a:spcAft>
                          <a:spcPts val="0"/>
                        </a:spcAft>
                      </a:pPr>
                      <a:r>
                        <a:rPr lang="ru-RU" sz="1000">
                          <a:effectLst/>
                        </a:rPr>
                        <a:t>Земли, находящиеся в собственности муниципального образования «Город Долгопрудный Московской области»</a:t>
                      </a:r>
                      <a:endParaRPr lang="ru-RU" sz="1050">
                        <a:effectLst/>
                        <a:latin typeface="Calibri" panose="020F0502020204030204" pitchFamily="34" charset="0"/>
                        <a:ea typeface="Calibri" panose="020F0502020204030204" pitchFamily="34" charset="0"/>
                        <a:cs typeface="Times New Roman" panose="02020603050405020304" pitchFamily="18" charset="0"/>
                      </a:endParaRPr>
                    </a:p>
                  </a:txBody>
                  <a:tcPr marL="31459" marR="31459" marT="0" marB="0"/>
                </a:tc>
                <a:tc>
                  <a:txBody>
                    <a:bodyPr/>
                    <a:lstStyle/>
                    <a:p>
                      <a:pPr marR="176530" algn="ctr">
                        <a:lnSpc>
                          <a:spcPct val="150000"/>
                        </a:lnSpc>
                        <a:spcAft>
                          <a:spcPts val="0"/>
                        </a:spcAft>
                      </a:pPr>
                      <a:r>
                        <a:rPr lang="ru-RU" sz="1000" dirty="0">
                          <a:effectLst/>
                        </a:rPr>
                        <a:t>100</a:t>
                      </a:r>
                      <a:endParaRPr lang="ru-RU" sz="1050" dirty="0">
                        <a:effectLst/>
                        <a:latin typeface="Calibri" panose="020F0502020204030204" pitchFamily="34" charset="0"/>
                        <a:ea typeface="Calibri" panose="020F0502020204030204" pitchFamily="34" charset="0"/>
                        <a:cs typeface="Times New Roman" panose="02020603050405020304" pitchFamily="18" charset="0"/>
                      </a:endParaRPr>
                    </a:p>
                  </a:txBody>
                  <a:tcPr marL="31459" marR="31459" marT="0" marB="0"/>
                </a:tc>
                <a:extLst>
                  <a:ext uri="{0D108BD9-81ED-4DB2-BD59-A6C34878D82A}">
                    <a16:rowId xmlns:a16="http://schemas.microsoft.com/office/drawing/2014/main" val="1349852037"/>
                  </a:ext>
                </a:extLst>
              </a:tr>
              <a:tr h="101144">
                <a:tc>
                  <a:txBody>
                    <a:bodyPr/>
                    <a:lstStyle/>
                    <a:p>
                      <a:pPr marR="176530">
                        <a:lnSpc>
                          <a:spcPct val="150000"/>
                        </a:lnSpc>
                        <a:spcAft>
                          <a:spcPts val="0"/>
                        </a:spcAft>
                      </a:pPr>
                      <a:r>
                        <a:rPr lang="ru-RU" sz="1000" dirty="0">
                          <a:solidFill>
                            <a:schemeClr val="accent3">
                              <a:lumMod val="50000"/>
                            </a:schemeClr>
                          </a:solidFill>
                          <a:effectLst/>
                        </a:rPr>
                        <a:t>13</a:t>
                      </a:r>
                      <a:endParaRPr lang="ru-RU" sz="1050" dirty="0">
                        <a:solidFill>
                          <a:schemeClr val="accent3">
                            <a:lumMod val="50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31459" marR="31459" marT="0" marB="0">
                    <a:solidFill>
                      <a:schemeClr val="accent5">
                        <a:lumMod val="40000"/>
                        <a:lumOff val="60000"/>
                      </a:schemeClr>
                    </a:solidFill>
                  </a:tcPr>
                </a:tc>
                <a:tc>
                  <a:txBody>
                    <a:bodyPr/>
                    <a:lstStyle/>
                    <a:p>
                      <a:pPr marR="176530">
                        <a:lnSpc>
                          <a:spcPct val="150000"/>
                        </a:lnSpc>
                        <a:spcAft>
                          <a:spcPts val="0"/>
                        </a:spcAft>
                      </a:pPr>
                      <a:r>
                        <a:rPr lang="ru-RU" sz="1000">
                          <a:effectLst/>
                        </a:rPr>
                        <a:t>Земли, занятые муниципальным жилищным фондом</a:t>
                      </a:r>
                      <a:endParaRPr lang="ru-RU" sz="1050">
                        <a:effectLst/>
                        <a:latin typeface="Calibri" panose="020F0502020204030204" pitchFamily="34" charset="0"/>
                        <a:ea typeface="Calibri" panose="020F0502020204030204" pitchFamily="34" charset="0"/>
                        <a:cs typeface="Times New Roman" panose="02020603050405020304" pitchFamily="18" charset="0"/>
                      </a:endParaRPr>
                    </a:p>
                  </a:txBody>
                  <a:tcPr marL="31459" marR="31459" marT="0" marB="0"/>
                </a:tc>
                <a:tc>
                  <a:txBody>
                    <a:bodyPr/>
                    <a:lstStyle/>
                    <a:p>
                      <a:pPr marR="176530" algn="ctr">
                        <a:lnSpc>
                          <a:spcPct val="150000"/>
                        </a:lnSpc>
                        <a:spcAft>
                          <a:spcPts val="0"/>
                        </a:spcAft>
                      </a:pPr>
                      <a:r>
                        <a:rPr lang="ru-RU" sz="1000" dirty="0">
                          <a:effectLst/>
                        </a:rPr>
                        <a:t>100</a:t>
                      </a:r>
                      <a:endParaRPr lang="ru-RU" sz="1050" dirty="0">
                        <a:effectLst/>
                        <a:latin typeface="Calibri" panose="020F0502020204030204" pitchFamily="34" charset="0"/>
                        <a:ea typeface="Calibri" panose="020F0502020204030204" pitchFamily="34" charset="0"/>
                        <a:cs typeface="Times New Roman" panose="02020603050405020304" pitchFamily="18" charset="0"/>
                      </a:endParaRPr>
                    </a:p>
                  </a:txBody>
                  <a:tcPr marL="31459" marR="31459" marT="0" marB="0"/>
                </a:tc>
                <a:extLst>
                  <a:ext uri="{0D108BD9-81ED-4DB2-BD59-A6C34878D82A}">
                    <a16:rowId xmlns:a16="http://schemas.microsoft.com/office/drawing/2014/main" val="3685860859"/>
                  </a:ext>
                </a:extLst>
              </a:tr>
            </a:tbl>
          </a:graphicData>
        </a:graphic>
      </p:graphicFrame>
      <p:sp>
        <p:nvSpPr>
          <p:cNvPr id="3" name="Номер слайда 2">
            <a:extLst>
              <a:ext uri="{FF2B5EF4-FFF2-40B4-BE49-F238E27FC236}">
                <a16:creationId xmlns:a16="http://schemas.microsoft.com/office/drawing/2014/main" id="{5226E671-B45B-460B-B62C-7D2DD366391A}"/>
              </a:ext>
            </a:extLst>
          </p:cNvPr>
          <p:cNvSpPr>
            <a:spLocks noGrp="1"/>
          </p:cNvSpPr>
          <p:nvPr>
            <p:ph type="sldNum" sz="quarter" idx="12"/>
          </p:nvPr>
        </p:nvSpPr>
        <p:spPr>
          <a:xfrm>
            <a:off x="10879975" y="6486524"/>
            <a:ext cx="1312025" cy="365125"/>
          </a:xfrm>
        </p:spPr>
        <p:txBody>
          <a:bodyPr/>
          <a:lstStyle/>
          <a:p>
            <a:fld id="{F203300F-B5E5-4D9E-9381-383162CC59FB}" type="slidenum">
              <a:rPr lang="ru-RU" smtClean="0">
                <a:solidFill>
                  <a:schemeClr val="accent6">
                    <a:lumMod val="50000"/>
                  </a:schemeClr>
                </a:solidFill>
              </a:rPr>
              <a:t>32</a:t>
            </a:fld>
            <a:endParaRPr lang="ru-RU" dirty="0">
              <a:solidFill>
                <a:schemeClr val="accent6">
                  <a:lumMod val="50000"/>
                </a:schemeClr>
              </a:solidFill>
            </a:endParaRPr>
          </a:p>
        </p:txBody>
      </p:sp>
      <p:pic>
        <p:nvPicPr>
          <p:cNvPr id="7" name="Объект 6">
            <a:extLst>
              <a:ext uri="{FF2B5EF4-FFF2-40B4-BE49-F238E27FC236}">
                <a16:creationId xmlns:a16="http://schemas.microsoft.com/office/drawing/2014/main" id="{E2F56E4A-C71A-423D-A7C6-74129239110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3910" y="170694"/>
            <a:ext cx="760490" cy="342008"/>
          </a:xfrm>
          <a:prstGeom prst="rect">
            <a:avLst/>
          </a:prstGeom>
        </p:spPr>
      </p:pic>
    </p:spTree>
    <p:extLst>
      <p:ext uri="{BB962C8B-B14F-4D97-AF65-F5344CB8AC3E}">
        <p14:creationId xmlns:p14="http://schemas.microsoft.com/office/powerpoint/2010/main" val="1275753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E8B7CFA8-32C4-41D9-BF96-468E9587C916}"/>
              </a:ext>
            </a:extLst>
          </p:cNvPr>
          <p:cNvSpPr>
            <a:spLocks noGrp="1"/>
          </p:cNvSpPr>
          <p:nvPr>
            <p:ph type="title"/>
          </p:nvPr>
        </p:nvSpPr>
        <p:spPr>
          <a:xfrm>
            <a:off x="900854" y="188913"/>
            <a:ext cx="11123506" cy="1015663"/>
          </a:xfrm>
        </p:spPr>
        <p:txBody>
          <a:bodyPr vert="horz" lIns="91440" tIns="45720" rIns="91440" bIns="45720" rtlCol="0" anchor="ctr">
            <a:normAutofit fontScale="90000"/>
          </a:bodyPr>
          <a:lstStyle/>
          <a:p>
            <a:pPr algn="ctr">
              <a:lnSpc>
                <a:spcPct val="90000"/>
              </a:lnSpc>
            </a:pPr>
            <a:r>
              <a:rPr lang="ru-RU" sz="2400" dirty="0">
                <a:solidFill>
                  <a:schemeClr val="tx1"/>
                </a:solidFill>
              </a:rPr>
              <a:t>Реестр налоговых льгот по земельному налогу, установленных решением Совета депутатов г. Долгопрудного от 22.06.2012  № 95-нр «О земельном налоге на территории городского округа Долгопрудный»</a:t>
            </a:r>
          </a:p>
        </p:txBody>
      </p:sp>
      <p:graphicFrame>
        <p:nvGraphicFramePr>
          <p:cNvPr id="5" name="Объект 4">
            <a:extLst>
              <a:ext uri="{FF2B5EF4-FFF2-40B4-BE49-F238E27FC236}">
                <a16:creationId xmlns:a16="http://schemas.microsoft.com/office/drawing/2014/main" id="{CA10AA28-AAB4-481E-99F2-7AB1C7BCEB9D}"/>
              </a:ext>
            </a:extLst>
          </p:cNvPr>
          <p:cNvGraphicFramePr>
            <a:graphicFrameLocks noGrp="1"/>
          </p:cNvGraphicFramePr>
          <p:nvPr>
            <p:ph idx="1"/>
            <p:extLst>
              <p:ext uri="{D42A27DB-BD31-4B8C-83A1-F6EECF244321}">
                <p14:modId xmlns:p14="http://schemas.microsoft.com/office/powerpoint/2010/main" val="2975464232"/>
              </p:ext>
            </p:extLst>
          </p:nvPr>
        </p:nvGraphicFramePr>
        <p:xfrm>
          <a:off x="250825" y="1564640"/>
          <a:ext cx="11545840" cy="5056044"/>
        </p:xfrm>
        <a:graphic>
          <a:graphicData uri="http://schemas.openxmlformats.org/drawingml/2006/table">
            <a:tbl>
              <a:tblPr firstRow="1" firstCol="1" bandRow="1" bandCol="1">
                <a:tableStyleId>{5C22544A-7EE6-4342-B048-85BDC9FD1C3A}</a:tableStyleId>
              </a:tblPr>
              <a:tblGrid>
                <a:gridCol w="519322">
                  <a:extLst>
                    <a:ext uri="{9D8B030D-6E8A-4147-A177-3AD203B41FA5}">
                      <a16:colId xmlns:a16="http://schemas.microsoft.com/office/drawing/2014/main" val="1178693567"/>
                    </a:ext>
                  </a:extLst>
                </a:gridCol>
                <a:gridCol w="9407491">
                  <a:extLst>
                    <a:ext uri="{9D8B030D-6E8A-4147-A177-3AD203B41FA5}">
                      <a16:colId xmlns:a16="http://schemas.microsoft.com/office/drawing/2014/main" val="476216144"/>
                    </a:ext>
                  </a:extLst>
                </a:gridCol>
                <a:gridCol w="1619027">
                  <a:extLst>
                    <a:ext uri="{9D8B030D-6E8A-4147-A177-3AD203B41FA5}">
                      <a16:colId xmlns:a16="http://schemas.microsoft.com/office/drawing/2014/main" val="67621715"/>
                    </a:ext>
                  </a:extLst>
                </a:gridCol>
              </a:tblGrid>
              <a:tr h="885589">
                <a:tc rowSpan="2">
                  <a:txBody>
                    <a:bodyPr/>
                    <a:lstStyle/>
                    <a:p>
                      <a:pPr marR="176530">
                        <a:lnSpc>
                          <a:spcPct val="150000"/>
                        </a:lnSpc>
                        <a:spcAft>
                          <a:spcPts val="0"/>
                        </a:spcAft>
                      </a:pPr>
                      <a:r>
                        <a:rPr lang="ru-RU" sz="1000" dirty="0">
                          <a:effectLst/>
                        </a:rPr>
                        <a:t> </a:t>
                      </a:r>
                      <a:endParaRPr lang="ru-RU" sz="1000" dirty="0">
                        <a:effectLst/>
                        <a:latin typeface="Calibri" panose="020F0502020204030204" pitchFamily="34" charset="0"/>
                        <a:ea typeface="+mn-ea"/>
                        <a:cs typeface="Times New Roman" panose="02020603050405020304" pitchFamily="18" charset="0"/>
                      </a:endParaRPr>
                    </a:p>
                  </a:txBody>
                  <a:tcPr marL="16680" marR="16680" marT="0" marB="0">
                    <a:solidFill>
                      <a:schemeClr val="accent5">
                        <a:lumMod val="20000"/>
                        <a:lumOff val="80000"/>
                      </a:schemeClr>
                    </a:solidFill>
                  </a:tcPr>
                </a:tc>
                <a:tc rowSpan="2">
                  <a:txBody>
                    <a:bodyPr/>
                    <a:lstStyle/>
                    <a:p>
                      <a:pPr marR="176530">
                        <a:lnSpc>
                          <a:spcPct val="150000"/>
                        </a:lnSpc>
                        <a:spcAft>
                          <a:spcPts val="0"/>
                        </a:spcAft>
                      </a:pPr>
                      <a:r>
                        <a:rPr lang="ru-RU" sz="1000" dirty="0">
                          <a:solidFill>
                            <a:schemeClr val="accent3">
                              <a:lumMod val="50000"/>
                            </a:schemeClr>
                          </a:solidFill>
                          <a:effectLst/>
                        </a:rPr>
                        <a:t> </a:t>
                      </a:r>
                    </a:p>
                    <a:p>
                      <a:pPr marR="176530" algn="ctr">
                        <a:lnSpc>
                          <a:spcPct val="150000"/>
                        </a:lnSpc>
                        <a:spcAft>
                          <a:spcPts val="0"/>
                        </a:spcAft>
                      </a:pPr>
                      <a:r>
                        <a:rPr lang="ru-RU" sz="1600" dirty="0">
                          <a:solidFill>
                            <a:schemeClr val="accent3">
                              <a:lumMod val="50000"/>
                            </a:schemeClr>
                          </a:solidFill>
                          <a:effectLst/>
                        </a:rPr>
                        <a:t>Наименование льготы</a:t>
                      </a:r>
                      <a:endParaRPr lang="ru-RU" sz="1600" dirty="0">
                        <a:solidFill>
                          <a:schemeClr val="accent3">
                            <a:lumMod val="50000"/>
                          </a:schemeClr>
                        </a:solidFill>
                        <a:effectLst/>
                        <a:latin typeface="Calibri" panose="020F0502020204030204" pitchFamily="34" charset="0"/>
                        <a:ea typeface="+mn-ea"/>
                        <a:cs typeface="Times New Roman" panose="02020603050405020304" pitchFamily="18" charset="0"/>
                      </a:endParaRPr>
                    </a:p>
                  </a:txBody>
                  <a:tcPr marL="16680" marR="16680" marT="0" marB="0">
                    <a:solidFill>
                      <a:schemeClr val="accent5">
                        <a:lumMod val="40000"/>
                        <a:lumOff val="60000"/>
                      </a:schemeClr>
                    </a:solidFill>
                  </a:tcPr>
                </a:tc>
                <a:tc>
                  <a:txBody>
                    <a:bodyPr/>
                    <a:lstStyle/>
                    <a:p>
                      <a:pPr marR="176530" algn="ctr">
                        <a:lnSpc>
                          <a:spcPct val="150000"/>
                        </a:lnSpc>
                        <a:spcAft>
                          <a:spcPts val="0"/>
                        </a:spcAft>
                      </a:pPr>
                      <a:r>
                        <a:rPr lang="ru-RU" sz="1050" dirty="0">
                          <a:solidFill>
                            <a:schemeClr val="accent3">
                              <a:lumMod val="50000"/>
                            </a:schemeClr>
                          </a:solidFill>
                          <a:effectLst/>
                        </a:rPr>
                        <a:t>Установленный размер льготы </a:t>
                      </a:r>
                    </a:p>
                    <a:p>
                      <a:pPr marR="176530" algn="ctr">
                        <a:lnSpc>
                          <a:spcPct val="150000"/>
                        </a:lnSpc>
                        <a:spcAft>
                          <a:spcPts val="0"/>
                        </a:spcAft>
                      </a:pPr>
                      <a:r>
                        <a:rPr lang="ru-RU" sz="1050" dirty="0">
                          <a:solidFill>
                            <a:schemeClr val="accent3">
                              <a:lumMod val="50000"/>
                            </a:schemeClr>
                          </a:solidFill>
                          <a:effectLst/>
                        </a:rPr>
                        <a:t>(% освобождения от уплаты)</a:t>
                      </a:r>
                      <a:endParaRPr lang="ru-RU" sz="1050" dirty="0">
                        <a:solidFill>
                          <a:schemeClr val="accent3">
                            <a:lumMod val="50000"/>
                          </a:schemeClr>
                        </a:solidFill>
                        <a:effectLst/>
                        <a:latin typeface="Calibri" panose="020F0502020204030204" pitchFamily="34" charset="0"/>
                        <a:ea typeface="+mn-ea"/>
                        <a:cs typeface="Times New Roman" panose="02020603050405020304" pitchFamily="18" charset="0"/>
                      </a:endParaRPr>
                    </a:p>
                  </a:txBody>
                  <a:tcPr marL="16680" marR="16680" marT="0" marB="0">
                    <a:solidFill>
                      <a:schemeClr val="accent5">
                        <a:lumMod val="40000"/>
                        <a:lumOff val="60000"/>
                      </a:schemeClr>
                    </a:solidFill>
                  </a:tcPr>
                </a:tc>
                <a:extLst>
                  <a:ext uri="{0D108BD9-81ED-4DB2-BD59-A6C34878D82A}">
                    <a16:rowId xmlns:a16="http://schemas.microsoft.com/office/drawing/2014/main" val="2438119487"/>
                  </a:ext>
                </a:extLst>
              </a:tr>
              <a:tr h="203055">
                <a:tc vMerge="1">
                  <a:txBody>
                    <a:bodyPr/>
                    <a:lstStyle/>
                    <a:p>
                      <a:endParaRPr lang="ru-RU"/>
                    </a:p>
                  </a:txBody>
                  <a:tcPr/>
                </a:tc>
                <a:tc vMerge="1">
                  <a:txBody>
                    <a:bodyPr/>
                    <a:lstStyle/>
                    <a:p>
                      <a:endParaRPr lang="ru-RU"/>
                    </a:p>
                  </a:txBody>
                  <a:tcPr/>
                </a:tc>
                <a:tc>
                  <a:txBody>
                    <a:bodyPr/>
                    <a:lstStyle/>
                    <a:p>
                      <a:pPr marR="176530" algn="ctr">
                        <a:lnSpc>
                          <a:spcPct val="150000"/>
                        </a:lnSpc>
                        <a:spcAft>
                          <a:spcPts val="0"/>
                        </a:spcAft>
                      </a:pPr>
                      <a:r>
                        <a:rPr lang="ru-RU" sz="1050" b="1" dirty="0">
                          <a:effectLst/>
                        </a:rPr>
                        <a:t>2022 г.</a:t>
                      </a:r>
                      <a:endParaRPr lang="ru-RU" sz="1050" b="1" dirty="0">
                        <a:effectLst/>
                        <a:latin typeface="Calibri" panose="020F0502020204030204" pitchFamily="34" charset="0"/>
                        <a:ea typeface="+mn-ea"/>
                        <a:cs typeface="Times New Roman" panose="02020603050405020304" pitchFamily="18" charset="0"/>
                      </a:endParaRPr>
                    </a:p>
                  </a:txBody>
                  <a:tcPr marL="16680" marR="16680" marT="0" marB="0"/>
                </a:tc>
                <a:extLst>
                  <a:ext uri="{0D108BD9-81ED-4DB2-BD59-A6C34878D82A}">
                    <a16:rowId xmlns:a16="http://schemas.microsoft.com/office/drawing/2014/main" val="1285983137"/>
                  </a:ext>
                </a:extLst>
              </a:tr>
              <a:tr h="973881">
                <a:tc>
                  <a:txBody>
                    <a:bodyPr/>
                    <a:lstStyle/>
                    <a:p>
                      <a:pPr marR="176530">
                        <a:lnSpc>
                          <a:spcPct val="150000"/>
                        </a:lnSpc>
                        <a:spcAft>
                          <a:spcPts val="0"/>
                        </a:spcAft>
                      </a:pPr>
                      <a:r>
                        <a:rPr lang="ru-RU" sz="1000" dirty="0">
                          <a:solidFill>
                            <a:schemeClr val="accent3">
                              <a:lumMod val="50000"/>
                            </a:schemeClr>
                          </a:solidFill>
                          <a:effectLst/>
                        </a:rPr>
                        <a:t>14</a:t>
                      </a:r>
                      <a:endParaRPr lang="ru-RU" sz="1000" dirty="0">
                        <a:solidFill>
                          <a:schemeClr val="accent3">
                            <a:lumMod val="50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16680" marR="16680" marT="0" marB="0">
                    <a:solidFill>
                      <a:schemeClr val="accent5">
                        <a:lumMod val="40000"/>
                        <a:lumOff val="60000"/>
                      </a:schemeClr>
                    </a:solidFill>
                  </a:tcPr>
                </a:tc>
                <a:tc>
                  <a:txBody>
                    <a:bodyPr/>
                    <a:lstStyle/>
                    <a:p>
                      <a:pPr marR="176530">
                        <a:lnSpc>
                          <a:spcPct val="150000"/>
                        </a:lnSpc>
                        <a:spcAft>
                          <a:spcPts val="0"/>
                        </a:spcAft>
                      </a:pPr>
                      <a:r>
                        <a:rPr lang="ru-RU" sz="1000" dirty="0">
                          <a:effectLst/>
                        </a:rPr>
                        <a:t>Военнослужащие, граждане, уволенные с военной службы по достижении предельного возраста пребывания на военной службе, состоянию здоровья или в связи с организационно-штатными мероприятиями и имеющие общую продолжительность военной службы двадцать лет и более, члены семей военнослужащих и сотрудников органов внутренних дел, сотрудников Государственной противопожарной службы, сотрудников учреждений и органов уголовно-исполнительной системы, потерявшие кормильца при исполнении им служебных обязанностей</a:t>
                      </a:r>
                      <a:endParaRPr lang="ru-RU"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16680" marR="16680" marT="0" marB="0"/>
                </a:tc>
                <a:tc>
                  <a:txBody>
                    <a:bodyPr/>
                    <a:lstStyle/>
                    <a:p>
                      <a:pPr marR="176530" algn="ctr">
                        <a:lnSpc>
                          <a:spcPct val="150000"/>
                        </a:lnSpc>
                        <a:spcAft>
                          <a:spcPts val="0"/>
                        </a:spcAft>
                      </a:pPr>
                      <a:r>
                        <a:rPr lang="ru-RU" sz="1000" dirty="0">
                          <a:effectLst/>
                        </a:rPr>
                        <a:t>70</a:t>
                      </a:r>
                      <a:endParaRPr lang="ru-RU"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16680" marR="16680" marT="0" marB="0"/>
                </a:tc>
                <a:extLst>
                  <a:ext uri="{0D108BD9-81ED-4DB2-BD59-A6C34878D82A}">
                    <a16:rowId xmlns:a16="http://schemas.microsoft.com/office/drawing/2014/main" val="2705238927"/>
                  </a:ext>
                </a:extLst>
              </a:tr>
              <a:tr h="203055">
                <a:tc>
                  <a:txBody>
                    <a:bodyPr/>
                    <a:lstStyle/>
                    <a:p>
                      <a:pPr marR="176530">
                        <a:lnSpc>
                          <a:spcPct val="150000"/>
                        </a:lnSpc>
                        <a:spcAft>
                          <a:spcPts val="0"/>
                        </a:spcAft>
                      </a:pPr>
                      <a:r>
                        <a:rPr lang="ru-RU" sz="1000" dirty="0">
                          <a:solidFill>
                            <a:schemeClr val="accent3">
                              <a:lumMod val="50000"/>
                            </a:schemeClr>
                          </a:solidFill>
                          <a:effectLst/>
                        </a:rPr>
                        <a:t>15</a:t>
                      </a:r>
                      <a:endParaRPr lang="ru-RU" sz="1000" dirty="0">
                        <a:solidFill>
                          <a:schemeClr val="accent3">
                            <a:lumMod val="50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16680" marR="16680" marT="0" marB="0">
                    <a:solidFill>
                      <a:schemeClr val="accent5">
                        <a:lumMod val="40000"/>
                        <a:lumOff val="60000"/>
                      </a:schemeClr>
                    </a:solidFill>
                  </a:tcPr>
                </a:tc>
                <a:tc>
                  <a:txBody>
                    <a:bodyPr/>
                    <a:lstStyle/>
                    <a:p>
                      <a:pPr marR="176530">
                        <a:lnSpc>
                          <a:spcPct val="150000"/>
                        </a:lnSpc>
                        <a:spcAft>
                          <a:spcPts val="0"/>
                        </a:spcAft>
                      </a:pPr>
                      <a:r>
                        <a:rPr lang="ru-RU" sz="1000">
                          <a:effectLst/>
                        </a:rPr>
                        <a:t>Жертвы политических репрессий</a:t>
                      </a:r>
                      <a:endParaRPr lang="ru-RU" sz="1000">
                        <a:effectLst/>
                        <a:latin typeface="Calibri" panose="020F0502020204030204" pitchFamily="34" charset="0"/>
                        <a:ea typeface="Calibri" panose="020F0502020204030204" pitchFamily="34" charset="0"/>
                        <a:cs typeface="Times New Roman" panose="02020603050405020304" pitchFamily="18" charset="0"/>
                      </a:endParaRPr>
                    </a:p>
                  </a:txBody>
                  <a:tcPr marL="16680" marR="16680" marT="0" marB="0"/>
                </a:tc>
                <a:tc>
                  <a:txBody>
                    <a:bodyPr/>
                    <a:lstStyle/>
                    <a:p>
                      <a:pPr marR="176530" algn="ctr">
                        <a:lnSpc>
                          <a:spcPct val="150000"/>
                        </a:lnSpc>
                        <a:spcAft>
                          <a:spcPts val="0"/>
                        </a:spcAft>
                      </a:pPr>
                      <a:r>
                        <a:rPr lang="ru-RU" sz="1000">
                          <a:effectLst/>
                        </a:rPr>
                        <a:t>70</a:t>
                      </a:r>
                      <a:endParaRPr lang="ru-RU" sz="1000">
                        <a:effectLst/>
                        <a:latin typeface="Calibri" panose="020F0502020204030204" pitchFamily="34" charset="0"/>
                        <a:ea typeface="Calibri" panose="020F0502020204030204" pitchFamily="34" charset="0"/>
                        <a:cs typeface="Times New Roman" panose="02020603050405020304" pitchFamily="18" charset="0"/>
                      </a:endParaRPr>
                    </a:p>
                  </a:txBody>
                  <a:tcPr marL="16680" marR="16680" marT="0" marB="0"/>
                </a:tc>
                <a:extLst>
                  <a:ext uri="{0D108BD9-81ED-4DB2-BD59-A6C34878D82A}">
                    <a16:rowId xmlns:a16="http://schemas.microsoft.com/office/drawing/2014/main" val="2946140520"/>
                  </a:ext>
                </a:extLst>
              </a:tr>
              <a:tr h="203055">
                <a:tc>
                  <a:txBody>
                    <a:bodyPr/>
                    <a:lstStyle/>
                    <a:p>
                      <a:pPr marR="176530">
                        <a:lnSpc>
                          <a:spcPct val="150000"/>
                        </a:lnSpc>
                        <a:spcAft>
                          <a:spcPts val="0"/>
                        </a:spcAft>
                      </a:pPr>
                      <a:r>
                        <a:rPr lang="ru-RU" sz="1000" dirty="0">
                          <a:solidFill>
                            <a:schemeClr val="accent3">
                              <a:lumMod val="50000"/>
                            </a:schemeClr>
                          </a:solidFill>
                          <a:effectLst/>
                        </a:rPr>
                        <a:t>16</a:t>
                      </a:r>
                      <a:endParaRPr lang="ru-RU" sz="1000" dirty="0">
                        <a:solidFill>
                          <a:schemeClr val="accent3">
                            <a:lumMod val="50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16680" marR="16680" marT="0" marB="0">
                    <a:solidFill>
                      <a:schemeClr val="accent5">
                        <a:lumMod val="40000"/>
                        <a:lumOff val="60000"/>
                      </a:schemeClr>
                    </a:solidFill>
                  </a:tcPr>
                </a:tc>
                <a:tc>
                  <a:txBody>
                    <a:bodyPr/>
                    <a:lstStyle/>
                    <a:p>
                      <a:pPr marR="176530">
                        <a:lnSpc>
                          <a:spcPct val="150000"/>
                        </a:lnSpc>
                        <a:spcAft>
                          <a:spcPts val="0"/>
                        </a:spcAft>
                      </a:pPr>
                      <a:r>
                        <a:rPr lang="ru-RU" sz="1000">
                          <a:effectLst/>
                        </a:rPr>
                        <a:t>Пенсионеры, не имеющие никакого иного дохода, кроме пенсии</a:t>
                      </a:r>
                      <a:endParaRPr lang="ru-RU" sz="1000">
                        <a:effectLst/>
                        <a:latin typeface="Calibri" panose="020F0502020204030204" pitchFamily="34" charset="0"/>
                        <a:ea typeface="Calibri" panose="020F0502020204030204" pitchFamily="34" charset="0"/>
                        <a:cs typeface="Times New Roman" panose="02020603050405020304" pitchFamily="18" charset="0"/>
                      </a:endParaRPr>
                    </a:p>
                  </a:txBody>
                  <a:tcPr marL="16680" marR="16680" marT="0" marB="0"/>
                </a:tc>
                <a:tc>
                  <a:txBody>
                    <a:bodyPr/>
                    <a:lstStyle/>
                    <a:p>
                      <a:pPr marR="176530" algn="ctr">
                        <a:lnSpc>
                          <a:spcPct val="150000"/>
                        </a:lnSpc>
                        <a:spcAft>
                          <a:spcPts val="0"/>
                        </a:spcAft>
                      </a:pPr>
                      <a:r>
                        <a:rPr lang="ru-RU" sz="1000">
                          <a:effectLst/>
                        </a:rPr>
                        <a:t>70</a:t>
                      </a:r>
                      <a:endParaRPr lang="ru-RU" sz="1000">
                        <a:effectLst/>
                        <a:latin typeface="Calibri" panose="020F0502020204030204" pitchFamily="34" charset="0"/>
                        <a:ea typeface="Calibri" panose="020F0502020204030204" pitchFamily="34" charset="0"/>
                        <a:cs typeface="Times New Roman" panose="02020603050405020304" pitchFamily="18" charset="0"/>
                      </a:endParaRPr>
                    </a:p>
                  </a:txBody>
                  <a:tcPr marL="16680" marR="16680" marT="0" marB="0"/>
                </a:tc>
                <a:extLst>
                  <a:ext uri="{0D108BD9-81ED-4DB2-BD59-A6C34878D82A}">
                    <a16:rowId xmlns:a16="http://schemas.microsoft.com/office/drawing/2014/main" val="3111334300"/>
                  </a:ext>
                </a:extLst>
              </a:tr>
              <a:tr h="1611441">
                <a:tc>
                  <a:txBody>
                    <a:bodyPr/>
                    <a:lstStyle/>
                    <a:p>
                      <a:pPr marR="176530">
                        <a:lnSpc>
                          <a:spcPct val="150000"/>
                        </a:lnSpc>
                        <a:spcAft>
                          <a:spcPts val="0"/>
                        </a:spcAft>
                      </a:pPr>
                      <a:r>
                        <a:rPr lang="ru-RU" sz="1000" dirty="0">
                          <a:solidFill>
                            <a:schemeClr val="accent3">
                              <a:lumMod val="50000"/>
                            </a:schemeClr>
                          </a:solidFill>
                          <a:effectLst/>
                        </a:rPr>
                        <a:t>17</a:t>
                      </a:r>
                      <a:endParaRPr lang="ru-RU" sz="1000" dirty="0">
                        <a:solidFill>
                          <a:schemeClr val="accent3">
                            <a:lumMod val="50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16680" marR="16680" marT="0" marB="0">
                    <a:solidFill>
                      <a:schemeClr val="accent5">
                        <a:lumMod val="40000"/>
                        <a:lumOff val="60000"/>
                      </a:schemeClr>
                    </a:solidFill>
                  </a:tcPr>
                </a:tc>
                <a:tc>
                  <a:txBody>
                    <a:bodyPr/>
                    <a:lstStyle/>
                    <a:p>
                      <a:pPr marR="176530" algn="just">
                        <a:lnSpc>
                          <a:spcPct val="150000"/>
                        </a:lnSpc>
                        <a:spcAft>
                          <a:spcPts val="0"/>
                        </a:spcAft>
                      </a:pPr>
                      <a:r>
                        <a:rPr lang="ru-RU" sz="1000" dirty="0">
                          <a:effectLst/>
                        </a:rPr>
                        <a:t>Льготы в виде уменьшения исчисленной суммы земельного налога на 50 процентов в отношении одного земельного участка на территории городского округа Долгопрудный Московской области по выбору налогоплательщика, предназначенного для индивидуального жилищного строительства, личного подсобного и дачного хозяйства (строительства), садоводства и огородничества.</a:t>
                      </a:r>
                    </a:p>
                    <a:p>
                      <a:pPr marR="176530" algn="just">
                        <a:lnSpc>
                          <a:spcPct val="150000"/>
                        </a:lnSpc>
                        <a:spcAft>
                          <a:spcPts val="0"/>
                        </a:spcAft>
                      </a:pPr>
                      <a:r>
                        <a:rPr lang="ru-RU" sz="1000" dirty="0">
                          <a:effectLst/>
                        </a:rPr>
                        <a:t>Налоговые льготы  предоставляются следующим категориям налогоплательщиков:</a:t>
                      </a:r>
                    </a:p>
                    <a:p>
                      <a:pPr marR="176530" algn="just">
                        <a:lnSpc>
                          <a:spcPct val="150000"/>
                        </a:lnSpc>
                        <a:spcAft>
                          <a:spcPts val="0"/>
                        </a:spcAft>
                      </a:pPr>
                      <a:r>
                        <a:rPr lang="ru-RU" sz="1000" dirty="0">
                          <a:effectLst/>
                        </a:rPr>
                        <a:t>-  малоимущим семьям и малоимущим одиноко проживающим гражданам, среднегодовой доход которых ниже величины прожиточного минимума, установленного в Московской области на душу населения, имеющим в собственности, постоянном (бессрочном) пользовании или пожизненном наследуемом владении вышеуказанные земельные участки. Налоговая льгота предоставляется одному из членов семьи по одному земельному участку.</a:t>
                      </a:r>
                      <a:endParaRPr lang="ru-RU"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16680" marR="16680" marT="0" marB="0"/>
                </a:tc>
                <a:tc>
                  <a:txBody>
                    <a:bodyPr/>
                    <a:lstStyle/>
                    <a:p>
                      <a:pPr marR="176530" algn="ctr">
                        <a:lnSpc>
                          <a:spcPct val="150000"/>
                        </a:lnSpc>
                        <a:spcAft>
                          <a:spcPts val="0"/>
                        </a:spcAft>
                      </a:pPr>
                      <a:r>
                        <a:rPr lang="ru-RU" sz="1000" dirty="0">
                          <a:effectLst/>
                        </a:rPr>
                        <a:t>50</a:t>
                      </a:r>
                      <a:endParaRPr lang="ru-RU"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16680" marR="16680" marT="0" marB="0"/>
                </a:tc>
                <a:extLst>
                  <a:ext uri="{0D108BD9-81ED-4DB2-BD59-A6C34878D82A}">
                    <a16:rowId xmlns:a16="http://schemas.microsoft.com/office/drawing/2014/main" val="565528734"/>
                  </a:ext>
                </a:extLst>
              </a:tr>
              <a:tr h="476694">
                <a:tc>
                  <a:txBody>
                    <a:bodyPr/>
                    <a:lstStyle/>
                    <a:p>
                      <a:pPr marR="176530">
                        <a:lnSpc>
                          <a:spcPct val="150000"/>
                        </a:lnSpc>
                        <a:spcAft>
                          <a:spcPts val="0"/>
                        </a:spcAft>
                      </a:pPr>
                      <a:r>
                        <a:rPr lang="ru-RU" sz="1000" dirty="0">
                          <a:solidFill>
                            <a:schemeClr val="accent3">
                              <a:lumMod val="50000"/>
                            </a:schemeClr>
                          </a:solidFill>
                          <a:effectLst/>
                        </a:rPr>
                        <a:t>18</a:t>
                      </a:r>
                      <a:endParaRPr lang="ru-RU" sz="1000" dirty="0">
                        <a:solidFill>
                          <a:schemeClr val="accent3">
                            <a:lumMod val="50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16680" marR="16680" marT="0" marB="0">
                    <a:solidFill>
                      <a:schemeClr val="accent5">
                        <a:lumMod val="40000"/>
                        <a:lumOff val="60000"/>
                      </a:schemeClr>
                    </a:solidFill>
                  </a:tcPr>
                </a:tc>
                <a:tc>
                  <a:txBody>
                    <a:bodyPr/>
                    <a:lstStyle/>
                    <a:p>
                      <a:pPr marR="176530">
                        <a:lnSpc>
                          <a:spcPct val="150000"/>
                        </a:lnSpc>
                        <a:spcAft>
                          <a:spcPts val="0"/>
                        </a:spcAft>
                      </a:pPr>
                      <a:r>
                        <a:rPr lang="ru-RU" sz="1000" dirty="0">
                          <a:effectLst/>
                        </a:rPr>
                        <a:t>Государственные и муниципальные учреждения Московской области, вид деятельности которых направлен на сопровождение процедуры оформления права муниципальной собственности и собственности Московской области на объекты недвижимости, включая земельные участки.</a:t>
                      </a:r>
                      <a:endParaRPr lang="ru-RU"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16680" marR="16680" marT="0" marB="0"/>
                </a:tc>
                <a:tc>
                  <a:txBody>
                    <a:bodyPr/>
                    <a:lstStyle/>
                    <a:p>
                      <a:pPr marR="176530" algn="ctr">
                        <a:lnSpc>
                          <a:spcPct val="150000"/>
                        </a:lnSpc>
                        <a:spcAft>
                          <a:spcPts val="0"/>
                        </a:spcAft>
                      </a:pPr>
                      <a:r>
                        <a:rPr lang="ru-RU" sz="1000" dirty="0">
                          <a:effectLst/>
                        </a:rPr>
                        <a:t>100</a:t>
                      </a:r>
                      <a:endParaRPr lang="ru-RU"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16680" marR="16680" marT="0" marB="0"/>
                </a:tc>
                <a:extLst>
                  <a:ext uri="{0D108BD9-81ED-4DB2-BD59-A6C34878D82A}">
                    <a16:rowId xmlns:a16="http://schemas.microsoft.com/office/drawing/2014/main" val="2087857390"/>
                  </a:ext>
                </a:extLst>
              </a:tr>
              <a:tr h="262100">
                <a:tc>
                  <a:txBody>
                    <a:bodyPr/>
                    <a:lstStyle/>
                    <a:p>
                      <a:pPr marR="176530">
                        <a:lnSpc>
                          <a:spcPct val="150000"/>
                        </a:lnSpc>
                        <a:spcAft>
                          <a:spcPts val="0"/>
                        </a:spcAft>
                      </a:pPr>
                      <a:r>
                        <a:rPr lang="ru-RU" sz="1000" dirty="0">
                          <a:solidFill>
                            <a:schemeClr val="accent3">
                              <a:lumMod val="50000"/>
                            </a:schemeClr>
                          </a:solidFill>
                          <a:effectLst/>
                          <a:latin typeface="Calibri" panose="020F0502020204030204" pitchFamily="34" charset="0"/>
                          <a:ea typeface="Calibri" panose="020F0502020204030204" pitchFamily="34" charset="0"/>
                          <a:cs typeface="Times New Roman" panose="02020603050405020304" pitchFamily="18" charset="0"/>
                        </a:rPr>
                        <a:t>19</a:t>
                      </a:r>
                    </a:p>
                  </a:txBody>
                  <a:tcPr marL="16680" marR="16680" marT="0" marB="0">
                    <a:solidFill>
                      <a:schemeClr val="accent5">
                        <a:lumMod val="40000"/>
                        <a:lumOff val="60000"/>
                      </a:schemeClr>
                    </a:solidFill>
                  </a:tcPr>
                </a:tc>
                <a:tc>
                  <a:txBody>
                    <a:bodyPr/>
                    <a:lstStyle/>
                    <a:p>
                      <a:pPr algn="just">
                        <a:lnSpc>
                          <a:spcPct val="150000"/>
                        </a:lnSpc>
                        <a:spcAft>
                          <a:spcPts val="0"/>
                        </a:spcAft>
                      </a:pPr>
                      <a:r>
                        <a:rPr lang="ru-RU" sz="1000">
                          <a:effectLst/>
                        </a:rPr>
                        <a:t> Земельные участки под закрытыми для эксплуатации полигонами твердых бытовых отходов.</a:t>
                      </a:r>
                    </a:p>
                    <a:p>
                      <a:pPr marR="176530">
                        <a:lnSpc>
                          <a:spcPct val="150000"/>
                        </a:lnSpc>
                        <a:spcAft>
                          <a:spcPts val="0"/>
                        </a:spcAft>
                      </a:pPr>
                      <a:r>
                        <a:rPr lang="ru-RU" sz="1000">
                          <a:effectLst/>
                        </a:rPr>
                        <a:t> </a:t>
                      </a:r>
                      <a:endParaRPr lang="ru-RU" sz="1000">
                        <a:effectLst/>
                        <a:latin typeface="Calibri" panose="020F0502020204030204" pitchFamily="34" charset="0"/>
                        <a:ea typeface="Calibri" panose="020F0502020204030204" pitchFamily="34" charset="0"/>
                        <a:cs typeface="Times New Roman" panose="02020603050405020304" pitchFamily="18" charset="0"/>
                      </a:endParaRPr>
                    </a:p>
                  </a:txBody>
                  <a:tcPr marL="16680" marR="16680" marT="0" marB="0"/>
                </a:tc>
                <a:tc>
                  <a:txBody>
                    <a:bodyPr/>
                    <a:lstStyle/>
                    <a:p>
                      <a:pPr marR="176530" algn="ctr">
                        <a:lnSpc>
                          <a:spcPct val="150000"/>
                        </a:lnSpc>
                        <a:spcAft>
                          <a:spcPts val="0"/>
                        </a:spcAft>
                      </a:pPr>
                      <a:r>
                        <a:rPr lang="ru-RU" sz="1000" dirty="0">
                          <a:effectLst/>
                        </a:rPr>
                        <a:t>100</a:t>
                      </a:r>
                      <a:endParaRPr lang="ru-RU"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16680" marR="16680" marT="0" marB="0"/>
                </a:tc>
                <a:extLst>
                  <a:ext uri="{0D108BD9-81ED-4DB2-BD59-A6C34878D82A}">
                    <a16:rowId xmlns:a16="http://schemas.microsoft.com/office/drawing/2014/main" val="3270360971"/>
                  </a:ext>
                </a:extLst>
              </a:tr>
            </a:tbl>
          </a:graphicData>
        </a:graphic>
      </p:graphicFrame>
      <p:sp>
        <p:nvSpPr>
          <p:cNvPr id="3" name="Номер слайда 2">
            <a:extLst>
              <a:ext uri="{FF2B5EF4-FFF2-40B4-BE49-F238E27FC236}">
                <a16:creationId xmlns:a16="http://schemas.microsoft.com/office/drawing/2014/main" id="{1B5B8DCF-B646-4FB5-AF22-02F336315B58}"/>
              </a:ext>
            </a:extLst>
          </p:cNvPr>
          <p:cNvSpPr>
            <a:spLocks noGrp="1"/>
          </p:cNvSpPr>
          <p:nvPr>
            <p:ph type="sldNum" sz="quarter" idx="12"/>
          </p:nvPr>
        </p:nvSpPr>
        <p:spPr>
          <a:xfrm>
            <a:off x="10879975" y="6492875"/>
            <a:ext cx="1312025" cy="365125"/>
          </a:xfrm>
        </p:spPr>
        <p:txBody>
          <a:bodyPr/>
          <a:lstStyle/>
          <a:p>
            <a:fld id="{F203300F-B5E5-4D9E-9381-383162CC59FB}" type="slidenum">
              <a:rPr lang="ru-RU" smtClean="0">
                <a:solidFill>
                  <a:schemeClr val="accent6">
                    <a:lumMod val="50000"/>
                  </a:schemeClr>
                </a:solidFill>
              </a:rPr>
              <a:t>33</a:t>
            </a:fld>
            <a:endParaRPr lang="ru-RU" dirty="0">
              <a:solidFill>
                <a:schemeClr val="accent6">
                  <a:lumMod val="50000"/>
                </a:schemeClr>
              </a:solidFill>
            </a:endParaRPr>
          </a:p>
        </p:txBody>
      </p:sp>
      <p:pic>
        <p:nvPicPr>
          <p:cNvPr id="7" name="Объект 6">
            <a:extLst>
              <a:ext uri="{FF2B5EF4-FFF2-40B4-BE49-F238E27FC236}">
                <a16:creationId xmlns:a16="http://schemas.microsoft.com/office/drawing/2014/main" id="{7F709AEB-B33B-43EA-B695-1BA657D81FB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3910" y="170694"/>
            <a:ext cx="760490" cy="342008"/>
          </a:xfrm>
          <a:prstGeom prst="rect">
            <a:avLst/>
          </a:prstGeom>
        </p:spPr>
      </p:pic>
    </p:spTree>
    <p:extLst>
      <p:ext uri="{BB962C8B-B14F-4D97-AF65-F5344CB8AC3E}">
        <p14:creationId xmlns:p14="http://schemas.microsoft.com/office/powerpoint/2010/main" val="27969428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5703BF44-2851-4E9F-8FC6-1B620C0AF2F8}"/>
              </a:ext>
            </a:extLst>
          </p:cNvPr>
          <p:cNvSpPr>
            <a:spLocks noGrp="1"/>
          </p:cNvSpPr>
          <p:nvPr>
            <p:ph type="title"/>
          </p:nvPr>
        </p:nvSpPr>
        <p:spPr>
          <a:xfrm>
            <a:off x="853440" y="188913"/>
            <a:ext cx="11087735" cy="1123839"/>
          </a:xfrm>
        </p:spPr>
        <p:txBody>
          <a:bodyPr vert="horz" lIns="91440" tIns="45720" rIns="91440" bIns="45720" rtlCol="0" anchor="ctr">
            <a:normAutofit fontScale="90000"/>
          </a:bodyPr>
          <a:lstStyle/>
          <a:p>
            <a:pPr algn="ctr">
              <a:lnSpc>
                <a:spcPct val="90000"/>
              </a:lnSpc>
            </a:pPr>
            <a:r>
              <a:rPr lang="ru-RU" sz="2400" dirty="0">
                <a:solidFill>
                  <a:schemeClr val="tx1"/>
                </a:solidFill>
              </a:rPr>
              <a:t> Реестр налоговых льгот по налогу на имущество физических лиц, установленных решением Совета депутатов </a:t>
            </a:r>
            <a:r>
              <a:rPr lang="ru-RU" sz="2400" dirty="0" err="1">
                <a:solidFill>
                  <a:schemeClr val="tx1"/>
                </a:solidFill>
              </a:rPr>
              <a:t>г.Долгопрудного</a:t>
            </a:r>
            <a:r>
              <a:rPr lang="ru-RU" sz="2400" dirty="0">
                <a:solidFill>
                  <a:schemeClr val="tx1"/>
                </a:solidFill>
              </a:rPr>
              <a:t> от 19.11.2014  № 24-нр «О налоге на имущество физических лиц на территории городского округа Долгопрудный Московской области»</a:t>
            </a:r>
          </a:p>
        </p:txBody>
      </p:sp>
      <p:graphicFrame>
        <p:nvGraphicFramePr>
          <p:cNvPr id="5" name="Объект 4">
            <a:extLst>
              <a:ext uri="{FF2B5EF4-FFF2-40B4-BE49-F238E27FC236}">
                <a16:creationId xmlns:a16="http://schemas.microsoft.com/office/drawing/2014/main" id="{CFC9D265-B401-488C-BFD4-DF2E874EB8D3}"/>
              </a:ext>
            </a:extLst>
          </p:cNvPr>
          <p:cNvGraphicFramePr>
            <a:graphicFrameLocks noGrp="1"/>
          </p:cNvGraphicFramePr>
          <p:nvPr>
            <p:ph idx="1"/>
            <p:extLst>
              <p:ext uri="{D42A27DB-BD31-4B8C-83A1-F6EECF244321}">
                <p14:modId xmlns:p14="http://schemas.microsoft.com/office/powerpoint/2010/main" val="1481875830"/>
              </p:ext>
            </p:extLst>
          </p:nvPr>
        </p:nvGraphicFramePr>
        <p:xfrm>
          <a:off x="371192" y="1831435"/>
          <a:ext cx="11569984" cy="3421191"/>
        </p:xfrm>
        <a:graphic>
          <a:graphicData uri="http://schemas.openxmlformats.org/drawingml/2006/table">
            <a:tbl>
              <a:tblPr firstRow="1" firstCol="1" bandRow="1" bandCol="1">
                <a:tableStyleId>{5C22544A-7EE6-4342-B048-85BDC9FD1C3A}</a:tableStyleId>
              </a:tblPr>
              <a:tblGrid>
                <a:gridCol w="373158">
                  <a:extLst>
                    <a:ext uri="{9D8B030D-6E8A-4147-A177-3AD203B41FA5}">
                      <a16:colId xmlns:a16="http://schemas.microsoft.com/office/drawing/2014/main" val="1279463112"/>
                    </a:ext>
                  </a:extLst>
                </a:gridCol>
                <a:gridCol w="9181601">
                  <a:extLst>
                    <a:ext uri="{9D8B030D-6E8A-4147-A177-3AD203B41FA5}">
                      <a16:colId xmlns:a16="http://schemas.microsoft.com/office/drawing/2014/main" val="1843131260"/>
                    </a:ext>
                  </a:extLst>
                </a:gridCol>
                <a:gridCol w="2015225">
                  <a:extLst>
                    <a:ext uri="{9D8B030D-6E8A-4147-A177-3AD203B41FA5}">
                      <a16:colId xmlns:a16="http://schemas.microsoft.com/office/drawing/2014/main" val="4121513783"/>
                    </a:ext>
                  </a:extLst>
                </a:gridCol>
              </a:tblGrid>
              <a:tr h="1020730">
                <a:tc rowSpan="2">
                  <a:txBody>
                    <a:bodyPr/>
                    <a:lstStyle/>
                    <a:p>
                      <a:pPr marR="176530">
                        <a:lnSpc>
                          <a:spcPct val="150000"/>
                        </a:lnSpc>
                        <a:spcAft>
                          <a:spcPts val="0"/>
                        </a:spcAft>
                      </a:pPr>
                      <a:r>
                        <a:rPr lang="ru-RU" sz="1400" dirty="0">
                          <a:effectLst/>
                        </a:rPr>
                        <a:t> </a:t>
                      </a:r>
                      <a:endParaRPr lang="ru-RU"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accent5">
                        <a:lumMod val="20000"/>
                        <a:lumOff val="80000"/>
                      </a:schemeClr>
                    </a:solidFill>
                  </a:tcPr>
                </a:tc>
                <a:tc rowSpan="2">
                  <a:txBody>
                    <a:bodyPr/>
                    <a:lstStyle/>
                    <a:p>
                      <a:pPr marR="176530">
                        <a:lnSpc>
                          <a:spcPct val="150000"/>
                        </a:lnSpc>
                        <a:spcAft>
                          <a:spcPts val="0"/>
                        </a:spcAft>
                      </a:pPr>
                      <a:r>
                        <a:rPr lang="ru-RU" sz="1400" dirty="0">
                          <a:solidFill>
                            <a:schemeClr val="accent3">
                              <a:lumMod val="50000"/>
                            </a:schemeClr>
                          </a:solidFill>
                          <a:effectLst/>
                        </a:rPr>
                        <a:t> </a:t>
                      </a:r>
                    </a:p>
                    <a:p>
                      <a:pPr marR="176530" algn="ctr">
                        <a:lnSpc>
                          <a:spcPct val="150000"/>
                        </a:lnSpc>
                        <a:spcAft>
                          <a:spcPts val="0"/>
                        </a:spcAft>
                      </a:pPr>
                      <a:r>
                        <a:rPr lang="ru-RU" sz="1600" dirty="0">
                          <a:solidFill>
                            <a:schemeClr val="accent3">
                              <a:lumMod val="50000"/>
                            </a:schemeClr>
                          </a:solidFill>
                          <a:effectLst/>
                        </a:rPr>
                        <a:t>Наименование льготы</a:t>
                      </a:r>
                      <a:endParaRPr lang="ru-RU" sz="1600" dirty="0">
                        <a:solidFill>
                          <a:schemeClr val="accent3">
                            <a:lumMod val="50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accent5">
                        <a:lumMod val="40000"/>
                        <a:lumOff val="60000"/>
                      </a:schemeClr>
                    </a:solidFill>
                  </a:tcPr>
                </a:tc>
                <a:tc>
                  <a:txBody>
                    <a:bodyPr/>
                    <a:lstStyle/>
                    <a:p>
                      <a:pPr marR="176530" algn="ctr">
                        <a:lnSpc>
                          <a:spcPct val="150000"/>
                        </a:lnSpc>
                        <a:spcAft>
                          <a:spcPts val="0"/>
                        </a:spcAft>
                      </a:pPr>
                      <a:r>
                        <a:rPr lang="ru-RU" sz="1400" dirty="0">
                          <a:solidFill>
                            <a:schemeClr val="accent3">
                              <a:lumMod val="50000"/>
                            </a:schemeClr>
                          </a:solidFill>
                          <a:effectLst/>
                        </a:rPr>
                        <a:t>Установленный размер льготы</a:t>
                      </a:r>
                    </a:p>
                    <a:p>
                      <a:pPr marR="176530" algn="ctr">
                        <a:lnSpc>
                          <a:spcPct val="150000"/>
                        </a:lnSpc>
                        <a:spcAft>
                          <a:spcPts val="0"/>
                        </a:spcAft>
                      </a:pPr>
                      <a:r>
                        <a:rPr lang="ru-RU" sz="1400" dirty="0">
                          <a:solidFill>
                            <a:schemeClr val="accent3">
                              <a:lumMod val="50000"/>
                            </a:schemeClr>
                          </a:solidFill>
                          <a:effectLst/>
                        </a:rPr>
                        <a:t>(% освобождения от уплаты)</a:t>
                      </a:r>
                      <a:endParaRPr lang="ru-RU" sz="1400" dirty="0">
                        <a:solidFill>
                          <a:schemeClr val="accent3">
                            <a:lumMod val="50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accent5">
                        <a:lumMod val="40000"/>
                        <a:lumOff val="60000"/>
                      </a:schemeClr>
                    </a:solidFill>
                  </a:tcPr>
                </a:tc>
                <a:extLst>
                  <a:ext uri="{0D108BD9-81ED-4DB2-BD59-A6C34878D82A}">
                    <a16:rowId xmlns:a16="http://schemas.microsoft.com/office/drawing/2014/main" val="1526780116"/>
                  </a:ext>
                </a:extLst>
              </a:tr>
              <a:tr h="205574">
                <a:tc vMerge="1">
                  <a:txBody>
                    <a:bodyPr/>
                    <a:lstStyle/>
                    <a:p>
                      <a:endParaRPr lang="ru-RU"/>
                    </a:p>
                  </a:txBody>
                  <a:tcPr/>
                </a:tc>
                <a:tc vMerge="1">
                  <a:txBody>
                    <a:bodyPr/>
                    <a:lstStyle/>
                    <a:p>
                      <a:endParaRPr lang="ru-RU"/>
                    </a:p>
                  </a:txBody>
                  <a:tcPr/>
                </a:tc>
                <a:tc>
                  <a:txBody>
                    <a:bodyPr/>
                    <a:lstStyle/>
                    <a:p>
                      <a:pPr marR="176530" algn="ctr">
                        <a:lnSpc>
                          <a:spcPct val="150000"/>
                        </a:lnSpc>
                        <a:spcAft>
                          <a:spcPts val="0"/>
                        </a:spcAft>
                      </a:pPr>
                      <a:r>
                        <a:rPr lang="ru-RU" sz="1400" b="1" dirty="0">
                          <a:effectLst/>
                        </a:rPr>
                        <a:t>2022 г.</a:t>
                      </a:r>
                      <a:endParaRPr lang="ru-RU" sz="14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135003964"/>
                  </a:ext>
                </a:extLst>
              </a:tr>
              <a:tr h="1168821">
                <a:tc>
                  <a:txBody>
                    <a:bodyPr/>
                    <a:lstStyle/>
                    <a:p>
                      <a:pPr marR="176530">
                        <a:lnSpc>
                          <a:spcPct val="150000"/>
                        </a:lnSpc>
                        <a:spcAft>
                          <a:spcPts val="0"/>
                        </a:spcAft>
                      </a:pPr>
                      <a:r>
                        <a:rPr lang="ru-RU" sz="1400" dirty="0">
                          <a:solidFill>
                            <a:schemeClr val="accent3">
                              <a:lumMod val="50000"/>
                            </a:schemeClr>
                          </a:solidFill>
                          <a:effectLst/>
                        </a:rPr>
                        <a:t>1</a:t>
                      </a:r>
                      <a:endParaRPr lang="ru-RU" sz="1400" dirty="0">
                        <a:solidFill>
                          <a:schemeClr val="accent3">
                            <a:lumMod val="50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accent5">
                        <a:lumMod val="40000"/>
                        <a:lumOff val="60000"/>
                      </a:schemeClr>
                    </a:solidFill>
                  </a:tcPr>
                </a:tc>
                <a:tc>
                  <a:txBody>
                    <a:bodyPr/>
                    <a:lstStyle/>
                    <a:p>
                      <a:pPr algn="just">
                        <a:lnSpc>
                          <a:spcPct val="150000"/>
                        </a:lnSpc>
                        <a:spcAft>
                          <a:spcPts val="0"/>
                        </a:spcAft>
                      </a:pPr>
                      <a:r>
                        <a:rPr lang="ru-RU" sz="1400" dirty="0">
                          <a:effectLst/>
                        </a:rPr>
                        <a:t>Освобождается от уплаты налога на имущество физических лиц один из родителей в многодетной малоимущей семье, имеющей трех и более несовершеннолетних детей, среднедушевой доход которых ниже величины прожиточного минимума, установленной в Московской области на душу населения, в отношении одного объекта налогообложения жилого назначения по выбору налогоплательщика: комната, квартира, индивидуальный жилой дом.</a:t>
                      </a:r>
                    </a:p>
                    <a:p>
                      <a:pPr marR="176530">
                        <a:lnSpc>
                          <a:spcPct val="150000"/>
                        </a:lnSpc>
                        <a:spcAft>
                          <a:spcPts val="0"/>
                        </a:spcAft>
                      </a:pPr>
                      <a:r>
                        <a:rPr lang="ru-RU" sz="1400" dirty="0">
                          <a:effectLst/>
                        </a:rPr>
                        <a:t> </a:t>
                      </a:r>
                      <a:endParaRPr lang="ru-RU"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R="176530" algn="ctr">
                        <a:lnSpc>
                          <a:spcPct val="150000"/>
                        </a:lnSpc>
                        <a:spcAft>
                          <a:spcPts val="0"/>
                        </a:spcAft>
                      </a:pPr>
                      <a:r>
                        <a:rPr lang="ru-RU" sz="1400" dirty="0">
                          <a:effectLst/>
                        </a:rPr>
                        <a:t>100</a:t>
                      </a:r>
                      <a:endParaRPr lang="ru-RU"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550630834"/>
                  </a:ext>
                </a:extLst>
              </a:tr>
            </a:tbl>
          </a:graphicData>
        </a:graphic>
      </p:graphicFrame>
      <p:sp>
        <p:nvSpPr>
          <p:cNvPr id="3" name="Номер слайда 2">
            <a:extLst>
              <a:ext uri="{FF2B5EF4-FFF2-40B4-BE49-F238E27FC236}">
                <a16:creationId xmlns:a16="http://schemas.microsoft.com/office/drawing/2014/main" id="{EEE6F9DC-FD53-4708-8FF7-8249DB38DFC5}"/>
              </a:ext>
            </a:extLst>
          </p:cNvPr>
          <p:cNvSpPr>
            <a:spLocks noGrp="1"/>
          </p:cNvSpPr>
          <p:nvPr>
            <p:ph type="sldNum" sz="quarter" idx="12"/>
          </p:nvPr>
        </p:nvSpPr>
        <p:spPr>
          <a:xfrm>
            <a:off x="10879975" y="6492875"/>
            <a:ext cx="1312025" cy="365125"/>
          </a:xfrm>
        </p:spPr>
        <p:txBody>
          <a:bodyPr/>
          <a:lstStyle/>
          <a:p>
            <a:fld id="{F203300F-B5E5-4D9E-9381-383162CC59FB}" type="slidenum">
              <a:rPr lang="ru-RU" smtClean="0">
                <a:solidFill>
                  <a:schemeClr val="accent6">
                    <a:lumMod val="50000"/>
                  </a:schemeClr>
                </a:solidFill>
              </a:rPr>
              <a:t>34</a:t>
            </a:fld>
            <a:endParaRPr lang="ru-RU">
              <a:solidFill>
                <a:schemeClr val="accent6">
                  <a:lumMod val="50000"/>
                </a:schemeClr>
              </a:solidFill>
            </a:endParaRPr>
          </a:p>
        </p:txBody>
      </p:sp>
      <p:pic>
        <p:nvPicPr>
          <p:cNvPr id="6" name="Объект 6">
            <a:extLst>
              <a:ext uri="{FF2B5EF4-FFF2-40B4-BE49-F238E27FC236}">
                <a16:creationId xmlns:a16="http://schemas.microsoft.com/office/drawing/2014/main" id="{29337CEB-888F-497E-8B08-EAC60DD2B9A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3910" y="170694"/>
            <a:ext cx="760490" cy="342008"/>
          </a:xfrm>
          <a:prstGeom prst="rect">
            <a:avLst/>
          </a:prstGeom>
        </p:spPr>
      </p:pic>
    </p:spTree>
    <p:extLst>
      <p:ext uri="{BB962C8B-B14F-4D97-AF65-F5344CB8AC3E}">
        <p14:creationId xmlns:p14="http://schemas.microsoft.com/office/powerpoint/2010/main" val="39439668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Заголовок 1">
            <a:extLst>
              <a:ext uri="{FF2B5EF4-FFF2-40B4-BE49-F238E27FC236}">
                <a16:creationId xmlns:a16="http://schemas.microsoft.com/office/drawing/2014/main" id="{5D4CF338-8510-4F77-A420-5A1700B93D2D}"/>
              </a:ext>
            </a:extLst>
          </p:cNvPr>
          <p:cNvSpPr txBox="1">
            <a:spLocks/>
          </p:cNvSpPr>
          <p:nvPr/>
        </p:nvSpPr>
        <p:spPr>
          <a:xfrm>
            <a:off x="832917" y="512007"/>
            <a:ext cx="11108256" cy="535531"/>
          </a:xfrm>
          <a:prstGeom prst="rect">
            <a:avLst/>
          </a:prstGeom>
        </p:spPr>
        <p:txBody>
          <a:bodyPr vert="horz" lIns="91440" tIns="45720" rIns="91440" bIns="45720" rtlCol="0" anchor="ctr">
            <a:noAutofit/>
          </a:bodyPr>
          <a:lstStyle>
            <a:defPPr>
              <a:defRPr lang="en-US"/>
            </a:defPPr>
            <a:lvl1pPr algn="ctr" defTabSz="914400">
              <a:lnSpc>
                <a:spcPct val="90000"/>
              </a:lnSpc>
              <a:spcBef>
                <a:spcPct val="0"/>
              </a:spcBef>
              <a:defRPr sz="1600">
                <a:latin typeface="Century Gothic" panose="020B0502020202020204" pitchFamily="34" charset="0"/>
                <a:ea typeface="+mj-ea"/>
                <a:cs typeface="+mj-cs"/>
              </a:defRPr>
            </a:lvl1pPr>
          </a:lstStyle>
          <a:p>
            <a:r>
              <a:rPr lang="ru-RU" sz="2400" dirty="0"/>
              <a:t>Информация об объемах предоставленных льгот, установленных решением Совета депутатов городского округа Долгопрудный Московской области </a:t>
            </a:r>
          </a:p>
        </p:txBody>
      </p:sp>
      <p:sp>
        <p:nvSpPr>
          <p:cNvPr id="3" name="Номер слайда 2">
            <a:extLst>
              <a:ext uri="{FF2B5EF4-FFF2-40B4-BE49-F238E27FC236}">
                <a16:creationId xmlns:a16="http://schemas.microsoft.com/office/drawing/2014/main" id="{EAC13263-6CCE-4559-8F53-B08FDC5DB016}"/>
              </a:ext>
            </a:extLst>
          </p:cNvPr>
          <p:cNvSpPr>
            <a:spLocks noGrp="1"/>
          </p:cNvSpPr>
          <p:nvPr>
            <p:ph type="sldNum" sz="quarter" idx="12"/>
          </p:nvPr>
        </p:nvSpPr>
        <p:spPr>
          <a:xfrm>
            <a:off x="9448800" y="6492875"/>
            <a:ext cx="2743200" cy="365125"/>
          </a:xfrm>
        </p:spPr>
        <p:txBody>
          <a:bodyPr/>
          <a:lstStyle/>
          <a:p>
            <a:fld id="{E4EB6E89-BA87-4003-BD23-6BDF40F3EBED}" type="slidenum">
              <a:rPr lang="ru-RU" smtClean="0"/>
              <a:pPr/>
              <a:t>35</a:t>
            </a:fld>
            <a:endParaRPr lang="ru-RU" dirty="0"/>
          </a:p>
        </p:txBody>
      </p:sp>
      <p:pic>
        <p:nvPicPr>
          <p:cNvPr id="7" name="Объект 6">
            <a:extLst>
              <a:ext uri="{FF2B5EF4-FFF2-40B4-BE49-F238E27FC236}">
                <a16:creationId xmlns:a16="http://schemas.microsoft.com/office/drawing/2014/main" id="{F767EC5E-E39C-4529-AB94-81AD3A7B979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3910" y="170694"/>
            <a:ext cx="760490" cy="342008"/>
          </a:xfrm>
          <a:prstGeom prst="rect">
            <a:avLst/>
          </a:prstGeom>
        </p:spPr>
      </p:pic>
      <p:graphicFrame>
        <p:nvGraphicFramePr>
          <p:cNvPr id="2" name="Таблица 1">
            <a:extLst>
              <a:ext uri="{FF2B5EF4-FFF2-40B4-BE49-F238E27FC236}">
                <a16:creationId xmlns:a16="http://schemas.microsoft.com/office/drawing/2014/main" id="{D36A79BA-4338-48DD-BE35-10A49D698DB2}"/>
              </a:ext>
            </a:extLst>
          </p:cNvPr>
          <p:cNvGraphicFramePr>
            <a:graphicFrameLocks noGrp="1"/>
          </p:cNvGraphicFramePr>
          <p:nvPr>
            <p:extLst>
              <p:ext uri="{D42A27DB-BD31-4B8C-83A1-F6EECF244321}">
                <p14:modId xmlns:p14="http://schemas.microsoft.com/office/powerpoint/2010/main" val="2222604864"/>
              </p:ext>
            </p:extLst>
          </p:nvPr>
        </p:nvGraphicFramePr>
        <p:xfrm>
          <a:off x="756459" y="1480240"/>
          <a:ext cx="10507287" cy="4045391"/>
        </p:xfrm>
        <a:graphic>
          <a:graphicData uri="http://schemas.openxmlformats.org/drawingml/2006/table">
            <a:tbl>
              <a:tblPr>
                <a:tableStyleId>{5C22544A-7EE6-4342-B048-85BDC9FD1C3A}</a:tableStyleId>
              </a:tblPr>
              <a:tblGrid>
                <a:gridCol w="322274">
                  <a:extLst>
                    <a:ext uri="{9D8B030D-6E8A-4147-A177-3AD203B41FA5}">
                      <a16:colId xmlns:a16="http://schemas.microsoft.com/office/drawing/2014/main" val="4165755529"/>
                    </a:ext>
                  </a:extLst>
                </a:gridCol>
                <a:gridCol w="5408699">
                  <a:extLst>
                    <a:ext uri="{9D8B030D-6E8A-4147-A177-3AD203B41FA5}">
                      <a16:colId xmlns:a16="http://schemas.microsoft.com/office/drawing/2014/main" val="3979137483"/>
                    </a:ext>
                  </a:extLst>
                </a:gridCol>
                <a:gridCol w="957695">
                  <a:extLst>
                    <a:ext uri="{9D8B030D-6E8A-4147-A177-3AD203B41FA5}">
                      <a16:colId xmlns:a16="http://schemas.microsoft.com/office/drawing/2014/main" val="2780616960"/>
                    </a:ext>
                  </a:extLst>
                </a:gridCol>
                <a:gridCol w="988594">
                  <a:extLst>
                    <a:ext uri="{9D8B030D-6E8A-4147-A177-3AD203B41FA5}">
                      <a16:colId xmlns:a16="http://schemas.microsoft.com/office/drawing/2014/main" val="1133663038"/>
                    </a:ext>
                  </a:extLst>
                </a:gridCol>
                <a:gridCol w="960837">
                  <a:extLst>
                    <a:ext uri="{9D8B030D-6E8A-4147-A177-3AD203B41FA5}">
                      <a16:colId xmlns:a16="http://schemas.microsoft.com/office/drawing/2014/main" val="3844114561"/>
                    </a:ext>
                  </a:extLst>
                </a:gridCol>
                <a:gridCol w="998513">
                  <a:extLst>
                    <a:ext uri="{9D8B030D-6E8A-4147-A177-3AD203B41FA5}">
                      <a16:colId xmlns:a16="http://schemas.microsoft.com/office/drawing/2014/main" val="3069616653"/>
                    </a:ext>
                  </a:extLst>
                </a:gridCol>
                <a:gridCol w="870675">
                  <a:extLst>
                    <a:ext uri="{9D8B030D-6E8A-4147-A177-3AD203B41FA5}">
                      <a16:colId xmlns:a16="http://schemas.microsoft.com/office/drawing/2014/main" val="1740638289"/>
                    </a:ext>
                  </a:extLst>
                </a:gridCol>
              </a:tblGrid>
              <a:tr h="326684">
                <a:tc rowSpan="2">
                  <a:txBody>
                    <a:bodyPr/>
                    <a:lstStyle/>
                    <a:p>
                      <a:pPr algn="ctr" fontAlgn="b"/>
                      <a:r>
                        <a:rPr lang="ru-RU" sz="1100" b="1" u="none" strike="noStrike" dirty="0">
                          <a:effectLst/>
                        </a:rPr>
                        <a:t>№</a:t>
                      </a:r>
                    </a:p>
                    <a:p>
                      <a:pPr algn="ctr" fontAlgn="b"/>
                      <a:r>
                        <a:rPr lang="ru-RU" sz="1100" b="1" u="none" strike="noStrike" dirty="0">
                          <a:effectLst/>
                        </a:rPr>
                        <a:t> </a:t>
                      </a:r>
                      <a:r>
                        <a:rPr lang="ru-RU" sz="1100" b="1" u="none" strike="noStrike" dirty="0" err="1">
                          <a:effectLst/>
                        </a:rPr>
                        <a:t>пп</a:t>
                      </a:r>
                      <a:r>
                        <a:rPr lang="ru-RU" sz="1100" b="1" u="none" strike="noStrike" dirty="0">
                          <a:effectLst/>
                        </a:rPr>
                        <a:t> </a:t>
                      </a:r>
                      <a:endParaRPr lang="ru-RU" sz="1100" b="1" i="0" u="none" strike="noStrike" dirty="0">
                        <a:effectLst/>
                        <a:latin typeface="Arial" panose="020B0604020202020204" pitchFamily="34" charset="0"/>
                      </a:endParaRPr>
                    </a:p>
                  </a:txBody>
                  <a:tcPr marL="7425" marR="7425" marT="7425" marB="0" anchor="ctr"/>
                </a:tc>
                <a:tc rowSpan="2">
                  <a:txBody>
                    <a:bodyPr/>
                    <a:lstStyle/>
                    <a:p>
                      <a:pPr algn="ctr" fontAlgn="b"/>
                      <a:r>
                        <a:rPr lang="ru-RU" sz="1100" b="1" u="none" strike="noStrike" dirty="0">
                          <a:effectLst/>
                        </a:rPr>
                        <a:t>Реквизиты Решений Совета депутатов </a:t>
                      </a:r>
                      <a:r>
                        <a:rPr lang="ru-RU" sz="1100" b="1" u="none" strike="noStrike" dirty="0" err="1">
                          <a:effectLst/>
                        </a:rPr>
                        <a:t>г.Долгопрудного</a:t>
                      </a:r>
                      <a:endParaRPr lang="ru-RU" sz="1100" b="1" i="0" u="none" strike="noStrike" dirty="0">
                        <a:effectLst/>
                        <a:latin typeface="Arial" panose="020B0604020202020204" pitchFamily="34" charset="0"/>
                      </a:endParaRPr>
                    </a:p>
                  </a:txBody>
                  <a:tcPr marL="7425" marR="7425" marT="7425" marB="0" anchor="b"/>
                </a:tc>
                <a:tc>
                  <a:txBody>
                    <a:bodyPr/>
                    <a:lstStyle/>
                    <a:p>
                      <a:pPr algn="ctr" fontAlgn="b"/>
                      <a:r>
                        <a:rPr lang="ru-RU" sz="1100" b="1" u="none" strike="noStrike" dirty="0">
                          <a:effectLst/>
                        </a:rPr>
                        <a:t>Отчет           2021 год</a:t>
                      </a:r>
                      <a:endParaRPr lang="ru-RU" sz="1100" b="1" i="0" u="none" strike="noStrike" dirty="0">
                        <a:effectLst/>
                        <a:latin typeface="Arial" panose="020B0604020202020204" pitchFamily="34" charset="0"/>
                      </a:endParaRPr>
                    </a:p>
                  </a:txBody>
                  <a:tcPr marL="7425" marR="7425" marT="7425" marB="0" anchor="b"/>
                </a:tc>
                <a:tc>
                  <a:txBody>
                    <a:bodyPr/>
                    <a:lstStyle/>
                    <a:p>
                      <a:pPr algn="ctr" fontAlgn="b"/>
                      <a:r>
                        <a:rPr lang="ru-RU" sz="1100" b="1" u="none" strike="noStrike" dirty="0">
                          <a:effectLst/>
                        </a:rPr>
                        <a:t>Оценка            2022 год</a:t>
                      </a:r>
                      <a:endParaRPr lang="ru-RU" sz="1100" b="1" i="0" u="none" strike="noStrike" dirty="0">
                        <a:effectLst/>
                        <a:latin typeface="Arial" panose="020B0604020202020204" pitchFamily="34" charset="0"/>
                      </a:endParaRPr>
                    </a:p>
                  </a:txBody>
                  <a:tcPr marL="7425" marR="7425" marT="7425" marB="0" anchor="b"/>
                </a:tc>
                <a:tc>
                  <a:txBody>
                    <a:bodyPr/>
                    <a:lstStyle/>
                    <a:p>
                      <a:pPr algn="ctr" fontAlgn="b"/>
                      <a:r>
                        <a:rPr lang="ru-RU" sz="1100" b="1" u="none" strike="noStrike">
                          <a:effectLst/>
                        </a:rPr>
                        <a:t>Прогноз</a:t>
                      </a:r>
                      <a:br>
                        <a:rPr lang="ru-RU" sz="1100" b="1" u="none" strike="noStrike">
                          <a:effectLst/>
                        </a:rPr>
                      </a:br>
                      <a:r>
                        <a:rPr lang="ru-RU" sz="1100" b="1" u="none" strike="noStrike">
                          <a:effectLst/>
                        </a:rPr>
                        <a:t>  2023 год</a:t>
                      </a:r>
                      <a:endParaRPr lang="ru-RU" sz="1100" b="1" i="0" u="none" strike="noStrike">
                        <a:effectLst/>
                        <a:latin typeface="Arial" panose="020B0604020202020204" pitchFamily="34" charset="0"/>
                      </a:endParaRPr>
                    </a:p>
                  </a:txBody>
                  <a:tcPr marL="7425" marR="7425" marT="7425" marB="0" anchor="b"/>
                </a:tc>
                <a:tc>
                  <a:txBody>
                    <a:bodyPr/>
                    <a:lstStyle/>
                    <a:p>
                      <a:pPr algn="ctr" fontAlgn="b"/>
                      <a:r>
                        <a:rPr lang="ru-RU" sz="1100" b="1" u="none" strike="noStrike">
                          <a:effectLst/>
                        </a:rPr>
                        <a:t>Прогноз </a:t>
                      </a:r>
                      <a:br>
                        <a:rPr lang="ru-RU" sz="1100" b="1" u="none" strike="noStrike">
                          <a:effectLst/>
                        </a:rPr>
                      </a:br>
                      <a:r>
                        <a:rPr lang="ru-RU" sz="1100" b="1" u="none" strike="noStrike">
                          <a:effectLst/>
                        </a:rPr>
                        <a:t>2024 год</a:t>
                      </a:r>
                      <a:endParaRPr lang="ru-RU" sz="1100" b="1" i="0" u="none" strike="noStrike">
                        <a:effectLst/>
                        <a:latin typeface="Arial" panose="020B0604020202020204" pitchFamily="34" charset="0"/>
                      </a:endParaRPr>
                    </a:p>
                  </a:txBody>
                  <a:tcPr marL="7425" marR="7425" marT="7425" marB="0" anchor="b"/>
                </a:tc>
                <a:tc>
                  <a:txBody>
                    <a:bodyPr/>
                    <a:lstStyle/>
                    <a:p>
                      <a:pPr algn="ctr" fontAlgn="b"/>
                      <a:r>
                        <a:rPr lang="ru-RU" sz="1100" b="1" u="none" strike="noStrike">
                          <a:effectLst/>
                        </a:rPr>
                        <a:t>Прогноз </a:t>
                      </a:r>
                      <a:br>
                        <a:rPr lang="ru-RU" sz="1100" b="1" u="none" strike="noStrike">
                          <a:effectLst/>
                        </a:rPr>
                      </a:br>
                      <a:r>
                        <a:rPr lang="ru-RU" sz="1100" b="1" u="none" strike="noStrike">
                          <a:effectLst/>
                        </a:rPr>
                        <a:t>2025 год</a:t>
                      </a:r>
                      <a:endParaRPr lang="ru-RU" sz="1100" b="1" i="0" u="none" strike="noStrike">
                        <a:effectLst/>
                        <a:latin typeface="Arial" panose="020B0604020202020204" pitchFamily="34" charset="0"/>
                      </a:endParaRPr>
                    </a:p>
                  </a:txBody>
                  <a:tcPr marL="7425" marR="7425" marT="7425" marB="0" anchor="b"/>
                </a:tc>
                <a:extLst>
                  <a:ext uri="{0D108BD9-81ED-4DB2-BD59-A6C34878D82A}">
                    <a16:rowId xmlns:a16="http://schemas.microsoft.com/office/drawing/2014/main" val="3439556922"/>
                  </a:ext>
                </a:extLst>
              </a:tr>
              <a:tr h="304411">
                <a:tc vMerge="1">
                  <a:txBody>
                    <a:bodyPr/>
                    <a:lstStyle/>
                    <a:p>
                      <a:endParaRPr lang="ru-RU"/>
                    </a:p>
                  </a:txBody>
                  <a:tcPr/>
                </a:tc>
                <a:tc vMerge="1">
                  <a:txBody>
                    <a:bodyPr/>
                    <a:lstStyle/>
                    <a:p>
                      <a:endParaRPr lang="ru-RU"/>
                    </a:p>
                  </a:txBody>
                  <a:tcPr/>
                </a:tc>
                <a:tc>
                  <a:txBody>
                    <a:bodyPr/>
                    <a:lstStyle/>
                    <a:p>
                      <a:pPr algn="ctr" fontAlgn="b"/>
                      <a:r>
                        <a:rPr lang="ru-RU" sz="1100" b="1" u="none" strike="noStrike" dirty="0">
                          <a:effectLst/>
                        </a:rPr>
                        <a:t>Выпадающие доходы</a:t>
                      </a:r>
                      <a:endParaRPr lang="ru-RU" sz="1100" b="1" i="0" u="none" strike="noStrike" dirty="0">
                        <a:effectLst/>
                        <a:latin typeface="Arial" panose="020B0604020202020204" pitchFamily="34" charset="0"/>
                      </a:endParaRPr>
                    </a:p>
                  </a:txBody>
                  <a:tcPr marL="7425" marR="7425" marT="7425" marB="0" anchor="b"/>
                </a:tc>
                <a:tc>
                  <a:txBody>
                    <a:bodyPr/>
                    <a:lstStyle/>
                    <a:p>
                      <a:pPr algn="ctr" fontAlgn="b"/>
                      <a:r>
                        <a:rPr lang="ru-RU" sz="1100" b="1" u="none" strike="noStrike" dirty="0">
                          <a:effectLst/>
                        </a:rPr>
                        <a:t>Выпадающие доходы</a:t>
                      </a:r>
                      <a:endParaRPr lang="ru-RU" sz="1100" b="1" i="0" u="none" strike="noStrike" dirty="0">
                        <a:effectLst/>
                        <a:latin typeface="Arial" panose="020B0604020202020204" pitchFamily="34" charset="0"/>
                      </a:endParaRPr>
                    </a:p>
                  </a:txBody>
                  <a:tcPr marL="7425" marR="7425" marT="7425" marB="0" anchor="b"/>
                </a:tc>
                <a:tc>
                  <a:txBody>
                    <a:bodyPr/>
                    <a:lstStyle/>
                    <a:p>
                      <a:pPr algn="ctr" fontAlgn="b"/>
                      <a:r>
                        <a:rPr lang="ru-RU" sz="1100" b="1" u="none" strike="noStrike" dirty="0">
                          <a:effectLst/>
                        </a:rPr>
                        <a:t>Выпадающие доходы</a:t>
                      </a:r>
                      <a:endParaRPr lang="ru-RU" sz="1100" b="1" i="0" u="none" strike="noStrike" dirty="0">
                        <a:effectLst/>
                        <a:latin typeface="Arial" panose="020B0604020202020204" pitchFamily="34" charset="0"/>
                      </a:endParaRPr>
                    </a:p>
                  </a:txBody>
                  <a:tcPr marL="7425" marR="7425" marT="7425" marB="0" anchor="b"/>
                </a:tc>
                <a:tc>
                  <a:txBody>
                    <a:bodyPr/>
                    <a:lstStyle/>
                    <a:p>
                      <a:pPr algn="ctr" fontAlgn="b"/>
                      <a:r>
                        <a:rPr lang="ru-RU" sz="1100" b="1" u="none" strike="noStrike" dirty="0">
                          <a:effectLst/>
                        </a:rPr>
                        <a:t>Выпадающие доходы</a:t>
                      </a:r>
                      <a:endParaRPr lang="ru-RU" sz="1100" b="1" i="0" u="none" strike="noStrike" dirty="0">
                        <a:effectLst/>
                        <a:latin typeface="Arial" panose="020B0604020202020204" pitchFamily="34" charset="0"/>
                      </a:endParaRPr>
                    </a:p>
                  </a:txBody>
                  <a:tcPr marL="7425" marR="7425" marT="7425" marB="0" anchor="b"/>
                </a:tc>
                <a:tc>
                  <a:txBody>
                    <a:bodyPr/>
                    <a:lstStyle/>
                    <a:p>
                      <a:pPr algn="ctr" fontAlgn="b"/>
                      <a:r>
                        <a:rPr lang="ru-RU" sz="1100" b="1" u="none" strike="noStrike" dirty="0">
                          <a:effectLst/>
                        </a:rPr>
                        <a:t>Выпадающие доходы</a:t>
                      </a:r>
                      <a:endParaRPr lang="ru-RU" sz="1100" b="1" i="0" u="none" strike="noStrike" dirty="0">
                        <a:effectLst/>
                        <a:latin typeface="Arial" panose="020B0604020202020204" pitchFamily="34" charset="0"/>
                      </a:endParaRPr>
                    </a:p>
                  </a:txBody>
                  <a:tcPr marL="7425" marR="7425" marT="7425" marB="0" anchor="b"/>
                </a:tc>
                <a:extLst>
                  <a:ext uri="{0D108BD9-81ED-4DB2-BD59-A6C34878D82A}">
                    <a16:rowId xmlns:a16="http://schemas.microsoft.com/office/drawing/2014/main" val="2277848015"/>
                  </a:ext>
                </a:extLst>
              </a:tr>
              <a:tr h="438054">
                <a:tc>
                  <a:txBody>
                    <a:bodyPr/>
                    <a:lstStyle/>
                    <a:p>
                      <a:pPr algn="l" fontAlgn="b"/>
                      <a:r>
                        <a:rPr lang="ru-RU" sz="1100" u="none" strike="noStrike" dirty="0">
                          <a:effectLst/>
                        </a:rPr>
                        <a:t>1.</a:t>
                      </a:r>
                      <a:endParaRPr lang="ru-RU" sz="1100" b="0" i="0" u="none" strike="noStrike" dirty="0">
                        <a:effectLst/>
                        <a:latin typeface="Arial" panose="020B0604020202020204" pitchFamily="34" charset="0"/>
                      </a:endParaRPr>
                    </a:p>
                  </a:txBody>
                  <a:tcPr marL="7425" marR="7425" marT="7425" marB="0" anchor="ctr"/>
                </a:tc>
                <a:tc>
                  <a:txBody>
                    <a:bodyPr/>
                    <a:lstStyle/>
                    <a:p>
                      <a:pPr algn="l" fontAlgn="b"/>
                      <a:r>
                        <a:rPr lang="ru-RU" sz="1100" b="1" u="none" strike="noStrike" dirty="0">
                          <a:effectLst/>
                        </a:rPr>
                        <a:t>Решение Совета депутатов </a:t>
                      </a:r>
                      <a:r>
                        <a:rPr lang="ru-RU" sz="1100" b="1" u="none" strike="noStrike" dirty="0" err="1">
                          <a:effectLst/>
                        </a:rPr>
                        <a:t>г.Долгопрудного</a:t>
                      </a:r>
                      <a:r>
                        <a:rPr lang="ru-RU" sz="1100" b="1" u="none" strike="noStrike" dirty="0">
                          <a:effectLst/>
                        </a:rPr>
                        <a:t> от 22.06.2012  № 95-нр «О земельном налоге на территории городского округа Долгопрудный»</a:t>
                      </a:r>
                      <a:endParaRPr lang="ru-RU" sz="1100" b="1" i="0" u="none" strike="noStrike" dirty="0">
                        <a:effectLst/>
                        <a:latin typeface="Arial" panose="020B0604020202020204" pitchFamily="34" charset="0"/>
                      </a:endParaRPr>
                    </a:p>
                  </a:txBody>
                  <a:tcPr marL="7425" marR="7425" marT="7425" marB="0" anchor="b"/>
                </a:tc>
                <a:tc>
                  <a:txBody>
                    <a:bodyPr/>
                    <a:lstStyle/>
                    <a:p>
                      <a:pPr algn="ctr" fontAlgn="b"/>
                      <a:r>
                        <a:rPr lang="ru-RU" sz="1100" b="1" u="none" strike="noStrike">
                          <a:effectLst/>
                        </a:rPr>
                        <a:t>33 636,0</a:t>
                      </a:r>
                      <a:endParaRPr lang="ru-RU" sz="1100" b="1" i="0" u="none" strike="noStrike">
                        <a:effectLst/>
                        <a:latin typeface="Arial" panose="020B0604020202020204" pitchFamily="34" charset="0"/>
                      </a:endParaRPr>
                    </a:p>
                  </a:txBody>
                  <a:tcPr marL="7425" marR="7425" marT="7425" marB="0" anchor="b"/>
                </a:tc>
                <a:tc>
                  <a:txBody>
                    <a:bodyPr/>
                    <a:lstStyle/>
                    <a:p>
                      <a:pPr algn="ctr" fontAlgn="b"/>
                      <a:r>
                        <a:rPr lang="ru-RU" sz="1100" b="1" u="none" strike="noStrike">
                          <a:effectLst/>
                        </a:rPr>
                        <a:t>33 636,0</a:t>
                      </a:r>
                      <a:endParaRPr lang="ru-RU" sz="1100" b="1" i="0" u="none" strike="noStrike">
                        <a:effectLst/>
                        <a:latin typeface="Arial" panose="020B0604020202020204" pitchFamily="34" charset="0"/>
                      </a:endParaRPr>
                    </a:p>
                  </a:txBody>
                  <a:tcPr marL="7425" marR="7425" marT="7425" marB="0" anchor="b"/>
                </a:tc>
                <a:tc>
                  <a:txBody>
                    <a:bodyPr/>
                    <a:lstStyle/>
                    <a:p>
                      <a:pPr algn="ctr" fontAlgn="b"/>
                      <a:r>
                        <a:rPr lang="ru-RU" sz="1100" b="1" u="none" strike="noStrike">
                          <a:effectLst/>
                        </a:rPr>
                        <a:t>33 636,0</a:t>
                      </a:r>
                      <a:endParaRPr lang="ru-RU" sz="1100" b="1" i="0" u="none" strike="noStrike">
                        <a:effectLst/>
                        <a:latin typeface="Arial" panose="020B0604020202020204" pitchFamily="34" charset="0"/>
                      </a:endParaRPr>
                    </a:p>
                  </a:txBody>
                  <a:tcPr marL="7425" marR="7425" marT="7425" marB="0" anchor="b"/>
                </a:tc>
                <a:tc>
                  <a:txBody>
                    <a:bodyPr/>
                    <a:lstStyle/>
                    <a:p>
                      <a:pPr algn="ctr" fontAlgn="b"/>
                      <a:r>
                        <a:rPr lang="ru-RU" sz="1100" b="1" u="none" strike="noStrike">
                          <a:effectLst/>
                        </a:rPr>
                        <a:t>33 636,0</a:t>
                      </a:r>
                      <a:endParaRPr lang="ru-RU" sz="1100" b="1" i="0" u="none" strike="noStrike">
                        <a:effectLst/>
                        <a:latin typeface="Arial" panose="020B0604020202020204" pitchFamily="34" charset="0"/>
                      </a:endParaRPr>
                    </a:p>
                  </a:txBody>
                  <a:tcPr marL="7425" marR="7425" marT="7425" marB="0" anchor="b"/>
                </a:tc>
                <a:tc>
                  <a:txBody>
                    <a:bodyPr/>
                    <a:lstStyle/>
                    <a:p>
                      <a:pPr algn="ctr" fontAlgn="b"/>
                      <a:r>
                        <a:rPr lang="ru-RU" sz="1100" b="1" u="none" strike="noStrike" dirty="0">
                          <a:effectLst/>
                        </a:rPr>
                        <a:t>33 636,0</a:t>
                      </a:r>
                      <a:endParaRPr lang="ru-RU" sz="1100" b="1" i="0" u="none" strike="noStrike" dirty="0">
                        <a:effectLst/>
                        <a:latin typeface="Arial" panose="020B0604020202020204" pitchFamily="34" charset="0"/>
                      </a:endParaRPr>
                    </a:p>
                  </a:txBody>
                  <a:tcPr marL="7425" marR="7425" marT="7425" marB="0" anchor="b"/>
                </a:tc>
                <a:extLst>
                  <a:ext uri="{0D108BD9-81ED-4DB2-BD59-A6C34878D82A}">
                    <a16:rowId xmlns:a16="http://schemas.microsoft.com/office/drawing/2014/main" val="1883840879"/>
                  </a:ext>
                </a:extLst>
              </a:tr>
              <a:tr h="232144">
                <a:tc>
                  <a:txBody>
                    <a:bodyPr/>
                    <a:lstStyle/>
                    <a:p>
                      <a:pPr algn="l" fontAlgn="b"/>
                      <a:r>
                        <a:rPr lang="ru-RU" sz="1100" u="none" strike="noStrike" dirty="0">
                          <a:effectLst/>
                        </a:rPr>
                        <a:t>1.1</a:t>
                      </a:r>
                      <a:endParaRPr lang="ru-RU" sz="1100" b="0" i="0" u="none" strike="noStrike" dirty="0">
                        <a:effectLst/>
                        <a:latin typeface="Arial" panose="020B0604020202020204" pitchFamily="34" charset="0"/>
                      </a:endParaRPr>
                    </a:p>
                  </a:txBody>
                  <a:tcPr marL="7425" marR="7425" marT="7425" marB="0" anchor="ctr"/>
                </a:tc>
                <a:tc>
                  <a:txBody>
                    <a:bodyPr/>
                    <a:lstStyle/>
                    <a:p>
                      <a:pPr algn="ctr" fontAlgn="b"/>
                      <a:r>
                        <a:rPr lang="ru-RU" sz="1100" b="1" u="none" strike="noStrike" dirty="0">
                          <a:effectLst/>
                        </a:rPr>
                        <a:t>Юридические лица</a:t>
                      </a:r>
                      <a:endParaRPr lang="ru-RU" sz="1100" b="1" i="0" u="none" strike="noStrike" dirty="0">
                        <a:effectLst/>
                        <a:latin typeface="Arial" panose="020B0604020202020204" pitchFamily="34" charset="0"/>
                      </a:endParaRPr>
                    </a:p>
                  </a:txBody>
                  <a:tcPr marL="7425" marR="7425" marT="7425" marB="0" anchor="b"/>
                </a:tc>
                <a:tc>
                  <a:txBody>
                    <a:bodyPr/>
                    <a:lstStyle/>
                    <a:p>
                      <a:pPr algn="ctr" fontAlgn="b"/>
                      <a:r>
                        <a:rPr lang="ru-RU" sz="1100" b="1" u="none" strike="noStrike" dirty="0">
                          <a:effectLst/>
                        </a:rPr>
                        <a:t>28 631,0</a:t>
                      </a:r>
                      <a:endParaRPr lang="ru-RU" sz="1100" b="1" i="0" u="none" strike="noStrike" dirty="0">
                        <a:effectLst/>
                        <a:latin typeface="Arial" panose="020B0604020202020204" pitchFamily="34" charset="0"/>
                      </a:endParaRPr>
                    </a:p>
                  </a:txBody>
                  <a:tcPr marL="7425" marR="7425" marT="7425" marB="0" anchor="b"/>
                </a:tc>
                <a:tc>
                  <a:txBody>
                    <a:bodyPr/>
                    <a:lstStyle/>
                    <a:p>
                      <a:pPr algn="ctr" fontAlgn="b"/>
                      <a:r>
                        <a:rPr lang="ru-RU" sz="1100" b="1" u="none" strike="noStrike" dirty="0">
                          <a:effectLst/>
                        </a:rPr>
                        <a:t>28 631,0</a:t>
                      </a:r>
                      <a:endParaRPr lang="ru-RU" sz="1100" b="1" i="0" u="none" strike="noStrike" dirty="0">
                        <a:effectLst/>
                        <a:latin typeface="Arial" panose="020B0604020202020204" pitchFamily="34" charset="0"/>
                      </a:endParaRPr>
                    </a:p>
                  </a:txBody>
                  <a:tcPr marL="7425" marR="7425" marT="7425" marB="0" anchor="b"/>
                </a:tc>
                <a:tc>
                  <a:txBody>
                    <a:bodyPr/>
                    <a:lstStyle/>
                    <a:p>
                      <a:pPr algn="ctr" fontAlgn="b"/>
                      <a:r>
                        <a:rPr lang="ru-RU" sz="1100" b="1" u="none" strike="noStrike" dirty="0">
                          <a:effectLst/>
                        </a:rPr>
                        <a:t>28 631,0</a:t>
                      </a:r>
                      <a:endParaRPr lang="ru-RU" sz="1100" b="1" i="0" u="none" strike="noStrike" dirty="0">
                        <a:effectLst/>
                        <a:latin typeface="Arial" panose="020B0604020202020204" pitchFamily="34" charset="0"/>
                      </a:endParaRPr>
                    </a:p>
                  </a:txBody>
                  <a:tcPr marL="7425" marR="7425" marT="7425" marB="0" anchor="b"/>
                </a:tc>
                <a:tc>
                  <a:txBody>
                    <a:bodyPr/>
                    <a:lstStyle/>
                    <a:p>
                      <a:pPr algn="ctr" fontAlgn="b"/>
                      <a:r>
                        <a:rPr lang="ru-RU" sz="1100" b="1" u="none" strike="noStrike" dirty="0">
                          <a:effectLst/>
                        </a:rPr>
                        <a:t>28 631,0</a:t>
                      </a:r>
                      <a:endParaRPr lang="ru-RU" sz="1100" b="1" i="0" u="none" strike="noStrike" dirty="0">
                        <a:effectLst/>
                        <a:latin typeface="Arial" panose="020B0604020202020204" pitchFamily="34" charset="0"/>
                      </a:endParaRPr>
                    </a:p>
                  </a:txBody>
                  <a:tcPr marL="7425" marR="7425" marT="7425" marB="0" anchor="b"/>
                </a:tc>
                <a:tc>
                  <a:txBody>
                    <a:bodyPr/>
                    <a:lstStyle/>
                    <a:p>
                      <a:pPr algn="ctr" fontAlgn="b"/>
                      <a:r>
                        <a:rPr lang="ru-RU" sz="1100" b="1" u="none" strike="noStrike" dirty="0">
                          <a:effectLst/>
                        </a:rPr>
                        <a:t>28 631,0</a:t>
                      </a:r>
                      <a:endParaRPr lang="ru-RU" sz="1100" b="1" i="0" u="none" strike="noStrike" dirty="0">
                        <a:effectLst/>
                        <a:latin typeface="Arial" panose="020B0604020202020204" pitchFamily="34" charset="0"/>
                      </a:endParaRPr>
                    </a:p>
                  </a:txBody>
                  <a:tcPr marL="7425" marR="7425" marT="7425" marB="0" anchor="b"/>
                </a:tc>
                <a:extLst>
                  <a:ext uri="{0D108BD9-81ED-4DB2-BD59-A6C34878D82A}">
                    <a16:rowId xmlns:a16="http://schemas.microsoft.com/office/drawing/2014/main" val="2477230025"/>
                  </a:ext>
                </a:extLst>
              </a:tr>
              <a:tr h="331301">
                <a:tc>
                  <a:txBody>
                    <a:bodyPr/>
                    <a:lstStyle/>
                    <a:p>
                      <a:pPr algn="l" fontAlgn="b"/>
                      <a:r>
                        <a:rPr lang="ru-RU" sz="1100" u="none" strike="noStrike" dirty="0">
                          <a:effectLst/>
                        </a:rPr>
                        <a:t> </a:t>
                      </a:r>
                      <a:endParaRPr lang="ru-RU" sz="1100" b="0" i="0" u="none" strike="noStrike" dirty="0">
                        <a:effectLst/>
                        <a:latin typeface="Arial" panose="020B0604020202020204" pitchFamily="34" charset="0"/>
                      </a:endParaRPr>
                    </a:p>
                  </a:txBody>
                  <a:tcPr marL="7425" marR="7425" marT="7425" marB="0" anchor="ctr"/>
                </a:tc>
                <a:tc>
                  <a:txBody>
                    <a:bodyPr/>
                    <a:lstStyle/>
                    <a:p>
                      <a:pPr algn="l" fontAlgn="t"/>
                      <a:r>
                        <a:rPr lang="ru-RU" sz="1100" u="none" strike="noStrike" dirty="0">
                          <a:effectLst/>
                        </a:rPr>
                        <a:t>Земли, предоставляемые для обеспечения деятельности органов муниципальной власти и муниципального управления</a:t>
                      </a:r>
                      <a:endParaRPr lang="ru-RU" sz="1100" b="0" i="0" u="none" strike="noStrike" dirty="0">
                        <a:effectLst/>
                        <a:latin typeface="Arial" panose="020B0604020202020204" pitchFamily="34" charset="0"/>
                      </a:endParaRPr>
                    </a:p>
                  </a:txBody>
                  <a:tcPr marL="7425" marR="7425" marT="7425" marB="0"/>
                </a:tc>
                <a:tc>
                  <a:txBody>
                    <a:bodyPr/>
                    <a:lstStyle/>
                    <a:p>
                      <a:pPr algn="ctr" fontAlgn="b"/>
                      <a:r>
                        <a:rPr lang="ru-RU" sz="1100" u="none" strike="noStrike">
                          <a:effectLst/>
                        </a:rPr>
                        <a:t>24 649,0</a:t>
                      </a:r>
                      <a:endParaRPr lang="ru-RU" sz="1100" b="0" i="0" u="none" strike="noStrike">
                        <a:effectLst/>
                        <a:latin typeface="Arial" panose="020B0604020202020204" pitchFamily="34" charset="0"/>
                      </a:endParaRPr>
                    </a:p>
                  </a:txBody>
                  <a:tcPr marL="7425" marR="7425" marT="7425" marB="0" anchor="b"/>
                </a:tc>
                <a:tc>
                  <a:txBody>
                    <a:bodyPr/>
                    <a:lstStyle/>
                    <a:p>
                      <a:pPr algn="ctr" fontAlgn="b"/>
                      <a:r>
                        <a:rPr lang="ru-RU" sz="1100" u="none" strike="noStrike">
                          <a:effectLst/>
                        </a:rPr>
                        <a:t>24 649,0</a:t>
                      </a:r>
                      <a:endParaRPr lang="ru-RU" sz="1100" b="0" i="0" u="none" strike="noStrike">
                        <a:effectLst/>
                        <a:latin typeface="Arial" panose="020B0604020202020204" pitchFamily="34" charset="0"/>
                      </a:endParaRPr>
                    </a:p>
                  </a:txBody>
                  <a:tcPr marL="7425" marR="7425" marT="7425" marB="0" anchor="b"/>
                </a:tc>
                <a:tc>
                  <a:txBody>
                    <a:bodyPr/>
                    <a:lstStyle/>
                    <a:p>
                      <a:pPr algn="ctr" fontAlgn="b"/>
                      <a:r>
                        <a:rPr lang="ru-RU" sz="1100" u="none" strike="noStrike">
                          <a:effectLst/>
                        </a:rPr>
                        <a:t>24 649,0</a:t>
                      </a:r>
                      <a:endParaRPr lang="ru-RU" sz="1100" b="0" i="0" u="none" strike="noStrike">
                        <a:effectLst/>
                        <a:latin typeface="Arial" panose="020B0604020202020204" pitchFamily="34" charset="0"/>
                      </a:endParaRPr>
                    </a:p>
                  </a:txBody>
                  <a:tcPr marL="7425" marR="7425" marT="7425" marB="0" anchor="b"/>
                </a:tc>
                <a:tc>
                  <a:txBody>
                    <a:bodyPr/>
                    <a:lstStyle/>
                    <a:p>
                      <a:pPr algn="ctr" fontAlgn="b"/>
                      <a:r>
                        <a:rPr lang="ru-RU" sz="1100" u="none" strike="noStrike">
                          <a:effectLst/>
                        </a:rPr>
                        <a:t>24 649,0</a:t>
                      </a:r>
                      <a:endParaRPr lang="ru-RU" sz="1100" b="0" i="0" u="none" strike="noStrike">
                        <a:effectLst/>
                        <a:latin typeface="Arial" panose="020B0604020202020204" pitchFamily="34" charset="0"/>
                      </a:endParaRPr>
                    </a:p>
                  </a:txBody>
                  <a:tcPr marL="7425" marR="7425" marT="7425" marB="0" anchor="b"/>
                </a:tc>
                <a:tc>
                  <a:txBody>
                    <a:bodyPr/>
                    <a:lstStyle/>
                    <a:p>
                      <a:pPr algn="ctr" fontAlgn="b"/>
                      <a:r>
                        <a:rPr lang="ru-RU" sz="1100" u="none" strike="noStrike" dirty="0">
                          <a:effectLst/>
                        </a:rPr>
                        <a:t>24 649,0</a:t>
                      </a:r>
                      <a:endParaRPr lang="ru-RU" sz="1100" b="0" i="0" u="none" strike="noStrike" dirty="0">
                        <a:effectLst/>
                        <a:latin typeface="Arial" panose="020B0604020202020204" pitchFamily="34" charset="0"/>
                      </a:endParaRPr>
                    </a:p>
                  </a:txBody>
                  <a:tcPr marL="7425" marR="7425" marT="7425" marB="0" anchor="b"/>
                </a:tc>
                <a:extLst>
                  <a:ext uri="{0D108BD9-81ED-4DB2-BD59-A6C34878D82A}">
                    <a16:rowId xmlns:a16="http://schemas.microsoft.com/office/drawing/2014/main" val="1177461832"/>
                  </a:ext>
                </a:extLst>
              </a:tr>
              <a:tr h="289594">
                <a:tc>
                  <a:txBody>
                    <a:bodyPr/>
                    <a:lstStyle/>
                    <a:p>
                      <a:pPr algn="l" fontAlgn="b"/>
                      <a:r>
                        <a:rPr lang="ru-RU" sz="1100" u="none" strike="noStrike" dirty="0">
                          <a:effectLst/>
                        </a:rPr>
                        <a:t> </a:t>
                      </a:r>
                      <a:endParaRPr lang="ru-RU" sz="1100" b="0" i="0" u="none" strike="noStrike" dirty="0">
                        <a:effectLst/>
                        <a:latin typeface="Arial" panose="020B0604020202020204" pitchFamily="34" charset="0"/>
                      </a:endParaRPr>
                    </a:p>
                  </a:txBody>
                  <a:tcPr marL="7425" marR="7425" marT="7425" marB="0" anchor="ctr"/>
                </a:tc>
                <a:tc>
                  <a:txBody>
                    <a:bodyPr/>
                    <a:lstStyle/>
                    <a:p>
                      <a:pPr algn="l" fontAlgn="b"/>
                      <a:r>
                        <a:rPr lang="ru-RU" sz="1100" u="none" strike="noStrike">
                          <a:effectLst/>
                        </a:rPr>
                        <a:t>Земли общего пользования муниципального образования</a:t>
                      </a:r>
                      <a:endParaRPr lang="ru-RU" sz="1100" b="0" i="0" u="none" strike="noStrike">
                        <a:effectLst/>
                        <a:latin typeface="Arial" panose="020B0604020202020204" pitchFamily="34" charset="0"/>
                      </a:endParaRPr>
                    </a:p>
                  </a:txBody>
                  <a:tcPr marL="7425" marR="7425" marT="7425" marB="0" anchor="b"/>
                </a:tc>
                <a:tc>
                  <a:txBody>
                    <a:bodyPr/>
                    <a:lstStyle/>
                    <a:p>
                      <a:pPr algn="ctr" fontAlgn="b"/>
                      <a:r>
                        <a:rPr lang="ru-RU" sz="1100" u="none" strike="noStrike">
                          <a:effectLst/>
                        </a:rPr>
                        <a:t>838,0</a:t>
                      </a:r>
                      <a:endParaRPr lang="ru-RU" sz="1100" b="0" i="0" u="none" strike="noStrike">
                        <a:effectLst/>
                        <a:latin typeface="Arial" panose="020B0604020202020204" pitchFamily="34" charset="0"/>
                      </a:endParaRPr>
                    </a:p>
                  </a:txBody>
                  <a:tcPr marL="7425" marR="7425" marT="7425" marB="0" anchor="b"/>
                </a:tc>
                <a:tc>
                  <a:txBody>
                    <a:bodyPr/>
                    <a:lstStyle/>
                    <a:p>
                      <a:pPr algn="ctr" fontAlgn="b"/>
                      <a:r>
                        <a:rPr lang="ru-RU" sz="1100" u="none" strike="noStrike">
                          <a:effectLst/>
                        </a:rPr>
                        <a:t>838,0</a:t>
                      </a:r>
                      <a:endParaRPr lang="ru-RU" sz="1100" b="0" i="0" u="none" strike="noStrike">
                        <a:effectLst/>
                        <a:latin typeface="Arial" panose="020B0604020202020204" pitchFamily="34" charset="0"/>
                      </a:endParaRPr>
                    </a:p>
                  </a:txBody>
                  <a:tcPr marL="7425" marR="7425" marT="7425" marB="0" anchor="b"/>
                </a:tc>
                <a:tc>
                  <a:txBody>
                    <a:bodyPr/>
                    <a:lstStyle/>
                    <a:p>
                      <a:pPr algn="ctr" fontAlgn="b"/>
                      <a:r>
                        <a:rPr lang="ru-RU" sz="1100" u="none" strike="noStrike">
                          <a:effectLst/>
                        </a:rPr>
                        <a:t>838,0</a:t>
                      </a:r>
                      <a:endParaRPr lang="ru-RU" sz="1100" b="0" i="0" u="none" strike="noStrike">
                        <a:effectLst/>
                        <a:latin typeface="Arial" panose="020B0604020202020204" pitchFamily="34" charset="0"/>
                      </a:endParaRPr>
                    </a:p>
                  </a:txBody>
                  <a:tcPr marL="7425" marR="7425" marT="7425" marB="0" anchor="b"/>
                </a:tc>
                <a:tc>
                  <a:txBody>
                    <a:bodyPr/>
                    <a:lstStyle/>
                    <a:p>
                      <a:pPr algn="ctr" fontAlgn="b"/>
                      <a:r>
                        <a:rPr lang="ru-RU" sz="1100" u="none" strike="noStrike">
                          <a:effectLst/>
                        </a:rPr>
                        <a:t>838,0</a:t>
                      </a:r>
                      <a:endParaRPr lang="ru-RU" sz="1100" b="0" i="0" u="none" strike="noStrike">
                        <a:effectLst/>
                        <a:latin typeface="Arial" panose="020B0604020202020204" pitchFamily="34" charset="0"/>
                      </a:endParaRPr>
                    </a:p>
                  </a:txBody>
                  <a:tcPr marL="7425" marR="7425" marT="7425" marB="0" anchor="b"/>
                </a:tc>
                <a:tc>
                  <a:txBody>
                    <a:bodyPr/>
                    <a:lstStyle/>
                    <a:p>
                      <a:pPr algn="ctr" fontAlgn="b"/>
                      <a:r>
                        <a:rPr lang="ru-RU" sz="1100" u="none" strike="noStrike" dirty="0">
                          <a:effectLst/>
                        </a:rPr>
                        <a:t>838,0</a:t>
                      </a:r>
                      <a:endParaRPr lang="ru-RU" sz="1100" b="0" i="0" u="none" strike="noStrike" dirty="0">
                        <a:effectLst/>
                        <a:latin typeface="Arial" panose="020B0604020202020204" pitchFamily="34" charset="0"/>
                      </a:endParaRPr>
                    </a:p>
                  </a:txBody>
                  <a:tcPr marL="7425" marR="7425" marT="7425" marB="0" anchor="b"/>
                </a:tc>
                <a:extLst>
                  <a:ext uri="{0D108BD9-81ED-4DB2-BD59-A6C34878D82A}">
                    <a16:rowId xmlns:a16="http://schemas.microsoft.com/office/drawing/2014/main" val="3223107288"/>
                  </a:ext>
                </a:extLst>
              </a:tr>
              <a:tr h="640080">
                <a:tc>
                  <a:txBody>
                    <a:bodyPr/>
                    <a:lstStyle/>
                    <a:p>
                      <a:pPr algn="l" fontAlgn="b"/>
                      <a:r>
                        <a:rPr lang="ru-RU" sz="1100" u="none" strike="noStrike" dirty="0">
                          <a:effectLst/>
                        </a:rPr>
                        <a:t> </a:t>
                      </a:r>
                      <a:endParaRPr lang="ru-RU" sz="1100" b="0" i="0" u="none" strike="noStrike" dirty="0">
                        <a:effectLst/>
                        <a:latin typeface="Arial" panose="020B0604020202020204" pitchFamily="34" charset="0"/>
                      </a:endParaRPr>
                    </a:p>
                  </a:txBody>
                  <a:tcPr marL="7425" marR="7425" marT="7425" marB="0" anchor="ctr"/>
                </a:tc>
                <a:tc>
                  <a:txBody>
                    <a:bodyPr/>
                    <a:lstStyle/>
                    <a:p>
                      <a:pPr algn="l" fontAlgn="ctr"/>
                      <a:r>
                        <a:rPr lang="ru-RU" sz="1100" u="none" strike="noStrike" dirty="0">
                          <a:effectLst/>
                        </a:rPr>
                        <a:t>Земли государственных и муниципальных учреждений Московской области, вид деятельности которых направлен на сопровождение процедуры оформления права муниципальной собственности и собственности Московской области на объекты недвижимости, включая земельные участки.</a:t>
                      </a:r>
                      <a:endParaRPr lang="ru-RU" sz="1100" b="0" i="0" u="none" strike="noStrike" dirty="0">
                        <a:solidFill>
                          <a:srgbClr val="000000"/>
                        </a:solidFill>
                        <a:effectLst/>
                        <a:latin typeface="Arial" panose="020B0604020202020204" pitchFamily="34" charset="0"/>
                      </a:endParaRPr>
                    </a:p>
                  </a:txBody>
                  <a:tcPr marL="7425" marR="7425" marT="7425" marB="0" anchor="ctr"/>
                </a:tc>
                <a:tc>
                  <a:txBody>
                    <a:bodyPr/>
                    <a:lstStyle/>
                    <a:p>
                      <a:pPr algn="ctr" fontAlgn="b"/>
                      <a:r>
                        <a:rPr lang="ru-RU" sz="1100" u="none" strike="noStrike" dirty="0">
                          <a:effectLst/>
                        </a:rPr>
                        <a:t>761,0</a:t>
                      </a:r>
                      <a:endParaRPr lang="ru-RU" sz="1100" b="0" i="0" u="none" strike="noStrike" dirty="0">
                        <a:effectLst/>
                        <a:latin typeface="Arial" panose="020B0604020202020204" pitchFamily="34" charset="0"/>
                      </a:endParaRPr>
                    </a:p>
                  </a:txBody>
                  <a:tcPr marL="7425" marR="7425" marT="7425" marB="0" anchor="b"/>
                </a:tc>
                <a:tc>
                  <a:txBody>
                    <a:bodyPr/>
                    <a:lstStyle/>
                    <a:p>
                      <a:pPr algn="ctr" fontAlgn="b"/>
                      <a:r>
                        <a:rPr lang="ru-RU" sz="1100" u="none" strike="noStrike">
                          <a:effectLst/>
                        </a:rPr>
                        <a:t>761,0</a:t>
                      </a:r>
                      <a:endParaRPr lang="ru-RU" sz="1100" b="0" i="0" u="none" strike="noStrike">
                        <a:effectLst/>
                        <a:latin typeface="Arial" panose="020B0604020202020204" pitchFamily="34" charset="0"/>
                      </a:endParaRPr>
                    </a:p>
                  </a:txBody>
                  <a:tcPr marL="7425" marR="7425" marT="7425" marB="0" anchor="b"/>
                </a:tc>
                <a:tc>
                  <a:txBody>
                    <a:bodyPr/>
                    <a:lstStyle/>
                    <a:p>
                      <a:pPr algn="ctr" fontAlgn="b"/>
                      <a:r>
                        <a:rPr lang="ru-RU" sz="1100" u="none" strike="noStrike">
                          <a:effectLst/>
                        </a:rPr>
                        <a:t>761,0</a:t>
                      </a:r>
                      <a:endParaRPr lang="ru-RU" sz="1100" b="0" i="0" u="none" strike="noStrike">
                        <a:effectLst/>
                        <a:latin typeface="Arial" panose="020B0604020202020204" pitchFamily="34" charset="0"/>
                      </a:endParaRPr>
                    </a:p>
                  </a:txBody>
                  <a:tcPr marL="7425" marR="7425" marT="7425" marB="0" anchor="b"/>
                </a:tc>
                <a:tc>
                  <a:txBody>
                    <a:bodyPr/>
                    <a:lstStyle/>
                    <a:p>
                      <a:pPr algn="ctr" fontAlgn="b"/>
                      <a:r>
                        <a:rPr lang="ru-RU" sz="1100" u="none" strike="noStrike">
                          <a:effectLst/>
                        </a:rPr>
                        <a:t>761,0</a:t>
                      </a:r>
                      <a:endParaRPr lang="ru-RU" sz="1100" b="0" i="0" u="none" strike="noStrike">
                        <a:effectLst/>
                        <a:latin typeface="Arial" panose="020B0604020202020204" pitchFamily="34" charset="0"/>
                      </a:endParaRPr>
                    </a:p>
                  </a:txBody>
                  <a:tcPr marL="7425" marR="7425" marT="7425" marB="0" anchor="b"/>
                </a:tc>
                <a:tc>
                  <a:txBody>
                    <a:bodyPr/>
                    <a:lstStyle/>
                    <a:p>
                      <a:pPr algn="ctr" fontAlgn="b"/>
                      <a:r>
                        <a:rPr lang="ru-RU" sz="1100" u="none" strike="noStrike" dirty="0">
                          <a:effectLst/>
                        </a:rPr>
                        <a:t>761,0</a:t>
                      </a:r>
                      <a:endParaRPr lang="ru-RU" sz="1100" b="0" i="0" u="none" strike="noStrike" dirty="0">
                        <a:effectLst/>
                        <a:latin typeface="Arial" panose="020B0604020202020204" pitchFamily="34" charset="0"/>
                      </a:endParaRPr>
                    </a:p>
                  </a:txBody>
                  <a:tcPr marL="7425" marR="7425" marT="7425" marB="0" anchor="b"/>
                </a:tc>
                <a:extLst>
                  <a:ext uri="{0D108BD9-81ED-4DB2-BD59-A6C34878D82A}">
                    <a16:rowId xmlns:a16="http://schemas.microsoft.com/office/drawing/2014/main" val="3999516376"/>
                  </a:ext>
                </a:extLst>
              </a:tr>
              <a:tr h="410335">
                <a:tc>
                  <a:txBody>
                    <a:bodyPr/>
                    <a:lstStyle/>
                    <a:p>
                      <a:pPr algn="l" fontAlgn="b"/>
                      <a:r>
                        <a:rPr lang="ru-RU" sz="1100" u="none" strike="noStrike" dirty="0">
                          <a:effectLst/>
                        </a:rPr>
                        <a:t> </a:t>
                      </a:r>
                      <a:endParaRPr lang="ru-RU" sz="1100" b="0" i="0" u="none" strike="noStrike" dirty="0">
                        <a:effectLst/>
                        <a:latin typeface="Arial" panose="020B0604020202020204" pitchFamily="34" charset="0"/>
                      </a:endParaRPr>
                    </a:p>
                  </a:txBody>
                  <a:tcPr marL="7425" marR="7425" marT="7425" marB="0" anchor="ctr"/>
                </a:tc>
                <a:tc>
                  <a:txBody>
                    <a:bodyPr/>
                    <a:lstStyle/>
                    <a:p>
                      <a:pPr algn="just" fontAlgn="b"/>
                      <a:r>
                        <a:rPr lang="ru-RU" sz="1100" u="none" strike="noStrike">
                          <a:effectLst/>
                        </a:rPr>
                        <a:t>Земельные участки под закрытыми для эксплуатации полигонами твердых бытовых отходов.</a:t>
                      </a:r>
                      <a:endParaRPr lang="ru-RU" sz="1100" b="0" i="0" u="none" strike="noStrike">
                        <a:effectLst/>
                        <a:latin typeface="Arial" panose="020B0604020202020204" pitchFamily="34" charset="0"/>
                      </a:endParaRPr>
                    </a:p>
                  </a:txBody>
                  <a:tcPr marL="7425" marR="7425" marT="7425" marB="0" anchor="b"/>
                </a:tc>
                <a:tc>
                  <a:txBody>
                    <a:bodyPr/>
                    <a:lstStyle/>
                    <a:p>
                      <a:pPr algn="ctr" fontAlgn="b"/>
                      <a:r>
                        <a:rPr lang="ru-RU" sz="1100" u="none" strike="noStrike">
                          <a:effectLst/>
                        </a:rPr>
                        <a:t>2 383,0</a:t>
                      </a:r>
                      <a:endParaRPr lang="ru-RU" sz="1100" b="0" i="0" u="none" strike="noStrike">
                        <a:effectLst/>
                        <a:latin typeface="Arial" panose="020B0604020202020204" pitchFamily="34" charset="0"/>
                      </a:endParaRPr>
                    </a:p>
                  </a:txBody>
                  <a:tcPr marL="7425" marR="7425" marT="7425" marB="0" anchor="b"/>
                </a:tc>
                <a:tc>
                  <a:txBody>
                    <a:bodyPr/>
                    <a:lstStyle/>
                    <a:p>
                      <a:pPr algn="ctr" fontAlgn="b"/>
                      <a:r>
                        <a:rPr lang="ru-RU" sz="1100" u="none" strike="noStrike">
                          <a:effectLst/>
                        </a:rPr>
                        <a:t>2 383,0</a:t>
                      </a:r>
                      <a:endParaRPr lang="ru-RU" sz="1100" b="0" i="0" u="none" strike="noStrike">
                        <a:effectLst/>
                        <a:latin typeface="Arial" panose="020B0604020202020204" pitchFamily="34" charset="0"/>
                      </a:endParaRPr>
                    </a:p>
                  </a:txBody>
                  <a:tcPr marL="7425" marR="7425" marT="7425" marB="0" anchor="b"/>
                </a:tc>
                <a:tc>
                  <a:txBody>
                    <a:bodyPr/>
                    <a:lstStyle/>
                    <a:p>
                      <a:pPr algn="ctr" fontAlgn="b"/>
                      <a:r>
                        <a:rPr lang="ru-RU" sz="1100" u="none" strike="noStrike">
                          <a:effectLst/>
                        </a:rPr>
                        <a:t>2 383,0</a:t>
                      </a:r>
                      <a:endParaRPr lang="ru-RU" sz="1100" b="0" i="0" u="none" strike="noStrike">
                        <a:effectLst/>
                        <a:latin typeface="Arial" panose="020B0604020202020204" pitchFamily="34" charset="0"/>
                      </a:endParaRPr>
                    </a:p>
                  </a:txBody>
                  <a:tcPr marL="7425" marR="7425" marT="7425" marB="0" anchor="b"/>
                </a:tc>
                <a:tc>
                  <a:txBody>
                    <a:bodyPr/>
                    <a:lstStyle/>
                    <a:p>
                      <a:pPr algn="ctr" fontAlgn="b"/>
                      <a:r>
                        <a:rPr lang="ru-RU" sz="1100" u="none" strike="noStrike">
                          <a:effectLst/>
                        </a:rPr>
                        <a:t>2 383,0</a:t>
                      </a:r>
                      <a:endParaRPr lang="ru-RU" sz="1100" b="0" i="0" u="none" strike="noStrike">
                        <a:effectLst/>
                        <a:latin typeface="Arial" panose="020B0604020202020204" pitchFamily="34" charset="0"/>
                      </a:endParaRPr>
                    </a:p>
                  </a:txBody>
                  <a:tcPr marL="7425" marR="7425" marT="7425" marB="0" anchor="b"/>
                </a:tc>
                <a:tc>
                  <a:txBody>
                    <a:bodyPr/>
                    <a:lstStyle/>
                    <a:p>
                      <a:pPr algn="ctr" fontAlgn="b"/>
                      <a:r>
                        <a:rPr lang="ru-RU" sz="1100" u="none" strike="noStrike" dirty="0">
                          <a:effectLst/>
                        </a:rPr>
                        <a:t>2 383,0</a:t>
                      </a:r>
                      <a:endParaRPr lang="ru-RU" sz="1100" b="0" i="0" u="none" strike="noStrike" dirty="0">
                        <a:effectLst/>
                        <a:latin typeface="Arial" panose="020B0604020202020204" pitchFamily="34" charset="0"/>
                      </a:endParaRPr>
                    </a:p>
                  </a:txBody>
                  <a:tcPr marL="7425" marR="7425" marT="7425" marB="0" anchor="b"/>
                </a:tc>
                <a:extLst>
                  <a:ext uri="{0D108BD9-81ED-4DB2-BD59-A6C34878D82A}">
                    <a16:rowId xmlns:a16="http://schemas.microsoft.com/office/drawing/2014/main" val="3159731118"/>
                  </a:ext>
                </a:extLst>
              </a:tr>
              <a:tr h="232144">
                <a:tc>
                  <a:txBody>
                    <a:bodyPr/>
                    <a:lstStyle/>
                    <a:p>
                      <a:pPr algn="l" fontAlgn="b"/>
                      <a:r>
                        <a:rPr lang="ru-RU" sz="1100" u="none" strike="noStrike" dirty="0">
                          <a:effectLst/>
                        </a:rPr>
                        <a:t>1.2</a:t>
                      </a:r>
                      <a:endParaRPr lang="ru-RU" sz="1100" b="0" i="0" u="none" strike="noStrike" dirty="0">
                        <a:effectLst/>
                        <a:latin typeface="Arial" panose="020B0604020202020204" pitchFamily="34" charset="0"/>
                      </a:endParaRPr>
                    </a:p>
                  </a:txBody>
                  <a:tcPr marL="7425" marR="7425" marT="7425" marB="0" anchor="ctr"/>
                </a:tc>
                <a:tc>
                  <a:txBody>
                    <a:bodyPr/>
                    <a:lstStyle/>
                    <a:p>
                      <a:pPr algn="ctr" fontAlgn="b"/>
                      <a:r>
                        <a:rPr lang="ru-RU" sz="1100" b="1" u="none" strike="noStrike" dirty="0">
                          <a:effectLst/>
                        </a:rPr>
                        <a:t>Физические лица </a:t>
                      </a:r>
                      <a:endParaRPr lang="ru-RU" sz="1100" b="1" i="0" u="none" strike="noStrike" dirty="0">
                        <a:effectLst/>
                        <a:latin typeface="Arial" panose="020B0604020202020204" pitchFamily="34" charset="0"/>
                      </a:endParaRPr>
                    </a:p>
                  </a:txBody>
                  <a:tcPr marL="7425" marR="7425" marT="7425" marB="0" anchor="b"/>
                </a:tc>
                <a:tc>
                  <a:txBody>
                    <a:bodyPr/>
                    <a:lstStyle/>
                    <a:p>
                      <a:pPr algn="ctr" fontAlgn="b"/>
                      <a:r>
                        <a:rPr lang="ru-RU" sz="1100" b="1" u="none" strike="noStrike" dirty="0">
                          <a:effectLst/>
                        </a:rPr>
                        <a:t>5 005,0</a:t>
                      </a:r>
                      <a:endParaRPr lang="ru-RU" sz="1100" b="1" i="0" u="none" strike="noStrike" dirty="0">
                        <a:effectLst/>
                        <a:latin typeface="Arial" panose="020B0604020202020204" pitchFamily="34" charset="0"/>
                      </a:endParaRPr>
                    </a:p>
                  </a:txBody>
                  <a:tcPr marL="7425" marR="7425" marT="7425" marB="0" anchor="b"/>
                </a:tc>
                <a:tc>
                  <a:txBody>
                    <a:bodyPr/>
                    <a:lstStyle/>
                    <a:p>
                      <a:pPr algn="ctr" fontAlgn="b"/>
                      <a:r>
                        <a:rPr lang="ru-RU" sz="1100" b="1" u="none" strike="noStrike" dirty="0">
                          <a:effectLst/>
                        </a:rPr>
                        <a:t>5 005,0</a:t>
                      </a:r>
                      <a:endParaRPr lang="ru-RU" sz="1100" b="1" i="0" u="none" strike="noStrike" dirty="0">
                        <a:effectLst/>
                        <a:latin typeface="Arial" panose="020B0604020202020204" pitchFamily="34" charset="0"/>
                      </a:endParaRPr>
                    </a:p>
                  </a:txBody>
                  <a:tcPr marL="7425" marR="7425" marT="7425" marB="0" anchor="b"/>
                </a:tc>
                <a:tc>
                  <a:txBody>
                    <a:bodyPr/>
                    <a:lstStyle/>
                    <a:p>
                      <a:pPr algn="ctr" fontAlgn="b"/>
                      <a:r>
                        <a:rPr lang="ru-RU" sz="1100" b="1" u="none" strike="noStrike" dirty="0">
                          <a:effectLst/>
                        </a:rPr>
                        <a:t>5 005,0</a:t>
                      </a:r>
                      <a:endParaRPr lang="ru-RU" sz="1100" b="1" i="0" u="none" strike="noStrike" dirty="0">
                        <a:effectLst/>
                        <a:latin typeface="Arial" panose="020B0604020202020204" pitchFamily="34" charset="0"/>
                      </a:endParaRPr>
                    </a:p>
                  </a:txBody>
                  <a:tcPr marL="7425" marR="7425" marT="7425" marB="0" anchor="b"/>
                </a:tc>
                <a:tc>
                  <a:txBody>
                    <a:bodyPr/>
                    <a:lstStyle/>
                    <a:p>
                      <a:pPr algn="ctr" fontAlgn="b"/>
                      <a:r>
                        <a:rPr lang="ru-RU" sz="1100" b="1" u="none" strike="noStrike" dirty="0">
                          <a:effectLst/>
                        </a:rPr>
                        <a:t>5 005,0</a:t>
                      </a:r>
                      <a:endParaRPr lang="ru-RU" sz="1100" b="1" i="0" u="none" strike="noStrike" dirty="0">
                        <a:effectLst/>
                        <a:latin typeface="Arial" panose="020B0604020202020204" pitchFamily="34" charset="0"/>
                      </a:endParaRPr>
                    </a:p>
                  </a:txBody>
                  <a:tcPr marL="7425" marR="7425" marT="7425" marB="0" anchor="b"/>
                </a:tc>
                <a:tc>
                  <a:txBody>
                    <a:bodyPr/>
                    <a:lstStyle/>
                    <a:p>
                      <a:pPr algn="ctr" fontAlgn="b"/>
                      <a:r>
                        <a:rPr lang="ru-RU" sz="1100" b="1" u="none" strike="noStrike" dirty="0">
                          <a:effectLst/>
                        </a:rPr>
                        <a:t>5 005,0</a:t>
                      </a:r>
                      <a:endParaRPr lang="ru-RU" sz="1100" b="1" i="0" u="none" strike="noStrike" dirty="0">
                        <a:effectLst/>
                        <a:latin typeface="Arial" panose="020B0604020202020204" pitchFamily="34" charset="0"/>
                      </a:endParaRPr>
                    </a:p>
                  </a:txBody>
                  <a:tcPr marL="7425" marR="7425" marT="7425" marB="0" anchor="b"/>
                </a:tc>
                <a:extLst>
                  <a:ext uri="{0D108BD9-81ED-4DB2-BD59-A6C34878D82A}">
                    <a16:rowId xmlns:a16="http://schemas.microsoft.com/office/drawing/2014/main" val="2882685998"/>
                  </a:ext>
                </a:extLst>
              </a:tr>
              <a:tr h="737020">
                <a:tc>
                  <a:txBody>
                    <a:bodyPr/>
                    <a:lstStyle/>
                    <a:p>
                      <a:pPr algn="l" fontAlgn="b"/>
                      <a:r>
                        <a:rPr lang="ru-RU" sz="1100" u="none" strike="noStrike" dirty="0">
                          <a:effectLst/>
                        </a:rPr>
                        <a:t>2.</a:t>
                      </a:r>
                      <a:endParaRPr lang="ru-RU" sz="1100" b="0" i="0" u="none" strike="noStrike" dirty="0">
                        <a:effectLst/>
                        <a:latin typeface="Arial" panose="020B0604020202020204" pitchFamily="34" charset="0"/>
                      </a:endParaRPr>
                    </a:p>
                  </a:txBody>
                  <a:tcPr marL="7425" marR="7425" marT="7425" marB="0" anchor="ctr"/>
                </a:tc>
                <a:tc>
                  <a:txBody>
                    <a:bodyPr/>
                    <a:lstStyle/>
                    <a:p>
                      <a:pPr algn="l" fontAlgn="b"/>
                      <a:r>
                        <a:rPr lang="ru-RU" sz="1100" b="1" u="none" strike="noStrike" dirty="0">
                          <a:effectLst/>
                        </a:rPr>
                        <a:t>Решение Совета депутатов </a:t>
                      </a:r>
                      <a:r>
                        <a:rPr lang="ru-RU" sz="1100" b="1" u="none" strike="noStrike" dirty="0" err="1">
                          <a:effectLst/>
                        </a:rPr>
                        <a:t>г.Долгопрудного</a:t>
                      </a:r>
                      <a:r>
                        <a:rPr lang="ru-RU" sz="1100" b="1" u="none" strike="noStrike" dirty="0">
                          <a:effectLst/>
                        </a:rPr>
                        <a:t> от 19.11.2014  № 24-нр «О налоге на имущество физических лиц на территории городского округа Долгопрудный Московской области»</a:t>
                      </a:r>
                      <a:endParaRPr lang="ru-RU" sz="1100" b="1" i="0" u="none" strike="noStrike" dirty="0">
                        <a:effectLst/>
                        <a:latin typeface="Arial" panose="020B0604020202020204" pitchFamily="34" charset="0"/>
                      </a:endParaRPr>
                    </a:p>
                  </a:txBody>
                  <a:tcPr marL="7425" marR="7425" marT="7425" marB="0" anchor="b"/>
                </a:tc>
                <a:tc>
                  <a:txBody>
                    <a:bodyPr/>
                    <a:lstStyle/>
                    <a:p>
                      <a:pPr algn="ctr" fontAlgn="ctr"/>
                      <a:r>
                        <a:rPr lang="ru-RU" sz="1100" b="1" u="none" strike="noStrike">
                          <a:effectLst/>
                        </a:rPr>
                        <a:t>0,0</a:t>
                      </a:r>
                      <a:endParaRPr lang="ru-RU" sz="1100" b="1" i="0" u="none" strike="noStrike">
                        <a:effectLst/>
                        <a:latin typeface="Arial" panose="020B0604020202020204" pitchFamily="34" charset="0"/>
                      </a:endParaRPr>
                    </a:p>
                  </a:txBody>
                  <a:tcPr marL="7425" marR="7425" marT="7425" marB="0" anchor="ctr"/>
                </a:tc>
                <a:tc>
                  <a:txBody>
                    <a:bodyPr/>
                    <a:lstStyle/>
                    <a:p>
                      <a:pPr algn="ctr" fontAlgn="ctr"/>
                      <a:r>
                        <a:rPr lang="ru-RU" sz="1100" b="1" u="none" strike="noStrike">
                          <a:effectLst/>
                        </a:rPr>
                        <a:t>0,0</a:t>
                      </a:r>
                      <a:endParaRPr lang="ru-RU" sz="1100" b="1" i="0" u="none" strike="noStrike">
                        <a:effectLst/>
                        <a:latin typeface="Arial" panose="020B0604020202020204" pitchFamily="34" charset="0"/>
                      </a:endParaRPr>
                    </a:p>
                  </a:txBody>
                  <a:tcPr marL="7425" marR="7425" marT="7425" marB="0" anchor="ctr"/>
                </a:tc>
                <a:tc>
                  <a:txBody>
                    <a:bodyPr/>
                    <a:lstStyle/>
                    <a:p>
                      <a:pPr algn="ctr" fontAlgn="ctr"/>
                      <a:r>
                        <a:rPr lang="ru-RU" sz="1100" b="1" u="none" strike="noStrike">
                          <a:effectLst/>
                        </a:rPr>
                        <a:t>0,0</a:t>
                      </a:r>
                      <a:endParaRPr lang="ru-RU" sz="1100" b="1" i="0" u="none" strike="noStrike">
                        <a:effectLst/>
                        <a:latin typeface="Arial" panose="020B0604020202020204" pitchFamily="34" charset="0"/>
                      </a:endParaRPr>
                    </a:p>
                  </a:txBody>
                  <a:tcPr marL="7425" marR="7425" marT="7425" marB="0" anchor="ctr"/>
                </a:tc>
                <a:tc>
                  <a:txBody>
                    <a:bodyPr/>
                    <a:lstStyle/>
                    <a:p>
                      <a:pPr algn="ctr" fontAlgn="ctr"/>
                      <a:r>
                        <a:rPr lang="ru-RU" sz="1100" b="1" u="none" strike="noStrike" dirty="0">
                          <a:effectLst/>
                        </a:rPr>
                        <a:t>0,0</a:t>
                      </a:r>
                      <a:endParaRPr lang="ru-RU" sz="1100" b="1" i="0" u="none" strike="noStrike" dirty="0">
                        <a:effectLst/>
                        <a:latin typeface="Arial" panose="020B0604020202020204" pitchFamily="34" charset="0"/>
                      </a:endParaRPr>
                    </a:p>
                  </a:txBody>
                  <a:tcPr marL="7425" marR="7425" marT="7425" marB="0" anchor="ctr"/>
                </a:tc>
                <a:tc>
                  <a:txBody>
                    <a:bodyPr/>
                    <a:lstStyle/>
                    <a:p>
                      <a:pPr algn="ctr" fontAlgn="ctr"/>
                      <a:r>
                        <a:rPr lang="ru-RU" sz="1100" b="1" u="none" strike="noStrike" dirty="0">
                          <a:effectLst/>
                        </a:rPr>
                        <a:t>0,0</a:t>
                      </a:r>
                      <a:endParaRPr lang="ru-RU" sz="1100" b="1" i="0" u="none" strike="noStrike" dirty="0">
                        <a:effectLst/>
                        <a:latin typeface="Arial" panose="020B0604020202020204" pitchFamily="34" charset="0"/>
                      </a:endParaRPr>
                    </a:p>
                  </a:txBody>
                  <a:tcPr marL="7425" marR="7425" marT="7425" marB="0" anchor="ctr"/>
                </a:tc>
                <a:extLst>
                  <a:ext uri="{0D108BD9-81ED-4DB2-BD59-A6C34878D82A}">
                    <a16:rowId xmlns:a16="http://schemas.microsoft.com/office/drawing/2014/main" val="2299099468"/>
                  </a:ext>
                </a:extLst>
              </a:tr>
            </a:tbl>
          </a:graphicData>
        </a:graphic>
      </p:graphicFrame>
    </p:spTree>
    <p:extLst>
      <p:ext uri="{BB962C8B-B14F-4D97-AF65-F5344CB8AC3E}">
        <p14:creationId xmlns:p14="http://schemas.microsoft.com/office/powerpoint/2010/main" val="22257246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C1B28A71-053A-4858-A46A-CD1B8762371C}"/>
              </a:ext>
            </a:extLst>
          </p:cNvPr>
          <p:cNvSpPr>
            <a:spLocks noGrp="1"/>
          </p:cNvSpPr>
          <p:nvPr>
            <p:ph type="title"/>
          </p:nvPr>
        </p:nvSpPr>
        <p:spPr>
          <a:xfrm>
            <a:off x="838200" y="14950"/>
            <a:ext cx="10515600" cy="715224"/>
          </a:xfrm>
        </p:spPr>
        <p:txBody>
          <a:bodyPr>
            <a:noAutofit/>
          </a:bodyPr>
          <a:lstStyle/>
          <a:p>
            <a:pPr algn="ctr"/>
            <a:r>
              <a:rPr lang="ru-RU" sz="2400" dirty="0"/>
              <a:t>Расходы бюджета городского округа Долгопрудный на 2021-2025 гг. </a:t>
            </a:r>
            <a:br>
              <a:rPr lang="ru-RU" sz="2400" dirty="0"/>
            </a:br>
            <a:r>
              <a:rPr lang="ru-RU" sz="2400" dirty="0"/>
              <a:t>по разделам бюджетной классификации </a:t>
            </a:r>
          </a:p>
        </p:txBody>
      </p:sp>
      <p:sp>
        <p:nvSpPr>
          <p:cNvPr id="4" name="Номер слайда 3">
            <a:extLst>
              <a:ext uri="{FF2B5EF4-FFF2-40B4-BE49-F238E27FC236}">
                <a16:creationId xmlns:a16="http://schemas.microsoft.com/office/drawing/2014/main" id="{E6DE0060-9F58-4945-A113-180BBA99467F}"/>
              </a:ext>
            </a:extLst>
          </p:cNvPr>
          <p:cNvSpPr>
            <a:spLocks noGrp="1"/>
          </p:cNvSpPr>
          <p:nvPr>
            <p:ph type="sldNum" sz="quarter" idx="12"/>
          </p:nvPr>
        </p:nvSpPr>
        <p:spPr>
          <a:xfrm>
            <a:off x="9448800" y="6477925"/>
            <a:ext cx="2743200" cy="365125"/>
          </a:xfrm>
        </p:spPr>
        <p:txBody>
          <a:bodyPr/>
          <a:lstStyle/>
          <a:p>
            <a:fld id="{E4EB6E89-BA87-4003-BD23-6BDF40F3EBED}" type="slidenum">
              <a:rPr lang="ru-RU" smtClean="0"/>
              <a:pPr/>
              <a:t>36</a:t>
            </a:fld>
            <a:endParaRPr lang="ru-RU" dirty="0"/>
          </a:p>
        </p:txBody>
      </p:sp>
      <p:sp>
        <p:nvSpPr>
          <p:cNvPr id="6" name="Прямоугольник 5">
            <a:extLst>
              <a:ext uri="{FF2B5EF4-FFF2-40B4-BE49-F238E27FC236}">
                <a16:creationId xmlns:a16="http://schemas.microsoft.com/office/drawing/2014/main" id="{D3DA6461-BF93-41EA-A4BC-9CD9211C82AB}"/>
              </a:ext>
            </a:extLst>
          </p:cNvPr>
          <p:cNvSpPr/>
          <p:nvPr/>
        </p:nvSpPr>
        <p:spPr>
          <a:xfrm>
            <a:off x="10726189" y="596462"/>
            <a:ext cx="1255222" cy="307777"/>
          </a:xfrm>
          <a:prstGeom prst="rect">
            <a:avLst/>
          </a:prstGeom>
        </p:spPr>
        <p:txBody>
          <a:bodyPr wrap="square">
            <a:spAutoFit/>
          </a:bodyPr>
          <a:lstStyle/>
          <a:p>
            <a:r>
              <a:rPr lang="ru-RU" sz="1400" dirty="0"/>
              <a:t>(тыс. рублей)</a:t>
            </a:r>
          </a:p>
        </p:txBody>
      </p:sp>
      <p:graphicFrame>
        <p:nvGraphicFramePr>
          <p:cNvPr id="8" name="Объект 7">
            <a:extLst>
              <a:ext uri="{FF2B5EF4-FFF2-40B4-BE49-F238E27FC236}">
                <a16:creationId xmlns:a16="http://schemas.microsoft.com/office/drawing/2014/main" id="{3DD62234-DC97-4401-AE08-C500BE749E9B}"/>
              </a:ext>
            </a:extLst>
          </p:cNvPr>
          <p:cNvGraphicFramePr>
            <a:graphicFrameLocks noGrp="1"/>
          </p:cNvGraphicFramePr>
          <p:nvPr>
            <p:ph idx="1"/>
            <p:extLst>
              <p:ext uri="{D42A27DB-BD31-4B8C-83A1-F6EECF244321}">
                <p14:modId xmlns:p14="http://schemas.microsoft.com/office/powerpoint/2010/main" val="3134451268"/>
              </p:ext>
            </p:extLst>
          </p:nvPr>
        </p:nvGraphicFramePr>
        <p:xfrm>
          <a:off x="970283" y="1026879"/>
          <a:ext cx="10866118" cy="5328406"/>
        </p:xfrm>
        <a:graphic>
          <a:graphicData uri="http://schemas.openxmlformats.org/drawingml/2006/table">
            <a:tbl>
              <a:tblPr>
                <a:tableStyleId>{5C22544A-7EE6-4342-B048-85BDC9FD1C3A}</a:tableStyleId>
              </a:tblPr>
              <a:tblGrid>
                <a:gridCol w="5464537">
                  <a:extLst>
                    <a:ext uri="{9D8B030D-6E8A-4147-A177-3AD203B41FA5}">
                      <a16:colId xmlns:a16="http://schemas.microsoft.com/office/drawing/2014/main" val="2000536900"/>
                    </a:ext>
                  </a:extLst>
                </a:gridCol>
                <a:gridCol w="1108017">
                  <a:extLst>
                    <a:ext uri="{9D8B030D-6E8A-4147-A177-3AD203B41FA5}">
                      <a16:colId xmlns:a16="http://schemas.microsoft.com/office/drawing/2014/main" val="399698325"/>
                    </a:ext>
                  </a:extLst>
                </a:gridCol>
                <a:gridCol w="1108017">
                  <a:extLst>
                    <a:ext uri="{9D8B030D-6E8A-4147-A177-3AD203B41FA5}">
                      <a16:colId xmlns:a16="http://schemas.microsoft.com/office/drawing/2014/main" val="1552169965"/>
                    </a:ext>
                  </a:extLst>
                </a:gridCol>
                <a:gridCol w="1108017">
                  <a:extLst>
                    <a:ext uri="{9D8B030D-6E8A-4147-A177-3AD203B41FA5}">
                      <a16:colId xmlns:a16="http://schemas.microsoft.com/office/drawing/2014/main" val="2600721301"/>
                    </a:ext>
                  </a:extLst>
                </a:gridCol>
                <a:gridCol w="1032470">
                  <a:extLst>
                    <a:ext uri="{9D8B030D-6E8A-4147-A177-3AD203B41FA5}">
                      <a16:colId xmlns:a16="http://schemas.microsoft.com/office/drawing/2014/main" val="429115478"/>
                    </a:ext>
                  </a:extLst>
                </a:gridCol>
                <a:gridCol w="1045060">
                  <a:extLst>
                    <a:ext uri="{9D8B030D-6E8A-4147-A177-3AD203B41FA5}">
                      <a16:colId xmlns:a16="http://schemas.microsoft.com/office/drawing/2014/main" val="2650936760"/>
                    </a:ext>
                  </a:extLst>
                </a:gridCol>
              </a:tblGrid>
              <a:tr h="774931">
                <a:tc>
                  <a:txBody>
                    <a:bodyPr/>
                    <a:lstStyle/>
                    <a:p>
                      <a:pPr marL="0" algn="ctr" defTabSz="914400" rtl="0" eaLnBrk="1" fontAlgn="ctr" latinLnBrk="0" hangingPunct="1">
                        <a:lnSpc>
                          <a:spcPct val="100000"/>
                        </a:lnSpc>
                        <a:spcAft>
                          <a:spcPts val="0"/>
                        </a:spcAft>
                      </a:pPr>
                      <a:r>
                        <a:rPr lang="ru-RU" sz="1000" b="1" i="0" kern="1200" baseline="0" dirty="0">
                          <a:solidFill>
                            <a:schemeClr val="tx1"/>
                          </a:solidFill>
                          <a:effectLst/>
                          <a:latin typeface="Arial" panose="020B0604020202020204" pitchFamily="34" charset="0"/>
                          <a:cs typeface="+mn-cs"/>
                        </a:rPr>
                        <a:t>Наименование разделов</a:t>
                      </a:r>
                    </a:p>
                  </a:txBody>
                  <a:tcPr marL="8313" marR="8313" marT="8313" marB="0" anchor="ctr">
                    <a:solidFill>
                      <a:schemeClr val="accent2">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ru-RU" sz="1000" b="1" i="0" kern="1200" baseline="0" dirty="0">
                          <a:solidFill>
                            <a:schemeClr val="tx1"/>
                          </a:solidFill>
                          <a:effectLst/>
                          <a:latin typeface="Arial" panose="020B0604020202020204" pitchFamily="34" charset="0"/>
                          <a:ea typeface="+mn-ea"/>
                          <a:cs typeface="+mn-cs"/>
                        </a:rPr>
                        <a:t>Исполнение</a:t>
                      </a:r>
                    </a:p>
                    <a:p>
                      <a:pPr marL="0" marR="0" lvl="0" indent="0" algn="ctr" defTabSz="914400" rtl="0" eaLnBrk="1" fontAlgn="auto" latinLnBrk="0" hangingPunct="1">
                        <a:lnSpc>
                          <a:spcPct val="100000"/>
                        </a:lnSpc>
                        <a:spcBef>
                          <a:spcPts val="0"/>
                        </a:spcBef>
                        <a:spcAft>
                          <a:spcPts val="0"/>
                        </a:spcAft>
                        <a:buClrTx/>
                        <a:buSzTx/>
                        <a:buFontTx/>
                        <a:buNone/>
                        <a:tabLst/>
                        <a:defRPr/>
                      </a:pPr>
                      <a:r>
                        <a:rPr lang="ru-RU" sz="1000" b="1" i="0" kern="1200" baseline="0" dirty="0">
                          <a:solidFill>
                            <a:schemeClr val="tx1"/>
                          </a:solidFill>
                          <a:effectLst/>
                          <a:latin typeface="Arial" panose="020B0604020202020204" pitchFamily="34" charset="0"/>
                          <a:ea typeface="+mn-ea"/>
                          <a:cs typeface="+mn-cs"/>
                        </a:rPr>
                        <a:t>за 2021 год</a:t>
                      </a:r>
                    </a:p>
                  </a:txBody>
                  <a:tcPr anchor="ctr">
                    <a:solidFill>
                      <a:schemeClr val="accent2">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ru-RU" sz="1000" b="1" i="0" kern="1200" baseline="0" dirty="0">
                          <a:solidFill>
                            <a:schemeClr val="tx1"/>
                          </a:solidFill>
                          <a:effectLst/>
                          <a:latin typeface="Arial" panose="020B0604020202020204" pitchFamily="34" charset="0"/>
                          <a:ea typeface="+mn-ea"/>
                          <a:cs typeface="+mn-cs"/>
                        </a:rPr>
                        <a:t>Уточненный</a:t>
                      </a:r>
                    </a:p>
                    <a:p>
                      <a:pPr marL="0" marR="0" lvl="0" indent="0" algn="ctr" defTabSz="914400" rtl="0" eaLnBrk="1" fontAlgn="auto" latinLnBrk="0" hangingPunct="1">
                        <a:lnSpc>
                          <a:spcPct val="100000"/>
                        </a:lnSpc>
                        <a:spcBef>
                          <a:spcPts val="0"/>
                        </a:spcBef>
                        <a:spcAft>
                          <a:spcPts val="0"/>
                        </a:spcAft>
                        <a:buClrTx/>
                        <a:buSzTx/>
                        <a:buFontTx/>
                        <a:buNone/>
                        <a:tabLst/>
                        <a:defRPr/>
                      </a:pPr>
                      <a:r>
                        <a:rPr lang="ru-RU" sz="1000" b="1" i="0" kern="1200" baseline="0" dirty="0">
                          <a:solidFill>
                            <a:schemeClr val="tx1"/>
                          </a:solidFill>
                          <a:effectLst/>
                          <a:latin typeface="Arial" panose="020B0604020202020204" pitchFamily="34" charset="0"/>
                          <a:ea typeface="+mn-ea"/>
                          <a:cs typeface="+mn-cs"/>
                        </a:rPr>
                        <a:t>план</a:t>
                      </a:r>
                      <a:br>
                        <a:rPr lang="ru-RU" sz="1000" b="1" i="0" kern="1200" baseline="0" dirty="0">
                          <a:solidFill>
                            <a:schemeClr val="tx1"/>
                          </a:solidFill>
                          <a:effectLst/>
                          <a:latin typeface="Arial" panose="020B0604020202020204" pitchFamily="34" charset="0"/>
                          <a:ea typeface="+mn-ea"/>
                          <a:cs typeface="+mn-cs"/>
                        </a:rPr>
                      </a:br>
                      <a:r>
                        <a:rPr lang="ru-RU" sz="1000" b="1" i="0" kern="1200" baseline="0" dirty="0">
                          <a:solidFill>
                            <a:schemeClr val="tx1"/>
                          </a:solidFill>
                          <a:effectLst/>
                          <a:latin typeface="Arial" panose="020B0604020202020204" pitchFamily="34" charset="0"/>
                          <a:ea typeface="+mn-ea"/>
                          <a:cs typeface="+mn-cs"/>
                        </a:rPr>
                        <a:t>2022 год</a:t>
                      </a:r>
                    </a:p>
                  </a:txBody>
                  <a:tcPr anchor="ctr">
                    <a:solidFill>
                      <a:schemeClr val="accent2">
                        <a:lumMod val="20000"/>
                        <a:lumOff val="80000"/>
                      </a:schemeClr>
                    </a:solidFill>
                  </a:tcPr>
                </a:tc>
                <a:tc>
                  <a:txBody>
                    <a:bodyPr/>
                    <a:lstStyle/>
                    <a:p>
                      <a:pPr marL="0" algn="ctr" defTabSz="914400" rtl="0" eaLnBrk="1" fontAlgn="ctr" latinLnBrk="0" hangingPunct="1">
                        <a:lnSpc>
                          <a:spcPct val="100000"/>
                        </a:lnSpc>
                        <a:spcAft>
                          <a:spcPts val="0"/>
                        </a:spcAft>
                      </a:pPr>
                      <a:r>
                        <a:rPr lang="ru-RU" sz="1000" b="1" i="0" kern="1200" baseline="0" dirty="0">
                          <a:solidFill>
                            <a:schemeClr val="tx1"/>
                          </a:solidFill>
                          <a:effectLst/>
                          <a:latin typeface="Arial" panose="020B0604020202020204" pitchFamily="34" charset="0"/>
                          <a:cs typeface="+mn-cs"/>
                        </a:rPr>
                        <a:t>Проект бюджета</a:t>
                      </a:r>
                    </a:p>
                    <a:p>
                      <a:pPr marL="0" algn="ctr" defTabSz="914400" rtl="0" eaLnBrk="1" fontAlgn="ctr" latinLnBrk="0" hangingPunct="1">
                        <a:lnSpc>
                          <a:spcPct val="100000"/>
                        </a:lnSpc>
                        <a:spcAft>
                          <a:spcPts val="0"/>
                        </a:spcAft>
                      </a:pPr>
                      <a:r>
                        <a:rPr lang="ru-RU" sz="1000" b="1" i="0" kern="1200" baseline="0" dirty="0">
                          <a:solidFill>
                            <a:schemeClr val="tx1"/>
                          </a:solidFill>
                          <a:effectLst/>
                          <a:latin typeface="Arial" panose="020B0604020202020204" pitchFamily="34" charset="0"/>
                          <a:cs typeface="+mn-cs"/>
                        </a:rPr>
                        <a:t> на 2023 год</a:t>
                      </a:r>
                      <a:endParaRPr lang="ru-RU" sz="1000" b="1" i="0" kern="1200" baseline="0" dirty="0">
                        <a:solidFill>
                          <a:schemeClr val="tx1"/>
                        </a:solidFill>
                        <a:effectLst/>
                        <a:latin typeface="Arial" panose="020B0604020202020204" pitchFamily="34" charset="0"/>
                        <a:ea typeface="+mn-ea"/>
                        <a:cs typeface="+mn-cs"/>
                      </a:endParaRPr>
                    </a:p>
                  </a:txBody>
                  <a:tcPr anchor="ctr">
                    <a:solidFill>
                      <a:schemeClr val="accent2">
                        <a:lumMod val="20000"/>
                        <a:lumOff val="80000"/>
                      </a:schemeClr>
                    </a:solidFill>
                  </a:tcPr>
                </a:tc>
                <a:tc>
                  <a:txBody>
                    <a:bodyPr/>
                    <a:lstStyle/>
                    <a:p>
                      <a:pPr marL="0" algn="ctr" defTabSz="914400" rtl="0" eaLnBrk="1" latinLnBrk="0" hangingPunct="1">
                        <a:lnSpc>
                          <a:spcPct val="100000"/>
                        </a:lnSpc>
                        <a:spcAft>
                          <a:spcPts val="0"/>
                        </a:spcAft>
                      </a:pPr>
                      <a:r>
                        <a:rPr lang="ru-RU" sz="1000" b="1" i="0" kern="1200" baseline="0" dirty="0">
                          <a:solidFill>
                            <a:schemeClr val="tx1"/>
                          </a:solidFill>
                          <a:effectLst/>
                          <a:latin typeface="Arial" panose="020B0604020202020204" pitchFamily="34" charset="0"/>
                          <a:cs typeface="+mn-cs"/>
                        </a:rPr>
                        <a:t>Проект бюджета</a:t>
                      </a:r>
                    </a:p>
                    <a:p>
                      <a:pPr marL="0" algn="ctr" defTabSz="914400" rtl="0" eaLnBrk="1" latinLnBrk="0" hangingPunct="1">
                        <a:lnSpc>
                          <a:spcPct val="100000"/>
                        </a:lnSpc>
                        <a:spcAft>
                          <a:spcPts val="0"/>
                        </a:spcAft>
                      </a:pPr>
                      <a:r>
                        <a:rPr lang="ru-RU" sz="1000" b="1" i="0" kern="1200" baseline="0" dirty="0">
                          <a:solidFill>
                            <a:schemeClr val="tx1"/>
                          </a:solidFill>
                          <a:effectLst/>
                          <a:latin typeface="Arial" panose="020B0604020202020204" pitchFamily="34" charset="0"/>
                          <a:cs typeface="+mn-cs"/>
                        </a:rPr>
                        <a:t> на 2024 год</a:t>
                      </a:r>
                      <a:endParaRPr lang="ru-RU" sz="1000" b="1" i="0" kern="1200" baseline="0" dirty="0">
                        <a:solidFill>
                          <a:schemeClr val="tx1"/>
                        </a:solidFill>
                        <a:effectLst/>
                        <a:latin typeface="Arial" panose="020B0604020202020204" pitchFamily="34" charset="0"/>
                        <a:ea typeface="+mn-ea"/>
                        <a:cs typeface="+mn-cs"/>
                      </a:endParaRPr>
                    </a:p>
                  </a:txBody>
                  <a:tcPr anchor="ctr">
                    <a:solidFill>
                      <a:schemeClr val="accent2">
                        <a:lumMod val="20000"/>
                        <a:lumOff val="80000"/>
                      </a:schemeClr>
                    </a:solidFill>
                  </a:tcPr>
                </a:tc>
                <a:tc>
                  <a:txBody>
                    <a:bodyPr/>
                    <a:lstStyle/>
                    <a:p>
                      <a:pPr marL="0" algn="ctr" defTabSz="914400" rtl="0" eaLnBrk="1" latinLnBrk="0" hangingPunct="1">
                        <a:lnSpc>
                          <a:spcPct val="100000"/>
                        </a:lnSpc>
                        <a:spcAft>
                          <a:spcPts val="0"/>
                        </a:spcAft>
                      </a:pPr>
                      <a:r>
                        <a:rPr lang="ru-RU" sz="1000" b="1" i="0" kern="1200" baseline="0" dirty="0">
                          <a:solidFill>
                            <a:schemeClr val="tx1"/>
                          </a:solidFill>
                          <a:effectLst/>
                          <a:latin typeface="Arial" panose="020B0604020202020204" pitchFamily="34" charset="0"/>
                          <a:cs typeface="+mn-cs"/>
                        </a:rPr>
                        <a:t>Проект бюджета</a:t>
                      </a:r>
                    </a:p>
                    <a:p>
                      <a:pPr marL="0" algn="ctr" defTabSz="914400" rtl="0" eaLnBrk="1" latinLnBrk="0" hangingPunct="1">
                        <a:lnSpc>
                          <a:spcPct val="100000"/>
                        </a:lnSpc>
                        <a:spcAft>
                          <a:spcPts val="0"/>
                        </a:spcAft>
                      </a:pPr>
                      <a:r>
                        <a:rPr lang="ru-RU" sz="1000" b="1" i="0" kern="1200" baseline="0" dirty="0">
                          <a:solidFill>
                            <a:schemeClr val="tx1"/>
                          </a:solidFill>
                          <a:effectLst/>
                          <a:latin typeface="Arial" panose="020B0604020202020204" pitchFamily="34" charset="0"/>
                          <a:cs typeface="+mn-cs"/>
                        </a:rPr>
                        <a:t> на 2025 год</a:t>
                      </a:r>
                      <a:endParaRPr lang="ru-RU" sz="1000" b="1" i="0" kern="1200" baseline="0" dirty="0">
                        <a:solidFill>
                          <a:schemeClr val="tx1"/>
                        </a:solidFill>
                        <a:effectLst/>
                        <a:latin typeface="Arial" panose="020B0604020202020204" pitchFamily="34" charset="0"/>
                        <a:ea typeface="+mn-ea"/>
                        <a:cs typeface="+mn-cs"/>
                      </a:endParaRPr>
                    </a:p>
                  </a:txBody>
                  <a:tcPr anchor="ctr">
                    <a:solidFill>
                      <a:schemeClr val="accent2">
                        <a:lumMod val="20000"/>
                        <a:lumOff val="80000"/>
                      </a:schemeClr>
                    </a:solidFill>
                  </a:tcPr>
                </a:tc>
                <a:extLst>
                  <a:ext uri="{0D108BD9-81ED-4DB2-BD59-A6C34878D82A}">
                    <a16:rowId xmlns:a16="http://schemas.microsoft.com/office/drawing/2014/main" val="401605832"/>
                  </a:ext>
                </a:extLst>
              </a:tr>
              <a:tr h="318888">
                <a:tc>
                  <a:txBody>
                    <a:bodyPr/>
                    <a:lstStyle/>
                    <a:p>
                      <a:pPr marL="0" algn="l" defTabSz="914400" rtl="0" eaLnBrk="1" fontAlgn="t" latinLnBrk="0" hangingPunct="1">
                        <a:lnSpc>
                          <a:spcPct val="100000"/>
                        </a:lnSpc>
                        <a:spcAft>
                          <a:spcPts val="0"/>
                        </a:spcAft>
                      </a:pPr>
                      <a:r>
                        <a:rPr lang="ru-RU" sz="1000" b="1" i="0" kern="1200" baseline="0" dirty="0">
                          <a:solidFill>
                            <a:schemeClr val="tx1"/>
                          </a:solidFill>
                          <a:effectLst/>
                          <a:latin typeface="Arial" panose="020B0604020202020204" pitchFamily="34" charset="0"/>
                          <a:cs typeface="+mn-cs"/>
                        </a:rPr>
                        <a:t>Общегосударственные вопросы</a:t>
                      </a:r>
                    </a:p>
                  </a:txBody>
                  <a:tcPr marL="9525" marR="9525" marT="9525" marB="0" anchor="ctr">
                    <a:solidFill>
                      <a:schemeClr val="accent2">
                        <a:lumMod val="20000"/>
                        <a:lumOff val="80000"/>
                      </a:schemeClr>
                    </a:solidFill>
                  </a:tcPr>
                </a:tc>
                <a:tc>
                  <a:txBody>
                    <a:bodyPr/>
                    <a:lstStyle/>
                    <a:p>
                      <a:pPr marL="0" algn="ctr" defTabSz="914400" rtl="0" eaLnBrk="1" fontAlgn="b" latinLnBrk="0" hangingPunct="1">
                        <a:lnSpc>
                          <a:spcPct val="100000"/>
                        </a:lnSpc>
                        <a:spcAft>
                          <a:spcPts val="0"/>
                        </a:spcAft>
                      </a:pPr>
                      <a:r>
                        <a:rPr lang="ru-RU" sz="1000" b="1" i="0" kern="1200" baseline="0" dirty="0">
                          <a:solidFill>
                            <a:schemeClr val="tx1"/>
                          </a:solidFill>
                          <a:effectLst/>
                          <a:latin typeface="Arial" panose="020B0604020202020204" pitchFamily="34" charset="0"/>
                          <a:ea typeface="+mn-ea"/>
                          <a:cs typeface="+mn-cs"/>
                        </a:rPr>
                        <a:t>453 282,0</a:t>
                      </a:r>
                    </a:p>
                  </a:txBody>
                  <a:tcPr marL="9525" marR="9525" marT="9525" marB="0" anchor="b">
                    <a:solidFill>
                      <a:schemeClr val="accent2">
                        <a:lumMod val="20000"/>
                        <a:lumOff val="80000"/>
                      </a:schemeClr>
                    </a:solidFill>
                  </a:tcPr>
                </a:tc>
                <a:tc>
                  <a:txBody>
                    <a:bodyPr/>
                    <a:lstStyle/>
                    <a:p>
                      <a:pPr marL="0" algn="ctr" defTabSz="914400" rtl="0" eaLnBrk="1" fontAlgn="b" latinLnBrk="0" hangingPunct="1">
                        <a:lnSpc>
                          <a:spcPct val="100000"/>
                        </a:lnSpc>
                        <a:spcAft>
                          <a:spcPts val="0"/>
                        </a:spcAft>
                      </a:pPr>
                      <a:r>
                        <a:rPr lang="ru-RU" sz="1000" b="1" i="0" kern="1200" baseline="0" dirty="0">
                          <a:solidFill>
                            <a:schemeClr val="tx1"/>
                          </a:solidFill>
                          <a:effectLst/>
                          <a:latin typeface="Arial" panose="020B0604020202020204" pitchFamily="34" charset="0"/>
                          <a:cs typeface="+mn-cs"/>
                        </a:rPr>
                        <a:t> 526 056,00 </a:t>
                      </a:r>
                    </a:p>
                  </a:txBody>
                  <a:tcPr marL="9525" marR="9525" marT="9525" marB="0" anchor="b">
                    <a:solidFill>
                      <a:schemeClr val="accent2">
                        <a:lumMod val="20000"/>
                        <a:lumOff val="80000"/>
                      </a:schemeClr>
                    </a:solidFill>
                  </a:tcPr>
                </a:tc>
                <a:tc>
                  <a:txBody>
                    <a:bodyPr/>
                    <a:lstStyle/>
                    <a:p>
                      <a:pPr marL="0" algn="ctr" defTabSz="914400" rtl="0" eaLnBrk="1" fontAlgn="b" latinLnBrk="0" hangingPunct="1">
                        <a:lnSpc>
                          <a:spcPct val="100000"/>
                        </a:lnSpc>
                        <a:spcAft>
                          <a:spcPts val="0"/>
                        </a:spcAft>
                      </a:pPr>
                      <a:r>
                        <a:rPr lang="ru-RU" sz="1000" b="1" i="0" kern="1200" baseline="0" dirty="0">
                          <a:solidFill>
                            <a:schemeClr val="tx1"/>
                          </a:solidFill>
                          <a:effectLst/>
                          <a:latin typeface="Arial" panose="020B0604020202020204" pitchFamily="34" charset="0"/>
                          <a:cs typeface="+mn-cs"/>
                        </a:rPr>
                        <a:t>483 812,5 </a:t>
                      </a:r>
                    </a:p>
                  </a:txBody>
                  <a:tcPr marL="9525" marR="9525" marT="9525" marB="0" anchor="b">
                    <a:solidFill>
                      <a:schemeClr val="accent2">
                        <a:lumMod val="20000"/>
                        <a:lumOff val="80000"/>
                      </a:schemeClr>
                    </a:solidFill>
                  </a:tcPr>
                </a:tc>
                <a:tc>
                  <a:txBody>
                    <a:bodyPr/>
                    <a:lstStyle/>
                    <a:p>
                      <a:pPr marL="0" algn="ctr" defTabSz="914400" rtl="0" eaLnBrk="1" fontAlgn="b" latinLnBrk="0" hangingPunct="1">
                        <a:lnSpc>
                          <a:spcPct val="100000"/>
                        </a:lnSpc>
                        <a:spcAft>
                          <a:spcPts val="0"/>
                        </a:spcAft>
                      </a:pPr>
                      <a:r>
                        <a:rPr lang="ru-RU" sz="1000" b="1" i="0" kern="1200" baseline="0" dirty="0">
                          <a:solidFill>
                            <a:schemeClr val="tx1"/>
                          </a:solidFill>
                          <a:effectLst/>
                          <a:latin typeface="Arial" panose="020B0604020202020204" pitchFamily="34" charset="0"/>
                          <a:cs typeface="+mn-cs"/>
                        </a:rPr>
                        <a:t>485 994,1 </a:t>
                      </a:r>
                    </a:p>
                  </a:txBody>
                  <a:tcPr marL="9525" marR="9525" marT="9525" marB="0" anchor="b">
                    <a:solidFill>
                      <a:schemeClr val="accent2">
                        <a:lumMod val="20000"/>
                        <a:lumOff val="80000"/>
                      </a:schemeClr>
                    </a:solidFill>
                  </a:tcPr>
                </a:tc>
                <a:tc>
                  <a:txBody>
                    <a:bodyPr/>
                    <a:lstStyle/>
                    <a:p>
                      <a:pPr marL="0" algn="ctr" defTabSz="914400" rtl="0" eaLnBrk="1" fontAlgn="b" latinLnBrk="0" hangingPunct="1">
                        <a:lnSpc>
                          <a:spcPct val="100000"/>
                        </a:lnSpc>
                        <a:spcAft>
                          <a:spcPts val="0"/>
                        </a:spcAft>
                      </a:pPr>
                      <a:r>
                        <a:rPr lang="ru-RU" sz="1000" b="1" i="0" kern="1200" baseline="0">
                          <a:solidFill>
                            <a:schemeClr val="tx1"/>
                          </a:solidFill>
                          <a:effectLst/>
                          <a:latin typeface="Arial" panose="020B0604020202020204" pitchFamily="34" charset="0"/>
                          <a:cs typeface="+mn-cs"/>
                        </a:rPr>
                        <a:t>486 049,8 </a:t>
                      </a:r>
                    </a:p>
                  </a:txBody>
                  <a:tcPr marL="9525" marR="9525" marT="9525" marB="0" anchor="b">
                    <a:solidFill>
                      <a:schemeClr val="accent2">
                        <a:lumMod val="20000"/>
                        <a:lumOff val="80000"/>
                      </a:schemeClr>
                    </a:solidFill>
                  </a:tcPr>
                </a:tc>
                <a:extLst>
                  <a:ext uri="{0D108BD9-81ED-4DB2-BD59-A6C34878D82A}">
                    <a16:rowId xmlns:a16="http://schemas.microsoft.com/office/drawing/2014/main" val="2927046960"/>
                  </a:ext>
                </a:extLst>
              </a:tr>
              <a:tr h="296817">
                <a:tc>
                  <a:txBody>
                    <a:bodyPr/>
                    <a:lstStyle/>
                    <a:p>
                      <a:pPr marL="0" algn="l" defTabSz="914400" rtl="0" eaLnBrk="1" fontAlgn="t" latinLnBrk="0" hangingPunct="1">
                        <a:lnSpc>
                          <a:spcPct val="100000"/>
                        </a:lnSpc>
                        <a:spcAft>
                          <a:spcPts val="0"/>
                        </a:spcAft>
                      </a:pPr>
                      <a:r>
                        <a:rPr lang="ru-RU" sz="1000" b="1" i="0" kern="1200" baseline="0" dirty="0">
                          <a:solidFill>
                            <a:schemeClr val="tx1"/>
                          </a:solidFill>
                          <a:effectLst/>
                          <a:latin typeface="Arial" panose="020B0604020202020204" pitchFamily="34" charset="0"/>
                          <a:cs typeface="+mn-cs"/>
                        </a:rPr>
                        <a:t>Национальная оборона</a:t>
                      </a:r>
                    </a:p>
                  </a:txBody>
                  <a:tcPr marL="9525" marR="9525" marT="9525" marB="0" anchor="ctr">
                    <a:solidFill>
                      <a:schemeClr val="accent2">
                        <a:lumMod val="20000"/>
                        <a:lumOff val="80000"/>
                      </a:schemeClr>
                    </a:solidFill>
                  </a:tcPr>
                </a:tc>
                <a:tc>
                  <a:txBody>
                    <a:bodyPr/>
                    <a:lstStyle/>
                    <a:p>
                      <a:pPr marL="0" algn="ctr" defTabSz="914400" rtl="0" eaLnBrk="1" fontAlgn="b" latinLnBrk="0" hangingPunct="1">
                        <a:lnSpc>
                          <a:spcPct val="100000"/>
                        </a:lnSpc>
                        <a:spcAft>
                          <a:spcPts val="0"/>
                        </a:spcAft>
                      </a:pPr>
                      <a:r>
                        <a:rPr lang="ru-RU" sz="1000" b="1" i="0" kern="1200" baseline="0" dirty="0">
                          <a:solidFill>
                            <a:schemeClr val="tx1"/>
                          </a:solidFill>
                          <a:effectLst/>
                          <a:latin typeface="Arial" panose="020B0604020202020204" pitchFamily="34" charset="0"/>
                          <a:ea typeface="+mn-ea"/>
                          <a:cs typeface="+mn-cs"/>
                        </a:rPr>
                        <a:t>7 920,1</a:t>
                      </a:r>
                    </a:p>
                  </a:txBody>
                  <a:tcPr marL="9525" marR="9525" marT="9525" marB="0" anchor="b">
                    <a:solidFill>
                      <a:schemeClr val="accent2">
                        <a:lumMod val="20000"/>
                        <a:lumOff val="80000"/>
                      </a:schemeClr>
                    </a:solidFill>
                  </a:tcPr>
                </a:tc>
                <a:tc>
                  <a:txBody>
                    <a:bodyPr/>
                    <a:lstStyle/>
                    <a:p>
                      <a:pPr marL="0" algn="ctr" defTabSz="914400" rtl="0" eaLnBrk="1" fontAlgn="b" latinLnBrk="0" hangingPunct="1">
                        <a:lnSpc>
                          <a:spcPct val="100000"/>
                        </a:lnSpc>
                        <a:spcAft>
                          <a:spcPts val="0"/>
                        </a:spcAft>
                      </a:pPr>
                      <a:r>
                        <a:rPr lang="ru-RU" sz="1000" b="1" i="0" kern="1200" baseline="0" dirty="0">
                          <a:solidFill>
                            <a:schemeClr val="tx1"/>
                          </a:solidFill>
                          <a:effectLst/>
                          <a:latin typeface="Arial" panose="020B0604020202020204" pitchFamily="34" charset="0"/>
                          <a:cs typeface="+mn-cs"/>
                        </a:rPr>
                        <a:t> 7 920,00 </a:t>
                      </a:r>
                    </a:p>
                  </a:txBody>
                  <a:tcPr marL="9525" marR="9525" marT="9525" marB="0" anchor="b">
                    <a:solidFill>
                      <a:schemeClr val="accent2">
                        <a:lumMod val="20000"/>
                        <a:lumOff val="80000"/>
                      </a:schemeClr>
                    </a:solidFill>
                  </a:tcPr>
                </a:tc>
                <a:tc>
                  <a:txBody>
                    <a:bodyPr/>
                    <a:lstStyle/>
                    <a:p>
                      <a:pPr marL="0" algn="ctr" defTabSz="914400" rtl="0" eaLnBrk="1" fontAlgn="b" latinLnBrk="0" hangingPunct="1">
                        <a:lnSpc>
                          <a:spcPct val="100000"/>
                        </a:lnSpc>
                        <a:spcAft>
                          <a:spcPts val="0"/>
                        </a:spcAft>
                      </a:pPr>
                      <a:r>
                        <a:rPr lang="ru-RU" sz="1000" b="1" i="0" kern="1200" baseline="0" dirty="0">
                          <a:solidFill>
                            <a:schemeClr val="tx1"/>
                          </a:solidFill>
                          <a:effectLst/>
                          <a:latin typeface="Arial" panose="020B0604020202020204" pitchFamily="34" charset="0"/>
                          <a:cs typeface="+mn-cs"/>
                        </a:rPr>
                        <a:t>8 604,4 </a:t>
                      </a:r>
                    </a:p>
                  </a:txBody>
                  <a:tcPr marL="9525" marR="9525" marT="9525" marB="0" anchor="b">
                    <a:solidFill>
                      <a:schemeClr val="accent2">
                        <a:lumMod val="20000"/>
                        <a:lumOff val="80000"/>
                      </a:schemeClr>
                    </a:solidFill>
                  </a:tcPr>
                </a:tc>
                <a:tc>
                  <a:txBody>
                    <a:bodyPr/>
                    <a:lstStyle/>
                    <a:p>
                      <a:pPr marL="0" algn="ctr" defTabSz="914400" rtl="0" eaLnBrk="1" fontAlgn="b" latinLnBrk="0" hangingPunct="1">
                        <a:lnSpc>
                          <a:spcPct val="100000"/>
                        </a:lnSpc>
                        <a:spcAft>
                          <a:spcPts val="0"/>
                        </a:spcAft>
                      </a:pPr>
                      <a:r>
                        <a:rPr lang="ru-RU" sz="1000" b="1" i="0" kern="1200" baseline="0" dirty="0">
                          <a:solidFill>
                            <a:schemeClr val="tx1"/>
                          </a:solidFill>
                          <a:effectLst/>
                          <a:latin typeface="Arial" panose="020B0604020202020204" pitchFamily="34" charset="0"/>
                          <a:cs typeface="+mn-cs"/>
                        </a:rPr>
                        <a:t>8 984,6 </a:t>
                      </a:r>
                    </a:p>
                  </a:txBody>
                  <a:tcPr marL="9525" marR="9525" marT="9525" marB="0" anchor="b">
                    <a:solidFill>
                      <a:schemeClr val="accent2">
                        <a:lumMod val="20000"/>
                        <a:lumOff val="80000"/>
                      </a:schemeClr>
                    </a:solidFill>
                  </a:tcPr>
                </a:tc>
                <a:tc>
                  <a:txBody>
                    <a:bodyPr/>
                    <a:lstStyle/>
                    <a:p>
                      <a:pPr marL="0" algn="ctr" defTabSz="914400" rtl="0" eaLnBrk="1" fontAlgn="b" latinLnBrk="0" hangingPunct="1">
                        <a:lnSpc>
                          <a:spcPct val="100000"/>
                        </a:lnSpc>
                        <a:spcAft>
                          <a:spcPts val="0"/>
                        </a:spcAft>
                      </a:pPr>
                      <a:r>
                        <a:rPr lang="ru-RU" sz="1000" b="1" i="0" kern="1200" baseline="0">
                          <a:solidFill>
                            <a:schemeClr val="tx1"/>
                          </a:solidFill>
                          <a:effectLst/>
                          <a:latin typeface="Arial" panose="020B0604020202020204" pitchFamily="34" charset="0"/>
                          <a:cs typeface="+mn-cs"/>
                        </a:rPr>
                        <a:t>9 297,5 </a:t>
                      </a:r>
                    </a:p>
                  </a:txBody>
                  <a:tcPr marL="9525" marR="9525" marT="9525" marB="0" anchor="b">
                    <a:solidFill>
                      <a:schemeClr val="accent2">
                        <a:lumMod val="20000"/>
                        <a:lumOff val="80000"/>
                      </a:schemeClr>
                    </a:solidFill>
                  </a:tcPr>
                </a:tc>
                <a:extLst>
                  <a:ext uri="{0D108BD9-81ED-4DB2-BD59-A6C34878D82A}">
                    <a16:rowId xmlns:a16="http://schemas.microsoft.com/office/drawing/2014/main" val="3701007671"/>
                  </a:ext>
                </a:extLst>
              </a:tr>
              <a:tr h="346286">
                <a:tc>
                  <a:txBody>
                    <a:bodyPr/>
                    <a:lstStyle/>
                    <a:p>
                      <a:pPr marL="0" algn="l" defTabSz="914400" rtl="0" eaLnBrk="1" fontAlgn="t" latinLnBrk="0" hangingPunct="1">
                        <a:lnSpc>
                          <a:spcPct val="100000"/>
                        </a:lnSpc>
                        <a:spcAft>
                          <a:spcPts val="0"/>
                        </a:spcAft>
                      </a:pPr>
                      <a:r>
                        <a:rPr lang="ru-RU" sz="1000" b="1" i="0" kern="1200" baseline="0" dirty="0">
                          <a:solidFill>
                            <a:schemeClr val="tx1"/>
                          </a:solidFill>
                          <a:effectLst/>
                          <a:latin typeface="Arial" panose="020B0604020202020204" pitchFamily="34" charset="0"/>
                          <a:cs typeface="+mn-cs"/>
                        </a:rPr>
                        <a:t>Национальная безопасность и правоохранительная деятельность</a:t>
                      </a:r>
                    </a:p>
                  </a:txBody>
                  <a:tcPr marL="9525" marR="9525" marT="9525" marB="0" anchor="ctr">
                    <a:solidFill>
                      <a:schemeClr val="accent2">
                        <a:lumMod val="20000"/>
                        <a:lumOff val="80000"/>
                      </a:schemeClr>
                    </a:solidFill>
                  </a:tcPr>
                </a:tc>
                <a:tc>
                  <a:txBody>
                    <a:bodyPr/>
                    <a:lstStyle/>
                    <a:p>
                      <a:pPr marL="0" algn="ctr" defTabSz="914400" rtl="0" eaLnBrk="1" fontAlgn="b" latinLnBrk="0" hangingPunct="1">
                        <a:lnSpc>
                          <a:spcPct val="100000"/>
                        </a:lnSpc>
                        <a:spcAft>
                          <a:spcPts val="0"/>
                        </a:spcAft>
                      </a:pPr>
                      <a:r>
                        <a:rPr lang="ru-RU" sz="1000" b="1" i="0" kern="1200" baseline="0" dirty="0">
                          <a:solidFill>
                            <a:schemeClr val="tx1"/>
                          </a:solidFill>
                          <a:effectLst/>
                          <a:latin typeface="Arial" panose="020B0604020202020204" pitchFamily="34" charset="0"/>
                          <a:ea typeface="+mn-ea"/>
                          <a:cs typeface="+mn-cs"/>
                        </a:rPr>
                        <a:t>28 556,5</a:t>
                      </a:r>
                    </a:p>
                  </a:txBody>
                  <a:tcPr marL="9525" marR="9525" marT="9525" marB="0" anchor="b">
                    <a:solidFill>
                      <a:schemeClr val="accent2">
                        <a:lumMod val="20000"/>
                        <a:lumOff val="80000"/>
                      </a:schemeClr>
                    </a:solidFill>
                  </a:tcPr>
                </a:tc>
                <a:tc>
                  <a:txBody>
                    <a:bodyPr/>
                    <a:lstStyle/>
                    <a:p>
                      <a:pPr marL="0" algn="ctr" defTabSz="914400" rtl="0" eaLnBrk="1" fontAlgn="b" latinLnBrk="0" hangingPunct="1">
                        <a:lnSpc>
                          <a:spcPct val="100000"/>
                        </a:lnSpc>
                        <a:spcAft>
                          <a:spcPts val="0"/>
                        </a:spcAft>
                      </a:pPr>
                      <a:r>
                        <a:rPr lang="ru-RU" sz="1000" b="1" i="0" kern="1200" baseline="0" dirty="0">
                          <a:solidFill>
                            <a:schemeClr val="tx1"/>
                          </a:solidFill>
                          <a:effectLst/>
                          <a:latin typeface="Arial" panose="020B0604020202020204" pitchFamily="34" charset="0"/>
                          <a:cs typeface="+mn-cs"/>
                        </a:rPr>
                        <a:t> 44 502,80 </a:t>
                      </a:r>
                    </a:p>
                  </a:txBody>
                  <a:tcPr marL="9525" marR="9525" marT="9525" marB="0" anchor="b">
                    <a:solidFill>
                      <a:schemeClr val="accent2">
                        <a:lumMod val="20000"/>
                        <a:lumOff val="80000"/>
                      </a:schemeClr>
                    </a:solidFill>
                  </a:tcPr>
                </a:tc>
                <a:tc>
                  <a:txBody>
                    <a:bodyPr/>
                    <a:lstStyle/>
                    <a:p>
                      <a:pPr marL="0" algn="ctr" defTabSz="914400" rtl="0" eaLnBrk="1" fontAlgn="b" latinLnBrk="0" hangingPunct="1">
                        <a:lnSpc>
                          <a:spcPct val="100000"/>
                        </a:lnSpc>
                        <a:spcAft>
                          <a:spcPts val="0"/>
                        </a:spcAft>
                      </a:pPr>
                      <a:r>
                        <a:rPr lang="ru-RU" sz="1000" b="1" i="0" kern="1200" baseline="0">
                          <a:solidFill>
                            <a:schemeClr val="tx1"/>
                          </a:solidFill>
                          <a:effectLst/>
                          <a:latin typeface="Arial" panose="020B0604020202020204" pitchFamily="34" charset="0"/>
                          <a:cs typeface="+mn-cs"/>
                        </a:rPr>
                        <a:t>40 801,7 </a:t>
                      </a:r>
                    </a:p>
                  </a:txBody>
                  <a:tcPr marL="9525" marR="9525" marT="9525" marB="0" anchor="b">
                    <a:solidFill>
                      <a:schemeClr val="accent2">
                        <a:lumMod val="20000"/>
                        <a:lumOff val="80000"/>
                      </a:schemeClr>
                    </a:solidFill>
                  </a:tcPr>
                </a:tc>
                <a:tc>
                  <a:txBody>
                    <a:bodyPr/>
                    <a:lstStyle/>
                    <a:p>
                      <a:pPr marL="0" algn="ctr" defTabSz="914400" rtl="0" eaLnBrk="1" fontAlgn="b" latinLnBrk="0" hangingPunct="1">
                        <a:lnSpc>
                          <a:spcPct val="100000"/>
                        </a:lnSpc>
                        <a:spcAft>
                          <a:spcPts val="0"/>
                        </a:spcAft>
                      </a:pPr>
                      <a:r>
                        <a:rPr lang="ru-RU" sz="1000" b="1" i="0" kern="1200" baseline="0">
                          <a:solidFill>
                            <a:schemeClr val="tx1"/>
                          </a:solidFill>
                          <a:effectLst/>
                          <a:latin typeface="Arial" panose="020B0604020202020204" pitchFamily="34" charset="0"/>
                          <a:cs typeface="+mn-cs"/>
                        </a:rPr>
                        <a:t>36 690,2 </a:t>
                      </a:r>
                    </a:p>
                  </a:txBody>
                  <a:tcPr marL="9525" marR="9525" marT="9525" marB="0" anchor="b">
                    <a:solidFill>
                      <a:schemeClr val="accent2">
                        <a:lumMod val="20000"/>
                        <a:lumOff val="80000"/>
                      </a:schemeClr>
                    </a:solidFill>
                  </a:tcPr>
                </a:tc>
                <a:tc>
                  <a:txBody>
                    <a:bodyPr/>
                    <a:lstStyle/>
                    <a:p>
                      <a:pPr marL="0" algn="ctr" defTabSz="914400" rtl="0" eaLnBrk="1" fontAlgn="b" latinLnBrk="0" hangingPunct="1">
                        <a:lnSpc>
                          <a:spcPct val="100000"/>
                        </a:lnSpc>
                        <a:spcAft>
                          <a:spcPts val="0"/>
                        </a:spcAft>
                      </a:pPr>
                      <a:r>
                        <a:rPr lang="ru-RU" sz="1000" b="1" i="0" kern="1200" baseline="0" dirty="0">
                          <a:solidFill>
                            <a:schemeClr val="tx1"/>
                          </a:solidFill>
                          <a:effectLst/>
                          <a:latin typeface="Arial" panose="020B0604020202020204" pitchFamily="34" charset="0"/>
                          <a:cs typeface="+mn-cs"/>
                        </a:rPr>
                        <a:t>36 690,2 </a:t>
                      </a:r>
                    </a:p>
                  </a:txBody>
                  <a:tcPr marL="9525" marR="9525" marT="9525" marB="0" anchor="b">
                    <a:solidFill>
                      <a:schemeClr val="accent2">
                        <a:lumMod val="20000"/>
                        <a:lumOff val="80000"/>
                      </a:schemeClr>
                    </a:solidFill>
                  </a:tcPr>
                </a:tc>
                <a:extLst>
                  <a:ext uri="{0D108BD9-81ED-4DB2-BD59-A6C34878D82A}">
                    <a16:rowId xmlns:a16="http://schemas.microsoft.com/office/drawing/2014/main" val="3505889044"/>
                  </a:ext>
                </a:extLst>
              </a:tr>
              <a:tr h="376729">
                <a:tc>
                  <a:txBody>
                    <a:bodyPr/>
                    <a:lstStyle/>
                    <a:p>
                      <a:pPr marL="0" algn="l" defTabSz="914400" rtl="0" eaLnBrk="1" fontAlgn="t" latinLnBrk="0" hangingPunct="1">
                        <a:lnSpc>
                          <a:spcPct val="100000"/>
                        </a:lnSpc>
                        <a:spcAft>
                          <a:spcPts val="0"/>
                        </a:spcAft>
                      </a:pPr>
                      <a:r>
                        <a:rPr lang="ru-RU" sz="1000" b="1" i="0" kern="1200" baseline="0" dirty="0">
                          <a:solidFill>
                            <a:schemeClr val="tx1"/>
                          </a:solidFill>
                          <a:effectLst/>
                          <a:latin typeface="Arial" panose="020B0604020202020204" pitchFamily="34" charset="0"/>
                          <a:cs typeface="+mn-cs"/>
                        </a:rPr>
                        <a:t>Национальная экономика</a:t>
                      </a:r>
                    </a:p>
                  </a:txBody>
                  <a:tcPr marL="9525" marR="9525" marT="9525" marB="0" anchor="ctr">
                    <a:solidFill>
                      <a:schemeClr val="accent2">
                        <a:lumMod val="20000"/>
                        <a:lumOff val="80000"/>
                      </a:schemeClr>
                    </a:solidFill>
                  </a:tcPr>
                </a:tc>
                <a:tc>
                  <a:txBody>
                    <a:bodyPr/>
                    <a:lstStyle/>
                    <a:p>
                      <a:pPr marL="0" algn="ctr" defTabSz="914400" rtl="0" eaLnBrk="1" fontAlgn="b" latinLnBrk="0" hangingPunct="1">
                        <a:lnSpc>
                          <a:spcPct val="100000"/>
                        </a:lnSpc>
                        <a:spcAft>
                          <a:spcPts val="0"/>
                        </a:spcAft>
                      </a:pPr>
                      <a:r>
                        <a:rPr lang="ru-RU" sz="1000" b="1" i="0" kern="1200" baseline="0" dirty="0">
                          <a:solidFill>
                            <a:schemeClr val="tx1"/>
                          </a:solidFill>
                          <a:effectLst/>
                          <a:latin typeface="Arial" panose="020B0604020202020204" pitchFamily="34" charset="0"/>
                          <a:ea typeface="+mn-ea"/>
                          <a:cs typeface="+mn-cs"/>
                        </a:rPr>
                        <a:t>336 452,2</a:t>
                      </a:r>
                    </a:p>
                  </a:txBody>
                  <a:tcPr marL="9525" marR="9525" marT="9525" marB="0" anchor="b">
                    <a:solidFill>
                      <a:schemeClr val="accent2">
                        <a:lumMod val="20000"/>
                        <a:lumOff val="80000"/>
                      </a:schemeClr>
                    </a:solidFill>
                  </a:tcPr>
                </a:tc>
                <a:tc>
                  <a:txBody>
                    <a:bodyPr/>
                    <a:lstStyle/>
                    <a:p>
                      <a:pPr marL="0" algn="ctr" defTabSz="914400" rtl="0" eaLnBrk="1" fontAlgn="b" latinLnBrk="0" hangingPunct="1">
                        <a:lnSpc>
                          <a:spcPct val="100000"/>
                        </a:lnSpc>
                        <a:spcAft>
                          <a:spcPts val="0"/>
                        </a:spcAft>
                      </a:pPr>
                      <a:r>
                        <a:rPr lang="ru-RU" sz="1000" b="1" i="0" kern="1200" baseline="0" dirty="0">
                          <a:solidFill>
                            <a:schemeClr val="tx1"/>
                          </a:solidFill>
                          <a:effectLst/>
                          <a:latin typeface="Arial" panose="020B0604020202020204" pitchFamily="34" charset="0"/>
                          <a:cs typeface="+mn-cs"/>
                        </a:rPr>
                        <a:t> 348 141,60 </a:t>
                      </a:r>
                    </a:p>
                  </a:txBody>
                  <a:tcPr marL="9525" marR="9525" marT="9525" marB="0" anchor="b">
                    <a:solidFill>
                      <a:schemeClr val="accent2">
                        <a:lumMod val="20000"/>
                        <a:lumOff val="80000"/>
                      </a:schemeClr>
                    </a:solidFill>
                  </a:tcPr>
                </a:tc>
                <a:tc>
                  <a:txBody>
                    <a:bodyPr/>
                    <a:lstStyle/>
                    <a:p>
                      <a:pPr marL="0" algn="ctr" defTabSz="914400" rtl="0" eaLnBrk="1" fontAlgn="b" latinLnBrk="0" hangingPunct="1">
                        <a:lnSpc>
                          <a:spcPct val="100000"/>
                        </a:lnSpc>
                        <a:spcAft>
                          <a:spcPts val="0"/>
                        </a:spcAft>
                      </a:pPr>
                      <a:r>
                        <a:rPr lang="ru-RU" sz="1000" b="1" i="0" kern="1200" baseline="0">
                          <a:solidFill>
                            <a:schemeClr val="tx1"/>
                          </a:solidFill>
                          <a:effectLst/>
                          <a:latin typeface="Arial" panose="020B0604020202020204" pitchFamily="34" charset="0"/>
                          <a:cs typeface="+mn-cs"/>
                        </a:rPr>
                        <a:t>307 324,7 </a:t>
                      </a:r>
                    </a:p>
                  </a:txBody>
                  <a:tcPr marL="9525" marR="9525" marT="9525" marB="0" anchor="b">
                    <a:solidFill>
                      <a:schemeClr val="accent2">
                        <a:lumMod val="20000"/>
                        <a:lumOff val="80000"/>
                      </a:schemeClr>
                    </a:solidFill>
                  </a:tcPr>
                </a:tc>
                <a:tc>
                  <a:txBody>
                    <a:bodyPr/>
                    <a:lstStyle/>
                    <a:p>
                      <a:pPr marL="0" algn="ctr" defTabSz="914400" rtl="0" eaLnBrk="1" fontAlgn="b" latinLnBrk="0" hangingPunct="1">
                        <a:lnSpc>
                          <a:spcPct val="100000"/>
                        </a:lnSpc>
                        <a:spcAft>
                          <a:spcPts val="0"/>
                        </a:spcAft>
                      </a:pPr>
                      <a:r>
                        <a:rPr lang="ru-RU" sz="1000" b="1" i="0" kern="1200" baseline="0" dirty="0">
                          <a:solidFill>
                            <a:schemeClr val="tx1"/>
                          </a:solidFill>
                          <a:effectLst/>
                          <a:latin typeface="Arial" panose="020B0604020202020204" pitchFamily="34" charset="0"/>
                          <a:cs typeface="+mn-cs"/>
                        </a:rPr>
                        <a:t>277 281,7 </a:t>
                      </a:r>
                    </a:p>
                  </a:txBody>
                  <a:tcPr marL="9525" marR="9525" marT="9525" marB="0" anchor="b">
                    <a:solidFill>
                      <a:schemeClr val="accent2">
                        <a:lumMod val="20000"/>
                        <a:lumOff val="80000"/>
                      </a:schemeClr>
                    </a:solidFill>
                  </a:tcPr>
                </a:tc>
                <a:tc>
                  <a:txBody>
                    <a:bodyPr/>
                    <a:lstStyle/>
                    <a:p>
                      <a:pPr marL="0" algn="ctr" defTabSz="914400" rtl="0" eaLnBrk="1" fontAlgn="b" latinLnBrk="0" hangingPunct="1">
                        <a:lnSpc>
                          <a:spcPct val="100000"/>
                        </a:lnSpc>
                        <a:spcAft>
                          <a:spcPts val="0"/>
                        </a:spcAft>
                      </a:pPr>
                      <a:r>
                        <a:rPr lang="ru-RU" sz="1000" b="1" i="0" kern="1200" baseline="0" dirty="0">
                          <a:solidFill>
                            <a:schemeClr val="tx1"/>
                          </a:solidFill>
                          <a:effectLst/>
                          <a:latin typeface="Arial" panose="020B0604020202020204" pitchFamily="34" charset="0"/>
                          <a:cs typeface="+mn-cs"/>
                        </a:rPr>
                        <a:t>300 426,7 </a:t>
                      </a:r>
                    </a:p>
                  </a:txBody>
                  <a:tcPr marL="9525" marR="9525" marT="9525" marB="0" anchor="b">
                    <a:solidFill>
                      <a:schemeClr val="accent2">
                        <a:lumMod val="20000"/>
                        <a:lumOff val="80000"/>
                      </a:schemeClr>
                    </a:solidFill>
                  </a:tcPr>
                </a:tc>
                <a:extLst>
                  <a:ext uri="{0D108BD9-81ED-4DB2-BD59-A6C34878D82A}">
                    <a16:rowId xmlns:a16="http://schemas.microsoft.com/office/drawing/2014/main" val="1602466590"/>
                  </a:ext>
                </a:extLst>
              </a:tr>
              <a:tr h="346286">
                <a:tc>
                  <a:txBody>
                    <a:bodyPr/>
                    <a:lstStyle/>
                    <a:p>
                      <a:pPr marL="0" algn="l" defTabSz="914400" rtl="0" eaLnBrk="1" fontAlgn="t" latinLnBrk="0" hangingPunct="1">
                        <a:lnSpc>
                          <a:spcPct val="100000"/>
                        </a:lnSpc>
                        <a:spcAft>
                          <a:spcPts val="0"/>
                        </a:spcAft>
                      </a:pPr>
                      <a:r>
                        <a:rPr lang="ru-RU" sz="1000" b="1" i="0" kern="1200" baseline="0" dirty="0">
                          <a:solidFill>
                            <a:schemeClr val="tx1"/>
                          </a:solidFill>
                          <a:effectLst/>
                          <a:latin typeface="Arial" panose="020B0604020202020204" pitchFamily="34" charset="0"/>
                          <a:cs typeface="+mn-cs"/>
                        </a:rPr>
                        <a:t>Жилищно-коммунальное хозяйство</a:t>
                      </a:r>
                    </a:p>
                  </a:txBody>
                  <a:tcPr marL="9525" marR="9525" marT="9525" marB="0" anchor="ctr">
                    <a:solidFill>
                      <a:schemeClr val="accent2">
                        <a:lumMod val="20000"/>
                        <a:lumOff val="80000"/>
                      </a:schemeClr>
                    </a:solidFill>
                  </a:tcPr>
                </a:tc>
                <a:tc>
                  <a:txBody>
                    <a:bodyPr/>
                    <a:lstStyle/>
                    <a:p>
                      <a:pPr marL="0" algn="ctr" defTabSz="914400" rtl="0" eaLnBrk="1" fontAlgn="b" latinLnBrk="0" hangingPunct="1">
                        <a:lnSpc>
                          <a:spcPct val="100000"/>
                        </a:lnSpc>
                        <a:spcAft>
                          <a:spcPts val="0"/>
                        </a:spcAft>
                      </a:pPr>
                      <a:r>
                        <a:rPr lang="ru-RU" sz="1000" b="1" i="0" kern="1200" baseline="0" dirty="0">
                          <a:solidFill>
                            <a:schemeClr val="tx1"/>
                          </a:solidFill>
                          <a:effectLst/>
                          <a:latin typeface="Arial" panose="020B0604020202020204" pitchFamily="34" charset="0"/>
                          <a:ea typeface="+mn-ea"/>
                          <a:cs typeface="+mn-cs"/>
                        </a:rPr>
                        <a:t>376 494,5</a:t>
                      </a:r>
                    </a:p>
                  </a:txBody>
                  <a:tcPr marL="9525" marR="9525" marT="9525" marB="0" anchor="b">
                    <a:solidFill>
                      <a:schemeClr val="accent2">
                        <a:lumMod val="20000"/>
                        <a:lumOff val="80000"/>
                      </a:schemeClr>
                    </a:solidFill>
                  </a:tcPr>
                </a:tc>
                <a:tc>
                  <a:txBody>
                    <a:bodyPr/>
                    <a:lstStyle/>
                    <a:p>
                      <a:pPr marL="0" algn="ctr" defTabSz="914400" rtl="0" eaLnBrk="1" fontAlgn="b" latinLnBrk="0" hangingPunct="1">
                        <a:lnSpc>
                          <a:spcPct val="100000"/>
                        </a:lnSpc>
                        <a:spcAft>
                          <a:spcPts val="0"/>
                        </a:spcAft>
                      </a:pPr>
                      <a:r>
                        <a:rPr lang="ru-RU" sz="1000" b="1" i="0" kern="1200" baseline="0" dirty="0">
                          <a:solidFill>
                            <a:schemeClr val="tx1"/>
                          </a:solidFill>
                          <a:effectLst/>
                          <a:latin typeface="Arial" panose="020B0604020202020204" pitchFamily="34" charset="0"/>
                          <a:cs typeface="+mn-cs"/>
                        </a:rPr>
                        <a:t> 796 403,50 </a:t>
                      </a:r>
                    </a:p>
                  </a:txBody>
                  <a:tcPr marL="9525" marR="9525" marT="9525" marB="0" anchor="b">
                    <a:solidFill>
                      <a:schemeClr val="accent2">
                        <a:lumMod val="20000"/>
                        <a:lumOff val="80000"/>
                      </a:schemeClr>
                    </a:solidFill>
                  </a:tcPr>
                </a:tc>
                <a:tc>
                  <a:txBody>
                    <a:bodyPr/>
                    <a:lstStyle/>
                    <a:p>
                      <a:pPr marL="0" algn="ctr" defTabSz="914400" rtl="0" eaLnBrk="1" fontAlgn="b" latinLnBrk="0" hangingPunct="1">
                        <a:lnSpc>
                          <a:spcPct val="100000"/>
                        </a:lnSpc>
                        <a:spcAft>
                          <a:spcPts val="0"/>
                        </a:spcAft>
                      </a:pPr>
                      <a:r>
                        <a:rPr lang="ru-RU" sz="1000" b="1" i="0" kern="1200" baseline="0" dirty="0">
                          <a:solidFill>
                            <a:schemeClr val="tx1"/>
                          </a:solidFill>
                          <a:effectLst/>
                          <a:latin typeface="Arial" panose="020B0604020202020204" pitchFamily="34" charset="0"/>
                          <a:cs typeface="+mn-cs"/>
                        </a:rPr>
                        <a:t>980 979,3 </a:t>
                      </a:r>
                    </a:p>
                  </a:txBody>
                  <a:tcPr marL="9525" marR="9525" marT="9525" marB="0" anchor="b">
                    <a:solidFill>
                      <a:schemeClr val="accent2">
                        <a:lumMod val="20000"/>
                        <a:lumOff val="80000"/>
                      </a:schemeClr>
                    </a:solidFill>
                  </a:tcPr>
                </a:tc>
                <a:tc>
                  <a:txBody>
                    <a:bodyPr/>
                    <a:lstStyle/>
                    <a:p>
                      <a:pPr marL="0" algn="ctr" defTabSz="914400" rtl="0" eaLnBrk="1" fontAlgn="b" latinLnBrk="0" hangingPunct="1">
                        <a:lnSpc>
                          <a:spcPct val="100000"/>
                        </a:lnSpc>
                        <a:spcAft>
                          <a:spcPts val="0"/>
                        </a:spcAft>
                      </a:pPr>
                      <a:r>
                        <a:rPr lang="ru-RU" sz="1000" b="1" i="0" kern="1200" baseline="0" dirty="0">
                          <a:solidFill>
                            <a:schemeClr val="tx1"/>
                          </a:solidFill>
                          <a:effectLst/>
                          <a:latin typeface="Arial" panose="020B0604020202020204" pitchFamily="34" charset="0"/>
                          <a:cs typeface="+mn-cs"/>
                        </a:rPr>
                        <a:t>863 062,4 </a:t>
                      </a:r>
                    </a:p>
                  </a:txBody>
                  <a:tcPr marL="9525" marR="9525" marT="9525" marB="0" anchor="b">
                    <a:solidFill>
                      <a:schemeClr val="accent2">
                        <a:lumMod val="20000"/>
                        <a:lumOff val="80000"/>
                      </a:schemeClr>
                    </a:solidFill>
                  </a:tcPr>
                </a:tc>
                <a:tc>
                  <a:txBody>
                    <a:bodyPr/>
                    <a:lstStyle/>
                    <a:p>
                      <a:pPr marL="0" algn="ctr" defTabSz="914400" rtl="0" eaLnBrk="1" fontAlgn="b" latinLnBrk="0" hangingPunct="1">
                        <a:lnSpc>
                          <a:spcPct val="100000"/>
                        </a:lnSpc>
                        <a:spcAft>
                          <a:spcPts val="0"/>
                        </a:spcAft>
                      </a:pPr>
                      <a:r>
                        <a:rPr lang="ru-RU" sz="1000" b="1" i="0" kern="1200" baseline="0" dirty="0">
                          <a:solidFill>
                            <a:schemeClr val="tx1"/>
                          </a:solidFill>
                          <a:effectLst/>
                          <a:latin typeface="Arial" panose="020B0604020202020204" pitchFamily="34" charset="0"/>
                          <a:cs typeface="+mn-cs"/>
                        </a:rPr>
                        <a:t>493 950,7 </a:t>
                      </a:r>
                    </a:p>
                  </a:txBody>
                  <a:tcPr marL="9525" marR="9525" marT="9525" marB="0" anchor="b">
                    <a:solidFill>
                      <a:schemeClr val="accent2">
                        <a:lumMod val="20000"/>
                        <a:lumOff val="80000"/>
                      </a:schemeClr>
                    </a:solidFill>
                  </a:tcPr>
                </a:tc>
                <a:extLst>
                  <a:ext uri="{0D108BD9-81ED-4DB2-BD59-A6C34878D82A}">
                    <a16:rowId xmlns:a16="http://schemas.microsoft.com/office/drawing/2014/main" val="2224545687"/>
                  </a:ext>
                </a:extLst>
              </a:tr>
              <a:tr h="376729">
                <a:tc>
                  <a:txBody>
                    <a:bodyPr/>
                    <a:lstStyle/>
                    <a:p>
                      <a:pPr marL="0" algn="l" defTabSz="914400" rtl="0" eaLnBrk="1" fontAlgn="t" latinLnBrk="0" hangingPunct="1">
                        <a:lnSpc>
                          <a:spcPct val="100000"/>
                        </a:lnSpc>
                        <a:spcAft>
                          <a:spcPts val="0"/>
                        </a:spcAft>
                      </a:pPr>
                      <a:r>
                        <a:rPr lang="ru-RU" sz="1000" b="1" i="0" kern="1200" baseline="0" dirty="0">
                          <a:solidFill>
                            <a:schemeClr val="tx1"/>
                          </a:solidFill>
                          <a:effectLst/>
                          <a:latin typeface="Arial" panose="020B0604020202020204" pitchFamily="34" charset="0"/>
                          <a:cs typeface="+mn-cs"/>
                        </a:rPr>
                        <a:t>Охрана окружающей среды</a:t>
                      </a:r>
                    </a:p>
                  </a:txBody>
                  <a:tcPr marL="9525" marR="9525" marT="9525" marB="0" anchor="ctr">
                    <a:solidFill>
                      <a:schemeClr val="accent2">
                        <a:lumMod val="20000"/>
                        <a:lumOff val="80000"/>
                      </a:schemeClr>
                    </a:solidFill>
                  </a:tcPr>
                </a:tc>
                <a:tc>
                  <a:txBody>
                    <a:bodyPr/>
                    <a:lstStyle/>
                    <a:p>
                      <a:pPr marL="0" algn="ctr" defTabSz="914400" rtl="0" eaLnBrk="1" fontAlgn="b" latinLnBrk="0" hangingPunct="1">
                        <a:lnSpc>
                          <a:spcPct val="100000"/>
                        </a:lnSpc>
                        <a:spcAft>
                          <a:spcPts val="0"/>
                        </a:spcAft>
                      </a:pPr>
                      <a:r>
                        <a:rPr lang="ru-RU" sz="1000" b="1" i="0" kern="1200" baseline="0" dirty="0">
                          <a:solidFill>
                            <a:schemeClr val="tx1"/>
                          </a:solidFill>
                          <a:effectLst/>
                          <a:latin typeface="Arial" panose="020B0604020202020204" pitchFamily="34" charset="0"/>
                          <a:ea typeface="+mn-ea"/>
                          <a:cs typeface="+mn-cs"/>
                        </a:rPr>
                        <a:t>310 669,4</a:t>
                      </a:r>
                    </a:p>
                  </a:txBody>
                  <a:tcPr marL="9525" marR="9525" marT="9525" marB="0" anchor="b">
                    <a:solidFill>
                      <a:schemeClr val="accent2">
                        <a:lumMod val="20000"/>
                        <a:lumOff val="80000"/>
                      </a:schemeClr>
                    </a:solidFill>
                  </a:tcPr>
                </a:tc>
                <a:tc>
                  <a:txBody>
                    <a:bodyPr/>
                    <a:lstStyle/>
                    <a:p>
                      <a:pPr marL="0" algn="ctr" defTabSz="914400" rtl="0" eaLnBrk="1" fontAlgn="b" latinLnBrk="0" hangingPunct="1">
                        <a:lnSpc>
                          <a:spcPct val="100000"/>
                        </a:lnSpc>
                        <a:spcAft>
                          <a:spcPts val="0"/>
                        </a:spcAft>
                      </a:pPr>
                      <a:r>
                        <a:rPr lang="ru-RU" sz="1000" b="1" i="0" kern="1200" baseline="0" dirty="0">
                          <a:solidFill>
                            <a:schemeClr val="tx1"/>
                          </a:solidFill>
                          <a:effectLst/>
                          <a:latin typeface="Arial" panose="020B0604020202020204" pitchFamily="34" charset="0"/>
                          <a:cs typeface="+mn-cs"/>
                        </a:rPr>
                        <a:t> 100,00 </a:t>
                      </a:r>
                    </a:p>
                  </a:txBody>
                  <a:tcPr marL="9525" marR="9525" marT="9525" marB="0" anchor="b">
                    <a:solidFill>
                      <a:schemeClr val="accent2">
                        <a:lumMod val="20000"/>
                        <a:lumOff val="80000"/>
                      </a:schemeClr>
                    </a:solidFill>
                  </a:tcPr>
                </a:tc>
                <a:tc>
                  <a:txBody>
                    <a:bodyPr/>
                    <a:lstStyle/>
                    <a:p>
                      <a:pPr marL="0" algn="ctr" defTabSz="914400" rtl="0" eaLnBrk="1" fontAlgn="b" latinLnBrk="0" hangingPunct="1">
                        <a:lnSpc>
                          <a:spcPct val="100000"/>
                        </a:lnSpc>
                        <a:spcAft>
                          <a:spcPts val="0"/>
                        </a:spcAft>
                      </a:pPr>
                      <a:r>
                        <a:rPr lang="ru-RU" sz="1000" b="1" i="0" kern="1200" baseline="0" dirty="0">
                          <a:solidFill>
                            <a:schemeClr val="tx1"/>
                          </a:solidFill>
                          <a:effectLst/>
                          <a:latin typeface="Arial" panose="020B0604020202020204" pitchFamily="34" charset="0"/>
                          <a:cs typeface="+mn-cs"/>
                        </a:rPr>
                        <a:t>100,0 </a:t>
                      </a:r>
                    </a:p>
                  </a:txBody>
                  <a:tcPr marL="9525" marR="9525" marT="9525" marB="0" anchor="b">
                    <a:solidFill>
                      <a:schemeClr val="accent2">
                        <a:lumMod val="20000"/>
                        <a:lumOff val="80000"/>
                      </a:schemeClr>
                    </a:solidFill>
                  </a:tcPr>
                </a:tc>
                <a:tc>
                  <a:txBody>
                    <a:bodyPr/>
                    <a:lstStyle/>
                    <a:p>
                      <a:pPr marL="0" algn="ctr" defTabSz="914400" rtl="0" eaLnBrk="1" fontAlgn="b" latinLnBrk="0" hangingPunct="1">
                        <a:lnSpc>
                          <a:spcPct val="100000"/>
                        </a:lnSpc>
                        <a:spcAft>
                          <a:spcPts val="0"/>
                        </a:spcAft>
                      </a:pPr>
                      <a:r>
                        <a:rPr lang="ru-RU" sz="1000" b="1" i="0" kern="1200" baseline="0">
                          <a:solidFill>
                            <a:schemeClr val="tx1"/>
                          </a:solidFill>
                          <a:effectLst/>
                          <a:latin typeface="Arial" panose="020B0604020202020204" pitchFamily="34" charset="0"/>
                          <a:cs typeface="+mn-cs"/>
                        </a:rPr>
                        <a:t>100,0 </a:t>
                      </a:r>
                    </a:p>
                  </a:txBody>
                  <a:tcPr marL="9525" marR="9525" marT="9525" marB="0" anchor="b">
                    <a:solidFill>
                      <a:schemeClr val="accent2">
                        <a:lumMod val="20000"/>
                        <a:lumOff val="80000"/>
                      </a:schemeClr>
                    </a:solidFill>
                  </a:tcPr>
                </a:tc>
                <a:tc>
                  <a:txBody>
                    <a:bodyPr/>
                    <a:lstStyle/>
                    <a:p>
                      <a:pPr marL="0" algn="ctr" defTabSz="914400" rtl="0" eaLnBrk="1" fontAlgn="b" latinLnBrk="0" hangingPunct="1">
                        <a:lnSpc>
                          <a:spcPct val="100000"/>
                        </a:lnSpc>
                        <a:spcAft>
                          <a:spcPts val="0"/>
                        </a:spcAft>
                      </a:pPr>
                      <a:r>
                        <a:rPr lang="ru-RU" sz="1000" b="1" i="0" kern="1200" baseline="0" dirty="0">
                          <a:solidFill>
                            <a:schemeClr val="tx1"/>
                          </a:solidFill>
                          <a:effectLst/>
                          <a:latin typeface="Arial" panose="020B0604020202020204" pitchFamily="34" charset="0"/>
                          <a:cs typeface="+mn-cs"/>
                        </a:rPr>
                        <a:t>100,0 </a:t>
                      </a:r>
                    </a:p>
                  </a:txBody>
                  <a:tcPr marL="9525" marR="9525" marT="9525" marB="0" anchor="b">
                    <a:solidFill>
                      <a:schemeClr val="accent2">
                        <a:lumMod val="20000"/>
                        <a:lumOff val="80000"/>
                      </a:schemeClr>
                    </a:solidFill>
                  </a:tcPr>
                </a:tc>
                <a:extLst>
                  <a:ext uri="{0D108BD9-81ED-4DB2-BD59-A6C34878D82A}">
                    <a16:rowId xmlns:a16="http://schemas.microsoft.com/office/drawing/2014/main" val="1346162108"/>
                  </a:ext>
                </a:extLst>
              </a:tr>
              <a:tr h="410977">
                <a:tc>
                  <a:txBody>
                    <a:bodyPr/>
                    <a:lstStyle/>
                    <a:p>
                      <a:pPr marL="0" algn="l" defTabSz="914400" rtl="0" eaLnBrk="1" fontAlgn="t" latinLnBrk="0" hangingPunct="1">
                        <a:lnSpc>
                          <a:spcPct val="100000"/>
                        </a:lnSpc>
                        <a:spcAft>
                          <a:spcPts val="0"/>
                        </a:spcAft>
                      </a:pPr>
                      <a:r>
                        <a:rPr lang="ru-RU" sz="1000" b="1" i="0" kern="1200" baseline="0" dirty="0">
                          <a:solidFill>
                            <a:schemeClr val="tx1"/>
                          </a:solidFill>
                          <a:effectLst/>
                          <a:latin typeface="Arial" panose="020B0604020202020204" pitchFamily="34" charset="0"/>
                          <a:cs typeface="+mn-cs"/>
                        </a:rPr>
                        <a:t>Образование</a:t>
                      </a:r>
                    </a:p>
                  </a:txBody>
                  <a:tcPr marL="9525" marR="9525" marT="9525" marB="0" anchor="ctr">
                    <a:solidFill>
                      <a:schemeClr val="accent2">
                        <a:lumMod val="20000"/>
                        <a:lumOff val="80000"/>
                      </a:schemeClr>
                    </a:solidFill>
                  </a:tcPr>
                </a:tc>
                <a:tc>
                  <a:txBody>
                    <a:bodyPr/>
                    <a:lstStyle/>
                    <a:p>
                      <a:pPr marL="0" algn="ctr" defTabSz="914400" rtl="0" eaLnBrk="1" fontAlgn="b" latinLnBrk="0" hangingPunct="1">
                        <a:lnSpc>
                          <a:spcPct val="100000"/>
                        </a:lnSpc>
                        <a:spcAft>
                          <a:spcPts val="0"/>
                        </a:spcAft>
                      </a:pPr>
                      <a:r>
                        <a:rPr lang="ru-RU" sz="1000" b="1" i="0" kern="1200" baseline="0" dirty="0">
                          <a:solidFill>
                            <a:schemeClr val="tx1"/>
                          </a:solidFill>
                          <a:effectLst/>
                          <a:latin typeface="Arial" panose="020B0604020202020204" pitchFamily="34" charset="0"/>
                          <a:ea typeface="+mn-ea"/>
                          <a:cs typeface="+mn-cs"/>
                        </a:rPr>
                        <a:t>2 709 567,2</a:t>
                      </a:r>
                    </a:p>
                  </a:txBody>
                  <a:tcPr marL="9525" marR="9525" marT="9525" marB="0" anchor="b">
                    <a:solidFill>
                      <a:schemeClr val="accent2">
                        <a:lumMod val="20000"/>
                        <a:lumOff val="80000"/>
                      </a:schemeClr>
                    </a:solidFill>
                  </a:tcPr>
                </a:tc>
                <a:tc>
                  <a:txBody>
                    <a:bodyPr/>
                    <a:lstStyle/>
                    <a:p>
                      <a:pPr marL="0" algn="ctr" defTabSz="914400" rtl="0" eaLnBrk="1" fontAlgn="b" latinLnBrk="0" hangingPunct="1">
                        <a:lnSpc>
                          <a:spcPct val="100000"/>
                        </a:lnSpc>
                        <a:spcAft>
                          <a:spcPts val="0"/>
                        </a:spcAft>
                      </a:pPr>
                      <a:r>
                        <a:rPr lang="ru-RU" sz="1000" b="1" i="0" kern="1200" baseline="0" dirty="0">
                          <a:solidFill>
                            <a:schemeClr val="tx1"/>
                          </a:solidFill>
                          <a:effectLst/>
                          <a:latin typeface="Arial" panose="020B0604020202020204" pitchFamily="34" charset="0"/>
                          <a:cs typeface="+mn-cs"/>
                        </a:rPr>
                        <a:t> 4 465 397,90 </a:t>
                      </a:r>
                    </a:p>
                  </a:txBody>
                  <a:tcPr marL="9525" marR="9525" marT="9525" marB="0" anchor="b">
                    <a:solidFill>
                      <a:schemeClr val="accent2">
                        <a:lumMod val="20000"/>
                        <a:lumOff val="80000"/>
                      </a:schemeClr>
                    </a:solidFill>
                  </a:tcPr>
                </a:tc>
                <a:tc>
                  <a:txBody>
                    <a:bodyPr/>
                    <a:lstStyle/>
                    <a:p>
                      <a:pPr marL="0" algn="ctr" defTabSz="914400" rtl="0" eaLnBrk="1" fontAlgn="b" latinLnBrk="0" hangingPunct="1">
                        <a:lnSpc>
                          <a:spcPct val="100000"/>
                        </a:lnSpc>
                        <a:spcAft>
                          <a:spcPts val="0"/>
                        </a:spcAft>
                      </a:pPr>
                      <a:r>
                        <a:rPr lang="ru-RU" sz="1000" b="1" i="0" kern="1200" baseline="0" dirty="0">
                          <a:solidFill>
                            <a:schemeClr val="tx1"/>
                          </a:solidFill>
                          <a:effectLst/>
                          <a:latin typeface="Arial" panose="020B0604020202020204" pitchFamily="34" charset="0"/>
                          <a:cs typeface="+mn-cs"/>
                        </a:rPr>
                        <a:t>4 473 407,1 </a:t>
                      </a:r>
                    </a:p>
                  </a:txBody>
                  <a:tcPr marL="9525" marR="9525" marT="9525" marB="0" anchor="b">
                    <a:solidFill>
                      <a:schemeClr val="accent2">
                        <a:lumMod val="20000"/>
                        <a:lumOff val="80000"/>
                      </a:schemeClr>
                    </a:solidFill>
                  </a:tcPr>
                </a:tc>
                <a:tc>
                  <a:txBody>
                    <a:bodyPr/>
                    <a:lstStyle/>
                    <a:p>
                      <a:pPr marL="0" algn="ctr" defTabSz="914400" rtl="0" eaLnBrk="1" fontAlgn="b" latinLnBrk="0" hangingPunct="1">
                        <a:lnSpc>
                          <a:spcPct val="100000"/>
                        </a:lnSpc>
                        <a:spcAft>
                          <a:spcPts val="0"/>
                        </a:spcAft>
                      </a:pPr>
                      <a:r>
                        <a:rPr lang="ru-RU" sz="1000" b="1" i="0" kern="1200" baseline="0">
                          <a:solidFill>
                            <a:schemeClr val="tx1"/>
                          </a:solidFill>
                          <a:effectLst/>
                          <a:latin typeface="Arial" panose="020B0604020202020204" pitchFamily="34" charset="0"/>
                          <a:cs typeface="+mn-cs"/>
                        </a:rPr>
                        <a:t>4 336 642,0 </a:t>
                      </a:r>
                    </a:p>
                  </a:txBody>
                  <a:tcPr marL="9525" marR="9525" marT="9525" marB="0" anchor="b">
                    <a:solidFill>
                      <a:schemeClr val="accent2">
                        <a:lumMod val="20000"/>
                        <a:lumOff val="80000"/>
                      </a:schemeClr>
                    </a:solidFill>
                  </a:tcPr>
                </a:tc>
                <a:tc>
                  <a:txBody>
                    <a:bodyPr/>
                    <a:lstStyle/>
                    <a:p>
                      <a:pPr marL="0" algn="ctr" defTabSz="914400" rtl="0" eaLnBrk="1" fontAlgn="b" latinLnBrk="0" hangingPunct="1">
                        <a:lnSpc>
                          <a:spcPct val="100000"/>
                        </a:lnSpc>
                        <a:spcAft>
                          <a:spcPts val="0"/>
                        </a:spcAft>
                      </a:pPr>
                      <a:r>
                        <a:rPr lang="ru-RU" sz="1000" b="1" i="0" kern="1200" baseline="0" dirty="0">
                          <a:solidFill>
                            <a:schemeClr val="tx1"/>
                          </a:solidFill>
                          <a:effectLst/>
                          <a:latin typeface="Arial" panose="020B0604020202020204" pitchFamily="34" charset="0"/>
                          <a:cs typeface="+mn-cs"/>
                        </a:rPr>
                        <a:t>3 764 551,6 </a:t>
                      </a:r>
                    </a:p>
                  </a:txBody>
                  <a:tcPr marL="9525" marR="9525" marT="9525" marB="0" anchor="b">
                    <a:solidFill>
                      <a:schemeClr val="accent2">
                        <a:lumMod val="20000"/>
                        <a:lumOff val="80000"/>
                      </a:schemeClr>
                    </a:solidFill>
                  </a:tcPr>
                </a:tc>
                <a:extLst>
                  <a:ext uri="{0D108BD9-81ED-4DB2-BD59-A6C34878D82A}">
                    <a16:rowId xmlns:a16="http://schemas.microsoft.com/office/drawing/2014/main" val="3741656999"/>
                  </a:ext>
                </a:extLst>
              </a:tr>
              <a:tr h="410977">
                <a:tc>
                  <a:txBody>
                    <a:bodyPr/>
                    <a:lstStyle/>
                    <a:p>
                      <a:pPr marL="0" algn="l" defTabSz="914400" rtl="0" eaLnBrk="1" fontAlgn="t" latinLnBrk="0" hangingPunct="1">
                        <a:lnSpc>
                          <a:spcPct val="100000"/>
                        </a:lnSpc>
                        <a:spcAft>
                          <a:spcPts val="0"/>
                        </a:spcAft>
                      </a:pPr>
                      <a:r>
                        <a:rPr lang="ru-RU" sz="1000" b="1" i="0" kern="1200" baseline="0" dirty="0">
                          <a:solidFill>
                            <a:schemeClr val="tx1"/>
                          </a:solidFill>
                          <a:effectLst/>
                          <a:latin typeface="Arial" panose="020B0604020202020204" pitchFamily="34" charset="0"/>
                          <a:cs typeface="+mn-cs"/>
                        </a:rPr>
                        <a:t>Культура, кинематография</a:t>
                      </a:r>
                    </a:p>
                  </a:txBody>
                  <a:tcPr marL="9525" marR="9525" marT="9525" marB="0" anchor="ctr">
                    <a:solidFill>
                      <a:schemeClr val="accent2">
                        <a:lumMod val="20000"/>
                        <a:lumOff val="80000"/>
                      </a:schemeClr>
                    </a:solidFill>
                  </a:tcPr>
                </a:tc>
                <a:tc>
                  <a:txBody>
                    <a:bodyPr/>
                    <a:lstStyle/>
                    <a:p>
                      <a:pPr marL="0" algn="ctr" defTabSz="914400" rtl="0" eaLnBrk="1" fontAlgn="b" latinLnBrk="0" hangingPunct="1">
                        <a:lnSpc>
                          <a:spcPct val="100000"/>
                        </a:lnSpc>
                        <a:spcAft>
                          <a:spcPts val="0"/>
                        </a:spcAft>
                      </a:pPr>
                      <a:r>
                        <a:rPr lang="ru-RU" sz="1000" b="1" i="0" kern="1200" baseline="0" dirty="0">
                          <a:solidFill>
                            <a:schemeClr val="tx1"/>
                          </a:solidFill>
                          <a:effectLst/>
                          <a:latin typeface="Arial" panose="020B0604020202020204" pitchFamily="34" charset="0"/>
                          <a:ea typeface="+mn-ea"/>
                          <a:cs typeface="+mn-cs"/>
                        </a:rPr>
                        <a:t>225 634,5</a:t>
                      </a:r>
                    </a:p>
                  </a:txBody>
                  <a:tcPr marL="9525" marR="9525" marT="9525" marB="0" anchor="b">
                    <a:solidFill>
                      <a:schemeClr val="accent2">
                        <a:lumMod val="20000"/>
                        <a:lumOff val="80000"/>
                      </a:schemeClr>
                    </a:solidFill>
                  </a:tcPr>
                </a:tc>
                <a:tc>
                  <a:txBody>
                    <a:bodyPr/>
                    <a:lstStyle/>
                    <a:p>
                      <a:pPr marL="0" algn="ctr" defTabSz="914400" rtl="0" eaLnBrk="1" fontAlgn="b" latinLnBrk="0" hangingPunct="1">
                        <a:lnSpc>
                          <a:spcPct val="100000"/>
                        </a:lnSpc>
                        <a:spcAft>
                          <a:spcPts val="0"/>
                        </a:spcAft>
                      </a:pPr>
                      <a:r>
                        <a:rPr lang="ru-RU" sz="1000" b="1" i="0" kern="1200" baseline="0" dirty="0">
                          <a:solidFill>
                            <a:schemeClr val="tx1"/>
                          </a:solidFill>
                          <a:effectLst/>
                          <a:latin typeface="Arial" panose="020B0604020202020204" pitchFamily="34" charset="0"/>
                          <a:cs typeface="+mn-cs"/>
                        </a:rPr>
                        <a:t> 234 827,20 </a:t>
                      </a:r>
                    </a:p>
                  </a:txBody>
                  <a:tcPr marL="9525" marR="9525" marT="9525" marB="0" anchor="b">
                    <a:solidFill>
                      <a:schemeClr val="accent2">
                        <a:lumMod val="20000"/>
                        <a:lumOff val="80000"/>
                      </a:schemeClr>
                    </a:solidFill>
                  </a:tcPr>
                </a:tc>
                <a:tc>
                  <a:txBody>
                    <a:bodyPr/>
                    <a:lstStyle/>
                    <a:p>
                      <a:pPr marL="0" algn="ctr" defTabSz="914400" rtl="0" eaLnBrk="1" fontAlgn="b" latinLnBrk="0" hangingPunct="1">
                        <a:lnSpc>
                          <a:spcPct val="100000"/>
                        </a:lnSpc>
                        <a:spcAft>
                          <a:spcPts val="0"/>
                        </a:spcAft>
                      </a:pPr>
                      <a:r>
                        <a:rPr lang="ru-RU" sz="1000" b="1" i="0" kern="1200" baseline="0" dirty="0">
                          <a:solidFill>
                            <a:schemeClr val="tx1"/>
                          </a:solidFill>
                          <a:effectLst/>
                          <a:latin typeface="Arial" panose="020B0604020202020204" pitchFamily="34" charset="0"/>
                          <a:cs typeface="+mn-cs"/>
                        </a:rPr>
                        <a:t>196 247,4 </a:t>
                      </a:r>
                    </a:p>
                  </a:txBody>
                  <a:tcPr marL="9525" marR="9525" marT="9525" marB="0" anchor="b">
                    <a:solidFill>
                      <a:schemeClr val="accent2">
                        <a:lumMod val="20000"/>
                        <a:lumOff val="80000"/>
                      </a:schemeClr>
                    </a:solidFill>
                  </a:tcPr>
                </a:tc>
                <a:tc>
                  <a:txBody>
                    <a:bodyPr/>
                    <a:lstStyle/>
                    <a:p>
                      <a:pPr marL="0" algn="ctr" defTabSz="914400" rtl="0" eaLnBrk="1" fontAlgn="b" latinLnBrk="0" hangingPunct="1">
                        <a:lnSpc>
                          <a:spcPct val="100000"/>
                        </a:lnSpc>
                        <a:spcAft>
                          <a:spcPts val="0"/>
                        </a:spcAft>
                      </a:pPr>
                      <a:r>
                        <a:rPr lang="ru-RU" sz="1000" b="1" i="0" kern="1200" baseline="0">
                          <a:solidFill>
                            <a:schemeClr val="tx1"/>
                          </a:solidFill>
                          <a:effectLst/>
                          <a:latin typeface="Arial" panose="020B0604020202020204" pitchFamily="34" charset="0"/>
                          <a:cs typeface="+mn-cs"/>
                        </a:rPr>
                        <a:t>182 849,7 </a:t>
                      </a:r>
                    </a:p>
                  </a:txBody>
                  <a:tcPr marL="9525" marR="9525" marT="9525" marB="0" anchor="b">
                    <a:solidFill>
                      <a:schemeClr val="accent2">
                        <a:lumMod val="20000"/>
                        <a:lumOff val="80000"/>
                      </a:schemeClr>
                    </a:solidFill>
                  </a:tcPr>
                </a:tc>
                <a:tc>
                  <a:txBody>
                    <a:bodyPr/>
                    <a:lstStyle/>
                    <a:p>
                      <a:pPr marL="0" algn="ctr" defTabSz="914400" rtl="0" eaLnBrk="1" fontAlgn="b" latinLnBrk="0" hangingPunct="1">
                        <a:lnSpc>
                          <a:spcPct val="100000"/>
                        </a:lnSpc>
                        <a:spcAft>
                          <a:spcPts val="0"/>
                        </a:spcAft>
                      </a:pPr>
                      <a:r>
                        <a:rPr lang="ru-RU" sz="1000" b="1" i="0" kern="1200" baseline="0" dirty="0">
                          <a:solidFill>
                            <a:schemeClr val="tx1"/>
                          </a:solidFill>
                          <a:effectLst/>
                          <a:latin typeface="Arial" panose="020B0604020202020204" pitchFamily="34" charset="0"/>
                          <a:cs typeface="+mn-cs"/>
                        </a:rPr>
                        <a:t>183 837,7 </a:t>
                      </a:r>
                    </a:p>
                  </a:txBody>
                  <a:tcPr marL="9525" marR="9525" marT="9525" marB="0" anchor="b">
                    <a:solidFill>
                      <a:schemeClr val="accent2">
                        <a:lumMod val="20000"/>
                        <a:lumOff val="80000"/>
                      </a:schemeClr>
                    </a:solidFill>
                  </a:tcPr>
                </a:tc>
                <a:extLst>
                  <a:ext uri="{0D108BD9-81ED-4DB2-BD59-A6C34878D82A}">
                    <a16:rowId xmlns:a16="http://schemas.microsoft.com/office/drawing/2014/main" val="4130118599"/>
                  </a:ext>
                </a:extLst>
              </a:tr>
              <a:tr h="308995">
                <a:tc>
                  <a:txBody>
                    <a:bodyPr/>
                    <a:lstStyle/>
                    <a:p>
                      <a:pPr marL="0" algn="l" defTabSz="914400" rtl="0" eaLnBrk="1" fontAlgn="t" latinLnBrk="0" hangingPunct="1">
                        <a:lnSpc>
                          <a:spcPct val="100000"/>
                        </a:lnSpc>
                        <a:spcAft>
                          <a:spcPts val="0"/>
                        </a:spcAft>
                      </a:pPr>
                      <a:r>
                        <a:rPr lang="ru-RU" sz="1000" b="1" i="0" kern="1200" baseline="0" dirty="0">
                          <a:solidFill>
                            <a:schemeClr val="tx1"/>
                          </a:solidFill>
                          <a:effectLst/>
                          <a:latin typeface="Arial" panose="020B0604020202020204" pitchFamily="34" charset="0"/>
                          <a:cs typeface="+mn-cs"/>
                        </a:rPr>
                        <a:t>Здравоохранение</a:t>
                      </a:r>
                    </a:p>
                  </a:txBody>
                  <a:tcPr marL="9525" marR="9525" marT="9525" marB="0" anchor="ctr">
                    <a:solidFill>
                      <a:schemeClr val="accent2">
                        <a:lumMod val="20000"/>
                        <a:lumOff val="80000"/>
                      </a:schemeClr>
                    </a:solidFill>
                  </a:tcPr>
                </a:tc>
                <a:tc>
                  <a:txBody>
                    <a:bodyPr/>
                    <a:lstStyle/>
                    <a:p>
                      <a:pPr marL="0" algn="ctr" defTabSz="914400" rtl="0" eaLnBrk="1" fontAlgn="b" latinLnBrk="0" hangingPunct="1">
                        <a:lnSpc>
                          <a:spcPct val="100000"/>
                        </a:lnSpc>
                        <a:spcAft>
                          <a:spcPts val="0"/>
                        </a:spcAft>
                      </a:pPr>
                      <a:r>
                        <a:rPr lang="ru-RU" sz="1000" b="1" i="0" kern="1200" baseline="0" dirty="0">
                          <a:solidFill>
                            <a:schemeClr val="tx1"/>
                          </a:solidFill>
                          <a:effectLst/>
                          <a:latin typeface="Arial" panose="020B0604020202020204" pitchFamily="34" charset="0"/>
                          <a:ea typeface="+mn-ea"/>
                          <a:cs typeface="+mn-cs"/>
                        </a:rPr>
                        <a:t>2 677,3</a:t>
                      </a:r>
                    </a:p>
                  </a:txBody>
                  <a:tcPr marL="9525" marR="9525" marT="9525" marB="0" anchor="b">
                    <a:solidFill>
                      <a:schemeClr val="accent2">
                        <a:lumMod val="20000"/>
                        <a:lumOff val="80000"/>
                      </a:schemeClr>
                    </a:solidFill>
                  </a:tcPr>
                </a:tc>
                <a:tc>
                  <a:txBody>
                    <a:bodyPr/>
                    <a:lstStyle/>
                    <a:p>
                      <a:pPr marL="0" algn="ctr" defTabSz="914400" rtl="0" eaLnBrk="1" fontAlgn="b" latinLnBrk="0" hangingPunct="1">
                        <a:lnSpc>
                          <a:spcPct val="100000"/>
                        </a:lnSpc>
                        <a:spcAft>
                          <a:spcPts val="0"/>
                        </a:spcAft>
                      </a:pPr>
                      <a:r>
                        <a:rPr lang="ru-RU" sz="1000" b="1" i="0" kern="1200" baseline="0" dirty="0">
                          <a:solidFill>
                            <a:schemeClr val="tx1"/>
                          </a:solidFill>
                          <a:effectLst/>
                          <a:latin typeface="Arial" panose="020B0604020202020204" pitchFamily="34" charset="0"/>
                          <a:cs typeface="+mn-cs"/>
                        </a:rPr>
                        <a:t> 4 782,00 </a:t>
                      </a:r>
                    </a:p>
                  </a:txBody>
                  <a:tcPr marL="9525" marR="9525" marT="9525" marB="0" anchor="b">
                    <a:solidFill>
                      <a:schemeClr val="accent2">
                        <a:lumMod val="20000"/>
                        <a:lumOff val="80000"/>
                      </a:schemeClr>
                    </a:solidFill>
                  </a:tcPr>
                </a:tc>
                <a:tc>
                  <a:txBody>
                    <a:bodyPr/>
                    <a:lstStyle/>
                    <a:p>
                      <a:pPr marL="0" algn="ctr" defTabSz="914400" rtl="0" eaLnBrk="1" fontAlgn="b" latinLnBrk="0" hangingPunct="1">
                        <a:lnSpc>
                          <a:spcPct val="100000"/>
                        </a:lnSpc>
                        <a:spcAft>
                          <a:spcPts val="0"/>
                        </a:spcAft>
                      </a:pPr>
                      <a:r>
                        <a:rPr lang="ru-RU" sz="1000" b="1" i="0" kern="1200" baseline="0" dirty="0">
                          <a:solidFill>
                            <a:schemeClr val="tx1"/>
                          </a:solidFill>
                          <a:effectLst/>
                          <a:latin typeface="Arial" panose="020B0604020202020204" pitchFamily="34" charset="0"/>
                          <a:cs typeface="+mn-cs"/>
                        </a:rPr>
                        <a:t>3 444,0 </a:t>
                      </a:r>
                    </a:p>
                  </a:txBody>
                  <a:tcPr marL="9525" marR="9525" marT="9525" marB="0" anchor="b">
                    <a:solidFill>
                      <a:schemeClr val="accent2">
                        <a:lumMod val="20000"/>
                        <a:lumOff val="80000"/>
                      </a:schemeClr>
                    </a:solidFill>
                  </a:tcPr>
                </a:tc>
                <a:tc>
                  <a:txBody>
                    <a:bodyPr/>
                    <a:lstStyle/>
                    <a:p>
                      <a:pPr marL="0" algn="ctr" defTabSz="914400" rtl="0" eaLnBrk="1" fontAlgn="b" latinLnBrk="0" hangingPunct="1">
                        <a:lnSpc>
                          <a:spcPct val="100000"/>
                        </a:lnSpc>
                        <a:spcAft>
                          <a:spcPts val="0"/>
                        </a:spcAft>
                      </a:pPr>
                      <a:r>
                        <a:rPr lang="ru-RU" sz="1000" b="1" i="0" kern="1200" baseline="0">
                          <a:solidFill>
                            <a:schemeClr val="tx1"/>
                          </a:solidFill>
                          <a:effectLst/>
                          <a:latin typeface="Arial" panose="020B0604020202020204" pitchFamily="34" charset="0"/>
                          <a:cs typeface="+mn-cs"/>
                        </a:rPr>
                        <a:t>3 444,0 </a:t>
                      </a:r>
                    </a:p>
                  </a:txBody>
                  <a:tcPr marL="9525" marR="9525" marT="9525" marB="0" anchor="b">
                    <a:solidFill>
                      <a:schemeClr val="accent2">
                        <a:lumMod val="20000"/>
                        <a:lumOff val="80000"/>
                      </a:schemeClr>
                    </a:solidFill>
                  </a:tcPr>
                </a:tc>
                <a:tc>
                  <a:txBody>
                    <a:bodyPr/>
                    <a:lstStyle/>
                    <a:p>
                      <a:pPr marL="0" algn="ctr" defTabSz="914400" rtl="0" eaLnBrk="1" fontAlgn="b" latinLnBrk="0" hangingPunct="1">
                        <a:lnSpc>
                          <a:spcPct val="100000"/>
                        </a:lnSpc>
                        <a:spcAft>
                          <a:spcPts val="0"/>
                        </a:spcAft>
                      </a:pPr>
                      <a:r>
                        <a:rPr lang="ru-RU" sz="1000" b="1" i="0" kern="1200" baseline="0" dirty="0">
                          <a:solidFill>
                            <a:schemeClr val="tx1"/>
                          </a:solidFill>
                          <a:effectLst/>
                          <a:latin typeface="Arial" panose="020B0604020202020204" pitchFamily="34" charset="0"/>
                          <a:cs typeface="+mn-cs"/>
                        </a:rPr>
                        <a:t>3 444,0 </a:t>
                      </a:r>
                    </a:p>
                  </a:txBody>
                  <a:tcPr marL="9525" marR="9525" marT="9525" marB="0" anchor="b">
                    <a:solidFill>
                      <a:schemeClr val="accent2">
                        <a:lumMod val="20000"/>
                        <a:lumOff val="80000"/>
                      </a:schemeClr>
                    </a:solidFill>
                  </a:tcPr>
                </a:tc>
                <a:extLst>
                  <a:ext uri="{0D108BD9-81ED-4DB2-BD59-A6C34878D82A}">
                    <a16:rowId xmlns:a16="http://schemas.microsoft.com/office/drawing/2014/main" val="3772384093"/>
                  </a:ext>
                </a:extLst>
              </a:tr>
              <a:tr h="318888">
                <a:tc>
                  <a:txBody>
                    <a:bodyPr/>
                    <a:lstStyle/>
                    <a:p>
                      <a:pPr marL="0" algn="l" defTabSz="914400" rtl="0" eaLnBrk="1" fontAlgn="t" latinLnBrk="0" hangingPunct="1">
                        <a:lnSpc>
                          <a:spcPct val="100000"/>
                        </a:lnSpc>
                        <a:spcAft>
                          <a:spcPts val="0"/>
                        </a:spcAft>
                      </a:pPr>
                      <a:r>
                        <a:rPr lang="ru-RU" sz="1000" b="1" i="0" kern="1200" baseline="0" dirty="0">
                          <a:solidFill>
                            <a:schemeClr val="tx1"/>
                          </a:solidFill>
                          <a:effectLst/>
                          <a:latin typeface="Arial" panose="020B0604020202020204" pitchFamily="34" charset="0"/>
                          <a:cs typeface="+mn-cs"/>
                        </a:rPr>
                        <a:t>Социальная политика</a:t>
                      </a:r>
                    </a:p>
                  </a:txBody>
                  <a:tcPr marL="9525" marR="9525" marT="9525" marB="0" anchor="ctr">
                    <a:solidFill>
                      <a:schemeClr val="accent2">
                        <a:lumMod val="20000"/>
                        <a:lumOff val="80000"/>
                      </a:schemeClr>
                    </a:solidFill>
                  </a:tcPr>
                </a:tc>
                <a:tc>
                  <a:txBody>
                    <a:bodyPr/>
                    <a:lstStyle/>
                    <a:p>
                      <a:pPr marL="0" algn="ctr" defTabSz="914400" rtl="0" eaLnBrk="1" fontAlgn="b" latinLnBrk="0" hangingPunct="1">
                        <a:lnSpc>
                          <a:spcPct val="100000"/>
                        </a:lnSpc>
                        <a:spcAft>
                          <a:spcPts val="0"/>
                        </a:spcAft>
                      </a:pPr>
                      <a:r>
                        <a:rPr lang="ru-RU" sz="1000" b="1" i="0" kern="1200" baseline="0" dirty="0">
                          <a:solidFill>
                            <a:schemeClr val="tx1"/>
                          </a:solidFill>
                          <a:effectLst/>
                          <a:latin typeface="Arial" panose="020B0604020202020204" pitchFamily="34" charset="0"/>
                          <a:ea typeface="+mn-ea"/>
                          <a:cs typeface="+mn-cs"/>
                        </a:rPr>
                        <a:t>111 307,6</a:t>
                      </a:r>
                    </a:p>
                  </a:txBody>
                  <a:tcPr marL="9525" marR="9525" marT="9525" marB="0" anchor="b">
                    <a:solidFill>
                      <a:schemeClr val="accent2">
                        <a:lumMod val="20000"/>
                        <a:lumOff val="80000"/>
                      </a:schemeClr>
                    </a:solidFill>
                  </a:tcPr>
                </a:tc>
                <a:tc>
                  <a:txBody>
                    <a:bodyPr/>
                    <a:lstStyle/>
                    <a:p>
                      <a:pPr marL="0" algn="ctr" defTabSz="914400" rtl="0" eaLnBrk="1" fontAlgn="b" latinLnBrk="0" hangingPunct="1">
                        <a:lnSpc>
                          <a:spcPct val="100000"/>
                        </a:lnSpc>
                        <a:spcAft>
                          <a:spcPts val="0"/>
                        </a:spcAft>
                      </a:pPr>
                      <a:r>
                        <a:rPr lang="ru-RU" sz="1000" b="1" i="0" kern="1200" baseline="0" dirty="0">
                          <a:solidFill>
                            <a:schemeClr val="tx1"/>
                          </a:solidFill>
                          <a:effectLst/>
                          <a:latin typeface="Arial" panose="020B0604020202020204" pitchFamily="34" charset="0"/>
                          <a:cs typeface="+mn-cs"/>
                        </a:rPr>
                        <a:t> 188 786,80 </a:t>
                      </a:r>
                    </a:p>
                  </a:txBody>
                  <a:tcPr marL="9525" marR="9525" marT="9525" marB="0" anchor="b">
                    <a:solidFill>
                      <a:schemeClr val="accent2">
                        <a:lumMod val="20000"/>
                        <a:lumOff val="80000"/>
                      </a:schemeClr>
                    </a:solidFill>
                  </a:tcPr>
                </a:tc>
                <a:tc>
                  <a:txBody>
                    <a:bodyPr/>
                    <a:lstStyle/>
                    <a:p>
                      <a:pPr marL="0" algn="ctr" defTabSz="914400" rtl="0" eaLnBrk="1" fontAlgn="b" latinLnBrk="0" hangingPunct="1">
                        <a:lnSpc>
                          <a:spcPct val="100000"/>
                        </a:lnSpc>
                        <a:spcAft>
                          <a:spcPts val="0"/>
                        </a:spcAft>
                      </a:pPr>
                      <a:r>
                        <a:rPr lang="ru-RU" sz="1000" b="1" i="0" kern="1200" baseline="0" dirty="0">
                          <a:solidFill>
                            <a:schemeClr val="tx1"/>
                          </a:solidFill>
                          <a:effectLst/>
                          <a:latin typeface="Arial" panose="020B0604020202020204" pitchFamily="34" charset="0"/>
                          <a:cs typeface="+mn-cs"/>
                        </a:rPr>
                        <a:t>112 108,4 </a:t>
                      </a:r>
                    </a:p>
                  </a:txBody>
                  <a:tcPr marL="9525" marR="9525" marT="9525" marB="0" anchor="b">
                    <a:solidFill>
                      <a:schemeClr val="accent2">
                        <a:lumMod val="20000"/>
                        <a:lumOff val="80000"/>
                      </a:schemeClr>
                    </a:solidFill>
                  </a:tcPr>
                </a:tc>
                <a:tc>
                  <a:txBody>
                    <a:bodyPr/>
                    <a:lstStyle/>
                    <a:p>
                      <a:pPr marL="0" algn="ctr" defTabSz="914400" rtl="0" eaLnBrk="1" fontAlgn="b" latinLnBrk="0" hangingPunct="1">
                        <a:lnSpc>
                          <a:spcPct val="100000"/>
                        </a:lnSpc>
                        <a:spcAft>
                          <a:spcPts val="0"/>
                        </a:spcAft>
                      </a:pPr>
                      <a:r>
                        <a:rPr lang="ru-RU" sz="1000" b="1" i="0" kern="1200" baseline="0">
                          <a:solidFill>
                            <a:schemeClr val="tx1"/>
                          </a:solidFill>
                          <a:effectLst/>
                          <a:latin typeface="Arial" panose="020B0604020202020204" pitchFamily="34" charset="0"/>
                          <a:cs typeface="+mn-cs"/>
                        </a:rPr>
                        <a:t>125 443,1 </a:t>
                      </a:r>
                    </a:p>
                  </a:txBody>
                  <a:tcPr marL="9525" marR="9525" marT="9525" marB="0" anchor="b">
                    <a:solidFill>
                      <a:schemeClr val="accent2">
                        <a:lumMod val="20000"/>
                        <a:lumOff val="80000"/>
                      </a:schemeClr>
                    </a:solidFill>
                  </a:tcPr>
                </a:tc>
                <a:tc>
                  <a:txBody>
                    <a:bodyPr/>
                    <a:lstStyle/>
                    <a:p>
                      <a:pPr marL="0" algn="ctr" defTabSz="914400" rtl="0" eaLnBrk="1" fontAlgn="b" latinLnBrk="0" hangingPunct="1">
                        <a:lnSpc>
                          <a:spcPct val="100000"/>
                        </a:lnSpc>
                        <a:spcAft>
                          <a:spcPts val="0"/>
                        </a:spcAft>
                      </a:pPr>
                      <a:r>
                        <a:rPr lang="ru-RU" sz="1000" b="1" i="0" kern="1200" baseline="0" dirty="0">
                          <a:solidFill>
                            <a:schemeClr val="tx1"/>
                          </a:solidFill>
                          <a:effectLst/>
                          <a:latin typeface="Arial" panose="020B0604020202020204" pitchFamily="34" charset="0"/>
                          <a:cs typeface="+mn-cs"/>
                        </a:rPr>
                        <a:t>118 628,2 </a:t>
                      </a:r>
                    </a:p>
                  </a:txBody>
                  <a:tcPr marL="9525" marR="9525" marT="9525" marB="0" anchor="b">
                    <a:solidFill>
                      <a:schemeClr val="accent2">
                        <a:lumMod val="20000"/>
                        <a:lumOff val="80000"/>
                      </a:schemeClr>
                    </a:solidFill>
                  </a:tcPr>
                </a:tc>
                <a:extLst>
                  <a:ext uri="{0D108BD9-81ED-4DB2-BD59-A6C34878D82A}">
                    <a16:rowId xmlns:a16="http://schemas.microsoft.com/office/drawing/2014/main" val="4089617215"/>
                  </a:ext>
                </a:extLst>
              </a:tr>
              <a:tr h="346286">
                <a:tc>
                  <a:txBody>
                    <a:bodyPr/>
                    <a:lstStyle/>
                    <a:p>
                      <a:pPr marL="0" algn="l" defTabSz="914400" rtl="0" eaLnBrk="1" fontAlgn="t" latinLnBrk="0" hangingPunct="1">
                        <a:lnSpc>
                          <a:spcPct val="100000"/>
                        </a:lnSpc>
                        <a:spcAft>
                          <a:spcPts val="0"/>
                        </a:spcAft>
                      </a:pPr>
                      <a:r>
                        <a:rPr lang="ru-RU" sz="1000" b="1" i="0" kern="1200" baseline="0" dirty="0">
                          <a:solidFill>
                            <a:schemeClr val="tx1"/>
                          </a:solidFill>
                          <a:effectLst/>
                          <a:latin typeface="Arial" panose="020B0604020202020204" pitchFamily="34" charset="0"/>
                          <a:cs typeface="+mn-cs"/>
                        </a:rPr>
                        <a:t>Физическая культура и спорт</a:t>
                      </a:r>
                    </a:p>
                  </a:txBody>
                  <a:tcPr marL="9525" marR="9525" marT="9525" marB="0" anchor="ctr">
                    <a:solidFill>
                      <a:schemeClr val="accent2">
                        <a:lumMod val="20000"/>
                        <a:lumOff val="80000"/>
                      </a:schemeClr>
                    </a:solidFill>
                  </a:tcPr>
                </a:tc>
                <a:tc>
                  <a:txBody>
                    <a:bodyPr/>
                    <a:lstStyle/>
                    <a:p>
                      <a:pPr marL="0" algn="ctr" defTabSz="914400" rtl="0" eaLnBrk="1" fontAlgn="b" latinLnBrk="0" hangingPunct="1">
                        <a:lnSpc>
                          <a:spcPct val="100000"/>
                        </a:lnSpc>
                        <a:spcAft>
                          <a:spcPts val="0"/>
                        </a:spcAft>
                      </a:pPr>
                      <a:r>
                        <a:rPr lang="ru-RU" sz="1000" b="1" i="0" kern="1200" baseline="0" dirty="0">
                          <a:solidFill>
                            <a:schemeClr val="tx1"/>
                          </a:solidFill>
                          <a:effectLst/>
                          <a:latin typeface="Arial" panose="020B0604020202020204" pitchFamily="34" charset="0"/>
                          <a:ea typeface="+mn-ea"/>
                          <a:cs typeface="+mn-cs"/>
                        </a:rPr>
                        <a:t>125 353,1</a:t>
                      </a:r>
                    </a:p>
                  </a:txBody>
                  <a:tcPr marL="9525" marR="9525" marT="9525" marB="0" anchor="b">
                    <a:solidFill>
                      <a:schemeClr val="accent2">
                        <a:lumMod val="20000"/>
                        <a:lumOff val="80000"/>
                      </a:schemeClr>
                    </a:solidFill>
                  </a:tcPr>
                </a:tc>
                <a:tc>
                  <a:txBody>
                    <a:bodyPr/>
                    <a:lstStyle/>
                    <a:p>
                      <a:pPr marL="0" algn="ctr" defTabSz="914400" rtl="0" eaLnBrk="1" fontAlgn="b" latinLnBrk="0" hangingPunct="1">
                        <a:lnSpc>
                          <a:spcPct val="100000"/>
                        </a:lnSpc>
                        <a:spcAft>
                          <a:spcPts val="0"/>
                        </a:spcAft>
                      </a:pPr>
                      <a:r>
                        <a:rPr lang="ru-RU" sz="1000" b="1" i="0" kern="1200" baseline="0" dirty="0">
                          <a:solidFill>
                            <a:schemeClr val="tx1"/>
                          </a:solidFill>
                          <a:effectLst/>
                          <a:latin typeface="Arial" panose="020B0604020202020204" pitchFamily="34" charset="0"/>
                          <a:cs typeface="+mn-cs"/>
                        </a:rPr>
                        <a:t> 154 627,20 </a:t>
                      </a:r>
                    </a:p>
                  </a:txBody>
                  <a:tcPr marL="9525" marR="9525" marT="9525" marB="0" anchor="b">
                    <a:solidFill>
                      <a:schemeClr val="accent2">
                        <a:lumMod val="20000"/>
                        <a:lumOff val="80000"/>
                      </a:schemeClr>
                    </a:solidFill>
                  </a:tcPr>
                </a:tc>
                <a:tc>
                  <a:txBody>
                    <a:bodyPr/>
                    <a:lstStyle/>
                    <a:p>
                      <a:pPr marL="0" algn="ctr" defTabSz="914400" rtl="0" eaLnBrk="1" fontAlgn="b" latinLnBrk="0" hangingPunct="1">
                        <a:lnSpc>
                          <a:spcPct val="100000"/>
                        </a:lnSpc>
                        <a:spcAft>
                          <a:spcPts val="0"/>
                        </a:spcAft>
                      </a:pPr>
                      <a:r>
                        <a:rPr lang="ru-RU" sz="1000" b="1" i="0" kern="1200" baseline="0" dirty="0">
                          <a:solidFill>
                            <a:schemeClr val="tx1"/>
                          </a:solidFill>
                          <a:effectLst/>
                          <a:latin typeface="Arial" panose="020B0604020202020204" pitchFamily="34" charset="0"/>
                          <a:cs typeface="+mn-cs"/>
                        </a:rPr>
                        <a:t>106 034,7 </a:t>
                      </a:r>
                    </a:p>
                  </a:txBody>
                  <a:tcPr marL="9525" marR="9525" marT="9525" marB="0" anchor="b">
                    <a:solidFill>
                      <a:schemeClr val="accent2">
                        <a:lumMod val="20000"/>
                        <a:lumOff val="80000"/>
                      </a:schemeClr>
                    </a:solidFill>
                  </a:tcPr>
                </a:tc>
                <a:tc>
                  <a:txBody>
                    <a:bodyPr/>
                    <a:lstStyle/>
                    <a:p>
                      <a:pPr marL="0" algn="ctr" defTabSz="914400" rtl="0" eaLnBrk="1" fontAlgn="b" latinLnBrk="0" hangingPunct="1">
                        <a:lnSpc>
                          <a:spcPct val="100000"/>
                        </a:lnSpc>
                        <a:spcAft>
                          <a:spcPts val="0"/>
                        </a:spcAft>
                      </a:pPr>
                      <a:r>
                        <a:rPr lang="ru-RU" sz="1000" b="1" i="0" kern="1200" baseline="0">
                          <a:solidFill>
                            <a:schemeClr val="tx1"/>
                          </a:solidFill>
                          <a:effectLst/>
                          <a:latin typeface="Arial" panose="020B0604020202020204" pitchFamily="34" charset="0"/>
                          <a:cs typeface="+mn-cs"/>
                        </a:rPr>
                        <a:t>106 034,7 </a:t>
                      </a:r>
                    </a:p>
                  </a:txBody>
                  <a:tcPr marL="9525" marR="9525" marT="9525" marB="0" anchor="b">
                    <a:solidFill>
                      <a:schemeClr val="accent2">
                        <a:lumMod val="20000"/>
                        <a:lumOff val="80000"/>
                      </a:schemeClr>
                    </a:solidFill>
                  </a:tcPr>
                </a:tc>
                <a:tc>
                  <a:txBody>
                    <a:bodyPr/>
                    <a:lstStyle/>
                    <a:p>
                      <a:pPr marL="0" algn="ctr" defTabSz="914400" rtl="0" eaLnBrk="1" fontAlgn="b" latinLnBrk="0" hangingPunct="1">
                        <a:lnSpc>
                          <a:spcPct val="100000"/>
                        </a:lnSpc>
                        <a:spcAft>
                          <a:spcPts val="0"/>
                        </a:spcAft>
                      </a:pPr>
                      <a:r>
                        <a:rPr lang="ru-RU" sz="1000" b="1" i="0" kern="1200" baseline="0" dirty="0">
                          <a:solidFill>
                            <a:schemeClr val="tx1"/>
                          </a:solidFill>
                          <a:effectLst/>
                          <a:latin typeface="Arial" panose="020B0604020202020204" pitchFamily="34" charset="0"/>
                          <a:cs typeface="+mn-cs"/>
                        </a:rPr>
                        <a:t>106 034,7 </a:t>
                      </a:r>
                    </a:p>
                  </a:txBody>
                  <a:tcPr marL="9525" marR="9525" marT="9525" marB="0" anchor="b">
                    <a:solidFill>
                      <a:schemeClr val="accent2">
                        <a:lumMod val="20000"/>
                        <a:lumOff val="80000"/>
                      </a:schemeClr>
                    </a:solidFill>
                  </a:tcPr>
                </a:tc>
                <a:extLst>
                  <a:ext uri="{0D108BD9-81ED-4DB2-BD59-A6C34878D82A}">
                    <a16:rowId xmlns:a16="http://schemas.microsoft.com/office/drawing/2014/main" val="2891817773"/>
                  </a:ext>
                </a:extLst>
              </a:tr>
              <a:tr h="376729">
                <a:tc>
                  <a:txBody>
                    <a:bodyPr/>
                    <a:lstStyle/>
                    <a:p>
                      <a:pPr marL="0" algn="l" defTabSz="914400" rtl="0" eaLnBrk="1" fontAlgn="t" latinLnBrk="0" hangingPunct="1">
                        <a:lnSpc>
                          <a:spcPct val="100000"/>
                        </a:lnSpc>
                        <a:spcAft>
                          <a:spcPts val="0"/>
                        </a:spcAft>
                      </a:pPr>
                      <a:r>
                        <a:rPr lang="ru-RU" sz="1000" b="1" i="0" kern="1200" baseline="0" dirty="0">
                          <a:solidFill>
                            <a:schemeClr val="tx1"/>
                          </a:solidFill>
                          <a:effectLst/>
                          <a:latin typeface="Arial" panose="020B0604020202020204" pitchFamily="34" charset="0"/>
                          <a:cs typeface="+mn-cs"/>
                        </a:rPr>
                        <a:t>Средства массовой информации</a:t>
                      </a:r>
                    </a:p>
                  </a:txBody>
                  <a:tcPr marL="9525" marR="9525" marT="9525" marB="0" anchor="ctr">
                    <a:solidFill>
                      <a:schemeClr val="accent2">
                        <a:lumMod val="20000"/>
                        <a:lumOff val="80000"/>
                      </a:schemeClr>
                    </a:solidFill>
                  </a:tcPr>
                </a:tc>
                <a:tc>
                  <a:txBody>
                    <a:bodyPr/>
                    <a:lstStyle/>
                    <a:p>
                      <a:pPr marL="0" algn="ctr" defTabSz="914400" rtl="0" eaLnBrk="1" fontAlgn="b" latinLnBrk="0" hangingPunct="1">
                        <a:lnSpc>
                          <a:spcPct val="100000"/>
                        </a:lnSpc>
                        <a:spcAft>
                          <a:spcPts val="0"/>
                        </a:spcAft>
                      </a:pPr>
                      <a:r>
                        <a:rPr lang="ru-RU" sz="1000" b="1" i="0" kern="1200" baseline="0" dirty="0">
                          <a:solidFill>
                            <a:schemeClr val="tx1"/>
                          </a:solidFill>
                          <a:effectLst/>
                          <a:latin typeface="Arial" panose="020B0604020202020204" pitchFamily="34" charset="0"/>
                          <a:ea typeface="+mn-ea"/>
                          <a:cs typeface="+mn-cs"/>
                        </a:rPr>
                        <a:t>27 971,3</a:t>
                      </a:r>
                    </a:p>
                  </a:txBody>
                  <a:tcPr marL="9525" marR="9525" marT="9525" marB="0" anchor="b">
                    <a:solidFill>
                      <a:schemeClr val="accent2">
                        <a:lumMod val="20000"/>
                        <a:lumOff val="80000"/>
                      </a:schemeClr>
                    </a:solidFill>
                  </a:tcPr>
                </a:tc>
                <a:tc>
                  <a:txBody>
                    <a:bodyPr/>
                    <a:lstStyle/>
                    <a:p>
                      <a:pPr marL="0" algn="ctr" defTabSz="914400" rtl="0" eaLnBrk="1" fontAlgn="b" latinLnBrk="0" hangingPunct="1">
                        <a:lnSpc>
                          <a:spcPct val="100000"/>
                        </a:lnSpc>
                        <a:spcAft>
                          <a:spcPts val="0"/>
                        </a:spcAft>
                      </a:pPr>
                      <a:r>
                        <a:rPr lang="ru-RU" sz="1000" b="1" i="0" kern="1200" baseline="0" dirty="0">
                          <a:solidFill>
                            <a:schemeClr val="tx1"/>
                          </a:solidFill>
                          <a:effectLst/>
                          <a:latin typeface="Arial" panose="020B0604020202020204" pitchFamily="34" charset="0"/>
                          <a:cs typeface="+mn-cs"/>
                        </a:rPr>
                        <a:t> 28 864,40 </a:t>
                      </a:r>
                    </a:p>
                  </a:txBody>
                  <a:tcPr marL="9525" marR="9525" marT="9525" marB="0" anchor="b">
                    <a:solidFill>
                      <a:schemeClr val="accent2">
                        <a:lumMod val="20000"/>
                        <a:lumOff val="80000"/>
                      </a:schemeClr>
                    </a:solidFill>
                  </a:tcPr>
                </a:tc>
                <a:tc>
                  <a:txBody>
                    <a:bodyPr/>
                    <a:lstStyle/>
                    <a:p>
                      <a:pPr marL="0" algn="ctr" defTabSz="914400" rtl="0" eaLnBrk="1" fontAlgn="b" latinLnBrk="0" hangingPunct="1">
                        <a:lnSpc>
                          <a:spcPct val="100000"/>
                        </a:lnSpc>
                        <a:spcAft>
                          <a:spcPts val="0"/>
                        </a:spcAft>
                      </a:pPr>
                      <a:r>
                        <a:rPr lang="ru-RU" sz="1000" b="1" i="0" kern="1200" baseline="0" dirty="0">
                          <a:solidFill>
                            <a:schemeClr val="tx1"/>
                          </a:solidFill>
                          <a:effectLst/>
                          <a:latin typeface="Arial" panose="020B0604020202020204" pitchFamily="34" charset="0"/>
                          <a:cs typeface="+mn-cs"/>
                        </a:rPr>
                        <a:t>25 985,4 </a:t>
                      </a:r>
                    </a:p>
                  </a:txBody>
                  <a:tcPr marL="9525" marR="9525" marT="9525" marB="0" anchor="b">
                    <a:solidFill>
                      <a:schemeClr val="accent2">
                        <a:lumMod val="20000"/>
                        <a:lumOff val="80000"/>
                      </a:schemeClr>
                    </a:solidFill>
                  </a:tcPr>
                </a:tc>
                <a:tc>
                  <a:txBody>
                    <a:bodyPr/>
                    <a:lstStyle/>
                    <a:p>
                      <a:pPr marL="0" algn="ctr" defTabSz="914400" rtl="0" eaLnBrk="1" fontAlgn="b" latinLnBrk="0" hangingPunct="1">
                        <a:lnSpc>
                          <a:spcPct val="100000"/>
                        </a:lnSpc>
                        <a:spcAft>
                          <a:spcPts val="0"/>
                        </a:spcAft>
                      </a:pPr>
                      <a:r>
                        <a:rPr lang="ru-RU" sz="1000" b="1" i="0" kern="1200" baseline="0">
                          <a:solidFill>
                            <a:schemeClr val="tx1"/>
                          </a:solidFill>
                          <a:effectLst/>
                          <a:latin typeface="Arial" panose="020B0604020202020204" pitchFamily="34" charset="0"/>
                          <a:cs typeface="+mn-cs"/>
                        </a:rPr>
                        <a:t>25 985,4 </a:t>
                      </a:r>
                    </a:p>
                  </a:txBody>
                  <a:tcPr marL="9525" marR="9525" marT="9525" marB="0" anchor="b">
                    <a:solidFill>
                      <a:schemeClr val="accent2">
                        <a:lumMod val="20000"/>
                        <a:lumOff val="80000"/>
                      </a:schemeClr>
                    </a:solidFill>
                  </a:tcPr>
                </a:tc>
                <a:tc>
                  <a:txBody>
                    <a:bodyPr/>
                    <a:lstStyle/>
                    <a:p>
                      <a:pPr marL="0" algn="ctr" defTabSz="914400" rtl="0" eaLnBrk="1" fontAlgn="b" latinLnBrk="0" hangingPunct="1">
                        <a:lnSpc>
                          <a:spcPct val="100000"/>
                        </a:lnSpc>
                        <a:spcAft>
                          <a:spcPts val="0"/>
                        </a:spcAft>
                      </a:pPr>
                      <a:r>
                        <a:rPr lang="ru-RU" sz="1000" b="1" i="0" kern="1200" baseline="0" dirty="0">
                          <a:solidFill>
                            <a:schemeClr val="tx1"/>
                          </a:solidFill>
                          <a:effectLst/>
                          <a:latin typeface="Arial" panose="020B0604020202020204" pitchFamily="34" charset="0"/>
                          <a:cs typeface="+mn-cs"/>
                        </a:rPr>
                        <a:t>25 985,4 </a:t>
                      </a:r>
                    </a:p>
                  </a:txBody>
                  <a:tcPr marL="9525" marR="9525" marT="9525" marB="0" anchor="b">
                    <a:solidFill>
                      <a:schemeClr val="accent2">
                        <a:lumMod val="20000"/>
                        <a:lumOff val="80000"/>
                      </a:schemeClr>
                    </a:solidFill>
                  </a:tcPr>
                </a:tc>
                <a:extLst>
                  <a:ext uri="{0D108BD9-81ED-4DB2-BD59-A6C34878D82A}">
                    <a16:rowId xmlns:a16="http://schemas.microsoft.com/office/drawing/2014/main" val="2359705586"/>
                  </a:ext>
                </a:extLst>
              </a:tr>
              <a:tr h="318888">
                <a:tc>
                  <a:txBody>
                    <a:bodyPr/>
                    <a:lstStyle/>
                    <a:p>
                      <a:pPr marL="0" algn="l" defTabSz="914400" rtl="0" eaLnBrk="1" fontAlgn="t" latinLnBrk="0" hangingPunct="1">
                        <a:lnSpc>
                          <a:spcPct val="100000"/>
                        </a:lnSpc>
                        <a:spcAft>
                          <a:spcPts val="0"/>
                        </a:spcAft>
                      </a:pPr>
                      <a:r>
                        <a:rPr lang="ru-RU" sz="1000" b="1" i="0" kern="1200" baseline="0" dirty="0">
                          <a:solidFill>
                            <a:schemeClr val="tx1"/>
                          </a:solidFill>
                          <a:effectLst/>
                          <a:latin typeface="Arial" panose="020B0604020202020204" pitchFamily="34" charset="0"/>
                          <a:cs typeface="+mn-cs"/>
                        </a:rPr>
                        <a:t>ВСЕГО РАСХОДОВ</a:t>
                      </a:r>
                    </a:p>
                  </a:txBody>
                  <a:tcPr marL="9525" marR="9525" marT="9525" marB="0" anchor="ctr">
                    <a:solidFill>
                      <a:schemeClr val="accent2">
                        <a:lumMod val="20000"/>
                        <a:lumOff val="80000"/>
                      </a:schemeClr>
                    </a:solidFill>
                  </a:tcPr>
                </a:tc>
                <a:tc>
                  <a:txBody>
                    <a:bodyPr/>
                    <a:lstStyle/>
                    <a:p>
                      <a:pPr marL="0" algn="ctr" defTabSz="914400" rtl="0" eaLnBrk="1" fontAlgn="b" latinLnBrk="0" hangingPunct="1">
                        <a:lnSpc>
                          <a:spcPct val="100000"/>
                        </a:lnSpc>
                        <a:spcAft>
                          <a:spcPts val="0"/>
                        </a:spcAft>
                      </a:pPr>
                      <a:r>
                        <a:rPr lang="ru-RU" sz="1000" b="1" i="0" kern="1200" baseline="0" dirty="0">
                          <a:solidFill>
                            <a:schemeClr val="tx1"/>
                          </a:solidFill>
                          <a:effectLst/>
                          <a:latin typeface="Arial" panose="020B0604020202020204" pitchFamily="34" charset="0"/>
                          <a:ea typeface="+mn-ea"/>
                          <a:cs typeface="+mn-cs"/>
                        </a:rPr>
                        <a:t>4 430 397,9</a:t>
                      </a:r>
                    </a:p>
                  </a:txBody>
                  <a:tcPr marL="9525" marR="9525" marT="9525" marB="0" anchor="b">
                    <a:solidFill>
                      <a:schemeClr val="accent2">
                        <a:lumMod val="20000"/>
                        <a:lumOff val="80000"/>
                      </a:schemeClr>
                    </a:solidFill>
                  </a:tcPr>
                </a:tc>
                <a:tc>
                  <a:txBody>
                    <a:bodyPr/>
                    <a:lstStyle/>
                    <a:p>
                      <a:pPr marL="0" algn="ctr" defTabSz="914400" rtl="0" eaLnBrk="1" fontAlgn="b" latinLnBrk="0" hangingPunct="1">
                        <a:lnSpc>
                          <a:spcPct val="100000"/>
                        </a:lnSpc>
                        <a:spcAft>
                          <a:spcPts val="0"/>
                        </a:spcAft>
                      </a:pPr>
                      <a:r>
                        <a:rPr lang="ru-RU" sz="1000" b="1" i="0" kern="1200" baseline="0" dirty="0">
                          <a:solidFill>
                            <a:schemeClr val="tx1"/>
                          </a:solidFill>
                          <a:effectLst/>
                          <a:latin typeface="Arial" panose="020B0604020202020204" pitchFamily="34" charset="0"/>
                          <a:cs typeface="+mn-cs"/>
                        </a:rPr>
                        <a:t> 6 800 409,40 </a:t>
                      </a:r>
                    </a:p>
                  </a:txBody>
                  <a:tcPr marL="9525" marR="9525" marT="9525" marB="0" anchor="b">
                    <a:solidFill>
                      <a:schemeClr val="accent2">
                        <a:lumMod val="20000"/>
                        <a:lumOff val="80000"/>
                      </a:schemeClr>
                    </a:solidFill>
                  </a:tcPr>
                </a:tc>
                <a:tc>
                  <a:txBody>
                    <a:bodyPr/>
                    <a:lstStyle/>
                    <a:p>
                      <a:pPr marL="0" algn="ctr" defTabSz="914400" rtl="0" eaLnBrk="1" fontAlgn="b" latinLnBrk="0" hangingPunct="1">
                        <a:lnSpc>
                          <a:spcPct val="100000"/>
                        </a:lnSpc>
                        <a:spcAft>
                          <a:spcPts val="0"/>
                        </a:spcAft>
                      </a:pPr>
                      <a:r>
                        <a:rPr lang="ru-RU" sz="1000" b="1" i="0" kern="1200" baseline="0" dirty="0">
                          <a:solidFill>
                            <a:schemeClr val="tx1"/>
                          </a:solidFill>
                          <a:effectLst/>
                          <a:latin typeface="Arial" panose="020B0604020202020204" pitchFamily="34" charset="0"/>
                          <a:cs typeface="+mn-cs"/>
                        </a:rPr>
                        <a:t>6 738 849,6</a:t>
                      </a:r>
                    </a:p>
                  </a:txBody>
                  <a:tcPr marL="9525" marR="9525" marT="9525" marB="0" anchor="b">
                    <a:solidFill>
                      <a:schemeClr val="accent2">
                        <a:lumMod val="20000"/>
                        <a:lumOff val="80000"/>
                      </a:schemeClr>
                    </a:solidFill>
                  </a:tcPr>
                </a:tc>
                <a:tc>
                  <a:txBody>
                    <a:bodyPr/>
                    <a:lstStyle/>
                    <a:p>
                      <a:pPr marL="0" algn="ctr" defTabSz="914400" rtl="0" eaLnBrk="1" fontAlgn="b" latinLnBrk="0" hangingPunct="1">
                        <a:lnSpc>
                          <a:spcPct val="100000"/>
                        </a:lnSpc>
                        <a:spcAft>
                          <a:spcPts val="0"/>
                        </a:spcAft>
                      </a:pPr>
                      <a:r>
                        <a:rPr lang="ru-RU" sz="1000" b="1" i="0" kern="1200" baseline="0" dirty="0">
                          <a:solidFill>
                            <a:schemeClr val="tx1"/>
                          </a:solidFill>
                          <a:effectLst/>
                          <a:latin typeface="Arial" panose="020B0604020202020204" pitchFamily="34" charset="0"/>
                          <a:cs typeface="+mn-cs"/>
                        </a:rPr>
                        <a:t>6 452 511,9</a:t>
                      </a:r>
                    </a:p>
                  </a:txBody>
                  <a:tcPr marL="9525" marR="9525" marT="9525" marB="0" anchor="b">
                    <a:solidFill>
                      <a:schemeClr val="accent2">
                        <a:lumMod val="20000"/>
                        <a:lumOff val="80000"/>
                      </a:schemeClr>
                    </a:solidFill>
                  </a:tcPr>
                </a:tc>
                <a:tc>
                  <a:txBody>
                    <a:bodyPr/>
                    <a:lstStyle/>
                    <a:p>
                      <a:pPr marL="0" algn="ctr" defTabSz="914400" rtl="0" eaLnBrk="1" fontAlgn="b" latinLnBrk="0" hangingPunct="1">
                        <a:lnSpc>
                          <a:spcPct val="100000"/>
                        </a:lnSpc>
                        <a:spcAft>
                          <a:spcPts val="0"/>
                        </a:spcAft>
                      </a:pPr>
                      <a:r>
                        <a:rPr lang="ru-RU" sz="1000" b="1" i="0" kern="1200" baseline="0" dirty="0">
                          <a:solidFill>
                            <a:schemeClr val="tx1"/>
                          </a:solidFill>
                          <a:effectLst/>
                          <a:latin typeface="Arial" panose="020B0604020202020204" pitchFamily="34" charset="0"/>
                          <a:cs typeface="+mn-cs"/>
                        </a:rPr>
                        <a:t>5 528 996,5</a:t>
                      </a:r>
                    </a:p>
                  </a:txBody>
                  <a:tcPr marL="9525" marR="9525" marT="9525" marB="0" anchor="b">
                    <a:solidFill>
                      <a:schemeClr val="accent2">
                        <a:lumMod val="20000"/>
                        <a:lumOff val="80000"/>
                      </a:schemeClr>
                    </a:solidFill>
                  </a:tcPr>
                </a:tc>
                <a:extLst>
                  <a:ext uri="{0D108BD9-81ED-4DB2-BD59-A6C34878D82A}">
                    <a16:rowId xmlns:a16="http://schemas.microsoft.com/office/drawing/2014/main" val="1304733558"/>
                  </a:ext>
                </a:extLst>
              </a:tr>
            </a:tbl>
          </a:graphicData>
        </a:graphic>
      </p:graphicFrame>
      <p:pic>
        <p:nvPicPr>
          <p:cNvPr id="9" name="Объект 6">
            <a:extLst>
              <a:ext uri="{FF2B5EF4-FFF2-40B4-BE49-F238E27FC236}">
                <a16:creationId xmlns:a16="http://schemas.microsoft.com/office/drawing/2014/main" id="{93A7003E-7213-4F61-B4BE-CA8679F8C140}"/>
              </a:ext>
            </a:extLst>
          </p:cNvPr>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153910" y="170694"/>
            <a:ext cx="760490" cy="342008"/>
          </a:xfrm>
          <a:prstGeom prst="rect">
            <a:avLst/>
          </a:prstGeom>
        </p:spPr>
      </p:pic>
    </p:spTree>
    <p:extLst>
      <p:ext uri="{BB962C8B-B14F-4D97-AF65-F5344CB8AC3E}">
        <p14:creationId xmlns:p14="http://schemas.microsoft.com/office/powerpoint/2010/main" val="1547706674"/>
      </p:ext>
    </p:extLst>
  </p:cSld>
  <p:clrMapOvr>
    <a:masterClrMapping/>
  </p:clrMapOvr>
  <p:transition spd="med">
    <p:split/>
  </p:transition>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Объект 4">
            <a:extLst>
              <a:ext uri="{FF2B5EF4-FFF2-40B4-BE49-F238E27FC236}">
                <a16:creationId xmlns:a16="http://schemas.microsoft.com/office/drawing/2014/main" id="{313FBAEE-60DE-42EF-AA5F-544D621F509A}"/>
              </a:ext>
            </a:extLst>
          </p:cNvPr>
          <p:cNvGraphicFramePr>
            <a:graphicFrameLocks noGrp="1"/>
          </p:cNvGraphicFramePr>
          <p:nvPr>
            <p:ph idx="1"/>
            <p:extLst>
              <p:ext uri="{D42A27DB-BD31-4B8C-83A1-F6EECF244321}">
                <p14:modId xmlns:p14="http://schemas.microsoft.com/office/powerpoint/2010/main" val="2647001869"/>
              </p:ext>
            </p:extLst>
          </p:nvPr>
        </p:nvGraphicFramePr>
        <p:xfrm>
          <a:off x="318655" y="707892"/>
          <a:ext cx="11554689" cy="5854310"/>
        </p:xfrm>
        <a:graphic>
          <a:graphicData uri="http://schemas.openxmlformats.org/drawingml/2006/table">
            <a:tbl>
              <a:tblPr firstRow="1" bandRow="1">
                <a:tableStyleId>{5C22544A-7EE6-4342-B048-85BDC9FD1C3A}</a:tableStyleId>
              </a:tblPr>
              <a:tblGrid>
                <a:gridCol w="390698">
                  <a:extLst>
                    <a:ext uri="{9D8B030D-6E8A-4147-A177-3AD203B41FA5}">
                      <a16:colId xmlns:a16="http://schemas.microsoft.com/office/drawing/2014/main" val="3038087298"/>
                    </a:ext>
                  </a:extLst>
                </a:gridCol>
                <a:gridCol w="5300749">
                  <a:extLst>
                    <a:ext uri="{9D8B030D-6E8A-4147-A177-3AD203B41FA5}">
                      <a16:colId xmlns:a16="http://schemas.microsoft.com/office/drawing/2014/main" val="2756780485"/>
                    </a:ext>
                  </a:extLst>
                </a:gridCol>
                <a:gridCol w="1216429">
                  <a:extLst>
                    <a:ext uri="{9D8B030D-6E8A-4147-A177-3AD203B41FA5}">
                      <a16:colId xmlns:a16="http://schemas.microsoft.com/office/drawing/2014/main" val="2790182147"/>
                    </a:ext>
                  </a:extLst>
                </a:gridCol>
                <a:gridCol w="939339">
                  <a:extLst>
                    <a:ext uri="{9D8B030D-6E8A-4147-A177-3AD203B41FA5}">
                      <a16:colId xmlns:a16="http://schemas.microsoft.com/office/drawing/2014/main" val="1351568753"/>
                    </a:ext>
                  </a:extLst>
                </a:gridCol>
                <a:gridCol w="1064029">
                  <a:extLst>
                    <a:ext uri="{9D8B030D-6E8A-4147-A177-3AD203B41FA5}">
                      <a16:colId xmlns:a16="http://schemas.microsoft.com/office/drawing/2014/main" val="3715216646"/>
                    </a:ext>
                  </a:extLst>
                </a:gridCol>
                <a:gridCol w="955963">
                  <a:extLst>
                    <a:ext uri="{9D8B030D-6E8A-4147-A177-3AD203B41FA5}">
                      <a16:colId xmlns:a16="http://schemas.microsoft.com/office/drawing/2014/main" val="1496127964"/>
                    </a:ext>
                  </a:extLst>
                </a:gridCol>
                <a:gridCol w="856211">
                  <a:extLst>
                    <a:ext uri="{9D8B030D-6E8A-4147-A177-3AD203B41FA5}">
                      <a16:colId xmlns:a16="http://schemas.microsoft.com/office/drawing/2014/main" val="4285741975"/>
                    </a:ext>
                  </a:extLst>
                </a:gridCol>
                <a:gridCol w="831271">
                  <a:extLst>
                    <a:ext uri="{9D8B030D-6E8A-4147-A177-3AD203B41FA5}">
                      <a16:colId xmlns:a16="http://schemas.microsoft.com/office/drawing/2014/main" val="892998165"/>
                    </a:ext>
                  </a:extLst>
                </a:gridCol>
              </a:tblGrid>
              <a:tr h="151089">
                <a:tc rowSpan="2">
                  <a:txBody>
                    <a:bodyPr/>
                    <a:lstStyle/>
                    <a:p>
                      <a:pPr algn="ctr">
                        <a:lnSpc>
                          <a:spcPct val="150000"/>
                        </a:lnSpc>
                        <a:spcAft>
                          <a:spcPts val="0"/>
                        </a:spcAft>
                      </a:pPr>
                      <a:r>
                        <a:rPr lang="ru-RU" sz="1100" b="1" dirty="0">
                          <a:solidFill>
                            <a:schemeClr val="tx1"/>
                          </a:solidFill>
                          <a:effectLst/>
                          <a:latin typeface="+mn-lt"/>
                          <a:ea typeface="Times New Roman" panose="02020603050405020304" pitchFamily="18" charset="0"/>
                        </a:rPr>
                        <a:t>№ п/п</a:t>
                      </a:r>
                      <a:endParaRPr lang="ru-RU" sz="1100" dirty="0">
                        <a:solidFill>
                          <a:schemeClr val="tx1"/>
                        </a:solidFill>
                        <a:effectLst/>
                        <a:latin typeface="+mn-lt"/>
                        <a:ea typeface="Times New Roman" panose="02020603050405020304" pitchFamily="18" charset="0"/>
                      </a:endParaRPr>
                    </a:p>
                  </a:txBody>
                  <a:tcPr marL="68580" marR="68580" marT="0" marB="0" anchor="ctr">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1"/>
                      <a:tileRect/>
                    </a:gradFill>
                  </a:tcPr>
                </a:tc>
                <a:tc rowSpan="2">
                  <a:txBody>
                    <a:bodyPr/>
                    <a:lstStyle/>
                    <a:p>
                      <a:pPr algn="ctr">
                        <a:lnSpc>
                          <a:spcPct val="100000"/>
                        </a:lnSpc>
                        <a:spcAft>
                          <a:spcPts val="0"/>
                        </a:spcAft>
                      </a:pPr>
                      <a:r>
                        <a:rPr lang="ru-RU" sz="1000" b="1" i="0" baseline="0" dirty="0">
                          <a:solidFill>
                            <a:schemeClr val="tx1"/>
                          </a:solidFill>
                          <a:effectLst/>
                          <a:latin typeface="Arial" panose="020B0604020202020204" pitchFamily="34" charset="0"/>
                          <a:ea typeface="Times New Roman" panose="02020603050405020304" pitchFamily="18" charset="0"/>
                        </a:rPr>
                        <a:t>Наименования муниципальных программ </a:t>
                      </a:r>
                    </a:p>
                    <a:p>
                      <a:pPr algn="ctr">
                        <a:lnSpc>
                          <a:spcPct val="100000"/>
                        </a:lnSpc>
                        <a:spcAft>
                          <a:spcPts val="0"/>
                        </a:spcAft>
                      </a:pPr>
                      <a:r>
                        <a:rPr lang="ru-RU" sz="1000" b="1" i="0" baseline="0" dirty="0">
                          <a:solidFill>
                            <a:schemeClr val="tx1"/>
                          </a:solidFill>
                          <a:effectLst/>
                          <a:latin typeface="Arial" panose="020B0604020202020204" pitchFamily="34" charset="0"/>
                          <a:ea typeface="Times New Roman" panose="02020603050405020304" pitchFamily="18" charset="0"/>
                        </a:rPr>
                        <a:t>(непрограммных направлений деятельности)</a:t>
                      </a:r>
                    </a:p>
                  </a:txBody>
                  <a:tcPr marL="68580" marR="68580" marT="0" marB="0" anchor="ctr">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1"/>
                      <a:tileRect/>
                    </a:gradFill>
                  </a:tcPr>
                </a:tc>
                <a:tc rowSpan="2">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ru-RU" sz="1000" b="1" i="0" kern="1200" baseline="0" dirty="0">
                          <a:solidFill>
                            <a:schemeClr val="tx1"/>
                          </a:solidFill>
                          <a:effectLst/>
                          <a:latin typeface="Arial" panose="020B0604020202020204" pitchFamily="34" charset="0"/>
                          <a:ea typeface="+mn-ea"/>
                          <a:cs typeface="+mn-cs"/>
                        </a:rPr>
                        <a:t>Исполнение</a:t>
                      </a:r>
                    </a:p>
                    <a:p>
                      <a:pPr marL="0" marR="0" lvl="0" indent="0" algn="ctr" defTabSz="914400" rtl="0" eaLnBrk="1" fontAlgn="auto" latinLnBrk="0" hangingPunct="1">
                        <a:lnSpc>
                          <a:spcPct val="100000"/>
                        </a:lnSpc>
                        <a:spcBef>
                          <a:spcPts val="0"/>
                        </a:spcBef>
                        <a:spcAft>
                          <a:spcPts val="0"/>
                        </a:spcAft>
                        <a:buClrTx/>
                        <a:buSzTx/>
                        <a:buFontTx/>
                        <a:buNone/>
                        <a:tabLst/>
                        <a:defRPr/>
                      </a:pPr>
                      <a:r>
                        <a:rPr lang="ru-RU" sz="1000" b="1" i="0" kern="1200" baseline="0" dirty="0">
                          <a:solidFill>
                            <a:schemeClr val="tx1"/>
                          </a:solidFill>
                          <a:effectLst/>
                          <a:latin typeface="Arial" panose="020B0604020202020204" pitchFamily="34" charset="0"/>
                          <a:ea typeface="+mn-ea"/>
                          <a:cs typeface="+mn-cs"/>
                        </a:rPr>
                        <a:t>за 2021 год, </a:t>
                      </a:r>
                    </a:p>
                    <a:p>
                      <a:pPr marL="0" marR="0" lvl="0" indent="0" algn="ctr" defTabSz="914400" rtl="0" eaLnBrk="1" fontAlgn="auto" latinLnBrk="0" hangingPunct="1">
                        <a:lnSpc>
                          <a:spcPct val="100000"/>
                        </a:lnSpc>
                        <a:spcBef>
                          <a:spcPts val="0"/>
                        </a:spcBef>
                        <a:spcAft>
                          <a:spcPts val="0"/>
                        </a:spcAft>
                        <a:buClrTx/>
                        <a:buSzTx/>
                        <a:buFontTx/>
                        <a:buNone/>
                        <a:tabLst/>
                        <a:defRPr/>
                      </a:pPr>
                      <a:r>
                        <a:rPr lang="ru-RU" sz="1000" b="1" i="0" kern="1200" baseline="0" dirty="0">
                          <a:solidFill>
                            <a:schemeClr val="tx1"/>
                          </a:solidFill>
                          <a:effectLst/>
                          <a:latin typeface="Arial" panose="020B0604020202020204" pitchFamily="34" charset="0"/>
                          <a:ea typeface="+mn-ea"/>
                          <a:cs typeface="+mn-cs"/>
                        </a:rPr>
                        <a:t>тыс. рублей</a:t>
                      </a:r>
                    </a:p>
                  </a:txBody>
                  <a:tcPr marL="68580" marR="68580" marT="0" marB="0" anchor="ctr">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1"/>
                      <a:tileRect/>
                    </a:gradFill>
                  </a:tcPr>
                </a:tc>
                <a:tc rowSpan="2">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ru-RU" sz="1000" b="1" i="0" kern="1200" baseline="0" dirty="0">
                          <a:solidFill>
                            <a:schemeClr val="tx1"/>
                          </a:solidFill>
                          <a:effectLst/>
                          <a:latin typeface="Arial" panose="020B0604020202020204" pitchFamily="34" charset="0"/>
                          <a:ea typeface="+mn-ea"/>
                          <a:cs typeface="+mn-cs"/>
                        </a:rPr>
                        <a:t>Уточненный</a:t>
                      </a:r>
                    </a:p>
                    <a:p>
                      <a:pPr marL="0" marR="0" lvl="0" indent="0" algn="ctr" defTabSz="914400" rtl="0" eaLnBrk="1" fontAlgn="auto" latinLnBrk="0" hangingPunct="1">
                        <a:lnSpc>
                          <a:spcPct val="100000"/>
                        </a:lnSpc>
                        <a:spcBef>
                          <a:spcPts val="0"/>
                        </a:spcBef>
                        <a:spcAft>
                          <a:spcPts val="0"/>
                        </a:spcAft>
                        <a:buClrTx/>
                        <a:buSzTx/>
                        <a:buFontTx/>
                        <a:buNone/>
                        <a:tabLst/>
                        <a:defRPr/>
                      </a:pPr>
                      <a:r>
                        <a:rPr lang="ru-RU" sz="1000" b="1" i="0" kern="1200" baseline="0" dirty="0">
                          <a:solidFill>
                            <a:schemeClr val="tx1"/>
                          </a:solidFill>
                          <a:effectLst/>
                          <a:latin typeface="Arial" panose="020B0604020202020204" pitchFamily="34" charset="0"/>
                          <a:ea typeface="+mn-ea"/>
                          <a:cs typeface="+mn-cs"/>
                        </a:rPr>
                        <a:t>план</a:t>
                      </a:r>
                      <a:br>
                        <a:rPr lang="ru-RU" sz="1000" b="1" i="0" kern="1200" baseline="0" dirty="0">
                          <a:solidFill>
                            <a:schemeClr val="tx1"/>
                          </a:solidFill>
                          <a:effectLst/>
                          <a:latin typeface="Arial" panose="020B0604020202020204" pitchFamily="34" charset="0"/>
                          <a:ea typeface="+mn-ea"/>
                          <a:cs typeface="+mn-cs"/>
                        </a:rPr>
                      </a:br>
                      <a:r>
                        <a:rPr lang="ru-RU" sz="1000" b="1" i="0" kern="1200" baseline="0" dirty="0">
                          <a:solidFill>
                            <a:schemeClr val="tx1"/>
                          </a:solidFill>
                          <a:effectLst/>
                          <a:latin typeface="Arial" panose="020B0604020202020204" pitchFamily="34" charset="0"/>
                          <a:ea typeface="+mn-ea"/>
                          <a:cs typeface="+mn-cs"/>
                        </a:rPr>
                        <a:t>2022 г,</a:t>
                      </a:r>
                    </a:p>
                    <a:p>
                      <a:pPr marL="0" marR="0" lvl="0" indent="0" algn="ctr" defTabSz="914400" rtl="0" eaLnBrk="1" fontAlgn="auto" latinLnBrk="0" hangingPunct="1">
                        <a:lnSpc>
                          <a:spcPct val="100000"/>
                        </a:lnSpc>
                        <a:spcBef>
                          <a:spcPts val="0"/>
                        </a:spcBef>
                        <a:spcAft>
                          <a:spcPts val="0"/>
                        </a:spcAft>
                        <a:buClrTx/>
                        <a:buSzTx/>
                        <a:buFontTx/>
                        <a:buNone/>
                        <a:tabLst/>
                        <a:defRPr/>
                      </a:pPr>
                      <a:r>
                        <a:rPr lang="ru-RU" sz="1000" b="1" i="0" kern="1200" baseline="0" dirty="0">
                          <a:solidFill>
                            <a:schemeClr val="tx1"/>
                          </a:solidFill>
                          <a:effectLst/>
                          <a:latin typeface="Arial" panose="020B0604020202020204" pitchFamily="34" charset="0"/>
                          <a:ea typeface="+mn-ea"/>
                          <a:cs typeface="+mn-cs"/>
                        </a:rPr>
                        <a:t>тыс. рублей</a:t>
                      </a:r>
                    </a:p>
                  </a:txBody>
                  <a:tcPr marL="68580" marR="68580" marT="0" marB="0" anchor="ctr">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1"/>
                      <a:tileRect/>
                    </a:gradFill>
                  </a:tcPr>
                </a:tc>
                <a:tc gridSpan="2">
                  <a:txBody>
                    <a:bodyPr/>
                    <a:lstStyle/>
                    <a:p>
                      <a:pPr algn="ctr">
                        <a:lnSpc>
                          <a:spcPct val="100000"/>
                        </a:lnSpc>
                      </a:pPr>
                      <a:r>
                        <a:rPr lang="ru-RU" sz="1000" b="1" i="0" baseline="0" dirty="0">
                          <a:solidFill>
                            <a:schemeClr val="tx1"/>
                          </a:solidFill>
                          <a:latin typeface="Arial" panose="020B0604020202020204" pitchFamily="34" charset="0"/>
                        </a:rPr>
                        <a:t> План на 2023 год</a:t>
                      </a:r>
                    </a:p>
                  </a:txBody>
                  <a:tcPr anchor="ctr">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1"/>
                      <a:tileRect/>
                    </a:gradFill>
                  </a:tcPr>
                </a:tc>
                <a:tc hMerge="1">
                  <a:txBody>
                    <a:bodyPr/>
                    <a:lstStyle/>
                    <a:p>
                      <a:endParaRPr lang="ru-RU" dirty="0"/>
                    </a:p>
                  </a:txBody>
                  <a:tcPr/>
                </a:tc>
                <a:tc>
                  <a:txBody>
                    <a:bodyPr/>
                    <a:lstStyle/>
                    <a:p>
                      <a:pPr algn="ctr">
                        <a:lnSpc>
                          <a:spcPct val="100000"/>
                        </a:lnSpc>
                      </a:pPr>
                      <a:r>
                        <a:rPr lang="ru-RU" sz="1000" b="1" i="0" baseline="0" dirty="0">
                          <a:solidFill>
                            <a:schemeClr val="tx1"/>
                          </a:solidFill>
                          <a:latin typeface="Arial" panose="020B0604020202020204" pitchFamily="34" charset="0"/>
                        </a:rPr>
                        <a:t>План на 2024 год</a:t>
                      </a:r>
                    </a:p>
                  </a:txBody>
                  <a:tcPr anchor="ctr">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1"/>
                      <a:tileRect/>
                    </a:gradFill>
                  </a:tcPr>
                </a:tc>
                <a:tc>
                  <a:txBody>
                    <a:bodyPr/>
                    <a:lstStyle/>
                    <a:p>
                      <a:pPr algn="ctr">
                        <a:lnSpc>
                          <a:spcPct val="100000"/>
                        </a:lnSpc>
                      </a:pPr>
                      <a:r>
                        <a:rPr lang="ru-RU" sz="1000" b="1" i="0" baseline="0" dirty="0">
                          <a:solidFill>
                            <a:schemeClr val="tx1"/>
                          </a:solidFill>
                          <a:latin typeface="Arial" panose="020B0604020202020204" pitchFamily="34" charset="0"/>
                        </a:rPr>
                        <a:t>План на 2025 год</a:t>
                      </a:r>
                    </a:p>
                  </a:txBody>
                  <a:tcPr anchor="ctr">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1"/>
                      <a:tileRect/>
                    </a:gradFill>
                  </a:tcPr>
                </a:tc>
                <a:extLst>
                  <a:ext uri="{0D108BD9-81ED-4DB2-BD59-A6C34878D82A}">
                    <a16:rowId xmlns:a16="http://schemas.microsoft.com/office/drawing/2014/main" val="1915648135"/>
                  </a:ext>
                </a:extLst>
              </a:tr>
              <a:tr h="183909">
                <a:tc vMerge="1">
                  <a:txBody>
                    <a:bodyPr/>
                    <a:lstStyle/>
                    <a:p>
                      <a:endParaRPr lang="ru-RU" dirty="0"/>
                    </a:p>
                  </a:txBody>
                  <a:tcPr/>
                </a:tc>
                <a:tc vMerge="1">
                  <a:txBody>
                    <a:bodyPr/>
                    <a:lstStyle/>
                    <a:p>
                      <a:endParaRPr lang="ru-RU" dirty="0"/>
                    </a:p>
                  </a:txBody>
                  <a:tcPr/>
                </a:tc>
                <a:tc vMerge="1">
                  <a:txBody>
                    <a:bodyPr/>
                    <a:lstStyle/>
                    <a:p>
                      <a:endParaRPr lang="ru-RU"/>
                    </a:p>
                  </a:txBody>
                  <a:tcPr/>
                </a:tc>
                <a:tc vMerge="1">
                  <a:txBody>
                    <a:bodyPr/>
                    <a:lstStyle/>
                    <a:p>
                      <a:endParaRPr lang="ru-RU"/>
                    </a:p>
                  </a:txBody>
                  <a:tcPr/>
                </a:tc>
                <a:tc>
                  <a:txBody>
                    <a:bodyPr/>
                    <a:lstStyle/>
                    <a:p>
                      <a:pPr algn="ctr">
                        <a:lnSpc>
                          <a:spcPct val="100000"/>
                        </a:lnSpc>
                        <a:spcAft>
                          <a:spcPts val="0"/>
                        </a:spcAft>
                      </a:pPr>
                      <a:r>
                        <a:rPr lang="ru-RU" sz="1000" b="1" i="0" baseline="0" dirty="0">
                          <a:solidFill>
                            <a:schemeClr val="tx1"/>
                          </a:solidFill>
                          <a:effectLst/>
                          <a:latin typeface="Arial" panose="020B0604020202020204" pitchFamily="34" charset="0"/>
                        </a:rPr>
                        <a:t>сумма,</a:t>
                      </a:r>
                    </a:p>
                    <a:p>
                      <a:pPr algn="ctr">
                        <a:lnSpc>
                          <a:spcPct val="100000"/>
                        </a:lnSpc>
                        <a:spcAft>
                          <a:spcPts val="0"/>
                        </a:spcAft>
                      </a:pPr>
                      <a:r>
                        <a:rPr lang="ru-RU" sz="1000" b="1" i="0" baseline="0" dirty="0">
                          <a:solidFill>
                            <a:schemeClr val="tx1"/>
                          </a:solidFill>
                          <a:effectLst/>
                          <a:latin typeface="Arial" panose="020B0604020202020204" pitchFamily="34" charset="0"/>
                        </a:rPr>
                        <a:t>тыс. рублей</a:t>
                      </a:r>
                      <a:endParaRPr lang="ru-RU" sz="1000" b="1" i="0" baseline="0" dirty="0">
                        <a:solidFill>
                          <a:schemeClr val="tx1"/>
                        </a:solidFill>
                        <a:effectLst/>
                        <a:latin typeface="Arial" panose="020B0604020202020204" pitchFamily="34" charset="0"/>
                        <a:ea typeface="Times New Roman" panose="02020603050405020304" pitchFamily="18" charset="0"/>
                      </a:endParaRPr>
                    </a:p>
                  </a:txBody>
                  <a:tcPr marL="20435" marR="20435" marT="0" marB="0" anchor="ctr"/>
                </a:tc>
                <a:tc>
                  <a:txBody>
                    <a:bodyPr/>
                    <a:lstStyle/>
                    <a:p>
                      <a:pPr algn="ctr">
                        <a:lnSpc>
                          <a:spcPct val="100000"/>
                        </a:lnSpc>
                        <a:spcAft>
                          <a:spcPts val="0"/>
                        </a:spcAft>
                      </a:pPr>
                      <a:r>
                        <a:rPr lang="ru-RU" sz="1000" b="1" i="0" baseline="0" dirty="0">
                          <a:solidFill>
                            <a:schemeClr val="tx1"/>
                          </a:solidFill>
                          <a:effectLst/>
                          <a:latin typeface="Arial" panose="020B0604020202020204" pitchFamily="34" charset="0"/>
                        </a:rPr>
                        <a:t>удельный вес в общем объеме расходов, %</a:t>
                      </a:r>
                      <a:endParaRPr lang="ru-RU" sz="1000" b="1" i="0" baseline="0" dirty="0">
                        <a:solidFill>
                          <a:schemeClr val="tx1"/>
                        </a:solidFill>
                        <a:effectLst/>
                        <a:latin typeface="Arial" panose="020B0604020202020204" pitchFamily="34" charset="0"/>
                        <a:ea typeface="Times New Roman" panose="02020603050405020304" pitchFamily="18" charset="0"/>
                      </a:endParaRPr>
                    </a:p>
                  </a:txBody>
                  <a:tcPr marL="20435" marR="20435" marT="0" marB="0" anchor="ctr"/>
                </a:tc>
                <a:tc>
                  <a:txBody>
                    <a:bodyPr/>
                    <a:lstStyle/>
                    <a:p>
                      <a:pPr algn="ctr">
                        <a:lnSpc>
                          <a:spcPct val="100000"/>
                        </a:lnSpc>
                        <a:spcAft>
                          <a:spcPts val="0"/>
                        </a:spcAft>
                      </a:pPr>
                      <a:r>
                        <a:rPr lang="ru-RU" sz="1000" b="1" i="0" baseline="0" dirty="0">
                          <a:solidFill>
                            <a:schemeClr val="tx1"/>
                          </a:solidFill>
                          <a:effectLst/>
                          <a:latin typeface="Arial" panose="020B0604020202020204" pitchFamily="34" charset="0"/>
                        </a:rPr>
                        <a:t>сумма,</a:t>
                      </a:r>
                    </a:p>
                    <a:p>
                      <a:pPr algn="ctr">
                        <a:lnSpc>
                          <a:spcPct val="100000"/>
                        </a:lnSpc>
                        <a:spcAft>
                          <a:spcPts val="0"/>
                        </a:spcAft>
                      </a:pPr>
                      <a:r>
                        <a:rPr lang="ru-RU" sz="1000" b="1" i="0" baseline="0" dirty="0">
                          <a:solidFill>
                            <a:schemeClr val="tx1"/>
                          </a:solidFill>
                          <a:effectLst/>
                          <a:latin typeface="Arial" panose="020B0604020202020204" pitchFamily="34" charset="0"/>
                        </a:rPr>
                        <a:t>тыс. рублей</a:t>
                      </a:r>
                      <a:endParaRPr lang="ru-RU" sz="1000" b="1" i="0" baseline="0" dirty="0">
                        <a:solidFill>
                          <a:schemeClr val="tx1"/>
                        </a:solidFill>
                        <a:effectLst/>
                        <a:latin typeface="Arial" panose="020B0604020202020204" pitchFamily="34" charset="0"/>
                        <a:ea typeface="Times New Roman" panose="02020603050405020304" pitchFamily="18" charset="0"/>
                      </a:endParaRPr>
                    </a:p>
                  </a:txBody>
                  <a:tcPr marL="20435" marR="20435" marT="0" marB="0" anchor="ctr"/>
                </a:tc>
                <a:tc>
                  <a:txBody>
                    <a:bodyPr/>
                    <a:lstStyle/>
                    <a:p>
                      <a:pPr algn="ctr">
                        <a:lnSpc>
                          <a:spcPct val="100000"/>
                        </a:lnSpc>
                        <a:spcAft>
                          <a:spcPts val="0"/>
                        </a:spcAft>
                      </a:pPr>
                      <a:r>
                        <a:rPr lang="ru-RU" sz="1000" b="1" i="0" baseline="0" dirty="0">
                          <a:solidFill>
                            <a:schemeClr val="tx1"/>
                          </a:solidFill>
                          <a:effectLst/>
                          <a:latin typeface="Arial" panose="020B0604020202020204" pitchFamily="34" charset="0"/>
                        </a:rPr>
                        <a:t>сумма,</a:t>
                      </a:r>
                    </a:p>
                    <a:p>
                      <a:pPr algn="ctr">
                        <a:lnSpc>
                          <a:spcPct val="100000"/>
                        </a:lnSpc>
                        <a:spcAft>
                          <a:spcPts val="0"/>
                        </a:spcAft>
                      </a:pPr>
                      <a:r>
                        <a:rPr lang="ru-RU" sz="1000" b="1" i="0" baseline="0" dirty="0">
                          <a:solidFill>
                            <a:schemeClr val="tx1"/>
                          </a:solidFill>
                          <a:effectLst/>
                          <a:latin typeface="Arial" panose="020B0604020202020204" pitchFamily="34" charset="0"/>
                        </a:rPr>
                        <a:t>тыс. рублей</a:t>
                      </a:r>
                      <a:endParaRPr lang="ru-RU" sz="1000" b="1" i="0" baseline="0" dirty="0">
                        <a:solidFill>
                          <a:schemeClr val="tx1"/>
                        </a:solidFill>
                        <a:effectLst/>
                        <a:latin typeface="Arial" panose="020B0604020202020204" pitchFamily="34" charset="0"/>
                        <a:ea typeface="Times New Roman" panose="02020603050405020304" pitchFamily="18" charset="0"/>
                      </a:endParaRPr>
                    </a:p>
                  </a:txBody>
                  <a:tcPr marL="20435" marR="20435" marT="0" marB="0" anchor="ctr"/>
                </a:tc>
                <a:extLst>
                  <a:ext uri="{0D108BD9-81ED-4DB2-BD59-A6C34878D82A}">
                    <a16:rowId xmlns:a16="http://schemas.microsoft.com/office/drawing/2014/main" val="1776586336"/>
                  </a:ext>
                </a:extLst>
              </a:tr>
              <a:tr h="223392">
                <a:tc>
                  <a:txBody>
                    <a:bodyPr/>
                    <a:lstStyle/>
                    <a:p>
                      <a:pPr algn="ctr">
                        <a:lnSpc>
                          <a:spcPct val="150000"/>
                        </a:lnSpc>
                        <a:spcAft>
                          <a:spcPts val="0"/>
                        </a:spcAft>
                      </a:pPr>
                      <a:r>
                        <a:rPr lang="ru-RU" sz="1100" b="1" dirty="0">
                          <a:effectLst/>
                          <a:latin typeface="+mn-lt"/>
                          <a:ea typeface="Times New Roman" panose="02020603050405020304" pitchFamily="18" charset="0"/>
                        </a:rPr>
                        <a:t>1.</a:t>
                      </a:r>
                    </a:p>
                  </a:txBody>
                  <a:tcPr marL="68580" marR="68580" marT="0" marB="0" anchor="ctr"/>
                </a:tc>
                <a:tc>
                  <a:txBody>
                    <a:bodyPr/>
                    <a:lstStyle/>
                    <a:p>
                      <a:pPr algn="l">
                        <a:lnSpc>
                          <a:spcPct val="150000"/>
                        </a:lnSpc>
                        <a:spcAft>
                          <a:spcPts val="0"/>
                        </a:spcAft>
                      </a:pPr>
                      <a:r>
                        <a:rPr lang="ru-RU" sz="1000" b="1" baseline="0" dirty="0">
                          <a:effectLst/>
                          <a:latin typeface="Arial" panose="020B0604020202020204" pitchFamily="34" charset="0"/>
                          <a:ea typeface="Times New Roman" panose="02020603050405020304" pitchFamily="18" charset="0"/>
                        </a:rPr>
                        <a:t>«Здравоохранение»  </a:t>
                      </a:r>
                    </a:p>
                  </a:txBody>
                  <a:tcPr marL="68580" marR="68580" marT="0" marB="0" anchor="ctr"/>
                </a:tc>
                <a:tc>
                  <a:txBody>
                    <a:bodyPr/>
                    <a:lstStyle/>
                    <a:p>
                      <a:pPr marL="0" algn="ctr" defTabSz="914400" rtl="0" eaLnBrk="1" fontAlgn="b" latinLnBrk="0" hangingPunct="1">
                        <a:spcAft>
                          <a:spcPts val="0"/>
                        </a:spcAft>
                      </a:pPr>
                      <a:r>
                        <a:rPr lang="ru-RU" sz="1100" b="1" i="0" u="none" strike="noStrike" kern="1200" baseline="0" dirty="0">
                          <a:solidFill>
                            <a:schemeClr val="dk1"/>
                          </a:solidFill>
                          <a:effectLst/>
                          <a:latin typeface="Calibri" panose="020F0502020204030204" pitchFamily="34" charset="0"/>
                          <a:ea typeface="+mn-ea"/>
                          <a:cs typeface="+mn-cs"/>
                        </a:rPr>
                        <a:t>3 841,3</a:t>
                      </a:r>
                    </a:p>
                  </a:txBody>
                  <a:tcPr marL="68580" marR="68580" marT="0" marB="0" anchor="ctr"/>
                </a:tc>
                <a:tc>
                  <a:txBody>
                    <a:bodyPr/>
                    <a:lstStyle/>
                    <a:p>
                      <a:pPr algn="ctr" fontAlgn="b"/>
                      <a:r>
                        <a:rPr lang="ru-RU" sz="1100" b="1" i="0" u="none" strike="noStrike" baseline="0" dirty="0">
                          <a:effectLst/>
                          <a:latin typeface="Calibri" panose="020F0502020204030204" pitchFamily="34" charset="0"/>
                        </a:rPr>
                        <a:t>7 078,8</a:t>
                      </a:r>
                    </a:p>
                  </a:txBody>
                  <a:tcPr marL="9525" marR="9525" marT="9525" marB="0" anchor="b"/>
                </a:tc>
                <a:tc>
                  <a:txBody>
                    <a:bodyPr/>
                    <a:lstStyle/>
                    <a:p>
                      <a:pPr algn="ctr" fontAlgn="b"/>
                      <a:r>
                        <a:rPr lang="ru-RU" sz="1000" b="1" i="0" u="none" strike="noStrike" baseline="0" dirty="0">
                          <a:effectLst/>
                          <a:latin typeface="Arial" panose="020B0604020202020204" pitchFamily="34" charset="0"/>
                        </a:rPr>
                        <a:t>6 140,8</a:t>
                      </a:r>
                    </a:p>
                  </a:txBody>
                  <a:tcPr marL="9525" marR="9525" marT="9525" marB="0" anchor="b"/>
                </a:tc>
                <a:tc>
                  <a:txBody>
                    <a:bodyPr/>
                    <a:lstStyle/>
                    <a:p>
                      <a:pPr marL="0" algn="ctr" defTabSz="914400" rtl="0" eaLnBrk="1" fontAlgn="b" latinLnBrk="0" hangingPunct="1"/>
                      <a:r>
                        <a:rPr lang="ru-RU" sz="1000" b="1" i="0" u="none" strike="noStrike" kern="1200" baseline="0" dirty="0">
                          <a:solidFill>
                            <a:srgbClr val="000000"/>
                          </a:solidFill>
                          <a:effectLst/>
                          <a:latin typeface="Arial" panose="020B0604020202020204" pitchFamily="34" charset="0"/>
                          <a:ea typeface="+mn-ea"/>
                          <a:cs typeface="+mn-cs"/>
                        </a:rPr>
                        <a:t>0,1%</a:t>
                      </a:r>
                    </a:p>
                  </a:txBody>
                  <a:tcPr marL="9525" marR="9525" marT="9525" marB="0" anchor="b"/>
                </a:tc>
                <a:tc>
                  <a:txBody>
                    <a:bodyPr/>
                    <a:lstStyle/>
                    <a:p>
                      <a:pPr algn="ctr" fontAlgn="b"/>
                      <a:r>
                        <a:rPr lang="ru-RU" sz="1000" b="1" i="0" u="none" strike="noStrike" baseline="0" dirty="0">
                          <a:effectLst/>
                          <a:latin typeface="Arial" panose="020B0604020202020204" pitchFamily="34" charset="0"/>
                        </a:rPr>
                        <a:t>6 140,8</a:t>
                      </a:r>
                    </a:p>
                  </a:txBody>
                  <a:tcPr marL="9525" marR="9525" marT="9525" marB="0" anchor="b"/>
                </a:tc>
                <a:tc>
                  <a:txBody>
                    <a:bodyPr/>
                    <a:lstStyle/>
                    <a:p>
                      <a:pPr algn="ctr" fontAlgn="b"/>
                      <a:r>
                        <a:rPr lang="ru-RU" sz="1000" b="1" i="0" u="none" strike="noStrike" baseline="0" dirty="0">
                          <a:effectLst/>
                          <a:latin typeface="Arial" panose="020B0604020202020204" pitchFamily="34" charset="0"/>
                        </a:rPr>
                        <a:t>6 140,8</a:t>
                      </a:r>
                    </a:p>
                  </a:txBody>
                  <a:tcPr marL="9525" marR="9525" marT="9525" marB="0" anchor="b"/>
                </a:tc>
                <a:extLst>
                  <a:ext uri="{0D108BD9-81ED-4DB2-BD59-A6C34878D82A}">
                    <a16:rowId xmlns:a16="http://schemas.microsoft.com/office/drawing/2014/main" val="1583245273"/>
                  </a:ext>
                </a:extLst>
              </a:tr>
              <a:tr h="223392">
                <a:tc>
                  <a:txBody>
                    <a:bodyPr/>
                    <a:lstStyle/>
                    <a:p>
                      <a:pPr algn="ctr">
                        <a:lnSpc>
                          <a:spcPct val="150000"/>
                        </a:lnSpc>
                        <a:spcAft>
                          <a:spcPts val="0"/>
                        </a:spcAft>
                      </a:pPr>
                      <a:r>
                        <a:rPr lang="ru-RU" sz="1100" b="1">
                          <a:effectLst/>
                          <a:latin typeface="+mn-lt"/>
                          <a:ea typeface="Times New Roman" panose="02020603050405020304" pitchFamily="18" charset="0"/>
                        </a:rPr>
                        <a:t>2.</a:t>
                      </a:r>
                    </a:p>
                  </a:txBody>
                  <a:tcPr marL="68580" marR="68580" marT="0" marB="0" anchor="ctr"/>
                </a:tc>
                <a:tc>
                  <a:txBody>
                    <a:bodyPr/>
                    <a:lstStyle/>
                    <a:p>
                      <a:pPr algn="l">
                        <a:lnSpc>
                          <a:spcPct val="150000"/>
                        </a:lnSpc>
                        <a:spcAft>
                          <a:spcPts val="0"/>
                        </a:spcAft>
                      </a:pPr>
                      <a:r>
                        <a:rPr lang="ru-RU" sz="1000" b="1" baseline="0" dirty="0">
                          <a:effectLst/>
                          <a:latin typeface="Arial" panose="020B0604020202020204" pitchFamily="34" charset="0"/>
                          <a:ea typeface="Times New Roman" panose="02020603050405020304" pitchFamily="18" charset="0"/>
                        </a:rPr>
                        <a:t>«Культура»</a:t>
                      </a:r>
                    </a:p>
                  </a:txBody>
                  <a:tcPr marL="68580" marR="68580" marT="0" marB="0" anchor="ctr"/>
                </a:tc>
                <a:tc>
                  <a:txBody>
                    <a:bodyPr/>
                    <a:lstStyle/>
                    <a:p>
                      <a:pPr marL="0" algn="ctr" defTabSz="914400" rtl="0" eaLnBrk="1" fontAlgn="b" latinLnBrk="0" hangingPunct="1">
                        <a:spcAft>
                          <a:spcPts val="0"/>
                        </a:spcAft>
                      </a:pPr>
                      <a:r>
                        <a:rPr lang="ru-RU" sz="1100" b="1" i="0" u="none" strike="noStrike" kern="1200" baseline="0" dirty="0">
                          <a:solidFill>
                            <a:schemeClr val="dk1"/>
                          </a:solidFill>
                          <a:effectLst/>
                          <a:latin typeface="Calibri" panose="020F0502020204030204" pitchFamily="34" charset="0"/>
                          <a:ea typeface="+mn-ea"/>
                          <a:cs typeface="+mn-cs"/>
                        </a:rPr>
                        <a:t>268 420,0</a:t>
                      </a:r>
                    </a:p>
                  </a:txBody>
                  <a:tcPr marL="68580" marR="68580" marT="0" marB="0" anchor="ctr"/>
                </a:tc>
                <a:tc>
                  <a:txBody>
                    <a:bodyPr/>
                    <a:lstStyle/>
                    <a:p>
                      <a:pPr algn="ctr" fontAlgn="b"/>
                      <a:r>
                        <a:rPr lang="ru-RU" sz="1100" b="1" i="0" u="none" strike="noStrike" baseline="0" dirty="0">
                          <a:effectLst/>
                          <a:latin typeface="Calibri" panose="020F0502020204030204" pitchFamily="34" charset="0"/>
                        </a:rPr>
                        <a:t>301 591,3</a:t>
                      </a:r>
                    </a:p>
                  </a:txBody>
                  <a:tcPr marL="9525" marR="9525" marT="9525" marB="0" anchor="b"/>
                </a:tc>
                <a:tc>
                  <a:txBody>
                    <a:bodyPr/>
                    <a:lstStyle/>
                    <a:p>
                      <a:pPr algn="ctr" fontAlgn="b"/>
                      <a:r>
                        <a:rPr lang="ru-RU" sz="1000" b="1" i="0" u="none" strike="noStrike" baseline="0" dirty="0">
                          <a:effectLst/>
                          <a:latin typeface="Arial" panose="020B0604020202020204" pitchFamily="34" charset="0"/>
                        </a:rPr>
                        <a:t>253 457,4</a:t>
                      </a:r>
                    </a:p>
                  </a:txBody>
                  <a:tcPr marL="9525" marR="9525" marT="9525" marB="0" anchor="b"/>
                </a:tc>
                <a:tc>
                  <a:txBody>
                    <a:bodyPr/>
                    <a:lstStyle/>
                    <a:p>
                      <a:pPr marL="0" algn="ctr" defTabSz="914400" rtl="0" eaLnBrk="1" fontAlgn="b" latinLnBrk="0" hangingPunct="1"/>
                      <a:r>
                        <a:rPr lang="ru-RU" sz="1000" b="1" i="0" u="none" strike="noStrike" kern="1200" baseline="0" dirty="0">
                          <a:solidFill>
                            <a:srgbClr val="000000"/>
                          </a:solidFill>
                          <a:effectLst/>
                          <a:latin typeface="Arial" panose="020B0604020202020204" pitchFamily="34" charset="0"/>
                          <a:ea typeface="+mn-ea"/>
                          <a:cs typeface="+mn-cs"/>
                        </a:rPr>
                        <a:t>3,8%</a:t>
                      </a:r>
                    </a:p>
                  </a:txBody>
                  <a:tcPr marL="9525" marR="9525" marT="9525" marB="0" anchor="b"/>
                </a:tc>
                <a:tc>
                  <a:txBody>
                    <a:bodyPr/>
                    <a:lstStyle/>
                    <a:p>
                      <a:pPr algn="ctr" fontAlgn="b"/>
                      <a:r>
                        <a:rPr lang="ru-RU" sz="1000" b="1" i="0" u="none" strike="noStrike" baseline="0" dirty="0">
                          <a:effectLst/>
                          <a:latin typeface="Arial" panose="020B0604020202020204" pitchFamily="34" charset="0"/>
                        </a:rPr>
                        <a:t>240 065,7</a:t>
                      </a:r>
                    </a:p>
                  </a:txBody>
                  <a:tcPr marL="9525" marR="9525" marT="9525" marB="0" anchor="b"/>
                </a:tc>
                <a:tc>
                  <a:txBody>
                    <a:bodyPr/>
                    <a:lstStyle/>
                    <a:p>
                      <a:pPr algn="ctr" fontAlgn="b"/>
                      <a:r>
                        <a:rPr lang="ru-RU" sz="1000" b="1" i="0" u="none" strike="noStrike" baseline="0" dirty="0">
                          <a:effectLst/>
                          <a:latin typeface="Arial" panose="020B0604020202020204" pitchFamily="34" charset="0"/>
                        </a:rPr>
                        <a:t>259 737,7</a:t>
                      </a:r>
                    </a:p>
                  </a:txBody>
                  <a:tcPr marL="9525" marR="9525" marT="9525" marB="0" anchor="b"/>
                </a:tc>
                <a:extLst>
                  <a:ext uri="{0D108BD9-81ED-4DB2-BD59-A6C34878D82A}">
                    <a16:rowId xmlns:a16="http://schemas.microsoft.com/office/drawing/2014/main" val="3647000585"/>
                  </a:ext>
                </a:extLst>
              </a:tr>
              <a:tr h="223392">
                <a:tc>
                  <a:txBody>
                    <a:bodyPr/>
                    <a:lstStyle/>
                    <a:p>
                      <a:pPr algn="ctr">
                        <a:lnSpc>
                          <a:spcPct val="150000"/>
                        </a:lnSpc>
                        <a:spcAft>
                          <a:spcPts val="0"/>
                        </a:spcAft>
                      </a:pPr>
                      <a:r>
                        <a:rPr lang="ru-RU" sz="1100" b="1">
                          <a:effectLst/>
                          <a:latin typeface="+mn-lt"/>
                          <a:ea typeface="Times New Roman" panose="02020603050405020304" pitchFamily="18" charset="0"/>
                        </a:rPr>
                        <a:t>3.</a:t>
                      </a:r>
                    </a:p>
                  </a:txBody>
                  <a:tcPr marL="68580" marR="68580" marT="0" marB="0" anchor="ctr"/>
                </a:tc>
                <a:tc>
                  <a:txBody>
                    <a:bodyPr/>
                    <a:lstStyle/>
                    <a:p>
                      <a:pPr algn="l">
                        <a:lnSpc>
                          <a:spcPct val="150000"/>
                        </a:lnSpc>
                        <a:spcAft>
                          <a:spcPts val="0"/>
                        </a:spcAft>
                      </a:pPr>
                      <a:r>
                        <a:rPr lang="ru-RU" sz="1000" b="1" baseline="0" dirty="0">
                          <a:effectLst/>
                          <a:latin typeface="Arial" panose="020B0604020202020204" pitchFamily="34" charset="0"/>
                          <a:ea typeface="Times New Roman" panose="02020603050405020304" pitchFamily="18" charset="0"/>
                        </a:rPr>
                        <a:t>«Образование»  </a:t>
                      </a:r>
                    </a:p>
                  </a:txBody>
                  <a:tcPr marL="68580" marR="68580" marT="0" marB="0" anchor="ctr"/>
                </a:tc>
                <a:tc>
                  <a:txBody>
                    <a:bodyPr/>
                    <a:lstStyle/>
                    <a:p>
                      <a:pPr marL="0" algn="ctr" defTabSz="914400" rtl="0" eaLnBrk="1" fontAlgn="b" latinLnBrk="0" hangingPunct="1">
                        <a:spcAft>
                          <a:spcPts val="0"/>
                        </a:spcAft>
                      </a:pPr>
                      <a:r>
                        <a:rPr lang="ru-RU" sz="1100" b="1" i="0" u="none" strike="noStrike" kern="1200" baseline="0" dirty="0">
                          <a:solidFill>
                            <a:schemeClr val="dk1"/>
                          </a:solidFill>
                          <a:effectLst/>
                          <a:latin typeface="Calibri" panose="020F0502020204030204" pitchFamily="34" charset="0"/>
                          <a:ea typeface="+mn-ea"/>
                          <a:cs typeface="+mn-cs"/>
                        </a:rPr>
                        <a:t>2 653 412,1</a:t>
                      </a:r>
                    </a:p>
                  </a:txBody>
                  <a:tcPr marL="68580" marR="68580" marT="0" marB="0" anchor="ctr"/>
                </a:tc>
                <a:tc>
                  <a:txBody>
                    <a:bodyPr/>
                    <a:lstStyle/>
                    <a:p>
                      <a:pPr algn="ctr" fontAlgn="b"/>
                      <a:r>
                        <a:rPr lang="ru-RU" sz="1100" b="1" i="0" u="none" strike="noStrike" baseline="0" dirty="0">
                          <a:effectLst/>
                          <a:latin typeface="Calibri" panose="020F0502020204030204" pitchFamily="34" charset="0"/>
                        </a:rPr>
                        <a:t>4 036 405,1</a:t>
                      </a:r>
                    </a:p>
                  </a:txBody>
                  <a:tcPr marL="9525" marR="9525" marT="9525" marB="0" anchor="b"/>
                </a:tc>
                <a:tc>
                  <a:txBody>
                    <a:bodyPr/>
                    <a:lstStyle/>
                    <a:p>
                      <a:pPr algn="ctr" fontAlgn="b"/>
                      <a:r>
                        <a:rPr lang="ru-RU" sz="1000" b="1" i="0" u="none" strike="noStrike" baseline="0" dirty="0">
                          <a:effectLst/>
                          <a:latin typeface="Arial" panose="020B0604020202020204" pitchFamily="34" charset="0"/>
                        </a:rPr>
                        <a:t>3 089 055,7</a:t>
                      </a:r>
                    </a:p>
                  </a:txBody>
                  <a:tcPr marL="9525" marR="9525" marT="9525" marB="0" anchor="b"/>
                </a:tc>
                <a:tc>
                  <a:txBody>
                    <a:bodyPr/>
                    <a:lstStyle/>
                    <a:p>
                      <a:pPr marL="0" algn="ctr" defTabSz="914400" rtl="0" eaLnBrk="1" fontAlgn="b" latinLnBrk="0" hangingPunct="1"/>
                      <a:r>
                        <a:rPr lang="ru-RU" sz="1000" b="1" i="0" u="none" strike="noStrike" kern="1200" baseline="0" dirty="0">
                          <a:solidFill>
                            <a:srgbClr val="000000"/>
                          </a:solidFill>
                          <a:effectLst/>
                          <a:latin typeface="Arial" panose="020B0604020202020204" pitchFamily="34" charset="0"/>
                          <a:ea typeface="+mn-ea"/>
                          <a:cs typeface="+mn-cs"/>
                        </a:rPr>
                        <a:t>45,8%</a:t>
                      </a:r>
                    </a:p>
                  </a:txBody>
                  <a:tcPr marL="9525" marR="9525" marT="9525" marB="0" anchor="b"/>
                </a:tc>
                <a:tc>
                  <a:txBody>
                    <a:bodyPr/>
                    <a:lstStyle/>
                    <a:p>
                      <a:pPr algn="ctr" fontAlgn="b"/>
                      <a:r>
                        <a:rPr lang="ru-RU" sz="1000" b="1" i="0" u="none" strike="noStrike" baseline="0" dirty="0">
                          <a:effectLst/>
                          <a:latin typeface="Arial" panose="020B0604020202020204" pitchFamily="34" charset="0"/>
                        </a:rPr>
                        <a:t>3 102 653,6</a:t>
                      </a:r>
                    </a:p>
                  </a:txBody>
                  <a:tcPr marL="9525" marR="9525" marT="9525" marB="0" anchor="b"/>
                </a:tc>
                <a:tc>
                  <a:txBody>
                    <a:bodyPr/>
                    <a:lstStyle/>
                    <a:p>
                      <a:pPr algn="ctr" fontAlgn="b"/>
                      <a:r>
                        <a:rPr lang="ru-RU" sz="1000" b="1" i="0" u="none" strike="noStrike" baseline="0" dirty="0">
                          <a:effectLst/>
                          <a:latin typeface="Arial" panose="020B0604020202020204" pitchFamily="34" charset="0"/>
                        </a:rPr>
                        <a:t>3 396 029,5</a:t>
                      </a:r>
                    </a:p>
                  </a:txBody>
                  <a:tcPr marL="9525" marR="9525" marT="9525" marB="0" anchor="b"/>
                </a:tc>
                <a:extLst>
                  <a:ext uri="{0D108BD9-81ED-4DB2-BD59-A6C34878D82A}">
                    <a16:rowId xmlns:a16="http://schemas.microsoft.com/office/drawing/2014/main" val="1739466871"/>
                  </a:ext>
                </a:extLst>
              </a:tr>
              <a:tr h="223392">
                <a:tc>
                  <a:txBody>
                    <a:bodyPr/>
                    <a:lstStyle/>
                    <a:p>
                      <a:pPr algn="ctr">
                        <a:lnSpc>
                          <a:spcPct val="150000"/>
                        </a:lnSpc>
                        <a:spcAft>
                          <a:spcPts val="0"/>
                        </a:spcAft>
                      </a:pPr>
                      <a:r>
                        <a:rPr lang="ru-RU" sz="1100" b="1">
                          <a:effectLst/>
                          <a:latin typeface="+mn-lt"/>
                          <a:ea typeface="Times New Roman" panose="02020603050405020304" pitchFamily="18" charset="0"/>
                        </a:rPr>
                        <a:t>4.</a:t>
                      </a:r>
                    </a:p>
                  </a:txBody>
                  <a:tcPr marL="68580" marR="68580" marT="0" marB="0" anchor="ctr"/>
                </a:tc>
                <a:tc>
                  <a:txBody>
                    <a:bodyPr/>
                    <a:lstStyle/>
                    <a:p>
                      <a:pPr algn="l">
                        <a:lnSpc>
                          <a:spcPct val="150000"/>
                        </a:lnSpc>
                        <a:spcAft>
                          <a:spcPts val="0"/>
                        </a:spcAft>
                      </a:pPr>
                      <a:r>
                        <a:rPr lang="ru-RU" sz="1000" b="1" baseline="0" dirty="0">
                          <a:effectLst/>
                          <a:latin typeface="Arial" panose="020B0604020202020204" pitchFamily="34" charset="0"/>
                          <a:ea typeface="Times New Roman" panose="02020603050405020304" pitchFamily="18" charset="0"/>
                        </a:rPr>
                        <a:t>«Социальная защита населения»  </a:t>
                      </a:r>
                    </a:p>
                  </a:txBody>
                  <a:tcPr marL="68580" marR="68580" marT="0" marB="0" anchor="ctr"/>
                </a:tc>
                <a:tc>
                  <a:txBody>
                    <a:bodyPr/>
                    <a:lstStyle/>
                    <a:p>
                      <a:pPr marL="0" algn="ctr" defTabSz="914400" rtl="0" eaLnBrk="1" fontAlgn="b" latinLnBrk="0" hangingPunct="1">
                        <a:spcAft>
                          <a:spcPts val="0"/>
                        </a:spcAft>
                      </a:pPr>
                      <a:r>
                        <a:rPr lang="ru-RU" sz="1100" b="1" i="0" u="none" strike="noStrike" kern="1200" baseline="0" dirty="0">
                          <a:solidFill>
                            <a:schemeClr val="dk1"/>
                          </a:solidFill>
                          <a:effectLst/>
                          <a:latin typeface="Calibri" panose="020F0502020204030204" pitchFamily="34" charset="0"/>
                          <a:ea typeface="+mn-ea"/>
                          <a:cs typeface="+mn-cs"/>
                        </a:rPr>
                        <a:t>73 772,8</a:t>
                      </a:r>
                    </a:p>
                  </a:txBody>
                  <a:tcPr marL="68580" marR="68580" marT="0" marB="0" anchor="ctr"/>
                </a:tc>
                <a:tc>
                  <a:txBody>
                    <a:bodyPr/>
                    <a:lstStyle/>
                    <a:p>
                      <a:pPr algn="ctr" fontAlgn="b"/>
                      <a:r>
                        <a:rPr lang="ru-RU" sz="1100" b="1" i="0" u="none" strike="noStrike" baseline="0" dirty="0">
                          <a:effectLst/>
                          <a:latin typeface="Calibri" panose="020F0502020204030204" pitchFamily="34" charset="0"/>
                        </a:rPr>
                        <a:t>69 568,6</a:t>
                      </a:r>
                    </a:p>
                  </a:txBody>
                  <a:tcPr marL="9525" marR="9525" marT="9525" marB="0" anchor="b"/>
                </a:tc>
                <a:tc>
                  <a:txBody>
                    <a:bodyPr/>
                    <a:lstStyle/>
                    <a:p>
                      <a:pPr algn="ctr" fontAlgn="b"/>
                      <a:r>
                        <a:rPr lang="ru-RU" sz="1000" b="1" i="0" u="none" strike="noStrike" baseline="0" dirty="0">
                          <a:effectLst/>
                          <a:latin typeface="Arial" panose="020B0604020202020204" pitchFamily="34" charset="0"/>
                        </a:rPr>
                        <a:t>40 704,1</a:t>
                      </a:r>
                    </a:p>
                  </a:txBody>
                  <a:tcPr marL="9525" marR="9525" marT="9525" marB="0" anchor="b"/>
                </a:tc>
                <a:tc>
                  <a:txBody>
                    <a:bodyPr/>
                    <a:lstStyle/>
                    <a:p>
                      <a:pPr marL="0" algn="ctr" defTabSz="914400" rtl="0" eaLnBrk="1" fontAlgn="b" latinLnBrk="0" hangingPunct="1"/>
                      <a:r>
                        <a:rPr lang="ru-RU" sz="1000" b="1" i="0" u="none" strike="noStrike" kern="1200" baseline="0" dirty="0">
                          <a:solidFill>
                            <a:srgbClr val="000000"/>
                          </a:solidFill>
                          <a:effectLst/>
                          <a:latin typeface="Arial" panose="020B0604020202020204" pitchFamily="34" charset="0"/>
                          <a:ea typeface="+mn-ea"/>
                          <a:cs typeface="+mn-cs"/>
                        </a:rPr>
                        <a:t>0,6%</a:t>
                      </a:r>
                    </a:p>
                  </a:txBody>
                  <a:tcPr marL="9525" marR="9525" marT="9525" marB="0" anchor="b"/>
                </a:tc>
                <a:tc>
                  <a:txBody>
                    <a:bodyPr/>
                    <a:lstStyle/>
                    <a:p>
                      <a:pPr algn="ctr" fontAlgn="b"/>
                      <a:r>
                        <a:rPr lang="ru-RU" sz="1000" b="1" i="0" u="none" strike="noStrike" baseline="0" dirty="0">
                          <a:effectLst/>
                          <a:latin typeface="Arial" panose="020B0604020202020204" pitchFamily="34" charset="0"/>
                        </a:rPr>
                        <a:t>40 669,1</a:t>
                      </a:r>
                    </a:p>
                  </a:txBody>
                  <a:tcPr marL="9525" marR="9525" marT="9525" marB="0" anchor="b"/>
                </a:tc>
                <a:tc>
                  <a:txBody>
                    <a:bodyPr/>
                    <a:lstStyle/>
                    <a:p>
                      <a:pPr algn="ctr" fontAlgn="b"/>
                      <a:r>
                        <a:rPr lang="ru-RU" sz="1000" b="1" i="0" u="none" strike="noStrike" baseline="0" dirty="0">
                          <a:effectLst/>
                          <a:latin typeface="Arial" panose="020B0604020202020204" pitchFamily="34" charset="0"/>
                        </a:rPr>
                        <a:t>40 667,1</a:t>
                      </a:r>
                    </a:p>
                  </a:txBody>
                  <a:tcPr marL="9525" marR="9525" marT="9525" marB="0" anchor="b"/>
                </a:tc>
                <a:extLst>
                  <a:ext uri="{0D108BD9-81ED-4DB2-BD59-A6C34878D82A}">
                    <a16:rowId xmlns:a16="http://schemas.microsoft.com/office/drawing/2014/main" val="1663227569"/>
                  </a:ext>
                </a:extLst>
              </a:tr>
              <a:tr h="223392">
                <a:tc>
                  <a:txBody>
                    <a:bodyPr/>
                    <a:lstStyle/>
                    <a:p>
                      <a:pPr algn="ctr">
                        <a:lnSpc>
                          <a:spcPct val="150000"/>
                        </a:lnSpc>
                        <a:spcAft>
                          <a:spcPts val="0"/>
                        </a:spcAft>
                      </a:pPr>
                      <a:r>
                        <a:rPr lang="ru-RU" sz="1100" b="1">
                          <a:effectLst/>
                          <a:latin typeface="+mn-lt"/>
                          <a:ea typeface="Times New Roman" panose="02020603050405020304" pitchFamily="18" charset="0"/>
                        </a:rPr>
                        <a:t>5.</a:t>
                      </a:r>
                    </a:p>
                  </a:txBody>
                  <a:tcPr marL="68580" marR="68580" marT="0" marB="0" anchor="ctr"/>
                </a:tc>
                <a:tc>
                  <a:txBody>
                    <a:bodyPr/>
                    <a:lstStyle/>
                    <a:p>
                      <a:pPr algn="l">
                        <a:lnSpc>
                          <a:spcPct val="150000"/>
                        </a:lnSpc>
                        <a:spcAft>
                          <a:spcPts val="0"/>
                        </a:spcAft>
                      </a:pPr>
                      <a:r>
                        <a:rPr lang="ru-RU" sz="1000" b="1" baseline="0">
                          <a:effectLst/>
                          <a:latin typeface="Arial" panose="020B0604020202020204" pitchFamily="34" charset="0"/>
                          <a:ea typeface="Times New Roman" panose="02020603050405020304" pitchFamily="18" charset="0"/>
                        </a:rPr>
                        <a:t>«Спорт»</a:t>
                      </a:r>
                    </a:p>
                  </a:txBody>
                  <a:tcPr marL="68580" marR="68580" marT="0" marB="0" anchor="ctr"/>
                </a:tc>
                <a:tc>
                  <a:txBody>
                    <a:bodyPr/>
                    <a:lstStyle/>
                    <a:p>
                      <a:pPr marL="0" algn="ctr" defTabSz="914400" rtl="0" eaLnBrk="1" fontAlgn="b" latinLnBrk="0" hangingPunct="1">
                        <a:spcAft>
                          <a:spcPts val="0"/>
                        </a:spcAft>
                      </a:pPr>
                      <a:r>
                        <a:rPr lang="ru-RU" sz="1100" b="1" i="0" u="none" strike="noStrike" kern="1200" baseline="0" dirty="0">
                          <a:solidFill>
                            <a:schemeClr val="dk1"/>
                          </a:solidFill>
                          <a:effectLst/>
                          <a:latin typeface="Calibri" panose="020F0502020204030204" pitchFamily="34" charset="0"/>
                          <a:ea typeface="+mn-ea"/>
                          <a:cs typeface="+mn-cs"/>
                        </a:rPr>
                        <a:t>99 103,0</a:t>
                      </a:r>
                    </a:p>
                  </a:txBody>
                  <a:tcPr marL="68580" marR="68580" marT="0" marB="0" anchor="ctr"/>
                </a:tc>
                <a:tc>
                  <a:txBody>
                    <a:bodyPr/>
                    <a:lstStyle/>
                    <a:p>
                      <a:pPr algn="ctr" fontAlgn="b"/>
                      <a:r>
                        <a:rPr lang="ru-RU" sz="1100" b="1" i="0" u="none" strike="noStrike" baseline="0" dirty="0">
                          <a:effectLst/>
                          <a:latin typeface="Calibri" panose="020F0502020204030204" pitchFamily="34" charset="0"/>
                        </a:rPr>
                        <a:t>123 603,1</a:t>
                      </a:r>
                    </a:p>
                  </a:txBody>
                  <a:tcPr marL="9525" marR="9525" marT="9525" marB="0" anchor="b"/>
                </a:tc>
                <a:tc>
                  <a:txBody>
                    <a:bodyPr/>
                    <a:lstStyle/>
                    <a:p>
                      <a:pPr algn="ctr" fontAlgn="b"/>
                      <a:r>
                        <a:rPr lang="ru-RU" sz="1000" b="1" i="0" u="none" strike="noStrike" baseline="0" dirty="0">
                          <a:effectLst/>
                          <a:latin typeface="Arial" panose="020B0604020202020204" pitchFamily="34" charset="0"/>
                        </a:rPr>
                        <a:t>114 320,7</a:t>
                      </a:r>
                    </a:p>
                  </a:txBody>
                  <a:tcPr marL="9525" marR="9525" marT="9525" marB="0" anchor="b"/>
                </a:tc>
                <a:tc>
                  <a:txBody>
                    <a:bodyPr/>
                    <a:lstStyle/>
                    <a:p>
                      <a:pPr marL="0" algn="ctr" defTabSz="914400" rtl="0" eaLnBrk="1" fontAlgn="b" latinLnBrk="0" hangingPunct="1"/>
                      <a:r>
                        <a:rPr lang="ru-RU" sz="1000" b="1" i="0" u="none" strike="noStrike" kern="1200" baseline="0" dirty="0">
                          <a:solidFill>
                            <a:srgbClr val="000000"/>
                          </a:solidFill>
                          <a:effectLst/>
                          <a:latin typeface="Arial" panose="020B0604020202020204" pitchFamily="34" charset="0"/>
                          <a:ea typeface="+mn-ea"/>
                          <a:cs typeface="+mn-cs"/>
                        </a:rPr>
                        <a:t>1,7%</a:t>
                      </a:r>
                    </a:p>
                  </a:txBody>
                  <a:tcPr marL="9525" marR="9525" marT="9525" marB="0" anchor="b"/>
                </a:tc>
                <a:tc>
                  <a:txBody>
                    <a:bodyPr/>
                    <a:lstStyle/>
                    <a:p>
                      <a:pPr algn="ctr" fontAlgn="b"/>
                      <a:r>
                        <a:rPr lang="ru-RU" sz="1000" b="1" i="0" u="none" strike="noStrike" baseline="0" dirty="0">
                          <a:effectLst/>
                          <a:latin typeface="Arial" panose="020B0604020202020204" pitchFamily="34" charset="0"/>
                        </a:rPr>
                        <a:t>114 320,7</a:t>
                      </a:r>
                    </a:p>
                  </a:txBody>
                  <a:tcPr marL="9525" marR="9525" marT="9525" marB="0" anchor="b"/>
                </a:tc>
                <a:tc>
                  <a:txBody>
                    <a:bodyPr/>
                    <a:lstStyle/>
                    <a:p>
                      <a:pPr algn="ctr" fontAlgn="b"/>
                      <a:r>
                        <a:rPr lang="ru-RU" sz="1000" b="1" i="0" u="none" strike="noStrike" baseline="0" dirty="0">
                          <a:effectLst/>
                          <a:latin typeface="Arial" panose="020B0604020202020204" pitchFamily="34" charset="0"/>
                        </a:rPr>
                        <a:t>114 320,7</a:t>
                      </a:r>
                    </a:p>
                  </a:txBody>
                  <a:tcPr marL="9525" marR="9525" marT="9525" marB="0" anchor="b"/>
                </a:tc>
                <a:extLst>
                  <a:ext uri="{0D108BD9-81ED-4DB2-BD59-A6C34878D82A}">
                    <a16:rowId xmlns:a16="http://schemas.microsoft.com/office/drawing/2014/main" val="3046819714"/>
                  </a:ext>
                </a:extLst>
              </a:tr>
              <a:tr h="223392">
                <a:tc>
                  <a:txBody>
                    <a:bodyPr/>
                    <a:lstStyle/>
                    <a:p>
                      <a:pPr algn="ctr">
                        <a:lnSpc>
                          <a:spcPct val="150000"/>
                        </a:lnSpc>
                        <a:spcAft>
                          <a:spcPts val="0"/>
                        </a:spcAft>
                      </a:pPr>
                      <a:r>
                        <a:rPr lang="ru-RU" sz="1100" b="1" dirty="0">
                          <a:effectLst/>
                          <a:latin typeface="+mn-lt"/>
                          <a:ea typeface="Times New Roman" panose="02020603050405020304" pitchFamily="18" charset="0"/>
                        </a:rPr>
                        <a:t>6.</a:t>
                      </a:r>
                    </a:p>
                  </a:txBody>
                  <a:tcPr marL="68580" marR="68580" marT="0" marB="0" anchor="ctr"/>
                </a:tc>
                <a:tc>
                  <a:txBody>
                    <a:bodyPr/>
                    <a:lstStyle/>
                    <a:p>
                      <a:pPr algn="l">
                        <a:lnSpc>
                          <a:spcPct val="150000"/>
                        </a:lnSpc>
                        <a:spcAft>
                          <a:spcPts val="0"/>
                        </a:spcAft>
                      </a:pPr>
                      <a:r>
                        <a:rPr lang="ru-RU" sz="1000" b="1" baseline="0" dirty="0">
                          <a:effectLst/>
                          <a:latin typeface="Arial" panose="020B0604020202020204" pitchFamily="34" charset="0"/>
                          <a:ea typeface="Times New Roman" panose="02020603050405020304" pitchFamily="18" charset="0"/>
                        </a:rPr>
                        <a:t>«Развитие сельского хозяйства»  </a:t>
                      </a:r>
                    </a:p>
                  </a:txBody>
                  <a:tcPr marL="68580" marR="68580" marT="0" marB="0" anchor="ctr"/>
                </a:tc>
                <a:tc>
                  <a:txBody>
                    <a:bodyPr/>
                    <a:lstStyle/>
                    <a:p>
                      <a:pPr marL="0" algn="ctr" defTabSz="914400" rtl="0" eaLnBrk="1" fontAlgn="b" latinLnBrk="0" hangingPunct="1">
                        <a:spcAft>
                          <a:spcPts val="0"/>
                        </a:spcAft>
                      </a:pPr>
                      <a:r>
                        <a:rPr lang="ru-RU" sz="1100" b="1" i="0" u="none" strike="noStrike" kern="1200" baseline="0" dirty="0">
                          <a:solidFill>
                            <a:schemeClr val="dk1"/>
                          </a:solidFill>
                          <a:effectLst/>
                          <a:latin typeface="Calibri" panose="020F0502020204030204" pitchFamily="34" charset="0"/>
                          <a:ea typeface="+mn-ea"/>
                          <a:cs typeface="+mn-cs"/>
                        </a:rPr>
                        <a:t>2 414,6</a:t>
                      </a:r>
                    </a:p>
                  </a:txBody>
                  <a:tcPr marL="68580" marR="68580" marT="0" marB="0" anchor="ctr"/>
                </a:tc>
                <a:tc>
                  <a:txBody>
                    <a:bodyPr/>
                    <a:lstStyle/>
                    <a:p>
                      <a:pPr algn="ctr" fontAlgn="b"/>
                      <a:r>
                        <a:rPr lang="ru-RU" sz="1100" b="1" i="0" u="none" strike="noStrike" baseline="0" dirty="0">
                          <a:effectLst/>
                          <a:latin typeface="Calibri" panose="020F0502020204030204" pitchFamily="34" charset="0"/>
                        </a:rPr>
                        <a:t>2 213,0</a:t>
                      </a:r>
                    </a:p>
                  </a:txBody>
                  <a:tcPr marL="9525" marR="9525" marT="9525" marB="0" anchor="b"/>
                </a:tc>
                <a:tc>
                  <a:txBody>
                    <a:bodyPr/>
                    <a:lstStyle/>
                    <a:p>
                      <a:pPr algn="ctr" fontAlgn="b"/>
                      <a:r>
                        <a:rPr lang="ru-RU" sz="1000" b="1" i="0" u="none" strike="noStrike" baseline="0" dirty="0">
                          <a:effectLst/>
                          <a:latin typeface="Arial" panose="020B0604020202020204" pitchFamily="34" charset="0"/>
                        </a:rPr>
                        <a:t>1 899,0</a:t>
                      </a:r>
                    </a:p>
                  </a:txBody>
                  <a:tcPr marL="9525" marR="9525" marT="9525" marB="0" anchor="b"/>
                </a:tc>
                <a:tc>
                  <a:txBody>
                    <a:bodyPr/>
                    <a:lstStyle/>
                    <a:p>
                      <a:pPr algn="ctr" rtl="0" fontAlgn="b"/>
                      <a:r>
                        <a:rPr lang="ru-RU" sz="1000" b="1" i="0" u="none" strike="noStrike" baseline="0" dirty="0">
                          <a:solidFill>
                            <a:srgbClr val="000000"/>
                          </a:solidFill>
                          <a:effectLst/>
                          <a:latin typeface="Arial" panose="020B0604020202020204" pitchFamily="34" charset="0"/>
                        </a:rPr>
                        <a:t>&lt; 0,1</a:t>
                      </a:r>
                    </a:p>
                  </a:txBody>
                  <a:tcPr marL="9525" marR="9525" marT="9525" marB="0" anchor="b"/>
                </a:tc>
                <a:tc>
                  <a:txBody>
                    <a:bodyPr/>
                    <a:lstStyle/>
                    <a:p>
                      <a:pPr algn="ctr" fontAlgn="b"/>
                      <a:r>
                        <a:rPr lang="ru-RU" sz="1000" b="1" i="0" u="none" strike="noStrike" baseline="0" dirty="0">
                          <a:effectLst/>
                          <a:latin typeface="Arial" panose="020B0604020202020204" pitchFamily="34" charset="0"/>
                        </a:rPr>
                        <a:t>1 899,0</a:t>
                      </a:r>
                    </a:p>
                  </a:txBody>
                  <a:tcPr marL="9525" marR="9525" marT="9525" marB="0" anchor="b"/>
                </a:tc>
                <a:tc>
                  <a:txBody>
                    <a:bodyPr/>
                    <a:lstStyle/>
                    <a:p>
                      <a:pPr algn="ctr" fontAlgn="b"/>
                      <a:r>
                        <a:rPr lang="ru-RU" sz="1000" b="1" i="0" u="none" strike="noStrike" baseline="0" dirty="0">
                          <a:effectLst/>
                          <a:latin typeface="Arial" panose="020B0604020202020204" pitchFamily="34" charset="0"/>
                        </a:rPr>
                        <a:t>1 899,0</a:t>
                      </a:r>
                    </a:p>
                  </a:txBody>
                  <a:tcPr marL="9525" marR="9525" marT="9525" marB="0" anchor="b"/>
                </a:tc>
                <a:extLst>
                  <a:ext uri="{0D108BD9-81ED-4DB2-BD59-A6C34878D82A}">
                    <a16:rowId xmlns:a16="http://schemas.microsoft.com/office/drawing/2014/main" val="3890759443"/>
                  </a:ext>
                </a:extLst>
              </a:tr>
              <a:tr h="223392">
                <a:tc>
                  <a:txBody>
                    <a:bodyPr/>
                    <a:lstStyle/>
                    <a:p>
                      <a:pPr algn="ctr">
                        <a:lnSpc>
                          <a:spcPct val="150000"/>
                        </a:lnSpc>
                        <a:spcAft>
                          <a:spcPts val="0"/>
                        </a:spcAft>
                      </a:pPr>
                      <a:r>
                        <a:rPr lang="ru-RU" sz="1100" b="1">
                          <a:effectLst/>
                          <a:latin typeface="+mn-lt"/>
                          <a:ea typeface="Times New Roman" panose="02020603050405020304" pitchFamily="18" charset="0"/>
                        </a:rPr>
                        <a:t>7.</a:t>
                      </a:r>
                    </a:p>
                  </a:txBody>
                  <a:tcPr marL="68580" marR="68580" marT="0" marB="0" anchor="ctr"/>
                </a:tc>
                <a:tc>
                  <a:txBody>
                    <a:bodyPr/>
                    <a:lstStyle/>
                    <a:p>
                      <a:pPr algn="l">
                        <a:lnSpc>
                          <a:spcPct val="150000"/>
                        </a:lnSpc>
                        <a:spcAft>
                          <a:spcPts val="0"/>
                        </a:spcAft>
                      </a:pPr>
                      <a:r>
                        <a:rPr lang="ru-RU" sz="1000" b="1" baseline="0">
                          <a:effectLst/>
                          <a:latin typeface="Arial" panose="020B0604020202020204" pitchFamily="34" charset="0"/>
                          <a:ea typeface="Times New Roman" panose="02020603050405020304" pitchFamily="18" charset="0"/>
                        </a:rPr>
                        <a:t>«Экология и окружающая среда»</a:t>
                      </a:r>
                      <a:endParaRPr lang="ru-RU" sz="1000" b="1" baseline="0" dirty="0">
                        <a:effectLst/>
                        <a:latin typeface="Arial" panose="020B0604020202020204" pitchFamily="34" charset="0"/>
                        <a:ea typeface="Times New Roman" panose="02020603050405020304" pitchFamily="18" charset="0"/>
                      </a:endParaRPr>
                    </a:p>
                  </a:txBody>
                  <a:tcPr marL="68580" marR="68580" marT="0" marB="0" anchor="ctr"/>
                </a:tc>
                <a:tc>
                  <a:txBody>
                    <a:bodyPr/>
                    <a:lstStyle/>
                    <a:p>
                      <a:pPr marL="0" algn="ctr" defTabSz="914400" rtl="0" eaLnBrk="1" fontAlgn="b" latinLnBrk="0" hangingPunct="1">
                        <a:spcAft>
                          <a:spcPts val="0"/>
                        </a:spcAft>
                      </a:pPr>
                      <a:r>
                        <a:rPr lang="ru-RU" sz="1100" b="1" i="0" u="none" strike="noStrike" kern="1200" baseline="0" dirty="0">
                          <a:solidFill>
                            <a:schemeClr val="dk1"/>
                          </a:solidFill>
                          <a:effectLst/>
                          <a:latin typeface="Calibri" panose="020F0502020204030204" pitchFamily="34" charset="0"/>
                          <a:ea typeface="+mn-ea"/>
                          <a:cs typeface="+mn-cs"/>
                        </a:rPr>
                        <a:t>25 181,4</a:t>
                      </a:r>
                    </a:p>
                  </a:txBody>
                  <a:tcPr marL="68580" marR="68580" marT="0" marB="0" anchor="ctr"/>
                </a:tc>
                <a:tc>
                  <a:txBody>
                    <a:bodyPr/>
                    <a:lstStyle/>
                    <a:p>
                      <a:pPr algn="ctr" fontAlgn="b"/>
                      <a:r>
                        <a:rPr lang="ru-RU" sz="1100" b="1" i="0" u="none" strike="noStrike" baseline="0" dirty="0">
                          <a:effectLst/>
                          <a:latin typeface="Calibri" panose="020F0502020204030204" pitchFamily="34" charset="0"/>
                        </a:rPr>
                        <a:t>100,0</a:t>
                      </a:r>
                    </a:p>
                  </a:txBody>
                  <a:tcPr marL="9525" marR="9525" marT="9525" marB="0" anchor="b"/>
                </a:tc>
                <a:tc>
                  <a:txBody>
                    <a:bodyPr/>
                    <a:lstStyle/>
                    <a:p>
                      <a:pPr algn="ctr" fontAlgn="b"/>
                      <a:r>
                        <a:rPr lang="ru-RU" sz="1000" b="1" i="0" u="none" strike="noStrike" baseline="0" dirty="0">
                          <a:effectLst/>
                          <a:latin typeface="Arial" panose="020B0604020202020204" pitchFamily="34" charset="0"/>
                        </a:rPr>
                        <a:t>100,0</a:t>
                      </a:r>
                    </a:p>
                  </a:txBody>
                  <a:tcPr marL="9525" marR="9525" marT="9525" marB="0" anchor="b"/>
                </a:tc>
                <a:tc>
                  <a:txBody>
                    <a:bodyPr/>
                    <a:lstStyle/>
                    <a:p>
                      <a:pPr algn="ctr" rtl="0" fontAlgn="b"/>
                      <a:r>
                        <a:rPr lang="ru-RU" sz="1000" b="1" i="0" u="none" strike="noStrike" baseline="0" dirty="0">
                          <a:solidFill>
                            <a:srgbClr val="000000"/>
                          </a:solidFill>
                          <a:effectLst/>
                          <a:latin typeface="Arial" panose="020B0604020202020204" pitchFamily="34" charset="0"/>
                        </a:rPr>
                        <a:t>&lt; 0,1</a:t>
                      </a:r>
                    </a:p>
                  </a:txBody>
                  <a:tcPr marL="9525" marR="9525" marT="9525" marB="0" anchor="b"/>
                </a:tc>
                <a:tc>
                  <a:txBody>
                    <a:bodyPr/>
                    <a:lstStyle/>
                    <a:p>
                      <a:pPr algn="ctr" fontAlgn="b"/>
                      <a:r>
                        <a:rPr lang="ru-RU" sz="1000" b="1" i="0" u="none" strike="noStrike" baseline="0" dirty="0">
                          <a:effectLst/>
                          <a:latin typeface="Arial" panose="020B0604020202020204" pitchFamily="34" charset="0"/>
                        </a:rPr>
                        <a:t>100,0</a:t>
                      </a:r>
                    </a:p>
                  </a:txBody>
                  <a:tcPr marL="9525" marR="9525" marT="9525" marB="0" anchor="b"/>
                </a:tc>
                <a:tc>
                  <a:txBody>
                    <a:bodyPr/>
                    <a:lstStyle/>
                    <a:p>
                      <a:pPr algn="ctr" fontAlgn="b"/>
                      <a:r>
                        <a:rPr lang="ru-RU" sz="1000" b="1" i="0" u="none" strike="noStrike" baseline="0" dirty="0">
                          <a:effectLst/>
                          <a:latin typeface="Arial" panose="020B0604020202020204" pitchFamily="34" charset="0"/>
                        </a:rPr>
                        <a:t>100,0</a:t>
                      </a:r>
                    </a:p>
                  </a:txBody>
                  <a:tcPr marL="9525" marR="9525" marT="9525" marB="0" anchor="b"/>
                </a:tc>
                <a:extLst>
                  <a:ext uri="{0D108BD9-81ED-4DB2-BD59-A6C34878D82A}">
                    <a16:rowId xmlns:a16="http://schemas.microsoft.com/office/drawing/2014/main" val="2011320947"/>
                  </a:ext>
                </a:extLst>
              </a:tr>
              <a:tr h="223392">
                <a:tc>
                  <a:txBody>
                    <a:bodyPr/>
                    <a:lstStyle/>
                    <a:p>
                      <a:pPr algn="ctr">
                        <a:lnSpc>
                          <a:spcPct val="150000"/>
                        </a:lnSpc>
                        <a:spcAft>
                          <a:spcPts val="0"/>
                        </a:spcAft>
                      </a:pPr>
                      <a:r>
                        <a:rPr lang="ru-RU" sz="1100" b="1">
                          <a:effectLst/>
                          <a:latin typeface="+mn-lt"/>
                          <a:ea typeface="Times New Roman" panose="02020603050405020304" pitchFamily="18" charset="0"/>
                        </a:rPr>
                        <a:t>8.</a:t>
                      </a:r>
                    </a:p>
                  </a:txBody>
                  <a:tcPr marL="68580" marR="68580" marT="0" marB="0" anchor="ctr"/>
                </a:tc>
                <a:tc>
                  <a:txBody>
                    <a:bodyPr/>
                    <a:lstStyle/>
                    <a:p>
                      <a:pPr algn="l">
                        <a:lnSpc>
                          <a:spcPct val="150000"/>
                        </a:lnSpc>
                        <a:spcAft>
                          <a:spcPts val="0"/>
                        </a:spcAft>
                      </a:pPr>
                      <a:r>
                        <a:rPr lang="ru-RU" sz="1000" b="1" baseline="0" dirty="0">
                          <a:effectLst/>
                          <a:latin typeface="Arial" panose="020B0604020202020204" pitchFamily="34" charset="0"/>
                          <a:ea typeface="Times New Roman" panose="02020603050405020304" pitchFamily="18" charset="0"/>
                        </a:rPr>
                        <a:t>«Безопасность и обеспечение безопасности жизнедеятельности населения»          </a:t>
                      </a:r>
                    </a:p>
                  </a:txBody>
                  <a:tcPr marL="68580" marR="68580" marT="0" marB="0" anchor="ctr"/>
                </a:tc>
                <a:tc>
                  <a:txBody>
                    <a:bodyPr/>
                    <a:lstStyle/>
                    <a:p>
                      <a:pPr marL="0" algn="ctr" defTabSz="914400" rtl="0" eaLnBrk="1" fontAlgn="b" latinLnBrk="0" hangingPunct="1">
                        <a:spcAft>
                          <a:spcPts val="0"/>
                        </a:spcAft>
                      </a:pPr>
                      <a:r>
                        <a:rPr lang="ru-RU" sz="1100" b="1" i="0" u="none" strike="noStrike" kern="1200" baseline="0" dirty="0">
                          <a:solidFill>
                            <a:schemeClr val="dk1"/>
                          </a:solidFill>
                          <a:effectLst/>
                          <a:latin typeface="Calibri" panose="020F0502020204030204" pitchFamily="34" charset="0"/>
                          <a:ea typeface="+mn-ea"/>
                          <a:cs typeface="+mn-cs"/>
                        </a:rPr>
                        <a:t>60 990,4</a:t>
                      </a:r>
                    </a:p>
                  </a:txBody>
                  <a:tcPr marL="68580" marR="68580" marT="0" marB="0" anchor="ctr"/>
                </a:tc>
                <a:tc>
                  <a:txBody>
                    <a:bodyPr/>
                    <a:lstStyle/>
                    <a:p>
                      <a:pPr algn="ctr" fontAlgn="b"/>
                      <a:r>
                        <a:rPr lang="ru-RU" sz="1100" b="1" i="0" u="none" strike="noStrike" baseline="0" dirty="0">
                          <a:effectLst/>
                          <a:latin typeface="Calibri" panose="020F0502020204030204" pitchFamily="34" charset="0"/>
                        </a:rPr>
                        <a:t>56 003,3</a:t>
                      </a:r>
                    </a:p>
                  </a:txBody>
                  <a:tcPr marL="9525" marR="9525" marT="9525" marB="0" anchor="b"/>
                </a:tc>
                <a:tc>
                  <a:txBody>
                    <a:bodyPr/>
                    <a:lstStyle/>
                    <a:p>
                      <a:pPr algn="ctr" fontAlgn="b"/>
                      <a:r>
                        <a:rPr lang="ru-RU" sz="1000" b="1" i="0" u="none" strike="noStrike" baseline="0" dirty="0">
                          <a:effectLst/>
                          <a:latin typeface="Arial" panose="020B0604020202020204" pitchFamily="34" charset="0"/>
                        </a:rPr>
                        <a:t>52 603,3</a:t>
                      </a:r>
                    </a:p>
                  </a:txBody>
                  <a:tcPr marL="9525" marR="9525" marT="9525" marB="0" anchor="b"/>
                </a:tc>
                <a:tc>
                  <a:txBody>
                    <a:bodyPr/>
                    <a:lstStyle/>
                    <a:p>
                      <a:pPr marL="0" algn="ctr" defTabSz="914400" rtl="0" eaLnBrk="1" fontAlgn="b" latinLnBrk="0" hangingPunct="1"/>
                      <a:r>
                        <a:rPr lang="ru-RU" sz="1000" b="1" i="0" u="none" strike="noStrike" kern="1200" baseline="0" dirty="0">
                          <a:solidFill>
                            <a:srgbClr val="000000"/>
                          </a:solidFill>
                          <a:effectLst/>
                          <a:latin typeface="Arial" panose="020B0604020202020204" pitchFamily="34" charset="0"/>
                          <a:ea typeface="+mn-ea"/>
                          <a:cs typeface="+mn-cs"/>
                        </a:rPr>
                        <a:t>0,8%</a:t>
                      </a:r>
                    </a:p>
                  </a:txBody>
                  <a:tcPr marL="9525" marR="9525" marT="9525" marB="0" anchor="b"/>
                </a:tc>
                <a:tc>
                  <a:txBody>
                    <a:bodyPr/>
                    <a:lstStyle/>
                    <a:p>
                      <a:pPr algn="ctr" fontAlgn="b"/>
                      <a:r>
                        <a:rPr lang="ru-RU" sz="1000" b="1" i="0" u="none" strike="noStrike" baseline="0" dirty="0">
                          <a:effectLst/>
                          <a:latin typeface="Arial" panose="020B0604020202020204" pitchFamily="34" charset="0"/>
                        </a:rPr>
                        <a:t>48 875,7</a:t>
                      </a:r>
                    </a:p>
                  </a:txBody>
                  <a:tcPr marL="9525" marR="9525" marT="9525" marB="0" anchor="b"/>
                </a:tc>
                <a:tc>
                  <a:txBody>
                    <a:bodyPr/>
                    <a:lstStyle/>
                    <a:p>
                      <a:pPr algn="ctr" fontAlgn="b"/>
                      <a:r>
                        <a:rPr lang="ru-RU" sz="1000" b="1" i="0" u="none" strike="noStrike" baseline="0" dirty="0">
                          <a:effectLst/>
                          <a:latin typeface="Arial" panose="020B0604020202020204" pitchFamily="34" charset="0"/>
                        </a:rPr>
                        <a:t>49 771,7</a:t>
                      </a:r>
                    </a:p>
                  </a:txBody>
                  <a:tcPr marL="9525" marR="9525" marT="9525" marB="0" anchor="b"/>
                </a:tc>
                <a:extLst>
                  <a:ext uri="{0D108BD9-81ED-4DB2-BD59-A6C34878D82A}">
                    <a16:rowId xmlns:a16="http://schemas.microsoft.com/office/drawing/2014/main" val="3574185209"/>
                  </a:ext>
                </a:extLst>
              </a:tr>
              <a:tr h="196520">
                <a:tc>
                  <a:txBody>
                    <a:bodyPr/>
                    <a:lstStyle/>
                    <a:p>
                      <a:pPr algn="ctr">
                        <a:lnSpc>
                          <a:spcPct val="150000"/>
                        </a:lnSpc>
                        <a:spcAft>
                          <a:spcPts val="0"/>
                        </a:spcAft>
                      </a:pPr>
                      <a:r>
                        <a:rPr lang="ru-RU" sz="1100" b="1">
                          <a:effectLst/>
                          <a:latin typeface="+mn-lt"/>
                          <a:ea typeface="Times New Roman" panose="02020603050405020304" pitchFamily="18" charset="0"/>
                        </a:rPr>
                        <a:t>9.</a:t>
                      </a:r>
                    </a:p>
                  </a:txBody>
                  <a:tcPr marL="68580" marR="68580" marT="0" marB="0" anchor="ctr"/>
                </a:tc>
                <a:tc>
                  <a:txBody>
                    <a:bodyPr/>
                    <a:lstStyle/>
                    <a:p>
                      <a:pPr algn="l">
                        <a:lnSpc>
                          <a:spcPct val="150000"/>
                        </a:lnSpc>
                        <a:spcAft>
                          <a:spcPts val="0"/>
                        </a:spcAft>
                      </a:pPr>
                      <a:r>
                        <a:rPr lang="ru-RU" sz="1000" b="1" baseline="0" dirty="0">
                          <a:effectLst/>
                          <a:latin typeface="Arial" panose="020B0604020202020204" pitchFamily="34" charset="0"/>
                          <a:ea typeface="Times New Roman" panose="02020603050405020304" pitchFamily="18" charset="0"/>
                        </a:rPr>
                        <a:t>«Жилище»     </a:t>
                      </a:r>
                    </a:p>
                  </a:txBody>
                  <a:tcPr marL="68580" marR="68580" marT="0" marB="0" anchor="ctr"/>
                </a:tc>
                <a:tc>
                  <a:txBody>
                    <a:bodyPr/>
                    <a:lstStyle/>
                    <a:p>
                      <a:pPr marL="0" algn="ctr" defTabSz="914400" rtl="0" eaLnBrk="1" fontAlgn="b" latinLnBrk="0" hangingPunct="1">
                        <a:spcAft>
                          <a:spcPts val="0"/>
                        </a:spcAft>
                      </a:pPr>
                      <a:r>
                        <a:rPr lang="ru-RU" sz="1100" b="1" i="0" u="none" strike="noStrike" kern="1200" baseline="0" dirty="0">
                          <a:solidFill>
                            <a:schemeClr val="dk1"/>
                          </a:solidFill>
                          <a:effectLst/>
                          <a:latin typeface="Calibri" panose="020F0502020204030204" pitchFamily="34" charset="0"/>
                          <a:ea typeface="+mn-ea"/>
                          <a:cs typeface="+mn-cs"/>
                        </a:rPr>
                        <a:t>23 946,0</a:t>
                      </a:r>
                    </a:p>
                  </a:txBody>
                  <a:tcPr marL="68580" marR="68580" marT="0" marB="0" anchor="ctr"/>
                </a:tc>
                <a:tc>
                  <a:txBody>
                    <a:bodyPr/>
                    <a:lstStyle/>
                    <a:p>
                      <a:pPr algn="ctr" fontAlgn="b"/>
                      <a:r>
                        <a:rPr lang="ru-RU" sz="1100" b="1" i="0" u="none" strike="noStrike" baseline="0" dirty="0">
                          <a:effectLst/>
                          <a:latin typeface="Calibri" panose="020F0502020204030204" pitchFamily="34" charset="0"/>
                        </a:rPr>
                        <a:t>88 044,1</a:t>
                      </a:r>
                    </a:p>
                  </a:txBody>
                  <a:tcPr marL="9525" marR="9525" marT="9525" marB="0" anchor="b"/>
                </a:tc>
                <a:tc>
                  <a:txBody>
                    <a:bodyPr/>
                    <a:lstStyle/>
                    <a:p>
                      <a:pPr algn="ctr" fontAlgn="b"/>
                      <a:r>
                        <a:rPr lang="ru-RU" sz="1000" b="1" i="0" u="none" strike="noStrike" baseline="0" dirty="0">
                          <a:effectLst/>
                          <a:latin typeface="Arial" panose="020B0604020202020204" pitchFamily="34" charset="0"/>
                        </a:rPr>
                        <a:t>36 132,6</a:t>
                      </a:r>
                    </a:p>
                  </a:txBody>
                  <a:tcPr marL="9525" marR="9525" marT="9525" marB="0" anchor="b"/>
                </a:tc>
                <a:tc>
                  <a:txBody>
                    <a:bodyPr/>
                    <a:lstStyle/>
                    <a:p>
                      <a:pPr marL="0" algn="ctr" defTabSz="914400" rtl="0" eaLnBrk="1" fontAlgn="b" latinLnBrk="0" hangingPunct="1"/>
                      <a:r>
                        <a:rPr lang="ru-RU" sz="1000" b="1" i="0" u="none" strike="noStrike" kern="1200" baseline="0" dirty="0">
                          <a:solidFill>
                            <a:srgbClr val="000000"/>
                          </a:solidFill>
                          <a:effectLst/>
                          <a:latin typeface="Arial" panose="020B0604020202020204" pitchFamily="34" charset="0"/>
                          <a:ea typeface="+mn-ea"/>
                          <a:cs typeface="+mn-cs"/>
                        </a:rPr>
                        <a:t>0,5%</a:t>
                      </a:r>
                    </a:p>
                  </a:txBody>
                  <a:tcPr marL="9525" marR="9525" marT="9525" marB="0" anchor="b"/>
                </a:tc>
                <a:tc>
                  <a:txBody>
                    <a:bodyPr/>
                    <a:lstStyle/>
                    <a:p>
                      <a:pPr algn="ctr" fontAlgn="b"/>
                      <a:r>
                        <a:rPr lang="ru-RU" sz="1000" b="1" i="0" u="none" strike="noStrike" baseline="0">
                          <a:effectLst/>
                          <a:latin typeface="Arial" panose="020B0604020202020204" pitchFamily="34" charset="0"/>
                        </a:rPr>
                        <a:t>49 522,3</a:t>
                      </a:r>
                    </a:p>
                  </a:txBody>
                  <a:tcPr marL="9525" marR="9525" marT="9525" marB="0" anchor="b"/>
                </a:tc>
                <a:tc>
                  <a:txBody>
                    <a:bodyPr/>
                    <a:lstStyle/>
                    <a:p>
                      <a:pPr algn="ctr" fontAlgn="b"/>
                      <a:r>
                        <a:rPr lang="ru-RU" sz="1000" b="1" i="0" u="none" strike="noStrike" baseline="0" dirty="0">
                          <a:effectLst/>
                          <a:latin typeface="Arial" panose="020B0604020202020204" pitchFamily="34" charset="0"/>
                        </a:rPr>
                        <a:t>42 687,8</a:t>
                      </a:r>
                    </a:p>
                  </a:txBody>
                  <a:tcPr marL="9525" marR="9525" marT="9525" marB="0" anchor="b"/>
                </a:tc>
                <a:extLst>
                  <a:ext uri="{0D108BD9-81ED-4DB2-BD59-A6C34878D82A}">
                    <a16:rowId xmlns:a16="http://schemas.microsoft.com/office/drawing/2014/main" val="979859962"/>
                  </a:ext>
                </a:extLst>
              </a:tr>
              <a:tr h="223392">
                <a:tc>
                  <a:txBody>
                    <a:bodyPr/>
                    <a:lstStyle/>
                    <a:p>
                      <a:pPr algn="ctr">
                        <a:lnSpc>
                          <a:spcPct val="150000"/>
                        </a:lnSpc>
                        <a:spcAft>
                          <a:spcPts val="0"/>
                        </a:spcAft>
                      </a:pPr>
                      <a:r>
                        <a:rPr lang="ru-RU" sz="1100" b="1">
                          <a:effectLst/>
                          <a:latin typeface="+mn-lt"/>
                          <a:ea typeface="Times New Roman" panose="02020603050405020304" pitchFamily="18" charset="0"/>
                        </a:rPr>
                        <a:t>10.</a:t>
                      </a:r>
                    </a:p>
                  </a:txBody>
                  <a:tcPr marL="68580" marR="68580" marT="0" marB="0" anchor="ctr"/>
                </a:tc>
                <a:tc>
                  <a:txBody>
                    <a:bodyPr/>
                    <a:lstStyle/>
                    <a:p>
                      <a:pPr algn="l">
                        <a:lnSpc>
                          <a:spcPct val="150000"/>
                        </a:lnSpc>
                        <a:spcAft>
                          <a:spcPts val="0"/>
                        </a:spcAft>
                      </a:pPr>
                      <a:r>
                        <a:rPr lang="ru-RU" sz="1000" b="1" baseline="0" dirty="0">
                          <a:effectLst/>
                          <a:latin typeface="Arial" panose="020B0604020202020204" pitchFamily="34" charset="0"/>
                          <a:ea typeface="Times New Roman" panose="02020603050405020304" pitchFamily="18" charset="0"/>
                        </a:rPr>
                        <a:t>«Развитие инженерной инфраструктуры и энергоэффективности»  </a:t>
                      </a:r>
                    </a:p>
                  </a:txBody>
                  <a:tcPr marL="68580" marR="68580" marT="0" marB="0" anchor="ctr"/>
                </a:tc>
                <a:tc>
                  <a:txBody>
                    <a:bodyPr/>
                    <a:lstStyle/>
                    <a:p>
                      <a:pPr marL="0" algn="ctr" defTabSz="914400" rtl="0" eaLnBrk="1" fontAlgn="b" latinLnBrk="0" hangingPunct="1">
                        <a:spcAft>
                          <a:spcPts val="0"/>
                        </a:spcAft>
                      </a:pPr>
                      <a:r>
                        <a:rPr lang="ru-RU" sz="1100" b="1" i="0" u="none" strike="noStrike" kern="1200" baseline="0" dirty="0">
                          <a:solidFill>
                            <a:schemeClr val="dk1"/>
                          </a:solidFill>
                          <a:effectLst/>
                          <a:latin typeface="Calibri" panose="020F0502020204030204" pitchFamily="34" charset="0"/>
                          <a:ea typeface="+mn-ea"/>
                          <a:cs typeface="+mn-cs"/>
                        </a:rPr>
                        <a:t>2 578,8</a:t>
                      </a:r>
                    </a:p>
                  </a:txBody>
                  <a:tcPr marL="68580" marR="68580" marT="0" marB="0" anchor="ctr"/>
                </a:tc>
                <a:tc>
                  <a:txBody>
                    <a:bodyPr/>
                    <a:lstStyle/>
                    <a:p>
                      <a:pPr algn="ctr" fontAlgn="b"/>
                      <a:r>
                        <a:rPr lang="ru-RU" sz="1100" b="1" i="0" u="none" strike="noStrike" baseline="0" dirty="0">
                          <a:effectLst/>
                          <a:latin typeface="Calibri" panose="020F0502020204030204" pitchFamily="34" charset="0"/>
                        </a:rPr>
                        <a:t>143 395,0</a:t>
                      </a:r>
                    </a:p>
                  </a:txBody>
                  <a:tcPr marL="9525" marR="9525" marT="9525" marB="0" anchor="b"/>
                </a:tc>
                <a:tc>
                  <a:txBody>
                    <a:bodyPr/>
                    <a:lstStyle/>
                    <a:p>
                      <a:pPr algn="ctr" fontAlgn="b"/>
                      <a:r>
                        <a:rPr lang="ru-RU" sz="1000" b="1" i="0" u="none" strike="noStrike" baseline="0" dirty="0">
                          <a:effectLst/>
                          <a:latin typeface="Arial" panose="020B0604020202020204" pitchFamily="34" charset="0"/>
                        </a:rPr>
                        <a:t>275 667,9</a:t>
                      </a:r>
                    </a:p>
                  </a:txBody>
                  <a:tcPr marL="9525" marR="9525" marT="9525" marB="0" anchor="b"/>
                </a:tc>
                <a:tc>
                  <a:txBody>
                    <a:bodyPr/>
                    <a:lstStyle/>
                    <a:p>
                      <a:pPr marL="0" algn="ctr" defTabSz="914400" rtl="0" eaLnBrk="1" fontAlgn="b" latinLnBrk="0" hangingPunct="1"/>
                      <a:r>
                        <a:rPr lang="ru-RU" sz="1000" b="1" i="0" u="none" strike="noStrike" kern="1200" baseline="0" dirty="0">
                          <a:solidFill>
                            <a:srgbClr val="000000"/>
                          </a:solidFill>
                          <a:effectLst/>
                          <a:latin typeface="Arial" panose="020B0604020202020204" pitchFamily="34" charset="0"/>
                          <a:ea typeface="+mn-ea"/>
                          <a:cs typeface="+mn-cs"/>
                        </a:rPr>
                        <a:t>4,1%</a:t>
                      </a:r>
                    </a:p>
                  </a:txBody>
                  <a:tcPr marL="9525" marR="9525" marT="9525" marB="0" anchor="b"/>
                </a:tc>
                <a:tc>
                  <a:txBody>
                    <a:bodyPr/>
                    <a:lstStyle/>
                    <a:p>
                      <a:pPr algn="ctr" fontAlgn="b"/>
                      <a:r>
                        <a:rPr lang="ru-RU" sz="1000" b="1" i="0" u="none" strike="noStrike" baseline="0">
                          <a:effectLst/>
                          <a:latin typeface="Arial" panose="020B0604020202020204" pitchFamily="34" charset="0"/>
                        </a:rPr>
                        <a:t>155 441,8</a:t>
                      </a:r>
                    </a:p>
                  </a:txBody>
                  <a:tcPr marL="9525" marR="9525" marT="9525" marB="0" anchor="b"/>
                </a:tc>
                <a:tc>
                  <a:txBody>
                    <a:bodyPr/>
                    <a:lstStyle/>
                    <a:p>
                      <a:pPr algn="ctr" fontAlgn="b"/>
                      <a:r>
                        <a:rPr lang="ru-RU" sz="1000" b="1" i="0" u="none" strike="noStrike" baseline="0" dirty="0">
                          <a:effectLst/>
                          <a:latin typeface="Arial" panose="020B0604020202020204" pitchFamily="34" charset="0"/>
                        </a:rPr>
                        <a:t>11 034,1</a:t>
                      </a:r>
                    </a:p>
                  </a:txBody>
                  <a:tcPr marL="9525" marR="9525" marT="9525" marB="0" anchor="b"/>
                </a:tc>
                <a:extLst>
                  <a:ext uri="{0D108BD9-81ED-4DB2-BD59-A6C34878D82A}">
                    <a16:rowId xmlns:a16="http://schemas.microsoft.com/office/drawing/2014/main" val="2120353475"/>
                  </a:ext>
                </a:extLst>
              </a:tr>
              <a:tr h="223392">
                <a:tc>
                  <a:txBody>
                    <a:bodyPr/>
                    <a:lstStyle/>
                    <a:p>
                      <a:pPr algn="ctr">
                        <a:lnSpc>
                          <a:spcPct val="150000"/>
                        </a:lnSpc>
                        <a:spcAft>
                          <a:spcPts val="0"/>
                        </a:spcAft>
                      </a:pPr>
                      <a:r>
                        <a:rPr lang="ru-RU" sz="1100" b="1">
                          <a:effectLst/>
                          <a:latin typeface="+mn-lt"/>
                          <a:ea typeface="Times New Roman" panose="02020603050405020304" pitchFamily="18" charset="0"/>
                        </a:rPr>
                        <a:t>11.</a:t>
                      </a:r>
                    </a:p>
                  </a:txBody>
                  <a:tcPr marL="68580" marR="68580" marT="0" marB="0" anchor="ctr"/>
                </a:tc>
                <a:tc>
                  <a:txBody>
                    <a:bodyPr/>
                    <a:lstStyle/>
                    <a:p>
                      <a:pPr algn="l">
                        <a:lnSpc>
                          <a:spcPct val="150000"/>
                        </a:lnSpc>
                        <a:spcAft>
                          <a:spcPts val="0"/>
                        </a:spcAft>
                      </a:pPr>
                      <a:r>
                        <a:rPr lang="ru-RU" sz="1000" b="1" baseline="0" dirty="0">
                          <a:effectLst/>
                          <a:latin typeface="Arial" panose="020B0604020202020204" pitchFamily="34" charset="0"/>
                          <a:ea typeface="Times New Roman" panose="02020603050405020304" pitchFamily="18" charset="0"/>
                        </a:rPr>
                        <a:t>«Предпринимательство»   </a:t>
                      </a:r>
                    </a:p>
                  </a:txBody>
                  <a:tcPr marL="68580" marR="68580" marT="0" marB="0" anchor="ctr"/>
                </a:tc>
                <a:tc>
                  <a:txBody>
                    <a:bodyPr/>
                    <a:lstStyle/>
                    <a:p>
                      <a:pPr marL="0" algn="ctr" defTabSz="914400" rtl="0" eaLnBrk="1" fontAlgn="b" latinLnBrk="0" hangingPunct="1">
                        <a:spcAft>
                          <a:spcPts val="0"/>
                        </a:spcAft>
                      </a:pPr>
                      <a:r>
                        <a:rPr lang="ru-RU" sz="1100" b="1" i="0" u="none" strike="noStrike" kern="1200" baseline="0" dirty="0">
                          <a:solidFill>
                            <a:schemeClr val="dk1"/>
                          </a:solidFill>
                          <a:effectLst/>
                          <a:latin typeface="Calibri" panose="020F0502020204030204" pitchFamily="34" charset="0"/>
                          <a:ea typeface="+mn-ea"/>
                          <a:cs typeface="+mn-cs"/>
                        </a:rPr>
                        <a:t>5 200,5</a:t>
                      </a:r>
                    </a:p>
                  </a:txBody>
                  <a:tcPr marL="68580" marR="68580" marT="0" marB="0" anchor="ctr"/>
                </a:tc>
                <a:tc>
                  <a:txBody>
                    <a:bodyPr/>
                    <a:lstStyle/>
                    <a:p>
                      <a:pPr algn="ctr" fontAlgn="b"/>
                      <a:r>
                        <a:rPr lang="ru-RU" sz="1100" b="1" i="0" u="none" strike="noStrike" baseline="0" dirty="0">
                          <a:effectLst/>
                          <a:latin typeface="Calibri" panose="020F0502020204030204" pitchFamily="34" charset="0"/>
                        </a:rPr>
                        <a:t>8 210,0</a:t>
                      </a:r>
                    </a:p>
                  </a:txBody>
                  <a:tcPr marL="9525" marR="9525" marT="9525" marB="0" anchor="b"/>
                </a:tc>
                <a:tc>
                  <a:txBody>
                    <a:bodyPr/>
                    <a:lstStyle/>
                    <a:p>
                      <a:pPr algn="ctr" fontAlgn="b"/>
                      <a:r>
                        <a:rPr lang="ru-RU" sz="1000" b="1" i="0" u="none" strike="noStrike" baseline="0" dirty="0">
                          <a:effectLst/>
                          <a:latin typeface="Arial" panose="020B0604020202020204" pitchFamily="34" charset="0"/>
                        </a:rPr>
                        <a:t>8 210,0</a:t>
                      </a:r>
                    </a:p>
                  </a:txBody>
                  <a:tcPr marL="9525" marR="9525" marT="9525" marB="0" anchor="b"/>
                </a:tc>
                <a:tc>
                  <a:txBody>
                    <a:bodyPr/>
                    <a:lstStyle/>
                    <a:p>
                      <a:pPr marL="0" algn="ctr" defTabSz="914400" rtl="0" eaLnBrk="1" fontAlgn="b" latinLnBrk="0" hangingPunct="1"/>
                      <a:r>
                        <a:rPr lang="ru-RU" sz="1000" b="1" i="0" u="none" strike="noStrike" kern="1200" baseline="0" dirty="0">
                          <a:solidFill>
                            <a:srgbClr val="000000"/>
                          </a:solidFill>
                          <a:effectLst/>
                          <a:latin typeface="Arial" panose="020B0604020202020204" pitchFamily="34" charset="0"/>
                          <a:ea typeface="+mn-ea"/>
                          <a:cs typeface="+mn-cs"/>
                        </a:rPr>
                        <a:t>0,1%</a:t>
                      </a:r>
                    </a:p>
                  </a:txBody>
                  <a:tcPr marL="9525" marR="9525" marT="9525" marB="0" anchor="b"/>
                </a:tc>
                <a:tc>
                  <a:txBody>
                    <a:bodyPr/>
                    <a:lstStyle/>
                    <a:p>
                      <a:pPr algn="ctr" fontAlgn="b"/>
                      <a:r>
                        <a:rPr lang="ru-RU" sz="1000" b="1" i="0" u="none" strike="noStrike" baseline="0">
                          <a:effectLst/>
                          <a:latin typeface="Arial" panose="020B0604020202020204" pitchFamily="34" charset="0"/>
                        </a:rPr>
                        <a:t>9 710,0</a:t>
                      </a:r>
                    </a:p>
                  </a:txBody>
                  <a:tcPr marL="9525" marR="9525" marT="9525" marB="0" anchor="b"/>
                </a:tc>
                <a:tc>
                  <a:txBody>
                    <a:bodyPr/>
                    <a:lstStyle/>
                    <a:p>
                      <a:pPr algn="ctr" fontAlgn="b"/>
                      <a:r>
                        <a:rPr lang="ru-RU" sz="1000" b="1" i="0" u="none" strike="noStrike" baseline="0" dirty="0">
                          <a:effectLst/>
                          <a:latin typeface="Arial" panose="020B0604020202020204" pitchFamily="34" charset="0"/>
                        </a:rPr>
                        <a:t>10 410,0</a:t>
                      </a:r>
                    </a:p>
                  </a:txBody>
                  <a:tcPr marL="9525" marR="9525" marT="9525" marB="0" anchor="b"/>
                </a:tc>
                <a:extLst>
                  <a:ext uri="{0D108BD9-81ED-4DB2-BD59-A6C34878D82A}">
                    <a16:rowId xmlns:a16="http://schemas.microsoft.com/office/drawing/2014/main" val="721500424"/>
                  </a:ext>
                </a:extLst>
              </a:tr>
              <a:tr h="223392">
                <a:tc>
                  <a:txBody>
                    <a:bodyPr/>
                    <a:lstStyle/>
                    <a:p>
                      <a:pPr algn="ctr">
                        <a:lnSpc>
                          <a:spcPct val="150000"/>
                        </a:lnSpc>
                        <a:spcAft>
                          <a:spcPts val="0"/>
                        </a:spcAft>
                      </a:pPr>
                      <a:r>
                        <a:rPr lang="ru-RU" sz="1100" b="1">
                          <a:effectLst/>
                          <a:latin typeface="+mn-lt"/>
                          <a:ea typeface="Times New Roman" panose="02020603050405020304" pitchFamily="18" charset="0"/>
                        </a:rPr>
                        <a:t>12.</a:t>
                      </a:r>
                    </a:p>
                  </a:txBody>
                  <a:tcPr marL="68580" marR="68580" marT="0" marB="0" anchor="ctr"/>
                </a:tc>
                <a:tc>
                  <a:txBody>
                    <a:bodyPr/>
                    <a:lstStyle/>
                    <a:p>
                      <a:pPr algn="l">
                        <a:lnSpc>
                          <a:spcPct val="150000"/>
                        </a:lnSpc>
                        <a:spcAft>
                          <a:spcPts val="0"/>
                        </a:spcAft>
                      </a:pPr>
                      <a:r>
                        <a:rPr lang="ru-RU" sz="1000" b="1" baseline="0" dirty="0">
                          <a:effectLst/>
                          <a:latin typeface="Arial" panose="020B0604020202020204" pitchFamily="34" charset="0"/>
                          <a:ea typeface="Times New Roman" panose="02020603050405020304" pitchFamily="18" charset="0"/>
                        </a:rPr>
                        <a:t>«Управление имуществом и муниципальными финансами»   </a:t>
                      </a:r>
                    </a:p>
                  </a:txBody>
                  <a:tcPr marL="68580" marR="68580" marT="0" marB="0" anchor="ctr"/>
                </a:tc>
                <a:tc>
                  <a:txBody>
                    <a:bodyPr/>
                    <a:lstStyle/>
                    <a:p>
                      <a:pPr marL="0" algn="ctr" defTabSz="914400" rtl="0" eaLnBrk="1" fontAlgn="b" latinLnBrk="0" hangingPunct="1">
                        <a:spcAft>
                          <a:spcPts val="0"/>
                        </a:spcAft>
                      </a:pPr>
                      <a:r>
                        <a:rPr lang="ru-RU" sz="1100" b="1" i="0" u="none" strike="noStrike" kern="1200" baseline="0" dirty="0">
                          <a:solidFill>
                            <a:schemeClr val="dk1"/>
                          </a:solidFill>
                          <a:effectLst/>
                          <a:latin typeface="Calibri" panose="020F0502020204030204" pitchFamily="34" charset="0"/>
                          <a:ea typeface="+mn-ea"/>
                          <a:cs typeface="+mn-cs"/>
                        </a:rPr>
                        <a:t> 466 607,8</a:t>
                      </a:r>
                    </a:p>
                  </a:txBody>
                  <a:tcPr marL="68580" marR="68580" marT="0" marB="0" anchor="ctr"/>
                </a:tc>
                <a:tc>
                  <a:txBody>
                    <a:bodyPr/>
                    <a:lstStyle/>
                    <a:p>
                      <a:pPr algn="ctr" fontAlgn="b"/>
                      <a:r>
                        <a:rPr lang="ru-RU" sz="1100" b="1" i="0" u="none" strike="noStrike" baseline="0" dirty="0">
                          <a:effectLst/>
                          <a:latin typeface="Calibri" panose="020F0502020204030204" pitchFamily="34" charset="0"/>
                        </a:rPr>
                        <a:t>570 525,9</a:t>
                      </a:r>
                    </a:p>
                  </a:txBody>
                  <a:tcPr marL="9525" marR="9525" marT="9525" marB="0" anchor="b"/>
                </a:tc>
                <a:tc>
                  <a:txBody>
                    <a:bodyPr/>
                    <a:lstStyle/>
                    <a:p>
                      <a:pPr algn="ctr" fontAlgn="b"/>
                      <a:r>
                        <a:rPr lang="ru-RU" sz="1000" b="1" i="0" u="none" strike="noStrike" baseline="0">
                          <a:effectLst/>
                          <a:latin typeface="Arial" panose="020B0604020202020204" pitchFamily="34" charset="0"/>
                        </a:rPr>
                        <a:t>534 237,0</a:t>
                      </a:r>
                    </a:p>
                  </a:txBody>
                  <a:tcPr marL="9525" marR="9525" marT="9525" marB="0" anchor="b"/>
                </a:tc>
                <a:tc>
                  <a:txBody>
                    <a:bodyPr/>
                    <a:lstStyle/>
                    <a:p>
                      <a:pPr marL="0" algn="ctr" defTabSz="914400" rtl="0" eaLnBrk="1" fontAlgn="b" latinLnBrk="0" hangingPunct="1"/>
                      <a:r>
                        <a:rPr lang="ru-RU" sz="1000" b="1" i="0" u="none" strike="noStrike" kern="1200" baseline="0">
                          <a:solidFill>
                            <a:srgbClr val="000000"/>
                          </a:solidFill>
                          <a:effectLst/>
                          <a:latin typeface="Arial" panose="020B0604020202020204" pitchFamily="34" charset="0"/>
                          <a:ea typeface="+mn-ea"/>
                          <a:cs typeface="+mn-cs"/>
                        </a:rPr>
                        <a:t>7,9%</a:t>
                      </a:r>
                    </a:p>
                  </a:txBody>
                  <a:tcPr marL="9525" marR="9525" marT="9525" marB="0" anchor="b"/>
                </a:tc>
                <a:tc>
                  <a:txBody>
                    <a:bodyPr/>
                    <a:lstStyle/>
                    <a:p>
                      <a:pPr algn="ctr" fontAlgn="b"/>
                      <a:r>
                        <a:rPr lang="ru-RU" sz="1000" b="1" i="0" u="none" strike="noStrike" baseline="0">
                          <a:effectLst/>
                          <a:latin typeface="Arial" panose="020B0604020202020204" pitchFamily="34" charset="0"/>
                        </a:rPr>
                        <a:t>536 343,4</a:t>
                      </a:r>
                    </a:p>
                  </a:txBody>
                  <a:tcPr marL="9525" marR="9525" marT="9525" marB="0" anchor="b"/>
                </a:tc>
                <a:tc>
                  <a:txBody>
                    <a:bodyPr/>
                    <a:lstStyle/>
                    <a:p>
                      <a:pPr algn="ctr" fontAlgn="b"/>
                      <a:r>
                        <a:rPr lang="ru-RU" sz="1000" b="1" i="0" u="none" strike="noStrike" baseline="0" dirty="0">
                          <a:effectLst/>
                          <a:latin typeface="Arial" panose="020B0604020202020204" pitchFamily="34" charset="0"/>
                        </a:rPr>
                        <a:t>536 343,4</a:t>
                      </a:r>
                    </a:p>
                  </a:txBody>
                  <a:tcPr marL="9525" marR="9525" marT="9525" marB="0" anchor="b"/>
                </a:tc>
                <a:extLst>
                  <a:ext uri="{0D108BD9-81ED-4DB2-BD59-A6C34878D82A}">
                    <a16:rowId xmlns:a16="http://schemas.microsoft.com/office/drawing/2014/main" val="2230133394"/>
                  </a:ext>
                </a:extLst>
              </a:tr>
              <a:tr h="338690">
                <a:tc>
                  <a:txBody>
                    <a:bodyPr/>
                    <a:lstStyle/>
                    <a:p>
                      <a:pPr algn="ctr">
                        <a:lnSpc>
                          <a:spcPct val="150000"/>
                        </a:lnSpc>
                        <a:spcAft>
                          <a:spcPts val="0"/>
                        </a:spcAft>
                      </a:pPr>
                      <a:r>
                        <a:rPr lang="ru-RU" sz="1100" b="1">
                          <a:effectLst/>
                          <a:latin typeface="+mn-lt"/>
                          <a:ea typeface="Times New Roman" panose="02020603050405020304" pitchFamily="18" charset="0"/>
                        </a:rPr>
                        <a:t>13.</a:t>
                      </a:r>
                    </a:p>
                  </a:txBody>
                  <a:tcPr marL="68580" marR="68580" marT="0" marB="0" anchor="ctr"/>
                </a:tc>
                <a:tc>
                  <a:txBody>
                    <a:bodyPr/>
                    <a:lstStyle/>
                    <a:p>
                      <a:pPr algn="l">
                        <a:lnSpc>
                          <a:spcPct val="100000"/>
                        </a:lnSpc>
                        <a:spcAft>
                          <a:spcPts val="0"/>
                        </a:spcAft>
                      </a:pPr>
                      <a:r>
                        <a:rPr lang="ru-RU" sz="1000" b="1" baseline="0" dirty="0">
                          <a:effectLst/>
                          <a:latin typeface="Arial" panose="020B0604020202020204" pitchFamily="34" charset="0"/>
                          <a:ea typeface="Times New Roman" panose="02020603050405020304" pitchFamily="18" charset="0"/>
                        </a:rPr>
                        <a:t>«Развитие институтов гражданского общества, повышение эффективности местного самоуправления и реализации молодежной политики»</a:t>
                      </a:r>
                    </a:p>
                  </a:txBody>
                  <a:tcPr marL="68580" marR="68580" marT="0" marB="0" anchor="ctr"/>
                </a:tc>
                <a:tc>
                  <a:txBody>
                    <a:bodyPr/>
                    <a:lstStyle/>
                    <a:p>
                      <a:pPr marL="0" algn="ctr" defTabSz="914400" rtl="0" eaLnBrk="1" fontAlgn="b" latinLnBrk="0" hangingPunct="1">
                        <a:spcAft>
                          <a:spcPts val="0"/>
                        </a:spcAft>
                      </a:pPr>
                      <a:r>
                        <a:rPr lang="ru-RU" sz="1100" b="1" i="0" u="none" strike="noStrike" kern="1200" baseline="0" dirty="0">
                          <a:solidFill>
                            <a:schemeClr val="dk1"/>
                          </a:solidFill>
                          <a:effectLst/>
                          <a:latin typeface="Calibri" panose="020F0502020204030204" pitchFamily="34" charset="0"/>
                          <a:ea typeface="+mn-ea"/>
                          <a:cs typeface="+mn-cs"/>
                        </a:rPr>
                        <a:t> 84 730,1</a:t>
                      </a:r>
                    </a:p>
                  </a:txBody>
                  <a:tcPr marL="68580" marR="68580" marT="0" marB="0" anchor="ctr"/>
                </a:tc>
                <a:tc>
                  <a:txBody>
                    <a:bodyPr/>
                    <a:lstStyle/>
                    <a:p>
                      <a:pPr algn="ctr" fontAlgn="b"/>
                      <a:r>
                        <a:rPr lang="ru-RU" sz="1100" b="1" i="0" u="none" strike="noStrike" baseline="0" dirty="0">
                          <a:effectLst/>
                          <a:latin typeface="Calibri" panose="020F0502020204030204" pitchFamily="34" charset="0"/>
                        </a:rPr>
                        <a:t>88 854,8</a:t>
                      </a:r>
                    </a:p>
                  </a:txBody>
                  <a:tcPr marL="9525" marR="9525" marT="9525" marB="0" anchor="b"/>
                </a:tc>
                <a:tc>
                  <a:txBody>
                    <a:bodyPr/>
                    <a:lstStyle/>
                    <a:p>
                      <a:pPr algn="ctr" fontAlgn="b"/>
                      <a:r>
                        <a:rPr lang="ru-RU" sz="1000" b="1" i="0" u="none" strike="noStrike" baseline="0" dirty="0">
                          <a:effectLst/>
                          <a:latin typeface="Arial" panose="020B0604020202020204" pitchFamily="34" charset="0"/>
                        </a:rPr>
                        <a:t>76 652,1</a:t>
                      </a:r>
                    </a:p>
                  </a:txBody>
                  <a:tcPr marL="9525" marR="9525" marT="9525" marB="0" anchor="b"/>
                </a:tc>
                <a:tc>
                  <a:txBody>
                    <a:bodyPr/>
                    <a:lstStyle/>
                    <a:p>
                      <a:pPr marL="0" algn="ctr" defTabSz="914400" rtl="0" eaLnBrk="1" fontAlgn="b" latinLnBrk="0" hangingPunct="1"/>
                      <a:r>
                        <a:rPr lang="ru-RU" sz="1000" b="1" i="0" u="none" strike="noStrike" kern="1200" baseline="0" dirty="0">
                          <a:solidFill>
                            <a:srgbClr val="000000"/>
                          </a:solidFill>
                          <a:effectLst/>
                          <a:latin typeface="Arial" panose="020B0604020202020204" pitchFamily="34" charset="0"/>
                          <a:ea typeface="+mn-ea"/>
                          <a:cs typeface="+mn-cs"/>
                        </a:rPr>
                        <a:t>1,1%</a:t>
                      </a:r>
                    </a:p>
                  </a:txBody>
                  <a:tcPr marL="9525" marR="9525" marT="9525" marB="0" anchor="b"/>
                </a:tc>
                <a:tc>
                  <a:txBody>
                    <a:bodyPr/>
                    <a:lstStyle/>
                    <a:p>
                      <a:pPr algn="ctr" fontAlgn="b"/>
                      <a:r>
                        <a:rPr lang="ru-RU" sz="1000" b="1" i="0" u="none" strike="noStrike" baseline="0">
                          <a:effectLst/>
                          <a:latin typeface="Arial" panose="020B0604020202020204" pitchFamily="34" charset="0"/>
                        </a:rPr>
                        <a:t>77 032,5</a:t>
                      </a:r>
                    </a:p>
                  </a:txBody>
                  <a:tcPr marL="9525" marR="9525" marT="9525" marB="0" anchor="b"/>
                </a:tc>
                <a:tc>
                  <a:txBody>
                    <a:bodyPr/>
                    <a:lstStyle/>
                    <a:p>
                      <a:pPr algn="ctr" fontAlgn="b"/>
                      <a:r>
                        <a:rPr lang="ru-RU" sz="1000" b="1" i="0" u="none" strike="noStrike" baseline="0" dirty="0">
                          <a:effectLst/>
                          <a:latin typeface="Arial" panose="020B0604020202020204" pitchFamily="34" charset="0"/>
                        </a:rPr>
                        <a:t>77 345,1</a:t>
                      </a:r>
                    </a:p>
                  </a:txBody>
                  <a:tcPr marL="9525" marR="9525" marT="9525" marB="0" anchor="b"/>
                </a:tc>
                <a:extLst>
                  <a:ext uri="{0D108BD9-81ED-4DB2-BD59-A6C34878D82A}">
                    <a16:rowId xmlns:a16="http://schemas.microsoft.com/office/drawing/2014/main" val="4208573128"/>
                  </a:ext>
                </a:extLst>
              </a:tr>
              <a:tr h="223392">
                <a:tc>
                  <a:txBody>
                    <a:bodyPr/>
                    <a:lstStyle/>
                    <a:p>
                      <a:pPr algn="ctr">
                        <a:lnSpc>
                          <a:spcPct val="150000"/>
                        </a:lnSpc>
                        <a:spcAft>
                          <a:spcPts val="0"/>
                        </a:spcAft>
                      </a:pPr>
                      <a:r>
                        <a:rPr lang="ru-RU" sz="1100" b="1">
                          <a:effectLst/>
                          <a:latin typeface="+mn-lt"/>
                          <a:ea typeface="Times New Roman" panose="02020603050405020304" pitchFamily="18" charset="0"/>
                        </a:rPr>
                        <a:t>14.</a:t>
                      </a:r>
                    </a:p>
                  </a:txBody>
                  <a:tcPr marL="68580" marR="68580" marT="0" marB="0" anchor="ctr"/>
                </a:tc>
                <a:tc>
                  <a:txBody>
                    <a:bodyPr/>
                    <a:lstStyle/>
                    <a:p>
                      <a:pPr algn="l">
                        <a:lnSpc>
                          <a:spcPct val="150000"/>
                        </a:lnSpc>
                        <a:spcAft>
                          <a:spcPts val="0"/>
                        </a:spcAft>
                      </a:pPr>
                      <a:r>
                        <a:rPr lang="ru-RU" sz="1000" b="1" baseline="0" dirty="0">
                          <a:effectLst/>
                          <a:latin typeface="Arial" panose="020B0604020202020204" pitchFamily="34" charset="0"/>
                          <a:ea typeface="Times New Roman" panose="02020603050405020304" pitchFamily="18" charset="0"/>
                        </a:rPr>
                        <a:t>«Развитие и функционирование дорожно-транспортного комплекса»    </a:t>
                      </a:r>
                    </a:p>
                  </a:txBody>
                  <a:tcPr marL="68580" marR="68580" marT="0" marB="0" anchor="ctr"/>
                </a:tc>
                <a:tc>
                  <a:txBody>
                    <a:bodyPr/>
                    <a:lstStyle/>
                    <a:p>
                      <a:pPr marL="0" algn="ctr" defTabSz="914400" rtl="0" eaLnBrk="1" fontAlgn="b" latinLnBrk="0" hangingPunct="1">
                        <a:spcAft>
                          <a:spcPts val="0"/>
                        </a:spcAft>
                      </a:pPr>
                      <a:r>
                        <a:rPr lang="ru-RU" sz="1100" b="1" i="0" u="none" strike="noStrike" kern="1200" baseline="0" dirty="0">
                          <a:solidFill>
                            <a:schemeClr val="dk1"/>
                          </a:solidFill>
                          <a:effectLst/>
                          <a:latin typeface="Calibri" panose="020F0502020204030204" pitchFamily="34" charset="0"/>
                          <a:ea typeface="+mn-ea"/>
                          <a:cs typeface="+mn-cs"/>
                        </a:rPr>
                        <a:t>192 922,4</a:t>
                      </a:r>
                    </a:p>
                  </a:txBody>
                  <a:tcPr marL="68580" marR="68580" marT="0" marB="0" anchor="ctr"/>
                </a:tc>
                <a:tc>
                  <a:txBody>
                    <a:bodyPr/>
                    <a:lstStyle/>
                    <a:p>
                      <a:pPr algn="ctr" fontAlgn="b"/>
                      <a:r>
                        <a:rPr lang="ru-RU" sz="1100" b="1" i="0" u="none" strike="noStrike" baseline="0" dirty="0">
                          <a:effectLst/>
                          <a:latin typeface="Calibri" panose="020F0502020204030204" pitchFamily="34" charset="0"/>
                        </a:rPr>
                        <a:t>206 348,9</a:t>
                      </a:r>
                    </a:p>
                  </a:txBody>
                  <a:tcPr marL="9525" marR="9525" marT="9525" marB="0" anchor="b"/>
                </a:tc>
                <a:tc>
                  <a:txBody>
                    <a:bodyPr/>
                    <a:lstStyle/>
                    <a:p>
                      <a:pPr algn="ctr" fontAlgn="b"/>
                      <a:r>
                        <a:rPr lang="ru-RU" sz="1000" b="1" i="0" u="none" strike="noStrike" baseline="0" dirty="0">
                          <a:effectLst/>
                          <a:latin typeface="Arial" panose="020B0604020202020204" pitchFamily="34" charset="0"/>
                        </a:rPr>
                        <a:t>149 086,0</a:t>
                      </a:r>
                    </a:p>
                  </a:txBody>
                  <a:tcPr marL="9525" marR="9525" marT="9525" marB="0" anchor="b"/>
                </a:tc>
                <a:tc>
                  <a:txBody>
                    <a:bodyPr/>
                    <a:lstStyle/>
                    <a:p>
                      <a:pPr marL="0" algn="ctr" defTabSz="914400" rtl="0" eaLnBrk="1" fontAlgn="b" latinLnBrk="0" hangingPunct="1"/>
                      <a:r>
                        <a:rPr lang="ru-RU" sz="1000" b="1" i="0" u="none" strike="noStrike" kern="1200" baseline="0" dirty="0">
                          <a:solidFill>
                            <a:srgbClr val="000000"/>
                          </a:solidFill>
                          <a:effectLst/>
                          <a:latin typeface="Arial" panose="020B0604020202020204" pitchFamily="34" charset="0"/>
                          <a:ea typeface="+mn-ea"/>
                          <a:cs typeface="+mn-cs"/>
                        </a:rPr>
                        <a:t>2,2%</a:t>
                      </a:r>
                    </a:p>
                  </a:txBody>
                  <a:tcPr marL="9525" marR="9525" marT="9525" marB="0" anchor="b"/>
                </a:tc>
                <a:tc>
                  <a:txBody>
                    <a:bodyPr/>
                    <a:lstStyle/>
                    <a:p>
                      <a:pPr algn="ctr" fontAlgn="b"/>
                      <a:r>
                        <a:rPr lang="ru-RU" sz="1000" b="1" i="0" u="none" strike="noStrike" baseline="0">
                          <a:effectLst/>
                          <a:latin typeface="Arial" panose="020B0604020202020204" pitchFamily="34" charset="0"/>
                        </a:rPr>
                        <a:t>136 992,0</a:t>
                      </a:r>
                    </a:p>
                  </a:txBody>
                  <a:tcPr marL="9525" marR="9525" marT="9525" marB="0" anchor="b"/>
                </a:tc>
                <a:tc>
                  <a:txBody>
                    <a:bodyPr/>
                    <a:lstStyle/>
                    <a:p>
                      <a:pPr algn="ctr" fontAlgn="b"/>
                      <a:r>
                        <a:rPr lang="ru-RU" sz="1000" b="1" i="0" u="none" strike="noStrike" baseline="0" dirty="0">
                          <a:effectLst/>
                          <a:latin typeface="Arial" panose="020B0604020202020204" pitchFamily="34" charset="0"/>
                        </a:rPr>
                        <a:t>159 437,0</a:t>
                      </a:r>
                    </a:p>
                  </a:txBody>
                  <a:tcPr marL="9525" marR="9525" marT="9525" marB="0" anchor="b"/>
                </a:tc>
                <a:extLst>
                  <a:ext uri="{0D108BD9-81ED-4DB2-BD59-A6C34878D82A}">
                    <a16:rowId xmlns:a16="http://schemas.microsoft.com/office/drawing/2014/main" val="654357720"/>
                  </a:ext>
                </a:extLst>
              </a:tr>
              <a:tr h="223392">
                <a:tc>
                  <a:txBody>
                    <a:bodyPr/>
                    <a:lstStyle/>
                    <a:p>
                      <a:pPr algn="ctr">
                        <a:lnSpc>
                          <a:spcPct val="150000"/>
                        </a:lnSpc>
                        <a:spcAft>
                          <a:spcPts val="0"/>
                        </a:spcAft>
                      </a:pPr>
                      <a:r>
                        <a:rPr lang="ru-RU" sz="1100" b="1">
                          <a:effectLst/>
                          <a:latin typeface="+mn-lt"/>
                          <a:ea typeface="Times New Roman" panose="02020603050405020304" pitchFamily="18" charset="0"/>
                        </a:rPr>
                        <a:t>15. </a:t>
                      </a:r>
                    </a:p>
                  </a:txBody>
                  <a:tcPr marL="68580" marR="68580" marT="0" marB="0" anchor="ctr"/>
                </a:tc>
                <a:tc>
                  <a:txBody>
                    <a:bodyPr/>
                    <a:lstStyle/>
                    <a:p>
                      <a:pPr algn="l">
                        <a:lnSpc>
                          <a:spcPct val="150000"/>
                        </a:lnSpc>
                        <a:spcAft>
                          <a:spcPts val="0"/>
                        </a:spcAft>
                      </a:pPr>
                      <a:r>
                        <a:rPr lang="ru-RU" sz="1000" b="1" baseline="0" dirty="0">
                          <a:effectLst/>
                          <a:latin typeface="Arial" panose="020B0604020202020204" pitchFamily="34" charset="0"/>
                          <a:ea typeface="Times New Roman" panose="02020603050405020304" pitchFamily="18" charset="0"/>
                        </a:rPr>
                        <a:t>«Цифровое муниципальное образование»     </a:t>
                      </a:r>
                    </a:p>
                  </a:txBody>
                  <a:tcPr marL="68580" marR="68580" marT="0" marB="0" anchor="ctr"/>
                </a:tc>
                <a:tc>
                  <a:txBody>
                    <a:bodyPr/>
                    <a:lstStyle/>
                    <a:p>
                      <a:pPr marL="0" algn="ctr" defTabSz="914400" rtl="0" eaLnBrk="1" fontAlgn="b" latinLnBrk="0" hangingPunct="1">
                        <a:spcAft>
                          <a:spcPts val="0"/>
                        </a:spcAft>
                      </a:pPr>
                      <a:r>
                        <a:rPr lang="ru-RU" sz="1100" b="1" i="0" u="none" strike="noStrike" kern="1200" baseline="0" dirty="0">
                          <a:solidFill>
                            <a:schemeClr val="dk1"/>
                          </a:solidFill>
                          <a:effectLst/>
                          <a:latin typeface="Calibri" panose="020F0502020204030204" pitchFamily="34" charset="0"/>
                          <a:ea typeface="+mn-ea"/>
                          <a:cs typeface="+mn-cs"/>
                        </a:rPr>
                        <a:t>126 570,6</a:t>
                      </a:r>
                    </a:p>
                  </a:txBody>
                  <a:tcPr marL="68580" marR="68580" marT="0" marB="0" anchor="ctr"/>
                </a:tc>
                <a:tc>
                  <a:txBody>
                    <a:bodyPr/>
                    <a:lstStyle/>
                    <a:p>
                      <a:pPr algn="ctr" fontAlgn="b"/>
                      <a:r>
                        <a:rPr lang="ru-RU" sz="1100" b="1" i="0" u="none" strike="noStrike" baseline="0" dirty="0">
                          <a:effectLst/>
                          <a:latin typeface="Calibri" panose="020F0502020204030204" pitchFamily="34" charset="0"/>
                        </a:rPr>
                        <a:t>135 196,5</a:t>
                      </a:r>
                    </a:p>
                  </a:txBody>
                  <a:tcPr marL="9525" marR="9525" marT="9525" marB="0" anchor="b"/>
                </a:tc>
                <a:tc>
                  <a:txBody>
                    <a:bodyPr/>
                    <a:lstStyle/>
                    <a:p>
                      <a:pPr algn="ctr" fontAlgn="b"/>
                      <a:r>
                        <a:rPr lang="ru-RU" sz="1000" b="1" i="0" u="none" strike="noStrike" baseline="0" dirty="0">
                          <a:effectLst/>
                          <a:latin typeface="Arial" panose="020B0604020202020204" pitchFamily="34" charset="0"/>
                        </a:rPr>
                        <a:t>109 220,4</a:t>
                      </a:r>
                    </a:p>
                  </a:txBody>
                  <a:tcPr marL="9525" marR="9525" marT="9525" marB="0" anchor="b"/>
                </a:tc>
                <a:tc>
                  <a:txBody>
                    <a:bodyPr/>
                    <a:lstStyle/>
                    <a:p>
                      <a:pPr marL="0" algn="ctr" defTabSz="914400" rtl="0" eaLnBrk="1" fontAlgn="b" latinLnBrk="0" hangingPunct="1"/>
                      <a:r>
                        <a:rPr lang="ru-RU" sz="1000" b="1" i="0" u="none" strike="noStrike" kern="1200" baseline="0" dirty="0">
                          <a:solidFill>
                            <a:srgbClr val="000000"/>
                          </a:solidFill>
                          <a:effectLst/>
                          <a:latin typeface="Arial" panose="020B0604020202020204" pitchFamily="34" charset="0"/>
                          <a:ea typeface="+mn-ea"/>
                          <a:cs typeface="+mn-cs"/>
                        </a:rPr>
                        <a:t>1,6%</a:t>
                      </a:r>
                    </a:p>
                  </a:txBody>
                  <a:tcPr marL="9525" marR="9525" marT="9525" marB="0" anchor="b"/>
                </a:tc>
                <a:tc>
                  <a:txBody>
                    <a:bodyPr/>
                    <a:lstStyle/>
                    <a:p>
                      <a:pPr algn="ctr" fontAlgn="b"/>
                      <a:r>
                        <a:rPr lang="ru-RU" sz="1000" b="1" i="0" u="none" strike="noStrike" baseline="0">
                          <a:effectLst/>
                          <a:latin typeface="Arial" panose="020B0604020202020204" pitchFamily="34" charset="0"/>
                        </a:rPr>
                        <a:t>109 322,4</a:t>
                      </a:r>
                    </a:p>
                  </a:txBody>
                  <a:tcPr marL="9525" marR="9525" marT="9525" marB="0" anchor="b"/>
                </a:tc>
                <a:tc>
                  <a:txBody>
                    <a:bodyPr/>
                    <a:lstStyle/>
                    <a:p>
                      <a:pPr algn="ctr" fontAlgn="b"/>
                      <a:r>
                        <a:rPr lang="ru-RU" sz="1000" b="1" i="0" u="none" strike="noStrike" baseline="0" dirty="0">
                          <a:effectLst/>
                          <a:latin typeface="Arial" panose="020B0604020202020204" pitchFamily="34" charset="0"/>
                        </a:rPr>
                        <a:t>110 642,4</a:t>
                      </a:r>
                    </a:p>
                  </a:txBody>
                  <a:tcPr marL="9525" marR="9525" marT="9525" marB="0" anchor="b"/>
                </a:tc>
                <a:extLst>
                  <a:ext uri="{0D108BD9-81ED-4DB2-BD59-A6C34878D82A}">
                    <a16:rowId xmlns:a16="http://schemas.microsoft.com/office/drawing/2014/main" val="2496684557"/>
                  </a:ext>
                </a:extLst>
              </a:tr>
              <a:tr h="223392">
                <a:tc>
                  <a:txBody>
                    <a:bodyPr/>
                    <a:lstStyle/>
                    <a:p>
                      <a:pPr algn="ctr">
                        <a:lnSpc>
                          <a:spcPct val="150000"/>
                        </a:lnSpc>
                        <a:spcAft>
                          <a:spcPts val="0"/>
                        </a:spcAft>
                      </a:pPr>
                      <a:r>
                        <a:rPr lang="ru-RU" sz="1100" b="1">
                          <a:effectLst/>
                          <a:latin typeface="+mn-lt"/>
                          <a:ea typeface="Times New Roman" panose="02020603050405020304" pitchFamily="18" charset="0"/>
                        </a:rPr>
                        <a:t>16.</a:t>
                      </a:r>
                    </a:p>
                  </a:txBody>
                  <a:tcPr marL="68580" marR="68580" marT="0" marB="0" anchor="ctr"/>
                </a:tc>
                <a:tc>
                  <a:txBody>
                    <a:bodyPr/>
                    <a:lstStyle/>
                    <a:p>
                      <a:pPr algn="l">
                        <a:lnSpc>
                          <a:spcPct val="150000"/>
                        </a:lnSpc>
                        <a:spcAft>
                          <a:spcPts val="0"/>
                        </a:spcAft>
                      </a:pPr>
                      <a:r>
                        <a:rPr lang="ru-RU" sz="1000" b="1" baseline="0" dirty="0">
                          <a:effectLst/>
                          <a:latin typeface="Arial" panose="020B0604020202020204" pitchFamily="34" charset="0"/>
                          <a:ea typeface="Times New Roman" panose="02020603050405020304" pitchFamily="18" charset="0"/>
                        </a:rPr>
                        <a:t>«Архитектура и градостроительство»</a:t>
                      </a:r>
                    </a:p>
                  </a:txBody>
                  <a:tcPr marL="68580" marR="68580" marT="0" marB="0" anchor="ctr"/>
                </a:tc>
                <a:tc>
                  <a:txBody>
                    <a:bodyPr/>
                    <a:lstStyle/>
                    <a:p>
                      <a:pPr marL="0" algn="ctr" defTabSz="914400" rtl="0" eaLnBrk="1" fontAlgn="b" latinLnBrk="0" hangingPunct="1">
                        <a:spcAft>
                          <a:spcPts val="0"/>
                        </a:spcAft>
                      </a:pPr>
                      <a:r>
                        <a:rPr lang="ru-RU" sz="1100" b="1" i="0" u="none" strike="noStrike" kern="1200" baseline="0" dirty="0">
                          <a:solidFill>
                            <a:schemeClr val="dk1"/>
                          </a:solidFill>
                          <a:effectLst/>
                          <a:latin typeface="Calibri" panose="020F0502020204030204" pitchFamily="34" charset="0"/>
                          <a:ea typeface="+mn-ea"/>
                          <a:cs typeface="+mn-cs"/>
                        </a:rPr>
                        <a:t>917,9</a:t>
                      </a:r>
                    </a:p>
                  </a:txBody>
                  <a:tcPr marL="68580" marR="68580" marT="0" marB="0" anchor="ctr"/>
                </a:tc>
                <a:tc>
                  <a:txBody>
                    <a:bodyPr/>
                    <a:lstStyle/>
                    <a:p>
                      <a:pPr algn="ctr" fontAlgn="b"/>
                      <a:r>
                        <a:rPr lang="ru-RU" sz="1100" b="1" i="0" u="none" strike="noStrike" baseline="0" dirty="0">
                          <a:effectLst/>
                          <a:latin typeface="Calibri" panose="020F0502020204030204" pitchFamily="34" charset="0"/>
                        </a:rPr>
                        <a:t>2 094,0</a:t>
                      </a:r>
                    </a:p>
                  </a:txBody>
                  <a:tcPr marL="9525" marR="9525" marT="9525" marB="0" anchor="b"/>
                </a:tc>
                <a:tc>
                  <a:txBody>
                    <a:bodyPr/>
                    <a:lstStyle/>
                    <a:p>
                      <a:pPr algn="ctr" fontAlgn="b"/>
                      <a:r>
                        <a:rPr lang="ru-RU" sz="1000" b="1" i="0" u="none" strike="noStrike" baseline="0" dirty="0">
                          <a:effectLst/>
                          <a:latin typeface="Arial" panose="020B0604020202020204" pitchFamily="34" charset="0"/>
                        </a:rPr>
                        <a:t>1 697,0</a:t>
                      </a:r>
                    </a:p>
                  </a:txBody>
                  <a:tcPr marL="9525" marR="9525" marT="9525" marB="0" anchor="b"/>
                </a:tc>
                <a:tc>
                  <a:txBody>
                    <a:bodyPr/>
                    <a:lstStyle/>
                    <a:p>
                      <a:pPr marL="0" algn="ctr" defTabSz="914400" rtl="0" eaLnBrk="1" fontAlgn="b" latinLnBrk="0" hangingPunct="1"/>
                      <a:r>
                        <a:rPr lang="ru-RU" sz="1000" b="1" i="0" u="none" strike="noStrike" kern="1200" baseline="0" dirty="0">
                          <a:solidFill>
                            <a:srgbClr val="000000"/>
                          </a:solidFill>
                          <a:effectLst/>
                          <a:latin typeface="Arial" panose="020B0604020202020204" pitchFamily="34" charset="0"/>
                          <a:ea typeface="+mn-ea"/>
                          <a:cs typeface="+mn-cs"/>
                        </a:rPr>
                        <a:t>&lt; 0,1</a:t>
                      </a:r>
                    </a:p>
                  </a:txBody>
                  <a:tcPr marL="9525" marR="9525" marT="9525" marB="0" anchor="b"/>
                </a:tc>
                <a:tc>
                  <a:txBody>
                    <a:bodyPr/>
                    <a:lstStyle/>
                    <a:p>
                      <a:pPr algn="ctr" fontAlgn="b"/>
                      <a:r>
                        <a:rPr lang="ru-RU" sz="1000" b="1" i="0" u="none" strike="noStrike" baseline="0">
                          <a:effectLst/>
                          <a:latin typeface="Arial" panose="020B0604020202020204" pitchFamily="34" charset="0"/>
                        </a:rPr>
                        <a:t>1 697,0</a:t>
                      </a:r>
                    </a:p>
                  </a:txBody>
                  <a:tcPr marL="9525" marR="9525" marT="9525" marB="0" anchor="b"/>
                </a:tc>
                <a:tc>
                  <a:txBody>
                    <a:bodyPr/>
                    <a:lstStyle/>
                    <a:p>
                      <a:pPr algn="ctr" fontAlgn="b"/>
                      <a:r>
                        <a:rPr lang="ru-RU" sz="1000" b="1" i="0" u="none" strike="noStrike" baseline="0" dirty="0">
                          <a:effectLst/>
                          <a:latin typeface="Arial" panose="020B0604020202020204" pitchFamily="34" charset="0"/>
                        </a:rPr>
                        <a:t>1 697,0</a:t>
                      </a:r>
                    </a:p>
                  </a:txBody>
                  <a:tcPr marL="9525" marR="9525" marT="9525" marB="0" anchor="b"/>
                </a:tc>
                <a:extLst>
                  <a:ext uri="{0D108BD9-81ED-4DB2-BD59-A6C34878D82A}">
                    <a16:rowId xmlns:a16="http://schemas.microsoft.com/office/drawing/2014/main" val="425030935"/>
                  </a:ext>
                </a:extLst>
              </a:tr>
              <a:tr h="223392">
                <a:tc>
                  <a:txBody>
                    <a:bodyPr/>
                    <a:lstStyle/>
                    <a:p>
                      <a:pPr algn="ctr">
                        <a:lnSpc>
                          <a:spcPct val="150000"/>
                        </a:lnSpc>
                        <a:spcAft>
                          <a:spcPts val="0"/>
                        </a:spcAft>
                      </a:pPr>
                      <a:r>
                        <a:rPr lang="ru-RU" sz="1100" b="1">
                          <a:effectLst/>
                          <a:latin typeface="+mn-lt"/>
                          <a:ea typeface="Times New Roman" panose="02020603050405020304" pitchFamily="18" charset="0"/>
                        </a:rPr>
                        <a:t>17.</a:t>
                      </a:r>
                    </a:p>
                  </a:txBody>
                  <a:tcPr marL="68580" marR="68580" marT="0" marB="0" anchor="ctr"/>
                </a:tc>
                <a:tc>
                  <a:txBody>
                    <a:bodyPr/>
                    <a:lstStyle/>
                    <a:p>
                      <a:pPr algn="l">
                        <a:lnSpc>
                          <a:spcPct val="150000"/>
                        </a:lnSpc>
                        <a:spcAft>
                          <a:spcPts val="0"/>
                        </a:spcAft>
                      </a:pPr>
                      <a:r>
                        <a:rPr lang="ru-RU" sz="1000" b="1" baseline="0" dirty="0">
                          <a:effectLst/>
                          <a:latin typeface="Arial" panose="020B0604020202020204" pitchFamily="34" charset="0"/>
                          <a:ea typeface="Times New Roman" panose="02020603050405020304" pitchFamily="18" charset="0"/>
                        </a:rPr>
                        <a:t>«Формирование современной комфортной городской среды»</a:t>
                      </a:r>
                    </a:p>
                  </a:txBody>
                  <a:tcPr marL="68580" marR="68580" marT="0" marB="0" anchor="ctr"/>
                </a:tc>
                <a:tc>
                  <a:txBody>
                    <a:bodyPr/>
                    <a:lstStyle/>
                    <a:p>
                      <a:pPr marL="0" algn="ctr" defTabSz="914400" rtl="0" eaLnBrk="1" fontAlgn="b" latinLnBrk="0" hangingPunct="1">
                        <a:spcAft>
                          <a:spcPts val="0"/>
                        </a:spcAft>
                      </a:pPr>
                      <a:r>
                        <a:rPr lang="ru-RU" sz="1100" b="1" i="0" u="none" strike="noStrike" kern="1200" baseline="0" dirty="0">
                          <a:solidFill>
                            <a:schemeClr val="dk1"/>
                          </a:solidFill>
                          <a:effectLst/>
                          <a:latin typeface="Calibri" panose="020F0502020204030204" pitchFamily="34" charset="0"/>
                          <a:ea typeface="+mn-ea"/>
                          <a:cs typeface="+mn-cs"/>
                        </a:rPr>
                        <a:t>313 877,0</a:t>
                      </a:r>
                    </a:p>
                  </a:txBody>
                  <a:tcPr marL="68580" marR="68580" marT="0" marB="0" anchor="ctr"/>
                </a:tc>
                <a:tc>
                  <a:txBody>
                    <a:bodyPr/>
                    <a:lstStyle/>
                    <a:p>
                      <a:pPr algn="ctr" fontAlgn="b"/>
                      <a:r>
                        <a:rPr lang="ru-RU" sz="1100" b="1" i="0" u="none" strike="noStrike" baseline="0" dirty="0">
                          <a:effectLst/>
                          <a:latin typeface="Calibri" panose="020F0502020204030204" pitchFamily="34" charset="0"/>
                        </a:rPr>
                        <a:t>572 951,0</a:t>
                      </a:r>
                    </a:p>
                  </a:txBody>
                  <a:tcPr marL="9525" marR="9525" marT="9525" marB="0" anchor="b"/>
                </a:tc>
                <a:tc>
                  <a:txBody>
                    <a:bodyPr/>
                    <a:lstStyle/>
                    <a:p>
                      <a:pPr algn="ctr" fontAlgn="b"/>
                      <a:r>
                        <a:rPr lang="ru-RU" sz="1000" b="1" i="0" u="none" strike="noStrike" baseline="0" dirty="0">
                          <a:effectLst/>
                          <a:latin typeface="Arial" panose="020B0604020202020204" pitchFamily="34" charset="0"/>
                        </a:rPr>
                        <a:t>658 576,4</a:t>
                      </a:r>
                    </a:p>
                  </a:txBody>
                  <a:tcPr marL="9525" marR="9525" marT="9525" marB="0" anchor="b"/>
                </a:tc>
                <a:tc>
                  <a:txBody>
                    <a:bodyPr/>
                    <a:lstStyle/>
                    <a:p>
                      <a:pPr marL="0" algn="ctr" defTabSz="914400" rtl="0" eaLnBrk="1" fontAlgn="b" latinLnBrk="0" hangingPunct="1"/>
                      <a:r>
                        <a:rPr lang="ru-RU" sz="1000" b="1" i="0" u="none" strike="noStrike" kern="1200" baseline="0" dirty="0">
                          <a:solidFill>
                            <a:srgbClr val="000000"/>
                          </a:solidFill>
                          <a:effectLst/>
                          <a:latin typeface="Arial" panose="020B0604020202020204" pitchFamily="34" charset="0"/>
                          <a:ea typeface="+mn-ea"/>
                          <a:cs typeface="+mn-cs"/>
                        </a:rPr>
                        <a:t>9,8%</a:t>
                      </a:r>
                    </a:p>
                  </a:txBody>
                  <a:tcPr marL="9525" marR="9525" marT="9525" marB="0" anchor="b"/>
                </a:tc>
                <a:tc>
                  <a:txBody>
                    <a:bodyPr/>
                    <a:lstStyle/>
                    <a:p>
                      <a:pPr algn="ctr" fontAlgn="b"/>
                      <a:r>
                        <a:rPr lang="ru-RU" sz="1000" b="1" i="0" u="none" strike="noStrike" baseline="0" dirty="0">
                          <a:effectLst/>
                          <a:latin typeface="Arial" panose="020B0604020202020204" pitchFamily="34" charset="0"/>
                        </a:rPr>
                        <a:t>641 101,7</a:t>
                      </a:r>
                    </a:p>
                  </a:txBody>
                  <a:tcPr marL="9525" marR="9525" marT="9525" marB="0" anchor="b"/>
                </a:tc>
                <a:tc>
                  <a:txBody>
                    <a:bodyPr/>
                    <a:lstStyle/>
                    <a:p>
                      <a:pPr algn="ctr" fontAlgn="b"/>
                      <a:r>
                        <a:rPr lang="ru-RU" sz="1000" b="1" i="0" u="none" strike="noStrike" baseline="0" dirty="0">
                          <a:effectLst/>
                          <a:latin typeface="Arial" panose="020B0604020202020204" pitchFamily="34" charset="0"/>
                        </a:rPr>
                        <a:t>415 501,7</a:t>
                      </a:r>
                    </a:p>
                  </a:txBody>
                  <a:tcPr marL="9525" marR="9525" marT="9525" marB="0" anchor="b"/>
                </a:tc>
                <a:extLst>
                  <a:ext uri="{0D108BD9-81ED-4DB2-BD59-A6C34878D82A}">
                    <a16:rowId xmlns:a16="http://schemas.microsoft.com/office/drawing/2014/main" val="2450989228"/>
                  </a:ext>
                </a:extLst>
              </a:tr>
              <a:tr h="223392">
                <a:tc>
                  <a:txBody>
                    <a:bodyPr/>
                    <a:lstStyle/>
                    <a:p>
                      <a:pPr algn="ctr">
                        <a:lnSpc>
                          <a:spcPct val="150000"/>
                        </a:lnSpc>
                        <a:spcAft>
                          <a:spcPts val="0"/>
                        </a:spcAft>
                      </a:pPr>
                      <a:r>
                        <a:rPr lang="ru-RU" sz="1100" b="1">
                          <a:effectLst/>
                          <a:latin typeface="+mn-lt"/>
                          <a:ea typeface="Times New Roman" panose="02020603050405020304" pitchFamily="18" charset="0"/>
                        </a:rPr>
                        <a:t>18.</a:t>
                      </a:r>
                    </a:p>
                  </a:txBody>
                  <a:tcPr marL="68580" marR="68580" marT="0" marB="0" anchor="ctr"/>
                </a:tc>
                <a:tc>
                  <a:txBody>
                    <a:bodyPr/>
                    <a:lstStyle/>
                    <a:p>
                      <a:pPr algn="l">
                        <a:lnSpc>
                          <a:spcPct val="150000"/>
                        </a:lnSpc>
                        <a:spcAft>
                          <a:spcPts val="0"/>
                        </a:spcAft>
                      </a:pPr>
                      <a:r>
                        <a:rPr lang="ru-RU" sz="1000" b="1" baseline="0" dirty="0">
                          <a:effectLst/>
                          <a:latin typeface="Arial" panose="020B0604020202020204" pitchFamily="34" charset="0"/>
                          <a:ea typeface="Times New Roman" panose="02020603050405020304" pitchFamily="18" charset="0"/>
                        </a:rPr>
                        <a:t>«Строительство объектов социальной инфраструктуры»</a:t>
                      </a:r>
                    </a:p>
                  </a:txBody>
                  <a:tcPr marL="68580" marR="68580" marT="0" marB="0" anchor="ctr"/>
                </a:tc>
                <a:tc>
                  <a:txBody>
                    <a:bodyPr/>
                    <a:lstStyle/>
                    <a:p>
                      <a:pPr marL="0" algn="ctr" defTabSz="914400" rtl="0" eaLnBrk="1" fontAlgn="b" latinLnBrk="0" hangingPunct="1">
                        <a:spcAft>
                          <a:spcPts val="0"/>
                        </a:spcAft>
                      </a:pPr>
                      <a:r>
                        <a:rPr lang="ru-RU" sz="1100" b="1" i="0" u="none" strike="noStrike" kern="1200" baseline="0" dirty="0">
                          <a:solidFill>
                            <a:schemeClr val="dk1"/>
                          </a:solidFill>
                          <a:effectLst/>
                          <a:latin typeface="Calibri" panose="020F0502020204030204" pitchFamily="34" charset="0"/>
                          <a:ea typeface="+mn-ea"/>
                          <a:cs typeface="+mn-cs"/>
                        </a:rPr>
                        <a:t>0,0</a:t>
                      </a:r>
                    </a:p>
                  </a:txBody>
                  <a:tcPr marL="68580" marR="68580" marT="0" marB="0" anchor="ctr"/>
                </a:tc>
                <a:tc>
                  <a:txBody>
                    <a:bodyPr/>
                    <a:lstStyle/>
                    <a:p>
                      <a:pPr algn="ctr" fontAlgn="b"/>
                      <a:r>
                        <a:rPr lang="ru-RU" sz="1100" b="1" i="0" u="none" strike="noStrike" baseline="0" dirty="0">
                          <a:effectLst/>
                          <a:latin typeface="Calibri" panose="020F0502020204030204" pitchFamily="34" charset="0"/>
                        </a:rPr>
                        <a:t>357 293,2</a:t>
                      </a:r>
                    </a:p>
                  </a:txBody>
                  <a:tcPr marL="9525" marR="9525" marT="9525" marB="0" anchor="b"/>
                </a:tc>
                <a:tc>
                  <a:txBody>
                    <a:bodyPr/>
                    <a:lstStyle/>
                    <a:p>
                      <a:pPr algn="ctr" fontAlgn="b"/>
                      <a:r>
                        <a:rPr lang="ru-RU" sz="1000" b="1" i="0" u="none" strike="noStrike" baseline="0" dirty="0">
                          <a:effectLst/>
                          <a:latin typeface="Arial" panose="020B0604020202020204" pitchFamily="34" charset="0"/>
                        </a:rPr>
                        <a:t>1 304 508,8</a:t>
                      </a:r>
                    </a:p>
                  </a:txBody>
                  <a:tcPr marL="9525" marR="9525" marT="9525" marB="0" anchor="b"/>
                </a:tc>
                <a:tc>
                  <a:txBody>
                    <a:bodyPr/>
                    <a:lstStyle/>
                    <a:p>
                      <a:pPr marL="0" algn="ctr" defTabSz="914400" rtl="0" eaLnBrk="1" fontAlgn="b" latinLnBrk="0" hangingPunct="1"/>
                      <a:r>
                        <a:rPr lang="ru-RU" sz="1000" b="1" i="0" u="none" strike="noStrike" kern="1200" baseline="0" dirty="0">
                          <a:solidFill>
                            <a:srgbClr val="000000"/>
                          </a:solidFill>
                          <a:effectLst/>
                          <a:latin typeface="Arial" panose="020B0604020202020204" pitchFamily="34" charset="0"/>
                          <a:ea typeface="+mn-ea"/>
                          <a:cs typeface="+mn-cs"/>
                        </a:rPr>
                        <a:t>19,4%</a:t>
                      </a:r>
                    </a:p>
                  </a:txBody>
                  <a:tcPr marL="9525" marR="9525" marT="9525" marB="0" anchor="b"/>
                </a:tc>
                <a:tc>
                  <a:txBody>
                    <a:bodyPr/>
                    <a:lstStyle/>
                    <a:p>
                      <a:pPr algn="ctr" fontAlgn="b"/>
                      <a:r>
                        <a:rPr lang="ru-RU" sz="1000" b="1" i="0" u="none" strike="noStrike" baseline="0" dirty="0">
                          <a:effectLst/>
                          <a:latin typeface="Arial" panose="020B0604020202020204" pitchFamily="34" charset="0"/>
                        </a:rPr>
                        <a:t>1 154 043,8</a:t>
                      </a:r>
                    </a:p>
                  </a:txBody>
                  <a:tcPr marL="9525" marR="9525" marT="9525" marB="0" anchor="b"/>
                </a:tc>
                <a:tc>
                  <a:txBody>
                    <a:bodyPr/>
                    <a:lstStyle/>
                    <a:p>
                      <a:pPr algn="ctr" fontAlgn="b"/>
                      <a:r>
                        <a:rPr lang="ru-RU" sz="1000" b="1" i="0" u="none" strike="noStrike" baseline="0" dirty="0">
                          <a:effectLst/>
                          <a:latin typeface="Arial" panose="020B0604020202020204" pitchFamily="34" charset="0"/>
                        </a:rPr>
                        <a:t>268 577,5</a:t>
                      </a:r>
                    </a:p>
                  </a:txBody>
                  <a:tcPr marL="9525" marR="9525" marT="9525" marB="0" anchor="b"/>
                </a:tc>
                <a:extLst>
                  <a:ext uri="{0D108BD9-81ED-4DB2-BD59-A6C34878D82A}">
                    <a16:rowId xmlns:a16="http://schemas.microsoft.com/office/drawing/2014/main" val="835646753"/>
                  </a:ext>
                </a:extLst>
              </a:tr>
              <a:tr h="223392">
                <a:tc>
                  <a:txBody>
                    <a:bodyPr/>
                    <a:lstStyle/>
                    <a:p>
                      <a:pPr algn="l">
                        <a:lnSpc>
                          <a:spcPct val="150000"/>
                        </a:lnSpc>
                        <a:spcAft>
                          <a:spcPts val="0"/>
                        </a:spcAft>
                      </a:pPr>
                      <a:r>
                        <a:rPr lang="ru-RU" sz="1100">
                          <a:effectLst/>
                          <a:latin typeface="+mn-lt"/>
                          <a:ea typeface="Times New Roman" panose="02020603050405020304" pitchFamily="18" charset="0"/>
                        </a:rPr>
                        <a:t> </a:t>
                      </a:r>
                    </a:p>
                  </a:txBody>
                  <a:tcPr marL="68580" marR="68580" marT="0" marB="0" anchor="ctr"/>
                </a:tc>
                <a:tc>
                  <a:txBody>
                    <a:bodyPr/>
                    <a:lstStyle/>
                    <a:p>
                      <a:pPr algn="l">
                        <a:lnSpc>
                          <a:spcPct val="150000"/>
                        </a:lnSpc>
                        <a:spcAft>
                          <a:spcPts val="0"/>
                        </a:spcAft>
                      </a:pPr>
                      <a:r>
                        <a:rPr lang="ru-RU" sz="1000" b="1" baseline="0" dirty="0">
                          <a:effectLst/>
                          <a:latin typeface="Arial" panose="020B0604020202020204" pitchFamily="34" charset="0"/>
                          <a:ea typeface="Times New Roman" panose="02020603050405020304" pitchFamily="18" charset="0"/>
                        </a:rPr>
                        <a:t>Итого по муниципальным программам:</a:t>
                      </a:r>
                      <a:endParaRPr lang="ru-RU" sz="1000" baseline="0" dirty="0">
                        <a:effectLst/>
                        <a:latin typeface="Arial" panose="020B0604020202020204" pitchFamily="34" charset="0"/>
                        <a:ea typeface="Times New Roman" panose="02020603050405020304" pitchFamily="18" charset="0"/>
                      </a:endParaRPr>
                    </a:p>
                  </a:txBody>
                  <a:tcPr marL="68580" marR="68580" marT="0" marB="0" anchor="ctr"/>
                </a:tc>
                <a:tc>
                  <a:txBody>
                    <a:bodyPr/>
                    <a:lstStyle/>
                    <a:p>
                      <a:pPr marL="0" marR="0" lvl="0" indent="0" algn="ctr" defTabSz="914400" rtl="0" eaLnBrk="1" fontAlgn="b" latinLnBrk="0" hangingPunct="1">
                        <a:lnSpc>
                          <a:spcPct val="150000"/>
                        </a:lnSpc>
                        <a:spcBef>
                          <a:spcPts val="0"/>
                        </a:spcBef>
                        <a:spcAft>
                          <a:spcPts val="0"/>
                        </a:spcAft>
                        <a:buClrTx/>
                        <a:buSzTx/>
                        <a:buFontTx/>
                        <a:buNone/>
                        <a:tabLst/>
                        <a:defRPr/>
                      </a:pPr>
                      <a:r>
                        <a:rPr lang="ru-RU" sz="1100" b="1" i="0" u="none" strike="noStrike" kern="1200" baseline="0" dirty="0">
                          <a:solidFill>
                            <a:schemeClr val="dk1"/>
                          </a:solidFill>
                          <a:effectLst/>
                          <a:latin typeface="Calibri" panose="020F0502020204030204" pitchFamily="34" charset="0"/>
                          <a:ea typeface="+mn-ea"/>
                          <a:cs typeface="+mn-cs"/>
                        </a:rPr>
                        <a:t>4 404 486,7</a:t>
                      </a:r>
                    </a:p>
                  </a:txBody>
                  <a:tcPr marL="68580" marR="68580" marT="0" marB="0" anchor="ctr"/>
                </a:tc>
                <a:tc>
                  <a:txBody>
                    <a:bodyPr/>
                    <a:lstStyle/>
                    <a:p>
                      <a:pPr marL="0" marR="0" lvl="0" indent="0" algn="ctr" defTabSz="914400" rtl="0" eaLnBrk="1" fontAlgn="auto" latinLnBrk="0" hangingPunct="1">
                        <a:lnSpc>
                          <a:spcPct val="150000"/>
                        </a:lnSpc>
                        <a:spcBef>
                          <a:spcPts val="0"/>
                        </a:spcBef>
                        <a:spcAft>
                          <a:spcPts val="0"/>
                        </a:spcAft>
                        <a:buClrTx/>
                        <a:buSzTx/>
                        <a:buFontTx/>
                        <a:buNone/>
                        <a:tabLst/>
                        <a:defRPr/>
                      </a:pPr>
                      <a:r>
                        <a:rPr lang="ru-RU" sz="1000" b="1" kern="1200" baseline="0" dirty="0">
                          <a:solidFill>
                            <a:srgbClr val="000000"/>
                          </a:solidFill>
                          <a:effectLst/>
                          <a:latin typeface="Arial" panose="020B0604020202020204" pitchFamily="34" charset="0"/>
                          <a:cs typeface="+mn-cs"/>
                        </a:rPr>
                        <a:t>6 769 476,6</a:t>
                      </a:r>
                    </a:p>
                  </a:txBody>
                  <a:tcPr marL="68580" marR="68580" marT="0" marB="0" anchor="ctr"/>
                </a:tc>
                <a:tc>
                  <a:txBody>
                    <a:bodyPr/>
                    <a:lstStyle/>
                    <a:p>
                      <a:pPr algn="ctr">
                        <a:lnSpc>
                          <a:spcPct val="150000"/>
                        </a:lnSpc>
                        <a:spcAft>
                          <a:spcPts val="0"/>
                        </a:spcAft>
                      </a:pPr>
                      <a:r>
                        <a:rPr lang="ru-RU" sz="1000" b="1" baseline="0" dirty="0">
                          <a:solidFill>
                            <a:srgbClr val="000000"/>
                          </a:solidFill>
                          <a:effectLst/>
                          <a:latin typeface="Arial" panose="020B0604020202020204" pitchFamily="34" charset="0"/>
                          <a:ea typeface="Times New Roman" panose="02020603050405020304" pitchFamily="18" charset="0"/>
                        </a:rPr>
                        <a:t>6 712 269,2</a:t>
                      </a:r>
                      <a:endParaRPr lang="ru-RU" sz="1000" baseline="0" dirty="0">
                        <a:effectLst/>
                        <a:latin typeface="Arial" panose="020B0604020202020204" pitchFamily="34" charset="0"/>
                        <a:ea typeface="Times New Roman" panose="02020603050405020304" pitchFamily="18" charset="0"/>
                      </a:endParaRPr>
                    </a:p>
                  </a:txBody>
                  <a:tcPr marL="68580" marR="68580" marT="0" marB="0" anchor="ctr"/>
                </a:tc>
                <a:tc>
                  <a:txBody>
                    <a:bodyPr/>
                    <a:lstStyle/>
                    <a:p>
                      <a:pPr marL="0" algn="ctr" defTabSz="914400" rtl="0" eaLnBrk="1" fontAlgn="b" latinLnBrk="0" hangingPunct="1"/>
                      <a:r>
                        <a:rPr lang="ru-RU" sz="1000" b="1" i="0" u="none" strike="noStrike" kern="1200" baseline="0" dirty="0">
                          <a:solidFill>
                            <a:srgbClr val="000000"/>
                          </a:solidFill>
                          <a:effectLst/>
                          <a:latin typeface="Arial" panose="020B0604020202020204" pitchFamily="34" charset="0"/>
                          <a:ea typeface="+mn-ea"/>
                          <a:cs typeface="+mn-cs"/>
                        </a:rPr>
                        <a:t>99,6%</a:t>
                      </a:r>
                    </a:p>
                  </a:txBody>
                  <a:tcPr marL="9525" marR="9525" marT="9525" marB="0" anchor="b"/>
                </a:tc>
                <a:tc>
                  <a:txBody>
                    <a:bodyPr/>
                    <a:lstStyle/>
                    <a:p>
                      <a:pPr algn="ctr">
                        <a:lnSpc>
                          <a:spcPct val="150000"/>
                        </a:lnSpc>
                        <a:spcAft>
                          <a:spcPts val="0"/>
                        </a:spcAft>
                      </a:pPr>
                      <a:r>
                        <a:rPr lang="ru-RU" sz="1000" b="1" baseline="0" dirty="0">
                          <a:solidFill>
                            <a:srgbClr val="000000"/>
                          </a:solidFill>
                          <a:effectLst/>
                          <a:latin typeface="Arial" panose="020B0604020202020204" pitchFamily="34" charset="0"/>
                          <a:ea typeface="Times New Roman" panose="02020603050405020304" pitchFamily="18" charset="0"/>
                        </a:rPr>
                        <a:t>6 425 931,5</a:t>
                      </a:r>
                      <a:endParaRPr lang="ru-RU" sz="1000" baseline="0" dirty="0">
                        <a:effectLst/>
                        <a:latin typeface="Arial" panose="020B0604020202020204" pitchFamily="34" charset="0"/>
                        <a:ea typeface="Times New Roman" panose="02020603050405020304" pitchFamily="18" charset="0"/>
                      </a:endParaRPr>
                    </a:p>
                  </a:txBody>
                  <a:tcPr marL="68580" marR="68580" marT="0" marB="0" anchor="ctr"/>
                </a:tc>
                <a:tc>
                  <a:txBody>
                    <a:bodyPr/>
                    <a:lstStyle/>
                    <a:p>
                      <a:pPr algn="ctr">
                        <a:lnSpc>
                          <a:spcPct val="150000"/>
                        </a:lnSpc>
                        <a:spcAft>
                          <a:spcPts val="0"/>
                        </a:spcAft>
                      </a:pPr>
                      <a:r>
                        <a:rPr lang="ru-RU" sz="1000" b="1" baseline="0" dirty="0">
                          <a:solidFill>
                            <a:srgbClr val="000000"/>
                          </a:solidFill>
                          <a:effectLst/>
                          <a:latin typeface="Arial" panose="020B0604020202020204" pitchFamily="34" charset="0"/>
                          <a:ea typeface="Times New Roman" panose="02020603050405020304" pitchFamily="18" charset="0"/>
                        </a:rPr>
                        <a:t>5 502 342,5</a:t>
                      </a:r>
                      <a:endParaRPr lang="ru-RU" sz="1000" baseline="0" dirty="0">
                        <a:effectLst/>
                        <a:latin typeface="Arial" panose="020B0604020202020204" pitchFamily="34" charset="0"/>
                        <a:ea typeface="Times New Roman" panose="02020603050405020304" pitchFamily="18" charset="0"/>
                      </a:endParaRPr>
                    </a:p>
                  </a:txBody>
                  <a:tcPr marL="68580" marR="68580" marT="0" marB="0" anchor="ctr"/>
                </a:tc>
                <a:extLst>
                  <a:ext uri="{0D108BD9-81ED-4DB2-BD59-A6C34878D82A}">
                    <a16:rowId xmlns:a16="http://schemas.microsoft.com/office/drawing/2014/main" val="2196485775"/>
                  </a:ext>
                </a:extLst>
              </a:tr>
              <a:tr h="223392">
                <a:tc>
                  <a:txBody>
                    <a:bodyPr/>
                    <a:lstStyle/>
                    <a:p>
                      <a:pPr algn="l">
                        <a:lnSpc>
                          <a:spcPct val="150000"/>
                        </a:lnSpc>
                        <a:spcAft>
                          <a:spcPts val="0"/>
                        </a:spcAft>
                      </a:pPr>
                      <a:r>
                        <a:rPr lang="ru-RU" sz="1100">
                          <a:solidFill>
                            <a:srgbClr val="0000FF"/>
                          </a:solidFill>
                          <a:effectLst/>
                          <a:latin typeface="+mn-lt"/>
                          <a:ea typeface="Times New Roman" panose="02020603050405020304" pitchFamily="18" charset="0"/>
                        </a:rPr>
                        <a:t> </a:t>
                      </a:r>
                      <a:endParaRPr lang="ru-RU" sz="1100">
                        <a:effectLst/>
                        <a:latin typeface="+mn-lt"/>
                        <a:ea typeface="Times New Roman" panose="02020603050405020304" pitchFamily="18" charset="0"/>
                      </a:endParaRPr>
                    </a:p>
                  </a:txBody>
                  <a:tcPr marL="68580" marR="68580" marT="0" marB="0" anchor="ctr"/>
                </a:tc>
                <a:tc>
                  <a:txBody>
                    <a:bodyPr/>
                    <a:lstStyle/>
                    <a:p>
                      <a:pPr algn="l">
                        <a:lnSpc>
                          <a:spcPct val="150000"/>
                        </a:lnSpc>
                        <a:spcAft>
                          <a:spcPts val="0"/>
                        </a:spcAft>
                      </a:pPr>
                      <a:r>
                        <a:rPr lang="ru-RU" sz="1000" b="1" baseline="0" dirty="0">
                          <a:effectLst/>
                          <a:latin typeface="Arial" panose="020B0604020202020204" pitchFamily="34" charset="0"/>
                          <a:ea typeface="Times New Roman" panose="02020603050405020304" pitchFamily="18" charset="0"/>
                        </a:rPr>
                        <a:t>Непрограммные расходы</a:t>
                      </a:r>
                      <a:endParaRPr lang="ru-RU" sz="1000" baseline="0" dirty="0">
                        <a:effectLst/>
                        <a:latin typeface="Arial" panose="020B0604020202020204" pitchFamily="34" charset="0"/>
                        <a:ea typeface="Times New Roman" panose="02020603050405020304" pitchFamily="18" charset="0"/>
                      </a:endParaRPr>
                    </a:p>
                  </a:txBody>
                  <a:tcPr marL="68580" marR="68580" marT="0" marB="0" anchor="ctr"/>
                </a:tc>
                <a:tc>
                  <a:txBody>
                    <a:bodyPr/>
                    <a:lstStyle/>
                    <a:p>
                      <a:pPr algn="l">
                        <a:lnSpc>
                          <a:spcPct val="150000"/>
                        </a:lnSpc>
                        <a:spcAft>
                          <a:spcPts val="0"/>
                        </a:spcAft>
                      </a:pPr>
                      <a:r>
                        <a:rPr lang="ru-RU" sz="1000" baseline="0" dirty="0">
                          <a:effectLst/>
                          <a:latin typeface="Arial" panose="020B0604020202020204" pitchFamily="34" charset="0"/>
                          <a:ea typeface="Times New Roman" panose="02020603050405020304" pitchFamily="18" charset="0"/>
                        </a:rPr>
                        <a:t>        </a:t>
                      </a:r>
                      <a:r>
                        <a:rPr lang="ru-RU" sz="1100" b="1" i="0" u="none" strike="noStrike" kern="1200" baseline="0" dirty="0">
                          <a:solidFill>
                            <a:schemeClr val="dk1"/>
                          </a:solidFill>
                          <a:effectLst/>
                          <a:latin typeface="Calibri" panose="020F0502020204030204" pitchFamily="34" charset="0"/>
                          <a:ea typeface="+mn-ea"/>
                          <a:cs typeface="+mn-cs"/>
                        </a:rPr>
                        <a:t>25 911,20</a:t>
                      </a:r>
                    </a:p>
                  </a:txBody>
                  <a:tcPr marL="68580" marR="68580" marT="0" marB="0" anchor="ctr"/>
                </a:tc>
                <a:tc>
                  <a:txBody>
                    <a:bodyPr/>
                    <a:lstStyle/>
                    <a:p>
                      <a:pPr algn="ctr" fontAlgn="b"/>
                      <a:r>
                        <a:rPr lang="ru-RU" sz="1100" b="1" i="0" u="none" strike="noStrike" baseline="0" dirty="0">
                          <a:effectLst/>
                          <a:latin typeface="Calibri" panose="020F0502020204030204" pitchFamily="34" charset="0"/>
                        </a:rPr>
                        <a:t>30 932,80</a:t>
                      </a:r>
                    </a:p>
                  </a:txBody>
                  <a:tcPr marL="9525" marR="9525" marT="9525" marB="0" anchor="b"/>
                </a:tc>
                <a:tc>
                  <a:txBody>
                    <a:bodyPr/>
                    <a:lstStyle/>
                    <a:p>
                      <a:pPr algn="ctr">
                        <a:lnSpc>
                          <a:spcPct val="150000"/>
                        </a:lnSpc>
                        <a:spcAft>
                          <a:spcPts val="0"/>
                        </a:spcAft>
                      </a:pPr>
                      <a:r>
                        <a:rPr lang="ru-RU" sz="1000" b="1" baseline="0" dirty="0">
                          <a:solidFill>
                            <a:srgbClr val="000000"/>
                          </a:solidFill>
                          <a:effectLst/>
                          <a:latin typeface="Arial" panose="020B0604020202020204" pitchFamily="34" charset="0"/>
                          <a:ea typeface="Times New Roman" panose="02020603050405020304" pitchFamily="18" charset="0"/>
                        </a:rPr>
                        <a:t>26 580,4</a:t>
                      </a:r>
                      <a:endParaRPr lang="ru-RU" sz="1000" baseline="0" dirty="0">
                        <a:effectLst/>
                        <a:latin typeface="Arial" panose="020B0604020202020204" pitchFamily="34" charset="0"/>
                        <a:ea typeface="Times New Roman" panose="02020603050405020304" pitchFamily="18" charset="0"/>
                      </a:endParaRPr>
                    </a:p>
                  </a:txBody>
                  <a:tcPr marL="68580" marR="68580" marT="0" marB="0" anchor="ctr"/>
                </a:tc>
                <a:tc>
                  <a:txBody>
                    <a:bodyPr/>
                    <a:lstStyle/>
                    <a:p>
                      <a:pPr marL="0" algn="ctr" defTabSz="914400" rtl="0" eaLnBrk="1" fontAlgn="b" latinLnBrk="0" hangingPunct="1"/>
                      <a:r>
                        <a:rPr lang="ru-RU" sz="1000" b="1" i="0" u="none" strike="noStrike" kern="1200" baseline="0" dirty="0">
                          <a:solidFill>
                            <a:srgbClr val="000000"/>
                          </a:solidFill>
                          <a:effectLst/>
                          <a:latin typeface="Arial" panose="020B0604020202020204" pitchFamily="34" charset="0"/>
                          <a:ea typeface="+mn-ea"/>
                          <a:cs typeface="+mn-cs"/>
                        </a:rPr>
                        <a:t>0,4%</a:t>
                      </a:r>
                    </a:p>
                  </a:txBody>
                  <a:tcPr marL="9525" marR="9525" marT="9525" marB="0" anchor="b"/>
                </a:tc>
                <a:tc>
                  <a:txBody>
                    <a:bodyPr/>
                    <a:lstStyle/>
                    <a:p>
                      <a:pPr algn="ctr">
                        <a:lnSpc>
                          <a:spcPct val="150000"/>
                        </a:lnSpc>
                        <a:spcAft>
                          <a:spcPts val="0"/>
                        </a:spcAft>
                      </a:pPr>
                      <a:r>
                        <a:rPr lang="ru-RU" sz="1000" b="1" baseline="0" dirty="0">
                          <a:solidFill>
                            <a:srgbClr val="000000"/>
                          </a:solidFill>
                          <a:effectLst/>
                          <a:latin typeface="Arial" panose="020B0604020202020204" pitchFamily="34" charset="0"/>
                          <a:ea typeface="Times New Roman" panose="02020603050405020304" pitchFamily="18" charset="0"/>
                        </a:rPr>
                        <a:t>26 580,4</a:t>
                      </a:r>
                      <a:endParaRPr lang="ru-RU" sz="1000" baseline="0" dirty="0">
                        <a:effectLst/>
                        <a:latin typeface="Arial" panose="020B0604020202020204" pitchFamily="34" charset="0"/>
                        <a:ea typeface="Times New Roman" panose="02020603050405020304" pitchFamily="18" charset="0"/>
                      </a:endParaRPr>
                    </a:p>
                  </a:txBody>
                  <a:tcPr marL="68580" marR="68580" marT="0" marB="0" anchor="ctr"/>
                </a:tc>
                <a:tc>
                  <a:txBody>
                    <a:bodyPr/>
                    <a:lstStyle/>
                    <a:p>
                      <a:pPr algn="ctr">
                        <a:lnSpc>
                          <a:spcPct val="150000"/>
                        </a:lnSpc>
                        <a:spcAft>
                          <a:spcPts val="0"/>
                        </a:spcAft>
                      </a:pPr>
                      <a:r>
                        <a:rPr lang="ru-RU" sz="1000" b="1" baseline="0" dirty="0">
                          <a:solidFill>
                            <a:srgbClr val="000000"/>
                          </a:solidFill>
                          <a:effectLst/>
                          <a:latin typeface="Arial" panose="020B0604020202020204" pitchFamily="34" charset="0"/>
                          <a:ea typeface="Times New Roman" panose="02020603050405020304" pitchFamily="18" charset="0"/>
                        </a:rPr>
                        <a:t>26 654,0</a:t>
                      </a:r>
                      <a:endParaRPr lang="ru-RU" sz="1000" baseline="0" dirty="0">
                        <a:effectLst/>
                        <a:latin typeface="Arial" panose="020B0604020202020204" pitchFamily="34" charset="0"/>
                        <a:ea typeface="Times New Roman" panose="02020603050405020304" pitchFamily="18" charset="0"/>
                      </a:endParaRPr>
                    </a:p>
                  </a:txBody>
                  <a:tcPr marL="68580" marR="68580" marT="0" marB="0" anchor="ctr"/>
                </a:tc>
                <a:extLst>
                  <a:ext uri="{0D108BD9-81ED-4DB2-BD59-A6C34878D82A}">
                    <a16:rowId xmlns:a16="http://schemas.microsoft.com/office/drawing/2014/main" val="3159131539"/>
                  </a:ext>
                </a:extLst>
              </a:tr>
              <a:tr h="223392">
                <a:tc>
                  <a:txBody>
                    <a:bodyPr/>
                    <a:lstStyle/>
                    <a:p>
                      <a:pPr algn="l">
                        <a:lnSpc>
                          <a:spcPct val="150000"/>
                        </a:lnSpc>
                        <a:spcAft>
                          <a:spcPts val="0"/>
                        </a:spcAft>
                      </a:pPr>
                      <a:r>
                        <a:rPr lang="ru-RU" sz="1100">
                          <a:solidFill>
                            <a:srgbClr val="0000FF"/>
                          </a:solidFill>
                          <a:effectLst/>
                          <a:latin typeface="+mn-lt"/>
                          <a:ea typeface="Times New Roman" panose="02020603050405020304" pitchFamily="18" charset="0"/>
                        </a:rPr>
                        <a:t> </a:t>
                      </a:r>
                      <a:endParaRPr lang="ru-RU" sz="1100">
                        <a:effectLst/>
                        <a:latin typeface="+mn-lt"/>
                        <a:ea typeface="Times New Roman" panose="02020603050405020304" pitchFamily="18" charset="0"/>
                      </a:endParaRPr>
                    </a:p>
                  </a:txBody>
                  <a:tcPr marL="68580" marR="68580" marT="0" marB="0" anchor="ctr"/>
                </a:tc>
                <a:tc>
                  <a:txBody>
                    <a:bodyPr/>
                    <a:lstStyle/>
                    <a:p>
                      <a:pPr algn="l">
                        <a:lnSpc>
                          <a:spcPct val="150000"/>
                        </a:lnSpc>
                        <a:spcAft>
                          <a:spcPts val="0"/>
                        </a:spcAft>
                      </a:pPr>
                      <a:r>
                        <a:rPr lang="ru-RU" sz="1000" b="1" baseline="0" dirty="0">
                          <a:effectLst/>
                          <a:latin typeface="Arial" panose="020B0604020202020204" pitchFamily="34" charset="0"/>
                          <a:ea typeface="Times New Roman" panose="02020603050405020304" pitchFamily="18" charset="0"/>
                        </a:rPr>
                        <a:t>Всего расходы: </a:t>
                      </a:r>
                      <a:endParaRPr lang="ru-RU" sz="1000" baseline="0" dirty="0">
                        <a:effectLst/>
                        <a:latin typeface="Arial" panose="020B0604020202020204" pitchFamily="34" charset="0"/>
                        <a:ea typeface="Times New Roman" panose="02020603050405020304" pitchFamily="18" charset="0"/>
                      </a:endParaRPr>
                    </a:p>
                  </a:txBody>
                  <a:tcPr marL="68580" marR="68580" marT="0" marB="0" anchor="ctr"/>
                </a:tc>
                <a:tc>
                  <a:txBody>
                    <a:bodyPr/>
                    <a:lstStyle/>
                    <a:p>
                      <a:pPr marL="0" marR="0" lvl="0" indent="0" algn="l" defTabSz="914400" rtl="0" eaLnBrk="1" fontAlgn="auto" latinLnBrk="0" hangingPunct="1">
                        <a:lnSpc>
                          <a:spcPct val="150000"/>
                        </a:lnSpc>
                        <a:spcBef>
                          <a:spcPts val="0"/>
                        </a:spcBef>
                        <a:spcAft>
                          <a:spcPts val="0"/>
                        </a:spcAft>
                        <a:buClrTx/>
                        <a:buSzTx/>
                        <a:buFontTx/>
                        <a:buNone/>
                        <a:tabLst/>
                        <a:defRPr/>
                      </a:pPr>
                      <a:r>
                        <a:rPr lang="ru-RU" sz="1100" b="1" i="0" u="none" strike="noStrike" kern="1200" baseline="0" dirty="0">
                          <a:solidFill>
                            <a:schemeClr val="dk1"/>
                          </a:solidFill>
                          <a:effectLst/>
                          <a:latin typeface="Calibri" panose="020F0502020204030204" pitchFamily="34" charset="0"/>
                          <a:ea typeface="+mn-ea"/>
                          <a:cs typeface="+mn-cs"/>
                        </a:rPr>
                        <a:t>       4 430 397,9 </a:t>
                      </a:r>
                    </a:p>
                  </a:txBody>
                  <a:tcPr marL="68580" marR="68580" marT="0" marB="0" anchor="ctr"/>
                </a:tc>
                <a:tc>
                  <a:txBody>
                    <a:bodyPr/>
                    <a:lstStyle/>
                    <a:p>
                      <a:pPr algn="ctr" fontAlgn="b"/>
                      <a:r>
                        <a:rPr lang="ru-RU" sz="1100" b="1" i="0" u="none" strike="noStrike" baseline="0" dirty="0">
                          <a:effectLst/>
                          <a:latin typeface="Calibri" panose="020F0502020204030204" pitchFamily="34" charset="0"/>
                        </a:rPr>
                        <a:t>6 800 409,4</a:t>
                      </a:r>
                    </a:p>
                  </a:txBody>
                  <a:tcPr marL="9525" marR="9525" marT="9525" marB="0" anchor="b"/>
                </a:tc>
                <a:tc>
                  <a:txBody>
                    <a:bodyPr/>
                    <a:lstStyle/>
                    <a:p>
                      <a:pPr algn="ctr">
                        <a:lnSpc>
                          <a:spcPct val="150000"/>
                        </a:lnSpc>
                        <a:spcAft>
                          <a:spcPts val="0"/>
                        </a:spcAft>
                      </a:pPr>
                      <a:r>
                        <a:rPr lang="ru-RU" sz="1000" b="1" baseline="0" dirty="0">
                          <a:solidFill>
                            <a:srgbClr val="000000"/>
                          </a:solidFill>
                          <a:effectLst/>
                          <a:latin typeface="Arial" panose="020B0604020202020204" pitchFamily="34" charset="0"/>
                          <a:ea typeface="Times New Roman" panose="02020603050405020304" pitchFamily="18" charset="0"/>
                        </a:rPr>
                        <a:t>6 738 849,6</a:t>
                      </a:r>
                      <a:endParaRPr lang="ru-RU" sz="1000" baseline="0" dirty="0">
                        <a:effectLst/>
                        <a:latin typeface="Arial" panose="020B0604020202020204" pitchFamily="34" charset="0"/>
                        <a:ea typeface="Times New Roman" panose="02020603050405020304" pitchFamily="18" charset="0"/>
                      </a:endParaRPr>
                    </a:p>
                  </a:txBody>
                  <a:tcPr marL="68580" marR="68580" marT="0" marB="0" anchor="ctr"/>
                </a:tc>
                <a:tc>
                  <a:txBody>
                    <a:bodyPr/>
                    <a:lstStyle/>
                    <a:p>
                      <a:pPr marL="0" algn="ctr" defTabSz="914400" rtl="0" eaLnBrk="1" fontAlgn="b" latinLnBrk="0" hangingPunct="1"/>
                      <a:r>
                        <a:rPr lang="ru-RU" sz="1000" b="1" i="0" u="none" strike="noStrike" kern="1200" baseline="0" dirty="0">
                          <a:solidFill>
                            <a:srgbClr val="000000"/>
                          </a:solidFill>
                          <a:effectLst/>
                          <a:latin typeface="Arial" panose="020B0604020202020204" pitchFamily="34" charset="0"/>
                          <a:ea typeface="+mn-ea"/>
                          <a:cs typeface="+mn-cs"/>
                        </a:rPr>
                        <a:t>100,0%</a:t>
                      </a:r>
                    </a:p>
                  </a:txBody>
                  <a:tcPr marL="9525" marR="9525" marT="9525" marB="0" anchor="b"/>
                </a:tc>
                <a:tc>
                  <a:txBody>
                    <a:bodyPr/>
                    <a:lstStyle/>
                    <a:p>
                      <a:pPr algn="ctr">
                        <a:lnSpc>
                          <a:spcPct val="150000"/>
                        </a:lnSpc>
                        <a:spcAft>
                          <a:spcPts val="0"/>
                        </a:spcAft>
                      </a:pPr>
                      <a:r>
                        <a:rPr lang="ru-RU" sz="1000" b="1" baseline="0" dirty="0">
                          <a:solidFill>
                            <a:srgbClr val="000000"/>
                          </a:solidFill>
                          <a:effectLst/>
                          <a:latin typeface="Arial" panose="020B0604020202020204" pitchFamily="34" charset="0"/>
                          <a:ea typeface="Times New Roman" panose="02020603050405020304" pitchFamily="18" charset="0"/>
                        </a:rPr>
                        <a:t>6 452 511,9</a:t>
                      </a:r>
                      <a:endParaRPr lang="ru-RU" sz="1000" baseline="0" dirty="0">
                        <a:effectLst/>
                        <a:latin typeface="Arial" panose="020B0604020202020204" pitchFamily="34" charset="0"/>
                        <a:ea typeface="Times New Roman" panose="02020603050405020304" pitchFamily="18" charset="0"/>
                      </a:endParaRPr>
                    </a:p>
                  </a:txBody>
                  <a:tcPr marL="68580" marR="68580" marT="0" marB="0" anchor="ctr"/>
                </a:tc>
                <a:tc>
                  <a:txBody>
                    <a:bodyPr/>
                    <a:lstStyle/>
                    <a:p>
                      <a:pPr algn="ctr">
                        <a:lnSpc>
                          <a:spcPct val="150000"/>
                        </a:lnSpc>
                        <a:spcAft>
                          <a:spcPts val="0"/>
                        </a:spcAft>
                      </a:pPr>
                      <a:r>
                        <a:rPr lang="ru-RU" sz="1000" b="1" baseline="0" dirty="0">
                          <a:solidFill>
                            <a:srgbClr val="000000"/>
                          </a:solidFill>
                          <a:effectLst/>
                          <a:latin typeface="Arial" panose="020B0604020202020204" pitchFamily="34" charset="0"/>
                          <a:ea typeface="Times New Roman" panose="02020603050405020304" pitchFamily="18" charset="0"/>
                        </a:rPr>
                        <a:t>5 528 996,5</a:t>
                      </a:r>
                      <a:endParaRPr lang="ru-RU" sz="1000" baseline="0" dirty="0">
                        <a:effectLst/>
                        <a:latin typeface="Arial" panose="020B0604020202020204" pitchFamily="34" charset="0"/>
                        <a:ea typeface="Times New Roman" panose="02020603050405020304" pitchFamily="18" charset="0"/>
                      </a:endParaRPr>
                    </a:p>
                  </a:txBody>
                  <a:tcPr marL="68580" marR="68580" marT="0" marB="0" anchor="ctr"/>
                </a:tc>
                <a:extLst>
                  <a:ext uri="{0D108BD9-81ED-4DB2-BD59-A6C34878D82A}">
                    <a16:rowId xmlns:a16="http://schemas.microsoft.com/office/drawing/2014/main" val="484236024"/>
                  </a:ext>
                </a:extLst>
              </a:tr>
            </a:tbl>
          </a:graphicData>
        </a:graphic>
      </p:graphicFrame>
      <p:sp>
        <p:nvSpPr>
          <p:cNvPr id="4" name="Номер слайда 3">
            <a:extLst>
              <a:ext uri="{FF2B5EF4-FFF2-40B4-BE49-F238E27FC236}">
                <a16:creationId xmlns:a16="http://schemas.microsoft.com/office/drawing/2014/main" id="{C18891BB-5166-4966-A2B2-507D4C4B667D}"/>
              </a:ext>
            </a:extLst>
          </p:cNvPr>
          <p:cNvSpPr>
            <a:spLocks noGrp="1"/>
          </p:cNvSpPr>
          <p:nvPr>
            <p:ph type="sldNum" sz="quarter" idx="12"/>
          </p:nvPr>
        </p:nvSpPr>
        <p:spPr>
          <a:xfrm>
            <a:off x="9448800" y="6479294"/>
            <a:ext cx="2743200" cy="365125"/>
          </a:xfrm>
        </p:spPr>
        <p:txBody>
          <a:bodyPr/>
          <a:lstStyle/>
          <a:p>
            <a:fld id="{E4EB6E89-BA87-4003-BD23-6BDF40F3EBED}" type="slidenum">
              <a:rPr lang="ru-RU" smtClean="0"/>
              <a:pPr/>
              <a:t>37</a:t>
            </a:fld>
            <a:endParaRPr lang="ru-RU" dirty="0"/>
          </a:p>
        </p:txBody>
      </p:sp>
      <p:pic>
        <p:nvPicPr>
          <p:cNvPr id="6" name="Объект 6">
            <a:extLst>
              <a:ext uri="{FF2B5EF4-FFF2-40B4-BE49-F238E27FC236}">
                <a16:creationId xmlns:a16="http://schemas.microsoft.com/office/drawing/2014/main" id="{8B7AF1B3-69B4-4E15-9CB9-85191F95766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3910" y="170694"/>
            <a:ext cx="760490" cy="342008"/>
          </a:xfrm>
          <a:prstGeom prst="rect">
            <a:avLst/>
          </a:prstGeom>
        </p:spPr>
      </p:pic>
      <p:sp>
        <p:nvSpPr>
          <p:cNvPr id="9" name="Заголовок 1">
            <a:extLst>
              <a:ext uri="{FF2B5EF4-FFF2-40B4-BE49-F238E27FC236}">
                <a16:creationId xmlns:a16="http://schemas.microsoft.com/office/drawing/2014/main" id="{67C7427A-4A39-4372-A52E-5F190622DA50}"/>
              </a:ext>
            </a:extLst>
          </p:cNvPr>
          <p:cNvSpPr>
            <a:spLocks noGrp="1"/>
          </p:cNvSpPr>
          <p:nvPr>
            <p:ph type="title"/>
          </p:nvPr>
        </p:nvSpPr>
        <p:spPr>
          <a:xfrm>
            <a:off x="841972" y="145610"/>
            <a:ext cx="11196118" cy="534154"/>
          </a:xfrm>
        </p:spPr>
        <p:txBody>
          <a:bodyPr vert="horz" lIns="91440" tIns="45720" rIns="91440" bIns="45720" rtlCol="0" anchor="ctr">
            <a:noAutofit/>
          </a:bodyPr>
          <a:lstStyle/>
          <a:p>
            <a:pPr algn="ctr"/>
            <a:r>
              <a:rPr lang="ru-RU" sz="1800" dirty="0">
                <a:latin typeface="Century Gothic" panose="020B0502020202020204" pitchFamily="34" charset="0"/>
              </a:rPr>
              <a:t>Расходы бюджета городского округа Долгопрудный на 2021- 2025 гг., сформированные по муниципальным программам и непрограммным направлениям деятельности: </a:t>
            </a:r>
          </a:p>
        </p:txBody>
      </p:sp>
    </p:spTree>
    <p:extLst>
      <p:ext uri="{BB962C8B-B14F-4D97-AF65-F5344CB8AC3E}">
        <p14:creationId xmlns:p14="http://schemas.microsoft.com/office/powerpoint/2010/main" val="3146055341"/>
      </p:ext>
    </p:extLst>
  </p:cSld>
  <p:clrMapOvr>
    <a:masterClrMapping/>
  </p:clrMapOvr>
  <p:transition spd="med">
    <p:split/>
  </p:transition>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Объект 4">
            <a:extLst>
              <a:ext uri="{FF2B5EF4-FFF2-40B4-BE49-F238E27FC236}">
                <a16:creationId xmlns:a16="http://schemas.microsoft.com/office/drawing/2014/main" id="{87A39514-859A-4584-8DC3-8A4E1BE49FF6}"/>
              </a:ext>
            </a:extLst>
          </p:cNvPr>
          <p:cNvGraphicFramePr>
            <a:graphicFrameLocks noGrp="1"/>
          </p:cNvGraphicFramePr>
          <p:nvPr>
            <p:ph idx="1"/>
            <p:extLst>
              <p:ext uri="{D42A27DB-BD31-4B8C-83A1-F6EECF244321}">
                <p14:modId xmlns:p14="http://schemas.microsoft.com/office/powerpoint/2010/main" val="2397113646"/>
              </p:ext>
            </p:extLst>
          </p:nvPr>
        </p:nvGraphicFramePr>
        <p:xfrm>
          <a:off x="845127" y="1083831"/>
          <a:ext cx="10846399" cy="4797973"/>
        </p:xfrm>
        <a:graphic>
          <a:graphicData uri="http://schemas.openxmlformats.org/drawingml/2006/table">
            <a:tbl>
              <a:tblPr>
                <a:tableStyleId>{5C22544A-7EE6-4342-B048-85BDC9FD1C3A}</a:tableStyleId>
              </a:tblPr>
              <a:tblGrid>
                <a:gridCol w="2942315">
                  <a:extLst>
                    <a:ext uri="{9D8B030D-6E8A-4147-A177-3AD203B41FA5}">
                      <a16:colId xmlns:a16="http://schemas.microsoft.com/office/drawing/2014/main" val="3673370445"/>
                    </a:ext>
                  </a:extLst>
                </a:gridCol>
                <a:gridCol w="1107440">
                  <a:extLst>
                    <a:ext uri="{9D8B030D-6E8A-4147-A177-3AD203B41FA5}">
                      <a16:colId xmlns:a16="http://schemas.microsoft.com/office/drawing/2014/main" val="2861645146"/>
                    </a:ext>
                  </a:extLst>
                </a:gridCol>
                <a:gridCol w="933725">
                  <a:extLst>
                    <a:ext uri="{9D8B030D-6E8A-4147-A177-3AD203B41FA5}">
                      <a16:colId xmlns:a16="http://schemas.microsoft.com/office/drawing/2014/main" val="827910984"/>
                    </a:ext>
                  </a:extLst>
                </a:gridCol>
                <a:gridCol w="933725">
                  <a:extLst>
                    <a:ext uri="{9D8B030D-6E8A-4147-A177-3AD203B41FA5}">
                      <a16:colId xmlns:a16="http://schemas.microsoft.com/office/drawing/2014/main" val="3097213644"/>
                    </a:ext>
                  </a:extLst>
                </a:gridCol>
                <a:gridCol w="977153">
                  <a:extLst>
                    <a:ext uri="{9D8B030D-6E8A-4147-A177-3AD203B41FA5}">
                      <a16:colId xmlns:a16="http://schemas.microsoft.com/office/drawing/2014/main" val="2045494911"/>
                    </a:ext>
                  </a:extLst>
                </a:gridCol>
                <a:gridCol w="955439">
                  <a:extLst>
                    <a:ext uri="{9D8B030D-6E8A-4147-A177-3AD203B41FA5}">
                      <a16:colId xmlns:a16="http://schemas.microsoft.com/office/drawing/2014/main" val="3260959741"/>
                    </a:ext>
                  </a:extLst>
                </a:gridCol>
                <a:gridCol w="1053153">
                  <a:extLst>
                    <a:ext uri="{9D8B030D-6E8A-4147-A177-3AD203B41FA5}">
                      <a16:colId xmlns:a16="http://schemas.microsoft.com/office/drawing/2014/main" val="848911087"/>
                    </a:ext>
                  </a:extLst>
                </a:gridCol>
                <a:gridCol w="955439">
                  <a:extLst>
                    <a:ext uri="{9D8B030D-6E8A-4147-A177-3AD203B41FA5}">
                      <a16:colId xmlns:a16="http://schemas.microsoft.com/office/drawing/2014/main" val="445752205"/>
                    </a:ext>
                  </a:extLst>
                </a:gridCol>
                <a:gridCol w="988010">
                  <a:extLst>
                    <a:ext uri="{9D8B030D-6E8A-4147-A177-3AD203B41FA5}">
                      <a16:colId xmlns:a16="http://schemas.microsoft.com/office/drawing/2014/main" val="136295969"/>
                    </a:ext>
                  </a:extLst>
                </a:gridCol>
              </a:tblGrid>
              <a:tr h="379394">
                <a:tc rowSpan="2">
                  <a:txBody>
                    <a:bodyPr/>
                    <a:lstStyle/>
                    <a:p>
                      <a:pPr algn="ctr" fontAlgn="ctr"/>
                      <a:r>
                        <a:rPr lang="ru-RU" sz="1200" u="none" strike="noStrike" dirty="0">
                          <a:effectLst/>
                        </a:rPr>
                        <a:t>Наименование муниципальной программы/подпрограммы/показателя</a:t>
                      </a:r>
                      <a:endParaRPr lang="ru-RU" sz="1200" b="0" i="0" u="none" strike="noStrike" dirty="0">
                        <a:solidFill>
                          <a:srgbClr val="000000"/>
                        </a:solidFill>
                        <a:effectLst/>
                        <a:latin typeface="Arial" panose="020B0604020202020204" pitchFamily="34" charset="0"/>
                      </a:endParaRPr>
                    </a:p>
                  </a:txBody>
                  <a:tcPr marL="6562" marR="6562" marT="6562" marB="0" anchor="ctr"/>
                </a:tc>
                <a:tc rowSpan="2">
                  <a:txBody>
                    <a:bodyPr/>
                    <a:lstStyle/>
                    <a:p>
                      <a:pPr algn="ctr" fontAlgn="ctr"/>
                      <a:r>
                        <a:rPr lang="ru-RU" sz="1200" u="none" strike="noStrike" dirty="0">
                          <a:effectLst/>
                        </a:rPr>
                        <a:t>Тип показателя</a:t>
                      </a:r>
                      <a:endParaRPr lang="ru-RU" sz="1200" b="0" i="0" u="none" strike="noStrike" dirty="0">
                        <a:solidFill>
                          <a:srgbClr val="000000"/>
                        </a:solidFill>
                        <a:effectLst/>
                        <a:latin typeface="Arial" panose="020B0604020202020204" pitchFamily="34" charset="0"/>
                      </a:endParaRPr>
                    </a:p>
                  </a:txBody>
                  <a:tcPr marL="6562" marR="6562" marT="6562" marB="0" anchor="ctr"/>
                </a:tc>
                <a:tc rowSpan="2">
                  <a:txBody>
                    <a:bodyPr/>
                    <a:lstStyle/>
                    <a:p>
                      <a:pPr algn="ctr" fontAlgn="ctr"/>
                      <a:r>
                        <a:rPr lang="ru-RU" sz="1200" u="none" strike="noStrike" dirty="0">
                          <a:effectLst/>
                        </a:rPr>
                        <a:t>Единица измерения</a:t>
                      </a:r>
                      <a:endParaRPr lang="ru-RU" sz="1200" b="0" i="0" u="none" strike="noStrike" dirty="0">
                        <a:solidFill>
                          <a:srgbClr val="000000"/>
                        </a:solidFill>
                        <a:effectLst/>
                        <a:latin typeface="Arial" panose="020B0604020202020204" pitchFamily="34" charset="0"/>
                      </a:endParaRPr>
                    </a:p>
                  </a:txBody>
                  <a:tcPr marL="6562" marR="6562" marT="6562" marB="0" anchor="ctr"/>
                </a:tc>
                <a:tc rowSpan="2">
                  <a:txBody>
                    <a:bodyPr/>
                    <a:lstStyle/>
                    <a:p>
                      <a:pPr algn="ctr" fontAlgn="ctr"/>
                      <a:r>
                        <a:rPr lang="ru-RU" sz="1200" u="none" strike="noStrike" dirty="0">
                          <a:effectLst/>
                        </a:rPr>
                        <a:t>Базовое значение</a:t>
                      </a:r>
                      <a:endParaRPr lang="ru-RU" sz="1200" b="0" i="0" u="none" strike="noStrike" dirty="0">
                        <a:solidFill>
                          <a:srgbClr val="000000"/>
                        </a:solidFill>
                        <a:effectLst/>
                        <a:latin typeface="Arial" panose="020B0604020202020204" pitchFamily="34" charset="0"/>
                      </a:endParaRPr>
                    </a:p>
                  </a:txBody>
                  <a:tcPr marL="6562" marR="6562" marT="6562" marB="0" anchor="ctr"/>
                </a:tc>
                <a:tc rowSpan="2">
                  <a:txBody>
                    <a:bodyPr/>
                    <a:lstStyle/>
                    <a:p>
                      <a:pPr algn="ctr" fontAlgn="ctr"/>
                      <a:r>
                        <a:rPr lang="ru-RU" sz="1200" u="none" strike="noStrike" dirty="0">
                          <a:effectLst/>
                        </a:rPr>
                        <a:t>Достигнутое 2021 года</a:t>
                      </a:r>
                      <a:endParaRPr lang="ru-RU" sz="1200" b="0" i="0" u="none" strike="noStrike" dirty="0">
                        <a:solidFill>
                          <a:srgbClr val="000000"/>
                        </a:solidFill>
                        <a:effectLst/>
                        <a:latin typeface="Arial" panose="020B0604020202020204" pitchFamily="34" charset="0"/>
                      </a:endParaRPr>
                    </a:p>
                  </a:txBody>
                  <a:tcPr marL="6562" marR="6562" marT="6562" marB="0" anchor="ctr"/>
                </a:tc>
                <a:tc rowSpan="2">
                  <a:txBody>
                    <a:bodyPr/>
                    <a:lstStyle/>
                    <a:p>
                      <a:pPr algn="ctr" fontAlgn="ctr"/>
                      <a:r>
                        <a:rPr lang="ru-RU" sz="1200" u="none" strike="noStrike" dirty="0">
                          <a:effectLst/>
                        </a:rPr>
                        <a:t>Оценка 2022 год</a:t>
                      </a:r>
                      <a:endParaRPr lang="ru-RU" sz="1200" b="0" i="0" u="none" strike="noStrike" dirty="0">
                        <a:solidFill>
                          <a:srgbClr val="000000"/>
                        </a:solidFill>
                        <a:effectLst/>
                        <a:latin typeface="Arial" panose="020B0604020202020204" pitchFamily="34" charset="0"/>
                      </a:endParaRPr>
                    </a:p>
                  </a:txBody>
                  <a:tcPr marL="6562" marR="6562" marT="6562" marB="0" anchor="ctr"/>
                </a:tc>
                <a:tc gridSpan="3">
                  <a:txBody>
                    <a:bodyPr/>
                    <a:lstStyle/>
                    <a:p>
                      <a:pPr algn="ctr" fontAlgn="ctr"/>
                      <a:r>
                        <a:rPr lang="ru-RU" sz="1200" b="0" i="0" u="none" strike="noStrike" dirty="0">
                          <a:solidFill>
                            <a:srgbClr val="000000"/>
                          </a:solidFill>
                          <a:effectLst/>
                          <a:latin typeface="Arial" panose="020B0604020202020204" pitchFamily="34" charset="0"/>
                        </a:rPr>
                        <a:t>Планируемое значение показателя по годам реализации</a:t>
                      </a:r>
                    </a:p>
                  </a:txBody>
                  <a:tcPr marL="6562" marR="6562" marT="6562" marB="0" anchor="ctr"/>
                </a:tc>
                <a:tc hMerge="1">
                  <a:txBody>
                    <a:bodyPr/>
                    <a:lstStyle/>
                    <a:p>
                      <a:pPr algn="ctr" fontAlgn="ctr"/>
                      <a:endParaRPr lang="ru-RU" sz="1200" b="0" i="0" u="none" strike="noStrike" dirty="0">
                        <a:solidFill>
                          <a:srgbClr val="000000"/>
                        </a:solidFill>
                        <a:effectLst/>
                        <a:latin typeface="Arial" panose="020B0604020202020204" pitchFamily="34" charset="0"/>
                      </a:endParaRPr>
                    </a:p>
                  </a:txBody>
                  <a:tcPr marL="6562" marR="6562" marT="6562" marB="0" anchor="ctr"/>
                </a:tc>
                <a:tc hMerge="1">
                  <a:txBody>
                    <a:bodyPr/>
                    <a:lstStyle/>
                    <a:p>
                      <a:pPr algn="ctr" fontAlgn="ctr"/>
                      <a:endParaRPr lang="ru-RU" sz="1200" b="0" i="0" u="none" strike="noStrike" dirty="0">
                        <a:solidFill>
                          <a:srgbClr val="000000"/>
                        </a:solidFill>
                        <a:effectLst/>
                        <a:latin typeface="Arial" panose="020B0604020202020204" pitchFamily="34" charset="0"/>
                      </a:endParaRPr>
                    </a:p>
                  </a:txBody>
                  <a:tcPr marL="6562" marR="6562" marT="6562" marB="0" anchor="ctr"/>
                </a:tc>
                <a:extLst>
                  <a:ext uri="{0D108BD9-81ED-4DB2-BD59-A6C34878D82A}">
                    <a16:rowId xmlns:a16="http://schemas.microsoft.com/office/drawing/2014/main" val="1342674555"/>
                  </a:ext>
                </a:extLst>
              </a:tr>
              <a:tr h="226656">
                <a:tc vMerge="1">
                  <a:txBody>
                    <a:bodyPr/>
                    <a:lstStyle/>
                    <a:p>
                      <a:endParaRPr lang="ru-RU"/>
                    </a:p>
                  </a:txBody>
                  <a:tcPr/>
                </a:tc>
                <a:tc vMerge="1">
                  <a:txBody>
                    <a:bodyPr/>
                    <a:lstStyle/>
                    <a:p>
                      <a:endParaRPr lang="ru-RU"/>
                    </a:p>
                  </a:txBody>
                  <a:tcPr/>
                </a:tc>
                <a:tc vMerge="1">
                  <a:txBody>
                    <a:bodyPr/>
                    <a:lstStyle/>
                    <a:p>
                      <a:endParaRPr lang="ru-RU"/>
                    </a:p>
                  </a:txBody>
                  <a:tcPr/>
                </a:tc>
                <a:tc vMerge="1">
                  <a:txBody>
                    <a:bodyPr/>
                    <a:lstStyle/>
                    <a:p>
                      <a:endParaRPr lang="ru-RU"/>
                    </a:p>
                  </a:txBody>
                  <a:tcPr/>
                </a:tc>
                <a:tc vMerge="1">
                  <a:txBody>
                    <a:bodyPr/>
                    <a:lstStyle/>
                    <a:p>
                      <a:endParaRPr lang="ru-RU"/>
                    </a:p>
                  </a:txBody>
                  <a:tcPr/>
                </a:tc>
                <a:tc vMerge="1">
                  <a:txBody>
                    <a:bodyPr/>
                    <a:lstStyle/>
                    <a:p>
                      <a:endParaRPr lang="ru-RU"/>
                    </a:p>
                  </a:txBody>
                  <a:tcPr/>
                </a:tc>
                <a:tc>
                  <a:txBody>
                    <a:bodyPr/>
                    <a:lstStyle/>
                    <a:p>
                      <a:pPr algn="ctr" fontAlgn="ctr"/>
                      <a:r>
                        <a:rPr lang="ru-RU" sz="1200" b="0" i="0" u="none" strike="noStrike" dirty="0">
                          <a:solidFill>
                            <a:srgbClr val="000000"/>
                          </a:solidFill>
                          <a:effectLst/>
                          <a:latin typeface="Arial" panose="020B0604020202020204" pitchFamily="34" charset="0"/>
                        </a:rPr>
                        <a:t>2023 год</a:t>
                      </a:r>
                    </a:p>
                  </a:txBody>
                  <a:tcPr marL="6562" marR="6562" marT="6562" marB="0" anchor="ctr"/>
                </a:tc>
                <a:tc>
                  <a:txBody>
                    <a:bodyPr/>
                    <a:lstStyle/>
                    <a:p>
                      <a:r>
                        <a:rPr lang="ru-RU" sz="1200" b="0" i="0" u="none" strike="noStrike" dirty="0">
                          <a:solidFill>
                            <a:srgbClr val="000000"/>
                          </a:solidFill>
                          <a:effectLst/>
                          <a:latin typeface="Arial" panose="020B0604020202020204" pitchFamily="34" charset="0"/>
                        </a:rPr>
                        <a:t>2024 год</a:t>
                      </a:r>
                      <a:endParaRPr lang="ru-RU" dirty="0"/>
                    </a:p>
                  </a:txBody>
                  <a:tcPr marL="6562" marR="6562" marT="6562" marB="0" anchor="ctr"/>
                </a:tc>
                <a:tc>
                  <a:txBody>
                    <a:bodyPr/>
                    <a:lstStyle/>
                    <a:p>
                      <a:r>
                        <a:rPr lang="ru-RU" sz="1200" b="0" i="0" u="none" strike="noStrike" dirty="0">
                          <a:solidFill>
                            <a:srgbClr val="000000"/>
                          </a:solidFill>
                          <a:effectLst/>
                          <a:latin typeface="Arial" panose="020B0604020202020204" pitchFamily="34" charset="0"/>
                        </a:rPr>
                        <a:t>2025 год</a:t>
                      </a:r>
                      <a:endParaRPr lang="ru-RU" dirty="0"/>
                    </a:p>
                  </a:txBody>
                  <a:tcPr marL="6562" marR="6562" marT="6562" marB="0" anchor="ctr"/>
                </a:tc>
                <a:extLst>
                  <a:ext uri="{0D108BD9-81ED-4DB2-BD59-A6C34878D82A}">
                    <a16:rowId xmlns:a16="http://schemas.microsoft.com/office/drawing/2014/main" val="902746411"/>
                  </a:ext>
                </a:extLst>
              </a:tr>
              <a:tr h="453312">
                <a:tc>
                  <a:txBody>
                    <a:bodyPr/>
                    <a:lstStyle/>
                    <a:p>
                      <a:pPr algn="l" fontAlgn="ctr"/>
                      <a:r>
                        <a:rPr lang="ru-RU" sz="1200" u="none" strike="noStrike" dirty="0">
                          <a:effectLst/>
                        </a:rPr>
                        <a:t>Муниципальная программа «Здравоохранение»</a:t>
                      </a:r>
                      <a:endParaRPr lang="ru-RU" sz="1200" b="1" i="0" u="none" strike="noStrike" dirty="0">
                        <a:solidFill>
                          <a:srgbClr val="000000"/>
                        </a:solidFill>
                        <a:effectLst/>
                        <a:latin typeface="Arial" panose="020B0604020202020204" pitchFamily="34" charset="0"/>
                      </a:endParaRPr>
                    </a:p>
                  </a:txBody>
                  <a:tcPr marL="6562" marR="6562" marT="6562" marB="0" anchor="ctr"/>
                </a:tc>
                <a:tc>
                  <a:txBody>
                    <a:bodyPr/>
                    <a:lstStyle/>
                    <a:p>
                      <a:pPr algn="ctr" fontAlgn="ctr"/>
                      <a:r>
                        <a:rPr lang="ru-RU" sz="1200" u="none" strike="noStrike">
                          <a:effectLst/>
                        </a:rPr>
                        <a:t> </a:t>
                      </a:r>
                      <a:endParaRPr lang="ru-RU" sz="1200" b="0" i="0" u="none" strike="noStrike">
                        <a:solidFill>
                          <a:srgbClr val="000000"/>
                        </a:solidFill>
                        <a:effectLst/>
                        <a:latin typeface="Arial" panose="020B0604020202020204" pitchFamily="34" charset="0"/>
                      </a:endParaRPr>
                    </a:p>
                  </a:txBody>
                  <a:tcPr marL="6562" marR="6562" marT="6562" marB="0" anchor="ctr"/>
                </a:tc>
                <a:tc>
                  <a:txBody>
                    <a:bodyPr/>
                    <a:lstStyle/>
                    <a:p>
                      <a:pPr algn="ctr" fontAlgn="ctr"/>
                      <a:r>
                        <a:rPr lang="ru-RU" sz="1200" u="none" strike="noStrike">
                          <a:effectLst/>
                        </a:rPr>
                        <a:t> </a:t>
                      </a:r>
                      <a:endParaRPr lang="ru-RU" sz="1200" b="0" i="0" u="none" strike="noStrike">
                        <a:solidFill>
                          <a:srgbClr val="000000"/>
                        </a:solidFill>
                        <a:effectLst/>
                        <a:latin typeface="Arial" panose="020B0604020202020204" pitchFamily="34" charset="0"/>
                      </a:endParaRPr>
                    </a:p>
                  </a:txBody>
                  <a:tcPr marL="6562" marR="6562" marT="6562" marB="0" anchor="ctr"/>
                </a:tc>
                <a:tc>
                  <a:txBody>
                    <a:bodyPr/>
                    <a:lstStyle/>
                    <a:p>
                      <a:pPr algn="ctr" fontAlgn="ctr"/>
                      <a:r>
                        <a:rPr lang="ru-RU" sz="1200" u="none" strike="noStrike">
                          <a:effectLst/>
                        </a:rPr>
                        <a:t> </a:t>
                      </a:r>
                      <a:endParaRPr lang="ru-RU" sz="1200" b="0" i="0" u="none" strike="noStrike">
                        <a:solidFill>
                          <a:srgbClr val="000000"/>
                        </a:solidFill>
                        <a:effectLst/>
                        <a:latin typeface="Arial" panose="020B0604020202020204" pitchFamily="34" charset="0"/>
                      </a:endParaRPr>
                    </a:p>
                  </a:txBody>
                  <a:tcPr marL="6562" marR="6562" marT="6562" marB="0" anchor="ctr"/>
                </a:tc>
                <a:tc>
                  <a:txBody>
                    <a:bodyPr/>
                    <a:lstStyle/>
                    <a:p>
                      <a:pPr algn="ctr" fontAlgn="ctr"/>
                      <a:r>
                        <a:rPr lang="ru-RU" sz="1200" u="none" strike="noStrike">
                          <a:effectLst/>
                        </a:rPr>
                        <a:t> </a:t>
                      </a:r>
                      <a:endParaRPr lang="ru-RU" sz="1200" b="0" i="0" u="none" strike="noStrike">
                        <a:solidFill>
                          <a:srgbClr val="000000"/>
                        </a:solidFill>
                        <a:effectLst/>
                        <a:latin typeface="Arial" panose="020B0604020202020204" pitchFamily="34" charset="0"/>
                      </a:endParaRPr>
                    </a:p>
                  </a:txBody>
                  <a:tcPr marL="6562" marR="6562" marT="6562" marB="0" anchor="ctr"/>
                </a:tc>
                <a:tc>
                  <a:txBody>
                    <a:bodyPr/>
                    <a:lstStyle/>
                    <a:p>
                      <a:pPr algn="ctr" fontAlgn="ctr"/>
                      <a:r>
                        <a:rPr lang="ru-RU" sz="1200" u="none" strike="noStrike">
                          <a:effectLst/>
                        </a:rPr>
                        <a:t> </a:t>
                      </a:r>
                      <a:endParaRPr lang="ru-RU" sz="1200" b="0" i="0" u="none" strike="noStrike">
                        <a:solidFill>
                          <a:srgbClr val="000000"/>
                        </a:solidFill>
                        <a:effectLst/>
                        <a:latin typeface="Arial" panose="020B0604020202020204" pitchFamily="34" charset="0"/>
                      </a:endParaRPr>
                    </a:p>
                  </a:txBody>
                  <a:tcPr marL="6562" marR="6562" marT="6562" marB="0" anchor="ctr"/>
                </a:tc>
                <a:tc>
                  <a:txBody>
                    <a:bodyPr/>
                    <a:lstStyle/>
                    <a:p>
                      <a:pPr algn="ctr" fontAlgn="ctr"/>
                      <a:r>
                        <a:rPr lang="ru-RU" sz="1200" u="none" strike="noStrike">
                          <a:effectLst/>
                        </a:rPr>
                        <a:t> </a:t>
                      </a:r>
                      <a:endParaRPr lang="ru-RU" sz="1200" b="0" i="0" u="none" strike="noStrike">
                        <a:solidFill>
                          <a:srgbClr val="000000"/>
                        </a:solidFill>
                        <a:effectLst/>
                        <a:latin typeface="Arial" panose="020B0604020202020204" pitchFamily="34" charset="0"/>
                      </a:endParaRPr>
                    </a:p>
                  </a:txBody>
                  <a:tcPr marL="6562" marR="6562" marT="6562" marB="0" anchor="ctr"/>
                </a:tc>
                <a:tc>
                  <a:txBody>
                    <a:bodyPr/>
                    <a:lstStyle/>
                    <a:p>
                      <a:pPr algn="ctr" fontAlgn="ctr"/>
                      <a:r>
                        <a:rPr lang="ru-RU" sz="1200" u="none" strike="noStrike" dirty="0">
                          <a:effectLst/>
                        </a:rPr>
                        <a:t> </a:t>
                      </a:r>
                      <a:endParaRPr lang="ru-RU" sz="1200" b="0" i="0" u="none" strike="noStrike" dirty="0">
                        <a:solidFill>
                          <a:srgbClr val="000000"/>
                        </a:solidFill>
                        <a:effectLst/>
                        <a:latin typeface="Calibri" panose="020F0502020204030204" pitchFamily="34" charset="0"/>
                      </a:endParaRPr>
                    </a:p>
                  </a:txBody>
                  <a:tcPr marL="6562" marR="6562" marT="6562" marB="0" anchor="ctr"/>
                </a:tc>
                <a:tc>
                  <a:txBody>
                    <a:bodyPr/>
                    <a:lstStyle/>
                    <a:p>
                      <a:pPr algn="ctr" fontAlgn="ctr"/>
                      <a:r>
                        <a:rPr lang="ru-RU" sz="1200" u="none" strike="noStrike">
                          <a:effectLst/>
                        </a:rPr>
                        <a:t> </a:t>
                      </a:r>
                      <a:endParaRPr lang="ru-RU" sz="1200" b="0" i="0" u="none" strike="noStrike">
                        <a:solidFill>
                          <a:srgbClr val="000000"/>
                        </a:solidFill>
                        <a:effectLst/>
                        <a:latin typeface="Calibri" panose="020F0502020204030204" pitchFamily="34" charset="0"/>
                      </a:endParaRPr>
                    </a:p>
                  </a:txBody>
                  <a:tcPr marL="6562" marR="6562" marT="6562" marB="0" anchor="ctr"/>
                </a:tc>
                <a:extLst>
                  <a:ext uri="{0D108BD9-81ED-4DB2-BD59-A6C34878D82A}">
                    <a16:rowId xmlns:a16="http://schemas.microsoft.com/office/drawing/2014/main" val="3743262393"/>
                  </a:ext>
                </a:extLst>
              </a:tr>
              <a:tr h="906623">
                <a:tc>
                  <a:txBody>
                    <a:bodyPr/>
                    <a:lstStyle/>
                    <a:p>
                      <a:pPr algn="l" fontAlgn="ctr"/>
                      <a:r>
                        <a:rPr lang="ru-RU" sz="1200" u="none" strike="noStrike" dirty="0">
                          <a:effectLst/>
                        </a:rPr>
                        <a:t>Подпрограмма I «Профилактика заболеваний и формирование здорового образа жизни. Развитие первичной медико-санитарной помощи»</a:t>
                      </a:r>
                      <a:endParaRPr lang="ru-RU" sz="1200" b="1" i="0" u="none" strike="noStrike" dirty="0">
                        <a:solidFill>
                          <a:srgbClr val="000000"/>
                        </a:solidFill>
                        <a:effectLst/>
                        <a:latin typeface="Arial" panose="020B0604020202020204" pitchFamily="34" charset="0"/>
                      </a:endParaRPr>
                    </a:p>
                  </a:txBody>
                  <a:tcPr marL="6562" marR="6562" marT="6562" marB="0" anchor="ctr"/>
                </a:tc>
                <a:tc>
                  <a:txBody>
                    <a:bodyPr/>
                    <a:lstStyle/>
                    <a:p>
                      <a:pPr algn="ctr" fontAlgn="ctr"/>
                      <a:r>
                        <a:rPr lang="ru-RU" sz="1200" u="none" strike="noStrike" dirty="0">
                          <a:effectLst/>
                        </a:rPr>
                        <a:t> </a:t>
                      </a:r>
                      <a:endParaRPr lang="ru-RU" sz="1200" b="0" i="0" u="none" strike="noStrike" dirty="0">
                        <a:solidFill>
                          <a:srgbClr val="000000"/>
                        </a:solidFill>
                        <a:effectLst/>
                        <a:latin typeface="Arial" panose="020B0604020202020204" pitchFamily="34" charset="0"/>
                      </a:endParaRPr>
                    </a:p>
                  </a:txBody>
                  <a:tcPr marL="6562" marR="6562" marT="6562" marB="0" anchor="ctr"/>
                </a:tc>
                <a:tc>
                  <a:txBody>
                    <a:bodyPr/>
                    <a:lstStyle/>
                    <a:p>
                      <a:pPr algn="ctr" fontAlgn="ctr"/>
                      <a:r>
                        <a:rPr lang="ru-RU" sz="1200" u="none" strike="noStrike">
                          <a:effectLst/>
                        </a:rPr>
                        <a:t> </a:t>
                      </a:r>
                      <a:endParaRPr lang="ru-RU" sz="1200" b="0" i="0" u="none" strike="noStrike">
                        <a:solidFill>
                          <a:srgbClr val="000000"/>
                        </a:solidFill>
                        <a:effectLst/>
                        <a:latin typeface="Arial" panose="020B0604020202020204" pitchFamily="34" charset="0"/>
                      </a:endParaRPr>
                    </a:p>
                  </a:txBody>
                  <a:tcPr marL="6562" marR="6562" marT="6562" marB="0" anchor="ctr"/>
                </a:tc>
                <a:tc>
                  <a:txBody>
                    <a:bodyPr/>
                    <a:lstStyle/>
                    <a:p>
                      <a:pPr algn="ctr" fontAlgn="ctr"/>
                      <a:r>
                        <a:rPr lang="ru-RU" sz="1200" u="none" strike="noStrike">
                          <a:effectLst/>
                        </a:rPr>
                        <a:t> </a:t>
                      </a:r>
                      <a:endParaRPr lang="ru-RU" sz="1200" b="0" i="0" u="none" strike="noStrike">
                        <a:solidFill>
                          <a:srgbClr val="000000"/>
                        </a:solidFill>
                        <a:effectLst/>
                        <a:latin typeface="Arial" panose="020B0604020202020204" pitchFamily="34" charset="0"/>
                      </a:endParaRPr>
                    </a:p>
                  </a:txBody>
                  <a:tcPr marL="6562" marR="6562" marT="6562" marB="0" anchor="ctr"/>
                </a:tc>
                <a:tc>
                  <a:txBody>
                    <a:bodyPr/>
                    <a:lstStyle/>
                    <a:p>
                      <a:pPr algn="ctr" fontAlgn="ctr"/>
                      <a:r>
                        <a:rPr lang="ru-RU" sz="1200" u="none" strike="noStrike" dirty="0">
                          <a:effectLst/>
                        </a:rPr>
                        <a:t> </a:t>
                      </a:r>
                      <a:endParaRPr lang="ru-RU" sz="1200" b="0" i="0" u="none" strike="noStrike" dirty="0">
                        <a:solidFill>
                          <a:srgbClr val="000000"/>
                        </a:solidFill>
                        <a:effectLst/>
                        <a:latin typeface="Arial" panose="020B0604020202020204" pitchFamily="34" charset="0"/>
                      </a:endParaRPr>
                    </a:p>
                  </a:txBody>
                  <a:tcPr marL="6562" marR="6562" marT="6562" marB="0" anchor="ctr"/>
                </a:tc>
                <a:tc>
                  <a:txBody>
                    <a:bodyPr/>
                    <a:lstStyle/>
                    <a:p>
                      <a:pPr algn="ctr" fontAlgn="ctr"/>
                      <a:r>
                        <a:rPr lang="ru-RU" sz="1200" u="none" strike="noStrike" dirty="0">
                          <a:effectLst/>
                        </a:rPr>
                        <a:t> </a:t>
                      </a:r>
                      <a:endParaRPr lang="ru-RU" sz="1200" b="0" i="0" u="none" strike="noStrike" dirty="0">
                        <a:solidFill>
                          <a:srgbClr val="000000"/>
                        </a:solidFill>
                        <a:effectLst/>
                        <a:latin typeface="Arial" panose="020B0604020202020204" pitchFamily="34" charset="0"/>
                      </a:endParaRPr>
                    </a:p>
                  </a:txBody>
                  <a:tcPr marL="6562" marR="6562" marT="6562" marB="0" anchor="ctr"/>
                </a:tc>
                <a:tc>
                  <a:txBody>
                    <a:bodyPr/>
                    <a:lstStyle/>
                    <a:p>
                      <a:pPr algn="ctr" fontAlgn="ctr"/>
                      <a:r>
                        <a:rPr lang="ru-RU" sz="1200" u="none" strike="noStrike">
                          <a:effectLst/>
                        </a:rPr>
                        <a:t> </a:t>
                      </a:r>
                      <a:endParaRPr lang="ru-RU" sz="1200" b="0" i="0" u="none" strike="noStrike">
                        <a:solidFill>
                          <a:srgbClr val="000000"/>
                        </a:solidFill>
                        <a:effectLst/>
                        <a:latin typeface="Arial" panose="020B0604020202020204" pitchFamily="34" charset="0"/>
                      </a:endParaRPr>
                    </a:p>
                  </a:txBody>
                  <a:tcPr marL="6562" marR="6562" marT="6562" marB="0" anchor="ctr"/>
                </a:tc>
                <a:tc>
                  <a:txBody>
                    <a:bodyPr/>
                    <a:lstStyle/>
                    <a:p>
                      <a:pPr algn="ctr" fontAlgn="ctr"/>
                      <a:r>
                        <a:rPr lang="ru-RU" sz="1200" u="none" strike="noStrike">
                          <a:effectLst/>
                        </a:rPr>
                        <a:t> </a:t>
                      </a:r>
                      <a:endParaRPr lang="ru-RU" sz="1200" b="0" i="0" u="none" strike="noStrike">
                        <a:solidFill>
                          <a:srgbClr val="000000"/>
                        </a:solidFill>
                        <a:effectLst/>
                        <a:latin typeface="Calibri" panose="020F0502020204030204" pitchFamily="34" charset="0"/>
                      </a:endParaRPr>
                    </a:p>
                  </a:txBody>
                  <a:tcPr marL="6562" marR="6562" marT="6562" marB="0" anchor="ctr"/>
                </a:tc>
                <a:tc>
                  <a:txBody>
                    <a:bodyPr/>
                    <a:lstStyle/>
                    <a:p>
                      <a:pPr algn="ctr" fontAlgn="ctr"/>
                      <a:r>
                        <a:rPr lang="ru-RU" sz="1200" u="none" strike="noStrike">
                          <a:effectLst/>
                        </a:rPr>
                        <a:t> </a:t>
                      </a:r>
                      <a:endParaRPr lang="ru-RU" sz="1200" b="0" i="0" u="none" strike="noStrike">
                        <a:solidFill>
                          <a:srgbClr val="000000"/>
                        </a:solidFill>
                        <a:effectLst/>
                        <a:latin typeface="Calibri" panose="020F0502020204030204" pitchFamily="34" charset="0"/>
                      </a:endParaRPr>
                    </a:p>
                  </a:txBody>
                  <a:tcPr marL="6562" marR="6562" marT="6562" marB="0" anchor="ctr"/>
                </a:tc>
                <a:extLst>
                  <a:ext uri="{0D108BD9-81ED-4DB2-BD59-A6C34878D82A}">
                    <a16:rowId xmlns:a16="http://schemas.microsoft.com/office/drawing/2014/main" val="152584614"/>
                  </a:ext>
                </a:extLst>
              </a:tr>
              <a:tr h="906623">
                <a:tc>
                  <a:txBody>
                    <a:bodyPr/>
                    <a:lstStyle/>
                    <a:p>
                      <a:pPr algn="l" fontAlgn="ctr"/>
                      <a:r>
                        <a:rPr lang="ru-RU" sz="1200" u="none" strike="noStrike" dirty="0">
                          <a:effectLst/>
                        </a:rPr>
                        <a:t>2021 Доля населения, прошедшего профилактические медицинские осмотры и диспансеризацию («Профилактические медицинские осмотры и диспансеризация)</a:t>
                      </a:r>
                      <a:endParaRPr lang="ru-RU" sz="1200" b="0" i="0" u="none" strike="noStrike" dirty="0">
                        <a:solidFill>
                          <a:srgbClr val="2E2E2E"/>
                        </a:solidFill>
                        <a:effectLst/>
                        <a:latin typeface="Arial" panose="020B0604020202020204" pitchFamily="34" charset="0"/>
                      </a:endParaRPr>
                    </a:p>
                  </a:txBody>
                  <a:tcPr marL="6562" marR="6562" marT="6562" marB="0" anchor="ctr"/>
                </a:tc>
                <a:tc>
                  <a:txBody>
                    <a:bodyPr/>
                    <a:lstStyle/>
                    <a:p>
                      <a:pPr algn="ctr" fontAlgn="ctr"/>
                      <a:r>
                        <a:rPr lang="ru-RU" sz="1200" u="none" strike="noStrike">
                          <a:effectLst/>
                        </a:rPr>
                        <a:t>отраслевой приоритетный показатель</a:t>
                      </a:r>
                      <a:endParaRPr lang="ru-RU" sz="1200" b="0" i="0" u="none" strike="noStrike">
                        <a:solidFill>
                          <a:srgbClr val="000000"/>
                        </a:solidFill>
                        <a:effectLst/>
                        <a:latin typeface="Arial" panose="020B0604020202020204" pitchFamily="34" charset="0"/>
                      </a:endParaRPr>
                    </a:p>
                  </a:txBody>
                  <a:tcPr marL="6562" marR="6562" marT="6562" marB="0" anchor="ctr"/>
                </a:tc>
                <a:tc>
                  <a:txBody>
                    <a:bodyPr/>
                    <a:lstStyle/>
                    <a:p>
                      <a:pPr algn="ctr" fontAlgn="ctr"/>
                      <a:r>
                        <a:rPr lang="ru-RU" sz="1200" u="none" strike="noStrike">
                          <a:effectLst/>
                        </a:rPr>
                        <a:t>Процент</a:t>
                      </a:r>
                      <a:endParaRPr lang="ru-RU" sz="1200" b="0" i="0" u="none" strike="noStrike">
                        <a:solidFill>
                          <a:srgbClr val="000000"/>
                        </a:solidFill>
                        <a:effectLst/>
                        <a:latin typeface="Arial" panose="020B0604020202020204" pitchFamily="34" charset="0"/>
                      </a:endParaRPr>
                    </a:p>
                  </a:txBody>
                  <a:tcPr marL="6562" marR="6562" marT="6562" marB="0" anchor="ctr"/>
                </a:tc>
                <a:tc>
                  <a:txBody>
                    <a:bodyPr/>
                    <a:lstStyle/>
                    <a:p>
                      <a:pPr algn="ctr" fontAlgn="ctr"/>
                      <a:r>
                        <a:rPr lang="ru-RU" sz="1200" u="none" strike="noStrike">
                          <a:effectLst/>
                        </a:rPr>
                        <a:t>0</a:t>
                      </a:r>
                      <a:endParaRPr lang="ru-RU" sz="1200" b="0" i="0" u="none" strike="noStrike">
                        <a:solidFill>
                          <a:srgbClr val="000000"/>
                        </a:solidFill>
                        <a:effectLst/>
                        <a:latin typeface="Arial" panose="020B0604020202020204" pitchFamily="34" charset="0"/>
                      </a:endParaRPr>
                    </a:p>
                  </a:txBody>
                  <a:tcPr marL="6562" marR="6562" marT="6562" marB="0" anchor="ctr"/>
                </a:tc>
                <a:tc>
                  <a:txBody>
                    <a:bodyPr/>
                    <a:lstStyle/>
                    <a:p>
                      <a:pPr marL="0" algn="ctr" defTabSz="914400" rtl="0" eaLnBrk="1" fontAlgn="ctr" latinLnBrk="0" hangingPunct="1"/>
                      <a:r>
                        <a:rPr lang="ru-RU" sz="1200" u="none" strike="noStrike" kern="1200" dirty="0">
                          <a:solidFill>
                            <a:schemeClr val="dk1"/>
                          </a:solidFill>
                          <a:effectLst/>
                          <a:latin typeface="+mn-lt"/>
                          <a:ea typeface="+mn-ea"/>
                          <a:cs typeface="+mn-cs"/>
                        </a:rPr>
                        <a:t>109,65</a:t>
                      </a:r>
                    </a:p>
                  </a:txBody>
                  <a:tcPr marL="8535" marR="8535" marT="8535" marB="0" anchor="ctr"/>
                </a:tc>
                <a:tc>
                  <a:txBody>
                    <a:bodyPr/>
                    <a:lstStyle/>
                    <a:p>
                      <a:pPr algn="ctr" fontAlgn="ctr"/>
                      <a:r>
                        <a:rPr lang="ru-RU" sz="1200" u="none" strike="noStrike" dirty="0">
                          <a:effectLst/>
                        </a:rPr>
                        <a:t>100</a:t>
                      </a:r>
                      <a:endParaRPr lang="ru-RU" sz="1200" b="0" i="0" u="none" strike="noStrike" dirty="0">
                        <a:solidFill>
                          <a:srgbClr val="000000"/>
                        </a:solidFill>
                        <a:effectLst/>
                        <a:latin typeface="Arial" panose="020B0604020202020204" pitchFamily="34" charset="0"/>
                      </a:endParaRPr>
                    </a:p>
                  </a:txBody>
                  <a:tcPr marL="6562" marR="6562" marT="6562" marB="0" anchor="ctr"/>
                </a:tc>
                <a:tc>
                  <a:txBody>
                    <a:bodyPr/>
                    <a:lstStyle/>
                    <a:p>
                      <a:pPr algn="ctr" fontAlgn="ctr"/>
                      <a:r>
                        <a:rPr lang="ru-RU" sz="1200" u="none" strike="noStrike" dirty="0">
                          <a:effectLst/>
                        </a:rPr>
                        <a:t>100</a:t>
                      </a:r>
                      <a:endParaRPr lang="ru-RU" sz="1200" b="0" i="0" u="none" strike="noStrike" dirty="0">
                        <a:solidFill>
                          <a:srgbClr val="000000"/>
                        </a:solidFill>
                        <a:effectLst/>
                        <a:latin typeface="Arial" panose="020B0604020202020204" pitchFamily="34" charset="0"/>
                      </a:endParaRPr>
                    </a:p>
                  </a:txBody>
                  <a:tcPr marL="6562" marR="6562" marT="6562" marB="0" anchor="ctr"/>
                </a:tc>
                <a:tc>
                  <a:txBody>
                    <a:bodyPr/>
                    <a:lstStyle/>
                    <a:p>
                      <a:pPr algn="ctr" fontAlgn="ctr"/>
                      <a:r>
                        <a:rPr lang="ru-RU" sz="1200" u="none" strike="noStrike">
                          <a:effectLst/>
                        </a:rPr>
                        <a:t>100</a:t>
                      </a:r>
                      <a:endParaRPr lang="ru-RU" sz="1200" b="0" i="0" u="none" strike="noStrike">
                        <a:solidFill>
                          <a:srgbClr val="000000"/>
                        </a:solidFill>
                        <a:effectLst/>
                        <a:latin typeface="Arial" panose="020B0604020202020204" pitchFamily="34" charset="0"/>
                      </a:endParaRPr>
                    </a:p>
                  </a:txBody>
                  <a:tcPr marL="6562" marR="6562" marT="6562" marB="0" anchor="ctr"/>
                </a:tc>
                <a:tc>
                  <a:txBody>
                    <a:bodyPr/>
                    <a:lstStyle/>
                    <a:p>
                      <a:pPr algn="ctr" fontAlgn="ctr"/>
                      <a:r>
                        <a:rPr lang="ru-RU" sz="1200" u="none" strike="noStrike">
                          <a:effectLst/>
                        </a:rPr>
                        <a:t>100</a:t>
                      </a:r>
                      <a:endParaRPr lang="ru-RU" sz="1200" b="0" i="0" u="none" strike="noStrike">
                        <a:solidFill>
                          <a:srgbClr val="000000"/>
                        </a:solidFill>
                        <a:effectLst/>
                        <a:latin typeface="Arial" panose="020B0604020202020204" pitchFamily="34" charset="0"/>
                      </a:endParaRPr>
                    </a:p>
                  </a:txBody>
                  <a:tcPr marL="6562" marR="6562" marT="6562" marB="0" anchor="ctr"/>
                </a:tc>
                <a:extLst>
                  <a:ext uri="{0D108BD9-81ED-4DB2-BD59-A6C34878D82A}">
                    <a16:rowId xmlns:a16="http://schemas.microsoft.com/office/drawing/2014/main" val="1696962932"/>
                  </a:ext>
                </a:extLst>
              </a:tr>
              <a:tr h="679966">
                <a:tc>
                  <a:txBody>
                    <a:bodyPr/>
                    <a:lstStyle/>
                    <a:p>
                      <a:pPr algn="l" fontAlgn="b"/>
                      <a:r>
                        <a:rPr lang="ru-RU" sz="1200" u="none" strike="noStrike">
                          <a:effectLst/>
                        </a:rPr>
                        <a:t>2021 Количество прикрепленного населения к медицинским организациям на территории округа</a:t>
                      </a:r>
                      <a:endParaRPr lang="ru-RU" sz="1200" b="0" i="0" u="none" strike="noStrike">
                        <a:solidFill>
                          <a:srgbClr val="2E2E2E"/>
                        </a:solidFill>
                        <a:effectLst/>
                        <a:latin typeface="Arial" panose="020B0604020202020204" pitchFamily="34" charset="0"/>
                      </a:endParaRPr>
                    </a:p>
                  </a:txBody>
                  <a:tcPr marL="6562" marR="6562" marT="6562" marB="0" anchor="b"/>
                </a:tc>
                <a:tc>
                  <a:txBody>
                    <a:bodyPr/>
                    <a:lstStyle/>
                    <a:p>
                      <a:pPr algn="ctr" fontAlgn="ctr"/>
                      <a:r>
                        <a:rPr lang="ru-RU" sz="1200" u="none" strike="noStrike">
                          <a:effectLst/>
                        </a:rPr>
                        <a:t>отраслевой приоритетный показатель</a:t>
                      </a:r>
                      <a:endParaRPr lang="ru-RU" sz="1200" b="0" i="0" u="none" strike="noStrike">
                        <a:solidFill>
                          <a:srgbClr val="000000"/>
                        </a:solidFill>
                        <a:effectLst/>
                        <a:latin typeface="Arial" panose="020B0604020202020204" pitchFamily="34" charset="0"/>
                      </a:endParaRPr>
                    </a:p>
                  </a:txBody>
                  <a:tcPr marL="6562" marR="6562" marT="6562" marB="0" anchor="ctr"/>
                </a:tc>
                <a:tc>
                  <a:txBody>
                    <a:bodyPr/>
                    <a:lstStyle/>
                    <a:p>
                      <a:pPr algn="ctr" fontAlgn="ctr"/>
                      <a:r>
                        <a:rPr lang="ru-RU" sz="1200" u="none" strike="noStrike">
                          <a:effectLst/>
                        </a:rPr>
                        <a:t>Процент</a:t>
                      </a:r>
                      <a:endParaRPr lang="ru-RU" sz="1200" b="0" i="0" u="none" strike="noStrike">
                        <a:solidFill>
                          <a:srgbClr val="000000"/>
                        </a:solidFill>
                        <a:effectLst/>
                        <a:latin typeface="Arial" panose="020B0604020202020204" pitchFamily="34" charset="0"/>
                      </a:endParaRPr>
                    </a:p>
                  </a:txBody>
                  <a:tcPr marL="6562" marR="6562" marT="6562" marB="0" anchor="ctr"/>
                </a:tc>
                <a:tc>
                  <a:txBody>
                    <a:bodyPr/>
                    <a:lstStyle/>
                    <a:p>
                      <a:pPr algn="ctr" fontAlgn="ctr"/>
                      <a:r>
                        <a:rPr lang="ru-RU" sz="1200" u="none" strike="noStrike">
                          <a:effectLst/>
                        </a:rPr>
                        <a:t>67</a:t>
                      </a:r>
                      <a:endParaRPr lang="ru-RU" sz="1200" b="0" i="0" u="none" strike="noStrike">
                        <a:solidFill>
                          <a:srgbClr val="000000"/>
                        </a:solidFill>
                        <a:effectLst/>
                        <a:latin typeface="Arial" panose="020B0604020202020204" pitchFamily="34" charset="0"/>
                      </a:endParaRPr>
                    </a:p>
                  </a:txBody>
                  <a:tcPr marL="6562" marR="6562" marT="6562" marB="0" anchor="ctr"/>
                </a:tc>
                <a:tc>
                  <a:txBody>
                    <a:bodyPr/>
                    <a:lstStyle/>
                    <a:p>
                      <a:pPr marL="0" algn="ctr" defTabSz="914400" rtl="0" eaLnBrk="1" fontAlgn="ctr" latinLnBrk="0" hangingPunct="1"/>
                      <a:r>
                        <a:rPr lang="ru-RU" sz="1200" u="none" strike="noStrike" kern="1200" dirty="0">
                          <a:solidFill>
                            <a:schemeClr val="dk1"/>
                          </a:solidFill>
                          <a:effectLst/>
                          <a:latin typeface="+mn-lt"/>
                          <a:ea typeface="+mn-ea"/>
                          <a:cs typeface="+mn-cs"/>
                        </a:rPr>
                        <a:t>106,93</a:t>
                      </a:r>
                    </a:p>
                  </a:txBody>
                  <a:tcPr marL="8535" marR="8535" marT="8535" marB="0" anchor="ctr"/>
                </a:tc>
                <a:tc>
                  <a:txBody>
                    <a:bodyPr/>
                    <a:lstStyle/>
                    <a:p>
                      <a:pPr algn="ctr" fontAlgn="ctr"/>
                      <a:r>
                        <a:rPr lang="ru-RU" sz="1200" u="none" strike="noStrike">
                          <a:effectLst/>
                        </a:rPr>
                        <a:t>95</a:t>
                      </a:r>
                      <a:endParaRPr lang="ru-RU" sz="1200" b="0" i="0" u="none" strike="noStrike">
                        <a:solidFill>
                          <a:srgbClr val="000000"/>
                        </a:solidFill>
                        <a:effectLst/>
                        <a:latin typeface="Arial" panose="020B0604020202020204" pitchFamily="34" charset="0"/>
                      </a:endParaRPr>
                    </a:p>
                  </a:txBody>
                  <a:tcPr marL="6562" marR="6562" marT="6562" marB="0" anchor="ctr"/>
                </a:tc>
                <a:tc>
                  <a:txBody>
                    <a:bodyPr/>
                    <a:lstStyle/>
                    <a:p>
                      <a:pPr algn="ctr" fontAlgn="ctr"/>
                      <a:r>
                        <a:rPr lang="ru-RU" sz="1200" u="none" strike="noStrike">
                          <a:effectLst/>
                        </a:rPr>
                        <a:t>95</a:t>
                      </a:r>
                      <a:endParaRPr lang="ru-RU" sz="1200" b="0" i="0" u="none" strike="noStrike">
                        <a:solidFill>
                          <a:srgbClr val="000000"/>
                        </a:solidFill>
                        <a:effectLst/>
                        <a:latin typeface="Arial" panose="020B0604020202020204" pitchFamily="34" charset="0"/>
                      </a:endParaRPr>
                    </a:p>
                  </a:txBody>
                  <a:tcPr marL="6562" marR="6562" marT="6562" marB="0" anchor="ctr"/>
                </a:tc>
                <a:tc>
                  <a:txBody>
                    <a:bodyPr/>
                    <a:lstStyle/>
                    <a:p>
                      <a:pPr algn="ctr" fontAlgn="ctr"/>
                      <a:r>
                        <a:rPr lang="ru-RU" sz="1200" u="none" strike="noStrike">
                          <a:effectLst/>
                        </a:rPr>
                        <a:t>95</a:t>
                      </a:r>
                      <a:endParaRPr lang="ru-RU" sz="1200" b="0" i="0" u="none" strike="noStrike">
                        <a:solidFill>
                          <a:srgbClr val="000000"/>
                        </a:solidFill>
                        <a:effectLst/>
                        <a:latin typeface="Arial" panose="020B0604020202020204" pitchFamily="34" charset="0"/>
                      </a:endParaRPr>
                    </a:p>
                  </a:txBody>
                  <a:tcPr marL="6562" marR="6562" marT="6562" marB="0" anchor="ctr"/>
                </a:tc>
                <a:tc>
                  <a:txBody>
                    <a:bodyPr/>
                    <a:lstStyle/>
                    <a:p>
                      <a:pPr algn="ctr" fontAlgn="ctr"/>
                      <a:r>
                        <a:rPr lang="ru-RU" sz="1200" u="none" strike="noStrike">
                          <a:effectLst/>
                        </a:rPr>
                        <a:t>95</a:t>
                      </a:r>
                      <a:endParaRPr lang="ru-RU" sz="1200" b="0" i="0" u="none" strike="noStrike">
                        <a:solidFill>
                          <a:srgbClr val="000000"/>
                        </a:solidFill>
                        <a:effectLst/>
                        <a:latin typeface="Arial" panose="020B0604020202020204" pitchFamily="34" charset="0"/>
                      </a:endParaRPr>
                    </a:p>
                  </a:txBody>
                  <a:tcPr marL="6562" marR="6562" marT="6562" marB="0" anchor="ctr"/>
                </a:tc>
                <a:extLst>
                  <a:ext uri="{0D108BD9-81ED-4DB2-BD59-A6C34878D82A}">
                    <a16:rowId xmlns:a16="http://schemas.microsoft.com/office/drawing/2014/main" val="2353364762"/>
                  </a:ext>
                </a:extLst>
              </a:tr>
              <a:tr h="453312">
                <a:tc>
                  <a:txBody>
                    <a:bodyPr/>
                    <a:lstStyle/>
                    <a:p>
                      <a:pPr algn="l" fontAlgn="ctr"/>
                      <a:r>
                        <a:rPr lang="ru-RU" sz="1200" u="none" strike="noStrike">
                          <a:effectLst/>
                        </a:rPr>
                        <a:t>Подпрограмма V «Финансовое обеспечение системы организации медицинской помощи»</a:t>
                      </a:r>
                      <a:endParaRPr lang="ru-RU" sz="1200" b="1" i="0" u="none" strike="noStrike">
                        <a:solidFill>
                          <a:srgbClr val="000000"/>
                        </a:solidFill>
                        <a:effectLst/>
                        <a:latin typeface="Arial" panose="020B0604020202020204" pitchFamily="34" charset="0"/>
                      </a:endParaRPr>
                    </a:p>
                  </a:txBody>
                  <a:tcPr marL="6562" marR="6562" marT="6562" marB="0" anchor="ctr"/>
                </a:tc>
                <a:tc>
                  <a:txBody>
                    <a:bodyPr/>
                    <a:lstStyle/>
                    <a:p>
                      <a:pPr algn="ctr" fontAlgn="ctr"/>
                      <a:r>
                        <a:rPr lang="ru-RU" sz="1200" u="none" strike="noStrike">
                          <a:effectLst/>
                        </a:rPr>
                        <a:t> </a:t>
                      </a:r>
                      <a:endParaRPr lang="ru-RU" sz="1200" b="0" i="0" u="none" strike="noStrike">
                        <a:solidFill>
                          <a:srgbClr val="000000"/>
                        </a:solidFill>
                        <a:effectLst/>
                        <a:latin typeface="Arial" panose="020B0604020202020204" pitchFamily="34" charset="0"/>
                      </a:endParaRPr>
                    </a:p>
                  </a:txBody>
                  <a:tcPr marL="6562" marR="6562" marT="6562" marB="0" anchor="ctr"/>
                </a:tc>
                <a:tc>
                  <a:txBody>
                    <a:bodyPr/>
                    <a:lstStyle/>
                    <a:p>
                      <a:pPr algn="ctr" fontAlgn="ctr"/>
                      <a:r>
                        <a:rPr lang="ru-RU" sz="1200" u="none" strike="noStrike">
                          <a:effectLst/>
                        </a:rPr>
                        <a:t> </a:t>
                      </a:r>
                      <a:endParaRPr lang="ru-RU" sz="1200" b="0" i="0" u="none" strike="noStrike">
                        <a:solidFill>
                          <a:srgbClr val="000000"/>
                        </a:solidFill>
                        <a:effectLst/>
                        <a:latin typeface="Arial" panose="020B0604020202020204" pitchFamily="34" charset="0"/>
                      </a:endParaRPr>
                    </a:p>
                  </a:txBody>
                  <a:tcPr marL="6562" marR="6562" marT="6562" marB="0" anchor="ctr"/>
                </a:tc>
                <a:tc>
                  <a:txBody>
                    <a:bodyPr/>
                    <a:lstStyle/>
                    <a:p>
                      <a:pPr algn="ctr" fontAlgn="ctr"/>
                      <a:r>
                        <a:rPr lang="ru-RU" sz="1200" u="none" strike="noStrike">
                          <a:effectLst/>
                        </a:rPr>
                        <a:t> </a:t>
                      </a:r>
                      <a:endParaRPr lang="ru-RU" sz="1200" b="0" i="0" u="none" strike="noStrike">
                        <a:solidFill>
                          <a:srgbClr val="000000"/>
                        </a:solidFill>
                        <a:effectLst/>
                        <a:latin typeface="Arial" panose="020B0604020202020204" pitchFamily="34" charset="0"/>
                      </a:endParaRPr>
                    </a:p>
                  </a:txBody>
                  <a:tcPr marL="6562" marR="6562" marT="6562" marB="0" anchor="ctr"/>
                </a:tc>
                <a:tc>
                  <a:txBody>
                    <a:bodyPr/>
                    <a:lstStyle/>
                    <a:p>
                      <a:pPr algn="ctr" fontAlgn="ctr"/>
                      <a:r>
                        <a:rPr lang="ru-RU" sz="1200" u="none" strike="noStrike" dirty="0">
                          <a:effectLst/>
                        </a:rPr>
                        <a:t> </a:t>
                      </a:r>
                      <a:endParaRPr lang="ru-RU" sz="1200" b="0" i="0" u="none" strike="noStrike" dirty="0">
                        <a:solidFill>
                          <a:srgbClr val="000000"/>
                        </a:solidFill>
                        <a:effectLst/>
                        <a:latin typeface="Arial" panose="020B0604020202020204" pitchFamily="34" charset="0"/>
                      </a:endParaRPr>
                    </a:p>
                  </a:txBody>
                  <a:tcPr marL="6562" marR="6562" marT="6562" marB="0" anchor="ctr"/>
                </a:tc>
                <a:tc>
                  <a:txBody>
                    <a:bodyPr/>
                    <a:lstStyle/>
                    <a:p>
                      <a:pPr algn="ctr" fontAlgn="ctr"/>
                      <a:r>
                        <a:rPr lang="ru-RU" sz="1200" u="none" strike="noStrike">
                          <a:effectLst/>
                        </a:rPr>
                        <a:t> </a:t>
                      </a:r>
                      <a:endParaRPr lang="ru-RU" sz="1200" b="0" i="0" u="none" strike="noStrike">
                        <a:solidFill>
                          <a:srgbClr val="000000"/>
                        </a:solidFill>
                        <a:effectLst/>
                        <a:latin typeface="Arial" panose="020B0604020202020204" pitchFamily="34" charset="0"/>
                      </a:endParaRPr>
                    </a:p>
                  </a:txBody>
                  <a:tcPr marL="6562" marR="6562" marT="6562" marB="0" anchor="ctr"/>
                </a:tc>
                <a:tc>
                  <a:txBody>
                    <a:bodyPr/>
                    <a:lstStyle/>
                    <a:p>
                      <a:pPr algn="ctr" fontAlgn="ctr"/>
                      <a:r>
                        <a:rPr lang="ru-RU" sz="1200" u="none" strike="noStrike">
                          <a:effectLst/>
                        </a:rPr>
                        <a:t> </a:t>
                      </a:r>
                      <a:endParaRPr lang="ru-RU" sz="1200" b="0" i="0" u="none" strike="noStrike">
                        <a:solidFill>
                          <a:srgbClr val="000000"/>
                        </a:solidFill>
                        <a:effectLst/>
                        <a:latin typeface="Arial" panose="020B0604020202020204" pitchFamily="34" charset="0"/>
                      </a:endParaRPr>
                    </a:p>
                  </a:txBody>
                  <a:tcPr marL="6562" marR="6562" marT="6562" marB="0" anchor="ctr"/>
                </a:tc>
                <a:tc>
                  <a:txBody>
                    <a:bodyPr/>
                    <a:lstStyle/>
                    <a:p>
                      <a:pPr algn="ctr" fontAlgn="ctr"/>
                      <a:r>
                        <a:rPr lang="ru-RU" sz="1200" u="none" strike="noStrike">
                          <a:effectLst/>
                        </a:rPr>
                        <a:t> </a:t>
                      </a:r>
                      <a:endParaRPr lang="ru-RU" sz="1200" b="0" i="0" u="none" strike="noStrike">
                        <a:solidFill>
                          <a:srgbClr val="000000"/>
                        </a:solidFill>
                        <a:effectLst/>
                        <a:latin typeface="Calibri" panose="020F0502020204030204" pitchFamily="34" charset="0"/>
                      </a:endParaRPr>
                    </a:p>
                  </a:txBody>
                  <a:tcPr marL="6562" marR="6562" marT="6562" marB="0" anchor="ctr"/>
                </a:tc>
                <a:tc>
                  <a:txBody>
                    <a:bodyPr/>
                    <a:lstStyle/>
                    <a:p>
                      <a:pPr algn="ctr" fontAlgn="ctr"/>
                      <a:r>
                        <a:rPr lang="ru-RU" sz="1200" u="none" strike="noStrike">
                          <a:effectLst/>
                        </a:rPr>
                        <a:t> </a:t>
                      </a:r>
                      <a:endParaRPr lang="ru-RU" sz="1200" b="0" i="0" u="none" strike="noStrike">
                        <a:solidFill>
                          <a:srgbClr val="000000"/>
                        </a:solidFill>
                        <a:effectLst/>
                        <a:latin typeface="Calibri" panose="020F0502020204030204" pitchFamily="34" charset="0"/>
                      </a:endParaRPr>
                    </a:p>
                  </a:txBody>
                  <a:tcPr marL="6562" marR="6562" marT="6562" marB="0" anchor="ctr"/>
                </a:tc>
                <a:extLst>
                  <a:ext uri="{0D108BD9-81ED-4DB2-BD59-A6C34878D82A}">
                    <a16:rowId xmlns:a16="http://schemas.microsoft.com/office/drawing/2014/main" val="3034119759"/>
                  </a:ext>
                </a:extLst>
              </a:tr>
              <a:tr h="690197">
                <a:tc>
                  <a:txBody>
                    <a:bodyPr/>
                    <a:lstStyle/>
                    <a:p>
                      <a:pPr algn="l" fontAlgn="b"/>
                      <a:r>
                        <a:rPr lang="ru-RU" sz="1200" u="none" strike="noStrike">
                          <a:effectLst/>
                        </a:rPr>
                        <a:t>2021 Жилье – медикам, первичного звена и узкого профиля, обеспеченных жильем, из числа привлеченных и нуждающихся</a:t>
                      </a:r>
                      <a:endParaRPr lang="ru-RU" sz="1200" b="0" i="0" u="none" strike="noStrike">
                        <a:solidFill>
                          <a:srgbClr val="2E2E2E"/>
                        </a:solidFill>
                        <a:effectLst/>
                        <a:latin typeface="Arial" panose="020B0604020202020204" pitchFamily="34" charset="0"/>
                      </a:endParaRPr>
                    </a:p>
                  </a:txBody>
                  <a:tcPr marL="6562" marR="6562" marT="6562" marB="0" anchor="b"/>
                </a:tc>
                <a:tc>
                  <a:txBody>
                    <a:bodyPr/>
                    <a:lstStyle/>
                    <a:p>
                      <a:pPr algn="ctr" fontAlgn="ctr"/>
                      <a:r>
                        <a:rPr lang="ru-RU" sz="1200" u="none" strike="noStrike">
                          <a:effectLst/>
                        </a:rPr>
                        <a:t>отраслевой приоритетный показатель</a:t>
                      </a:r>
                      <a:endParaRPr lang="ru-RU" sz="1200" b="0" i="0" u="none" strike="noStrike">
                        <a:solidFill>
                          <a:srgbClr val="000000"/>
                        </a:solidFill>
                        <a:effectLst/>
                        <a:latin typeface="Arial" panose="020B0604020202020204" pitchFamily="34" charset="0"/>
                      </a:endParaRPr>
                    </a:p>
                  </a:txBody>
                  <a:tcPr marL="6562" marR="6562" marT="6562" marB="0" anchor="ctr"/>
                </a:tc>
                <a:tc>
                  <a:txBody>
                    <a:bodyPr/>
                    <a:lstStyle/>
                    <a:p>
                      <a:pPr algn="ctr" fontAlgn="ctr"/>
                      <a:r>
                        <a:rPr lang="ru-RU" sz="1200" u="none" strike="noStrike">
                          <a:effectLst/>
                        </a:rPr>
                        <a:t>коэффициент</a:t>
                      </a:r>
                      <a:endParaRPr lang="ru-RU" sz="1200" b="0" i="0" u="none" strike="noStrike">
                        <a:solidFill>
                          <a:srgbClr val="000000"/>
                        </a:solidFill>
                        <a:effectLst/>
                        <a:latin typeface="Arial" panose="020B0604020202020204" pitchFamily="34" charset="0"/>
                      </a:endParaRPr>
                    </a:p>
                  </a:txBody>
                  <a:tcPr marL="6562" marR="6562" marT="6562" marB="0" anchor="ctr"/>
                </a:tc>
                <a:tc>
                  <a:txBody>
                    <a:bodyPr/>
                    <a:lstStyle/>
                    <a:p>
                      <a:pPr algn="ctr" fontAlgn="ctr"/>
                      <a:r>
                        <a:rPr lang="ru-RU" sz="1200" u="none" strike="noStrike">
                          <a:effectLst/>
                        </a:rPr>
                        <a:t>1</a:t>
                      </a:r>
                      <a:endParaRPr lang="ru-RU" sz="1200" b="0" i="0" u="none" strike="noStrike">
                        <a:solidFill>
                          <a:srgbClr val="000000"/>
                        </a:solidFill>
                        <a:effectLst/>
                        <a:latin typeface="Arial" panose="020B0604020202020204" pitchFamily="34" charset="0"/>
                      </a:endParaRPr>
                    </a:p>
                  </a:txBody>
                  <a:tcPr marL="6562" marR="6562" marT="6562" marB="0" anchor="ctr"/>
                </a:tc>
                <a:tc>
                  <a:txBody>
                    <a:bodyPr/>
                    <a:lstStyle/>
                    <a:p>
                      <a:pPr algn="ctr" fontAlgn="ctr"/>
                      <a:r>
                        <a:rPr lang="ru-RU" sz="1200" u="none" strike="noStrike" dirty="0">
                          <a:effectLst/>
                        </a:rPr>
                        <a:t>1</a:t>
                      </a:r>
                      <a:endParaRPr lang="ru-RU" sz="1200" b="0" i="0" u="none" strike="noStrike" dirty="0">
                        <a:solidFill>
                          <a:srgbClr val="000000"/>
                        </a:solidFill>
                        <a:effectLst/>
                        <a:latin typeface="Arial" panose="020B0604020202020204" pitchFamily="34" charset="0"/>
                      </a:endParaRPr>
                    </a:p>
                  </a:txBody>
                  <a:tcPr marL="6562" marR="6562" marT="6562" marB="0" anchor="ctr"/>
                </a:tc>
                <a:tc>
                  <a:txBody>
                    <a:bodyPr/>
                    <a:lstStyle/>
                    <a:p>
                      <a:pPr algn="ctr" fontAlgn="ctr"/>
                      <a:r>
                        <a:rPr lang="ru-RU" sz="1200" u="none" strike="noStrike">
                          <a:effectLst/>
                        </a:rPr>
                        <a:t>1</a:t>
                      </a:r>
                      <a:endParaRPr lang="ru-RU" sz="1200" b="0" i="0" u="none" strike="noStrike">
                        <a:solidFill>
                          <a:srgbClr val="000000"/>
                        </a:solidFill>
                        <a:effectLst/>
                        <a:latin typeface="Arial" panose="020B0604020202020204" pitchFamily="34" charset="0"/>
                      </a:endParaRPr>
                    </a:p>
                  </a:txBody>
                  <a:tcPr marL="6562" marR="6562" marT="6562" marB="0" anchor="ctr"/>
                </a:tc>
                <a:tc>
                  <a:txBody>
                    <a:bodyPr/>
                    <a:lstStyle/>
                    <a:p>
                      <a:pPr algn="ctr" fontAlgn="ctr"/>
                      <a:r>
                        <a:rPr lang="ru-RU" sz="1200" u="none" strike="noStrike">
                          <a:effectLst/>
                        </a:rPr>
                        <a:t>1</a:t>
                      </a:r>
                      <a:endParaRPr lang="ru-RU" sz="1200" b="0" i="0" u="none" strike="noStrike">
                        <a:solidFill>
                          <a:srgbClr val="000000"/>
                        </a:solidFill>
                        <a:effectLst/>
                        <a:latin typeface="Arial" panose="020B0604020202020204" pitchFamily="34" charset="0"/>
                      </a:endParaRPr>
                    </a:p>
                  </a:txBody>
                  <a:tcPr marL="6562" marR="6562" marT="6562" marB="0" anchor="ctr"/>
                </a:tc>
                <a:tc>
                  <a:txBody>
                    <a:bodyPr/>
                    <a:lstStyle/>
                    <a:p>
                      <a:pPr algn="ctr" fontAlgn="ctr"/>
                      <a:r>
                        <a:rPr lang="ru-RU" sz="1200" u="none" strike="noStrike">
                          <a:effectLst/>
                        </a:rPr>
                        <a:t>1</a:t>
                      </a:r>
                      <a:endParaRPr lang="ru-RU" sz="1200" b="0" i="0" u="none" strike="noStrike">
                        <a:solidFill>
                          <a:srgbClr val="000000"/>
                        </a:solidFill>
                        <a:effectLst/>
                        <a:latin typeface="Calibri" panose="020F0502020204030204" pitchFamily="34" charset="0"/>
                      </a:endParaRPr>
                    </a:p>
                  </a:txBody>
                  <a:tcPr marL="6562" marR="6562" marT="6562" marB="0" anchor="ctr"/>
                </a:tc>
                <a:tc>
                  <a:txBody>
                    <a:bodyPr/>
                    <a:lstStyle/>
                    <a:p>
                      <a:pPr algn="ctr" fontAlgn="ctr"/>
                      <a:r>
                        <a:rPr lang="ru-RU" sz="1200" u="none" strike="noStrike" dirty="0">
                          <a:effectLst/>
                        </a:rPr>
                        <a:t>1</a:t>
                      </a:r>
                      <a:endParaRPr lang="ru-RU" sz="1200" b="0" i="0" u="none" strike="noStrike" dirty="0">
                        <a:solidFill>
                          <a:srgbClr val="000000"/>
                        </a:solidFill>
                        <a:effectLst/>
                        <a:latin typeface="Calibri" panose="020F0502020204030204" pitchFamily="34" charset="0"/>
                      </a:endParaRPr>
                    </a:p>
                  </a:txBody>
                  <a:tcPr marL="6562" marR="6562" marT="6562" marB="0" anchor="ctr"/>
                </a:tc>
                <a:extLst>
                  <a:ext uri="{0D108BD9-81ED-4DB2-BD59-A6C34878D82A}">
                    <a16:rowId xmlns:a16="http://schemas.microsoft.com/office/drawing/2014/main" val="1389832410"/>
                  </a:ext>
                </a:extLst>
              </a:tr>
            </a:tbl>
          </a:graphicData>
        </a:graphic>
      </p:graphicFrame>
      <p:sp>
        <p:nvSpPr>
          <p:cNvPr id="4" name="Номер слайда 3">
            <a:extLst>
              <a:ext uri="{FF2B5EF4-FFF2-40B4-BE49-F238E27FC236}">
                <a16:creationId xmlns:a16="http://schemas.microsoft.com/office/drawing/2014/main" id="{6F302A7F-1EA8-4336-863D-1EEEBC559F5F}"/>
              </a:ext>
            </a:extLst>
          </p:cNvPr>
          <p:cNvSpPr>
            <a:spLocks noGrp="1"/>
          </p:cNvSpPr>
          <p:nvPr>
            <p:ph type="sldNum" sz="quarter" idx="12"/>
          </p:nvPr>
        </p:nvSpPr>
        <p:spPr>
          <a:xfrm>
            <a:off x="9448800" y="6492240"/>
            <a:ext cx="2743200" cy="365125"/>
          </a:xfrm>
        </p:spPr>
        <p:txBody>
          <a:bodyPr/>
          <a:lstStyle/>
          <a:p>
            <a:fld id="{E4EB6E89-BA87-4003-BD23-6BDF40F3EBED}" type="slidenum">
              <a:rPr lang="ru-RU" smtClean="0"/>
              <a:pPr/>
              <a:t>38</a:t>
            </a:fld>
            <a:endParaRPr lang="ru-RU"/>
          </a:p>
        </p:txBody>
      </p:sp>
      <p:pic>
        <p:nvPicPr>
          <p:cNvPr id="6" name="Объект 6">
            <a:extLst>
              <a:ext uri="{FF2B5EF4-FFF2-40B4-BE49-F238E27FC236}">
                <a16:creationId xmlns:a16="http://schemas.microsoft.com/office/drawing/2014/main" id="{4CE9F828-CB7F-4197-B7C9-2991DABD01A3}"/>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53910" y="170694"/>
            <a:ext cx="760490" cy="342008"/>
          </a:xfrm>
          <a:prstGeom prst="rect">
            <a:avLst/>
          </a:prstGeom>
        </p:spPr>
      </p:pic>
      <p:sp>
        <p:nvSpPr>
          <p:cNvPr id="9" name="Заголовок 1">
            <a:extLst>
              <a:ext uri="{FF2B5EF4-FFF2-40B4-BE49-F238E27FC236}">
                <a16:creationId xmlns:a16="http://schemas.microsoft.com/office/drawing/2014/main" id="{4A903D62-4006-43D4-A0B5-AA6DD19ED797}"/>
              </a:ext>
            </a:extLst>
          </p:cNvPr>
          <p:cNvSpPr>
            <a:spLocks noGrp="1"/>
          </p:cNvSpPr>
          <p:nvPr>
            <p:ph type="title"/>
          </p:nvPr>
        </p:nvSpPr>
        <p:spPr>
          <a:xfrm>
            <a:off x="845127" y="170694"/>
            <a:ext cx="11192963" cy="539587"/>
          </a:xfrm>
        </p:spPr>
        <p:txBody>
          <a:bodyPr>
            <a:noAutofit/>
          </a:bodyPr>
          <a:lstStyle/>
          <a:p>
            <a:pPr algn="ctr"/>
            <a:r>
              <a:rPr lang="ru-RU" sz="2400" dirty="0"/>
              <a:t>Реализация муниципальных программ</a:t>
            </a:r>
            <a:br>
              <a:rPr lang="ru-RU" sz="2400" dirty="0"/>
            </a:br>
            <a:r>
              <a:rPr lang="ru-RU" sz="2400" dirty="0"/>
              <a:t> городского округа Долгопрудный в разрезе целевых показателей в динамике</a:t>
            </a:r>
          </a:p>
        </p:txBody>
      </p:sp>
    </p:spTree>
    <p:extLst>
      <p:ext uri="{BB962C8B-B14F-4D97-AF65-F5344CB8AC3E}">
        <p14:creationId xmlns:p14="http://schemas.microsoft.com/office/powerpoint/2010/main" val="2230377397"/>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C76ABE35-EE31-4586-BF2E-7BF9729091A9}"/>
              </a:ext>
            </a:extLst>
          </p:cNvPr>
          <p:cNvSpPr>
            <a:spLocks noGrp="1"/>
          </p:cNvSpPr>
          <p:nvPr>
            <p:ph type="title"/>
          </p:nvPr>
        </p:nvSpPr>
        <p:spPr>
          <a:xfrm>
            <a:off x="845127" y="170694"/>
            <a:ext cx="11192963" cy="539587"/>
          </a:xfrm>
        </p:spPr>
        <p:txBody>
          <a:bodyPr>
            <a:noAutofit/>
          </a:bodyPr>
          <a:lstStyle/>
          <a:p>
            <a:pPr algn="ctr"/>
            <a:r>
              <a:rPr lang="ru-RU" sz="2400" dirty="0"/>
              <a:t>Реализация муниципальных программ</a:t>
            </a:r>
            <a:br>
              <a:rPr lang="ru-RU" sz="2400" dirty="0"/>
            </a:br>
            <a:r>
              <a:rPr lang="ru-RU" sz="2400" dirty="0"/>
              <a:t> городского округа Долгопрудный в разрезе целевых показателей в динамике</a:t>
            </a:r>
          </a:p>
        </p:txBody>
      </p:sp>
      <p:sp>
        <p:nvSpPr>
          <p:cNvPr id="4" name="Номер слайда 3">
            <a:extLst>
              <a:ext uri="{FF2B5EF4-FFF2-40B4-BE49-F238E27FC236}">
                <a16:creationId xmlns:a16="http://schemas.microsoft.com/office/drawing/2014/main" id="{6F302A7F-1EA8-4336-863D-1EEEBC559F5F}"/>
              </a:ext>
            </a:extLst>
          </p:cNvPr>
          <p:cNvSpPr>
            <a:spLocks noGrp="1"/>
          </p:cNvSpPr>
          <p:nvPr>
            <p:ph type="sldNum" sz="quarter" idx="12"/>
          </p:nvPr>
        </p:nvSpPr>
        <p:spPr>
          <a:xfrm>
            <a:off x="9448800" y="6492240"/>
            <a:ext cx="2743200" cy="365125"/>
          </a:xfrm>
        </p:spPr>
        <p:txBody>
          <a:bodyPr/>
          <a:lstStyle/>
          <a:p>
            <a:fld id="{E4EB6E89-BA87-4003-BD23-6BDF40F3EBED}" type="slidenum">
              <a:rPr lang="ru-RU" smtClean="0"/>
              <a:pPr/>
              <a:t>39</a:t>
            </a:fld>
            <a:endParaRPr lang="ru-RU"/>
          </a:p>
        </p:txBody>
      </p:sp>
      <p:pic>
        <p:nvPicPr>
          <p:cNvPr id="6" name="Объект 6">
            <a:extLst>
              <a:ext uri="{FF2B5EF4-FFF2-40B4-BE49-F238E27FC236}">
                <a16:creationId xmlns:a16="http://schemas.microsoft.com/office/drawing/2014/main" id="{4CE9F828-CB7F-4197-B7C9-2991DABD01A3}"/>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53910" y="170694"/>
            <a:ext cx="760490" cy="342008"/>
          </a:xfrm>
          <a:prstGeom prst="rect">
            <a:avLst/>
          </a:prstGeom>
        </p:spPr>
      </p:pic>
      <p:graphicFrame>
        <p:nvGraphicFramePr>
          <p:cNvPr id="8" name="Объект 7">
            <a:extLst>
              <a:ext uri="{FF2B5EF4-FFF2-40B4-BE49-F238E27FC236}">
                <a16:creationId xmlns:a16="http://schemas.microsoft.com/office/drawing/2014/main" id="{9EDA2745-30AD-4345-AC75-29A27DA0E81E}"/>
              </a:ext>
            </a:extLst>
          </p:cNvPr>
          <p:cNvGraphicFramePr>
            <a:graphicFrameLocks noGrp="1"/>
          </p:cNvGraphicFramePr>
          <p:nvPr>
            <p:ph idx="1"/>
            <p:extLst>
              <p:ext uri="{D42A27DB-BD31-4B8C-83A1-F6EECF244321}">
                <p14:modId xmlns:p14="http://schemas.microsoft.com/office/powerpoint/2010/main" val="3527269212"/>
              </p:ext>
            </p:extLst>
          </p:nvPr>
        </p:nvGraphicFramePr>
        <p:xfrm>
          <a:off x="845127" y="731857"/>
          <a:ext cx="11044701" cy="5955449"/>
        </p:xfrm>
        <a:graphic>
          <a:graphicData uri="http://schemas.openxmlformats.org/drawingml/2006/table">
            <a:tbl>
              <a:tblPr>
                <a:tableStyleId>{5C22544A-7EE6-4342-B048-85BDC9FD1C3A}</a:tableStyleId>
              </a:tblPr>
              <a:tblGrid>
                <a:gridCol w="2996110">
                  <a:extLst>
                    <a:ext uri="{9D8B030D-6E8A-4147-A177-3AD203B41FA5}">
                      <a16:colId xmlns:a16="http://schemas.microsoft.com/office/drawing/2014/main" val="673784653"/>
                    </a:ext>
                  </a:extLst>
                </a:gridCol>
                <a:gridCol w="1127687">
                  <a:extLst>
                    <a:ext uri="{9D8B030D-6E8A-4147-A177-3AD203B41FA5}">
                      <a16:colId xmlns:a16="http://schemas.microsoft.com/office/drawing/2014/main" val="3798488760"/>
                    </a:ext>
                  </a:extLst>
                </a:gridCol>
                <a:gridCol w="950794">
                  <a:extLst>
                    <a:ext uri="{9D8B030D-6E8A-4147-A177-3AD203B41FA5}">
                      <a16:colId xmlns:a16="http://schemas.microsoft.com/office/drawing/2014/main" val="358548729"/>
                    </a:ext>
                  </a:extLst>
                </a:gridCol>
                <a:gridCol w="950794">
                  <a:extLst>
                    <a:ext uri="{9D8B030D-6E8A-4147-A177-3AD203B41FA5}">
                      <a16:colId xmlns:a16="http://schemas.microsoft.com/office/drawing/2014/main" val="1455788900"/>
                    </a:ext>
                  </a:extLst>
                </a:gridCol>
                <a:gridCol w="995019">
                  <a:extLst>
                    <a:ext uri="{9D8B030D-6E8A-4147-A177-3AD203B41FA5}">
                      <a16:colId xmlns:a16="http://schemas.microsoft.com/office/drawing/2014/main" val="960422714"/>
                    </a:ext>
                  </a:extLst>
                </a:gridCol>
                <a:gridCol w="972908">
                  <a:extLst>
                    <a:ext uri="{9D8B030D-6E8A-4147-A177-3AD203B41FA5}">
                      <a16:colId xmlns:a16="http://schemas.microsoft.com/office/drawing/2014/main" val="429204864"/>
                    </a:ext>
                  </a:extLst>
                </a:gridCol>
                <a:gridCol w="1054789">
                  <a:extLst>
                    <a:ext uri="{9D8B030D-6E8A-4147-A177-3AD203B41FA5}">
                      <a16:colId xmlns:a16="http://schemas.microsoft.com/office/drawing/2014/main" val="3540511441"/>
                    </a:ext>
                  </a:extLst>
                </a:gridCol>
                <a:gridCol w="990527">
                  <a:extLst>
                    <a:ext uri="{9D8B030D-6E8A-4147-A177-3AD203B41FA5}">
                      <a16:colId xmlns:a16="http://schemas.microsoft.com/office/drawing/2014/main" val="726787547"/>
                    </a:ext>
                  </a:extLst>
                </a:gridCol>
                <a:gridCol w="1006073">
                  <a:extLst>
                    <a:ext uri="{9D8B030D-6E8A-4147-A177-3AD203B41FA5}">
                      <a16:colId xmlns:a16="http://schemas.microsoft.com/office/drawing/2014/main" val="1364049948"/>
                    </a:ext>
                  </a:extLst>
                </a:gridCol>
              </a:tblGrid>
              <a:tr h="264433">
                <a:tc rowSpan="2">
                  <a:txBody>
                    <a:bodyPr/>
                    <a:lstStyle/>
                    <a:p>
                      <a:pPr algn="ctr" fontAlgn="ctr"/>
                      <a:r>
                        <a:rPr lang="ru-RU" sz="850" u="none" strike="noStrike" dirty="0">
                          <a:effectLst/>
                        </a:rPr>
                        <a:t>Наименование муниципальной программы/подпрограммы/показателя</a:t>
                      </a:r>
                      <a:endParaRPr lang="ru-RU" sz="850" b="0" i="0" u="none" strike="noStrike" dirty="0">
                        <a:solidFill>
                          <a:srgbClr val="000000"/>
                        </a:solidFill>
                        <a:effectLst/>
                        <a:latin typeface="Arial" panose="020B0604020202020204" pitchFamily="34" charset="0"/>
                      </a:endParaRPr>
                    </a:p>
                  </a:txBody>
                  <a:tcPr marL="3729" marR="3729" marT="3729" marB="0" anchor="ctr"/>
                </a:tc>
                <a:tc rowSpan="2">
                  <a:txBody>
                    <a:bodyPr/>
                    <a:lstStyle/>
                    <a:p>
                      <a:pPr algn="ctr" fontAlgn="ctr"/>
                      <a:r>
                        <a:rPr lang="ru-RU" sz="850" u="none" strike="noStrike" dirty="0">
                          <a:effectLst/>
                        </a:rPr>
                        <a:t>Тип показателя</a:t>
                      </a:r>
                      <a:endParaRPr lang="ru-RU" sz="850" b="0" i="0" u="none" strike="noStrike" dirty="0">
                        <a:solidFill>
                          <a:srgbClr val="000000"/>
                        </a:solidFill>
                        <a:effectLst/>
                        <a:latin typeface="Arial" panose="020B0604020202020204" pitchFamily="34" charset="0"/>
                      </a:endParaRPr>
                    </a:p>
                  </a:txBody>
                  <a:tcPr marL="3729" marR="3729" marT="3729" marB="0" anchor="ctr"/>
                </a:tc>
                <a:tc rowSpan="2">
                  <a:txBody>
                    <a:bodyPr/>
                    <a:lstStyle/>
                    <a:p>
                      <a:pPr algn="ctr" fontAlgn="ctr"/>
                      <a:r>
                        <a:rPr lang="ru-RU" sz="850" u="none" strike="noStrike" dirty="0">
                          <a:effectLst/>
                        </a:rPr>
                        <a:t>Единица измерения</a:t>
                      </a:r>
                      <a:endParaRPr lang="ru-RU" sz="850" b="0" i="0" u="none" strike="noStrike" dirty="0">
                        <a:solidFill>
                          <a:srgbClr val="000000"/>
                        </a:solidFill>
                        <a:effectLst/>
                        <a:latin typeface="Arial" panose="020B0604020202020204" pitchFamily="34" charset="0"/>
                      </a:endParaRPr>
                    </a:p>
                  </a:txBody>
                  <a:tcPr marL="3729" marR="3729" marT="3729" marB="0" anchor="ctr"/>
                </a:tc>
                <a:tc rowSpan="2">
                  <a:txBody>
                    <a:bodyPr/>
                    <a:lstStyle/>
                    <a:p>
                      <a:pPr algn="ctr" fontAlgn="ctr"/>
                      <a:r>
                        <a:rPr lang="ru-RU" sz="850" u="none" strike="noStrike" dirty="0">
                          <a:effectLst/>
                        </a:rPr>
                        <a:t>Базовое значение</a:t>
                      </a:r>
                      <a:endParaRPr lang="ru-RU" sz="850" b="0" i="0" u="none" strike="noStrike" dirty="0">
                        <a:solidFill>
                          <a:srgbClr val="000000"/>
                        </a:solidFill>
                        <a:effectLst/>
                        <a:latin typeface="Arial" panose="020B0604020202020204" pitchFamily="34" charset="0"/>
                      </a:endParaRPr>
                    </a:p>
                  </a:txBody>
                  <a:tcPr marL="3729" marR="3729" marT="3729" marB="0" anchor="ctr"/>
                </a:tc>
                <a:tc rowSpan="2">
                  <a:txBody>
                    <a:bodyPr/>
                    <a:lstStyle/>
                    <a:p>
                      <a:pPr algn="ctr" fontAlgn="ctr"/>
                      <a:r>
                        <a:rPr lang="ru-RU" sz="850" u="none" strike="noStrike" dirty="0">
                          <a:effectLst/>
                        </a:rPr>
                        <a:t>Достигнутое </a:t>
                      </a:r>
                    </a:p>
                    <a:p>
                      <a:pPr algn="ctr" fontAlgn="ctr"/>
                      <a:r>
                        <a:rPr lang="ru-RU" sz="850" u="none" strike="noStrike" dirty="0">
                          <a:effectLst/>
                        </a:rPr>
                        <a:t>2021 года</a:t>
                      </a:r>
                      <a:endParaRPr lang="ru-RU" sz="850" b="0" i="0" u="none" strike="noStrike" dirty="0">
                        <a:solidFill>
                          <a:srgbClr val="000000"/>
                        </a:solidFill>
                        <a:effectLst/>
                        <a:latin typeface="Arial" panose="020B0604020202020204" pitchFamily="34" charset="0"/>
                      </a:endParaRPr>
                    </a:p>
                  </a:txBody>
                  <a:tcPr marL="3729" marR="3729" marT="3729" marB="0" anchor="ctr"/>
                </a:tc>
                <a:tc rowSpan="2">
                  <a:txBody>
                    <a:bodyPr/>
                    <a:lstStyle/>
                    <a:p>
                      <a:pPr algn="ctr" fontAlgn="ctr"/>
                      <a:r>
                        <a:rPr lang="ru-RU" sz="850" u="none" strike="noStrike" dirty="0">
                          <a:effectLst/>
                        </a:rPr>
                        <a:t>Оценка 2022 год</a:t>
                      </a:r>
                      <a:endParaRPr lang="ru-RU" sz="850" b="0" i="0" u="none" strike="noStrike" dirty="0">
                        <a:solidFill>
                          <a:srgbClr val="000000"/>
                        </a:solidFill>
                        <a:effectLst/>
                        <a:latin typeface="Arial" panose="020B0604020202020204" pitchFamily="34" charset="0"/>
                      </a:endParaRPr>
                    </a:p>
                  </a:txBody>
                  <a:tcPr marL="3729" marR="3729" marT="3729" marB="0" anchor="ctr"/>
                </a:tc>
                <a:tc gridSpan="3">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ru-RU" sz="85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Планируемое значение показателя по годам реализации</a:t>
                      </a:r>
                    </a:p>
                  </a:txBody>
                  <a:tcPr marL="3729" marR="3729" marT="3729" marB="0" anchor="ctr"/>
                </a:tc>
                <a:tc hMerge="1">
                  <a:txBody>
                    <a:bodyPr/>
                    <a:lstStyle/>
                    <a:p>
                      <a:endParaRPr lang="ru-RU" dirty="0"/>
                    </a:p>
                  </a:txBody>
                  <a:tcPr marL="3729" marR="3729" marT="3729" marB="0" anchor="ctr"/>
                </a:tc>
                <a:tc hMerge="1">
                  <a:txBody>
                    <a:bodyPr/>
                    <a:lstStyle/>
                    <a:p>
                      <a:endParaRPr lang="ru-RU" dirty="0"/>
                    </a:p>
                  </a:txBody>
                  <a:tcPr marL="3729" marR="3729" marT="3729" marB="0" anchor="ctr"/>
                </a:tc>
                <a:extLst>
                  <a:ext uri="{0D108BD9-81ED-4DB2-BD59-A6C34878D82A}">
                    <a16:rowId xmlns:a16="http://schemas.microsoft.com/office/drawing/2014/main" val="774196496"/>
                  </a:ext>
                </a:extLst>
              </a:tr>
              <a:tr h="267649">
                <a:tc vMerge="1">
                  <a:txBody>
                    <a:bodyPr/>
                    <a:lstStyle/>
                    <a:p>
                      <a:endParaRPr lang="ru-RU"/>
                    </a:p>
                  </a:txBody>
                  <a:tcPr/>
                </a:tc>
                <a:tc vMerge="1">
                  <a:txBody>
                    <a:bodyPr/>
                    <a:lstStyle/>
                    <a:p>
                      <a:endParaRPr lang="ru-RU"/>
                    </a:p>
                  </a:txBody>
                  <a:tcPr/>
                </a:tc>
                <a:tc vMerge="1">
                  <a:txBody>
                    <a:bodyPr/>
                    <a:lstStyle/>
                    <a:p>
                      <a:endParaRPr lang="ru-RU"/>
                    </a:p>
                  </a:txBody>
                  <a:tcPr/>
                </a:tc>
                <a:tc vMerge="1">
                  <a:txBody>
                    <a:bodyPr/>
                    <a:lstStyle/>
                    <a:p>
                      <a:endParaRPr lang="ru-RU"/>
                    </a:p>
                  </a:txBody>
                  <a:tcPr/>
                </a:tc>
                <a:tc vMerge="1">
                  <a:txBody>
                    <a:bodyPr/>
                    <a:lstStyle/>
                    <a:p>
                      <a:endParaRPr lang="ru-RU"/>
                    </a:p>
                  </a:txBody>
                  <a:tcPr/>
                </a:tc>
                <a:tc vMerge="1">
                  <a:txBody>
                    <a:bodyPr/>
                    <a:lstStyle/>
                    <a:p>
                      <a:endParaRPr lang="ru-RU"/>
                    </a:p>
                  </a:txBody>
                  <a:tcPr/>
                </a:tc>
                <a:tc>
                  <a:txBody>
                    <a:bodyPr/>
                    <a:lstStyle/>
                    <a:p>
                      <a:pPr algn="ctr" fontAlgn="ctr"/>
                      <a:r>
                        <a:rPr lang="ru-RU" sz="850" u="none" strike="noStrike" dirty="0">
                          <a:effectLst/>
                        </a:rPr>
                        <a:t>2023 год</a:t>
                      </a:r>
                      <a:endParaRPr lang="ru-RU" sz="850" b="0" i="0" u="none" strike="noStrike" dirty="0">
                        <a:solidFill>
                          <a:srgbClr val="000000"/>
                        </a:solidFill>
                        <a:effectLst/>
                        <a:latin typeface="Arial" panose="020B0604020202020204" pitchFamily="34" charset="0"/>
                      </a:endParaRPr>
                    </a:p>
                  </a:txBody>
                  <a:tcPr marL="3729" marR="3729" marT="3729" marB="0" anchor="ctr"/>
                </a:tc>
                <a:tc>
                  <a:txBody>
                    <a:bodyPr/>
                    <a:lstStyle/>
                    <a:p>
                      <a:pPr algn="ctr" fontAlgn="ctr"/>
                      <a:r>
                        <a:rPr lang="ru-RU" sz="850" u="none" strike="noStrike" dirty="0">
                          <a:effectLst/>
                        </a:rPr>
                        <a:t>2024 год</a:t>
                      </a:r>
                      <a:endParaRPr lang="ru-RU" sz="850" b="0" i="0" u="none" strike="noStrike" dirty="0">
                        <a:solidFill>
                          <a:srgbClr val="000000"/>
                        </a:solidFill>
                        <a:effectLst/>
                        <a:latin typeface="Arial" panose="020B0604020202020204" pitchFamily="34" charset="0"/>
                      </a:endParaRPr>
                    </a:p>
                  </a:txBody>
                  <a:tcPr marL="3729" marR="3729" marT="3729" marB="0" anchor="ctr"/>
                </a:tc>
                <a:tc>
                  <a:txBody>
                    <a:bodyPr/>
                    <a:lstStyle/>
                    <a:p>
                      <a:pPr algn="ctr" fontAlgn="ctr"/>
                      <a:r>
                        <a:rPr lang="ru-RU" sz="850" u="none" strike="noStrike" dirty="0">
                          <a:effectLst/>
                        </a:rPr>
                        <a:t>2025 год</a:t>
                      </a:r>
                      <a:endParaRPr lang="ru-RU" sz="850" b="0" i="0" u="none" strike="noStrike" dirty="0">
                        <a:solidFill>
                          <a:srgbClr val="000000"/>
                        </a:solidFill>
                        <a:effectLst/>
                        <a:latin typeface="Arial" panose="020B0604020202020204" pitchFamily="34" charset="0"/>
                      </a:endParaRPr>
                    </a:p>
                  </a:txBody>
                  <a:tcPr marL="3729" marR="3729" marT="3729" marB="0" anchor="ctr"/>
                </a:tc>
                <a:extLst>
                  <a:ext uri="{0D108BD9-81ED-4DB2-BD59-A6C34878D82A}">
                    <a16:rowId xmlns:a16="http://schemas.microsoft.com/office/drawing/2014/main" val="1185874653"/>
                  </a:ext>
                </a:extLst>
              </a:tr>
              <a:tr h="120665">
                <a:tc>
                  <a:txBody>
                    <a:bodyPr/>
                    <a:lstStyle/>
                    <a:p>
                      <a:pPr algn="l" fontAlgn="ctr"/>
                      <a:r>
                        <a:rPr lang="ru-RU" sz="850" u="none" strike="noStrike">
                          <a:effectLst/>
                        </a:rPr>
                        <a:t>Муниципальная программа «Культура»</a:t>
                      </a:r>
                      <a:endParaRPr lang="ru-RU" sz="850" b="1" i="0" u="none" strike="noStrike">
                        <a:solidFill>
                          <a:srgbClr val="000000"/>
                        </a:solidFill>
                        <a:effectLst/>
                        <a:latin typeface="Arial" panose="020B0604020202020204" pitchFamily="34" charset="0"/>
                      </a:endParaRPr>
                    </a:p>
                  </a:txBody>
                  <a:tcPr marL="3729" marR="3729" marT="3729" marB="0" anchor="ctr"/>
                </a:tc>
                <a:tc>
                  <a:txBody>
                    <a:bodyPr/>
                    <a:lstStyle/>
                    <a:p>
                      <a:pPr algn="ctr" fontAlgn="ctr"/>
                      <a:r>
                        <a:rPr lang="ru-RU" sz="850" u="none" strike="noStrike">
                          <a:effectLst/>
                        </a:rPr>
                        <a:t> </a:t>
                      </a:r>
                      <a:endParaRPr lang="ru-RU" sz="850" b="0" i="0" u="none" strike="noStrike">
                        <a:solidFill>
                          <a:srgbClr val="000000"/>
                        </a:solidFill>
                        <a:effectLst/>
                        <a:latin typeface="Arial" panose="020B0604020202020204" pitchFamily="34" charset="0"/>
                      </a:endParaRPr>
                    </a:p>
                  </a:txBody>
                  <a:tcPr marL="3729" marR="3729" marT="3729" marB="0" anchor="ctr"/>
                </a:tc>
                <a:tc>
                  <a:txBody>
                    <a:bodyPr/>
                    <a:lstStyle/>
                    <a:p>
                      <a:pPr algn="ctr" fontAlgn="ctr"/>
                      <a:r>
                        <a:rPr lang="ru-RU" sz="850" u="none" strike="noStrike">
                          <a:effectLst/>
                        </a:rPr>
                        <a:t> </a:t>
                      </a:r>
                      <a:endParaRPr lang="ru-RU" sz="850" b="0" i="0" u="none" strike="noStrike">
                        <a:solidFill>
                          <a:srgbClr val="000000"/>
                        </a:solidFill>
                        <a:effectLst/>
                        <a:latin typeface="Arial" panose="020B0604020202020204" pitchFamily="34" charset="0"/>
                      </a:endParaRPr>
                    </a:p>
                  </a:txBody>
                  <a:tcPr marL="3729" marR="3729" marT="3729" marB="0" anchor="ctr"/>
                </a:tc>
                <a:tc>
                  <a:txBody>
                    <a:bodyPr/>
                    <a:lstStyle/>
                    <a:p>
                      <a:pPr algn="ctr" fontAlgn="ctr"/>
                      <a:r>
                        <a:rPr lang="ru-RU" sz="850" u="none" strike="noStrike">
                          <a:effectLst/>
                        </a:rPr>
                        <a:t> </a:t>
                      </a:r>
                      <a:endParaRPr lang="ru-RU" sz="850" b="0" i="0" u="none" strike="noStrike">
                        <a:solidFill>
                          <a:srgbClr val="000000"/>
                        </a:solidFill>
                        <a:effectLst/>
                        <a:latin typeface="Arial" panose="020B0604020202020204" pitchFamily="34" charset="0"/>
                      </a:endParaRPr>
                    </a:p>
                  </a:txBody>
                  <a:tcPr marL="3729" marR="3729" marT="3729" marB="0" anchor="ctr"/>
                </a:tc>
                <a:tc>
                  <a:txBody>
                    <a:bodyPr/>
                    <a:lstStyle/>
                    <a:p>
                      <a:pPr algn="ctr" fontAlgn="ctr"/>
                      <a:r>
                        <a:rPr lang="ru-RU" sz="850" u="none" strike="noStrike">
                          <a:effectLst/>
                        </a:rPr>
                        <a:t> </a:t>
                      </a:r>
                      <a:endParaRPr lang="ru-RU" sz="850" b="0" i="0" u="none" strike="noStrike">
                        <a:solidFill>
                          <a:srgbClr val="000000"/>
                        </a:solidFill>
                        <a:effectLst/>
                        <a:latin typeface="Arial" panose="020B0604020202020204" pitchFamily="34" charset="0"/>
                      </a:endParaRPr>
                    </a:p>
                  </a:txBody>
                  <a:tcPr marL="3729" marR="3729" marT="3729" marB="0" anchor="ctr"/>
                </a:tc>
                <a:tc>
                  <a:txBody>
                    <a:bodyPr/>
                    <a:lstStyle/>
                    <a:p>
                      <a:pPr algn="ctr" fontAlgn="ctr"/>
                      <a:r>
                        <a:rPr lang="ru-RU" sz="850" u="none" strike="noStrike">
                          <a:effectLst/>
                        </a:rPr>
                        <a:t> </a:t>
                      </a:r>
                      <a:endParaRPr lang="ru-RU" sz="850" b="0" i="0" u="none" strike="noStrike">
                        <a:solidFill>
                          <a:srgbClr val="000000"/>
                        </a:solidFill>
                        <a:effectLst/>
                        <a:latin typeface="Arial" panose="020B0604020202020204" pitchFamily="34" charset="0"/>
                      </a:endParaRPr>
                    </a:p>
                  </a:txBody>
                  <a:tcPr marL="3729" marR="3729" marT="3729" marB="0" anchor="ctr"/>
                </a:tc>
                <a:tc>
                  <a:txBody>
                    <a:bodyPr/>
                    <a:lstStyle/>
                    <a:p>
                      <a:pPr algn="ctr" fontAlgn="ctr"/>
                      <a:r>
                        <a:rPr lang="ru-RU" sz="850" u="none" strike="noStrike">
                          <a:effectLst/>
                        </a:rPr>
                        <a:t> </a:t>
                      </a:r>
                      <a:endParaRPr lang="ru-RU" sz="850" b="0" i="0" u="none" strike="noStrike">
                        <a:solidFill>
                          <a:srgbClr val="000000"/>
                        </a:solidFill>
                        <a:effectLst/>
                        <a:latin typeface="Arial" panose="020B0604020202020204" pitchFamily="34" charset="0"/>
                      </a:endParaRPr>
                    </a:p>
                  </a:txBody>
                  <a:tcPr marL="3729" marR="3729" marT="3729" marB="0" anchor="ctr"/>
                </a:tc>
                <a:tc>
                  <a:txBody>
                    <a:bodyPr/>
                    <a:lstStyle/>
                    <a:p>
                      <a:pPr algn="ctr" fontAlgn="ctr"/>
                      <a:r>
                        <a:rPr lang="ru-RU" sz="850" u="none" strike="noStrike">
                          <a:effectLst/>
                        </a:rPr>
                        <a:t> </a:t>
                      </a:r>
                      <a:endParaRPr lang="ru-RU" sz="850" b="0" i="0" u="none" strike="noStrike">
                        <a:solidFill>
                          <a:srgbClr val="000000"/>
                        </a:solidFill>
                        <a:effectLst/>
                        <a:latin typeface="Calibri" panose="020F0502020204030204" pitchFamily="34" charset="0"/>
                      </a:endParaRPr>
                    </a:p>
                  </a:txBody>
                  <a:tcPr marL="3729" marR="3729" marT="3729" marB="0" anchor="ctr"/>
                </a:tc>
                <a:tc>
                  <a:txBody>
                    <a:bodyPr/>
                    <a:lstStyle/>
                    <a:p>
                      <a:pPr algn="ctr" fontAlgn="ctr"/>
                      <a:r>
                        <a:rPr lang="ru-RU" sz="850" u="none" strike="noStrike">
                          <a:effectLst/>
                        </a:rPr>
                        <a:t> </a:t>
                      </a:r>
                      <a:endParaRPr lang="ru-RU" sz="850" b="0" i="0" u="none" strike="noStrike">
                        <a:solidFill>
                          <a:srgbClr val="000000"/>
                        </a:solidFill>
                        <a:effectLst/>
                        <a:latin typeface="Calibri" panose="020F0502020204030204" pitchFamily="34" charset="0"/>
                      </a:endParaRPr>
                    </a:p>
                  </a:txBody>
                  <a:tcPr marL="3729" marR="3729" marT="3729" marB="0" anchor="ctr"/>
                </a:tc>
                <a:extLst>
                  <a:ext uri="{0D108BD9-81ED-4DB2-BD59-A6C34878D82A}">
                    <a16:rowId xmlns:a16="http://schemas.microsoft.com/office/drawing/2014/main" val="579942817"/>
                  </a:ext>
                </a:extLst>
              </a:tr>
              <a:tr h="472533">
                <a:tc>
                  <a:txBody>
                    <a:bodyPr/>
                    <a:lstStyle/>
                    <a:p>
                      <a:pPr algn="l" fontAlgn="ctr"/>
                      <a:r>
                        <a:rPr lang="ru-RU" sz="850" u="none" strike="noStrike">
                          <a:effectLst/>
                        </a:rPr>
                        <a:t>Подпрограмма I «Сохранение, использование, популяризация и государственная охрана объектов культурного наследия (памятников истории и культуры) народов Российской Федерации»</a:t>
                      </a:r>
                      <a:endParaRPr lang="ru-RU" sz="850" b="1" i="0" u="none" strike="noStrike">
                        <a:solidFill>
                          <a:srgbClr val="000000"/>
                        </a:solidFill>
                        <a:effectLst/>
                        <a:latin typeface="Arial" panose="020B0604020202020204" pitchFamily="34" charset="0"/>
                      </a:endParaRPr>
                    </a:p>
                  </a:txBody>
                  <a:tcPr marL="3729" marR="3729" marT="3729" marB="0" anchor="ctr"/>
                </a:tc>
                <a:tc>
                  <a:txBody>
                    <a:bodyPr/>
                    <a:lstStyle/>
                    <a:p>
                      <a:pPr algn="ctr" fontAlgn="ctr"/>
                      <a:r>
                        <a:rPr lang="ru-RU" sz="850" u="none" strike="noStrike">
                          <a:effectLst/>
                        </a:rPr>
                        <a:t> </a:t>
                      </a:r>
                      <a:endParaRPr lang="ru-RU" sz="850" b="0" i="0" u="none" strike="noStrike">
                        <a:solidFill>
                          <a:srgbClr val="000000"/>
                        </a:solidFill>
                        <a:effectLst/>
                        <a:latin typeface="Arial" panose="020B0604020202020204" pitchFamily="34" charset="0"/>
                      </a:endParaRPr>
                    </a:p>
                  </a:txBody>
                  <a:tcPr marL="3729" marR="3729" marT="3729" marB="0" anchor="ctr"/>
                </a:tc>
                <a:tc>
                  <a:txBody>
                    <a:bodyPr/>
                    <a:lstStyle/>
                    <a:p>
                      <a:pPr algn="ctr" fontAlgn="ctr"/>
                      <a:r>
                        <a:rPr lang="ru-RU" sz="850" u="none" strike="noStrike">
                          <a:effectLst/>
                        </a:rPr>
                        <a:t> </a:t>
                      </a:r>
                      <a:endParaRPr lang="ru-RU" sz="850" b="0" i="0" u="none" strike="noStrike">
                        <a:solidFill>
                          <a:srgbClr val="000000"/>
                        </a:solidFill>
                        <a:effectLst/>
                        <a:latin typeface="Arial" panose="020B0604020202020204" pitchFamily="34" charset="0"/>
                      </a:endParaRPr>
                    </a:p>
                  </a:txBody>
                  <a:tcPr marL="3729" marR="3729" marT="3729" marB="0" anchor="ctr"/>
                </a:tc>
                <a:tc>
                  <a:txBody>
                    <a:bodyPr/>
                    <a:lstStyle/>
                    <a:p>
                      <a:pPr algn="ctr" fontAlgn="ctr"/>
                      <a:r>
                        <a:rPr lang="ru-RU" sz="850" u="none" strike="noStrike">
                          <a:effectLst/>
                        </a:rPr>
                        <a:t> </a:t>
                      </a:r>
                      <a:endParaRPr lang="ru-RU" sz="850" b="0" i="0" u="none" strike="noStrike">
                        <a:solidFill>
                          <a:srgbClr val="000000"/>
                        </a:solidFill>
                        <a:effectLst/>
                        <a:latin typeface="Arial" panose="020B0604020202020204" pitchFamily="34" charset="0"/>
                      </a:endParaRPr>
                    </a:p>
                  </a:txBody>
                  <a:tcPr marL="3729" marR="3729" marT="3729" marB="0" anchor="ctr"/>
                </a:tc>
                <a:tc>
                  <a:txBody>
                    <a:bodyPr/>
                    <a:lstStyle/>
                    <a:p>
                      <a:pPr algn="ctr" fontAlgn="ctr"/>
                      <a:r>
                        <a:rPr lang="ru-RU" sz="850" u="none" strike="noStrike">
                          <a:effectLst/>
                        </a:rPr>
                        <a:t> </a:t>
                      </a:r>
                      <a:endParaRPr lang="ru-RU" sz="850" b="0" i="0" u="none" strike="noStrike">
                        <a:solidFill>
                          <a:srgbClr val="000000"/>
                        </a:solidFill>
                        <a:effectLst/>
                        <a:latin typeface="Arial" panose="020B0604020202020204" pitchFamily="34" charset="0"/>
                      </a:endParaRPr>
                    </a:p>
                  </a:txBody>
                  <a:tcPr marL="3729" marR="3729" marT="3729" marB="0" anchor="ctr"/>
                </a:tc>
                <a:tc>
                  <a:txBody>
                    <a:bodyPr/>
                    <a:lstStyle/>
                    <a:p>
                      <a:pPr algn="ctr" fontAlgn="ctr"/>
                      <a:r>
                        <a:rPr lang="ru-RU" sz="850" u="none" strike="noStrike">
                          <a:effectLst/>
                        </a:rPr>
                        <a:t> </a:t>
                      </a:r>
                      <a:endParaRPr lang="ru-RU" sz="850" b="0" i="0" u="none" strike="noStrike">
                        <a:solidFill>
                          <a:srgbClr val="000000"/>
                        </a:solidFill>
                        <a:effectLst/>
                        <a:latin typeface="Arial" panose="020B0604020202020204" pitchFamily="34" charset="0"/>
                      </a:endParaRPr>
                    </a:p>
                  </a:txBody>
                  <a:tcPr marL="3729" marR="3729" marT="3729" marB="0" anchor="ctr"/>
                </a:tc>
                <a:tc>
                  <a:txBody>
                    <a:bodyPr/>
                    <a:lstStyle/>
                    <a:p>
                      <a:pPr algn="ctr" fontAlgn="ctr"/>
                      <a:r>
                        <a:rPr lang="ru-RU" sz="850" u="none" strike="noStrike">
                          <a:effectLst/>
                        </a:rPr>
                        <a:t> </a:t>
                      </a:r>
                      <a:endParaRPr lang="ru-RU" sz="850" b="0" i="0" u="none" strike="noStrike">
                        <a:solidFill>
                          <a:srgbClr val="000000"/>
                        </a:solidFill>
                        <a:effectLst/>
                        <a:latin typeface="Arial" panose="020B0604020202020204" pitchFamily="34" charset="0"/>
                      </a:endParaRPr>
                    </a:p>
                  </a:txBody>
                  <a:tcPr marL="3729" marR="3729" marT="3729" marB="0" anchor="ctr"/>
                </a:tc>
                <a:tc>
                  <a:txBody>
                    <a:bodyPr/>
                    <a:lstStyle/>
                    <a:p>
                      <a:pPr algn="ctr" fontAlgn="ctr"/>
                      <a:r>
                        <a:rPr lang="ru-RU" sz="850" u="none" strike="noStrike">
                          <a:effectLst/>
                        </a:rPr>
                        <a:t> </a:t>
                      </a:r>
                      <a:endParaRPr lang="ru-RU" sz="850" b="0" i="0" u="none" strike="noStrike">
                        <a:solidFill>
                          <a:srgbClr val="000000"/>
                        </a:solidFill>
                        <a:effectLst/>
                        <a:latin typeface="Calibri" panose="020F0502020204030204" pitchFamily="34" charset="0"/>
                      </a:endParaRPr>
                    </a:p>
                  </a:txBody>
                  <a:tcPr marL="3729" marR="3729" marT="3729" marB="0" anchor="ctr"/>
                </a:tc>
                <a:tc>
                  <a:txBody>
                    <a:bodyPr/>
                    <a:lstStyle/>
                    <a:p>
                      <a:pPr algn="ctr" fontAlgn="ctr"/>
                      <a:r>
                        <a:rPr lang="ru-RU" sz="850" u="none" strike="noStrike">
                          <a:effectLst/>
                        </a:rPr>
                        <a:t> </a:t>
                      </a:r>
                      <a:endParaRPr lang="ru-RU" sz="850" b="0" i="0" u="none" strike="noStrike">
                        <a:solidFill>
                          <a:srgbClr val="000000"/>
                        </a:solidFill>
                        <a:effectLst/>
                        <a:latin typeface="Calibri" panose="020F0502020204030204" pitchFamily="34" charset="0"/>
                      </a:endParaRPr>
                    </a:p>
                  </a:txBody>
                  <a:tcPr marL="3729" marR="3729" marT="3729" marB="0" anchor="ctr"/>
                </a:tc>
                <a:extLst>
                  <a:ext uri="{0D108BD9-81ED-4DB2-BD59-A6C34878D82A}">
                    <a16:rowId xmlns:a16="http://schemas.microsoft.com/office/drawing/2014/main" val="2538392760"/>
                  </a:ext>
                </a:extLst>
              </a:tr>
              <a:tr h="472533">
                <a:tc>
                  <a:txBody>
                    <a:bodyPr/>
                    <a:lstStyle/>
                    <a:p>
                      <a:pPr algn="l" fontAlgn="ctr"/>
                      <a:r>
                        <a:rPr lang="ru-RU" sz="850" u="none" strike="noStrike" dirty="0">
                          <a:effectLst/>
                        </a:rPr>
                        <a:t>Количество объектов культурного наследия, находящихся в собственности муниципальных образований, находящихся на территории Московской области, по которым в текущем году разработана проектная документация</a:t>
                      </a:r>
                      <a:endParaRPr lang="ru-RU" sz="850" b="0" i="0" u="none" strike="noStrike" dirty="0">
                        <a:solidFill>
                          <a:srgbClr val="000000"/>
                        </a:solidFill>
                        <a:effectLst/>
                        <a:latin typeface="Arial" panose="020B0604020202020204" pitchFamily="34" charset="0"/>
                      </a:endParaRPr>
                    </a:p>
                  </a:txBody>
                  <a:tcPr marL="3729" marR="3729" marT="3729" marB="0" anchor="ctr"/>
                </a:tc>
                <a:tc>
                  <a:txBody>
                    <a:bodyPr/>
                    <a:lstStyle/>
                    <a:p>
                      <a:pPr algn="ctr" fontAlgn="ctr"/>
                      <a:r>
                        <a:rPr lang="ru-RU" sz="850" u="none" strike="noStrike">
                          <a:effectLst/>
                        </a:rPr>
                        <a:t>Показатель муниципальной программы</a:t>
                      </a:r>
                      <a:endParaRPr lang="ru-RU" sz="850" b="0" i="0" u="none" strike="noStrike">
                        <a:solidFill>
                          <a:srgbClr val="000000"/>
                        </a:solidFill>
                        <a:effectLst/>
                        <a:latin typeface="Arial" panose="020B0604020202020204" pitchFamily="34" charset="0"/>
                      </a:endParaRPr>
                    </a:p>
                  </a:txBody>
                  <a:tcPr marL="3729" marR="3729" marT="3729" marB="0" anchor="ctr"/>
                </a:tc>
                <a:tc>
                  <a:txBody>
                    <a:bodyPr/>
                    <a:lstStyle/>
                    <a:p>
                      <a:pPr algn="ctr" fontAlgn="ctr"/>
                      <a:r>
                        <a:rPr lang="ru-RU" sz="850" u="none" strike="noStrike" dirty="0">
                          <a:effectLst/>
                        </a:rPr>
                        <a:t>Единица</a:t>
                      </a:r>
                      <a:endParaRPr lang="ru-RU" sz="850" b="0" i="0" u="none" strike="noStrike" dirty="0">
                        <a:solidFill>
                          <a:srgbClr val="000000"/>
                        </a:solidFill>
                        <a:effectLst/>
                        <a:latin typeface="Arial" panose="020B0604020202020204" pitchFamily="34" charset="0"/>
                      </a:endParaRPr>
                    </a:p>
                  </a:txBody>
                  <a:tcPr marL="3729" marR="3729" marT="3729" marB="0" anchor="ctr"/>
                </a:tc>
                <a:tc>
                  <a:txBody>
                    <a:bodyPr/>
                    <a:lstStyle/>
                    <a:p>
                      <a:pPr algn="ctr" fontAlgn="ctr"/>
                      <a:r>
                        <a:rPr lang="ru-RU" sz="850" u="none" strike="noStrike">
                          <a:effectLst/>
                        </a:rPr>
                        <a:t>0</a:t>
                      </a:r>
                      <a:endParaRPr lang="ru-RU" sz="850" b="0" i="0" u="none" strike="noStrike">
                        <a:solidFill>
                          <a:srgbClr val="000000"/>
                        </a:solidFill>
                        <a:effectLst/>
                        <a:latin typeface="Arial" panose="020B0604020202020204" pitchFamily="34" charset="0"/>
                      </a:endParaRPr>
                    </a:p>
                  </a:txBody>
                  <a:tcPr marL="3729" marR="3729" marT="3729" marB="0" anchor="ctr"/>
                </a:tc>
                <a:tc>
                  <a:txBody>
                    <a:bodyPr/>
                    <a:lstStyle/>
                    <a:p>
                      <a:pPr algn="ctr" fontAlgn="t"/>
                      <a:r>
                        <a:rPr lang="ru-RU" sz="900" u="none" strike="noStrike" baseline="0" dirty="0">
                          <a:effectLst/>
                          <a:latin typeface="+mn-lt"/>
                        </a:rPr>
                        <a:t>0</a:t>
                      </a:r>
                      <a:endParaRPr lang="ru-RU" sz="900" b="0" i="0" u="none" strike="noStrike" baseline="0" dirty="0">
                        <a:solidFill>
                          <a:srgbClr val="000000"/>
                        </a:solidFill>
                        <a:effectLst/>
                        <a:latin typeface="+mn-lt"/>
                      </a:endParaRPr>
                    </a:p>
                  </a:txBody>
                  <a:tcPr marL="5985" marR="5985" marT="5985" marB="0" anchor="ctr"/>
                </a:tc>
                <a:tc>
                  <a:txBody>
                    <a:bodyPr/>
                    <a:lstStyle/>
                    <a:p>
                      <a:pPr algn="ctr" fontAlgn="ctr"/>
                      <a:r>
                        <a:rPr lang="en-US" sz="850" u="none" strike="noStrike" dirty="0">
                          <a:effectLst/>
                        </a:rPr>
                        <a:t>1</a:t>
                      </a:r>
                      <a:endParaRPr lang="ru-RU" sz="850" b="0" i="0" u="none" strike="noStrike" dirty="0">
                        <a:solidFill>
                          <a:srgbClr val="000000"/>
                        </a:solidFill>
                        <a:effectLst/>
                        <a:latin typeface="Arial" panose="020B0604020202020204" pitchFamily="34" charset="0"/>
                      </a:endParaRPr>
                    </a:p>
                  </a:txBody>
                  <a:tcPr marL="3729" marR="3729" marT="3729" marB="0" anchor="ctr"/>
                </a:tc>
                <a:tc>
                  <a:txBody>
                    <a:bodyPr/>
                    <a:lstStyle/>
                    <a:p>
                      <a:pPr algn="ctr" fontAlgn="ctr"/>
                      <a:r>
                        <a:rPr lang="ru-RU" sz="850" u="none" strike="noStrike" dirty="0">
                          <a:effectLst/>
                        </a:rPr>
                        <a:t>0</a:t>
                      </a:r>
                      <a:endParaRPr lang="ru-RU" sz="850" b="0" i="0" u="none" strike="noStrike" dirty="0">
                        <a:solidFill>
                          <a:srgbClr val="000000"/>
                        </a:solidFill>
                        <a:effectLst/>
                        <a:latin typeface="Arial" panose="020B0604020202020204" pitchFamily="34" charset="0"/>
                      </a:endParaRPr>
                    </a:p>
                  </a:txBody>
                  <a:tcPr marL="3729" marR="3729" marT="3729" marB="0" anchor="ctr"/>
                </a:tc>
                <a:tc>
                  <a:txBody>
                    <a:bodyPr/>
                    <a:lstStyle/>
                    <a:p>
                      <a:pPr algn="ctr" fontAlgn="ctr"/>
                      <a:r>
                        <a:rPr lang="ru-RU" sz="850" u="none" strike="noStrike">
                          <a:effectLst/>
                        </a:rPr>
                        <a:t>0</a:t>
                      </a:r>
                      <a:endParaRPr lang="ru-RU" sz="850" b="0" i="0" u="none" strike="noStrike">
                        <a:solidFill>
                          <a:srgbClr val="000000"/>
                        </a:solidFill>
                        <a:effectLst/>
                        <a:latin typeface="Calibri" panose="020F0502020204030204" pitchFamily="34" charset="0"/>
                      </a:endParaRPr>
                    </a:p>
                  </a:txBody>
                  <a:tcPr marL="3729" marR="3729" marT="3729" marB="0" anchor="ctr"/>
                </a:tc>
                <a:tc>
                  <a:txBody>
                    <a:bodyPr/>
                    <a:lstStyle/>
                    <a:p>
                      <a:pPr algn="ctr" fontAlgn="ctr"/>
                      <a:r>
                        <a:rPr lang="ru-RU" sz="850" u="none" strike="noStrike" dirty="0">
                          <a:solidFill>
                            <a:schemeClr val="tx1"/>
                          </a:solidFill>
                          <a:effectLst/>
                        </a:rPr>
                        <a:t>0</a:t>
                      </a:r>
                      <a:endParaRPr lang="ru-RU" sz="850" b="0" i="0" u="none" strike="noStrike" dirty="0">
                        <a:solidFill>
                          <a:schemeClr val="tx1"/>
                        </a:solidFill>
                        <a:effectLst/>
                        <a:latin typeface="Calibri" panose="020F0502020204030204" pitchFamily="34" charset="0"/>
                      </a:endParaRPr>
                    </a:p>
                  </a:txBody>
                  <a:tcPr marL="3729" marR="3729" marT="3729" marB="0" anchor="ctr"/>
                </a:tc>
                <a:extLst>
                  <a:ext uri="{0D108BD9-81ED-4DB2-BD59-A6C34878D82A}">
                    <a16:rowId xmlns:a16="http://schemas.microsoft.com/office/drawing/2014/main" val="750207443"/>
                  </a:ext>
                </a:extLst>
              </a:tr>
              <a:tr h="707111">
                <a:tc>
                  <a:txBody>
                    <a:bodyPr/>
                    <a:lstStyle/>
                    <a:p>
                      <a:pPr algn="l" fontAlgn="ctr"/>
                      <a:r>
                        <a:rPr lang="ru-RU" sz="850" u="none" strike="noStrike" dirty="0">
                          <a:effectLst/>
                        </a:rPr>
                        <a:t>Увеличение доли объектов культурного наследия, находящихся в собственности муниципального образования, по которым проведены работы по сохранению, в общем количестве объектов культурного наследия, находящихся в собственности муниципальных образований, нуждающихся в указанных работах</a:t>
                      </a:r>
                      <a:endParaRPr lang="ru-RU" sz="850" b="0" i="0" u="none" strike="noStrike" dirty="0">
                        <a:solidFill>
                          <a:srgbClr val="000000"/>
                        </a:solidFill>
                        <a:effectLst/>
                        <a:latin typeface="Arial" panose="020B0604020202020204" pitchFamily="34" charset="0"/>
                      </a:endParaRPr>
                    </a:p>
                  </a:txBody>
                  <a:tcPr marL="3729" marR="3729" marT="3729" marB="0" anchor="ctr"/>
                </a:tc>
                <a:tc>
                  <a:txBody>
                    <a:bodyPr/>
                    <a:lstStyle/>
                    <a:p>
                      <a:pPr algn="ctr" fontAlgn="ctr"/>
                      <a:r>
                        <a:rPr lang="ru-RU" sz="850" u="none" strike="noStrike">
                          <a:effectLst/>
                        </a:rPr>
                        <a:t>Отраслевой показатель</a:t>
                      </a:r>
                      <a:endParaRPr lang="ru-RU" sz="850" b="0" i="0" u="none" strike="noStrike">
                        <a:solidFill>
                          <a:srgbClr val="000000"/>
                        </a:solidFill>
                        <a:effectLst/>
                        <a:latin typeface="Arial" panose="020B0604020202020204" pitchFamily="34" charset="0"/>
                      </a:endParaRPr>
                    </a:p>
                  </a:txBody>
                  <a:tcPr marL="3729" marR="3729" marT="3729" marB="0" anchor="ctr"/>
                </a:tc>
                <a:tc>
                  <a:txBody>
                    <a:bodyPr/>
                    <a:lstStyle/>
                    <a:p>
                      <a:pPr algn="ctr" fontAlgn="ctr"/>
                      <a:r>
                        <a:rPr lang="ru-RU" sz="850" u="none" strike="noStrike">
                          <a:effectLst/>
                        </a:rPr>
                        <a:t>Процент</a:t>
                      </a:r>
                      <a:endParaRPr lang="ru-RU" sz="850" b="0" i="0" u="none" strike="noStrike">
                        <a:solidFill>
                          <a:srgbClr val="000000"/>
                        </a:solidFill>
                        <a:effectLst/>
                        <a:latin typeface="Arial" panose="020B0604020202020204" pitchFamily="34" charset="0"/>
                      </a:endParaRPr>
                    </a:p>
                  </a:txBody>
                  <a:tcPr marL="3729" marR="3729" marT="3729" marB="0" anchor="ctr"/>
                </a:tc>
                <a:tc>
                  <a:txBody>
                    <a:bodyPr/>
                    <a:lstStyle/>
                    <a:p>
                      <a:pPr algn="ctr" fontAlgn="ctr"/>
                      <a:r>
                        <a:rPr lang="ru-RU" sz="850" u="none" strike="noStrike">
                          <a:effectLst/>
                        </a:rPr>
                        <a:t>100</a:t>
                      </a:r>
                      <a:endParaRPr lang="ru-RU" sz="850" b="0" i="0" u="none" strike="noStrike">
                        <a:solidFill>
                          <a:srgbClr val="000000"/>
                        </a:solidFill>
                        <a:effectLst/>
                        <a:latin typeface="Arial" panose="020B0604020202020204" pitchFamily="34" charset="0"/>
                      </a:endParaRPr>
                    </a:p>
                  </a:txBody>
                  <a:tcPr marL="3729" marR="3729" marT="3729" marB="0" anchor="ctr"/>
                </a:tc>
                <a:tc>
                  <a:txBody>
                    <a:bodyPr/>
                    <a:lstStyle/>
                    <a:p>
                      <a:pPr marL="0" algn="ctr" defTabSz="914400" rtl="0" eaLnBrk="1" fontAlgn="ctr" latinLnBrk="0" hangingPunct="1"/>
                      <a:r>
                        <a:rPr lang="ru-RU" sz="850" u="none" strike="noStrike" kern="1200" dirty="0">
                          <a:solidFill>
                            <a:schemeClr val="dk1"/>
                          </a:solidFill>
                          <a:effectLst/>
                          <a:latin typeface="+mn-lt"/>
                          <a:ea typeface="+mn-ea"/>
                          <a:cs typeface="+mn-cs"/>
                        </a:rPr>
                        <a:t>100</a:t>
                      </a:r>
                    </a:p>
                  </a:txBody>
                  <a:tcPr marL="5985" marR="5985" marT="5985" marB="0" anchor="ctr"/>
                </a:tc>
                <a:tc>
                  <a:txBody>
                    <a:bodyPr/>
                    <a:lstStyle/>
                    <a:p>
                      <a:pPr algn="ctr" fontAlgn="ctr"/>
                      <a:r>
                        <a:rPr lang="ru-RU" sz="850" u="none" strike="noStrike" dirty="0">
                          <a:effectLst/>
                        </a:rPr>
                        <a:t>100</a:t>
                      </a:r>
                      <a:endParaRPr lang="ru-RU" sz="850" b="0" i="0" u="none" strike="noStrike" dirty="0">
                        <a:solidFill>
                          <a:srgbClr val="000000"/>
                        </a:solidFill>
                        <a:effectLst/>
                        <a:latin typeface="Arial" panose="020B0604020202020204" pitchFamily="34" charset="0"/>
                      </a:endParaRPr>
                    </a:p>
                  </a:txBody>
                  <a:tcPr marL="3729" marR="3729" marT="3729" marB="0" anchor="ctr"/>
                </a:tc>
                <a:tc>
                  <a:txBody>
                    <a:bodyPr/>
                    <a:lstStyle/>
                    <a:p>
                      <a:pPr algn="ctr" fontAlgn="ctr"/>
                      <a:r>
                        <a:rPr lang="ru-RU" sz="850" u="none" strike="noStrike" dirty="0">
                          <a:effectLst/>
                        </a:rPr>
                        <a:t>100</a:t>
                      </a:r>
                      <a:endParaRPr lang="ru-RU" sz="850" b="0" i="0" u="none" strike="noStrike" dirty="0">
                        <a:solidFill>
                          <a:srgbClr val="000000"/>
                        </a:solidFill>
                        <a:effectLst/>
                        <a:latin typeface="Arial" panose="020B0604020202020204" pitchFamily="34" charset="0"/>
                      </a:endParaRPr>
                    </a:p>
                  </a:txBody>
                  <a:tcPr marL="3729" marR="3729" marT="3729" marB="0" anchor="ctr"/>
                </a:tc>
                <a:tc>
                  <a:txBody>
                    <a:bodyPr/>
                    <a:lstStyle/>
                    <a:p>
                      <a:pPr algn="ctr" fontAlgn="ctr"/>
                      <a:r>
                        <a:rPr lang="ru-RU" sz="850" u="none" strike="noStrike">
                          <a:effectLst/>
                        </a:rPr>
                        <a:t>100</a:t>
                      </a:r>
                      <a:endParaRPr lang="ru-RU" sz="850" b="0" i="0" u="none" strike="noStrike">
                        <a:solidFill>
                          <a:srgbClr val="000000"/>
                        </a:solidFill>
                        <a:effectLst/>
                        <a:latin typeface="Calibri" panose="020F0502020204030204" pitchFamily="34" charset="0"/>
                      </a:endParaRPr>
                    </a:p>
                  </a:txBody>
                  <a:tcPr marL="3729" marR="3729" marT="3729" marB="0" anchor="ctr"/>
                </a:tc>
                <a:tc>
                  <a:txBody>
                    <a:bodyPr/>
                    <a:lstStyle/>
                    <a:p>
                      <a:pPr algn="ctr" fontAlgn="ctr"/>
                      <a:r>
                        <a:rPr lang="ru-RU" sz="850" u="none" strike="noStrike" dirty="0">
                          <a:solidFill>
                            <a:schemeClr val="tx1"/>
                          </a:solidFill>
                          <a:effectLst/>
                        </a:rPr>
                        <a:t>100</a:t>
                      </a:r>
                      <a:endParaRPr lang="ru-RU" sz="850" b="0" i="0" u="none" strike="noStrike" dirty="0">
                        <a:solidFill>
                          <a:schemeClr val="tx1"/>
                        </a:solidFill>
                        <a:effectLst/>
                        <a:latin typeface="Calibri" panose="020F0502020204030204" pitchFamily="34" charset="0"/>
                      </a:endParaRPr>
                    </a:p>
                  </a:txBody>
                  <a:tcPr marL="3729" marR="3729" marT="3729" marB="0" anchor="ctr"/>
                </a:tc>
                <a:extLst>
                  <a:ext uri="{0D108BD9-81ED-4DB2-BD59-A6C34878D82A}">
                    <a16:rowId xmlns:a16="http://schemas.microsoft.com/office/drawing/2014/main" val="2301106947"/>
                  </a:ext>
                </a:extLst>
              </a:tr>
              <a:tr h="355244">
                <a:tc>
                  <a:txBody>
                    <a:bodyPr/>
                    <a:lstStyle/>
                    <a:p>
                      <a:pPr algn="l" fontAlgn="ctr"/>
                      <a:r>
                        <a:rPr lang="ru-RU" sz="850" u="none" strike="noStrike" dirty="0">
                          <a:effectLst/>
                        </a:rPr>
                        <a:t>Доля обслуженных мемориалов и недвижимых памятников истории и культуры, расположенных на территории города</a:t>
                      </a:r>
                      <a:endParaRPr lang="ru-RU" sz="850" b="0" i="0" u="none" strike="noStrike" dirty="0">
                        <a:solidFill>
                          <a:srgbClr val="000000"/>
                        </a:solidFill>
                        <a:effectLst/>
                        <a:latin typeface="Arial" panose="020B0604020202020204" pitchFamily="34" charset="0"/>
                      </a:endParaRPr>
                    </a:p>
                  </a:txBody>
                  <a:tcPr marL="3729" marR="3729" marT="3729" marB="0" anchor="ctr"/>
                </a:tc>
                <a:tc>
                  <a:txBody>
                    <a:bodyPr/>
                    <a:lstStyle/>
                    <a:p>
                      <a:pPr algn="ctr" fontAlgn="ctr"/>
                      <a:r>
                        <a:rPr lang="ru-RU" sz="850" u="none" strike="noStrike">
                          <a:effectLst/>
                        </a:rPr>
                        <a:t>Показатель муниципальной программы</a:t>
                      </a:r>
                      <a:endParaRPr lang="ru-RU" sz="850" b="0" i="0" u="none" strike="noStrike">
                        <a:solidFill>
                          <a:srgbClr val="000000"/>
                        </a:solidFill>
                        <a:effectLst/>
                        <a:latin typeface="Arial" panose="020B0604020202020204" pitchFamily="34" charset="0"/>
                      </a:endParaRPr>
                    </a:p>
                  </a:txBody>
                  <a:tcPr marL="3729" marR="3729" marT="3729" marB="0" anchor="ctr"/>
                </a:tc>
                <a:tc>
                  <a:txBody>
                    <a:bodyPr/>
                    <a:lstStyle/>
                    <a:p>
                      <a:pPr algn="ctr" fontAlgn="ctr"/>
                      <a:r>
                        <a:rPr lang="ru-RU" sz="850" u="none" strike="noStrike">
                          <a:effectLst/>
                        </a:rPr>
                        <a:t>Процент</a:t>
                      </a:r>
                      <a:endParaRPr lang="ru-RU" sz="850" b="0" i="0" u="none" strike="noStrike">
                        <a:solidFill>
                          <a:srgbClr val="000000"/>
                        </a:solidFill>
                        <a:effectLst/>
                        <a:latin typeface="Arial" panose="020B0604020202020204" pitchFamily="34" charset="0"/>
                      </a:endParaRPr>
                    </a:p>
                  </a:txBody>
                  <a:tcPr marL="3729" marR="3729" marT="3729" marB="0" anchor="ctr"/>
                </a:tc>
                <a:tc>
                  <a:txBody>
                    <a:bodyPr/>
                    <a:lstStyle/>
                    <a:p>
                      <a:pPr algn="ctr" fontAlgn="ctr"/>
                      <a:r>
                        <a:rPr lang="ru-RU" sz="850" u="none" strike="noStrike">
                          <a:effectLst/>
                        </a:rPr>
                        <a:t>100</a:t>
                      </a:r>
                      <a:endParaRPr lang="ru-RU" sz="850" b="0" i="0" u="none" strike="noStrike">
                        <a:solidFill>
                          <a:srgbClr val="000000"/>
                        </a:solidFill>
                        <a:effectLst/>
                        <a:latin typeface="Arial" panose="020B0604020202020204" pitchFamily="34" charset="0"/>
                      </a:endParaRPr>
                    </a:p>
                  </a:txBody>
                  <a:tcPr marL="3729" marR="3729" marT="3729" marB="0" anchor="ctr"/>
                </a:tc>
                <a:tc>
                  <a:txBody>
                    <a:bodyPr/>
                    <a:lstStyle/>
                    <a:p>
                      <a:pPr marL="0" algn="ctr" defTabSz="914400" rtl="0" eaLnBrk="1" fontAlgn="ctr" latinLnBrk="0" hangingPunct="1"/>
                      <a:r>
                        <a:rPr lang="ru-RU" sz="850" u="none" strike="noStrike" kern="1200" dirty="0">
                          <a:solidFill>
                            <a:schemeClr val="dk1"/>
                          </a:solidFill>
                          <a:effectLst/>
                          <a:latin typeface="+mn-lt"/>
                          <a:ea typeface="+mn-ea"/>
                          <a:cs typeface="+mn-cs"/>
                        </a:rPr>
                        <a:t>100</a:t>
                      </a:r>
                    </a:p>
                  </a:txBody>
                  <a:tcPr marL="5985" marR="5985" marT="5985" marB="0" anchor="ctr"/>
                </a:tc>
                <a:tc>
                  <a:txBody>
                    <a:bodyPr/>
                    <a:lstStyle/>
                    <a:p>
                      <a:pPr algn="ctr" fontAlgn="ctr"/>
                      <a:r>
                        <a:rPr lang="ru-RU" sz="850" u="none" strike="noStrike">
                          <a:effectLst/>
                        </a:rPr>
                        <a:t>100</a:t>
                      </a:r>
                      <a:endParaRPr lang="ru-RU" sz="850" b="0" i="0" u="none" strike="noStrike">
                        <a:solidFill>
                          <a:srgbClr val="000000"/>
                        </a:solidFill>
                        <a:effectLst/>
                        <a:latin typeface="Arial" panose="020B0604020202020204" pitchFamily="34" charset="0"/>
                      </a:endParaRPr>
                    </a:p>
                  </a:txBody>
                  <a:tcPr marL="3729" marR="3729" marT="3729" marB="0" anchor="ctr"/>
                </a:tc>
                <a:tc>
                  <a:txBody>
                    <a:bodyPr/>
                    <a:lstStyle/>
                    <a:p>
                      <a:pPr algn="ctr" fontAlgn="ctr"/>
                      <a:r>
                        <a:rPr lang="ru-RU" sz="850" u="none" strike="noStrike" dirty="0">
                          <a:effectLst/>
                        </a:rPr>
                        <a:t>100</a:t>
                      </a:r>
                      <a:endParaRPr lang="ru-RU" sz="850" b="0" i="0" u="none" strike="noStrike" dirty="0">
                        <a:solidFill>
                          <a:srgbClr val="000000"/>
                        </a:solidFill>
                        <a:effectLst/>
                        <a:latin typeface="Arial" panose="020B0604020202020204" pitchFamily="34" charset="0"/>
                      </a:endParaRPr>
                    </a:p>
                  </a:txBody>
                  <a:tcPr marL="3729" marR="3729" marT="3729" marB="0" anchor="ctr"/>
                </a:tc>
                <a:tc>
                  <a:txBody>
                    <a:bodyPr/>
                    <a:lstStyle/>
                    <a:p>
                      <a:pPr algn="ctr" fontAlgn="ctr"/>
                      <a:r>
                        <a:rPr lang="ru-RU" sz="850" u="none" strike="noStrike">
                          <a:effectLst/>
                        </a:rPr>
                        <a:t>100</a:t>
                      </a:r>
                      <a:endParaRPr lang="ru-RU" sz="850" b="0" i="0" u="none" strike="noStrike">
                        <a:solidFill>
                          <a:srgbClr val="000000"/>
                        </a:solidFill>
                        <a:effectLst/>
                        <a:latin typeface="Calibri" panose="020F0502020204030204" pitchFamily="34" charset="0"/>
                      </a:endParaRPr>
                    </a:p>
                  </a:txBody>
                  <a:tcPr marL="3729" marR="3729" marT="3729" marB="0" anchor="ctr"/>
                </a:tc>
                <a:tc>
                  <a:txBody>
                    <a:bodyPr/>
                    <a:lstStyle/>
                    <a:p>
                      <a:pPr algn="ctr" fontAlgn="ctr"/>
                      <a:r>
                        <a:rPr lang="ru-RU" sz="850" u="none" strike="noStrike" dirty="0">
                          <a:solidFill>
                            <a:schemeClr val="tx1"/>
                          </a:solidFill>
                          <a:effectLst/>
                        </a:rPr>
                        <a:t>100</a:t>
                      </a:r>
                      <a:endParaRPr lang="ru-RU" sz="850" b="0" i="0" u="none" strike="noStrike" dirty="0">
                        <a:solidFill>
                          <a:schemeClr val="tx1"/>
                        </a:solidFill>
                        <a:effectLst/>
                        <a:latin typeface="Calibri" panose="020F0502020204030204" pitchFamily="34" charset="0"/>
                      </a:endParaRPr>
                    </a:p>
                  </a:txBody>
                  <a:tcPr marL="3729" marR="3729" marT="3729" marB="0" anchor="ctr"/>
                </a:tc>
                <a:extLst>
                  <a:ext uri="{0D108BD9-81ED-4DB2-BD59-A6C34878D82A}">
                    <a16:rowId xmlns:a16="http://schemas.microsoft.com/office/drawing/2014/main" val="2544255132"/>
                  </a:ext>
                </a:extLst>
              </a:tr>
              <a:tr h="237955">
                <a:tc>
                  <a:txBody>
                    <a:bodyPr/>
                    <a:lstStyle/>
                    <a:p>
                      <a:pPr algn="l" fontAlgn="ctr"/>
                      <a:r>
                        <a:rPr lang="ru-RU" sz="850" u="none" strike="noStrike">
                          <a:effectLst/>
                        </a:rPr>
                        <a:t>Подпрограмма II «Развитие музейного дела в Московской области»</a:t>
                      </a:r>
                      <a:endParaRPr lang="ru-RU" sz="850" b="1" i="0" u="none" strike="noStrike">
                        <a:solidFill>
                          <a:srgbClr val="000000"/>
                        </a:solidFill>
                        <a:effectLst/>
                        <a:latin typeface="Arial" panose="020B0604020202020204" pitchFamily="34" charset="0"/>
                      </a:endParaRPr>
                    </a:p>
                  </a:txBody>
                  <a:tcPr marL="3729" marR="3729" marT="3729" marB="0" anchor="ctr"/>
                </a:tc>
                <a:tc>
                  <a:txBody>
                    <a:bodyPr/>
                    <a:lstStyle/>
                    <a:p>
                      <a:pPr algn="ctr" fontAlgn="ctr"/>
                      <a:r>
                        <a:rPr lang="ru-RU" sz="850" u="none" strike="noStrike">
                          <a:effectLst/>
                        </a:rPr>
                        <a:t> </a:t>
                      </a:r>
                      <a:endParaRPr lang="ru-RU" sz="850" b="0" i="0" u="none" strike="noStrike">
                        <a:solidFill>
                          <a:srgbClr val="000000"/>
                        </a:solidFill>
                        <a:effectLst/>
                        <a:latin typeface="Arial" panose="020B0604020202020204" pitchFamily="34" charset="0"/>
                      </a:endParaRPr>
                    </a:p>
                  </a:txBody>
                  <a:tcPr marL="3729" marR="3729" marT="3729" marB="0" anchor="ctr"/>
                </a:tc>
                <a:tc>
                  <a:txBody>
                    <a:bodyPr/>
                    <a:lstStyle/>
                    <a:p>
                      <a:pPr algn="ctr" fontAlgn="ctr"/>
                      <a:r>
                        <a:rPr lang="ru-RU" sz="850" u="none" strike="noStrike">
                          <a:effectLst/>
                        </a:rPr>
                        <a:t> </a:t>
                      </a:r>
                      <a:endParaRPr lang="ru-RU" sz="850" b="0" i="0" u="none" strike="noStrike">
                        <a:solidFill>
                          <a:srgbClr val="000000"/>
                        </a:solidFill>
                        <a:effectLst/>
                        <a:latin typeface="Arial" panose="020B0604020202020204" pitchFamily="34" charset="0"/>
                      </a:endParaRPr>
                    </a:p>
                  </a:txBody>
                  <a:tcPr marL="3729" marR="3729" marT="3729" marB="0" anchor="ctr"/>
                </a:tc>
                <a:tc>
                  <a:txBody>
                    <a:bodyPr/>
                    <a:lstStyle/>
                    <a:p>
                      <a:pPr algn="ctr" fontAlgn="ctr"/>
                      <a:r>
                        <a:rPr lang="ru-RU" sz="850" u="none" strike="noStrike">
                          <a:effectLst/>
                        </a:rPr>
                        <a:t> </a:t>
                      </a:r>
                      <a:endParaRPr lang="ru-RU" sz="850" b="0" i="0" u="none" strike="noStrike">
                        <a:solidFill>
                          <a:srgbClr val="000000"/>
                        </a:solidFill>
                        <a:effectLst/>
                        <a:latin typeface="Arial" panose="020B0604020202020204" pitchFamily="34" charset="0"/>
                      </a:endParaRPr>
                    </a:p>
                  </a:txBody>
                  <a:tcPr marL="3729" marR="3729" marT="3729" marB="0" anchor="ctr"/>
                </a:tc>
                <a:tc>
                  <a:txBody>
                    <a:bodyPr/>
                    <a:lstStyle/>
                    <a:p>
                      <a:pPr marL="0" algn="ctr" defTabSz="914400" rtl="0" eaLnBrk="1" fontAlgn="ctr" latinLnBrk="0" hangingPunct="1"/>
                      <a:r>
                        <a:rPr lang="ru-RU" sz="850" u="none" strike="noStrike" kern="1200" dirty="0">
                          <a:solidFill>
                            <a:schemeClr val="dk1"/>
                          </a:solidFill>
                          <a:effectLst/>
                          <a:latin typeface="+mn-lt"/>
                          <a:ea typeface="+mn-ea"/>
                          <a:cs typeface="+mn-cs"/>
                        </a:rPr>
                        <a:t> </a:t>
                      </a:r>
                    </a:p>
                  </a:txBody>
                  <a:tcPr marL="3729" marR="3729" marT="3729" marB="0" anchor="ctr"/>
                </a:tc>
                <a:tc>
                  <a:txBody>
                    <a:bodyPr/>
                    <a:lstStyle/>
                    <a:p>
                      <a:pPr algn="ctr" fontAlgn="ctr"/>
                      <a:r>
                        <a:rPr lang="ru-RU" sz="850" u="none" strike="noStrike">
                          <a:effectLst/>
                        </a:rPr>
                        <a:t> </a:t>
                      </a:r>
                      <a:endParaRPr lang="ru-RU" sz="850" b="0" i="0" u="none" strike="noStrike">
                        <a:solidFill>
                          <a:srgbClr val="000000"/>
                        </a:solidFill>
                        <a:effectLst/>
                        <a:latin typeface="Arial" panose="020B0604020202020204" pitchFamily="34" charset="0"/>
                      </a:endParaRPr>
                    </a:p>
                  </a:txBody>
                  <a:tcPr marL="3729" marR="3729" marT="3729" marB="0" anchor="ctr"/>
                </a:tc>
                <a:tc>
                  <a:txBody>
                    <a:bodyPr/>
                    <a:lstStyle/>
                    <a:p>
                      <a:pPr algn="ctr" fontAlgn="ctr"/>
                      <a:r>
                        <a:rPr lang="ru-RU" sz="850" u="none" strike="noStrike" dirty="0">
                          <a:effectLst/>
                        </a:rPr>
                        <a:t> </a:t>
                      </a:r>
                      <a:endParaRPr lang="ru-RU" sz="850" b="0" i="0" u="none" strike="noStrike" dirty="0">
                        <a:solidFill>
                          <a:srgbClr val="000000"/>
                        </a:solidFill>
                        <a:effectLst/>
                        <a:latin typeface="Arial" panose="020B0604020202020204" pitchFamily="34" charset="0"/>
                      </a:endParaRPr>
                    </a:p>
                  </a:txBody>
                  <a:tcPr marL="3729" marR="3729" marT="3729" marB="0" anchor="ctr"/>
                </a:tc>
                <a:tc>
                  <a:txBody>
                    <a:bodyPr/>
                    <a:lstStyle/>
                    <a:p>
                      <a:pPr algn="ctr" fontAlgn="ctr"/>
                      <a:r>
                        <a:rPr lang="ru-RU" sz="850" u="none" strike="noStrike">
                          <a:effectLst/>
                        </a:rPr>
                        <a:t> </a:t>
                      </a:r>
                      <a:endParaRPr lang="ru-RU" sz="850" b="0" i="0" u="none" strike="noStrike">
                        <a:solidFill>
                          <a:srgbClr val="000000"/>
                        </a:solidFill>
                        <a:effectLst/>
                        <a:latin typeface="Calibri" panose="020F0502020204030204" pitchFamily="34" charset="0"/>
                      </a:endParaRPr>
                    </a:p>
                  </a:txBody>
                  <a:tcPr marL="3729" marR="3729" marT="3729" marB="0" anchor="ctr"/>
                </a:tc>
                <a:tc>
                  <a:txBody>
                    <a:bodyPr/>
                    <a:lstStyle/>
                    <a:p>
                      <a:pPr algn="ctr" fontAlgn="ctr"/>
                      <a:r>
                        <a:rPr lang="ru-RU" sz="850" u="none" strike="noStrike" dirty="0">
                          <a:solidFill>
                            <a:schemeClr val="tx1"/>
                          </a:solidFill>
                          <a:effectLst/>
                        </a:rPr>
                        <a:t> </a:t>
                      </a:r>
                      <a:endParaRPr lang="ru-RU" sz="850" b="0" i="0" u="none" strike="noStrike" dirty="0">
                        <a:solidFill>
                          <a:schemeClr val="tx1"/>
                        </a:solidFill>
                        <a:effectLst/>
                        <a:latin typeface="Calibri" panose="020F0502020204030204" pitchFamily="34" charset="0"/>
                      </a:endParaRPr>
                    </a:p>
                  </a:txBody>
                  <a:tcPr marL="3729" marR="3729" marT="3729" marB="0" anchor="ctr"/>
                </a:tc>
                <a:extLst>
                  <a:ext uri="{0D108BD9-81ED-4DB2-BD59-A6C34878D82A}">
                    <a16:rowId xmlns:a16="http://schemas.microsoft.com/office/drawing/2014/main" val="3004378346"/>
                  </a:ext>
                </a:extLst>
              </a:tr>
              <a:tr h="437391">
                <a:tc>
                  <a:txBody>
                    <a:bodyPr/>
                    <a:lstStyle/>
                    <a:p>
                      <a:pPr algn="l" fontAlgn="ctr"/>
                      <a:r>
                        <a:rPr lang="ru-RU" sz="850" u="none" strike="noStrike">
                          <a:effectLst/>
                        </a:rPr>
                        <a:t>Увеличение общего количества посетителей музеев</a:t>
                      </a:r>
                      <a:endParaRPr lang="ru-RU" sz="850" b="0" i="0" u="none" strike="noStrike">
                        <a:solidFill>
                          <a:srgbClr val="000000"/>
                        </a:solidFill>
                        <a:effectLst/>
                        <a:latin typeface="Arial" panose="020B0604020202020204" pitchFamily="34" charset="0"/>
                      </a:endParaRPr>
                    </a:p>
                  </a:txBody>
                  <a:tcPr marL="3729" marR="3729" marT="3729" marB="0" anchor="ctr"/>
                </a:tc>
                <a:tc>
                  <a:txBody>
                    <a:bodyPr/>
                    <a:lstStyle/>
                    <a:p>
                      <a:pPr algn="ctr" fontAlgn="ctr"/>
                      <a:r>
                        <a:rPr lang="ru-RU" sz="850" u="none" strike="noStrike">
                          <a:effectLst/>
                        </a:rPr>
                        <a:t>Региональный проект "Культурная среда Подмосковья"</a:t>
                      </a:r>
                      <a:endParaRPr lang="ru-RU" sz="850" b="0" i="0" u="none" strike="noStrike">
                        <a:solidFill>
                          <a:srgbClr val="000000"/>
                        </a:solidFill>
                        <a:effectLst/>
                        <a:latin typeface="Arial" panose="020B0604020202020204" pitchFamily="34" charset="0"/>
                      </a:endParaRPr>
                    </a:p>
                  </a:txBody>
                  <a:tcPr marL="3729" marR="3729" marT="3729" marB="0" anchor="ctr"/>
                </a:tc>
                <a:tc>
                  <a:txBody>
                    <a:bodyPr/>
                    <a:lstStyle/>
                    <a:p>
                      <a:pPr algn="ctr" fontAlgn="ctr"/>
                      <a:r>
                        <a:rPr lang="ru-RU" sz="850" u="none" strike="noStrike">
                          <a:effectLst/>
                        </a:rPr>
                        <a:t>Процент</a:t>
                      </a:r>
                      <a:endParaRPr lang="ru-RU" sz="850" b="0" i="0" u="none" strike="noStrike">
                        <a:solidFill>
                          <a:srgbClr val="000000"/>
                        </a:solidFill>
                        <a:effectLst/>
                        <a:latin typeface="Arial" panose="020B0604020202020204" pitchFamily="34" charset="0"/>
                      </a:endParaRPr>
                    </a:p>
                  </a:txBody>
                  <a:tcPr marL="3729" marR="3729" marT="3729" marB="0" anchor="ctr"/>
                </a:tc>
                <a:tc>
                  <a:txBody>
                    <a:bodyPr/>
                    <a:lstStyle/>
                    <a:p>
                      <a:pPr algn="ctr" fontAlgn="ctr"/>
                      <a:r>
                        <a:rPr lang="ru-RU" sz="850" u="none" strike="noStrike" dirty="0">
                          <a:effectLst/>
                        </a:rPr>
                        <a:t>102</a:t>
                      </a:r>
                      <a:endParaRPr lang="ru-RU" sz="850" b="0" i="0" u="none" strike="noStrike" dirty="0">
                        <a:solidFill>
                          <a:srgbClr val="000000"/>
                        </a:solidFill>
                        <a:effectLst/>
                        <a:latin typeface="Arial" panose="020B0604020202020204" pitchFamily="34" charset="0"/>
                      </a:endParaRPr>
                    </a:p>
                  </a:txBody>
                  <a:tcPr marL="3729" marR="3729" marT="3729" marB="0" anchor="ctr"/>
                </a:tc>
                <a:tc>
                  <a:txBody>
                    <a:bodyPr/>
                    <a:lstStyle/>
                    <a:p>
                      <a:pPr marL="0" algn="ctr" defTabSz="914400" rtl="0" eaLnBrk="1" fontAlgn="ctr" latinLnBrk="0" hangingPunct="1"/>
                      <a:r>
                        <a:rPr lang="ru-RU" sz="850" u="none" strike="noStrike" kern="1200" dirty="0">
                          <a:solidFill>
                            <a:schemeClr val="dk1"/>
                          </a:solidFill>
                          <a:effectLst/>
                          <a:latin typeface="+mn-lt"/>
                          <a:ea typeface="+mn-ea"/>
                          <a:cs typeface="+mn-cs"/>
                        </a:rPr>
                        <a:t>142,15</a:t>
                      </a:r>
                    </a:p>
                  </a:txBody>
                  <a:tcPr marL="5985" marR="5985" marT="5985" marB="0" anchor="ctr"/>
                </a:tc>
                <a:tc>
                  <a:txBody>
                    <a:bodyPr/>
                    <a:lstStyle/>
                    <a:p>
                      <a:pPr algn="ctr" fontAlgn="ctr"/>
                      <a:r>
                        <a:rPr lang="ru-RU" sz="850" u="none" strike="noStrike" dirty="0">
                          <a:effectLst/>
                        </a:rPr>
                        <a:t>10</a:t>
                      </a:r>
                      <a:r>
                        <a:rPr lang="en-US" sz="850" u="none" strike="noStrike" dirty="0">
                          <a:effectLst/>
                        </a:rPr>
                        <a:t>8</a:t>
                      </a:r>
                      <a:endParaRPr lang="ru-RU" sz="850" b="0" i="0" u="none" strike="noStrike" dirty="0">
                        <a:solidFill>
                          <a:srgbClr val="000000"/>
                        </a:solidFill>
                        <a:effectLst/>
                        <a:latin typeface="Arial" panose="020B0604020202020204" pitchFamily="34" charset="0"/>
                      </a:endParaRPr>
                    </a:p>
                  </a:txBody>
                  <a:tcPr marL="3729" marR="3729" marT="3729" marB="0" anchor="ctr"/>
                </a:tc>
                <a:tc>
                  <a:txBody>
                    <a:bodyPr/>
                    <a:lstStyle/>
                    <a:p>
                      <a:pPr algn="ctr" fontAlgn="ctr"/>
                      <a:r>
                        <a:rPr lang="en-US" sz="850" u="none" strike="noStrike" dirty="0">
                          <a:effectLst/>
                        </a:rPr>
                        <a:t>110</a:t>
                      </a:r>
                      <a:endParaRPr lang="ru-RU" sz="850" b="0" i="0" u="none" strike="noStrike" dirty="0">
                        <a:solidFill>
                          <a:srgbClr val="000000"/>
                        </a:solidFill>
                        <a:effectLst/>
                        <a:latin typeface="Arial" panose="020B0604020202020204" pitchFamily="34" charset="0"/>
                      </a:endParaRPr>
                    </a:p>
                  </a:txBody>
                  <a:tcPr marL="3729" marR="3729" marT="3729" marB="0" anchor="ctr"/>
                </a:tc>
                <a:tc>
                  <a:txBody>
                    <a:bodyPr/>
                    <a:lstStyle/>
                    <a:p>
                      <a:pPr algn="ctr" fontAlgn="ctr"/>
                      <a:r>
                        <a:rPr lang="ru-RU" sz="850" u="none" strike="noStrike" dirty="0">
                          <a:effectLst/>
                        </a:rPr>
                        <a:t>11</a:t>
                      </a:r>
                      <a:r>
                        <a:rPr lang="en-US" sz="850" u="none" strike="noStrike" dirty="0">
                          <a:effectLst/>
                        </a:rPr>
                        <a:t>2</a:t>
                      </a:r>
                      <a:endParaRPr lang="ru-RU" sz="850" b="0" i="0" u="none" strike="noStrike" dirty="0">
                        <a:solidFill>
                          <a:srgbClr val="000000"/>
                        </a:solidFill>
                        <a:effectLst/>
                        <a:latin typeface="Calibri" panose="020F0502020204030204" pitchFamily="34" charset="0"/>
                      </a:endParaRPr>
                    </a:p>
                  </a:txBody>
                  <a:tcPr marL="3729" marR="3729" marT="3729" marB="0" anchor="ctr"/>
                </a:tc>
                <a:tc>
                  <a:txBody>
                    <a:bodyPr/>
                    <a:lstStyle/>
                    <a:p>
                      <a:pPr algn="ctr" fontAlgn="ctr"/>
                      <a:r>
                        <a:rPr lang="ru-RU" sz="850" u="none" strike="noStrike" dirty="0">
                          <a:solidFill>
                            <a:schemeClr val="tx1"/>
                          </a:solidFill>
                          <a:effectLst/>
                        </a:rPr>
                        <a:t>112</a:t>
                      </a:r>
                      <a:endParaRPr lang="ru-RU" sz="850" b="0" i="0" u="none" strike="noStrike" dirty="0">
                        <a:solidFill>
                          <a:schemeClr val="tx1"/>
                        </a:solidFill>
                        <a:effectLst/>
                        <a:latin typeface="Calibri" panose="020F0502020204030204" pitchFamily="34" charset="0"/>
                      </a:endParaRPr>
                    </a:p>
                  </a:txBody>
                  <a:tcPr marL="3729" marR="3729" marT="3729" marB="0" anchor="ctr"/>
                </a:tc>
                <a:extLst>
                  <a:ext uri="{0D108BD9-81ED-4DB2-BD59-A6C34878D82A}">
                    <a16:rowId xmlns:a16="http://schemas.microsoft.com/office/drawing/2014/main" val="1886269309"/>
                  </a:ext>
                </a:extLst>
              </a:tr>
              <a:tr h="148248">
                <a:tc>
                  <a:txBody>
                    <a:bodyPr/>
                    <a:lstStyle/>
                    <a:p>
                      <a:pPr algn="l" fontAlgn="ctr"/>
                      <a:r>
                        <a:rPr lang="ru-RU" sz="850" u="none" strike="noStrike">
                          <a:effectLst/>
                        </a:rPr>
                        <a:t>Перевод в электронный вид музейных фондов</a:t>
                      </a:r>
                      <a:endParaRPr lang="ru-RU" sz="850" b="0" i="0" u="none" strike="noStrike">
                        <a:solidFill>
                          <a:srgbClr val="000000"/>
                        </a:solidFill>
                        <a:effectLst/>
                        <a:latin typeface="Arial" panose="020B0604020202020204" pitchFamily="34" charset="0"/>
                      </a:endParaRPr>
                    </a:p>
                  </a:txBody>
                  <a:tcPr marL="3729" marR="3729" marT="3729" marB="0" anchor="ctr"/>
                </a:tc>
                <a:tc>
                  <a:txBody>
                    <a:bodyPr/>
                    <a:lstStyle/>
                    <a:p>
                      <a:pPr algn="ctr" fontAlgn="ctr"/>
                      <a:r>
                        <a:rPr lang="ru-RU" sz="850" u="none" strike="noStrike">
                          <a:effectLst/>
                        </a:rPr>
                        <a:t>Отраслевой показатель</a:t>
                      </a:r>
                      <a:endParaRPr lang="ru-RU" sz="850" b="0" i="0" u="none" strike="noStrike">
                        <a:solidFill>
                          <a:srgbClr val="000000"/>
                        </a:solidFill>
                        <a:effectLst/>
                        <a:latin typeface="Arial" panose="020B0604020202020204" pitchFamily="34" charset="0"/>
                      </a:endParaRPr>
                    </a:p>
                  </a:txBody>
                  <a:tcPr marL="3729" marR="3729" marT="3729" marB="0" anchor="ctr"/>
                </a:tc>
                <a:tc>
                  <a:txBody>
                    <a:bodyPr/>
                    <a:lstStyle/>
                    <a:p>
                      <a:pPr algn="ctr" fontAlgn="ctr"/>
                      <a:r>
                        <a:rPr lang="ru-RU" sz="850" u="none" strike="noStrike">
                          <a:effectLst/>
                        </a:rPr>
                        <a:t>Процент</a:t>
                      </a:r>
                      <a:endParaRPr lang="ru-RU" sz="850" b="0" i="0" u="none" strike="noStrike">
                        <a:solidFill>
                          <a:srgbClr val="000000"/>
                        </a:solidFill>
                        <a:effectLst/>
                        <a:latin typeface="Arial" panose="020B0604020202020204" pitchFamily="34" charset="0"/>
                      </a:endParaRPr>
                    </a:p>
                  </a:txBody>
                  <a:tcPr marL="3729" marR="3729" marT="3729" marB="0" anchor="ctr"/>
                </a:tc>
                <a:tc>
                  <a:txBody>
                    <a:bodyPr/>
                    <a:lstStyle/>
                    <a:p>
                      <a:pPr algn="ctr" fontAlgn="ctr"/>
                      <a:r>
                        <a:rPr lang="ru-RU" sz="850" u="none" strike="noStrike">
                          <a:effectLst/>
                        </a:rPr>
                        <a:t>-</a:t>
                      </a:r>
                      <a:endParaRPr lang="ru-RU" sz="850" b="0" i="0" u="none" strike="noStrike">
                        <a:solidFill>
                          <a:srgbClr val="000000"/>
                        </a:solidFill>
                        <a:effectLst/>
                        <a:latin typeface="Arial" panose="020B0604020202020204" pitchFamily="34" charset="0"/>
                      </a:endParaRPr>
                    </a:p>
                  </a:txBody>
                  <a:tcPr marL="3729" marR="3729" marT="3729" marB="0" anchor="ctr"/>
                </a:tc>
                <a:tc>
                  <a:txBody>
                    <a:bodyPr/>
                    <a:lstStyle/>
                    <a:p>
                      <a:pPr marL="0" algn="ctr" defTabSz="914400" rtl="0" eaLnBrk="1" fontAlgn="ctr" latinLnBrk="0" hangingPunct="1"/>
                      <a:r>
                        <a:rPr lang="ru-RU" sz="850" u="none" strike="noStrike" kern="1200" dirty="0">
                          <a:solidFill>
                            <a:schemeClr val="dk1"/>
                          </a:solidFill>
                          <a:effectLst/>
                          <a:latin typeface="+mn-lt"/>
                          <a:ea typeface="+mn-ea"/>
                          <a:cs typeface="+mn-cs"/>
                        </a:rPr>
                        <a:t>45</a:t>
                      </a:r>
                    </a:p>
                  </a:txBody>
                  <a:tcPr marL="5985" marR="5985" marT="5985" marB="0" anchor="ctr"/>
                </a:tc>
                <a:tc>
                  <a:txBody>
                    <a:bodyPr/>
                    <a:lstStyle/>
                    <a:p>
                      <a:pPr algn="ctr" fontAlgn="ctr"/>
                      <a:r>
                        <a:rPr lang="en-US" sz="850" u="none" strike="noStrike" dirty="0">
                          <a:effectLst/>
                        </a:rPr>
                        <a:t>50</a:t>
                      </a:r>
                      <a:endParaRPr lang="ru-RU" sz="850" b="0" i="0" u="none" strike="noStrike" dirty="0">
                        <a:solidFill>
                          <a:srgbClr val="000000"/>
                        </a:solidFill>
                        <a:effectLst/>
                        <a:latin typeface="Arial" panose="020B0604020202020204" pitchFamily="34" charset="0"/>
                      </a:endParaRPr>
                    </a:p>
                  </a:txBody>
                  <a:tcPr marL="3729" marR="3729" marT="3729" marB="0" anchor="ctr"/>
                </a:tc>
                <a:tc>
                  <a:txBody>
                    <a:bodyPr/>
                    <a:lstStyle/>
                    <a:p>
                      <a:pPr algn="ctr" fontAlgn="ctr"/>
                      <a:r>
                        <a:rPr lang="en-US" sz="850" u="none" strike="noStrike" dirty="0">
                          <a:effectLst/>
                        </a:rPr>
                        <a:t>-</a:t>
                      </a:r>
                      <a:endParaRPr lang="ru-RU" sz="850" b="0" i="0" u="none" strike="noStrike" dirty="0">
                        <a:solidFill>
                          <a:srgbClr val="000000"/>
                        </a:solidFill>
                        <a:effectLst/>
                        <a:latin typeface="Arial" panose="020B0604020202020204" pitchFamily="34" charset="0"/>
                      </a:endParaRPr>
                    </a:p>
                  </a:txBody>
                  <a:tcPr marL="3729" marR="3729" marT="3729" marB="0" anchor="ctr"/>
                </a:tc>
                <a:tc>
                  <a:txBody>
                    <a:bodyPr/>
                    <a:lstStyle/>
                    <a:p>
                      <a:pPr algn="ctr" fontAlgn="ctr"/>
                      <a:r>
                        <a:rPr lang="ru-RU" sz="850" u="none" strike="noStrike">
                          <a:effectLst/>
                        </a:rPr>
                        <a:t>-</a:t>
                      </a:r>
                      <a:endParaRPr lang="ru-RU" sz="850" b="0" i="0" u="none" strike="noStrike">
                        <a:solidFill>
                          <a:srgbClr val="000000"/>
                        </a:solidFill>
                        <a:effectLst/>
                        <a:latin typeface="Calibri" panose="020F0502020204030204" pitchFamily="34" charset="0"/>
                      </a:endParaRPr>
                    </a:p>
                  </a:txBody>
                  <a:tcPr marL="3729" marR="3729" marT="3729" marB="0" anchor="ctr"/>
                </a:tc>
                <a:tc>
                  <a:txBody>
                    <a:bodyPr/>
                    <a:lstStyle/>
                    <a:p>
                      <a:pPr algn="ctr" fontAlgn="ctr"/>
                      <a:r>
                        <a:rPr lang="ru-RU" sz="850" u="none" strike="noStrike" dirty="0">
                          <a:solidFill>
                            <a:schemeClr val="tx1"/>
                          </a:solidFill>
                          <a:effectLst/>
                        </a:rPr>
                        <a:t>-</a:t>
                      </a:r>
                      <a:endParaRPr lang="ru-RU" sz="850" b="0" i="0" u="none" strike="noStrike" dirty="0">
                        <a:solidFill>
                          <a:schemeClr val="tx1"/>
                        </a:solidFill>
                        <a:effectLst/>
                        <a:latin typeface="Calibri" panose="020F0502020204030204" pitchFamily="34" charset="0"/>
                      </a:endParaRPr>
                    </a:p>
                  </a:txBody>
                  <a:tcPr marL="3729" marR="3729" marT="3729" marB="0" anchor="ctr"/>
                </a:tc>
                <a:extLst>
                  <a:ext uri="{0D108BD9-81ED-4DB2-BD59-A6C34878D82A}">
                    <a16:rowId xmlns:a16="http://schemas.microsoft.com/office/drawing/2014/main" val="3194172061"/>
                  </a:ext>
                </a:extLst>
              </a:tr>
              <a:tr h="355244">
                <a:tc>
                  <a:txBody>
                    <a:bodyPr/>
                    <a:lstStyle/>
                    <a:p>
                      <a:pPr algn="l" fontAlgn="ctr"/>
                      <a:r>
                        <a:rPr lang="ru-RU" sz="850" u="none" strike="noStrike">
                          <a:effectLst/>
                        </a:rPr>
                        <a:t>Прирост количества выставочных проектов относительно уровня 2012 года</a:t>
                      </a:r>
                      <a:endParaRPr lang="ru-RU" sz="850" b="0" i="0" u="none" strike="noStrike">
                        <a:solidFill>
                          <a:srgbClr val="000000"/>
                        </a:solidFill>
                        <a:effectLst/>
                        <a:latin typeface="Arial" panose="020B0604020202020204" pitchFamily="34" charset="0"/>
                      </a:endParaRPr>
                    </a:p>
                  </a:txBody>
                  <a:tcPr marL="3729" marR="3729" marT="3729" marB="0" anchor="ctr"/>
                </a:tc>
                <a:tc>
                  <a:txBody>
                    <a:bodyPr/>
                    <a:lstStyle/>
                    <a:p>
                      <a:pPr algn="ctr" fontAlgn="ctr"/>
                      <a:r>
                        <a:rPr lang="ru-RU" sz="850" u="none" strike="noStrike" dirty="0">
                          <a:effectLst/>
                        </a:rPr>
                        <a:t>Показатель муниципальной программы </a:t>
                      </a:r>
                      <a:endParaRPr lang="ru-RU" sz="850" b="0" i="0" u="none" strike="noStrike" dirty="0">
                        <a:solidFill>
                          <a:srgbClr val="000000"/>
                        </a:solidFill>
                        <a:effectLst/>
                        <a:latin typeface="Arial" panose="020B0604020202020204" pitchFamily="34" charset="0"/>
                      </a:endParaRPr>
                    </a:p>
                  </a:txBody>
                  <a:tcPr marL="3729" marR="3729" marT="3729" marB="0" anchor="ctr"/>
                </a:tc>
                <a:tc>
                  <a:txBody>
                    <a:bodyPr/>
                    <a:lstStyle/>
                    <a:p>
                      <a:pPr algn="ctr" fontAlgn="ctr"/>
                      <a:r>
                        <a:rPr lang="ru-RU" sz="850" u="none" strike="noStrike">
                          <a:effectLst/>
                        </a:rPr>
                        <a:t>Процент</a:t>
                      </a:r>
                      <a:endParaRPr lang="ru-RU" sz="850" b="0" i="0" u="none" strike="noStrike">
                        <a:solidFill>
                          <a:srgbClr val="000000"/>
                        </a:solidFill>
                        <a:effectLst/>
                        <a:latin typeface="Arial" panose="020B0604020202020204" pitchFamily="34" charset="0"/>
                      </a:endParaRPr>
                    </a:p>
                  </a:txBody>
                  <a:tcPr marL="3729" marR="3729" marT="3729" marB="0" anchor="ctr"/>
                </a:tc>
                <a:tc>
                  <a:txBody>
                    <a:bodyPr/>
                    <a:lstStyle/>
                    <a:p>
                      <a:pPr algn="ctr" fontAlgn="ctr"/>
                      <a:r>
                        <a:rPr lang="ru-RU" sz="850" u="none" strike="noStrike">
                          <a:effectLst/>
                        </a:rPr>
                        <a:t>200</a:t>
                      </a:r>
                      <a:endParaRPr lang="ru-RU" sz="850" b="0" i="0" u="none" strike="noStrike">
                        <a:solidFill>
                          <a:srgbClr val="000000"/>
                        </a:solidFill>
                        <a:effectLst/>
                        <a:latin typeface="Arial" panose="020B0604020202020204" pitchFamily="34" charset="0"/>
                      </a:endParaRPr>
                    </a:p>
                  </a:txBody>
                  <a:tcPr marL="3729" marR="3729" marT="3729" marB="0" anchor="ctr"/>
                </a:tc>
                <a:tc>
                  <a:txBody>
                    <a:bodyPr/>
                    <a:lstStyle/>
                    <a:p>
                      <a:pPr marL="0" algn="ctr" defTabSz="914400" rtl="0" eaLnBrk="1" fontAlgn="ctr" latinLnBrk="0" hangingPunct="1"/>
                      <a:r>
                        <a:rPr lang="ru-RU" sz="850" u="none" strike="noStrike" kern="1200" dirty="0">
                          <a:solidFill>
                            <a:schemeClr val="dk1"/>
                          </a:solidFill>
                          <a:effectLst/>
                          <a:latin typeface="+mn-lt"/>
                          <a:ea typeface="+mn-ea"/>
                          <a:cs typeface="+mn-cs"/>
                        </a:rPr>
                        <a:t>277,77</a:t>
                      </a:r>
                    </a:p>
                  </a:txBody>
                  <a:tcPr marL="5985" marR="5985" marT="5985" marB="0" anchor="ctr"/>
                </a:tc>
                <a:tc>
                  <a:txBody>
                    <a:bodyPr/>
                    <a:lstStyle/>
                    <a:p>
                      <a:pPr algn="ctr" fontAlgn="ctr"/>
                      <a:r>
                        <a:rPr lang="en-US" sz="850" u="none" strike="noStrike" dirty="0">
                          <a:effectLst/>
                        </a:rPr>
                        <a:t>233,3</a:t>
                      </a:r>
                      <a:endParaRPr lang="ru-RU" sz="850" b="0" i="0" u="none" strike="noStrike" dirty="0">
                        <a:solidFill>
                          <a:srgbClr val="000000"/>
                        </a:solidFill>
                        <a:effectLst/>
                        <a:latin typeface="Arial" panose="020B0604020202020204" pitchFamily="34" charset="0"/>
                      </a:endParaRPr>
                    </a:p>
                  </a:txBody>
                  <a:tcPr marL="3729" marR="3729" marT="3729" marB="0" anchor="ctr"/>
                </a:tc>
                <a:tc>
                  <a:txBody>
                    <a:bodyPr/>
                    <a:lstStyle/>
                    <a:p>
                      <a:pPr algn="ctr" fontAlgn="ctr"/>
                      <a:r>
                        <a:rPr lang="en-US" sz="850" u="none" strike="noStrike" dirty="0">
                          <a:effectLst/>
                        </a:rPr>
                        <a:t>244,4</a:t>
                      </a:r>
                      <a:endParaRPr lang="ru-RU" sz="850" b="0" i="0" u="none" strike="noStrike" dirty="0">
                        <a:solidFill>
                          <a:srgbClr val="000000"/>
                        </a:solidFill>
                        <a:effectLst/>
                        <a:latin typeface="Arial" panose="020B0604020202020204" pitchFamily="34" charset="0"/>
                      </a:endParaRPr>
                    </a:p>
                  </a:txBody>
                  <a:tcPr marL="3729" marR="3729" marT="3729" marB="0" anchor="ctr"/>
                </a:tc>
                <a:tc>
                  <a:txBody>
                    <a:bodyPr/>
                    <a:lstStyle/>
                    <a:p>
                      <a:pPr algn="ctr" fontAlgn="ctr"/>
                      <a:r>
                        <a:rPr lang="en-US" sz="850" u="none" strike="noStrike" dirty="0">
                          <a:effectLst/>
                        </a:rPr>
                        <a:t>255,5</a:t>
                      </a:r>
                      <a:endParaRPr lang="ru-RU" sz="850" b="0" i="0" u="none" strike="noStrike" dirty="0">
                        <a:solidFill>
                          <a:srgbClr val="000000"/>
                        </a:solidFill>
                        <a:effectLst/>
                        <a:latin typeface="Calibri" panose="020F0502020204030204" pitchFamily="34" charset="0"/>
                      </a:endParaRPr>
                    </a:p>
                  </a:txBody>
                  <a:tcPr marL="3729" marR="3729" marT="3729" marB="0" anchor="ctr"/>
                </a:tc>
                <a:tc>
                  <a:txBody>
                    <a:bodyPr/>
                    <a:lstStyle/>
                    <a:p>
                      <a:pPr algn="ctr" fontAlgn="ctr"/>
                      <a:r>
                        <a:rPr lang="ru-RU" sz="850" u="none" strike="noStrike" dirty="0">
                          <a:solidFill>
                            <a:schemeClr val="tx1"/>
                          </a:solidFill>
                          <a:effectLst/>
                        </a:rPr>
                        <a:t>255,55</a:t>
                      </a:r>
                      <a:endParaRPr lang="ru-RU" sz="850" b="0" i="0" u="none" strike="noStrike" dirty="0">
                        <a:solidFill>
                          <a:schemeClr val="tx1"/>
                        </a:solidFill>
                        <a:effectLst/>
                        <a:latin typeface="Calibri" panose="020F0502020204030204" pitchFamily="34" charset="0"/>
                      </a:endParaRPr>
                    </a:p>
                  </a:txBody>
                  <a:tcPr marL="3729" marR="3729" marT="3729" marB="0" anchor="ctr"/>
                </a:tc>
                <a:extLst>
                  <a:ext uri="{0D108BD9-81ED-4DB2-BD59-A6C34878D82A}">
                    <a16:rowId xmlns:a16="http://schemas.microsoft.com/office/drawing/2014/main" val="2693616400"/>
                  </a:ext>
                </a:extLst>
              </a:tr>
              <a:tr h="237955">
                <a:tc>
                  <a:txBody>
                    <a:bodyPr/>
                    <a:lstStyle/>
                    <a:p>
                      <a:pPr algn="l" fontAlgn="ctr"/>
                      <a:r>
                        <a:rPr lang="ru-RU" sz="850" u="none" strike="noStrike" dirty="0">
                          <a:effectLst/>
                        </a:rPr>
                        <a:t>Подпрограмма III «Развитие библиотечного дела в Московской области»</a:t>
                      </a:r>
                      <a:endParaRPr lang="ru-RU" sz="850" b="1" i="0" u="none" strike="noStrike" dirty="0">
                        <a:solidFill>
                          <a:srgbClr val="000000"/>
                        </a:solidFill>
                        <a:effectLst/>
                        <a:latin typeface="Arial" panose="020B0604020202020204" pitchFamily="34" charset="0"/>
                      </a:endParaRPr>
                    </a:p>
                  </a:txBody>
                  <a:tcPr marL="3729" marR="3729" marT="3729" marB="0" anchor="ctr"/>
                </a:tc>
                <a:tc>
                  <a:txBody>
                    <a:bodyPr/>
                    <a:lstStyle/>
                    <a:p>
                      <a:pPr algn="ctr" fontAlgn="ctr"/>
                      <a:r>
                        <a:rPr lang="ru-RU" sz="850" u="none" strike="noStrike">
                          <a:effectLst/>
                        </a:rPr>
                        <a:t> </a:t>
                      </a:r>
                      <a:endParaRPr lang="ru-RU" sz="850" b="0" i="0" u="none" strike="noStrike">
                        <a:solidFill>
                          <a:srgbClr val="000000"/>
                        </a:solidFill>
                        <a:effectLst/>
                        <a:latin typeface="Arial" panose="020B0604020202020204" pitchFamily="34" charset="0"/>
                      </a:endParaRPr>
                    </a:p>
                  </a:txBody>
                  <a:tcPr marL="3729" marR="3729" marT="3729" marB="0" anchor="ctr"/>
                </a:tc>
                <a:tc>
                  <a:txBody>
                    <a:bodyPr/>
                    <a:lstStyle/>
                    <a:p>
                      <a:pPr algn="ctr" fontAlgn="ctr"/>
                      <a:r>
                        <a:rPr lang="ru-RU" sz="850" u="none" strike="noStrike">
                          <a:effectLst/>
                        </a:rPr>
                        <a:t> </a:t>
                      </a:r>
                      <a:endParaRPr lang="ru-RU" sz="850" b="0" i="0" u="none" strike="noStrike">
                        <a:solidFill>
                          <a:srgbClr val="000000"/>
                        </a:solidFill>
                        <a:effectLst/>
                        <a:latin typeface="Arial" panose="020B0604020202020204" pitchFamily="34" charset="0"/>
                      </a:endParaRPr>
                    </a:p>
                  </a:txBody>
                  <a:tcPr marL="3729" marR="3729" marT="3729" marB="0" anchor="ctr"/>
                </a:tc>
                <a:tc>
                  <a:txBody>
                    <a:bodyPr/>
                    <a:lstStyle/>
                    <a:p>
                      <a:pPr algn="ctr" fontAlgn="ctr"/>
                      <a:r>
                        <a:rPr lang="ru-RU" sz="850" u="none" strike="noStrike">
                          <a:effectLst/>
                        </a:rPr>
                        <a:t> </a:t>
                      </a:r>
                      <a:endParaRPr lang="ru-RU" sz="850" b="0" i="0" u="none" strike="noStrike">
                        <a:solidFill>
                          <a:srgbClr val="000000"/>
                        </a:solidFill>
                        <a:effectLst/>
                        <a:latin typeface="Arial" panose="020B0604020202020204" pitchFamily="34" charset="0"/>
                      </a:endParaRPr>
                    </a:p>
                  </a:txBody>
                  <a:tcPr marL="3729" marR="3729" marT="3729" marB="0" anchor="ctr"/>
                </a:tc>
                <a:tc>
                  <a:txBody>
                    <a:bodyPr/>
                    <a:lstStyle/>
                    <a:p>
                      <a:pPr algn="ctr" fontAlgn="ctr"/>
                      <a:r>
                        <a:rPr lang="ru-RU" sz="850" u="none" strike="noStrike">
                          <a:effectLst/>
                        </a:rPr>
                        <a:t> </a:t>
                      </a:r>
                      <a:endParaRPr lang="ru-RU" sz="850" b="0" i="0" u="none" strike="noStrike">
                        <a:solidFill>
                          <a:srgbClr val="000000"/>
                        </a:solidFill>
                        <a:effectLst/>
                        <a:latin typeface="Arial" panose="020B0604020202020204" pitchFamily="34" charset="0"/>
                      </a:endParaRPr>
                    </a:p>
                  </a:txBody>
                  <a:tcPr marL="3729" marR="3729" marT="3729" marB="0" anchor="ctr"/>
                </a:tc>
                <a:tc>
                  <a:txBody>
                    <a:bodyPr/>
                    <a:lstStyle/>
                    <a:p>
                      <a:pPr algn="ctr" fontAlgn="ctr"/>
                      <a:r>
                        <a:rPr lang="ru-RU" sz="850" u="none" strike="noStrike">
                          <a:effectLst/>
                        </a:rPr>
                        <a:t> </a:t>
                      </a:r>
                      <a:endParaRPr lang="ru-RU" sz="850" b="0" i="0" u="none" strike="noStrike">
                        <a:solidFill>
                          <a:srgbClr val="000000"/>
                        </a:solidFill>
                        <a:effectLst/>
                        <a:latin typeface="Arial" panose="020B0604020202020204" pitchFamily="34" charset="0"/>
                      </a:endParaRPr>
                    </a:p>
                  </a:txBody>
                  <a:tcPr marL="3729" marR="3729" marT="3729" marB="0" anchor="ctr"/>
                </a:tc>
                <a:tc>
                  <a:txBody>
                    <a:bodyPr/>
                    <a:lstStyle/>
                    <a:p>
                      <a:pPr algn="ctr" fontAlgn="ctr"/>
                      <a:r>
                        <a:rPr lang="ru-RU" sz="850" u="none" strike="noStrike" dirty="0">
                          <a:effectLst/>
                        </a:rPr>
                        <a:t> </a:t>
                      </a:r>
                      <a:endParaRPr lang="ru-RU" sz="850" b="0" i="0" u="none" strike="noStrike" dirty="0">
                        <a:solidFill>
                          <a:srgbClr val="000000"/>
                        </a:solidFill>
                        <a:effectLst/>
                        <a:latin typeface="Arial" panose="020B0604020202020204" pitchFamily="34" charset="0"/>
                      </a:endParaRPr>
                    </a:p>
                  </a:txBody>
                  <a:tcPr marL="3729" marR="3729" marT="3729" marB="0" anchor="ctr"/>
                </a:tc>
                <a:tc>
                  <a:txBody>
                    <a:bodyPr/>
                    <a:lstStyle/>
                    <a:p>
                      <a:pPr algn="ctr" fontAlgn="ctr"/>
                      <a:r>
                        <a:rPr lang="ru-RU" sz="850" u="none" strike="noStrike">
                          <a:effectLst/>
                        </a:rPr>
                        <a:t> </a:t>
                      </a:r>
                      <a:endParaRPr lang="ru-RU" sz="850" b="0" i="0" u="none" strike="noStrike">
                        <a:solidFill>
                          <a:srgbClr val="000000"/>
                        </a:solidFill>
                        <a:effectLst/>
                        <a:latin typeface="Calibri" panose="020F0502020204030204" pitchFamily="34" charset="0"/>
                      </a:endParaRPr>
                    </a:p>
                  </a:txBody>
                  <a:tcPr marL="3729" marR="3729" marT="3729" marB="0" anchor="ctr"/>
                </a:tc>
                <a:tc>
                  <a:txBody>
                    <a:bodyPr/>
                    <a:lstStyle/>
                    <a:p>
                      <a:pPr algn="ctr" fontAlgn="ctr"/>
                      <a:r>
                        <a:rPr lang="ru-RU" sz="850" u="none" strike="noStrike" dirty="0">
                          <a:solidFill>
                            <a:schemeClr val="tx1"/>
                          </a:solidFill>
                          <a:effectLst/>
                        </a:rPr>
                        <a:t> </a:t>
                      </a:r>
                      <a:endParaRPr lang="ru-RU" sz="850" b="0" i="0" u="none" strike="noStrike" dirty="0">
                        <a:solidFill>
                          <a:schemeClr val="tx1"/>
                        </a:solidFill>
                        <a:effectLst/>
                        <a:latin typeface="Calibri" panose="020F0502020204030204" pitchFamily="34" charset="0"/>
                      </a:endParaRPr>
                    </a:p>
                  </a:txBody>
                  <a:tcPr marL="3729" marR="3729" marT="3729" marB="0" anchor="ctr"/>
                </a:tc>
                <a:extLst>
                  <a:ext uri="{0D108BD9-81ED-4DB2-BD59-A6C34878D82A}">
                    <a16:rowId xmlns:a16="http://schemas.microsoft.com/office/drawing/2014/main" val="1666252646"/>
                  </a:ext>
                </a:extLst>
              </a:tr>
              <a:tr h="355244">
                <a:tc>
                  <a:txBody>
                    <a:bodyPr/>
                    <a:lstStyle/>
                    <a:p>
                      <a:pPr algn="l" fontAlgn="ctr"/>
                      <a:r>
                        <a:rPr lang="ru-RU" sz="850" u="none" strike="noStrike" dirty="0">
                          <a:effectLst/>
                        </a:rPr>
                        <a:t>Увеличение количества библиотек, внедривших стандарты деятельности библиотеки нового формата</a:t>
                      </a:r>
                      <a:endParaRPr lang="ru-RU" sz="850" b="0" i="0" u="none" strike="noStrike" dirty="0">
                        <a:solidFill>
                          <a:srgbClr val="000000"/>
                        </a:solidFill>
                        <a:effectLst/>
                        <a:latin typeface="Arial" panose="020B0604020202020204" pitchFamily="34" charset="0"/>
                      </a:endParaRPr>
                    </a:p>
                  </a:txBody>
                  <a:tcPr marL="3729" marR="3729" marT="3729" marB="0" anchor="ctr"/>
                </a:tc>
                <a:tc>
                  <a:txBody>
                    <a:bodyPr/>
                    <a:lstStyle/>
                    <a:p>
                      <a:pPr algn="ctr" fontAlgn="ctr"/>
                      <a:r>
                        <a:rPr lang="ru-RU" sz="850" u="none" strike="noStrike" dirty="0">
                          <a:effectLst/>
                        </a:rPr>
                        <a:t>Показатель муниципальной программы </a:t>
                      </a:r>
                      <a:endParaRPr lang="ru-RU" sz="850" b="0" i="0" u="none" strike="noStrike" dirty="0">
                        <a:solidFill>
                          <a:srgbClr val="000000"/>
                        </a:solidFill>
                        <a:effectLst/>
                        <a:latin typeface="Arial" panose="020B0604020202020204" pitchFamily="34" charset="0"/>
                      </a:endParaRPr>
                    </a:p>
                  </a:txBody>
                  <a:tcPr marL="3729" marR="3729" marT="3729" marB="0" anchor="ctr"/>
                </a:tc>
                <a:tc>
                  <a:txBody>
                    <a:bodyPr/>
                    <a:lstStyle/>
                    <a:p>
                      <a:pPr algn="ctr" fontAlgn="ctr"/>
                      <a:r>
                        <a:rPr lang="ru-RU" sz="850" u="none" strike="noStrike">
                          <a:effectLst/>
                        </a:rPr>
                        <a:t>Единица</a:t>
                      </a:r>
                      <a:endParaRPr lang="ru-RU" sz="850" b="0" i="0" u="none" strike="noStrike">
                        <a:solidFill>
                          <a:srgbClr val="000000"/>
                        </a:solidFill>
                        <a:effectLst/>
                        <a:latin typeface="Arial" panose="020B0604020202020204" pitchFamily="34" charset="0"/>
                      </a:endParaRPr>
                    </a:p>
                  </a:txBody>
                  <a:tcPr marL="3729" marR="3729" marT="3729" marB="0" anchor="ctr"/>
                </a:tc>
                <a:tc>
                  <a:txBody>
                    <a:bodyPr/>
                    <a:lstStyle/>
                    <a:p>
                      <a:pPr algn="ctr" fontAlgn="ctr"/>
                      <a:r>
                        <a:rPr lang="ru-RU" sz="850" u="none" strike="noStrike">
                          <a:effectLst/>
                        </a:rPr>
                        <a:t>1</a:t>
                      </a:r>
                      <a:endParaRPr lang="ru-RU" sz="850" b="0" i="0" u="none" strike="noStrike">
                        <a:solidFill>
                          <a:srgbClr val="000000"/>
                        </a:solidFill>
                        <a:effectLst/>
                        <a:latin typeface="Arial" panose="020B0604020202020204" pitchFamily="34" charset="0"/>
                      </a:endParaRPr>
                    </a:p>
                  </a:txBody>
                  <a:tcPr marL="3729" marR="3729" marT="3729" marB="0" anchor="ctr"/>
                </a:tc>
                <a:tc>
                  <a:txBody>
                    <a:bodyPr/>
                    <a:lstStyle/>
                    <a:p>
                      <a:pPr algn="ctr" fontAlgn="ctr"/>
                      <a:r>
                        <a:rPr lang="en-US" sz="850" u="none" strike="noStrike" dirty="0">
                          <a:effectLst/>
                        </a:rPr>
                        <a:t>3</a:t>
                      </a:r>
                      <a:endParaRPr lang="ru-RU" sz="850" b="0" i="0" u="none" strike="noStrike" dirty="0">
                        <a:solidFill>
                          <a:srgbClr val="000000"/>
                        </a:solidFill>
                        <a:effectLst/>
                        <a:latin typeface="Arial" panose="020B0604020202020204" pitchFamily="34" charset="0"/>
                      </a:endParaRPr>
                    </a:p>
                  </a:txBody>
                  <a:tcPr marL="3729" marR="3729" marT="3729" marB="0" anchor="ctr"/>
                </a:tc>
                <a:tc>
                  <a:txBody>
                    <a:bodyPr/>
                    <a:lstStyle/>
                    <a:p>
                      <a:pPr algn="ctr" fontAlgn="ctr"/>
                      <a:r>
                        <a:rPr lang="en-US" sz="850" u="none" strike="noStrike" dirty="0">
                          <a:effectLst/>
                        </a:rPr>
                        <a:t>4</a:t>
                      </a:r>
                      <a:endParaRPr lang="ru-RU" sz="850" b="0" i="0" u="none" strike="noStrike" dirty="0">
                        <a:solidFill>
                          <a:srgbClr val="000000"/>
                        </a:solidFill>
                        <a:effectLst/>
                        <a:latin typeface="Arial" panose="020B0604020202020204" pitchFamily="34" charset="0"/>
                      </a:endParaRPr>
                    </a:p>
                  </a:txBody>
                  <a:tcPr marL="3729" marR="3729" marT="3729" marB="0" anchor="ctr"/>
                </a:tc>
                <a:tc>
                  <a:txBody>
                    <a:bodyPr/>
                    <a:lstStyle/>
                    <a:p>
                      <a:pPr algn="ctr" fontAlgn="ctr"/>
                      <a:r>
                        <a:rPr lang="ru-RU" sz="850" u="none" strike="noStrike">
                          <a:effectLst/>
                        </a:rPr>
                        <a:t>4</a:t>
                      </a:r>
                      <a:endParaRPr lang="ru-RU" sz="850" b="0" i="0" u="none" strike="noStrike">
                        <a:solidFill>
                          <a:srgbClr val="000000"/>
                        </a:solidFill>
                        <a:effectLst/>
                        <a:latin typeface="Arial" panose="020B0604020202020204" pitchFamily="34" charset="0"/>
                      </a:endParaRPr>
                    </a:p>
                  </a:txBody>
                  <a:tcPr marL="3729" marR="3729" marT="3729" marB="0" anchor="ctr"/>
                </a:tc>
                <a:tc>
                  <a:txBody>
                    <a:bodyPr/>
                    <a:lstStyle/>
                    <a:p>
                      <a:pPr algn="ctr" fontAlgn="ctr"/>
                      <a:r>
                        <a:rPr lang="ru-RU" sz="850" u="none" strike="noStrike">
                          <a:effectLst/>
                        </a:rPr>
                        <a:t>4</a:t>
                      </a:r>
                      <a:endParaRPr lang="ru-RU" sz="850" b="0" i="0" u="none" strike="noStrike">
                        <a:solidFill>
                          <a:srgbClr val="000000"/>
                        </a:solidFill>
                        <a:effectLst/>
                        <a:latin typeface="Calibri" panose="020F0502020204030204" pitchFamily="34" charset="0"/>
                      </a:endParaRPr>
                    </a:p>
                  </a:txBody>
                  <a:tcPr marL="3729" marR="3729" marT="3729" marB="0" anchor="ctr"/>
                </a:tc>
                <a:tc>
                  <a:txBody>
                    <a:bodyPr/>
                    <a:lstStyle/>
                    <a:p>
                      <a:pPr algn="ctr" fontAlgn="ctr"/>
                      <a:r>
                        <a:rPr lang="ru-RU" sz="850" u="none" strike="noStrike" dirty="0">
                          <a:solidFill>
                            <a:schemeClr val="tx1"/>
                          </a:solidFill>
                          <a:effectLst/>
                        </a:rPr>
                        <a:t>4</a:t>
                      </a:r>
                      <a:endParaRPr lang="ru-RU" sz="850" b="0" i="0" u="none" strike="noStrike" dirty="0">
                        <a:solidFill>
                          <a:schemeClr val="tx1"/>
                        </a:solidFill>
                        <a:effectLst/>
                        <a:latin typeface="Calibri" panose="020F0502020204030204" pitchFamily="34" charset="0"/>
                      </a:endParaRPr>
                    </a:p>
                  </a:txBody>
                  <a:tcPr marL="3729" marR="3729" marT="3729" marB="0" anchor="ctr"/>
                </a:tc>
                <a:extLst>
                  <a:ext uri="{0D108BD9-81ED-4DB2-BD59-A6C34878D82A}">
                    <a16:rowId xmlns:a16="http://schemas.microsoft.com/office/drawing/2014/main" val="237690195"/>
                  </a:ext>
                </a:extLst>
              </a:tr>
              <a:tr h="355244">
                <a:tc>
                  <a:txBody>
                    <a:bodyPr/>
                    <a:lstStyle/>
                    <a:p>
                      <a:pPr algn="l" fontAlgn="t"/>
                      <a:r>
                        <a:rPr lang="ru-RU" sz="850" u="none" strike="noStrike" dirty="0">
                          <a:effectLst/>
                        </a:rPr>
                        <a:t>Количество посещений библиотек (на 1 жителя в год)</a:t>
                      </a:r>
                      <a:endParaRPr lang="ru-RU" sz="850" b="0" i="0" u="none" strike="noStrike" dirty="0">
                        <a:solidFill>
                          <a:srgbClr val="000000"/>
                        </a:solidFill>
                        <a:effectLst/>
                        <a:latin typeface="Arial" panose="020B0604020202020204" pitchFamily="34" charset="0"/>
                      </a:endParaRPr>
                    </a:p>
                  </a:txBody>
                  <a:tcPr marL="3729" marR="3729" marT="3729" marB="0"/>
                </a:tc>
                <a:tc>
                  <a:txBody>
                    <a:bodyPr/>
                    <a:lstStyle/>
                    <a:p>
                      <a:pPr algn="ctr" fontAlgn="ctr"/>
                      <a:r>
                        <a:rPr lang="ru-RU" sz="850" u="none" strike="noStrike">
                          <a:effectLst/>
                        </a:rPr>
                        <a:t>Показатель муниципальной программы </a:t>
                      </a:r>
                      <a:endParaRPr lang="ru-RU" sz="850" b="0" i="0" u="none" strike="noStrike">
                        <a:solidFill>
                          <a:srgbClr val="000000"/>
                        </a:solidFill>
                        <a:effectLst/>
                        <a:latin typeface="Arial" panose="020B0604020202020204" pitchFamily="34" charset="0"/>
                      </a:endParaRPr>
                    </a:p>
                  </a:txBody>
                  <a:tcPr marL="3729" marR="3729" marT="3729" marB="0" anchor="ctr"/>
                </a:tc>
                <a:tc>
                  <a:txBody>
                    <a:bodyPr/>
                    <a:lstStyle/>
                    <a:p>
                      <a:pPr algn="ctr" fontAlgn="ctr"/>
                      <a:r>
                        <a:rPr lang="ru-RU" sz="850" u="none" strike="noStrike">
                          <a:effectLst/>
                        </a:rPr>
                        <a:t>Процент</a:t>
                      </a:r>
                      <a:endParaRPr lang="ru-RU" sz="850" b="0" i="0" u="none" strike="noStrike">
                        <a:solidFill>
                          <a:srgbClr val="000000"/>
                        </a:solidFill>
                        <a:effectLst/>
                        <a:latin typeface="Arial" panose="020B0604020202020204" pitchFamily="34" charset="0"/>
                      </a:endParaRPr>
                    </a:p>
                  </a:txBody>
                  <a:tcPr marL="3729" marR="3729" marT="3729" marB="0" anchor="ctr"/>
                </a:tc>
                <a:tc>
                  <a:txBody>
                    <a:bodyPr/>
                    <a:lstStyle/>
                    <a:p>
                      <a:pPr algn="ctr" fontAlgn="ctr"/>
                      <a:r>
                        <a:rPr lang="ru-RU" sz="850" u="none" strike="noStrike">
                          <a:effectLst/>
                        </a:rPr>
                        <a:t>1,78</a:t>
                      </a:r>
                      <a:endParaRPr lang="ru-RU" sz="850" b="0" i="0" u="none" strike="noStrike">
                        <a:solidFill>
                          <a:srgbClr val="000000"/>
                        </a:solidFill>
                        <a:effectLst/>
                        <a:latin typeface="Arial" panose="020B0604020202020204" pitchFamily="34" charset="0"/>
                      </a:endParaRPr>
                    </a:p>
                  </a:txBody>
                  <a:tcPr marL="3729" marR="3729" marT="3729" marB="0" anchor="ct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ru-RU" sz="800" b="0" i="0" u="none" strike="noStrike" dirty="0">
                          <a:solidFill>
                            <a:srgbClr val="000000"/>
                          </a:solidFill>
                          <a:effectLst/>
                          <a:latin typeface="+mn-lt"/>
                        </a:rPr>
                        <a:t>1,91</a:t>
                      </a:r>
                    </a:p>
                  </a:txBody>
                  <a:tcPr marL="3729" marR="3729" marT="3729" marB="0" anchor="ctr"/>
                </a:tc>
                <a:tc>
                  <a:txBody>
                    <a:bodyPr/>
                    <a:lstStyle/>
                    <a:p>
                      <a:pPr algn="ctr" fontAlgn="ctr"/>
                      <a:r>
                        <a:rPr lang="ru-RU" sz="850" u="none" strike="noStrike" dirty="0">
                          <a:effectLst/>
                        </a:rPr>
                        <a:t>1,</a:t>
                      </a:r>
                      <a:r>
                        <a:rPr lang="en-US" sz="850" u="none" strike="noStrike" dirty="0">
                          <a:effectLst/>
                        </a:rPr>
                        <a:t>34</a:t>
                      </a:r>
                      <a:endParaRPr lang="ru-RU" sz="850" b="0" i="0" u="none" strike="noStrike" dirty="0">
                        <a:solidFill>
                          <a:srgbClr val="000000"/>
                        </a:solidFill>
                        <a:effectLst/>
                        <a:latin typeface="Arial" panose="020B0604020202020204" pitchFamily="34" charset="0"/>
                      </a:endParaRPr>
                    </a:p>
                  </a:txBody>
                  <a:tcPr marL="3729" marR="3729" marT="3729" marB="0" anchor="ctr"/>
                </a:tc>
                <a:tc>
                  <a:txBody>
                    <a:bodyPr/>
                    <a:lstStyle/>
                    <a:p>
                      <a:pPr algn="ctr" fontAlgn="ctr"/>
                      <a:r>
                        <a:rPr lang="ru-RU" sz="850" u="none" strike="noStrike" dirty="0">
                          <a:effectLst/>
                        </a:rPr>
                        <a:t>1,</a:t>
                      </a:r>
                      <a:r>
                        <a:rPr lang="en-US" sz="850" u="none" strike="noStrike" dirty="0">
                          <a:effectLst/>
                        </a:rPr>
                        <a:t>41</a:t>
                      </a:r>
                      <a:endParaRPr lang="ru-RU" sz="850" b="0" i="0" u="none" strike="noStrike" dirty="0">
                        <a:solidFill>
                          <a:srgbClr val="000000"/>
                        </a:solidFill>
                        <a:effectLst/>
                        <a:latin typeface="Arial" panose="020B0604020202020204" pitchFamily="34" charset="0"/>
                      </a:endParaRPr>
                    </a:p>
                  </a:txBody>
                  <a:tcPr marL="3729" marR="3729" marT="3729" marB="0" anchor="ctr"/>
                </a:tc>
                <a:tc>
                  <a:txBody>
                    <a:bodyPr/>
                    <a:lstStyle/>
                    <a:p>
                      <a:pPr algn="ctr" fontAlgn="ctr"/>
                      <a:r>
                        <a:rPr lang="ru-RU" sz="850" u="none" strike="noStrike" dirty="0">
                          <a:effectLst/>
                        </a:rPr>
                        <a:t>1,4</a:t>
                      </a:r>
                      <a:r>
                        <a:rPr lang="en-US" sz="850" u="none" strike="noStrike" dirty="0">
                          <a:effectLst/>
                        </a:rPr>
                        <a:t>8</a:t>
                      </a:r>
                      <a:endParaRPr lang="ru-RU" sz="850" b="0" i="0" u="none" strike="noStrike" dirty="0">
                        <a:solidFill>
                          <a:srgbClr val="000000"/>
                        </a:solidFill>
                        <a:effectLst/>
                        <a:latin typeface="Calibri" panose="020F0502020204030204" pitchFamily="34" charset="0"/>
                      </a:endParaRPr>
                    </a:p>
                  </a:txBody>
                  <a:tcPr marL="3729" marR="3729" marT="3729" marB="0" anchor="ctr"/>
                </a:tc>
                <a:tc>
                  <a:txBody>
                    <a:bodyPr/>
                    <a:lstStyle/>
                    <a:p>
                      <a:pPr algn="ctr" fontAlgn="ctr"/>
                      <a:r>
                        <a:rPr lang="ru-RU" sz="850" u="none" strike="noStrike" dirty="0">
                          <a:solidFill>
                            <a:schemeClr val="tx1"/>
                          </a:solidFill>
                          <a:effectLst/>
                        </a:rPr>
                        <a:t>1,48</a:t>
                      </a:r>
                      <a:endParaRPr lang="ru-RU" sz="850" b="0" i="0" u="none" strike="noStrike" dirty="0">
                        <a:solidFill>
                          <a:schemeClr val="tx1"/>
                        </a:solidFill>
                        <a:effectLst/>
                        <a:latin typeface="Calibri" panose="020F0502020204030204" pitchFamily="34" charset="0"/>
                      </a:endParaRPr>
                    </a:p>
                  </a:txBody>
                  <a:tcPr marL="3729" marR="3729" marT="3729" marB="0" anchor="ctr"/>
                </a:tc>
                <a:extLst>
                  <a:ext uri="{0D108BD9-81ED-4DB2-BD59-A6C34878D82A}">
                    <a16:rowId xmlns:a16="http://schemas.microsoft.com/office/drawing/2014/main" val="2046992035"/>
                  </a:ext>
                </a:extLst>
              </a:tr>
              <a:tr h="355244">
                <a:tc>
                  <a:txBody>
                    <a:bodyPr/>
                    <a:lstStyle/>
                    <a:p>
                      <a:pPr algn="l" fontAlgn="ctr"/>
                      <a:r>
                        <a:rPr lang="ru-RU" sz="850" u="none" strike="noStrike">
                          <a:effectLst/>
                        </a:rPr>
                        <a:t>Обеспечение роста числа пользователей муниципальных библиотек Московской области</a:t>
                      </a:r>
                      <a:endParaRPr lang="ru-RU" sz="850" b="0" i="0" u="none" strike="noStrike">
                        <a:solidFill>
                          <a:srgbClr val="000000"/>
                        </a:solidFill>
                        <a:effectLst/>
                        <a:latin typeface="Arial" panose="020B0604020202020204" pitchFamily="34" charset="0"/>
                      </a:endParaRPr>
                    </a:p>
                  </a:txBody>
                  <a:tcPr marL="3729" marR="3729" marT="3729" marB="0" anchor="ctr"/>
                </a:tc>
                <a:tc>
                  <a:txBody>
                    <a:bodyPr/>
                    <a:lstStyle/>
                    <a:p>
                      <a:pPr algn="ctr" fontAlgn="ctr"/>
                      <a:r>
                        <a:rPr lang="ru-RU" sz="850" u="none" strike="noStrike">
                          <a:effectLst/>
                        </a:rPr>
                        <a:t>Показатель муниципальной программы </a:t>
                      </a:r>
                      <a:endParaRPr lang="ru-RU" sz="850" b="0" i="0" u="none" strike="noStrike">
                        <a:solidFill>
                          <a:srgbClr val="000000"/>
                        </a:solidFill>
                        <a:effectLst/>
                        <a:latin typeface="Arial" panose="020B0604020202020204" pitchFamily="34" charset="0"/>
                      </a:endParaRPr>
                    </a:p>
                  </a:txBody>
                  <a:tcPr marL="3729" marR="3729" marT="3729" marB="0" anchor="ctr"/>
                </a:tc>
                <a:tc>
                  <a:txBody>
                    <a:bodyPr/>
                    <a:lstStyle/>
                    <a:p>
                      <a:pPr algn="ctr" fontAlgn="ctr"/>
                      <a:r>
                        <a:rPr lang="ru-RU" sz="850" u="none" strike="noStrike">
                          <a:effectLst/>
                        </a:rPr>
                        <a:t>Человек</a:t>
                      </a:r>
                      <a:endParaRPr lang="ru-RU" sz="850" b="0" i="0" u="none" strike="noStrike">
                        <a:solidFill>
                          <a:srgbClr val="000000"/>
                        </a:solidFill>
                        <a:effectLst/>
                        <a:latin typeface="Arial" panose="020B0604020202020204" pitchFamily="34" charset="0"/>
                      </a:endParaRPr>
                    </a:p>
                  </a:txBody>
                  <a:tcPr marL="3729" marR="3729" marT="3729" marB="0" anchor="ctr"/>
                </a:tc>
                <a:tc>
                  <a:txBody>
                    <a:bodyPr/>
                    <a:lstStyle/>
                    <a:p>
                      <a:pPr algn="ctr" fontAlgn="ctr"/>
                      <a:r>
                        <a:rPr lang="ru-RU" sz="850" u="none" strike="noStrike">
                          <a:effectLst/>
                        </a:rPr>
                        <a:t>135228</a:t>
                      </a:r>
                      <a:endParaRPr lang="ru-RU" sz="850" b="0" i="0" u="none" strike="noStrike">
                        <a:solidFill>
                          <a:srgbClr val="000000"/>
                        </a:solidFill>
                        <a:effectLst/>
                        <a:latin typeface="Arial" panose="020B0604020202020204" pitchFamily="34" charset="0"/>
                      </a:endParaRPr>
                    </a:p>
                  </a:txBody>
                  <a:tcPr marL="3729" marR="3729" marT="3729" marB="0" anchor="ct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ru-RU" sz="800" b="0" i="0" u="none" strike="noStrike" dirty="0">
                          <a:solidFill>
                            <a:srgbClr val="000000"/>
                          </a:solidFill>
                          <a:effectLst/>
                          <a:latin typeface="+mn-lt"/>
                        </a:rPr>
                        <a:t>225508</a:t>
                      </a:r>
                    </a:p>
                  </a:txBody>
                  <a:tcPr marL="3729" marR="3729" marT="3729" marB="0" anchor="ctr"/>
                </a:tc>
                <a:tc>
                  <a:txBody>
                    <a:bodyPr/>
                    <a:lstStyle/>
                    <a:p>
                      <a:pPr algn="ctr" fontAlgn="ctr"/>
                      <a:r>
                        <a:rPr lang="en-US" sz="850" u="none" strike="noStrike" dirty="0">
                          <a:effectLst/>
                        </a:rPr>
                        <a:t>156543</a:t>
                      </a:r>
                      <a:endParaRPr lang="ru-RU" sz="850" b="0" i="0" u="none" strike="noStrike" dirty="0">
                        <a:solidFill>
                          <a:srgbClr val="000000"/>
                        </a:solidFill>
                        <a:effectLst/>
                        <a:latin typeface="Arial" panose="020B0604020202020204" pitchFamily="34" charset="0"/>
                      </a:endParaRPr>
                    </a:p>
                  </a:txBody>
                  <a:tcPr marL="3729" marR="3729" marT="3729" marB="0" anchor="ctr"/>
                </a:tc>
                <a:tc>
                  <a:txBody>
                    <a:bodyPr/>
                    <a:lstStyle/>
                    <a:p>
                      <a:pPr algn="ctr" fontAlgn="ctr"/>
                      <a:r>
                        <a:rPr lang="en-US" sz="850" u="none" strike="noStrike" dirty="0">
                          <a:effectLst/>
                        </a:rPr>
                        <a:t>164371</a:t>
                      </a:r>
                      <a:endParaRPr lang="ru-RU" sz="850" b="0" i="0" u="none" strike="noStrike" dirty="0">
                        <a:solidFill>
                          <a:srgbClr val="000000"/>
                        </a:solidFill>
                        <a:effectLst/>
                        <a:latin typeface="Arial" panose="020B0604020202020204" pitchFamily="34" charset="0"/>
                      </a:endParaRPr>
                    </a:p>
                  </a:txBody>
                  <a:tcPr marL="3729" marR="3729" marT="3729" marB="0" anchor="ctr"/>
                </a:tc>
                <a:tc>
                  <a:txBody>
                    <a:bodyPr/>
                    <a:lstStyle/>
                    <a:p>
                      <a:pPr algn="ctr" fontAlgn="ctr"/>
                      <a:r>
                        <a:rPr lang="en-US" sz="850" u="none" strike="noStrike" dirty="0">
                          <a:effectLst/>
                        </a:rPr>
                        <a:t>172589</a:t>
                      </a:r>
                      <a:endParaRPr lang="ru-RU" sz="850" b="0" i="0" u="none" strike="noStrike" dirty="0">
                        <a:solidFill>
                          <a:srgbClr val="000000"/>
                        </a:solidFill>
                        <a:effectLst/>
                        <a:latin typeface="Calibri" panose="020F0502020204030204" pitchFamily="34" charset="0"/>
                      </a:endParaRPr>
                    </a:p>
                  </a:txBody>
                  <a:tcPr marL="3729" marR="3729" marT="3729" marB="0" anchor="ctr"/>
                </a:tc>
                <a:tc>
                  <a:txBody>
                    <a:bodyPr/>
                    <a:lstStyle/>
                    <a:p>
                      <a:pPr algn="ctr" fontAlgn="ctr"/>
                      <a:r>
                        <a:rPr lang="ru-RU" sz="850" u="none" strike="noStrike" dirty="0">
                          <a:solidFill>
                            <a:schemeClr val="tx1"/>
                          </a:solidFill>
                          <a:effectLst/>
                        </a:rPr>
                        <a:t>172589</a:t>
                      </a:r>
                      <a:endParaRPr lang="ru-RU" sz="850" b="0" i="0" u="none" strike="noStrike" dirty="0">
                        <a:solidFill>
                          <a:schemeClr val="tx1"/>
                        </a:solidFill>
                        <a:effectLst/>
                        <a:latin typeface="Calibri" panose="020F0502020204030204" pitchFamily="34" charset="0"/>
                      </a:endParaRPr>
                    </a:p>
                  </a:txBody>
                  <a:tcPr marL="3729" marR="3729" marT="3729" marB="0" anchor="ctr"/>
                </a:tc>
                <a:extLst>
                  <a:ext uri="{0D108BD9-81ED-4DB2-BD59-A6C34878D82A}">
                    <a16:rowId xmlns:a16="http://schemas.microsoft.com/office/drawing/2014/main" val="1224637823"/>
                  </a:ext>
                </a:extLst>
              </a:tr>
              <a:tr h="355244">
                <a:tc>
                  <a:txBody>
                    <a:bodyPr/>
                    <a:lstStyle/>
                    <a:p>
                      <a:pPr algn="l" fontAlgn="ctr"/>
                      <a:r>
                        <a:rPr lang="ru-RU" sz="850" u="none" strike="noStrike">
                          <a:effectLst/>
                        </a:rPr>
                        <a:t>Доля муниципальных библиотек, соответствующих требованиям к условиям деятельности библиотек Московской области (стандарту)</a:t>
                      </a:r>
                      <a:endParaRPr lang="ru-RU" sz="850" b="0" i="0" u="none" strike="noStrike">
                        <a:solidFill>
                          <a:srgbClr val="000000"/>
                        </a:solidFill>
                        <a:effectLst/>
                        <a:latin typeface="Arial" panose="020B0604020202020204" pitchFamily="34" charset="0"/>
                      </a:endParaRPr>
                    </a:p>
                  </a:txBody>
                  <a:tcPr marL="3729" marR="3729" marT="3729" marB="0" anchor="ctr"/>
                </a:tc>
                <a:tc>
                  <a:txBody>
                    <a:bodyPr/>
                    <a:lstStyle/>
                    <a:p>
                      <a:pPr algn="ctr" fontAlgn="ctr"/>
                      <a:r>
                        <a:rPr lang="ru-RU" sz="850" u="none" strike="noStrike" dirty="0">
                          <a:effectLst/>
                        </a:rPr>
                        <a:t>Показатель муниципальной программы </a:t>
                      </a:r>
                      <a:endParaRPr lang="ru-RU" sz="850" b="0" i="0" u="none" strike="noStrike" dirty="0">
                        <a:solidFill>
                          <a:srgbClr val="000000"/>
                        </a:solidFill>
                        <a:effectLst/>
                        <a:latin typeface="Arial" panose="020B0604020202020204" pitchFamily="34" charset="0"/>
                      </a:endParaRPr>
                    </a:p>
                  </a:txBody>
                  <a:tcPr marL="3729" marR="3729" marT="3729" marB="0" anchor="ctr"/>
                </a:tc>
                <a:tc>
                  <a:txBody>
                    <a:bodyPr/>
                    <a:lstStyle/>
                    <a:p>
                      <a:pPr algn="ctr" fontAlgn="ctr"/>
                      <a:r>
                        <a:rPr lang="ru-RU" sz="850" u="none" strike="noStrike">
                          <a:effectLst/>
                        </a:rPr>
                        <a:t>Процент</a:t>
                      </a:r>
                      <a:endParaRPr lang="ru-RU" sz="850" b="0" i="0" u="none" strike="noStrike">
                        <a:solidFill>
                          <a:srgbClr val="000000"/>
                        </a:solidFill>
                        <a:effectLst/>
                        <a:latin typeface="Arial" panose="020B0604020202020204" pitchFamily="34" charset="0"/>
                      </a:endParaRPr>
                    </a:p>
                  </a:txBody>
                  <a:tcPr marL="3729" marR="3729" marT="3729" marB="0" anchor="ctr"/>
                </a:tc>
                <a:tc>
                  <a:txBody>
                    <a:bodyPr/>
                    <a:lstStyle/>
                    <a:p>
                      <a:pPr algn="ctr" fontAlgn="ctr"/>
                      <a:r>
                        <a:rPr lang="ru-RU" sz="850" u="none" strike="noStrike">
                          <a:effectLst/>
                        </a:rPr>
                        <a:t>50</a:t>
                      </a:r>
                      <a:endParaRPr lang="ru-RU" sz="850" b="0" i="0" u="none" strike="noStrike">
                        <a:solidFill>
                          <a:srgbClr val="000000"/>
                        </a:solidFill>
                        <a:effectLst/>
                        <a:latin typeface="Arial" panose="020B0604020202020204" pitchFamily="34" charset="0"/>
                      </a:endParaRPr>
                    </a:p>
                  </a:txBody>
                  <a:tcPr marL="3729" marR="3729" marT="3729" marB="0" anchor="ct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ru-RU" sz="800" b="0" i="0" u="none" strike="noStrike" dirty="0">
                          <a:solidFill>
                            <a:srgbClr val="000000"/>
                          </a:solidFill>
                          <a:effectLst/>
                          <a:latin typeface="+mn-lt"/>
                        </a:rPr>
                        <a:t>100</a:t>
                      </a:r>
                    </a:p>
                  </a:txBody>
                  <a:tcPr marL="3729" marR="3729" marT="3729" marB="0" anchor="ctr"/>
                </a:tc>
                <a:tc>
                  <a:txBody>
                    <a:bodyPr/>
                    <a:lstStyle/>
                    <a:p>
                      <a:pPr algn="ctr" fontAlgn="ctr"/>
                      <a:r>
                        <a:rPr lang="ru-RU" sz="850" u="none" strike="noStrike">
                          <a:effectLst/>
                        </a:rPr>
                        <a:t>80</a:t>
                      </a:r>
                      <a:endParaRPr lang="ru-RU" sz="850" b="0" i="0" u="none" strike="noStrike">
                        <a:solidFill>
                          <a:srgbClr val="000000"/>
                        </a:solidFill>
                        <a:effectLst/>
                        <a:latin typeface="Arial" panose="020B0604020202020204" pitchFamily="34" charset="0"/>
                      </a:endParaRPr>
                    </a:p>
                  </a:txBody>
                  <a:tcPr marL="3729" marR="3729" marT="3729" marB="0" anchor="ctr"/>
                </a:tc>
                <a:tc>
                  <a:txBody>
                    <a:bodyPr/>
                    <a:lstStyle/>
                    <a:p>
                      <a:pPr algn="ctr" fontAlgn="ctr"/>
                      <a:r>
                        <a:rPr lang="ru-RU" sz="850" u="none" strike="noStrike">
                          <a:effectLst/>
                        </a:rPr>
                        <a:t>80</a:t>
                      </a:r>
                      <a:endParaRPr lang="ru-RU" sz="850" b="0" i="0" u="none" strike="noStrike">
                        <a:solidFill>
                          <a:srgbClr val="000000"/>
                        </a:solidFill>
                        <a:effectLst/>
                        <a:latin typeface="Arial" panose="020B0604020202020204" pitchFamily="34" charset="0"/>
                      </a:endParaRPr>
                    </a:p>
                  </a:txBody>
                  <a:tcPr marL="3729" marR="3729" marT="3729" marB="0" anchor="ctr"/>
                </a:tc>
                <a:tc>
                  <a:txBody>
                    <a:bodyPr/>
                    <a:lstStyle/>
                    <a:p>
                      <a:pPr algn="ctr" fontAlgn="ctr"/>
                      <a:r>
                        <a:rPr lang="ru-RU" sz="850" u="none" strike="noStrike">
                          <a:effectLst/>
                        </a:rPr>
                        <a:t>80</a:t>
                      </a:r>
                      <a:endParaRPr lang="ru-RU" sz="850" b="0" i="0" u="none" strike="noStrike">
                        <a:solidFill>
                          <a:srgbClr val="000000"/>
                        </a:solidFill>
                        <a:effectLst/>
                        <a:latin typeface="Calibri" panose="020F0502020204030204" pitchFamily="34" charset="0"/>
                      </a:endParaRPr>
                    </a:p>
                  </a:txBody>
                  <a:tcPr marL="3729" marR="3729" marT="3729" marB="0" anchor="ctr"/>
                </a:tc>
                <a:tc>
                  <a:txBody>
                    <a:bodyPr/>
                    <a:lstStyle/>
                    <a:p>
                      <a:pPr algn="ctr" fontAlgn="ctr"/>
                      <a:r>
                        <a:rPr lang="ru-RU" sz="850" u="none" strike="noStrike" dirty="0">
                          <a:solidFill>
                            <a:schemeClr val="tx1"/>
                          </a:solidFill>
                          <a:effectLst/>
                        </a:rPr>
                        <a:t>80</a:t>
                      </a:r>
                      <a:endParaRPr lang="ru-RU" sz="850" b="0" i="0" u="none" strike="noStrike" dirty="0">
                        <a:solidFill>
                          <a:schemeClr val="tx1"/>
                        </a:solidFill>
                        <a:effectLst/>
                        <a:latin typeface="Calibri" panose="020F0502020204030204" pitchFamily="34" charset="0"/>
                      </a:endParaRPr>
                    </a:p>
                  </a:txBody>
                  <a:tcPr marL="3729" marR="3729" marT="3729" marB="0" anchor="ctr"/>
                </a:tc>
                <a:extLst>
                  <a:ext uri="{0D108BD9-81ED-4DB2-BD59-A6C34878D82A}">
                    <a16:rowId xmlns:a16="http://schemas.microsoft.com/office/drawing/2014/main" val="1856232117"/>
                  </a:ext>
                </a:extLst>
              </a:tr>
            </a:tbl>
          </a:graphicData>
        </a:graphic>
      </p:graphicFrame>
    </p:spTree>
    <p:extLst>
      <p:ext uri="{BB962C8B-B14F-4D97-AF65-F5344CB8AC3E}">
        <p14:creationId xmlns:p14="http://schemas.microsoft.com/office/powerpoint/2010/main" val="131771334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gradFill>
          <a:gsLst>
            <a:gs pos="9000">
              <a:schemeClr val="accent1">
                <a:lumMod val="5000"/>
                <a:lumOff val="95000"/>
              </a:schemeClr>
            </a:gs>
            <a:gs pos="46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28D00511-6621-40FA-9ACF-AD2898F42479}"/>
              </a:ext>
            </a:extLst>
          </p:cNvPr>
          <p:cNvSpPr>
            <a:spLocks noGrp="1"/>
          </p:cNvSpPr>
          <p:nvPr>
            <p:ph type="title"/>
          </p:nvPr>
        </p:nvSpPr>
        <p:spPr>
          <a:xfrm>
            <a:off x="1062181" y="136525"/>
            <a:ext cx="10298545" cy="731693"/>
          </a:xfrm>
        </p:spPr>
        <p:txBody>
          <a:bodyPr>
            <a:normAutofit fontScale="90000"/>
          </a:bodyPr>
          <a:lstStyle/>
          <a:p>
            <a:pPr algn="ctr"/>
            <a:br>
              <a:rPr lang="ru-RU" sz="2000" b="1" dirty="0"/>
            </a:br>
            <a:br>
              <a:rPr lang="ru-RU" sz="2000" b="1" dirty="0"/>
            </a:br>
            <a:br>
              <a:rPr lang="ru-RU" sz="2000" b="1" dirty="0"/>
            </a:br>
            <a:r>
              <a:rPr lang="ru-RU" sz="2000" b="1" dirty="0"/>
              <a:t>              </a:t>
            </a:r>
            <a:r>
              <a:rPr lang="ru-RU" sz="2700" dirty="0"/>
              <a:t>Описание административно-территориального образования города       Долгопрудный</a:t>
            </a:r>
            <a:br>
              <a:rPr lang="ru-RU" b="1" dirty="0"/>
            </a:br>
            <a:endParaRPr lang="ru-RU" b="1" dirty="0"/>
          </a:p>
        </p:txBody>
      </p:sp>
      <p:sp>
        <p:nvSpPr>
          <p:cNvPr id="3" name="Объект 2">
            <a:extLst>
              <a:ext uri="{FF2B5EF4-FFF2-40B4-BE49-F238E27FC236}">
                <a16:creationId xmlns:a16="http://schemas.microsoft.com/office/drawing/2014/main" id="{2AF8B959-9FE1-4011-8147-30E57DAB1228}"/>
              </a:ext>
            </a:extLst>
          </p:cNvPr>
          <p:cNvSpPr>
            <a:spLocks noGrp="1"/>
          </p:cNvSpPr>
          <p:nvPr>
            <p:ph idx="1"/>
          </p:nvPr>
        </p:nvSpPr>
        <p:spPr>
          <a:xfrm>
            <a:off x="411494" y="1043901"/>
            <a:ext cx="10515600" cy="5321876"/>
          </a:xfrm>
        </p:spPr>
        <p:txBody>
          <a:bodyPr>
            <a:noAutofit/>
          </a:bodyPr>
          <a:lstStyle/>
          <a:p>
            <a:pPr marL="0" indent="0">
              <a:lnSpc>
                <a:spcPct val="170000"/>
              </a:lnSpc>
              <a:buNone/>
            </a:pPr>
            <a:r>
              <a:rPr lang="ru-RU" sz="1200" dirty="0">
                <a:effectLst>
                  <a:outerShdw blurRad="38100" dist="38100" dir="2700000" algn="tl">
                    <a:srgbClr val="000000">
                      <a:alpha val="43137"/>
                    </a:srgbClr>
                  </a:outerShdw>
                </a:effectLst>
              </a:rPr>
              <a:t>Город Долгопрудный — муниципальное образование областного значения. Статус города Долгопрудный обрел в 1957 году. Площадь города — 3052 гектар. Своими южными границами он примыкает по Дмитровскому шоссе к МКАД и расположен в 8 километрах от аэропорта Шереметьево. С запада город граничит с каналом имени Москвы, на севере с городским округом Мытищи, с ним же город граничит и на востоке, здесь же проходит граница с Москвой.</a:t>
            </a:r>
          </a:p>
          <a:p>
            <a:pPr marL="0" indent="0">
              <a:buNone/>
            </a:pPr>
            <a:r>
              <a:rPr lang="ru-RU" sz="1200" dirty="0">
                <a:effectLst>
                  <a:outerShdw blurRad="38100" dist="38100" dir="2700000" algn="tl">
                    <a:srgbClr val="000000">
                      <a:alpha val="43137"/>
                    </a:srgbClr>
                  </a:outerShdw>
                </a:effectLst>
              </a:rPr>
              <a:t>В состав города были в разное время включены:</a:t>
            </a:r>
          </a:p>
          <a:p>
            <a:r>
              <a:rPr lang="ru-RU" sz="1200" dirty="0">
                <a:effectLst>
                  <a:outerShdw blurRad="38100" dist="38100" dir="2700000" algn="tl">
                    <a:srgbClr val="000000">
                      <a:alpha val="43137"/>
                    </a:srgbClr>
                  </a:outerShdw>
                </a:effectLst>
              </a:rPr>
              <a:t>посёлок </a:t>
            </a:r>
            <a:r>
              <a:rPr lang="ru-RU" sz="1200" dirty="0">
                <a:effectLst>
                  <a:outerShdw blurRad="38100" dist="38100" dir="2700000" algn="tl">
                    <a:srgbClr val="000000">
                      <a:alpha val="43137"/>
                    </a:srgbClr>
                  </a:outerShdw>
                </a:effectLst>
                <a:hlinkClick r:id="rId2" tooltip="Хлебниково (микрорайон Долгопрудного)">
                  <a:extLst>
                    <a:ext uri="{A12FA001-AC4F-418D-AE19-62706E023703}">
                      <ahyp:hlinkClr xmlns:ahyp="http://schemas.microsoft.com/office/drawing/2018/hyperlinkcolor" val="tx"/>
                    </a:ext>
                  </a:extLst>
                </a:hlinkClick>
              </a:rPr>
              <a:t>Хлебниково</a:t>
            </a:r>
            <a:r>
              <a:rPr lang="ru-RU" sz="1200" dirty="0">
                <a:effectLst>
                  <a:outerShdw blurRad="38100" dist="38100" dir="2700000" algn="tl">
                    <a:srgbClr val="000000">
                      <a:alpha val="43137"/>
                    </a:srgbClr>
                  </a:outerShdw>
                </a:effectLst>
              </a:rPr>
              <a:t>,</a:t>
            </a:r>
          </a:p>
          <a:p>
            <a:r>
              <a:rPr lang="ru-RU" sz="1200" dirty="0">
                <a:effectLst>
                  <a:outerShdw blurRad="38100" dist="38100" dir="2700000" algn="tl">
                    <a:srgbClr val="000000">
                      <a:alpha val="43137"/>
                    </a:srgbClr>
                  </a:outerShdw>
                </a:effectLst>
              </a:rPr>
              <a:t>село </a:t>
            </a:r>
            <a:r>
              <a:rPr lang="ru-RU" sz="1200" dirty="0" err="1">
                <a:effectLst>
                  <a:outerShdw blurRad="38100" dist="38100" dir="2700000" algn="tl">
                    <a:srgbClr val="000000">
                      <a:alpha val="43137"/>
                    </a:srgbClr>
                  </a:outerShdw>
                </a:effectLst>
                <a:hlinkClick r:id="rId3" tooltip="Павельцево (микрорайон Долгопрудного)">
                  <a:extLst>
                    <a:ext uri="{A12FA001-AC4F-418D-AE19-62706E023703}">
                      <ahyp:hlinkClr xmlns:ahyp="http://schemas.microsoft.com/office/drawing/2018/hyperlinkcolor" val="tx"/>
                    </a:ext>
                  </a:extLst>
                </a:hlinkClick>
              </a:rPr>
              <a:t>Павельцево</a:t>
            </a:r>
            <a:r>
              <a:rPr lang="ru-RU" sz="1200" dirty="0">
                <a:effectLst>
                  <a:outerShdw blurRad="38100" dist="38100" dir="2700000" algn="tl">
                    <a:srgbClr val="000000">
                      <a:alpha val="43137"/>
                    </a:srgbClr>
                  </a:outerShdw>
                </a:effectLst>
              </a:rPr>
              <a:t>,</a:t>
            </a:r>
          </a:p>
          <a:p>
            <a:r>
              <a:rPr lang="ru-RU" sz="1200" dirty="0">
                <a:effectLst>
                  <a:outerShdw blurRad="38100" dist="38100" dir="2700000" algn="tl">
                    <a:srgbClr val="000000">
                      <a:alpha val="43137"/>
                    </a:srgbClr>
                  </a:outerShdw>
                </a:effectLst>
              </a:rPr>
              <a:t>рабочий посёлок </a:t>
            </a:r>
            <a:r>
              <a:rPr lang="ru-RU" sz="1200" dirty="0">
                <a:effectLst>
                  <a:outerShdw blurRad="38100" dist="38100" dir="2700000" algn="tl">
                    <a:srgbClr val="000000">
                      <a:alpha val="43137"/>
                    </a:srgbClr>
                  </a:outerShdw>
                </a:effectLst>
                <a:hlinkClick r:id="rId4" tooltip="Шереметьевский (микрорайон Долгопрудного)">
                  <a:extLst>
                    <a:ext uri="{A12FA001-AC4F-418D-AE19-62706E023703}">
                      <ahyp:hlinkClr xmlns:ahyp="http://schemas.microsoft.com/office/drawing/2018/hyperlinkcolor" val="tx"/>
                    </a:ext>
                  </a:extLst>
                </a:hlinkClick>
              </a:rPr>
              <a:t>Шереметьевский</a:t>
            </a:r>
            <a:r>
              <a:rPr lang="ru-RU" sz="1200" dirty="0">
                <a:effectLst>
                  <a:outerShdw blurRad="38100" dist="38100" dir="2700000" algn="tl">
                    <a:srgbClr val="000000">
                      <a:alpha val="43137"/>
                    </a:srgbClr>
                  </a:outerShdw>
                </a:effectLst>
              </a:rPr>
              <a:t>, находящиеся на севере за каналом</a:t>
            </a:r>
          </a:p>
          <a:p>
            <a:pPr marL="0" indent="0">
              <a:buNone/>
            </a:pPr>
            <a:r>
              <a:rPr lang="ru-RU" sz="1200" dirty="0">
                <a:effectLst>
                  <a:outerShdw blurRad="38100" dist="38100" dir="2700000" algn="tl">
                    <a:srgbClr val="000000">
                      <a:alpha val="43137"/>
                    </a:srgbClr>
                  </a:outerShdw>
                </a:effectLst>
              </a:rPr>
              <a:t> имени Москвы.</a:t>
            </a:r>
          </a:p>
          <a:p>
            <a:pPr marL="0" indent="0">
              <a:lnSpc>
                <a:spcPct val="120000"/>
              </a:lnSpc>
              <a:buNone/>
            </a:pPr>
            <a:r>
              <a:rPr lang="ru-RU" sz="1200" dirty="0">
                <a:effectLst>
                  <a:outerShdw blurRad="38100" dist="38100" dir="2700000" algn="tl">
                    <a:srgbClr val="000000">
                      <a:alpha val="43137"/>
                    </a:srgbClr>
                  </a:outerShdw>
                </a:effectLst>
              </a:rPr>
              <a:t>Основная отличительная черта современного Долгопрудного — огромный </a:t>
            </a:r>
          </a:p>
          <a:p>
            <a:pPr marL="0" indent="0">
              <a:lnSpc>
                <a:spcPct val="120000"/>
              </a:lnSpc>
              <a:buNone/>
            </a:pPr>
            <a:r>
              <a:rPr lang="ru-RU" sz="1200" dirty="0">
                <a:effectLst>
                  <a:outerShdw blurRad="38100" dist="38100" dir="2700000" algn="tl">
                    <a:srgbClr val="000000">
                      <a:alpha val="43137"/>
                    </a:srgbClr>
                  </a:outerShdw>
                </a:effectLst>
              </a:rPr>
              <a:t>научный и производственный потенциал, в настоящее время в </a:t>
            </a:r>
          </a:p>
          <a:p>
            <a:pPr marL="0" indent="0">
              <a:lnSpc>
                <a:spcPct val="120000"/>
              </a:lnSpc>
              <a:buNone/>
            </a:pPr>
            <a:r>
              <a:rPr lang="ru-RU" sz="1200" dirty="0">
                <a:effectLst>
                  <a:outerShdw blurRad="38100" dist="38100" dir="2700000" algn="tl">
                    <a:srgbClr val="000000">
                      <a:alpha val="43137"/>
                    </a:srgbClr>
                  </a:outerShdw>
                </a:effectLst>
              </a:rPr>
              <a:t>городе широко развита образовательная,  научно-исследовательская сфера. </a:t>
            </a:r>
          </a:p>
          <a:p>
            <a:pPr marL="0" indent="0">
              <a:lnSpc>
                <a:spcPct val="120000"/>
              </a:lnSpc>
              <a:buNone/>
            </a:pPr>
            <a:r>
              <a:rPr lang="ru-RU" sz="1200" dirty="0">
                <a:effectLst>
                  <a:outerShdw blurRad="38100" dist="38100" dir="2700000" algn="tl">
                    <a:srgbClr val="000000">
                      <a:alpha val="43137"/>
                    </a:srgbClr>
                  </a:outerShdw>
                </a:effectLst>
              </a:rPr>
              <a:t>Власти города весьма озабочены благоустройством улиц, парков и домов </a:t>
            </a:r>
          </a:p>
          <a:p>
            <a:pPr marL="0" indent="0">
              <a:lnSpc>
                <a:spcPct val="120000"/>
              </a:lnSpc>
              <a:buNone/>
            </a:pPr>
            <a:r>
              <a:rPr lang="ru-RU" sz="1200" dirty="0">
                <a:effectLst>
                  <a:outerShdw blurRad="38100" dist="38100" dir="2700000" algn="tl">
                    <a:srgbClr val="000000">
                      <a:alpha val="43137"/>
                    </a:srgbClr>
                  </a:outerShdw>
                </a:effectLst>
              </a:rPr>
              <a:t>(постоянно идет реорганизация Долгопрудного: снос ветхого жилищного </a:t>
            </a:r>
          </a:p>
          <a:p>
            <a:pPr marL="0" indent="0">
              <a:lnSpc>
                <a:spcPct val="120000"/>
              </a:lnSpc>
              <a:buNone/>
            </a:pPr>
            <a:r>
              <a:rPr lang="ru-RU" sz="1200" dirty="0">
                <a:effectLst>
                  <a:outerShdw blurRad="38100" dist="38100" dir="2700000" algn="tl">
                    <a:srgbClr val="000000">
                      <a:alpha val="43137"/>
                    </a:srgbClr>
                  </a:outerShdw>
                </a:effectLst>
              </a:rPr>
              <a:t>фонда, строительство современных зданий и объектов культуры)</a:t>
            </a:r>
          </a:p>
          <a:p>
            <a:pPr marL="0" indent="0">
              <a:lnSpc>
                <a:spcPct val="100000"/>
              </a:lnSpc>
              <a:buNone/>
            </a:pPr>
            <a:endParaRPr lang="ru-RU" sz="1200" dirty="0"/>
          </a:p>
          <a:p>
            <a:pPr marL="0" indent="0">
              <a:lnSpc>
                <a:spcPct val="100000"/>
              </a:lnSpc>
              <a:buNone/>
            </a:pPr>
            <a:endParaRPr lang="ru-RU" sz="1200" dirty="0"/>
          </a:p>
          <a:p>
            <a:pPr marL="0" indent="0">
              <a:lnSpc>
                <a:spcPct val="100000"/>
              </a:lnSpc>
              <a:buNone/>
            </a:pPr>
            <a:endParaRPr lang="ru-RU" sz="1200" dirty="0"/>
          </a:p>
          <a:p>
            <a:pPr marL="0" indent="0">
              <a:lnSpc>
                <a:spcPct val="100000"/>
              </a:lnSpc>
              <a:buNone/>
            </a:pPr>
            <a:endParaRPr lang="ru-RU" sz="1200" dirty="0"/>
          </a:p>
          <a:p>
            <a:pPr marL="0" indent="0">
              <a:lnSpc>
                <a:spcPct val="100000"/>
              </a:lnSpc>
              <a:buNone/>
            </a:pPr>
            <a:endParaRPr lang="ru-RU" sz="1200" dirty="0"/>
          </a:p>
          <a:p>
            <a:pPr marL="0" indent="0">
              <a:lnSpc>
                <a:spcPct val="100000"/>
              </a:lnSpc>
              <a:buNone/>
            </a:pPr>
            <a:endParaRPr lang="ru-RU" sz="1200" dirty="0"/>
          </a:p>
          <a:p>
            <a:pPr marL="0" indent="0">
              <a:lnSpc>
                <a:spcPct val="100000"/>
              </a:lnSpc>
              <a:buNone/>
            </a:pPr>
            <a:endParaRPr lang="ru-RU" sz="1200" dirty="0"/>
          </a:p>
          <a:p>
            <a:pPr marL="0" indent="0">
              <a:lnSpc>
                <a:spcPct val="100000"/>
              </a:lnSpc>
              <a:buNone/>
            </a:pPr>
            <a:endParaRPr lang="ru-RU" sz="1200" dirty="0"/>
          </a:p>
          <a:p>
            <a:pPr marL="0" indent="0">
              <a:lnSpc>
                <a:spcPct val="100000"/>
              </a:lnSpc>
              <a:buNone/>
            </a:pPr>
            <a:r>
              <a:rPr lang="ru-RU" sz="1200" dirty="0"/>
              <a:t>). </a:t>
            </a:r>
          </a:p>
        </p:txBody>
      </p:sp>
      <p:sp>
        <p:nvSpPr>
          <p:cNvPr id="4" name="Номер слайда 3">
            <a:extLst>
              <a:ext uri="{FF2B5EF4-FFF2-40B4-BE49-F238E27FC236}">
                <a16:creationId xmlns:a16="http://schemas.microsoft.com/office/drawing/2014/main" id="{C5890A83-8278-4AF4-86F0-6E8977872DB7}"/>
              </a:ext>
            </a:extLst>
          </p:cNvPr>
          <p:cNvSpPr>
            <a:spLocks noGrp="1"/>
          </p:cNvSpPr>
          <p:nvPr>
            <p:ph type="sldNum" sz="quarter" idx="12"/>
          </p:nvPr>
        </p:nvSpPr>
        <p:spPr>
          <a:xfrm>
            <a:off x="11444748" y="6532439"/>
            <a:ext cx="387926" cy="198869"/>
          </a:xfrm>
        </p:spPr>
        <p:txBody>
          <a:bodyPr/>
          <a:lstStyle/>
          <a:p>
            <a:fld id="{5C57661F-B2B1-4F5C-A5BA-3FA02C8F7456}" type="slidenum">
              <a:rPr lang="ru-RU" smtClean="0"/>
              <a:t>4</a:t>
            </a:fld>
            <a:endParaRPr lang="ru-RU" dirty="0"/>
          </a:p>
        </p:txBody>
      </p:sp>
      <p:pic>
        <p:nvPicPr>
          <p:cNvPr id="5" name="Объект 6">
            <a:extLst>
              <a:ext uri="{FF2B5EF4-FFF2-40B4-BE49-F238E27FC236}">
                <a16:creationId xmlns:a16="http://schemas.microsoft.com/office/drawing/2014/main" id="{7DA1789F-2D6D-4709-9EA4-589F6773ACE5}"/>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53910" y="170694"/>
            <a:ext cx="760490" cy="342008"/>
          </a:xfrm>
          <a:prstGeom prst="rect">
            <a:avLst/>
          </a:prstGeom>
        </p:spPr>
      </p:pic>
      <p:pic>
        <p:nvPicPr>
          <p:cNvPr id="12" name="Рисунок 11">
            <a:extLst>
              <a:ext uri="{FF2B5EF4-FFF2-40B4-BE49-F238E27FC236}">
                <a16:creationId xmlns:a16="http://schemas.microsoft.com/office/drawing/2014/main" id="{D7FD6AB4-06C1-4B8A-9485-01CB7C392A45}"/>
              </a:ext>
            </a:extLst>
          </p:cNvPr>
          <p:cNvPicPr>
            <a:picLocks noChangeAspect="1"/>
          </p:cNvPicPr>
          <p:nvPr/>
        </p:nvPicPr>
        <p:blipFill rotWithShape="1">
          <a:blip r:embed="rId6">
            <a:extLst>
              <a:ext uri="{28A0092B-C50C-407E-A947-70E740481C1C}">
                <a14:useLocalDpi xmlns:a14="http://schemas.microsoft.com/office/drawing/2010/main" val="0"/>
              </a:ext>
            </a:extLst>
          </a:blip>
          <a:srcRect t="1381"/>
          <a:stretch/>
        </p:blipFill>
        <p:spPr>
          <a:xfrm>
            <a:off x="6701493" y="2138771"/>
            <a:ext cx="5131181" cy="4309036"/>
          </a:xfrm>
          <a:prstGeom prst="rect">
            <a:avLst/>
          </a:prstGeom>
        </p:spPr>
      </p:pic>
    </p:spTree>
    <p:extLst>
      <p:ext uri="{BB962C8B-B14F-4D97-AF65-F5344CB8AC3E}">
        <p14:creationId xmlns:p14="http://schemas.microsoft.com/office/powerpoint/2010/main" val="1319093505"/>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C76ABE35-EE31-4586-BF2E-7BF9729091A9}"/>
              </a:ext>
            </a:extLst>
          </p:cNvPr>
          <p:cNvSpPr>
            <a:spLocks noGrp="1"/>
          </p:cNvSpPr>
          <p:nvPr>
            <p:ph type="title"/>
          </p:nvPr>
        </p:nvSpPr>
        <p:spPr>
          <a:xfrm>
            <a:off x="845127" y="170694"/>
            <a:ext cx="11192963" cy="539587"/>
          </a:xfrm>
        </p:spPr>
        <p:txBody>
          <a:bodyPr>
            <a:noAutofit/>
          </a:bodyPr>
          <a:lstStyle/>
          <a:p>
            <a:pPr algn="ctr"/>
            <a:r>
              <a:rPr lang="ru-RU" sz="2400" dirty="0"/>
              <a:t>Реализация муниципальных программ</a:t>
            </a:r>
            <a:br>
              <a:rPr lang="ru-RU" sz="2400" dirty="0"/>
            </a:br>
            <a:r>
              <a:rPr lang="ru-RU" sz="2400" dirty="0"/>
              <a:t> городского округа Долгопрудный в разрезе целевых показателей в динамике</a:t>
            </a:r>
          </a:p>
        </p:txBody>
      </p:sp>
      <p:sp>
        <p:nvSpPr>
          <p:cNvPr id="4" name="Номер слайда 3">
            <a:extLst>
              <a:ext uri="{FF2B5EF4-FFF2-40B4-BE49-F238E27FC236}">
                <a16:creationId xmlns:a16="http://schemas.microsoft.com/office/drawing/2014/main" id="{6F302A7F-1EA8-4336-863D-1EEEBC559F5F}"/>
              </a:ext>
            </a:extLst>
          </p:cNvPr>
          <p:cNvSpPr>
            <a:spLocks noGrp="1"/>
          </p:cNvSpPr>
          <p:nvPr>
            <p:ph type="sldNum" sz="quarter" idx="12"/>
          </p:nvPr>
        </p:nvSpPr>
        <p:spPr>
          <a:xfrm>
            <a:off x="9448800" y="6492240"/>
            <a:ext cx="2743200" cy="365125"/>
          </a:xfrm>
        </p:spPr>
        <p:txBody>
          <a:bodyPr/>
          <a:lstStyle/>
          <a:p>
            <a:fld id="{E4EB6E89-BA87-4003-BD23-6BDF40F3EBED}" type="slidenum">
              <a:rPr lang="ru-RU" smtClean="0"/>
              <a:pPr/>
              <a:t>40</a:t>
            </a:fld>
            <a:endParaRPr lang="ru-RU"/>
          </a:p>
        </p:txBody>
      </p:sp>
      <p:pic>
        <p:nvPicPr>
          <p:cNvPr id="6" name="Объект 6">
            <a:extLst>
              <a:ext uri="{FF2B5EF4-FFF2-40B4-BE49-F238E27FC236}">
                <a16:creationId xmlns:a16="http://schemas.microsoft.com/office/drawing/2014/main" id="{4CE9F828-CB7F-4197-B7C9-2991DABD01A3}"/>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53910" y="170694"/>
            <a:ext cx="760490" cy="342008"/>
          </a:xfrm>
          <a:prstGeom prst="rect">
            <a:avLst/>
          </a:prstGeom>
        </p:spPr>
      </p:pic>
      <p:graphicFrame>
        <p:nvGraphicFramePr>
          <p:cNvPr id="7" name="Объект 6">
            <a:extLst>
              <a:ext uri="{FF2B5EF4-FFF2-40B4-BE49-F238E27FC236}">
                <a16:creationId xmlns:a16="http://schemas.microsoft.com/office/drawing/2014/main" id="{5B435072-3B7C-49F3-A504-398443A1B92D}"/>
              </a:ext>
            </a:extLst>
          </p:cNvPr>
          <p:cNvGraphicFramePr>
            <a:graphicFrameLocks noGrp="1"/>
          </p:cNvGraphicFramePr>
          <p:nvPr>
            <p:ph idx="1"/>
            <p:extLst>
              <p:ext uri="{D42A27DB-BD31-4B8C-83A1-F6EECF244321}">
                <p14:modId xmlns:p14="http://schemas.microsoft.com/office/powerpoint/2010/main" val="2147826096"/>
              </p:ext>
            </p:extLst>
          </p:nvPr>
        </p:nvGraphicFramePr>
        <p:xfrm>
          <a:off x="845127" y="741829"/>
          <a:ext cx="10837774" cy="5706548"/>
        </p:xfrm>
        <a:graphic>
          <a:graphicData uri="http://schemas.openxmlformats.org/drawingml/2006/table">
            <a:tbl>
              <a:tblPr>
                <a:tableStyleId>{5C22544A-7EE6-4342-B048-85BDC9FD1C3A}</a:tableStyleId>
              </a:tblPr>
              <a:tblGrid>
                <a:gridCol w="2939977">
                  <a:extLst>
                    <a:ext uri="{9D8B030D-6E8A-4147-A177-3AD203B41FA5}">
                      <a16:colId xmlns:a16="http://schemas.microsoft.com/office/drawing/2014/main" val="160006849"/>
                    </a:ext>
                  </a:extLst>
                </a:gridCol>
                <a:gridCol w="1106560">
                  <a:extLst>
                    <a:ext uri="{9D8B030D-6E8A-4147-A177-3AD203B41FA5}">
                      <a16:colId xmlns:a16="http://schemas.microsoft.com/office/drawing/2014/main" val="135675150"/>
                    </a:ext>
                  </a:extLst>
                </a:gridCol>
                <a:gridCol w="932982">
                  <a:extLst>
                    <a:ext uri="{9D8B030D-6E8A-4147-A177-3AD203B41FA5}">
                      <a16:colId xmlns:a16="http://schemas.microsoft.com/office/drawing/2014/main" val="215036061"/>
                    </a:ext>
                  </a:extLst>
                </a:gridCol>
                <a:gridCol w="932982">
                  <a:extLst>
                    <a:ext uri="{9D8B030D-6E8A-4147-A177-3AD203B41FA5}">
                      <a16:colId xmlns:a16="http://schemas.microsoft.com/office/drawing/2014/main" val="328170893"/>
                    </a:ext>
                  </a:extLst>
                </a:gridCol>
                <a:gridCol w="976376">
                  <a:extLst>
                    <a:ext uri="{9D8B030D-6E8A-4147-A177-3AD203B41FA5}">
                      <a16:colId xmlns:a16="http://schemas.microsoft.com/office/drawing/2014/main" val="2378755062"/>
                    </a:ext>
                  </a:extLst>
                </a:gridCol>
                <a:gridCol w="954678">
                  <a:extLst>
                    <a:ext uri="{9D8B030D-6E8A-4147-A177-3AD203B41FA5}">
                      <a16:colId xmlns:a16="http://schemas.microsoft.com/office/drawing/2014/main" val="2530060691"/>
                    </a:ext>
                  </a:extLst>
                </a:gridCol>
                <a:gridCol w="1052317">
                  <a:extLst>
                    <a:ext uri="{9D8B030D-6E8A-4147-A177-3AD203B41FA5}">
                      <a16:colId xmlns:a16="http://schemas.microsoft.com/office/drawing/2014/main" val="3185530909"/>
                    </a:ext>
                  </a:extLst>
                </a:gridCol>
                <a:gridCol w="954678">
                  <a:extLst>
                    <a:ext uri="{9D8B030D-6E8A-4147-A177-3AD203B41FA5}">
                      <a16:colId xmlns:a16="http://schemas.microsoft.com/office/drawing/2014/main" val="1876393451"/>
                    </a:ext>
                  </a:extLst>
                </a:gridCol>
                <a:gridCol w="987224">
                  <a:extLst>
                    <a:ext uri="{9D8B030D-6E8A-4147-A177-3AD203B41FA5}">
                      <a16:colId xmlns:a16="http://schemas.microsoft.com/office/drawing/2014/main" val="2035044492"/>
                    </a:ext>
                  </a:extLst>
                </a:gridCol>
              </a:tblGrid>
              <a:tr h="146960">
                <a:tc rowSpan="2">
                  <a:txBody>
                    <a:bodyPr/>
                    <a:lstStyle/>
                    <a:p>
                      <a:pPr algn="ctr" fontAlgn="ctr"/>
                      <a:r>
                        <a:rPr lang="ru-RU" sz="950" u="none" strike="noStrike" dirty="0">
                          <a:effectLst/>
                          <a:latin typeface="+mn-lt"/>
                        </a:rPr>
                        <a:t>Наименование муниципальной программы/подпрограммы/показателя</a:t>
                      </a:r>
                      <a:endParaRPr lang="ru-RU" sz="950" b="0" i="0" u="none" strike="noStrike" dirty="0">
                        <a:solidFill>
                          <a:srgbClr val="000000"/>
                        </a:solidFill>
                        <a:effectLst/>
                        <a:latin typeface="+mn-lt"/>
                      </a:endParaRPr>
                    </a:p>
                  </a:txBody>
                  <a:tcPr marL="4360" marR="4360" marT="4360" marB="0" anchor="ctr"/>
                </a:tc>
                <a:tc rowSpan="2">
                  <a:txBody>
                    <a:bodyPr/>
                    <a:lstStyle/>
                    <a:p>
                      <a:pPr algn="ctr" fontAlgn="ctr"/>
                      <a:r>
                        <a:rPr lang="ru-RU" sz="950" u="none" strike="noStrike" dirty="0">
                          <a:effectLst/>
                          <a:latin typeface="+mn-lt"/>
                        </a:rPr>
                        <a:t>Тип показателя</a:t>
                      </a:r>
                      <a:endParaRPr lang="ru-RU" sz="950" b="0" i="0" u="none" strike="noStrike" dirty="0">
                        <a:solidFill>
                          <a:srgbClr val="000000"/>
                        </a:solidFill>
                        <a:effectLst/>
                        <a:latin typeface="+mn-lt"/>
                      </a:endParaRPr>
                    </a:p>
                  </a:txBody>
                  <a:tcPr marL="4360" marR="4360" marT="4360" marB="0" anchor="ctr"/>
                </a:tc>
                <a:tc rowSpan="2">
                  <a:txBody>
                    <a:bodyPr/>
                    <a:lstStyle/>
                    <a:p>
                      <a:pPr algn="ctr" fontAlgn="ctr"/>
                      <a:r>
                        <a:rPr lang="ru-RU" sz="950" u="none" strike="noStrike" dirty="0">
                          <a:effectLst/>
                          <a:latin typeface="+mn-lt"/>
                        </a:rPr>
                        <a:t>Единица измерения</a:t>
                      </a:r>
                      <a:endParaRPr lang="ru-RU" sz="950" b="0" i="0" u="none" strike="noStrike" dirty="0">
                        <a:solidFill>
                          <a:srgbClr val="000000"/>
                        </a:solidFill>
                        <a:effectLst/>
                        <a:latin typeface="+mn-lt"/>
                      </a:endParaRPr>
                    </a:p>
                  </a:txBody>
                  <a:tcPr marL="4360" marR="4360" marT="4360" marB="0" anchor="ctr"/>
                </a:tc>
                <a:tc rowSpan="2">
                  <a:txBody>
                    <a:bodyPr/>
                    <a:lstStyle/>
                    <a:p>
                      <a:pPr algn="ctr" fontAlgn="ctr"/>
                      <a:r>
                        <a:rPr lang="ru-RU" sz="950" u="none" strike="noStrike">
                          <a:effectLst/>
                          <a:latin typeface="+mn-lt"/>
                        </a:rPr>
                        <a:t>Базовое значение</a:t>
                      </a:r>
                      <a:endParaRPr lang="ru-RU" sz="950" b="0" i="0" u="none" strike="noStrike">
                        <a:solidFill>
                          <a:srgbClr val="000000"/>
                        </a:solidFill>
                        <a:effectLst/>
                        <a:latin typeface="+mn-lt"/>
                      </a:endParaRPr>
                    </a:p>
                  </a:txBody>
                  <a:tcPr marL="4360" marR="4360" marT="4360" marB="0" anchor="ctr"/>
                </a:tc>
                <a:tc rowSpan="2">
                  <a:txBody>
                    <a:bodyPr/>
                    <a:lstStyle/>
                    <a:p>
                      <a:pPr algn="ctr" fontAlgn="ctr"/>
                      <a:r>
                        <a:rPr lang="ru-RU" sz="950" u="none" strike="noStrike" dirty="0">
                          <a:effectLst/>
                          <a:latin typeface="+mn-lt"/>
                        </a:rPr>
                        <a:t>Достигнутое </a:t>
                      </a:r>
                    </a:p>
                    <a:p>
                      <a:pPr algn="ctr" fontAlgn="ctr"/>
                      <a:r>
                        <a:rPr lang="ru-RU" sz="950" u="none" strike="noStrike" dirty="0">
                          <a:effectLst/>
                          <a:latin typeface="+mn-lt"/>
                        </a:rPr>
                        <a:t>2021 года</a:t>
                      </a:r>
                      <a:endParaRPr lang="ru-RU" sz="950" b="0" i="0" u="none" strike="noStrike" dirty="0">
                        <a:solidFill>
                          <a:srgbClr val="000000"/>
                        </a:solidFill>
                        <a:effectLst/>
                        <a:latin typeface="+mn-lt"/>
                      </a:endParaRPr>
                    </a:p>
                  </a:txBody>
                  <a:tcPr marL="4360" marR="4360" marT="4360" marB="0" anchor="ctr"/>
                </a:tc>
                <a:tc rowSpan="2">
                  <a:txBody>
                    <a:bodyPr/>
                    <a:lstStyle/>
                    <a:p>
                      <a:pPr algn="ctr" fontAlgn="ctr"/>
                      <a:r>
                        <a:rPr lang="ru-RU" sz="950" u="none" strike="noStrike" dirty="0">
                          <a:effectLst/>
                          <a:latin typeface="+mn-lt"/>
                        </a:rPr>
                        <a:t>Оценка 2022 год</a:t>
                      </a:r>
                      <a:endParaRPr lang="ru-RU" sz="950" b="0" i="0" u="none" strike="noStrike" dirty="0">
                        <a:solidFill>
                          <a:srgbClr val="000000"/>
                        </a:solidFill>
                        <a:effectLst/>
                        <a:latin typeface="+mn-lt"/>
                      </a:endParaRPr>
                    </a:p>
                  </a:txBody>
                  <a:tcPr marL="4360" marR="4360" marT="4360" marB="0" anchor="ctr"/>
                </a:tc>
                <a:tc gridSpan="3">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ru-RU" sz="85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Планируемое значение показателя по годам реализации</a:t>
                      </a:r>
                    </a:p>
                  </a:txBody>
                  <a:tcPr marL="3729" marR="3729" marT="3729" marB="0" anchor="ctr"/>
                </a:tc>
                <a:tc hMerge="1">
                  <a:txBody>
                    <a:bodyPr/>
                    <a:lstStyle/>
                    <a:p>
                      <a:endParaRPr lang="ru-RU" dirty="0"/>
                    </a:p>
                  </a:txBody>
                  <a:tcPr marL="3729" marR="3729" marT="3729" marB="0" anchor="ctr"/>
                </a:tc>
                <a:tc hMerge="1">
                  <a:txBody>
                    <a:bodyPr/>
                    <a:lstStyle/>
                    <a:p>
                      <a:endParaRPr lang="ru-RU" dirty="0"/>
                    </a:p>
                  </a:txBody>
                  <a:tcPr marL="3729" marR="3729" marT="3729" marB="0" anchor="ctr"/>
                </a:tc>
                <a:extLst>
                  <a:ext uri="{0D108BD9-81ED-4DB2-BD59-A6C34878D82A}">
                    <a16:rowId xmlns:a16="http://schemas.microsoft.com/office/drawing/2014/main" val="4127147877"/>
                  </a:ext>
                </a:extLst>
              </a:tr>
              <a:tr h="146960">
                <a:tc vMerge="1">
                  <a:txBody>
                    <a:bodyPr/>
                    <a:lstStyle/>
                    <a:p>
                      <a:endParaRPr lang="ru-RU"/>
                    </a:p>
                  </a:txBody>
                  <a:tcPr/>
                </a:tc>
                <a:tc vMerge="1">
                  <a:txBody>
                    <a:bodyPr/>
                    <a:lstStyle/>
                    <a:p>
                      <a:endParaRPr lang="ru-RU"/>
                    </a:p>
                  </a:txBody>
                  <a:tcPr/>
                </a:tc>
                <a:tc vMerge="1">
                  <a:txBody>
                    <a:bodyPr/>
                    <a:lstStyle/>
                    <a:p>
                      <a:endParaRPr lang="ru-RU"/>
                    </a:p>
                  </a:txBody>
                  <a:tcPr/>
                </a:tc>
                <a:tc vMerge="1">
                  <a:txBody>
                    <a:bodyPr/>
                    <a:lstStyle/>
                    <a:p>
                      <a:endParaRPr lang="ru-RU"/>
                    </a:p>
                  </a:txBody>
                  <a:tcPr/>
                </a:tc>
                <a:tc vMerge="1">
                  <a:txBody>
                    <a:bodyPr/>
                    <a:lstStyle/>
                    <a:p>
                      <a:endParaRPr lang="ru-RU"/>
                    </a:p>
                  </a:txBody>
                  <a:tcPr/>
                </a:tc>
                <a:tc vMerge="1">
                  <a:txBody>
                    <a:bodyPr/>
                    <a:lstStyle/>
                    <a:p>
                      <a:endParaRPr lang="ru-RU"/>
                    </a:p>
                  </a:txBody>
                  <a:tcPr/>
                </a:tc>
                <a:tc>
                  <a:txBody>
                    <a:bodyPr/>
                    <a:lstStyle/>
                    <a:p>
                      <a:pPr algn="ctr" fontAlgn="ctr"/>
                      <a:r>
                        <a:rPr lang="ru-RU" sz="850" u="none" strike="noStrike" dirty="0">
                          <a:effectLst/>
                        </a:rPr>
                        <a:t>2023 год</a:t>
                      </a:r>
                      <a:endParaRPr lang="ru-RU" sz="850" b="0" i="0" u="none" strike="noStrike" dirty="0">
                        <a:solidFill>
                          <a:srgbClr val="000000"/>
                        </a:solidFill>
                        <a:effectLst/>
                        <a:latin typeface="Arial" panose="020B0604020202020204" pitchFamily="34" charset="0"/>
                      </a:endParaRPr>
                    </a:p>
                  </a:txBody>
                  <a:tcPr marL="3729" marR="3729" marT="3729" marB="0" anchor="ctr"/>
                </a:tc>
                <a:tc>
                  <a:txBody>
                    <a:bodyPr/>
                    <a:lstStyle/>
                    <a:p>
                      <a:pPr algn="ctr" fontAlgn="ctr"/>
                      <a:r>
                        <a:rPr lang="ru-RU" sz="850" u="none" strike="noStrike" dirty="0">
                          <a:effectLst/>
                        </a:rPr>
                        <a:t>2024 год</a:t>
                      </a:r>
                      <a:endParaRPr lang="ru-RU" sz="850" b="0" i="0" u="none" strike="noStrike" dirty="0">
                        <a:solidFill>
                          <a:srgbClr val="000000"/>
                        </a:solidFill>
                        <a:effectLst/>
                        <a:latin typeface="Arial" panose="020B0604020202020204" pitchFamily="34" charset="0"/>
                      </a:endParaRPr>
                    </a:p>
                  </a:txBody>
                  <a:tcPr marL="3729" marR="3729" marT="3729" marB="0" anchor="ctr"/>
                </a:tc>
                <a:tc>
                  <a:txBody>
                    <a:bodyPr/>
                    <a:lstStyle/>
                    <a:p>
                      <a:pPr algn="ctr" fontAlgn="ctr"/>
                      <a:r>
                        <a:rPr lang="ru-RU" sz="850" u="none" strike="noStrike" dirty="0">
                          <a:effectLst/>
                        </a:rPr>
                        <a:t>2025 год</a:t>
                      </a:r>
                      <a:endParaRPr lang="ru-RU" sz="850" b="0" i="0" u="none" strike="noStrike" dirty="0">
                        <a:solidFill>
                          <a:srgbClr val="000000"/>
                        </a:solidFill>
                        <a:effectLst/>
                        <a:latin typeface="Arial" panose="020B0604020202020204" pitchFamily="34" charset="0"/>
                      </a:endParaRPr>
                    </a:p>
                  </a:txBody>
                  <a:tcPr marL="3729" marR="3729" marT="3729" marB="0" anchor="ctr"/>
                </a:tc>
                <a:extLst>
                  <a:ext uri="{0D108BD9-81ED-4DB2-BD59-A6C34878D82A}">
                    <a16:rowId xmlns:a16="http://schemas.microsoft.com/office/drawing/2014/main" val="2042805114"/>
                  </a:ext>
                </a:extLst>
              </a:tr>
              <a:tr h="374050">
                <a:tc>
                  <a:txBody>
                    <a:bodyPr/>
                    <a:lstStyle/>
                    <a:p>
                      <a:pPr algn="l" fontAlgn="ctr"/>
                      <a:r>
                        <a:rPr lang="ru-RU" sz="950" u="none" strike="noStrike">
                          <a:effectLst/>
                          <a:latin typeface="+mn-lt"/>
                        </a:rPr>
                        <a:t>Подпрограмма IV «Развитие профессионального искусства, гастрольно-концертной и культурно-досуговой деятельности, кинематографии Московской области»</a:t>
                      </a:r>
                      <a:endParaRPr lang="ru-RU" sz="950" b="1" i="0" u="none" strike="noStrike">
                        <a:solidFill>
                          <a:srgbClr val="000000"/>
                        </a:solidFill>
                        <a:effectLst/>
                        <a:latin typeface="+mn-lt"/>
                      </a:endParaRPr>
                    </a:p>
                  </a:txBody>
                  <a:tcPr marL="4360" marR="4360" marT="4360" marB="0" anchor="ctr"/>
                </a:tc>
                <a:tc>
                  <a:txBody>
                    <a:bodyPr/>
                    <a:lstStyle/>
                    <a:p>
                      <a:pPr algn="ctr" fontAlgn="ctr"/>
                      <a:r>
                        <a:rPr lang="ru-RU" sz="950" u="none" strike="noStrike">
                          <a:effectLst/>
                          <a:latin typeface="+mn-lt"/>
                        </a:rPr>
                        <a:t> </a:t>
                      </a:r>
                      <a:endParaRPr lang="ru-RU" sz="950" b="0" i="0" u="none" strike="noStrike">
                        <a:solidFill>
                          <a:srgbClr val="000000"/>
                        </a:solidFill>
                        <a:effectLst/>
                        <a:latin typeface="+mn-lt"/>
                      </a:endParaRPr>
                    </a:p>
                  </a:txBody>
                  <a:tcPr marL="4360" marR="4360" marT="4360" marB="0" anchor="ctr"/>
                </a:tc>
                <a:tc>
                  <a:txBody>
                    <a:bodyPr/>
                    <a:lstStyle/>
                    <a:p>
                      <a:pPr algn="ctr" fontAlgn="ctr"/>
                      <a:r>
                        <a:rPr lang="ru-RU" sz="950" u="none" strike="noStrike" dirty="0">
                          <a:effectLst/>
                          <a:latin typeface="+mn-lt"/>
                        </a:rPr>
                        <a:t> </a:t>
                      </a:r>
                      <a:endParaRPr lang="ru-RU" sz="950" b="0" i="0" u="none" strike="noStrike" dirty="0">
                        <a:solidFill>
                          <a:srgbClr val="000000"/>
                        </a:solidFill>
                        <a:effectLst/>
                        <a:latin typeface="+mn-lt"/>
                      </a:endParaRPr>
                    </a:p>
                  </a:txBody>
                  <a:tcPr marL="4360" marR="4360" marT="4360" marB="0" anchor="ctr"/>
                </a:tc>
                <a:tc>
                  <a:txBody>
                    <a:bodyPr/>
                    <a:lstStyle/>
                    <a:p>
                      <a:pPr algn="ctr" fontAlgn="ctr"/>
                      <a:r>
                        <a:rPr lang="ru-RU" sz="950" u="none" strike="noStrike" dirty="0">
                          <a:effectLst/>
                          <a:latin typeface="+mn-lt"/>
                        </a:rPr>
                        <a:t> </a:t>
                      </a:r>
                      <a:endParaRPr lang="ru-RU" sz="950" b="0" i="0" u="none" strike="noStrike" dirty="0">
                        <a:solidFill>
                          <a:srgbClr val="000000"/>
                        </a:solidFill>
                        <a:effectLst/>
                        <a:latin typeface="+mn-lt"/>
                      </a:endParaRPr>
                    </a:p>
                  </a:txBody>
                  <a:tcPr marL="4360" marR="4360" marT="4360" marB="0" anchor="ctr"/>
                </a:tc>
                <a:tc>
                  <a:txBody>
                    <a:bodyPr/>
                    <a:lstStyle/>
                    <a:p>
                      <a:pPr algn="ctr" fontAlgn="ctr"/>
                      <a:r>
                        <a:rPr lang="ru-RU" sz="950" u="none" strike="noStrike" dirty="0">
                          <a:effectLst/>
                          <a:latin typeface="+mn-lt"/>
                        </a:rPr>
                        <a:t> </a:t>
                      </a:r>
                      <a:endParaRPr lang="ru-RU" sz="950" b="0" i="0" u="none" strike="noStrike" dirty="0">
                        <a:solidFill>
                          <a:srgbClr val="000000"/>
                        </a:solidFill>
                        <a:effectLst/>
                        <a:latin typeface="+mn-lt"/>
                      </a:endParaRPr>
                    </a:p>
                  </a:txBody>
                  <a:tcPr marL="4360" marR="4360" marT="4360" marB="0" anchor="ctr"/>
                </a:tc>
                <a:tc>
                  <a:txBody>
                    <a:bodyPr/>
                    <a:lstStyle/>
                    <a:p>
                      <a:pPr algn="ctr" fontAlgn="ctr"/>
                      <a:r>
                        <a:rPr lang="ru-RU" sz="950" u="none" strike="noStrike" dirty="0">
                          <a:effectLst/>
                          <a:latin typeface="+mn-lt"/>
                        </a:rPr>
                        <a:t> </a:t>
                      </a:r>
                      <a:endParaRPr lang="ru-RU" sz="950" b="0" i="0" u="none" strike="noStrike" dirty="0">
                        <a:solidFill>
                          <a:srgbClr val="000000"/>
                        </a:solidFill>
                        <a:effectLst/>
                        <a:latin typeface="+mn-lt"/>
                      </a:endParaRPr>
                    </a:p>
                  </a:txBody>
                  <a:tcPr marL="4360" marR="4360" marT="4360" marB="0" anchor="ctr"/>
                </a:tc>
                <a:tc>
                  <a:txBody>
                    <a:bodyPr/>
                    <a:lstStyle/>
                    <a:p>
                      <a:pPr algn="ctr" fontAlgn="ctr"/>
                      <a:r>
                        <a:rPr lang="ru-RU" sz="950" u="none" strike="noStrike" dirty="0">
                          <a:effectLst/>
                          <a:latin typeface="+mn-lt"/>
                        </a:rPr>
                        <a:t> </a:t>
                      </a:r>
                      <a:endParaRPr lang="ru-RU" sz="950" b="0" i="0" u="none" strike="noStrike" dirty="0">
                        <a:solidFill>
                          <a:srgbClr val="000000"/>
                        </a:solidFill>
                        <a:effectLst/>
                        <a:latin typeface="+mn-lt"/>
                      </a:endParaRPr>
                    </a:p>
                  </a:txBody>
                  <a:tcPr marL="4360" marR="4360" marT="4360" marB="0" anchor="ctr"/>
                </a:tc>
                <a:tc>
                  <a:txBody>
                    <a:bodyPr/>
                    <a:lstStyle/>
                    <a:p>
                      <a:pPr algn="ctr" fontAlgn="ctr"/>
                      <a:r>
                        <a:rPr lang="ru-RU" sz="950" u="none" strike="noStrike">
                          <a:effectLst/>
                          <a:latin typeface="+mn-lt"/>
                        </a:rPr>
                        <a:t> </a:t>
                      </a:r>
                      <a:endParaRPr lang="ru-RU" sz="950" b="0" i="0" u="none" strike="noStrike">
                        <a:solidFill>
                          <a:srgbClr val="000000"/>
                        </a:solidFill>
                        <a:effectLst/>
                        <a:latin typeface="+mn-lt"/>
                      </a:endParaRPr>
                    </a:p>
                  </a:txBody>
                  <a:tcPr marL="4360" marR="4360" marT="4360" marB="0" anchor="ctr"/>
                </a:tc>
                <a:tc>
                  <a:txBody>
                    <a:bodyPr/>
                    <a:lstStyle/>
                    <a:p>
                      <a:pPr algn="ctr" fontAlgn="ctr"/>
                      <a:r>
                        <a:rPr lang="ru-RU" sz="950" u="none" strike="noStrike">
                          <a:effectLst/>
                          <a:latin typeface="+mn-lt"/>
                        </a:rPr>
                        <a:t> </a:t>
                      </a:r>
                      <a:endParaRPr lang="ru-RU" sz="950" b="0" i="0" u="none" strike="noStrike">
                        <a:solidFill>
                          <a:srgbClr val="000000"/>
                        </a:solidFill>
                        <a:effectLst/>
                        <a:latin typeface="+mn-lt"/>
                      </a:endParaRPr>
                    </a:p>
                  </a:txBody>
                  <a:tcPr marL="4360" marR="4360" marT="4360" marB="0" anchor="ctr"/>
                </a:tc>
                <a:extLst>
                  <a:ext uri="{0D108BD9-81ED-4DB2-BD59-A6C34878D82A}">
                    <a16:rowId xmlns:a16="http://schemas.microsoft.com/office/drawing/2014/main" val="223492803"/>
                  </a:ext>
                </a:extLst>
              </a:tr>
              <a:tr h="281237">
                <a:tc>
                  <a:txBody>
                    <a:bodyPr/>
                    <a:lstStyle/>
                    <a:p>
                      <a:pPr algn="l" fontAlgn="t"/>
                      <a:r>
                        <a:rPr lang="ru-RU" sz="950" u="none" strike="noStrike" dirty="0">
                          <a:solidFill>
                            <a:schemeClr val="tx1"/>
                          </a:solidFill>
                          <a:effectLst/>
                          <a:latin typeface="+mn-lt"/>
                        </a:rPr>
                        <a:t>Количество посещений организаций культуры (профессиональных театров) по отношению к уровню 2017 года</a:t>
                      </a:r>
                      <a:endParaRPr lang="ru-RU" sz="950" b="0" i="0" u="none" strike="noStrike" dirty="0">
                        <a:solidFill>
                          <a:schemeClr val="tx1"/>
                        </a:solidFill>
                        <a:effectLst/>
                        <a:latin typeface="+mn-lt"/>
                      </a:endParaRPr>
                    </a:p>
                  </a:txBody>
                  <a:tcPr marL="4360" marR="4360" marT="4360" marB="0"/>
                </a:tc>
                <a:tc>
                  <a:txBody>
                    <a:bodyPr/>
                    <a:lstStyle/>
                    <a:p>
                      <a:pPr algn="ctr" fontAlgn="ctr"/>
                      <a:r>
                        <a:rPr lang="ru-RU" sz="950" u="none" strike="noStrike">
                          <a:effectLst/>
                          <a:latin typeface="+mn-lt"/>
                        </a:rPr>
                        <a:t>показатель к соглашению с ФОИВ (приоритетный)</a:t>
                      </a:r>
                      <a:endParaRPr lang="ru-RU" sz="950" b="0" i="0" u="none" strike="noStrike">
                        <a:solidFill>
                          <a:srgbClr val="000000"/>
                        </a:solidFill>
                        <a:effectLst/>
                        <a:latin typeface="+mn-lt"/>
                      </a:endParaRPr>
                    </a:p>
                  </a:txBody>
                  <a:tcPr marL="4360" marR="4360" marT="4360" marB="0" anchor="ctr"/>
                </a:tc>
                <a:tc>
                  <a:txBody>
                    <a:bodyPr/>
                    <a:lstStyle/>
                    <a:p>
                      <a:pPr algn="ctr" fontAlgn="ctr"/>
                      <a:r>
                        <a:rPr lang="ru-RU" sz="950" u="none" strike="noStrike">
                          <a:effectLst/>
                          <a:latin typeface="+mn-lt"/>
                        </a:rPr>
                        <a:t>Процент</a:t>
                      </a:r>
                      <a:endParaRPr lang="ru-RU" sz="950" b="0" i="0" u="none" strike="noStrike">
                        <a:solidFill>
                          <a:srgbClr val="000000"/>
                        </a:solidFill>
                        <a:effectLst/>
                        <a:latin typeface="+mn-lt"/>
                      </a:endParaRPr>
                    </a:p>
                  </a:txBody>
                  <a:tcPr marL="4360" marR="4360" marT="4360" marB="0" anchor="ctr"/>
                </a:tc>
                <a:tc>
                  <a:txBody>
                    <a:bodyPr/>
                    <a:lstStyle/>
                    <a:p>
                      <a:pPr algn="ctr" fontAlgn="ctr"/>
                      <a:r>
                        <a:rPr lang="ru-RU" sz="950" u="none" strike="noStrike">
                          <a:effectLst/>
                          <a:latin typeface="+mn-lt"/>
                        </a:rPr>
                        <a:t>114</a:t>
                      </a:r>
                      <a:endParaRPr lang="ru-RU" sz="950" b="0" i="0" u="none" strike="noStrike">
                        <a:solidFill>
                          <a:srgbClr val="000000"/>
                        </a:solidFill>
                        <a:effectLst/>
                        <a:latin typeface="+mn-lt"/>
                      </a:endParaRPr>
                    </a:p>
                  </a:txBody>
                  <a:tcPr marL="4360" marR="4360" marT="4360" marB="0" anchor="ctr"/>
                </a:tc>
                <a:tc>
                  <a:txBody>
                    <a:bodyPr/>
                    <a:lstStyle/>
                    <a:p>
                      <a:pPr algn="ctr" fontAlgn="ctr"/>
                      <a:r>
                        <a:rPr lang="ru-RU" sz="950" u="none" strike="noStrike" dirty="0">
                          <a:effectLst/>
                          <a:latin typeface="+mn-lt"/>
                        </a:rPr>
                        <a:t>130</a:t>
                      </a:r>
                      <a:endParaRPr lang="ru-RU" sz="950" b="0" i="0" u="none" strike="noStrike" dirty="0">
                        <a:solidFill>
                          <a:srgbClr val="000000"/>
                        </a:solidFill>
                        <a:effectLst/>
                        <a:latin typeface="+mn-lt"/>
                      </a:endParaRPr>
                    </a:p>
                  </a:txBody>
                  <a:tcPr marL="4360" marR="4360" marT="4360" marB="0" anchor="ctr"/>
                </a:tc>
                <a:tc>
                  <a:txBody>
                    <a:bodyPr/>
                    <a:lstStyle/>
                    <a:p>
                      <a:pPr algn="ctr" fontAlgn="ctr"/>
                      <a:r>
                        <a:rPr lang="ru-RU" sz="950" u="none" strike="noStrike" dirty="0">
                          <a:effectLst/>
                          <a:latin typeface="+mn-lt"/>
                        </a:rPr>
                        <a:t>131</a:t>
                      </a:r>
                      <a:endParaRPr lang="ru-RU" sz="950" b="0" i="0" u="none" strike="noStrike" dirty="0">
                        <a:solidFill>
                          <a:srgbClr val="000000"/>
                        </a:solidFill>
                        <a:effectLst/>
                        <a:latin typeface="+mn-lt"/>
                      </a:endParaRPr>
                    </a:p>
                  </a:txBody>
                  <a:tcPr marL="4360" marR="4360" marT="4360" marB="0" anchor="ctr"/>
                </a:tc>
                <a:tc>
                  <a:txBody>
                    <a:bodyPr/>
                    <a:lstStyle/>
                    <a:p>
                      <a:pPr algn="ctr" fontAlgn="ctr"/>
                      <a:r>
                        <a:rPr lang="ru-RU" sz="950" u="none" strike="noStrike" dirty="0">
                          <a:effectLst/>
                          <a:latin typeface="+mn-lt"/>
                        </a:rPr>
                        <a:t>132</a:t>
                      </a:r>
                      <a:endParaRPr lang="ru-RU" sz="950" b="0" i="0" u="none" strike="noStrike" dirty="0">
                        <a:solidFill>
                          <a:srgbClr val="000000"/>
                        </a:solidFill>
                        <a:effectLst/>
                        <a:latin typeface="+mn-lt"/>
                      </a:endParaRPr>
                    </a:p>
                  </a:txBody>
                  <a:tcPr marL="4360" marR="4360" marT="4360" marB="0" anchor="ctr"/>
                </a:tc>
                <a:tc>
                  <a:txBody>
                    <a:bodyPr/>
                    <a:lstStyle/>
                    <a:p>
                      <a:pPr algn="ctr" fontAlgn="ctr"/>
                      <a:r>
                        <a:rPr lang="ru-RU" sz="950" u="none" strike="noStrike" dirty="0">
                          <a:effectLst/>
                          <a:latin typeface="+mn-lt"/>
                        </a:rPr>
                        <a:t>133</a:t>
                      </a:r>
                      <a:endParaRPr lang="ru-RU" sz="950" b="0" i="0" u="none" strike="noStrike" dirty="0">
                        <a:solidFill>
                          <a:srgbClr val="000000"/>
                        </a:solidFill>
                        <a:effectLst/>
                        <a:latin typeface="+mn-lt"/>
                      </a:endParaRPr>
                    </a:p>
                  </a:txBody>
                  <a:tcPr marL="4360" marR="4360" marT="4360" marB="0" anchor="ctr"/>
                </a:tc>
                <a:tc>
                  <a:txBody>
                    <a:bodyPr/>
                    <a:lstStyle/>
                    <a:p>
                      <a:pPr algn="ctr" fontAlgn="ctr"/>
                      <a:r>
                        <a:rPr lang="ru-RU" sz="950" u="none" strike="noStrike" dirty="0">
                          <a:solidFill>
                            <a:schemeClr val="tx1"/>
                          </a:solidFill>
                          <a:effectLst/>
                          <a:latin typeface="+mn-lt"/>
                        </a:rPr>
                        <a:t>133</a:t>
                      </a:r>
                      <a:endParaRPr lang="ru-RU" sz="950" b="0" i="0" u="none" strike="noStrike" dirty="0">
                        <a:solidFill>
                          <a:schemeClr val="tx1"/>
                        </a:solidFill>
                        <a:effectLst/>
                        <a:latin typeface="+mn-lt"/>
                      </a:endParaRPr>
                    </a:p>
                  </a:txBody>
                  <a:tcPr marL="4360" marR="4360" marT="4360" marB="0" anchor="ctr"/>
                </a:tc>
                <a:extLst>
                  <a:ext uri="{0D108BD9-81ED-4DB2-BD59-A6C34878D82A}">
                    <a16:rowId xmlns:a16="http://schemas.microsoft.com/office/drawing/2014/main" val="3129527050"/>
                  </a:ext>
                </a:extLst>
              </a:tr>
              <a:tr h="559678">
                <a:tc>
                  <a:txBody>
                    <a:bodyPr/>
                    <a:lstStyle/>
                    <a:p>
                      <a:pPr algn="l" fontAlgn="t"/>
                      <a:r>
                        <a:rPr lang="ru-RU" sz="950" u="none" strike="noStrike" dirty="0">
                          <a:solidFill>
                            <a:schemeClr val="tx1"/>
                          </a:solidFill>
                          <a:effectLst/>
                          <a:latin typeface="+mn-lt"/>
                        </a:rPr>
                        <a:t>Соотношение средней заработной платы работников учреждений культуры к среднемесячной начисленной заработной плате наемных работников в организациях у индивидуальных предпринимателей и физических лиц (среднемесячному доходу от трудовой деятельности ) в Московской области</a:t>
                      </a:r>
                      <a:endParaRPr lang="ru-RU" sz="950" b="0" i="0" u="none" strike="noStrike" dirty="0">
                        <a:solidFill>
                          <a:schemeClr val="tx1"/>
                        </a:solidFill>
                        <a:effectLst/>
                        <a:latin typeface="+mn-lt"/>
                      </a:endParaRPr>
                    </a:p>
                  </a:txBody>
                  <a:tcPr marL="4360" marR="4360" marT="4360" marB="0"/>
                </a:tc>
                <a:tc>
                  <a:txBody>
                    <a:bodyPr/>
                    <a:lstStyle/>
                    <a:p>
                      <a:pPr algn="ctr" fontAlgn="ctr"/>
                      <a:r>
                        <a:rPr lang="ru-RU" sz="950" u="none" strike="noStrike">
                          <a:effectLst/>
                          <a:latin typeface="+mn-lt"/>
                        </a:rPr>
                        <a:t>Указ Президента Российской Федерации</a:t>
                      </a:r>
                      <a:endParaRPr lang="ru-RU" sz="950" b="0" i="0" u="none" strike="noStrike">
                        <a:solidFill>
                          <a:srgbClr val="000000"/>
                        </a:solidFill>
                        <a:effectLst/>
                        <a:latin typeface="+mn-lt"/>
                      </a:endParaRPr>
                    </a:p>
                  </a:txBody>
                  <a:tcPr marL="4360" marR="4360" marT="4360" marB="0" anchor="ctr"/>
                </a:tc>
                <a:tc>
                  <a:txBody>
                    <a:bodyPr/>
                    <a:lstStyle/>
                    <a:p>
                      <a:pPr algn="ctr" fontAlgn="ctr"/>
                      <a:r>
                        <a:rPr lang="ru-RU" sz="950" u="none" strike="noStrike">
                          <a:effectLst/>
                          <a:latin typeface="+mn-lt"/>
                        </a:rPr>
                        <a:t>Процент</a:t>
                      </a:r>
                      <a:endParaRPr lang="ru-RU" sz="950" b="0" i="0" u="none" strike="noStrike">
                        <a:solidFill>
                          <a:srgbClr val="000000"/>
                        </a:solidFill>
                        <a:effectLst/>
                        <a:latin typeface="+mn-lt"/>
                      </a:endParaRPr>
                    </a:p>
                  </a:txBody>
                  <a:tcPr marL="4360" marR="4360" marT="4360" marB="0" anchor="ctr"/>
                </a:tc>
                <a:tc>
                  <a:txBody>
                    <a:bodyPr/>
                    <a:lstStyle/>
                    <a:p>
                      <a:pPr algn="ctr" fontAlgn="ctr"/>
                      <a:r>
                        <a:rPr lang="ru-RU" sz="950" u="none" strike="noStrike">
                          <a:effectLst/>
                          <a:latin typeface="+mn-lt"/>
                        </a:rPr>
                        <a:t>100</a:t>
                      </a:r>
                      <a:endParaRPr lang="ru-RU" sz="950" b="0" i="0" u="none" strike="noStrike">
                        <a:solidFill>
                          <a:srgbClr val="000000"/>
                        </a:solidFill>
                        <a:effectLst/>
                        <a:latin typeface="+mn-lt"/>
                      </a:endParaRPr>
                    </a:p>
                  </a:txBody>
                  <a:tcPr marL="4360" marR="4360" marT="4360" marB="0" anchor="ctr"/>
                </a:tc>
                <a:tc>
                  <a:txBody>
                    <a:bodyPr/>
                    <a:lstStyle/>
                    <a:p>
                      <a:pPr algn="ctr" fontAlgn="ctr"/>
                      <a:r>
                        <a:rPr lang="ru-RU" sz="950" u="none" strike="noStrike">
                          <a:effectLst/>
                          <a:latin typeface="+mn-lt"/>
                        </a:rPr>
                        <a:t>100</a:t>
                      </a:r>
                      <a:endParaRPr lang="ru-RU" sz="950" b="0" i="0" u="none" strike="noStrike">
                        <a:solidFill>
                          <a:srgbClr val="000000"/>
                        </a:solidFill>
                        <a:effectLst/>
                        <a:latin typeface="+mn-lt"/>
                      </a:endParaRPr>
                    </a:p>
                  </a:txBody>
                  <a:tcPr marL="4360" marR="4360" marT="4360" marB="0" anchor="ctr"/>
                </a:tc>
                <a:tc>
                  <a:txBody>
                    <a:bodyPr/>
                    <a:lstStyle/>
                    <a:p>
                      <a:pPr algn="ctr" fontAlgn="ctr"/>
                      <a:r>
                        <a:rPr lang="ru-RU" sz="950" u="none" strike="noStrike">
                          <a:effectLst/>
                          <a:latin typeface="+mn-lt"/>
                        </a:rPr>
                        <a:t>100</a:t>
                      </a:r>
                      <a:endParaRPr lang="ru-RU" sz="950" b="0" i="0" u="none" strike="noStrike">
                        <a:solidFill>
                          <a:srgbClr val="000000"/>
                        </a:solidFill>
                        <a:effectLst/>
                        <a:latin typeface="+mn-lt"/>
                      </a:endParaRPr>
                    </a:p>
                  </a:txBody>
                  <a:tcPr marL="4360" marR="4360" marT="4360" marB="0" anchor="ctr"/>
                </a:tc>
                <a:tc>
                  <a:txBody>
                    <a:bodyPr/>
                    <a:lstStyle/>
                    <a:p>
                      <a:pPr algn="ctr" fontAlgn="ctr"/>
                      <a:r>
                        <a:rPr lang="ru-RU" sz="950" u="none" strike="noStrike">
                          <a:effectLst/>
                          <a:latin typeface="+mn-lt"/>
                        </a:rPr>
                        <a:t>100</a:t>
                      </a:r>
                      <a:endParaRPr lang="ru-RU" sz="950" b="0" i="0" u="none" strike="noStrike">
                        <a:solidFill>
                          <a:srgbClr val="000000"/>
                        </a:solidFill>
                        <a:effectLst/>
                        <a:latin typeface="+mn-lt"/>
                      </a:endParaRPr>
                    </a:p>
                  </a:txBody>
                  <a:tcPr marL="4360" marR="4360" marT="4360" marB="0" anchor="ctr"/>
                </a:tc>
                <a:tc>
                  <a:txBody>
                    <a:bodyPr/>
                    <a:lstStyle/>
                    <a:p>
                      <a:pPr algn="ctr" fontAlgn="ctr"/>
                      <a:r>
                        <a:rPr lang="ru-RU" sz="950" u="none" strike="noStrike">
                          <a:effectLst/>
                          <a:latin typeface="+mn-lt"/>
                        </a:rPr>
                        <a:t>100</a:t>
                      </a:r>
                      <a:endParaRPr lang="ru-RU" sz="950" b="0" i="0" u="none" strike="noStrike">
                        <a:solidFill>
                          <a:srgbClr val="000000"/>
                        </a:solidFill>
                        <a:effectLst/>
                        <a:latin typeface="+mn-lt"/>
                      </a:endParaRPr>
                    </a:p>
                  </a:txBody>
                  <a:tcPr marL="4360" marR="4360" marT="4360" marB="0" anchor="ctr"/>
                </a:tc>
                <a:tc>
                  <a:txBody>
                    <a:bodyPr/>
                    <a:lstStyle/>
                    <a:p>
                      <a:pPr algn="ctr" fontAlgn="ctr"/>
                      <a:r>
                        <a:rPr lang="ru-RU" sz="950" u="none" strike="noStrike" dirty="0">
                          <a:solidFill>
                            <a:schemeClr val="tx1"/>
                          </a:solidFill>
                          <a:effectLst/>
                          <a:latin typeface="+mn-lt"/>
                        </a:rPr>
                        <a:t>100</a:t>
                      </a:r>
                      <a:endParaRPr lang="ru-RU" sz="950" b="0" i="0" u="none" strike="noStrike" dirty="0">
                        <a:solidFill>
                          <a:schemeClr val="tx1"/>
                        </a:solidFill>
                        <a:effectLst/>
                        <a:latin typeface="+mn-lt"/>
                      </a:endParaRPr>
                    </a:p>
                  </a:txBody>
                  <a:tcPr marL="4360" marR="4360" marT="4360" marB="0" anchor="ctr"/>
                </a:tc>
                <a:extLst>
                  <a:ext uri="{0D108BD9-81ED-4DB2-BD59-A6C34878D82A}">
                    <a16:rowId xmlns:a16="http://schemas.microsoft.com/office/drawing/2014/main" val="3077584350"/>
                  </a:ext>
                </a:extLst>
              </a:tr>
              <a:tr h="374050">
                <a:tc>
                  <a:txBody>
                    <a:bodyPr/>
                    <a:lstStyle/>
                    <a:p>
                      <a:pPr algn="l" fontAlgn="t"/>
                      <a:r>
                        <a:rPr lang="ru-RU" sz="950" u="none" strike="noStrike" dirty="0">
                          <a:solidFill>
                            <a:schemeClr val="tx1"/>
                          </a:solidFill>
                          <a:effectLst/>
                          <a:latin typeface="+mn-lt"/>
                        </a:rPr>
                        <a:t>Увеличение доли учреждений клубного типа, соответствующих Требованиям к условиям деятельности культурно-досуговых учреждений Московской области</a:t>
                      </a:r>
                      <a:endParaRPr lang="ru-RU" sz="950" b="0" i="0" u="none" strike="noStrike" dirty="0">
                        <a:solidFill>
                          <a:schemeClr val="tx1"/>
                        </a:solidFill>
                        <a:effectLst/>
                        <a:latin typeface="+mn-lt"/>
                      </a:endParaRPr>
                    </a:p>
                  </a:txBody>
                  <a:tcPr marL="4360" marR="4360" marT="4360" marB="0"/>
                </a:tc>
                <a:tc>
                  <a:txBody>
                    <a:bodyPr/>
                    <a:lstStyle/>
                    <a:p>
                      <a:pPr algn="ctr" fontAlgn="ctr"/>
                      <a:r>
                        <a:rPr lang="ru-RU" sz="950" u="none" strike="noStrike">
                          <a:effectLst/>
                          <a:latin typeface="+mn-lt"/>
                        </a:rPr>
                        <a:t>Отраслевой показатель</a:t>
                      </a:r>
                      <a:endParaRPr lang="ru-RU" sz="950" b="0" i="0" u="none" strike="noStrike">
                        <a:solidFill>
                          <a:srgbClr val="000000"/>
                        </a:solidFill>
                        <a:effectLst/>
                        <a:latin typeface="+mn-lt"/>
                      </a:endParaRPr>
                    </a:p>
                  </a:txBody>
                  <a:tcPr marL="4360" marR="4360" marT="4360" marB="0" anchor="ctr"/>
                </a:tc>
                <a:tc>
                  <a:txBody>
                    <a:bodyPr/>
                    <a:lstStyle/>
                    <a:p>
                      <a:pPr algn="ctr" fontAlgn="ctr"/>
                      <a:r>
                        <a:rPr lang="ru-RU" sz="950" u="none" strike="noStrike">
                          <a:effectLst/>
                          <a:latin typeface="+mn-lt"/>
                        </a:rPr>
                        <a:t>Процент</a:t>
                      </a:r>
                      <a:endParaRPr lang="ru-RU" sz="950" b="0" i="0" u="none" strike="noStrike">
                        <a:solidFill>
                          <a:srgbClr val="000000"/>
                        </a:solidFill>
                        <a:effectLst/>
                        <a:latin typeface="+mn-lt"/>
                      </a:endParaRPr>
                    </a:p>
                  </a:txBody>
                  <a:tcPr marL="4360" marR="4360" marT="4360" marB="0" anchor="ctr"/>
                </a:tc>
                <a:tc>
                  <a:txBody>
                    <a:bodyPr/>
                    <a:lstStyle/>
                    <a:p>
                      <a:pPr algn="ctr" fontAlgn="ctr"/>
                      <a:r>
                        <a:rPr lang="ru-RU" sz="950" u="none" strike="noStrike" dirty="0">
                          <a:effectLst/>
                          <a:latin typeface="+mn-lt"/>
                        </a:rPr>
                        <a:t>75</a:t>
                      </a:r>
                      <a:endParaRPr lang="ru-RU" sz="950" b="0" i="0" u="none" strike="noStrike" dirty="0">
                        <a:solidFill>
                          <a:srgbClr val="000000"/>
                        </a:solidFill>
                        <a:effectLst/>
                        <a:latin typeface="+mn-lt"/>
                      </a:endParaRPr>
                    </a:p>
                  </a:txBody>
                  <a:tcPr marL="4360" marR="4360" marT="4360" marB="0" anchor="ctr"/>
                </a:tc>
                <a:tc>
                  <a:txBody>
                    <a:bodyPr/>
                    <a:lstStyle/>
                    <a:p>
                      <a:pPr algn="ctr" fontAlgn="ctr"/>
                      <a:r>
                        <a:rPr lang="ru-RU" sz="950" u="none" strike="noStrike">
                          <a:effectLst/>
                          <a:latin typeface="+mn-lt"/>
                        </a:rPr>
                        <a:t>100</a:t>
                      </a:r>
                      <a:endParaRPr lang="ru-RU" sz="950" b="0" i="0" u="none" strike="noStrike">
                        <a:solidFill>
                          <a:srgbClr val="000000"/>
                        </a:solidFill>
                        <a:effectLst/>
                        <a:latin typeface="+mn-lt"/>
                      </a:endParaRPr>
                    </a:p>
                  </a:txBody>
                  <a:tcPr marL="4360" marR="4360" marT="4360" marB="0" anchor="ctr"/>
                </a:tc>
                <a:tc>
                  <a:txBody>
                    <a:bodyPr/>
                    <a:lstStyle/>
                    <a:p>
                      <a:pPr algn="ctr" fontAlgn="ctr"/>
                      <a:r>
                        <a:rPr lang="ru-RU" sz="950" u="none" strike="noStrike">
                          <a:effectLst/>
                          <a:latin typeface="+mn-lt"/>
                        </a:rPr>
                        <a:t>100</a:t>
                      </a:r>
                      <a:endParaRPr lang="ru-RU" sz="950" b="0" i="0" u="none" strike="noStrike">
                        <a:solidFill>
                          <a:srgbClr val="000000"/>
                        </a:solidFill>
                        <a:effectLst/>
                        <a:latin typeface="+mn-lt"/>
                      </a:endParaRPr>
                    </a:p>
                  </a:txBody>
                  <a:tcPr marL="4360" marR="4360" marT="4360" marB="0" anchor="ctr"/>
                </a:tc>
                <a:tc>
                  <a:txBody>
                    <a:bodyPr/>
                    <a:lstStyle/>
                    <a:p>
                      <a:pPr algn="ctr" fontAlgn="ctr"/>
                      <a:r>
                        <a:rPr lang="ru-RU" sz="950" u="none" strike="noStrike">
                          <a:effectLst/>
                          <a:latin typeface="+mn-lt"/>
                        </a:rPr>
                        <a:t>100</a:t>
                      </a:r>
                      <a:endParaRPr lang="ru-RU" sz="950" b="0" i="0" u="none" strike="noStrike">
                        <a:solidFill>
                          <a:srgbClr val="000000"/>
                        </a:solidFill>
                        <a:effectLst/>
                        <a:latin typeface="+mn-lt"/>
                      </a:endParaRPr>
                    </a:p>
                  </a:txBody>
                  <a:tcPr marL="4360" marR="4360" marT="4360" marB="0" anchor="ctr"/>
                </a:tc>
                <a:tc>
                  <a:txBody>
                    <a:bodyPr/>
                    <a:lstStyle/>
                    <a:p>
                      <a:pPr algn="ctr" fontAlgn="ctr"/>
                      <a:r>
                        <a:rPr lang="ru-RU" sz="950" u="none" strike="noStrike">
                          <a:effectLst/>
                          <a:latin typeface="+mn-lt"/>
                        </a:rPr>
                        <a:t>100</a:t>
                      </a:r>
                      <a:endParaRPr lang="ru-RU" sz="950" b="0" i="0" u="none" strike="noStrike">
                        <a:solidFill>
                          <a:srgbClr val="000000"/>
                        </a:solidFill>
                        <a:effectLst/>
                        <a:latin typeface="+mn-lt"/>
                      </a:endParaRPr>
                    </a:p>
                  </a:txBody>
                  <a:tcPr marL="4360" marR="4360" marT="4360" marB="0" anchor="ctr"/>
                </a:tc>
                <a:tc>
                  <a:txBody>
                    <a:bodyPr/>
                    <a:lstStyle/>
                    <a:p>
                      <a:pPr algn="ctr" fontAlgn="ctr"/>
                      <a:r>
                        <a:rPr lang="ru-RU" sz="950" u="none" strike="noStrike" dirty="0">
                          <a:solidFill>
                            <a:schemeClr val="tx1"/>
                          </a:solidFill>
                          <a:effectLst/>
                          <a:latin typeface="+mn-lt"/>
                        </a:rPr>
                        <a:t>100</a:t>
                      </a:r>
                      <a:endParaRPr lang="ru-RU" sz="950" b="0" i="0" u="none" strike="noStrike" dirty="0">
                        <a:solidFill>
                          <a:schemeClr val="tx1"/>
                        </a:solidFill>
                        <a:effectLst/>
                        <a:latin typeface="+mn-lt"/>
                      </a:endParaRPr>
                    </a:p>
                  </a:txBody>
                  <a:tcPr marL="4360" marR="4360" marT="4360" marB="0" anchor="ctr"/>
                </a:tc>
                <a:extLst>
                  <a:ext uri="{0D108BD9-81ED-4DB2-BD59-A6C34878D82A}">
                    <a16:rowId xmlns:a16="http://schemas.microsoft.com/office/drawing/2014/main" val="2462289066"/>
                  </a:ext>
                </a:extLst>
              </a:tr>
              <a:tr h="281237">
                <a:tc>
                  <a:txBody>
                    <a:bodyPr/>
                    <a:lstStyle/>
                    <a:p>
                      <a:pPr algn="l" fontAlgn="t"/>
                      <a:r>
                        <a:rPr lang="ru-RU" sz="950" u="none" strike="noStrike" dirty="0">
                          <a:solidFill>
                            <a:schemeClr val="tx1"/>
                          </a:solidFill>
                          <a:effectLst/>
                          <a:latin typeface="+mn-lt"/>
                        </a:rPr>
                        <a:t>Увеличение числа посещений платных культурно-массовых мероприятий клубов и домов культуры к уровню 2017 года</a:t>
                      </a:r>
                      <a:endParaRPr lang="ru-RU" sz="950" b="0" i="0" u="none" strike="noStrike" dirty="0">
                        <a:solidFill>
                          <a:schemeClr val="tx1"/>
                        </a:solidFill>
                        <a:effectLst/>
                        <a:latin typeface="+mn-lt"/>
                      </a:endParaRPr>
                    </a:p>
                  </a:txBody>
                  <a:tcPr marL="4360" marR="4360" marT="4360" marB="0"/>
                </a:tc>
                <a:tc>
                  <a:txBody>
                    <a:bodyPr/>
                    <a:lstStyle/>
                    <a:p>
                      <a:pPr algn="ctr" fontAlgn="ctr"/>
                      <a:r>
                        <a:rPr lang="ru-RU" sz="950" u="none" strike="noStrike">
                          <a:effectLst/>
                          <a:latin typeface="+mn-lt"/>
                        </a:rPr>
                        <a:t>Национальный проект "Культура"</a:t>
                      </a:r>
                      <a:endParaRPr lang="ru-RU" sz="950" b="0" i="0" u="none" strike="noStrike">
                        <a:solidFill>
                          <a:srgbClr val="000000"/>
                        </a:solidFill>
                        <a:effectLst/>
                        <a:latin typeface="+mn-lt"/>
                      </a:endParaRPr>
                    </a:p>
                  </a:txBody>
                  <a:tcPr marL="4360" marR="4360" marT="4360" marB="0" anchor="ctr"/>
                </a:tc>
                <a:tc>
                  <a:txBody>
                    <a:bodyPr/>
                    <a:lstStyle/>
                    <a:p>
                      <a:pPr algn="ctr" fontAlgn="ctr"/>
                      <a:r>
                        <a:rPr lang="ru-RU" sz="950" u="none" strike="noStrike">
                          <a:effectLst/>
                          <a:latin typeface="+mn-lt"/>
                        </a:rPr>
                        <a:t>Процент по отношению к базовому году</a:t>
                      </a:r>
                      <a:endParaRPr lang="ru-RU" sz="950" b="0" i="0" u="none" strike="noStrike">
                        <a:solidFill>
                          <a:srgbClr val="000000"/>
                        </a:solidFill>
                        <a:effectLst/>
                        <a:latin typeface="+mn-lt"/>
                      </a:endParaRPr>
                    </a:p>
                  </a:txBody>
                  <a:tcPr marL="4360" marR="4360" marT="4360" marB="0" anchor="ctr"/>
                </a:tc>
                <a:tc>
                  <a:txBody>
                    <a:bodyPr/>
                    <a:lstStyle/>
                    <a:p>
                      <a:pPr algn="ctr" fontAlgn="ctr"/>
                      <a:r>
                        <a:rPr lang="ru-RU" sz="950" u="none" strike="noStrike">
                          <a:effectLst/>
                          <a:latin typeface="+mn-lt"/>
                        </a:rPr>
                        <a:t>105</a:t>
                      </a:r>
                      <a:endParaRPr lang="ru-RU" sz="950" b="0" i="0" u="none" strike="noStrike">
                        <a:solidFill>
                          <a:srgbClr val="000000"/>
                        </a:solidFill>
                        <a:effectLst/>
                        <a:latin typeface="+mn-lt"/>
                      </a:endParaRPr>
                    </a:p>
                  </a:txBody>
                  <a:tcPr marL="4360" marR="4360" marT="4360" marB="0" anchor="ctr"/>
                </a:tc>
                <a:tc>
                  <a:txBody>
                    <a:bodyPr/>
                    <a:lstStyle/>
                    <a:p>
                      <a:pPr algn="ctr" fontAlgn="ctr"/>
                      <a:r>
                        <a:rPr lang="en-US" sz="950" u="none" strike="noStrike" dirty="0">
                          <a:effectLst/>
                          <a:latin typeface="+mn-lt"/>
                        </a:rPr>
                        <a:t>115</a:t>
                      </a:r>
                      <a:endParaRPr lang="ru-RU" sz="950" b="0" i="0" u="none" strike="noStrike" dirty="0">
                        <a:solidFill>
                          <a:srgbClr val="000000"/>
                        </a:solidFill>
                        <a:effectLst/>
                        <a:latin typeface="+mn-lt"/>
                      </a:endParaRPr>
                    </a:p>
                  </a:txBody>
                  <a:tcPr marL="4360" marR="4360" marT="4360" marB="0" anchor="ctr"/>
                </a:tc>
                <a:tc>
                  <a:txBody>
                    <a:bodyPr/>
                    <a:lstStyle/>
                    <a:p>
                      <a:pPr algn="ctr" fontAlgn="ctr"/>
                      <a:r>
                        <a:rPr lang="en-US" sz="950" u="none" strike="noStrike" dirty="0">
                          <a:effectLst/>
                          <a:latin typeface="+mn-lt"/>
                        </a:rPr>
                        <a:t>120</a:t>
                      </a:r>
                      <a:endParaRPr lang="ru-RU" sz="950" b="0" i="0" u="none" strike="noStrike" dirty="0">
                        <a:solidFill>
                          <a:srgbClr val="000000"/>
                        </a:solidFill>
                        <a:effectLst/>
                        <a:latin typeface="+mn-lt"/>
                      </a:endParaRPr>
                    </a:p>
                  </a:txBody>
                  <a:tcPr marL="4360" marR="4360" marT="4360" marB="0" anchor="ctr"/>
                </a:tc>
                <a:tc>
                  <a:txBody>
                    <a:bodyPr/>
                    <a:lstStyle/>
                    <a:p>
                      <a:pPr algn="ctr" fontAlgn="ctr"/>
                      <a:r>
                        <a:rPr lang="en-US" sz="950" u="none" strike="noStrike" dirty="0">
                          <a:effectLst/>
                          <a:latin typeface="+mn-lt"/>
                        </a:rPr>
                        <a:t>125</a:t>
                      </a:r>
                      <a:endParaRPr lang="ru-RU" sz="950" b="0" i="0" u="none" strike="noStrike" dirty="0">
                        <a:solidFill>
                          <a:srgbClr val="000000"/>
                        </a:solidFill>
                        <a:effectLst/>
                        <a:latin typeface="+mn-lt"/>
                      </a:endParaRPr>
                    </a:p>
                  </a:txBody>
                  <a:tcPr marL="4360" marR="4360" marT="4360" marB="0" anchor="ctr"/>
                </a:tc>
                <a:tc>
                  <a:txBody>
                    <a:bodyPr/>
                    <a:lstStyle/>
                    <a:p>
                      <a:pPr algn="ctr" fontAlgn="ctr"/>
                      <a:r>
                        <a:rPr lang="en-US" sz="950" u="none" strike="noStrike" dirty="0">
                          <a:effectLst/>
                          <a:latin typeface="+mn-lt"/>
                        </a:rPr>
                        <a:t>130</a:t>
                      </a:r>
                      <a:endParaRPr lang="ru-RU" sz="950" b="0" i="0" u="none" strike="noStrike" dirty="0">
                        <a:solidFill>
                          <a:srgbClr val="000000"/>
                        </a:solidFill>
                        <a:effectLst/>
                        <a:latin typeface="+mn-lt"/>
                      </a:endParaRPr>
                    </a:p>
                  </a:txBody>
                  <a:tcPr marL="4360" marR="4360" marT="4360" marB="0" anchor="ctr"/>
                </a:tc>
                <a:tc>
                  <a:txBody>
                    <a:bodyPr/>
                    <a:lstStyle/>
                    <a:p>
                      <a:pPr algn="ctr" fontAlgn="ctr"/>
                      <a:r>
                        <a:rPr lang="ru-RU" sz="950" u="none" strike="noStrike" dirty="0">
                          <a:solidFill>
                            <a:schemeClr val="tx1"/>
                          </a:solidFill>
                          <a:effectLst/>
                          <a:latin typeface="+mn-lt"/>
                        </a:rPr>
                        <a:t>130</a:t>
                      </a:r>
                      <a:endParaRPr lang="ru-RU" sz="950" b="0" i="0" u="none" strike="noStrike" dirty="0">
                        <a:solidFill>
                          <a:schemeClr val="tx1"/>
                        </a:solidFill>
                        <a:effectLst/>
                        <a:latin typeface="+mn-lt"/>
                      </a:endParaRPr>
                    </a:p>
                  </a:txBody>
                  <a:tcPr marL="4360" marR="4360" marT="4360" marB="0" anchor="ctr"/>
                </a:tc>
                <a:extLst>
                  <a:ext uri="{0D108BD9-81ED-4DB2-BD59-A6C34878D82A}">
                    <a16:rowId xmlns:a16="http://schemas.microsoft.com/office/drawing/2014/main" val="4076982696"/>
                  </a:ext>
                </a:extLst>
              </a:tr>
              <a:tr h="188423">
                <a:tc>
                  <a:txBody>
                    <a:bodyPr/>
                    <a:lstStyle/>
                    <a:p>
                      <a:pPr algn="l" fontAlgn="t"/>
                      <a:r>
                        <a:rPr lang="ru-RU" sz="950" u="none" strike="noStrike" dirty="0">
                          <a:solidFill>
                            <a:schemeClr val="tx1"/>
                          </a:solidFill>
                          <a:effectLst/>
                          <a:latin typeface="+mn-lt"/>
                        </a:rPr>
                        <a:t>Доля детей, привлекаемых к участию в творческих мероприятиях сферы культуры</a:t>
                      </a:r>
                      <a:endParaRPr lang="ru-RU" sz="950" b="0" i="0" u="none" strike="noStrike" dirty="0">
                        <a:solidFill>
                          <a:schemeClr val="tx1"/>
                        </a:solidFill>
                        <a:effectLst/>
                        <a:latin typeface="+mn-lt"/>
                      </a:endParaRPr>
                    </a:p>
                  </a:txBody>
                  <a:tcPr marL="4360" marR="4360" marT="4360" marB="0"/>
                </a:tc>
                <a:tc>
                  <a:txBody>
                    <a:bodyPr/>
                    <a:lstStyle/>
                    <a:p>
                      <a:pPr algn="ctr" fontAlgn="ctr"/>
                      <a:r>
                        <a:rPr lang="ru-RU" sz="950" u="none" strike="noStrike">
                          <a:effectLst/>
                          <a:latin typeface="+mn-lt"/>
                        </a:rPr>
                        <a:t>Отраслевой показатель</a:t>
                      </a:r>
                      <a:endParaRPr lang="ru-RU" sz="950" b="0" i="0" u="none" strike="noStrike">
                        <a:solidFill>
                          <a:srgbClr val="000000"/>
                        </a:solidFill>
                        <a:effectLst/>
                        <a:latin typeface="+mn-lt"/>
                      </a:endParaRPr>
                    </a:p>
                  </a:txBody>
                  <a:tcPr marL="4360" marR="4360" marT="4360" marB="0" anchor="ctr"/>
                </a:tc>
                <a:tc>
                  <a:txBody>
                    <a:bodyPr/>
                    <a:lstStyle/>
                    <a:p>
                      <a:pPr algn="ctr" fontAlgn="ctr"/>
                      <a:r>
                        <a:rPr lang="ru-RU" sz="950" u="none" strike="noStrike">
                          <a:effectLst/>
                          <a:latin typeface="+mn-lt"/>
                        </a:rPr>
                        <a:t>процент</a:t>
                      </a:r>
                      <a:endParaRPr lang="ru-RU" sz="950" b="0" i="0" u="none" strike="noStrike">
                        <a:solidFill>
                          <a:srgbClr val="000000"/>
                        </a:solidFill>
                        <a:effectLst/>
                        <a:latin typeface="+mn-lt"/>
                      </a:endParaRPr>
                    </a:p>
                  </a:txBody>
                  <a:tcPr marL="4360" marR="4360" marT="4360" marB="0" anchor="ctr"/>
                </a:tc>
                <a:tc>
                  <a:txBody>
                    <a:bodyPr/>
                    <a:lstStyle/>
                    <a:p>
                      <a:pPr algn="ctr" fontAlgn="ctr"/>
                      <a:r>
                        <a:rPr lang="ru-RU" sz="950" u="none" strike="noStrike">
                          <a:effectLst/>
                          <a:latin typeface="+mn-lt"/>
                        </a:rPr>
                        <a:t>9,5</a:t>
                      </a:r>
                      <a:endParaRPr lang="ru-RU" sz="950" b="0" i="0" u="none" strike="noStrike">
                        <a:solidFill>
                          <a:srgbClr val="000000"/>
                        </a:solidFill>
                        <a:effectLst/>
                        <a:latin typeface="+mn-lt"/>
                      </a:endParaRPr>
                    </a:p>
                  </a:txBody>
                  <a:tcPr marL="4360" marR="4360" marT="4360" marB="0" anchor="ctr"/>
                </a:tc>
                <a:tc>
                  <a:txBody>
                    <a:bodyPr/>
                    <a:lstStyle/>
                    <a:p>
                      <a:pPr algn="ctr" fontAlgn="ctr"/>
                      <a:r>
                        <a:rPr lang="en-US" sz="950" u="none" strike="noStrike" dirty="0">
                          <a:effectLst/>
                          <a:latin typeface="+mn-lt"/>
                        </a:rPr>
                        <a:t>9,7</a:t>
                      </a:r>
                      <a:endParaRPr lang="ru-RU" sz="950" b="0" i="0" u="none" strike="noStrike" dirty="0">
                        <a:solidFill>
                          <a:srgbClr val="000000"/>
                        </a:solidFill>
                        <a:effectLst/>
                        <a:latin typeface="+mn-lt"/>
                      </a:endParaRPr>
                    </a:p>
                  </a:txBody>
                  <a:tcPr marL="4360" marR="4360" marT="4360" marB="0" anchor="ctr"/>
                </a:tc>
                <a:tc>
                  <a:txBody>
                    <a:bodyPr/>
                    <a:lstStyle/>
                    <a:p>
                      <a:pPr algn="ctr" fontAlgn="ctr"/>
                      <a:r>
                        <a:rPr lang="en-US" sz="950" u="none" strike="noStrike" dirty="0">
                          <a:effectLst/>
                          <a:latin typeface="+mn-lt"/>
                        </a:rPr>
                        <a:t>10</a:t>
                      </a:r>
                      <a:endParaRPr lang="ru-RU" sz="950" b="0" i="0" u="none" strike="noStrike" dirty="0">
                        <a:solidFill>
                          <a:srgbClr val="000000"/>
                        </a:solidFill>
                        <a:effectLst/>
                        <a:latin typeface="+mn-lt"/>
                      </a:endParaRPr>
                    </a:p>
                  </a:txBody>
                  <a:tcPr marL="4360" marR="4360" marT="4360" marB="0" anchor="ctr"/>
                </a:tc>
                <a:tc>
                  <a:txBody>
                    <a:bodyPr/>
                    <a:lstStyle/>
                    <a:p>
                      <a:pPr algn="ctr" fontAlgn="ctr"/>
                      <a:r>
                        <a:rPr lang="ru-RU" sz="950" u="none" strike="noStrike" dirty="0">
                          <a:effectLst/>
                          <a:latin typeface="+mn-lt"/>
                        </a:rPr>
                        <a:t>10</a:t>
                      </a:r>
                      <a:r>
                        <a:rPr lang="en-US" sz="950" u="none" strike="noStrike" dirty="0">
                          <a:effectLst/>
                          <a:latin typeface="+mn-lt"/>
                        </a:rPr>
                        <a:t>,5</a:t>
                      </a:r>
                      <a:endParaRPr lang="ru-RU" sz="950" b="0" i="0" u="none" strike="noStrike" dirty="0">
                        <a:solidFill>
                          <a:srgbClr val="000000"/>
                        </a:solidFill>
                        <a:effectLst/>
                        <a:latin typeface="+mn-lt"/>
                      </a:endParaRPr>
                    </a:p>
                  </a:txBody>
                  <a:tcPr marL="4360" marR="4360" marT="4360" marB="0" anchor="ctr"/>
                </a:tc>
                <a:tc>
                  <a:txBody>
                    <a:bodyPr/>
                    <a:lstStyle/>
                    <a:p>
                      <a:pPr algn="ctr" fontAlgn="ctr"/>
                      <a:r>
                        <a:rPr lang="en-US" sz="950" u="none" strike="noStrike" dirty="0">
                          <a:effectLst/>
                          <a:latin typeface="+mn-lt"/>
                        </a:rPr>
                        <a:t>11</a:t>
                      </a:r>
                      <a:endParaRPr lang="ru-RU" sz="950" b="0" i="0" u="none" strike="noStrike" dirty="0">
                        <a:solidFill>
                          <a:srgbClr val="000000"/>
                        </a:solidFill>
                        <a:effectLst/>
                        <a:latin typeface="+mn-lt"/>
                      </a:endParaRPr>
                    </a:p>
                  </a:txBody>
                  <a:tcPr marL="4360" marR="4360" marT="4360" marB="0" anchor="ctr"/>
                </a:tc>
                <a:tc>
                  <a:txBody>
                    <a:bodyPr/>
                    <a:lstStyle/>
                    <a:p>
                      <a:pPr algn="ctr" fontAlgn="ctr"/>
                      <a:r>
                        <a:rPr lang="ru-RU" sz="950" u="none" strike="noStrike" dirty="0">
                          <a:solidFill>
                            <a:schemeClr val="tx1"/>
                          </a:solidFill>
                          <a:effectLst/>
                          <a:latin typeface="+mn-lt"/>
                        </a:rPr>
                        <a:t>11</a:t>
                      </a:r>
                      <a:endParaRPr lang="ru-RU" sz="950" b="0" i="0" u="none" strike="noStrike" dirty="0">
                        <a:solidFill>
                          <a:schemeClr val="tx1"/>
                        </a:solidFill>
                        <a:effectLst/>
                        <a:latin typeface="+mn-lt"/>
                      </a:endParaRPr>
                    </a:p>
                  </a:txBody>
                  <a:tcPr marL="4360" marR="4360" marT="4360" marB="0" anchor="ctr"/>
                </a:tc>
                <a:extLst>
                  <a:ext uri="{0D108BD9-81ED-4DB2-BD59-A6C34878D82A}">
                    <a16:rowId xmlns:a16="http://schemas.microsoft.com/office/drawing/2014/main" val="3716905956"/>
                  </a:ext>
                </a:extLst>
              </a:tr>
              <a:tr h="281237">
                <a:tc>
                  <a:txBody>
                    <a:bodyPr/>
                    <a:lstStyle/>
                    <a:p>
                      <a:pPr algn="l" fontAlgn="t"/>
                      <a:r>
                        <a:rPr lang="ru-RU" sz="950" u="none" strike="noStrike" dirty="0">
                          <a:solidFill>
                            <a:schemeClr val="tx1"/>
                          </a:solidFill>
                          <a:effectLst/>
                          <a:latin typeface="+mn-lt"/>
                        </a:rPr>
                        <a:t>Увеличение числа участников клубных формирований к уровню 2017 года</a:t>
                      </a:r>
                      <a:endParaRPr lang="ru-RU" sz="950" b="0" i="0" u="none" strike="noStrike" dirty="0">
                        <a:solidFill>
                          <a:schemeClr val="tx1"/>
                        </a:solidFill>
                        <a:effectLst/>
                        <a:latin typeface="+mn-lt"/>
                      </a:endParaRPr>
                    </a:p>
                  </a:txBody>
                  <a:tcPr marL="4360" marR="4360" marT="4360" marB="0"/>
                </a:tc>
                <a:tc>
                  <a:txBody>
                    <a:bodyPr/>
                    <a:lstStyle/>
                    <a:p>
                      <a:pPr algn="ctr" fontAlgn="ctr"/>
                      <a:r>
                        <a:rPr lang="ru-RU" sz="950" u="none" strike="noStrike">
                          <a:effectLst/>
                          <a:latin typeface="+mn-lt"/>
                        </a:rPr>
                        <a:t>Национальный проект "Культура"</a:t>
                      </a:r>
                      <a:endParaRPr lang="ru-RU" sz="950" b="0" i="0" u="none" strike="noStrike">
                        <a:solidFill>
                          <a:srgbClr val="000000"/>
                        </a:solidFill>
                        <a:effectLst/>
                        <a:latin typeface="+mn-lt"/>
                      </a:endParaRPr>
                    </a:p>
                  </a:txBody>
                  <a:tcPr marL="4360" marR="4360" marT="4360" marB="0" anchor="ctr"/>
                </a:tc>
                <a:tc>
                  <a:txBody>
                    <a:bodyPr/>
                    <a:lstStyle/>
                    <a:p>
                      <a:pPr algn="ctr" fontAlgn="ctr"/>
                      <a:r>
                        <a:rPr lang="ru-RU" sz="950" u="none" strike="noStrike">
                          <a:effectLst/>
                          <a:latin typeface="+mn-lt"/>
                        </a:rPr>
                        <a:t>Процент по отношению к базовому году</a:t>
                      </a:r>
                      <a:endParaRPr lang="ru-RU" sz="950" b="0" i="0" u="none" strike="noStrike">
                        <a:solidFill>
                          <a:srgbClr val="000000"/>
                        </a:solidFill>
                        <a:effectLst/>
                        <a:latin typeface="+mn-lt"/>
                      </a:endParaRPr>
                    </a:p>
                  </a:txBody>
                  <a:tcPr marL="4360" marR="4360" marT="4360" marB="0" anchor="ctr"/>
                </a:tc>
                <a:tc>
                  <a:txBody>
                    <a:bodyPr/>
                    <a:lstStyle/>
                    <a:p>
                      <a:pPr algn="ctr" fontAlgn="ctr"/>
                      <a:r>
                        <a:rPr lang="ru-RU" sz="950" u="none" strike="noStrike">
                          <a:effectLst/>
                          <a:latin typeface="+mn-lt"/>
                        </a:rPr>
                        <a:t>101</a:t>
                      </a:r>
                      <a:endParaRPr lang="ru-RU" sz="950" b="0" i="0" u="none" strike="noStrike">
                        <a:solidFill>
                          <a:srgbClr val="000000"/>
                        </a:solidFill>
                        <a:effectLst/>
                        <a:latin typeface="+mn-lt"/>
                      </a:endParaRPr>
                    </a:p>
                  </a:txBody>
                  <a:tcPr marL="4360" marR="4360" marT="4360" marB="0" anchor="ctr"/>
                </a:tc>
                <a:tc>
                  <a:txBody>
                    <a:bodyPr/>
                    <a:lstStyle/>
                    <a:p>
                      <a:pPr algn="ctr" fontAlgn="ctr"/>
                      <a:r>
                        <a:rPr lang="en-US" sz="950" u="none" strike="noStrike" dirty="0">
                          <a:effectLst/>
                          <a:latin typeface="+mn-lt"/>
                        </a:rPr>
                        <a:t>103</a:t>
                      </a:r>
                      <a:endParaRPr lang="ru-RU" sz="950" b="0" i="0" u="none" strike="noStrike" dirty="0">
                        <a:solidFill>
                          <a:srgbClr val="000000"/>
                        </a:solidFill>
                        <a:effectLst/>
                        <a:latin typeface="+mn-lt"/>
                      </a:endParaRPr>
                    </a:p>
                  </a:txBody>
                  <a:tcPr marL="4360" marR="4360" marT="4360" marB="0" anchor="ctr"/>
                </a:tc>
                <a:tc>
                  <a:txBody>
                    <a:bodyPr/>
                    <a:lstStyle/>
                    <a:p>
                      <a:pPr algn="ctr" fontAlgn="ctr"/>
                      <a:r>
                        <a:rPr lang="en-US" sz="950" u="none" strike="noStrike" dirty="0">
                          <a:effectLst/>
                          <a:latin typeface="+mn-lt"/>
                        </a:rPr>
                        <a:t>104</a:t>
                      </a:r>
                      <a:endParaRPr lang="ru-RU" sz="950" b="0" i="0" u="none" strike="noStrike" dirty="0">
                        <a:solidFill>
                          <a:srgbClr val="000000"/>
                        </a:solidFill>
                        <a:effectLst/>
                        <a:latin typeface="+mn-lt"/>
                      </a:endParaRPr>
                    </a:p>
                  </a:txBody>
                  <a:tcPr marL="4360" marR="4360" marT="4360" marB="0" anchor="ctr"/>
                </a:tc>
                <a:tc>
                  <a:txBody>
                    <a:bodyPr/>
                    <a:lstStyle/>
                    <a:p>
                      <a:pPr algn="ctr" fontAlgn="ctr"/>
                      <a:r>
                        <a:rPr lang="en-US" sz="950" u="none" strike="noStrike" dirty="0">
                          <a:effectLst/>
                          <a:latin typeface="+mn-lt"/>
                        </a:rPr>
                        <a:t>105</a:t>
                      </a:r>
                      <a:endParaRPr lang="ru-RU" sz="950" b="0" i="0" u="none" strike="noStrike" dirty="0">
                        <a:solidFill>
                          <a:srgbClr val="000000"/>
                        </a:solidFill>
                        <a:effectLst/>
                        <a:latin typeface="+mn-lt"/>
                      </a:endParaRPr>
                    </a:p>
                  </a:txBody>
                  <a:tcPr marL="4360" marR="4360" marT="4360" marB="0" anchor="ctr"/>
                </a:tc>
                <a:tc>
                  <a:txBody>
                    <a:bodyPr/>
                    <a:lstStyle/>
                    <a:p>
                      <a:pPr algn="ctr" fontAlgn="ctr"/>
                      <a:r>
                        <a:rPr lang="en-US" sz="950" u="none" strike="noStrike" dirty="0">
                          <a:effectLst/>
                          <a:latin typeface="+mn-lt"/>
                        </a:rPr>
                        <a:t>106</a:t>
                      </a:r>
                      <a:endParaRPr lang="ru-RU" sz="950" b="0" i="0" u="none" strike="noStrike" dirty="0">
                        <a:solidFill>
                          <a:srgbClr val="000000"/>
                        </a:solidFill>
                        <a:effectLst/>
                        <a:latin typeface="+mn-lt"/>
                      </a:endParaRPr>
                    </a:p>
                  </a:txBody>
                  <a:tcPr marL="4360" marR="4360" marT="4360" marB="0" anchor="ctr"/>
                </a:tc>
                <a:tc>
                  <a:txBody>
                    <a:bodyPr/>
                    <a:lstStyle/>
                    <a:p>
                      <a:pPr algn="ctr" fontAlgn="ctr"/>
                      <a:r>
                        <a:rPr lang="ru-RU" sz="950" u="none" strike="noStrike" dirty="0">
                          <a:solidFill>
                            <a:schemeClr val="tx1"/>
                          </a:solidFill>
                          <a:effectLst/>
                          <a:latin typeface="+mn-lt"/>
                        </a:rPr>
                        <a:t>106</a:t>
                      </a:r>
                      <a:endParaRPr lang="ru-RU" sz="950" b="0" i="0" u="none" strike="noStrike" dirty="0">
                        <a:solidFill>
                          <a:schemeClr val="tx1"/>
                        </a:solidFill>
                        <a:effectLst/>
                        <a:latin typeface="+mn-lt"/>
                      </a:endParaRPr>
                    </a:p>
                  </a:txBody>
                  <a:tcPr marL="4360" marR="4360" marT="4360" marB="0" anchor="ctr"/>
                </a:tc>
                <a:extLst>
                  <a:ext uri="{0D108BD9-81ED-4DB2-BD59-A6C34878D82A}">
                    <a16:rowId xmlns:a16="http://schemas.microsoft.com/office/drawing/2014/main" val="3158495309"/>
                  </a:ext>
                </a:extLst>
              </a:tr>
              <a:tr h="188423">
                <a:tc>
                  <a:txBody>
                    <a:bodyPr/>
                    <a:lstStyle/>
                    <a:p>
                      <a:pPr algn="l" fontAlgn="ctr"/>
                      <a:r>
                        <a:rPr lang="ru-RU" sz="950" u="none" strike="noStrike" dirty="0">
                          <a:solidFill>
                            <a:schemeClr val="tx1"/>
                          </a:solidFill>
                          <a:effectLst/>
                          <a:latin typeface="+mn-lt"/>
                        </a:rPr>
                        <a:t>2021 Увеличение числа посещений культурных мероприятий</a:t>
                      </a:r>
                      <a:endParaRPr lang="ru-RU" sz="950" b="0" i="0" u="none" strike="noStrike" dirty="0">
                        <a:solidFill>
                          <a:schemeClr val="tx1"/>
                        </a:solidFill>
                        <a:effectLst/>
                        <a:latin typeface="+mn-lt"/>
                      </a:endParaRPr>
                    </a:p>
                  </a:txBody>
                  <a:tcPr marL="4360" marR="4360" marT="4360" marB="0" anchor="ctr"/>
                </a:tc>
                <a:tc>
                  <a:txBody>
                    <a:bodyPr/>
                    <a:lstStyle/>
                    <a:p>
                      <a:pPr algn="ctr" fontAlgn="ctr"/>
                      <a:r>
                        <a:rPr lang="ru-RU" sz="950" u="none" strike="noStrike">
                          <a:effectLst/>
                          <a:latin typeface="+mn-lt"/>
                        </a:rPr>
                        <a:t>Отраслевой показатель</a:t>
                      </a:r>
                      <a:endParaRPr lang="ru-RU" sz="950" b="0" i="0" u="none" strike="noStrike">
                        <a:solidFill>
                          <a:srgbClr val="000000"/>
                        </a:solidFill>
                        <a:effectLst/>
                        <a:latin typeface="+mn-lt"/>
                      </a:endParaRPr>
                    </a:p>
                  </a:txBody>
                  <a:tcPr marL="4360" marR="4360" marT="4360" marB="0" anchor="ctr"/>
                </a:tc>
                <a:tc>
                  <a:txBody>
                    <a:bodyPr/>
                    <a:lstStyle/>
                    <a:p>
                      <a:pPr algn="ctr" fontAlgn="ctr"/>
                      <a:r>
                        <a:rPr lang="ru-RU" sz="950" u="none" strike="noStrike">
                          <a:effectLst/>
                          <a:latin typeface="+mn-lt"/>
                        </a:rPr>
                        <a:t>тысяч единиц</a:t>
                      </a:r>
                      <a:endParaRPr lang="ru-RU" sz="950" b="0" i="0" u="none" strike="noStrike">
                        <a:solidFill>
                          <a:srgbClr val="000000"/>
                        </a:solidFill>
                        <a:effectLst/>
                        <a:latin typeface="+mn-lt"/>
                      </a:endParaRPr>
                    </a:p>
                  </a:txBody>
                  <a:tcPr marL="4360" marR="4360" marT="4360" marB="0" anchor="ctr"/>
                </a:tc>
                <a:tc>
                  <a:txBody>
                    <a:bodyPr/>
                    <a:lstStyle/>
                    <a:p>
                      <a:pPr algn="ctr" fontAlgn="ctr"/>
                      <a:r>
                        <a:rPr lang="ru-RU" sz="950" u="none" strike="noStrike">
                          <a:effectLst/>
                          <a:latin typeface="+mn-lt"/>
                        </a:rPr>
                        <a:t>646,134</a:t>
                      </a:r>
                      <a:endParaRPr lang="ru-RU" sz="950" b="0" i="0" u="none" strike="noStrike">
                        <a:solidFill>
                          <a:srgbClr val="000000"/>
                        </a:solidFill>
                        <a:effectLst/>
                        <a:latin typeface="+mn-lt"/>
                      </a:endParaRPr>
                    </a:p>
                  </a:txBody>
                  <a:tcPr marL="4360" marR="4360" marT="4360" marB="0" anchor="ctr"/>
                </a:tc>
                <a:tc>
                  <a:txBody>
                    <a:bodyPr/>
                    <a:lstStyle/>
                    <a:p>
                      <a:pPr algn="ctr" fontAlgn="ctr"/>
                      <a:r>
                        <a:rPr lang="en-US" sz="950" u="none" strike="noStrike" dirty="0">
                          <a:effectLst/>
                          <a:latin typeface="+mn-lt"/>
                        </a:rPr>
                        <a:t>646,134</a:t>
                      </a:r>
                      <a:endParaRPr lang="ru-RU" sz="950" b="0" i="0" u="none" strike="noStrike" dirty="0">
                        <a:solidFill>
                          <a:srgbClr val="000000"/>
                        </a:solidFill>
                        <a:effectLst/>
                        <a:latin typeface="+mn-lt"/>
                      </a:endParaRPr>
                    </a:p>
                  </a:txBody>
                  <a:tcPr marL="4360" marR="4360" marT="4360" marB="0" anchor="ctr"/>
                </a:tc>
                <a:tc>
                  <a:txBody>
                    <a:bodyPr/>
                    <a:lstStyle/>
                    <a:p>
                      <a:pPr algn="ctr" fontAlgn="ctr"/>
                      <a:r>
                        <a:rPr lang="en-US" sz="950" u="none" strike="noStrike" dirty="0">
                          <a:effectLst/>
                          <a:latin typeface="+mn-lt"/>
                        </a:rPr>
                        <a:t>652,595</a:t>
                      </a:r>
                      <a:endParaRPr lang="ru-RU" sz="950" b="0" i="0" u="none" strike="noStrike" dirty="0">
                        <a:solidFill>
                          <a:srgbClr val="000000"/>
                        </a:solidFill>
                        <a:effectLst/>
                        <a:latin typeface="+mn-lt"/>
                      </a:endParaRPr>
                    </a:p>
                  </a:txBody>
                  <a:tcPr marL="4360" marR="4360" marT="4360" marB="0" anchor="ctr"/>
                </a:tc>
                <a:tc>
                  <a:txBody>
                    <a:bodyPr/>
                    <a:lstStyle/>
                    <a:p>
                      <a:pPr algn="ctr" fontAlgn="ctr"/>
                      <a:r>
                        <a:rPr lang="en-US" sz="950" u="none" strike="noStrike" dirty="0">
                          <a:effectLst/>
                          <a:latin typeface="+mn-lt"/>
                        </a:rPr>
                        <a:t>659,121</a:t>
                      </a:r>
                      <a:endParaRPr lang="ru-RU" sz="950" b="0" i="0" u="none" strike="noStrike" dirty="0">
                        <a:solidFill>
                          <a:srgbClr val="000000"/>
                        </a:solidFill>
                        <a:effectLst/>
                        <a:latin typeface="+mn-lt"/>
                      </a:endParaRPr>
                    </a:p>
                  </a:txBody>
                  <a:tcPr marL="4360" marR="4360" marT="4360" marB="0" anchor="ctr"/>
                </a:tc>
                <a:tc>
                  <a:txBody>
                    <a:bodyPr/>
                    <a:lstStyle/>
                    <a:p>
                      <a:pPr algn="ctr" fontAlgn="ctr"/>
                      <a:r>
                        <a:rPr lang="en-US" sz="950" u="none" strike="noStrike" dirty="0">
                          <a:effectLst/>
                          <a:latin typeface="+mn-lt"/>
                        </a:rPr>
                        <a:t>665,713</a:t>
                      </a:r>
                      <a:endParaRPr lang="ru-RU" sz="950" b="0" i="0" u="none" strike="noStrike" dirty="0">
                        <a:solidFill>
                          <a:srgbClr val="000000"/>
                        </a:solidFill>
                        <a:effectLst/>
                        <a:latin typeface="+mn-lt"/>
                      </a:endParaRPr>
                    </a:p>
                  </a:txBody>
                  <a:tcPr marL="4360" marR="4360" marT="4360" marB="0" anchor="ctr"/>
                </a:tc>
                <a:tc>
                  <a:txBody>
                    <a:bodyPr/>
                    <a:lstStyle/>
                    <a:p>
                      <a:pPr algn="ctr" fontAlgn="ctr"/>
                      <a:r>
                        <a:rPr lang="ru-RU" sz="950" u="none" strike="noStrike" dirty="0">
                          <a:solidFill>
                            <a:schemeClr val="tx1"/>
                          </a:solidFill>
                          <a:effectLst/>
                          <a:latin typeface="+mn-lt"/>
                        </a:rPr>
                        <a:t>665,713</a:t>
                      </a:r>
                      <a:endParaRPr lang="ru-RU" sz="950" b="0" i="0" u="none" strike="noStrike" dirty="0">
                        <a:solidFill>
                          <a:schemeClr val="tx1"/>
                        </a:solidFill>
                        <a:effectLst/>
                        <a:latin typeface="+mn-lt"/>
                      </a:endParaRPr>
                    </a:p>
                  </a:txBody>
                  <a:tcPr marL="4360" marR="4360" marT="4360" marB="0" anchor="ctr"/>
                </a:tc>
                <a:extLst>
                  <a:ext uri="{0D108BD9-81ED-4DB2-BD59-A6C34878D82A}">
                    <a16:rowId xmlns:a16="http://schemas.microsoft.com/office/drawing/2014/main" val="1010445042"/>
                  </a:ext>
                </a:extLst>
              </a:tr>
              <a:tr h="374050">
                <a:tc>
                  <a:txBody>
                    <a:bodyPr/>
                    <a:lstStyle/>
                    <a:p>
                      <a:pPr algn="l" fontAlgn="ctr"/>
                      <a:r>
                        <a:rPr lang="ru-RU" sz="950" u="none" strike="noStrike" dirty="0">
                          <a:solidFill>
                            <a:schemeClr val="tx1"/>
                          </a:solidFill>
                          <a:effectLst/>
                          <a:latin typeface="+mn-lt"/>
                        </a:rPr>
                        <a:t>Количество граждан, принимающих участие в добровольческой деятельности, получивших государственную (муниципальную) поддержку в форме субсидий бюджетным учреждениям культуры</a:t>
                      </a:r>
                      <a:endParaRPr lang="ru-RU" sz="950" b="0" i="0" u="none" strike="noStrike" dirty="0">
                        <a:solidFill>
                          <a:schemeClr val="tx1"/>
                        </a:solidFill>
                        <a:effectLst/>
                        <a:latin typeface="+mn-lt"/>
                      </a:endParaRPr>
                    </a:p>
                  </a:txBody>
                  <a:tcPr marL="4360" marR="4360" marT="4360" marB="0" anchor="ctr"/>
                </a:tc>
                <a:tc>
                  <a:txBody>
                    <a:bodyPr/>
                    <a:lstStyle/>
                    <a:p>
                      <a:pPr algn="ctr" fontAlgn="ctr"/>
                      <a:r>
                        <a:rPr lang="ru-RU" sz="950" u="none" strike="noStrike">
                          <a:effectLst/>
                          <a:latin typeface="+mn-lt"/>
                        </a:rPr>
                        <a:t>Показатель муниципальной программы </a:t>
                      </a:r>
                      <a:endParaRPr lang="ru-RU" sz="950" b="0" i="0" u="none" strike="noStrike">
                        <a:solidFill>
                          <a:srgbClr val="000000"/>
                        </a:solidFill>
                        <a:effectLst/>
                        <a:latin typeface="+mn-lt"/>
                      </a:endParaRPr>
                    </a:p>
                  </a:txBody>
                  <a:tcPr marL="4360" marR="4360" marT="4360" marB="0" anchor="ctr"/>
                </a:tc>
                <a:tc>
                  <a:txBody>
                    <a:bodyPr/>
                    <a:lstStyle/>
                    <a:p>
                      <a:pPr algn="ctr" fontAlgn="ctr"/>
                      <a:r>
                        <a:rPr lang="ru-RU" sz="950" u="none" strike="noStrike">
                          <a:effectLst/>
                          <a:latin typeface="+mn-lt"/>
                        </a:rPr>
                        <a:t>единиц</a:t>
                      </a:r>
                      <a:endParaRPr lang="ru-RU" sz="950" b="0" i="0" u="none" strike="noStrike">
                        <a:solidFill>
                          <a:srgbClr val="000000"/>
                        </a:solidFill>
                        <a:effectLst/>
                        <a:latin typeface="+mn-lt"/>
                      </a:endParaRPr>
                    </a:p>
                  </a:txBody>
                  <a:tcPr marL="4360" marR="4360" marT="4360" marB="0" anchor="ctr"/>
                </a:tc>
                <a:tc>
                  <a:txBody>
                    <a:bodyPr/>
                    <a:lstStyle/>
                    <a:p>
                      <a:pPr algn="ctr" fontAlgn="ctr"/>
                      <a:r>
                        <a:rPr lang="ru-RU" sz="950" u="none" strike="noStrike" dirty="0">
                          <a:effectLst/>
                          <a:latin typeface="+mn-lt"/>
                        </a:rPr>
                        <a:t>-</a:t>
                      </a:r>
                      <a:endParaRPr lang="ru-RU" sz="950" b="0" i="0" u="none" strike="noStrike" dirty="0">
                        <a:solidFill>
                          <a:srgbClr val="000000"/>
                        </a:solidFill>
                        <a:effectLst/>
                        <a:latin typeface="+mn-lt"/>
                      </a:endParaRPr>
                    </a:p>
                  </a:txBody>
                  <a:tcPr marL="4360" marR="4360" marT="4360" marB="0" anchor="ctr"/>
                </a:tc>
                <a:tc>
                  <a:txBody>
                    <a:bodyPr/>
                    <a:lstStyle/>
                    <a:p>
                      <a:pPr algn="ctr" fontAlgn="ctr"/>
                      <a:r>
                        <a:rPr lang="en-US" sz="950" u="none" strike="noStrike" dirty="0">
                          <a:effectLst/>
                          <a:latin typeface="+mn-lt"/>
                        </a:rPr>
                        <a:t>32</a:t>
                      </a:r>
                      <a:endParaRPr lang="ru-RU" sz="950" b="0" i="0" u="none" strike="noStrike" dirty="0">
                        <a:solidFill>
                          <a:srgbClr val="000000"/>
                        </a:solidFill>
                        <a:effectLst/>
                        <a:latin typeface="+mn-lt"/>
                      </a:endParaRPr>
                    </a:p>
                  </a:txBody>
                  <a:tcPr marL="4360" marR="4360" marT="4360" marB="0" anchor="ctr"/>
                </a:tc>
                <a:tc>
                  <a:txBody>
                    <a:bodyPr/>
                    <a:lstStyle/>
                    <a:p>
                      <a:pPr algn="ctr" fontAlgn="ctr"/>
                      <a:r>
                        <a:rPr lang="en-US" sz="950" u="none" strike="noStrike" dirty="0">
                          <a:effectLst/>
                          <a:latin typeface="+mn-lt"/>
                        </a:rPr>
                        <a:t>47</a:t>
                      </a:r>
                      <a:endParaRPr lang="ru-RU" sz="950" b="0" i="0" u="none" strike="noStrike" dirty="0">
                        <a:solidFill>
                          <a:srgbClr val="000000"/>
                        </a:solidFill>
                        <a:effectLst/>
                        <a:latin typeface="+mn-lt"/>
                      </a:endParaRPr>
                    </a:p>
                  </a:txBody>
                  <a:tcPr marL="4360" marR="4360" marT="4360" marB="0" anchor="ctr"/>
                </a:tc>
                <a:tc>
                  <a:txBody>
                    <a:bodyPr/>
                    <a:lstStyle/>
                    <a:p>
                      <a:pPr algn="ctr" fontAlgn="ctr"/>
                      <a:r>
                        <a:rPr lang="en-US" sz="950" u="none" strike="noStrike" dirty="0">
                          <a:effectLst/>
                          <a:latin typeface="+mn-lt"/>
                        </a:rPr>
                        <a:t>63</a:t>
                      </a:r>
                      <a:endParaRPr lang="ru-RU" sz="950" b="0" i="0" u="none" strike="noStrike" dirty="0">
                        <a:solidFill>
                          <a:srgbClr val="000000"/>
                        </a:solidFill>
                        <a:effectLst/>
                        <a:latin typeface="+mn-lt"/>
                      </a:endParaRPr>
                    </a:p>
                  </a:txBody>
                  <a:tcPr marL="4360" marR="4360" marT="4360" marB="0" anchor="ctr"/>
                </a:tc>
                <a:tc>
                  <a:txBody>
                    <a:bodyPr/>
                    <a:lstStyle/>
                    <a:p>
                      <a:pPr algn="ctr" fontAlgn="ctr"/>
                      <a:r>
                        <a:rPr lang="en-US" sz="950" u="none" strike="noStrike" dirty="0">
                          <a:effectLst/>
                          <a:latin typeface="+mn-lt"/>
                        </a:rPr>
                        <a:t>79</a:t>
                      </a:r>
                      <a:endParaRPr lang="ru-RU" sz="950" b="0" i="0" u="none" strike="noStrike" dirty="0">
                        <a:solidFill>
                          <a:srgbClr val="000000"/>
                        </a:solidFill>
                        <a:effectLst/>
                        <a:latin typeface="+mn-lt"/>
                      </a:endParaRPr>
                    </a:p>
                  </a:txBody>
                  <a:tcPr marL="4360" marR="4360" marT="4360" marB="0" anchor="ctr"/>
                </a:tc>
                <a:tc>
                  <a:txBody>
                    <a:bodyPr/>
                    <a:lstStyle/>
                    <a:p>
                      <a:pPr algn="ctr" fontAlgn="ctr"/>
                      <a:r>
                        <a:rPr lang="ru-RU" sz="950" u="none" strike="noStrike" dirty="0">
                          <a:solidFill>
                            <a:schemeClr val="tx1"/>
                          </a:solidFill>
                          <a:effectLst/>
                          <a:latin typeface="+mn-lt"/>
                        </a:rPr>
                        <a:t>79</a:t>
                      </a:r>
                      <a:endParaRPr lang="ru-RU" sz="950" b="0" i="0" u="none" strike="noStrike" dirty="0">
                        <a:solidFill>
                          <a:schemeClr val="tx1"/>
                        </a:solidFill>
                        <a:effectLst/>
                        <a:latin typeface="+mn-lt"/>
                      </a:endParaRPr>
                    </a:p>
                  </a:txBody>
                  <a:tcPr marL="4360" marR="4360" marT="4360" marB="0" anchor="ctr"/>
                </a:tc>
                <a:extLst>
                  <a:ext uri="{0D108BD9-81ED-4DB2-BD59-A6C34878D82A}">
                    <a16:rowId xmlns:a16="http://schemas.microsoft.com/office/drawing/2014/main" val="3018126256"/>
                  </a:ext>
                </a:extLst>
              </a:tr>
              <a:tr h="374050">
                <a:tc>
                  <a:txBody>
                    <a:bodyPr/>
                    <a:lstStyle/>
                    <a:p>
                      <a:pPr algn="l" fontAlgn="ctr"/>
                      <a:r>
                        <a:rPr lang="ru-RU" sz="950" b="0" i="0" u="none" strike="noStrike" dirty="0">
                          <a:solidFill>
                            <a:schemeClr val="tx1"/>
                          </a:solidFill>
                          <a:effectLst/>
                          <a:latin typeface="+mn-lt"/>
                        </a:rPr>
                        <a:t>Подпрограмма</a:t>
                      </a:r>
                      <a:r>
                        <a:rPr lang="ru-RU" sz="950" b="0" i="0" u="none" strike="noStrike" baseline="0" dirty="0">
                          <a:solidFill>
                            <a:schemeClr val="tx1"/>
                          </a:solidFill>
                          <a:effectLst/>
                          <a:latin typeface="+mn-lt"/>
                        </a:rPr>
                        <a:t> </a:t>
                      </a:r>
                      <a:r>
                        <a:rPr lang="en-US" sz="950" b="0" i="0" u="none" strike="noStrike" baseline="0" dirty="0">
                          <a:solidFill>
                            <a:schemeClr val="tx1"/>
                          </a:solidFill>
                          <a:effectLst/>
                          <a:latin typeface="+mn-lt"/>
                        </a:rPr>
                        <a:t>V</a:t>
                      </a:r>
                      <a:r>
                        <a:rPr lang="ru-RU" sz="950" b="0" i="0" u="none" strike="noStrike" baseline="0" dirty="0">
                          <a:solidFill>
                            <a:schemeClr val="tx1"/>
                          </a:solidFill>
                          <a:effectLst/>
                          <a:latin typeface="+mn-lt"/>
                        </a:rPr>
                        <a:t> «Укрепление материально-технической базы государственных и муниципальных учреждений культуры, образовательных организаций в сфере культуры Московской области»</a:t>
                      </a:r>
                      <a:endParaRPr lang="ru-RU" sz="950" b="0" i="0" u="none" strike="noStrike" dirty="0">
                        <a:solidFill>
                          <a:schemeClr val="tx1"/>
                        </a:solidFill>
                        <a:effectLst/>
                        <a:latin typeface="+mn-lt"/>
                      </a:endParaRPr>
                    </a:p>
                  </a:txBody>
                  <a:tcPr marL="4360" marR="4360" marT="4360" marB="0" anchor="ctr"/>
                </a:tc>
                <a:tc>
                  <a:txBody>
                    <a:bodyPr/>
                    <a:lstStyle/>
                    <a:p>
                      <a:pPr algn="ctr" fontAlgn="ctr"/>
                      <a:endParaRPr lang="ru-RU" sz="950" b="0" i="0" u="none" strike="noStrike">
                        <a:solidFill>
                          <a:srgbClr val="000000"/>
                        </a:solidFill>
                        <a:effectLst/>
                        <a:latin typeface="+mn-lt"/>
                      </a:endParaRPr>
                    </a:p>
                  </a:txBody>
                  <a:tcPr marL="4360" marR="4360" marT="4360" marB="0" anchor="ctr"/>
                </a:tc>
                <a:tc>
                  <a:txBody>
                    <a:bodyPr/>
                    <a:lstStyle/>
                    <a:p>
                      <a:pPr algn="ctr" fontAlgn="ctr"/>
                      <a:endParaRPr lang="ru-RU" sz="950" b="0" i="0" u="none" strike="noStrike" dirty="0">
                        <a:solidFill>
                          <a:srgbClr val="000000"/>
                        </a:solidFill>
                        <a:effectLst/>
                        <a:latin typeface="+mn-lt"/>
                      </a:endParaRPr>
                    </a:p>
                  </a:txBody>
                  <a:tcPr marL="4360" marR="4360" marT="4360" marB="0" anchor="ctr"/>
                </a:tc>
                <a:tc>
                  <a:txBody>
                    <a:bodyPr/>
                    <a:lstStyle/>
                    <a:p>
                      <a:pPr algn="ctr" fontAlgn="ctr"/>
                      <a:endParaRPr lang="ru-RU" sz="950" b="0" i="0" u="none" strike="noStrike">
                        <a:solidFill>
                          <a:srgbClr val="000000"/>
                        </a:solidFill>
                        <a:effectLst/>
                        <a:latin typeface="+mn-lt"/>
                      </a:endParaRPr>
                    </a:p>
                  </a:txBody>
                  <a:tcPr marL="4360" marR="4360" marT="4360" marB="0" anchor="ctr"/>
                </a:tc>
                <a:tc>
                  <a:txBody>
                    <a:bodyPr/>
                    <a:lstStyle/>
                    <a:p>
                      <a:pPr algn="ctr" fontAlgn="ctr"/>
                      <a:endParaRPr lang="ru-RU" sz="950" b="0" i="0" u="none" strike="noStrike" dirty="0">
                        <a:solidFill>
                          <a:srgbClr val="000000"/>
                        </a:solidFill>
                        <a:effectLst/>
                        <a:latin typeface="+mn-lt"/>
                      </a:endParaRPr>
                    </a:p>
                  </a:txBody>
                  <a:tcPr marL="4360" marR="4360" marT="4360" marB="0" anchor="ctr"/>
                </a:tc>
                <a:tc>
                  <a:txBody>
                    <a:bodyPr/>
                    <a:lstStyle/>
                    <a:p>
                      <a:pPr algn="ctr" fontAlgn="ctr"/>
                      <a:endParaRPr lang="ru-RU" sz="950" b="0" i="0" u="none" strike="noStrike" dirty="0">
                        <a:solidFill>
                          <a:srgbClr val="000000"/>
                        </a:solidFill>
                        <a:effectLst/>
                        <a:latin typeface="+mn-lt"/>
                      </a:endParaRPr>
                    </a:p>
                  </a:txBody>
                  <a:tcPr marL="4360" marR="4360" marT="4360" marB="0" anchor="ctr"/>
                </a:tc>
                <a:tc>
                  <a:txBody>
                    <a:bodyPr/>
                    <a:lstStyle/>
                    <a:p>
                      <a:pPr algn="ctr" fontAlgn="ctr"/>
                      <a:endParaRPr lang="ru-RU" sz="950" b="0" i="0" u="none" strike="noStrike" dirty="0">
                        <a:solidFill>
                          <a:srgbClr val="000000"/>
                        </a:solidFill>
                        <a:effectLst/>
                        <a:latin typeface="+mn-lt"/>
                      </a:endParaRPr>
                    </a:p>
                  </a:txBody>
                  <a:tcPr marL="4360" marR="4360" marT="4360" marB="0" anchor="ctr"/>
                </a:tc>
                <a:tc>
                  <a:txBody>
                    <a:bodyPr/>
                    <a:lstStyle/>
                    <a:p>
                      <a:pPr algn="ctr" fontAlgn="ctr"/>
                      <a:endParaRPr lang="ru-RU" sz="950" b="0" i="0" u="none" strike="noStrike" dirty="0">
                        <a:solidFill>
                          <a:srgbClr val="000000"/>
                        </a:solidFill>
                        <a:effectLst/>
                        <a:latin typeface="+mn-lt"/>
                      </a:endParaRPr>
                    </a:p>
                  </a:txBody>
                  <a:tcPr marL="4360" marR="4360" marT="4360" marB="0" anchor="ctr"/>
                </a:tc>
                <a:tc>
                  <a:txBody>
                    <a:bodyPr/>
                    <a:lstStyle/>
                    <a:p>
                      <a:pPr algn="ctr" fontAlgn="ctr"/>
                      <a:endParaRPr lang="ru-RU" sz="950" b="0" i="0" u="none" strike="noStrike" dirty="0">
                        <a:solidFill>
                          <a:srgbClr val="FF0000"/>
                        </a:solidFill>
                        <a:effectLst/>
                        <a:latin typeface="+mn-lt"/>
                      </a:endParaRPr>
                    </a:p>
                  </a:txBody>
                  <a:tcPr marL="4360" marR="4360" marT="4360" marB="0" anchor="ctr"/>
                </a:tc>
                <a:extLst>
                  <a:ext uri="{0D108BD9-81ED-4DB2-BD59-A6C34878D82A}">
                    <a16:rowId xmlns:a16="http://schemas.microsoft.com/office/drawing/2014/main" val="10011"/>
                  </a:ext>
                </a:extLst>
              </a:tr>
              <a:tr h="301728">
                <a:tc>
                  <a:txBody>
                    <a:bodyPr/>
                    <a:lstStyle/>
                    <a:p>
                      <a:pPr algn="l" fontAlgn="ctr"/>
                      <a:r>
                        <a:rPr lang="ru-RU" sz="950" b="0" i="0" u="none" strike="noStrike" dirty="0">
                          <a:solidFill>
                            <a:schemeClr val="tx1"/>
                          </a:solidFill>
                          <a:effectLst/>
                          <a:latin typeface="+mn-lt"/>
                        </a:rPr>
                        <a:t>Количество организаций культуры, получивших современное оборудование</a:t>
                      </a:r>
                    </a:p>
                  </a:txBody>
                  <a:tcPr marL="4360" marR="4360" marT="4360" marB="0" anchor="ctr"/>
                </a:tc>
                <a:tc>
                  <a:txBody>
                    <a:bodyPr/>
                    <a:lstStyle/>
                    <a:p>
                      <a:pPr algn="ctr" fontAlgn="ctr"/>
                      <a:r>
                        <a:rPr lang="ru-RU" sz="950" b="0" i="0" u="none" strike="noStrike" dirty="0">
                          <a:solidFill>
                            <a:srgbClr val="000000"/>
                          </a:solidFill>
                          <a:effectLst/>
                          <a:latin typeface="+mn-lt"/>
                        </a:rPr>
                        <a:t>Целевой</a:t>
                      </a:r>
                    </a:p>
                    <a:p>
                      <a:pPr algn="ctr" fontAlgn="ctr"/>
                      <a:r>
                        <a:rPr lang="ru-RU" sz="950" b="0" i="0" u="none" strike="noStrike" dirty="0">
                          <a:solidFill>
                            <a:srgbClr val="000000"/>
                          </a:solidFill>
                          <a:effectLst/>
                          <a:latin typeface="+mn-lt"/>
                        </a:rPr>
                        <a:t> показатель</a:t>
                      </a:r>
                    </a:p>
                  </a:txBody>
                  <a:tcPr marL="4360" marR="4360" marT="4360" marB="0" anchor="ctr"/>
                </a:tc>
                <a:tc>
                  <a:txBody>
                    <a:bodyPr/>
                    <a:lstStyle/>
                    <a:p>
                      <a:pPr algn="ctr" fontAlgn="ctr"/>
                      <a:r>
                        <a:rPr lang="ru-RU" sz="950" b="0" i="0" u="none" strike="noStrike" dirty="0">
                          <a:solidFill>
                            <a:srgbClr val="000000"/>
                          </a:solidFill>
                          <a:effectLst/>
                          <a:latin typeface="+mn-lt"/>
                        </a:rPr>
                        <a:t>единиц</a:t>
                      </a:r>
                    </a:p>
                  </a:txBody>
                  <a:tcPr marL="4360" marR="4360" marT="4360" marB="0" anchor="ctr"/>
                </a:tc>
                <a:tc>
                  <a:txBody>
                    <a:bodyPr/>
                    <a:lstStyle/>
                    <a:p>
                      <a:pPr algn="ctr" fontAlgn="ctr"/>
                      <a:r>
                        <a:rPr lang="ru-RU" sz="950" b="0" i="0" u="none" strike="noStrike" dirty="0">
                          <a:solidFill>
                            <a:srgbClr val="000000"/>
                          </a:solidFill>
                          <a:effectLst/>
                          <a:latin typeface="+mn-lt"/>
                        </a:rPr>
                        <a:t>-</a:t>
                      </a:r>
                    </a:p>
                  </a:txBody>
                  <a:tcPr marL="4360" marR="4360" marT="4360" marB="0" anchor="ctr"/>
                </a:tc>
                <a:tc>
                  <a:txBody>
                    <a:bodyPr/>
                    <a:lstStyle/>
                    <a:p>
                      <a:pPr algn="ctr" fontAlgn="ctr"/>
                      <a:r>
                        <a:rPr lang="ru-RU" sz="950" b="0" i="0" u="none" strike="noStrike" dirty="0">
                          <a:solidFill>
                            <a:srgbClr val="000000"/>
                          </a:solidFill>
                          <a:effectLst/>
                          <a:latin typeface="+mn-lt"/>
                        </a:rPr>
                        <a:t>-</a:t>
                      </a:r>
                    </a:p>
                  </a:txBody>
                  <a:tcPr marL="4360" marR="4360" marT="4360" marB="0" anchor="ctr"/>
                </a:tc>
                <a:tc>
                  <a:txBody>
                    <a:bodyPr/>
                    <a:lstStyle/>
                    <a:p>
                      <a:pPr algn="ctr" fontAlgn="ctr"/>
                      <a:r>
                        <a:rPr lang="ru-RU" sz="950" b="0" i="0" u="none" strike="noStrike" dirty="0">
                          <a:solidFill>
                            <a:srgbClr val="000000"/>
                          </a:solidFill>
                          <a:effectLst/>
                          <a:latin typeface="+mn-lt"/>
                        </a:rPr>
                        <a:t>-</a:t>
                      </a:r>
                    </a:p>
                  </a:txBody>
                  <a:tcPr marL="4360" marR="4360" marT="4360" marB="0" anchor="ctr"/>
                </a:tc>
                <a:tc>
                  <a:txBody>
                    <a:bodyPr/>
                    <a:lstStyle/>
                    <a:p>
                      <a:pPr algn="ctr" fontAlgn="ctr"/>
                      <a:r>
                        <a:rPr lang="ru-RU" sz="950" b="0" i="0" u="none" strike="noStrike" dirty="0">
                          <a:solidFill>
                            <a:srgbClr val="000000"/>
                          </a:solidFill>
                          <a:effectLst/>
                          <a:latin typeface="+mn-lt"/>
                        </a:rPr>
                        <a:t>-</a:t>
                      </a:r>
                    </a:p>
                  </a:txBody>
                  <a:tcPr marL="4360" marR="4360" marT="4360" marB="0" anchor="ctr"/>
                </a:tc>
                <a:tc>
                  <a:txBody>
                    <a:bodyPr/>
                    <a:lstStyle/>
                    <a:p>
                      <a:pPr algn="ctr" fontAlgn="ctr"/>
                      <a:r>
                        <a:rPr lang="ru-RU" sz="950" b="0" i="0" u="none" strike="noStrike" dirty="0">
                          <a:solidFill>
                            <a:srgbClr val="000000"/>
                          </a:solidFill>
                          <a:effectLst/>
                          <a:latin typeface="+mn-lt"/>
                        </a:rPr>
                        <a:t>1</a:t>
                      </a:r>
                    </a:p>
                  </a:txBody>
                  <a:tcPr marL="4360" marR="4360" marT="4360" marB="0" anchor="ctr"/>
                </a:tc>
                <a:tc>
                  <a:txBody>
                    <a:bodyPr/>
                    <a:lstStyle/>
                    <a:p>
                      <a:pPr algn="ctr" fontAlgn="ctr"/>
                      <a:r>
                        <a:rPr lang="ru-RU" sz="950" b="0" i="0" u="none" strike="noStrike" dirty="0">
                          <a:solidFill>
                            <a:srgbClr val="FF0000"/>
                          </a:solidFill>
                          <a:effectLst/>
                          <a:latin typeface="+mn-lt"/>
                        </a:rPr>
                        <a:t>-</a:t>
                      </a:r>
                    </a:p>
                  </a:txBody>
                  <a:tcPr marL="4360" marR="4360" marT="4360" marB="0" anchor="ctr"/>
                </a:tc>
                <a:extLst>
                  <a:ext uri="{0D108BD9-81ED-4DB2-BD59-A6C34878D82A}">
                    <a16:rowId xmlns:a16="http://schemas.microsoft.com/office/drawing/2014/main" val="10012"/>
                  </a:ext>
                </a:extLst>
              </a:tr>
            </a:tbl>
          </a:graphicData>
        </a:graphic>
      </p:graphicFrame>
    </p:spTree>
    <p:extLst>
      <p:ext uri="{BB962C8B-B14F-4D97-AF65-F5344CB8AC3E}">
        <p14:creationId xmlns:p14="http://schemas.microsoft.com/office/powerpoint/2010/main" val="2540936806"/>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C76ABE35-EE31-4586-BF2E-7BF9729091A9}"/>
              </a:ext>
            </a:extLst>
          </p:cNvPr>
          <p:cNvSpPr>
            <a:spLocks noGrp="1"/>
          </p:cNvSpPr>
          <p:nvPr>
            <p:ph type="title"/>
          </p:nvPr>
        </p:nvSpPr>
        <p:spPr>
          <a:xfrm>
            <a:off x="845127" y="170694"/>
            <a:ext cx="11192963" cy="539587"/>
          </a:xfrm>
        </p:spPr>
        <p:txBody>
          <a:bodyPr>
            <a:noAutofit/>
          </a:bodyPr>
          <a:lstStyle/>
          <a:p>
            <a:pPr algn="ctr"/>
            <a:r>
              <a:rPr lang="ru-RU" sz="2400" dirty="0"/>
              <a:t>Реализация муниципальных программ</a:t>
            </a:r>
            <a:br>
              <a:rPr lang="ru-RU" sz="2400" dirty="0"/>
            </a:br>
            <a:r>
              <a:rPr lang="ru-RU" sz="2400" dirty="0"/>
              <a:t> городского округа Долгопрудный в разрезе целевых показателей в динамике</a:t>
            </a:r>
          </a:p>
        </p:txBody>
      </p:sp>
      <p:sp>
        <p:nvSpPr>
          <p:cNvPr id="4" name="Номер слайда 3">
            <a:extLst>
              <a:ext uri="{FF2B5EF4-FFF2-40B4-BE49-F238E27FC236}">
                <a16:creationId xmlns:a16="http://schemas.microsoft.com/office/drawing/2014/main" id="{6F302A7F-1EA8-4336-863D-1EEEBC559F5F}"/>
              </a:ext>
            </a:extLst>
          </p:cNvPr>
          <p:cNvSpPr>
            <a:spLocks noGrp="1"/>
          </p:cNvSpPr>
          <p:nvPr>
            <p:ph type="sldNum" sz="quarter" idx="12"/>
          </p:nvPr>
        </p:nvSpPr>
        <p:spPr>
          <a:xfrm>
            <a:off x="9448800" y="6492240"/>
            <a:ext cx="2743200" cy="365125"/>
          </a:xfrm>
        </p:spPr>
        <p:txBody>
          <a:bodyPr/>
          <a:lstStyle/>
          <a:p>
            <a:fld id="{E4EB6E89-BA87-4003-BD23-6BDF40F3EBED}" type="slidenum">
              <a:rPr lang="ru-RU" smtClean="0"/>
              <a:pPr/>
              <a:t>41</a:t>
            </a:fld>
            <a:endParaRPr lang="ru-RU"/>
          </a:p>
        </p:txBody>
      </p:sp>
      <p:pic>
        <p:nvPicPr>
          <p:cNvPr id="6" name="Объект 6">
            <a:extLst>
              <a:ext uri="{FF2B5EF4-FFF2-40B4-BE49-F238E27FC236}">
                <a16:creationId xmlns:a16="http://schemas.microsoft.com/office/drawing/2014/main" id="{4CE9F828-CB7F-4197-B7C9-2991DABD01A3}"/>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53910" y="170694"/>
            <a:ext cx="760490" cy="342008"/>
          </a:xfrm>
          <a:prstGeom prst="rect">
            <a:avLst/>
          </a:prstGeom>
        </p:spPr>
      </p:pic>
      <p:graphicFrame>
        <p:nvGraphicFramePr>
          <p:cNvPr id="8" name="Объект 7">
            <a:extLst>
              <a:ext uri="{FF2B5EF4-FFF2-40B4-BE49-F238E27FC236}">
                <a16:creationId xmlns:a16="http://schemas.microsoft.com/office/drawing/2014/main" id="{C04771F8-2D68-42F0-9FDC-9E424BF80124}"/>
              </a:ext>
            </a:extLst>
          </p:cNvPr>
          <p:cNvGraphicFramePr>
            <a:graphicFrameLocks noGrp="1"/>
          </p:cNvGraphicFramePr>
          <p:nvPr>
            <p:ph idx="1"/>
            <p:extLst>
              <p:ext uri="{D42A27DB-BD31-4B8C-83A1-F6EECF244321}">
                <p14:modId xmlns:p14="http://schemas.microsoft.com/office/powerpoint/2010/main" val="1279416200"/>
              </p:ext>
            </p:extLst>
          </p:nvPr>
        </p:nvGraphicFramePr>
        <p:xfrm>
          <a:off x="650947" y="887958"/>
          <a:ext cx="11053324" cy="5680548"/>
        </p:xfrm>
        <a:graphic>
          <a:graphicData uri="http://schemas.openxmlformats.org/drawingml/2006/table">
            <a:tbl>
              <a:tblPr>
                <a:tableStyleId>{5C22544A-7EE6-4342-B048-85BDC9FD1C3A}</a:tableStyleId>
              </a:tblPr>
              <a:tblGrid>
                <a:gridCol w="3783390">
                  <a:extLst>
                    <a:ext uri="{9D8B030D-6E8A-4147-A177-3AD203B41FA5}">
                      <a16:colId xmlns:a16="http://schemas.microsoft.com/office/drawing/2014/main" val="1812124220"/>
                    </a:ext>
                  </a:extLst>
                </a:gridCol>
                <a:gridCol w="823865">
                  <a:extLst>
                    <a:ext uri="{9D8B030D-6E8A-4147-A177-3AD203B41FA5}">
                      <a16:colId xmlns:a16="http://schemas.microsoft.com/office/drawing/2014/main" val="443484845"/>
                    </a:ext>
                  </a:extLst>
                </a:gridCol>
                <a:gridCol w="706170">
                  <a:extLst>
                    <a:ext uri="{9D8B030D-6E8A-4147-A177-3AD203B41FA5}">
                      <a16:colId xmlns:a16="http://schemas.microsoft.com/office/drawing/2014/main" val="1488576908"/>
                    </a:ext>
                  </a:extLst>
                </a:gridCol>
                <a:gridCol w="716664">
                  <a:extLst>
                    <a:ext uri="{9D8B030D-6E8A-4147-A177-3AD203B41FA5}">
                      <a16:colId xmlns:a16="http://schemas.microsoft.com/office/drawing/2014/main" val="2260897369"/>
                    </a:ext>
                  </a:extLst>
                </a:gridCol>
                <a:gridCol w="995795">
                  <a:extLst>
                    <a:ext uri="{9D8B030D-6E8A-4147-A177-3AD203B41FA5}">
                      <a16:colId xmlns:a16="http://schemas.microsoft.com/office/drawing/2014/main" val="1376090562"/>
                    </a:ext>
                  </a:extLst>
                </a:gridCol>
                <a:gridCol w="973667">
                  <a:extLst>
                    <a:ext uri="{9D8B030D-6E8A-4147-A177-3AD203B41FA5}">
                      <a16:colId xmlns:a16="http://schemas.microsoft.com/office/drawing/2014/main" val="887271664"/>
                    </a:ext>
                  </a:extLst>
                </a:gridCol>
                <a:gridCol w="1073247">
                  <a:extLst>
                    <a:ext uri="{9D8B030D-6E8A-4147-A177-3AD203B41FA5}">
                      <a16:colId xmlns:a16="http://schemas.microsoft.com/office/drawing/2014/main" val="2528348998"/>
                    </a:ext>
                  </a:extLst>
                </a:gridCol>
                <a:gridCol w="973667">
                  <a:extLst>
                    <a:ext uri="{9D8B030D-6E8A-4147-A177-3AD203B41FA5}">
                      <a16:colId xmlns:a16="http://schemas.microsoft.com/office/drawing/2014/main" val="2854267737"/>
                    </a:ext>
                  </a:extLst>
                </a:gridCol>
                <a:gridCol w="1006859">
                  <a:extLst>
                    <a:ext uri="{9D8B030D-6E8A-4147-A177-3AD203B41FA5}">
                      <a16:colId xmlns:a16="http://schemas.microsoft.com/office/drawing/2014/main" val="4239973062"/>
                    </a:ext>
                  </a:extLst>
                </a:gridCol>
              </a:tblGrid>
              <a:tr h="204142">
                <a:tc rowSpan="2">
                  <a:txBody>
                    <a:bodyPr/>
                    <a:lstStyle/>
                    <a:p>
                      <a:pPr algn="ctr" fontAlgn="ctr"/>
                      <a:r>
                        <a:rPr lang="ru-RU" sz="900" u="none" strike="noStrike" dirty="0">
                          <a:effectLst/>
                        </a:rPr>
                        <a:t>Наименование муниципальной программы/подпрограммы/показателя</a:t>
                      </a:r>
                      <a:endParaRPr lang="ru-RU" sz="900" b="0" i="0" u="none" strike="noStrike" dirty="0">
                        <a:solidFill>
                          <a:srgbClr val="000000"/>
                        </a:solidFill>
                        <a:effectLst/>
                        <a:latin typeface="Arial" panose="020B0604020202020204" pitchFamily="34" charset="0"/>
                      </a:endParaRPr>
                    </a:p>
                  </a:txBody>
                  <a:tcPr marL="2821" marR="2821" marT="2821" marB="0" anchor="ctr"/>
                </a:tc>
                <a:tc rowSpan="2">
                  <a:txBody>
                    <a:bodyPr/>
                    <a:lstStyle/>
                    <a:p>
                      <a:pPr algn="ctr" fontAlgn="ctr"/>
                      <a:r>
                        <a:rPr lang="ru-RU" sz="900" u="none" strike="noStrike">
                          <a:effectLst/>
                        </a:rPr>
                        <a:t>Тип показателя</a:t>
                      </a:r>
                      <a:endParaRPr lang="ru-RU" sz="900" b="0" i="0" u="none" strike="noStrike">
                        <a:solidFill>
                          <a:srgbClr val="000000"/>
                        </a:solidFill>
                        <a:effectLst/>
                        <a:latin typeface="Arial" panose="020B0604020202020204" pitchFamily="34" charset="0"/>
                      </a:endParaRPr>
                    </a:p>
                  </a:txBody>
                  <a:tcPr marL="2821" marR="2821" marT="2821" marB="0" anchor="ctr"/>
                </a:tc>
                <a:tc rowSpan="2">
                  <a:txBody>
                    <a:bodyPr/>
                    <a:lstStyle/>
                    <a:p>
                      <a:pPr algn="ctr" fontAlgn="ctr"/>
                      <a:r>
                        <a:rPr lang="ru-RU" sz="900" u="none" strike="noStrike" dirty="0">
                          <a:effectLst/>
                        </a:rPr>
                        <a:t>Единица измерения</a:t>
                      </a:r>
                      <a:endParaRPr lang="ru-RU" sz="900" b="0" i="0" u="none" strike="noStrike" dirty="0">
                        <a:solidFill>
                          <a:srgbClr val="000000"/>
                        </a:solidFill>
                        <a:effectLst/>
                        <a:latin typeface="Arial" panose="020B0604020202020204" pitchFamily="34" charset="0"/>
                      </a:endParaRPr>
                    </a:p>
                  </a:txBody>
                  <a:tcPr marL="2821" marR="2821" marT="2821" marB="0" anchor="ctr"/>
                </a:tc>
                <a:tc rowSpan="2">
                  <a:txBody>
                    <a:bodyPr/>
                    <a:lstStyle/>
                    <a:p>
                      <a:pPr algn="ctr" fontAlgn="ctr"/>
                      <a:r>
                        <a:rPr lang="ru-RU" sz="900" u="none" strike="noStrike">
                          <a:effectLst/>
                        </a:rPr>
                        <a:t>Базовое значение</a:t>
                      </a:r>
                      <a:endParaRPr lang="ru-RU" sz="900" b="0" i="0" u="none" strike="noStrike">
                        <a:solidFill>
                          <a:srgbClr val="000000"/>
                        </a:solidFill>
                        <a:effectLst/>
                        <a:latin typeface="Arial" panose="020B0604020202020204" pitchFamily="34" charset="0"/>
                      </a:endParaRPr>
                    </a:p>
                  </a:txBody>
                  <a:tcPr marL="2821" marR="2821" marT="2821" marB="0" anchor="ctr"/>
                </a:tc>
                <a:tc rowSpan="2">
                  <a:txBody>
                    <a:bodyPr/>
                    <a:lstStyle/>
                    <a:p>
                      <a:pPr algn="ctr" fontAlgn="ctr"/>
                      <a:r>
                        <a:rPr lang="ru-RU" sz="900" u="none" strike="noStrike" dirty="0">
                          <a:effectLst/>
                        </a:rPr>
                        <a:t>Достигнутое </a:t>
                      </a:r>
                    </a:p>
                    <a:p>
                      <a:pPr algn="ctr" fontAlgn="ctr"/>
                      <a:r>
                        <a:rPr lang="ru-RU" sz="900" u="none" strike="noStrike" dirty="0">
                          <a:effectLst/>
                        </a:rPr>
                        <a:t>2021 года</a:t>
                      </a:r>
                      <a:endParaRPr lang="ru-RU" sz="900" b="0" i="0" u="none" strike="noStrike" dirty="0">
                        <a:solidFill>
                          <a:srgbClr val="000000"/>
                        </a:solidFill>
                        <a:effectLst/>
                        <a:latin typeface="Arial" panose="020B0604020202020204" pitchFamily="34" charset="0"/>
                      </a:endParaRPr>
                    </a:p>
                  </a:txBody>
                  <a:tcPr marL="2821" marR="2821" marT="2821" marB="0" anchor="ctr"/>
                </a:tc>
                <a:tc rowSpan="2">
                  <a:txBody>
                    <a:bodyPr/>
                    <a:lstStyle/>
                    <a:p>
                      <a:pPr algn="ctr" fontAlgn="ctr"/>
                      <a:r>
                        <a:rPr lang="ru-RU" sz="900" u="none" strike="noStrike" dirty="0">
                          <a:effectLst/>
                        </a:rPr>
                        <a:t>Оценка 2022 год</a:t>
                      </a:r>
                      <a:endParaRPr lang="ru-RU" sz="900" b="0" i="0" u="none" strike="noStrike" dirty="0">
                        <a:solidFill>
                          <a:srgbClr val="000000"/>
                        </a:solidFill>
                        <a:effectLst/>
                        <a:latin typeface="Arial" panose="020B0604020202020204" pitchFamily="34" charset="0"/>
                      </a:endParaRPr>
                    </a:p>
                  </a:txBody>
                  <a:tcPr marL="2821" marR="2821" marT="2821" marB="0" anchor="ctr"/>
                </a:tc>
                <a:tc gridSpan="3">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ru-RU" sz="85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Планируемое значение показателя по годам реализации</a:t>
                      </a:r>
                    </a:p>
                  </a:txBody>
                  <a:tcPr marL="3729" marR="3729" marT="3729" marB="0" anchor="ctr"/>
                </a:tc>
                <a:tc hMerge="1">
                  <a:txBody>
                    <a:bodyPr/>
                    <a:lstStyle/>
                    <a:p>
                      <a:endParaRPr lang="ru-RU" dirty="0"/>
                    </a:p>
                  </a:txBody>
                  <a:tcPr marL="3729" marR="3729" marT="3729" marB="0" anchor="ctr"/>
                </a:tc>
                <a:tc hMerge="1">
                  <a:txBody>
                    <a:bodyPr/>
                    <a:lstStyle/>
                    <a:p>
                      <a:endParaRPr lang="ru-RU" dirty="0"/>
                    </a:p>
                  </a:txBody>
                  <a:tcPr marL="3729" marR="3729" marT="3729" marB="0" anchor="ctr"/>
                </a:tc>
                <a:extLst>
                  <a:ext uri="{0D108BD9-81ED-4DB2-BD59-A6C34878D82A}">
                    <a16:rowId xmlns:a16="http://schemas.microsoft.com/office/drawing/2014/main" val="2303145389"/>
                  </a:ext>
                </a:extLst>
              </a:tr>
              <a:tr h="227653">
                <a:tc vMerge="1">
                  <a:txBody>
                    <a:bodyPr/>
                    <a:lstStyle/>
                    <a:p>
                      <a:endParaRPr lang="ru-RU"/>
                    </a:p>
                  </a:txBody>
                  <a:tcPr/>
                </a:tc>
                <a:tc vMerge="1">
                  <a:txBody>
                    <a:bodyPr/>
                    <a:lstStyle/>
                    <a:p>
                      <a:endParaRPr lang="ru-RU"/>
                    </a:p>
                  </a:txBody>
                  <a:tcPr/>
                </a:tc>
                <a:tc vMerge="1">
                  <a:txBody>
                    <a:bodyPr/>
                    <a:lstStyle/>
                    <a:p>
                      <a:endParaRPr lang="ru-RU"/>
                    </a:p>
                  </a:txBody>
                  <a:tcPr/>
                </a:tc>
                <a:tc vMerge="1">
                  <a:txBody>
                    <a:bodyPr/>
                    <a:lstStyle/>
                    <a:p>
                      <a:endParaRPr lang="ru-RU"/>
                    </a:p>
                  </a:txBody>
                  <a:tcPr/>
                </a:tc>
                <a:tc vMerge="1">
                  <a:txBody>
                    <a:bodyPr/>
                    <a:lstStyle/>
                    <a:p>
                      <a:endParaRPr lang="ru-RU"/>
                    </a:p>
                  </a:txBody>
                  <a:tcPr/>
                </a:tc>
                <a:tc vMerge="1">
                  <a:txBody>
                    <a:bodyPr/>
                    <a:lstStyle/>
                    <a:p>
                      <a:endParaRPr lang="ru-RU"/>
                    </a:p>
                  </a:txBody>
                  <a:tcPr/>
                </a:tc>
                <a:tc>
                  <a:txBody>
                    <a:bodyPr/>
                    <a:lstStyle/>
                    <a:p>
                      <a:pPr algn="ctr" fontAlgn="ctr"/>
                      <a:r>
                        <a:rPr lang="ru-RU" sz="850" u="none" strike="noStrike" dirty="0">
                          <a:effectLst/>
                        </a:rPr>
                        <a:t>2023 год</a:t>
                      </a:r>
                      <a:endParaRPr lang="ru-RU" sz="850" b="0" i="0" u="none" strike="noStrike" dirty="0">
                        <a:solidFill>
                          <a:srgbClr val="000000"/>
                        </a:solidFill>
                        <a:effectLst/>
                        <a:latin typeface="Arial" panose="020B0604020202020204" pitchFamily="34" charset="0"/>
                      </a:endParaRPr>
                    </a:p>
                  </a:txBody>
                  <a:tcPr marL="3729" marR="3729" marT="3729" marB="0" anchor="ctr"/>
                </a:tc>
                <a:tc>
                  <a:txBody>
                    <a:bodyPr/>
                    <a:lstStyle/>
                    <a:p>
                      <a:pPr algn="ctr" fontAlgn="ctr"/>
                      <a:r>
                        <a:rPr lang="ru-RU" sz="850" u="none" strike="noStrike" dirty="0">
                          <a:effectLst/>
                        </a:rPr>
                        <a:t>2024 год</a:t>
                      </a:r>
                      <a:endParaRPr lang="ru-RU" sz="850" b="0" i="0" u="none" strike="noStrike" dirty="0">
                        <a:solidFill>
                          <a:srgbClr val="000000"/>
                        </a:solidFill>
                        <a:effectLst/>
                        <a:latin typeface="Arial" panose="020B0604020202020204" pitchFamily="34" charset="0"/>
                      </a:endParaRPr>
                    </a:p>
                  </a:txBody>
                  <a:tcPr marL="3729" marR="3729" marT="3729" marB="0" anchor="ctr"/>
                </a:tc>
                <a:tc>
                  <a:txBody>
                    <a:bodyPr/>
                    <a:lstStyle/>
                    <a:p>
                      <a:pPr algn="ctr" fontAlgn="ctr"/>
                      <a:r>
                        <a:rPr lang="ru-RU" sz="850" u="none" strike="noStrike" dirty="0">
                          <a:effectLst/>
                        </a:rPr>
                        <a:t>2025 год</a:t>
                      </a:r>
                      <a:endParaRPr lang="ru-RU" sz="850" b="0" i="0" u="none" strike="noStrike" dirty="0">
                        <a:solidFill>
                          <a:srgbClr val="000000"/>
                        </a:solidFill>
                        <a:effectLst/>
                        <a:latin typeface="Arial" panose="020B0604020202020204" pitchFamily="34" charset="0"/>
                      </a:endParaRPr>
                    </a:p>
                  </a:txBody>
                  <a:tcPr marL="3729" marR="3729" marT="3729" marB="0" anchor="ctr"/>
                </a:tc>
                <a:extLst>
                  <a:ext uri="{0D108BD9-81ED-4DB2-BD59-A6C34878D82A}">
                    <a16:rowId xmlns:a16="http://schemas.microsoft.com/office/drawing/2014/main" val="1977213143"/>
                  </a:ext>
                </a:extLst>
              </a:tr>
              <a:tr h="94423">
                <a:tc>
                  <a:txBody>
                    <a:bodyPr/>
                    <a:lstStyle/>
                    <a:p>
                      <a:pPr algn="l" fontAlgn="ctr"/>
                      <a:r>
                        <a:rPr lang="ru-RU" sz="900" u="none" strike="noStrike">
                          <a:effectLst/>
                        </a:rPr>
                        <a:t>Подпрограмма VI «Развитие образования в сфере культуры Московской области»</a:t>
                      </a:r>
                      <a:endParaRPr lang="ru-RU" sz="900" b="1" i="0" u="none" strike="noStrike">
                        <a:solidFill>
                          <a:srgbClr val="000000"/>
                        </a:solidFill>
                        <a:effectLst/>
                        <a:latin typeface="Arial" panose="020B0604020202020204" pitchFamily="34" charset="0"/>
                      </a:endParaRPr>
                    </a:p>
                  </a:txBody>
                  <a:tcPr marL="2821" marR="2821" marT="2821" marB="0" anchor="ctr"/>
                </a:tc>
                <a:tc>
                  <a:txBody>
                    <a:bodyPr/>
                    <a:lstStyle/>
                    <a:p>
                      <a:pPr algn="ctr" fontAlgn="ctr"/>
                      <a:r>
                        <a:rPr lang="ru-RU" sz="900" u="none" strike="noStrike">
                          <a:effectLst/>
                        </a:rPr>
                        <a:t> </a:t>
                      </a:r>
                      <a:endParaRPr lang="ru-RU" sz="900" b="0" i="0" u="none" strike="noStrike">
                        <a:solidFill>
                          <a:srgbClr val="000000"/>
                        </a:solidFill>
                        <a:effectLst/>
                        <a:latin typeface="Arial" panose="020B0604020202020204" pitchFamily="34" charset="0"/>
                      </a:endParaRPr>
                    </a:p>
                  </a:txBody>
                  <a:tcPr marL="2821" marR="2821" marT="2821" marB="0" anchor="ctr"/>
                </a:tc>
                <a:tc>
                  <a:txBody>
                    <a:bodyPr/>
                    <a:lstStyle/>
                    <a:p>
                      <a:pPr algn="ctr" fontAlgn="ctr"/>
                      <a:r>
                        <a:rPr lang="ru-RU" sz="900" u="none" strike="noStrike">
                          <a:effectLst/>
                        </a:rPr>
                        <a:t> </a:t>
                      </a:r>
                      <a:endParaRPr lang="ru-RU" sz="900" b="0" i="0" u="none" strike="noStrike">
                        <a:solidFill>
                          <a:srgbClr val="000000"/>
                        </a:solidFill>
                        <a:effectLst/>
                        <a:latin typeface="Arial" panose="020B0604020202020204" pitchFamily="34" charset="0"/>
                      </a:endParaRPr>
                    </a:p>
                  </a:txBody>
                  <a:tcPr marL="2821" marR="2821" marT="2821" marB="0" anchor="ctr"/>
                </a:tc>
                <a:tc>
                  <a:txBody>
                    <a:bodyPr/>
                    <a:lstStyle/>
                    <a:p>
                      <a:pPr algn="ctr" fontAlgn="ctr"/>
                      <a:r>
                        <a:rPr lang="ru-RU" sz="900" u="none" strike="noStrike">
                          <a:effectLst/>
                        </a:rPr>
                        <a:t> </a:t>
                      </a:r>
                      <a:endParaRPr lang="ru-RU" sz="900" b="0" i="0" u="none" strike="noStrike">
                        <a:solidFill>
                          <a:srgbClr val="000000"/>
                        </a:solidFill>
                        <a:effectLst/>
                        <a:latin typeface="Arial" panose="020B0604020202020204" pitchFamily="34" charset="0"/>
                      </a:endParaRPr>
                    </a:p>
                  </a:txBody>
                  <a:tcPr marL="2821" marR="2821" marT="2821" marB="0" anchor="ctr"/>
                </a:tc>
                <a:tc>
                  <a:txBody>
                    <a:bodyPr/>
                    <a:lstStyle/>
                    <a:p>
                      <a:pPr algn="ctr" fontAlgn="ctr"/>
                      <a:r>
                        <a:rPr lang="ru-RU" sz="900" u="none" strike="noStrike">
                          <a:effectLst/>
                        </a:rPr>
                        <a:t> </a:t>
                      </a:r>
                      <a:endParaRPr lang="ru-RU" sz="900" b="0" i="0" u="none" strike="noStrike">
                        <a:solidFill>
                          <a:srgbClr val="000000"/>
                        </a:solidFill>
                        <a:effectLst/>
                        <a:latin typeface="Arial" panose="020B0604020202020204" pitchFamily="34" charset="0"/>
                      </a:endParaRPr>
                    </a:p>
                  </a:txBody>
                  <a:tcPr marL="2821" marR="2821" marT="2821" marB="0" anchor="ctr"/>
                </a:tc>
                <a:tc>
                  <a:txBody>
                    <a:bodyPr/>
                    <a:lstStyle/>
                    <a:p>
                      <a:pPr algn="ctr" fontAlgn="ctr"/>
                      <a:r>
                        <a:rPr lang="ru-RU" sz="900" u="none" strike="noStrike">
                          <a:effectLst/>
                        </a:rPr>
                        <a:t> </a:t>
                      </a:r>
                      <a:endParaRPr lang="ru-RU" sz="900" b="0" i="0" u="none" strike="noStrike">
                        <a:solidFill>
                          <a:srgbClr val="000000"/>
                        </a:solidFill>
                        <a:effectLst/>
                        <a:latin typeface="Arial" panose="020B0604020202020204" pitchFamily="34" charset="0"/>
                      </a:endParaRPr>
                    </a:p>
                  </a:txBody>
                  <a:tcPr marL="2821" marR="2821" marT="2821" marB="0" anchor="ctr"/>
                </a:tc>
                <a:tc>
                  <a:txBody>
                    <a:bodyPr/>
                    <a:lstStyle/>
                    <a:p>
                      <a:pPr algn="ctr" fontAlgn="ctr"/>
                      <a:r>
                        <a:rPr lang="ru-RU" sz="900" u="none" strike="noStrike">
                          <a:effectLst/>
                        </a:rPr>
                        <a:t> </a:t>
                      </a:r>
                      <a:endParaRPr lang="ru-RU" sz="900" b="0" i="0" u="none" strike="noStrike">
                        <a:solidFill>
                          <a:srgbClr val="000000"/>
                        </a:solidFill>
                        <a:effectLst/>
                        <a:latin typeface="Arial" panose="020B0604020202020204" pitchFamily="34" charset="0"/>
                      </a:endParaRPr>
                    </a:p>
                  </a:txBody>
                  <a:tcPr marL="2821" marR="2821" marT="2821" marB="0" anchor="ctr"/>
                </a:tc>
                <a:tc>
                  <a:txBody>
                    <a:bodyPr/>
                    <a:lstStyle/>
                    <a:p>
                      <a:pPr algn="ctr" fontAlgn="ctr"/>
                      <a:r>
                        <a:rPr lang="ru-RU" sz="900" u="none" strike="noStrike">
                          <a:effectLst/>
                        </a:rPr>
                        <a:t> </a:t>
                      </a:r>
                      <a:endParaRPr lang="ru-RU" sz="900" b="0" i="0" u="none" strike="noStrike">
                        <a:solidFill>
                          <a:srgbClr val="000000"/>
                        </a:solidFill>
                        <a:effectLst/>
                        <a:latin typeface="Calibri" panose="020F0502020204030204" pitchFamily="34" charset="0"/>
                      </a:endParaRPr>
                    </a:p>
                  </a:txBody>
                  <a:tcPr marL="2821" marR="2821" marT="2821" marB="0" anchor="ctr"/>
                </a:tc>
                <a:tc>
                  <a:txBody>
                    <a:bodyPr/>
                    <a:lstStyle/>
                    <a:p>
                      <a:pPr algn="ctr" fontAlgn="ctr"/>
                      <a:r>
                        <a:rPr lang="ru-RU" sz="900" u="none" strike="noStrike">
                          <a:effectLst/>
                        </a:rPr>
                        <a:t> </a:t>
                      </a:r>
                      <a:endParaRPr lang="ru-RU" sz="900" b="0" i="0" u="none" strike="noStrike">
                        <a:solidFill>
                          <a:srgbClr val="000000"/>
                        </a:solidFill>
                        <a:effectLst/>
                        <a:latin typeface="Calibri" panose="020F0502020204030204" pitchFamily="34" charset="0"/>
                      </a:endParaRPr>
                    </a:p>
                  </a:txBody>
                  <a:tcPr marL="2821" marR="2821" marT="2821" marB="0" anchor="ctr"/>
                </a:tc>
                <a:extLst>
                  <a:ext uri="{0D108BD9-81ED-4DB2-BD59-A6C34878D82A}">
                    <a16:rowId xmlns:a16="http://schemas.microsoft.com/office/drawing/2014/main" val="1865399727"/>
                  </a:ext>
                </a:extLst>
              </a:tr>
              <a:tr h="186711">
                <a:tc>
                  <a:txBody>
                    <a:bodyPr/>
                    <a:lstStyle/>
                    <a:p>
                      <a:pPr algn="l" fontAlgn="t"/>
                      <a:r>
                        <a:rPr lang="ru-RU" sz="900" u="none" strike="noStrike" dirty="0">
                          <a:solidFill>
                            <a:schemeClr val="tx1"/>
                          </a:solidFill>
                          <a:effectLst/>
                        </a:rPr>
                        <a:t>Доля детей в возрасте от 5 до 18 лет, охваченных дополнительным образованием сферы культуры</a:t>
                      </a:r>
                      <a:endParaRPr lang="ru-RU" sz="900" b="0" i="0" u="none" strike="noStrike" dirty="0">
                        <a:solidFill>
                          <a:schemeClr val="tx1"/>
                        </a:solidFill>
                        <a:effectLst/>
                        <a:latin typeface="Arial" panose="020B0604020202020204" pitchFamily="34" charset="0"/>
                      </a:endParaRPr>
                    </a:p>
                  </a:txBody>
                  <a:tcPr marL="2821" marR="2821" marT="2821" marB="0"/>
                </a:tc>
                <a:tc>
                  <a:txBody>
                    <a:bodyPr/>
                    <a:lstStyle/>
                    <a:p>
                      <a:pPr algn="ctr" fontAlgn="ctr"/>
                      <a:r>
                        <a:rPr lang="ru-RU" sz="900" u="none" strike="noStrike">
                          <a:effectLst/>
                        </a:rPr>
                        <a:t>Отраслевой показатель</a:t>
                      </a:r>
                      <a:endParaRPr lang="ru-RU" sz="900" b="0" i="0" u="none" strike="noStrike">
                        <a:solidFill>
                          <a:srgbClr val="000000"/>
                        </a:solidFill>
                        <a:effectLst/>
                        <a:latin typeface="Arial" panose="020B0604020202020204" pitchFamily="34" charset="0"/>
                      </a:endParaRPr>
                    </a:p>
                  </a:txBody>
                  <a:tcPr marL="2821" marR="2821" marT="2821" marB="0" anchor="ctr"/>
                </a:tc>
                <a:tc>
                  <a:txBody>
                    <a:bodyPr/>
                    <a:lstStyle/>
                    <a:p>
                      <a:pPr algn="ctr" fontAlgn="ctr"/>
                      <a:r>
                        <a:rPr lang="ru-RU" sz="900" u="none" strike="noStrike">
                          <a:effectLst/>
                        </a:rPr>
                        <a:t>процент</a:t>
                      </a:r>
                      <a:endParaRPr lang="ru-RU" sz="900" b="0" i="0" u="none" strike="noStrike">
                        <a:solidFill>
                          <a:srgbClr val="000000"/>
                        </a:solidFill>
                        <a:effectLst/>
                        <a:latin typeface="Arial" panose="020B0604020202020204" pitchFamily="34" charset="0"/>
                      </a:endParaRPr>
                    </a:p>
                  </a:txBody>
                  <a:tcPr marL="2821" marR="2821" marT="2821" marB="0" anchor="ctr"/>
                </a:tc>
                <a:tc>
                  <a:txBody>
                    <a:bodyPr/>
                    <a:lstStyle/>
                    <a:p>
                      <a:pPr algn="ctr" fontAlgn="ctr"/>
                      <a:r>
                        <a:rPr lang="ru-RU" sz="900" u="none" strike="noStrike">
                          <a:effectLst/>
                        </a:rPr>
                        <a:t>9</a:t>
                      </a:r>
                      <a:endParaRPr lang="ru-RU" sz="900" b="0" i="0" u="none" strike="noStrike">
                        <a:solidFill>
                          <a:srgbClr val="000000"/>
                        </a:solidFill>
                        <a:effectLst/>
                        <a:latin typeface="Arial" panose="020B0604020202020204" pitchFamily="34" charset="0"/>
                      </a:endParaRPr>
                    </a:p>
                  </a:txBody>
                  <a:tcPr marL="2821" marR="2821" marT="2821" marB="0" anchor="ctr"/>
                </a:tc>
                <a:tc>
                  <a:txBody>
                    <a:bodyPr/>
                    <a:lstStyle/>
                    <a:p>
                      <a:pPr algn="ctr" fontAlgn="ctr"/>
                      <a:r>
                        <a:rPr lang="ru-RU" sz="900" u="none" strike="noStrike">
                          <a:effectLst/>
                        </a:rPr>
                        <a:t>9</a:t>
                      </a:r>
                      <a:endParaRPr lang="ru-RU" sz="900" b="0" i="0" u="none" strike="noStrike">
                        <a:solidFill>
                          <a:srgbClr val="000000"/>
                        </a:solidFill>
                        <a:effectLst/>
                        <a:latin typeface="Arial" panose="020B0604020202020204" pitchFamily="34" charset="0"/>
                      </a:endParaRPr>
                    </a:p>
                  </a:txBody>
                  <a:tcPr marL="2821" marR="2821" marT="2821" marB="0" anchor="ctr"/>
                </a:tc>
                <a:tc>
                  <a:txBody>
                    <a:bodyPr/>
                    <a:lstStyle/>
                    <a:p>
                      <a:pPr algn="ctr" fontAlgn="ctr"/>
                      <a:r>
                        <a:rPr lang="ru-RU" sz="900" u="none" strike="noStrike" dirty="0">
                          <a:effectLst/>
                        </a:rPr>
                        <a:t>9</a:t>
                      </a:r>
                      <a:endParaRPr lang="ru-RU" sz="900" b="0" i="0" u="none" strike="noStrike" dirty="0">
                        <a:solidFill>
                          <a:srgbClr val="000000"/>
                        </a:solidFill>
                        <a:effectLst/>
                        <a:latin typeface="Arial" panose="020B0604020202020204" pitchFamily="34" charset="0"/>
                      </a:endParaRPr>
                    </a:p>
                  </a:txBody>
                  <a:tcPr marL="2821" marR="2821" marT="2821" marB="0" anchor="ctr"/>
                </a:tc>
                <a:tc>
                  <a:txBody>
                    <a:bodyPr/>
                    <a:lstStyle/>
                    <a:p>
                      <a:pPr algn="ctr" fontAlgn="ctr"/>
                      <a:r>
                        <a:rPr lang="ru-RU" sz="900" u="none" strike="noStrike">
                          <a:effectLst/>
                        </a:rPr>
                        <a:t>9</a:t>
                      </a:r>
                      <a:endParaRPr lang="ru-RU" sz="900" b="0" i="0" u="none" strike="noStrike">
                        <a:solidFill>
                          <a:srgbClr val="000000"/>
                        </a:solidFill>
                        <a:effectLst/>
                        <a:latin typeface="Arial" panose="020B0604020202020204" pitchFamily="34" charset="0"/>
                      </a:endParaRPr>
                    </a:p>
                  </a:txBody>
                  <a:tcPr marL="2821" marR="2821" marT="2821" marB="0" anchor="ctr"/>
                </a:tc>
                <a:tc>
                  <a:txBody>
                    <a:bodyPr/>
                    <a:lstStyle/>
                    <a:p>
                      <a:pPr algn="ctr" fontAlgn="ctr"/>
                      <a:r>
                        <a:rPr lang="ru-RU" sz="900" u="none" strike="noStrike">
                          <a:effectLst/>
                        </a:rPr>
                        <a:t>9</a:t>
                      </a:r>
                      <a:endParaRPr lang="ru-RU" sz="900" b="0" i="0" u="none" strike="noStrike">
                        <a:solidFill>
                          <a:srgbClr val="000000"/>
                        </a:solidFill>
                        <a:effectLst/>
                        <a:latin typeface="Calibri" panose="020F0502020204030204" pitchFamily="34" charset="0"/>
                      </a:endParaRPr>
                    </a:p>
                  </a:txBody>
                  <a:tcPr marL="2821" marR="2821" marT="2821" marB="0" anchor="ctr"/>
                </a:tc>
                <a:tc>
                  <a:txBody>
                    <a:bodyPr/>
                    <a:lstStyle/>
                    <a:p>
                      <a:pPr algn="ctr" fontAlgn="ctr"/>
                      <a:r>
                        <a:rPr lang="ru-RU" sz="900" u="none" strike="noStrike" dirty="0">
                          <a:solidFill>
                            <a:schemeClr val="tx1"/>
                          </a:solidFill>
                          <a:effectLst/>
                        </a:rPr>
                        <a:t>9</a:t>
                      </a:r>
                      <a:endParaRPr lang="ru-RU" sz="900" b="0" i="0" u="none" strike="noStrike" dirty="0">
                        <a:solidFill>
                          <a:schemeClr val="tx1"/>
                        </a:solidFill>
                        <a:effectLst/>
                        <a:latin typeface="Calibri" panose="020F0502020204030204" pitchFamily="34" charset="0"/>
                      </a:endParaRPr>
                    </a:p>
                  </a:txBody>
                  <a:tcPr marL="2821" marR="2821" marT="2821" marB="0" anchor="ctr"/>
                </a:tc>
                <a:extLst>
                  <a:ext uri="{0D108BD9-81ED-4DB2-BD59-A6C34878D82A}">
                    <a16:rowId xmlns:a16="http://schemas.microsoft.com/office/drawing/2014/main" val="1330615211"/>
                  </a:ext>
                </a:extLst>
              </a:tr>
              <a:tr h="186711">
                <a:tc>
                  <a:txBody>
                    <a:bodyPr/>
                    <a:lstStyle/>
                    <a:p>
                      <a:pPr algn="l" fontAlgn="t"/>
                      <a:r>
                        <a:rPr lang="ru-RU" sz="900" u="none" strike="noStrike" dirty="0">
                          <a:solidFill>
                            <a:schemeClr val="tx1"/>
                          </a:solidFill>
                          <a:effectLst/>
                        </a:rPr>
                        <a:t>Доля детей в возрасте от 7 до 15 лет, обучающихся по предпрофессиональным программам в области искусств</a:t>
                      </a:r>
                      <a:endParaRPr lang="ru-RU" sz="900" b="0" i="0" u="none" strike="noStrike" dirty="0">
                        <a:solidFill>
                          <a:schemeClr val="tx1"/>
                        </a:solidFill>
                        <a:effectLst/>
                        <a:latin typeface="Arial" panose="020B0604020202020204" pitchFamily="34" charset="0"/>
                      </a:endParaRPr>
                    </a:p>
                  </a:txBody>
                  <a:tcPr marL="2821" marR="2821" marT="2821" marB="0"/>
                </a:tc>
                <a:tc>
                  <a:txBody>
                    <a:bodyPr/>
                    <a:lstStyle/>
                    <a:p>
                      <a:pPr algn="ctr" fontAlgn="ctr"/>
                      <a:r>
                        <a:rPr lang="ru-RU" sz="900" u="none" strike="noStrike">
                          <a:effectLst/>
                        </a:rPr>
                        <a:t>Отраслевой показатель</a:t>
                      </a:r>
                      <a:endParaRPr lang="ru-RU" sz="900" b="0" i="0" u="none" strike="noStrike">
                        <a:solidFill>
                          <a:srgbClr val="000000"/>
                        </a:solidFill>
                        <a:effectLst/>
                        <a:latin typeface="Arial" panose="020B0604020202020204" pitchFamily="34" charset="0"/>
                      </a:endParaRPr>
                    </a:p>
                  </a:txBody>
                  <a:tcPr marL="2821" marR="2821" marT="2821" marB="0" anchor="ctr"/>
                </a:tc>
                <a:tc>
                  <a:txBody>
                    <a:bodyPr/>
                    <a:lstStyle/>
                    <a:p>
                      <a:pPr algn="ctr" fontAlgn="ctr"/>
                      <a:r>
                        <a:rPr lang="ru-RU" sz="900" u="none" strike="noStrike">
                          <a:effectLst/>
                        </a:rPr>
                        <a:t>процент</a:t>
                      </a:r>
                      <a:endParaRPr lang="ru-RU" sz="900" b="0" i="0" u="none" strike="noStrike">
                        <a:solidFill>
                          <a:srgbClr val="000000"/>
                        </a:solidFill>
                        <a:effectLst/>
                        <a:latin typeface="Arial" panose="020B0604020202020204" pitchFamily="34" charset="0"/>
                      </a:endParaRPr>
                    </a:p>
                  </a:txBody>
                  <a:tcPr marL="2821" marR="2821" marT="2821" marB="0" anchor="ctr"/>
                </a:tc>
                <a:tc>
                  <a:txBody>
                    <a:bodyPr/>
                    <a:lstStyle/>
                    <a:p>
                      <a:pPr algn="ctr" fontAlgn="ctr"/>
                      <a:r>
                        <a:rPr lang="ru-RU" sz="900" u="none" strike="noStrike">
                          <a:effectLst/>
                        </a:rPr>
                        <a:t>1,84</a:t>
                      </a:r>
                      <a:endParaRPr lang="ru-RU" sz="900" b="0" i="0" u="none" strike="noStrike">
                        <a:solidFill>
                          <a:srgbClr val="000000"/>
                        </a:solidFill>
                        <a:effectLst/>
                        <a:latin typeface="Arial" panose="020B0604020202020204" pitchFamily="34" charset="0"/>
                      </a:endParaRPr>
                    </a:p>
                  </a:txBody>
                  <a:tcPr marL="2821" marR="2821" marT="2821" marB="0" anchor="ctr"/>
                </a:tc>
                <a:tc>
                  <a:txBody>
                    <a:bodyPr/>
                    <a:lstStyle/>
                    <a:p>
                      <a:pPr marL="0" algn="ctr" defTabSz="914400" rtl="0" eaLnBrk="1" fontAlgn="ctr" latinLnBrk="0" hangingPunct="1"/>
                      <a:r>
                        <a:rPr lang="ru-RU" sz="900" u="none" strike="noStrike" kern="1200" dirty="0">
                          <a:solidFill>
                            <a:schemeClr val="dk1"/>
                          </a:solidFill>
                          <a:effectLst/>
                          <a:latin typeface="+mn-lt"/>
                          <a:ea typeface="+mn-ea"/>
                          <a:cs typeface="+mn-cs"/>
                        </a:rPr>
                        <a:t>2,48</a:t>
                      </a:r>
                    </a:p>
                  </a:txBody>
                  <a:tcPr marL="9525" marR="9525" marT="9525" marB="0" anchor="ctr"/>
                </a:tc>
                <a:tc>
                  <a:txBody>
                    <a:bodyPr/>
                    <a:lstStyle/>
                    <a:p>
                      <a:pPr algn="ctr" fontAlgn="ctr"/>
                      <a:r>
                        <a:rPr lang="en-US" sz="900" u="none" strike="noStrike" dirty="0">
                          <a:effectLst/>
                        </a:rPr>
                        <a:t>2,56</a:t>
                      </a:r>
                      <a:endParaRPr lang="ru-RU" sz="900" b="0" i="0" u="none" strike="noStrike" dirty="0">
                        <a:solidFill>
                          <a:srgbClr val="000000"/>
                        </a:solidFill>
                        <a:effectLst/>
                        <a:latin typeface="Arial" panose="020B0604020202020204" pitchFamily="34" charset="0"/>
                      </a:endParaRPr>
                    </a:p>
                  </a:txBody>
                  <a:tcPr marL="2821" marR="2821" marT="2821" marB="0" anchor="ctr"/>
                </a:tc>
                <a:tc>
                  <a:txBody>
                    <a:bodyPr/>
                    <a:lstStyle/>
                    <a:p>
                      <a:pPr algn="ctr" fontAlgn="ctr"/>
                      <a:r>
                        <a:rPr lang="en-US" sz="900" u="none" strike="noStrike" dirty="0">
                          <a:effectLst/>
                        </a:rPr>
                        <a:t>2,69</a:t>
                      </a:r>
                      <a:endParaRPr lang="ru-RU" sz="900" b="0" i="0" u="none" strike="noStrike" dirty="0">
                        <a:solidFill>
                          <a:srgbClr val="000000"/>
                        </a:solidFill>
                        <a:effectLst/>
                        <a:latin typeface="Arial" panose="020B0604020202020204" pitchFamily="34" charset="0"/>
                      </a:endParaRPr>
                    </a:p>
                  </a:txBody>
                  <a:tcPr marL="2821" marR="2821" marT="2821" marB="0" anchor="ctr"/>
                </a:tc>
                <a:tc>
                  <a:txBody>
                    <a:bodyPr/>
                    <a:lstStyle/>
                    <a:p>
                      <a:pPr algn="ctr" fontAlgn="ctr"/>
                      <a:r>
                        <a:rPr lang="en-US" sz="900" u="none" strike="noStrike" dirty="0">
                          <a:effectLst/>
                        </a:rPr>
                        <a:t>2,82</a:t>
                      </a:r>
                      <a:endParaRPr lang="ru-RU" sz="900" b="0" i="0" u="none" strike="noStrike" dirty="0">
                        <a:solidFill>
                          <a:srgbClr val="000000"/>
                        </a:solidFill>
                        <a:effectLst/>
                        <a:latin typeface="Calibri" panose="020F0502020204030204" pitchFamily="34" charset="0"/>
                      </a:endParaRPr>
                    </a:p>
                  </a:txBody>
                  <a:tcPr marL="2821" marR="2821" marT="2821" marB="0" anchor="ctr"/>
                </a:tc>
                <a:tc>
                  <a:txBody>
                    <a:bodyPr/>
                    <a:lstStyle/>
                    <a:p>
                      <a:pPr algn="ctr" fontAlgn="ctr"/>
                      <a:r>
                        <a:rPr lang="ru-RU" sz="900" u="none" strike="noStrike" dirty="0">
                          <a:solidFill>
                            <a:schemeClr val="tx1"/>
                          </a:solidFill>
                          <a:effectLst/>
                        </a:rPr>
                        <a:t>2,82</a:t>
                      </a:r>
                      <a:endParaRPr lang="ru-RU" sz="900" b="0" i="0" u="none" strike="noStrike" dirty="0">
                        <a:solidFill>
                          <a:schemeClr val="tx1"/>
                        </a:solidFill>
                        <a:effectLst/>
                        <a:latin typeface="Calibri" panose="020F0502020204030204" pitchFamily="34" charset="0"/>
                      </a:endParaRPr>
                    </a:p>
                  </a:txBody>
                  <a:tcPr marL="2821" marR="2821" marT="2821" marB="0" anchor="ctr"/>
                </a:tc>
                <a:extLst>
                  <a:ext uri="{0D108BD9-81ED-4DB2-BD59-A6C34878D82A}">
                    <a16:rowId xmlns:a16="http://schemas.microsoft.com/office/drawing/2014/main" val="2742277172"/>
                  </a:ext>
                </a:extLst>
              </a:tr>
              <a:tr h="278999">
                <a:tc>
                  <a:txBody>
                    <a:bodyPr/>
                    <a:lstStyle/>
                    <a:p>
                      <a:pPr algn="l" fontAlgn="t"/>
                      <a:r>
                        <a:rPr lang="ru-RU" sz="900" u="none" strike="noStrike" dirty="0">
                          <a:solidFill>
                            <a:schemeClr val="tx1"/>
                          </a:solidFill>
                          <a:effectLst/>
                        </a:rPr>
                        <a:t>Отношение среднемесячной заработной платы педагогических работников организаций дополнительного образования детей к среднемесячной заработной плате учителей в Московской области в сфере культуры</a:t>
                      </a:r>
                      <a:endParaRPr lang="ru-RU" sz="900" b="0" i="0" u="none" strike="noStrike" dirty="0">
                        <a:solidFill>
                          <a:schemeClr val="tx1"/>
                        </a:solidFill>
                        <a:effectLst/>
                        <a:latin typeface="Arial" panose="020B0604020202020204" pitchFamily="34" charset="0"/>
                      </a:endParaRPr>
                    </a:p>
                  </a:txBody>
                  <a:tcPr marL="2821" marR="2821" marT="2821" marB="0"/>
                </a:tc>
                <a:tc>
                  <a:txBody>
                    <a:bodyPr/>
                    <a:lstStyle/>
                    <a:p>
                      <a:pPr algn="ctr" fontAlgn="ctr"/>
                      <a:r>
                        <a:rPr lang="ru-RU" sz="900" u="none" strike="noStrike">
                          <a:effectLst/>
                        </a:rPr>
                        <a:t>Показатель муниципальной программы</a:t>
                      </a:r>
                      <a:endParaRPr lang="ru-RU" sz="900" b="0" i="0" u="none" strike="noStrike">
                        <a:solidFill>
                          <a:srgbClr val="000000"/>
                        </a:solidFill>
                        <a:effectLst/>
                        <a:latin typeface="Arial" panose="020B0604020202020204" pitchFamily="34" charset="0"/>
                      </a:endParaRPr>
                    </a:p>
                  </a:txBody>
                  <a:tcPr marL="2821" marR="2821" marT="2821" marB="0" anchor="ctr"/>
                </a:tc>
                <a:tc>
                  <a:txBody>
                    <a:bodyPr/>
                    <a:lstStyle/>
                    <a:p>
                      <a:pPr algn="ctr" fontAlgn="ctr"/>
                      <a:r>
                        <a:rPr lang="ru-RU" sz="900" u="none" strike="noStrike">
                          <a:effectLst/>
                        </a:rPr>
                        <a:t>процент</a:t>
                      </a:r>
                      <a:endParaRPr lang="ru-RU" sz="900" b="0" i="0" u="none" strike="noStrike">
                        <a:solidFill>
                          <a:srgbClr val="000000"/>
                        </a:solidFill>
                        <a:effectLst/>
                        <a:latin typeface="Arial" panose="020B0604020202020204" pitchFamily="34" charset="0"/>
                      </a:endParaRPr>
                    </a:p>
                  </a:txBody>
                  <a:tcPr marL="2821" marR="2821" marT="2821" marB="0" anchor="ctr"/>
                </a:tc>
                <a:tc>
                  <a:txBody>
                    <a:bodyPr/>
                    <a:lstStyle/>
                    <a:p>
                      <a:pPr algn="ctr" fontAlgn="ctr"/>
                      <a:r>
                        <a:rPr lang="ru-RU" sz="900" u="none" strike="noStrike">
                          <a:effectLst/>
                        </a:rPr>
                        <a:t>100</a:t>
                      </a:r>
                      <a:endParaRPr lang="ru-RU" sz="900" b="0" i="0" u="none" strike="noStrike">
                        <a:solidFill>
                          <a:srgbClr val="000000"/>
                        </a:solidFill>
                        <a:effectLst/>
                        <a:latin typeface="Arial" panose="020B0604020202020204" pitchFamily="34" charset="0"/>
                      </a:endParaRPr>
                    </a:p>
                  </a:txBody>
                  <a:tcPr marL="2821" marR="2821" marT="2821" marB="0" anchor="ctr"/>
                </a:tc>
                <a:tc>
                  <a:txBody>
                    <a:bodyPr/>
                    <a:lstStyle/>
                    <a:p>
                      <a:pPr marL="0" algn="ctr" defTabSz="914400" rtl="0" eaLnBrk="1" fontAlgn="ctr" latinLnBrk="0" hangingPunct="1"/>
                      <a:r>
                        <a:rPr lang="ru-RU" sz="900" u="none" strike="noStrike" kern="1200" dirty="0">
                          <a:solidFill>
                            <a:schemeClr val="dk1"/>
                          </a:solidFill>
                          <a:effectLst/>
                          <a:latin typeface="+mn-lt"/>
                          <a:ea typeface="+mn-ea"/>
                          <a:cs typeface="+mn-cs"/>
                        </a:rPr>
                        <a:t>100,65</a:t>
                      </a:r>
                    </a:p>
                  </a:txBody>
                  <a:tcPr marL="9525" marR="9525" marT="9525" marB="0" anchor="ctr"/>
                </a:tc>
                <a:tc>
                  <a:txBody>
                    <a:bodyPr/>
                    <a:lstStyle/>
                    <a:p>
                      <a:pPr algn="ctr" fontAlgn="ctr"/>
                      <a:r>
                        <a:rPr lang="ru-RU" sz="900" u="none" strike="noStrike" dirty="0">
                          <a:effectLst/>
                        </a:rPr>
                        <a:t>100</a:t>
                      </a:r>
                      <a:endParaRPr lang="ru-RU" sz="900" b="0" i="0" u="none" strike="noStrike" dirty="0">
                        <a:solidFill>
                          <a:srgbClr val="000000"/>
                        </a:solidFill>
                        <a:effectLst/>
                        <a:latin typeface="Arial" panose="020B0604020202020204" pitchFamily="34" charset="0"/>
                      </a:endParaRPr>
                    </a:p>
                  </a:txBody>
                  <a:tcPr marL="2821" marR="2821" marT="2821" marB="0" anchor="ctr"/>
                </a:tc>
                <a:tc>
                  <a:txBody>
                    <a:bodyPr/>
                    <a:lstStyle/>
                    <a:p>
                      <a:pPr algn="ctr" fontAlgn="ctr"/>
                      <a:r>
                        <a:rPr lang="ru-RU" sz="900" u="none" strike="noStrike">
                          <a:effectLst/>
                        </a:rPr>
                        <a:t>100</a:t>
                      </a:r>
                      <a:endParaRPr lang="ru-RU" sz="900" b="0" i="0" u="none" strike="noStrike">
                        <a:solidFill>
                          <a:srgbClr val="000000"/>
                        </a:solidFill>
                        <a:effectLst/>
                        <a:latin typeface="Arial" panose="020B0604020202020204" pitchFamily="34" charset="0"/>
                      </a:endParaRPr>
                    </a:p>
                  </a:txBody>
                  <a:tcPr marL="2821" marR="2821" marT="2821" marB="0" anchor="ctr"/>
                </a:tc>
                <a:tc>
                  <a:txBody>
                    <a:bodyPr/>
                    <a:lstStyle/>
                    <a:p>
                      <a:pPr algn="ctr" fontAlgn="ctr"/>
                      <a:r>
                        <a:rPr lang="ru-RU" sz="900" u="none" strike="noStrike">
                          <a:effectLst/>
                        </a:rPr>
                        <a:t>100</a:t>
                      </a:r>
                      <a:endParaRPr lang="ru-RU" sz="900" b="0" i="0" u="none" strike="noStrike">
                        <a:solidFill>
                          <a:srgbClr val="000000"/>
                        </a:solidFill>
                        <a:effectLst/>
                        <a:latin typeface="Calibri" panose="020F0502020204030204" pitchFamily="34" charset="0"/>
                      </a:endParaRPr>
                    </a:p>
                  </a:txBody>
                  <a:tcPr marL="2821" marR="2821" marT="2821" marB="0" anchor="ctr"/>
                </a:tc>
                <a:tc>
                  <a:txBody>
                    <a:bodyPr/>
                    <a:lstStyle/>
                    <a:p>
                      <a:pPr algn="ctr" fontAlgn="ctr"/>
                      <a:r>
                        <a:rPr lang="ru-RU" sz="900" u="none" strike="noStrike" dirty="0">
                          <a:solidFill>
                            <a:schemeClr val="tx1"/>
                          </a:solidFill>
                          <a:effectLst/>
                        </a:rPr>
                        <a:t>100</a:t>
                      </a:r>
                      <a:endParaRPr lang="ru-RU" sz="900" b="0" i="0" u="none" strike="noStrike" dirty="0">
                        <a:solidFill>
                          <a:schemeClr val="tx1"/>
                        </a:solidFill>
                        <a:effectLst/>
                        <a:latin typeface="Calibri" panose="020F0502020204030204" pitchFamily="34" charset="0"/>
                      </a:endParaRPr>
                    </a:p>
                  </a:txBody>
                  <a:tcPr marL="2821" marR="2821" marT="2821" marB="0" anchor="ctr"/>
                </a:tc>
                <a:extLst>
                  <a:ext uri="{0D108BD9-81ED-4DB2-BD59-A6C34878D82A}">
                    <a16:rowId xmlns:a16="http://schemas.microsoft.com/office/drawing/2014/main" val="797299428"/>
                  </a:ext>
                </a:extLst>
              </a:tr>
              <a:tr h="278999">
                <a:tc>
                  <a:txBody>
                    <a:bodyPr/>
                    <a:lstStyle/>
                    <a:p>
                      <a:pPr algn="l" fontAlgn="t"/>
                      <a:r>
                        <a:rPr lang="ru-RU" sz="900" u="none" strike="noStrike" dirty="0">
                          <a:solidFill>
                            <a:schemeClr val="tx1"/>
                          </a:solidFill>
                          <a:effectLst/>
                        </a:rPr>
                        <a:t>Доля детей, ставших победителями и призерами всероссийских и международных мероприятий</a:t>
                      </a:r>
                      <a:endParaRPr lang="ru-RU" sz="900" b="0" i="0" u="none" strike="noStrike" dirty="0">
                        <a:solidFill>
                          <a:schemeClr val="tx1"/>
                        </a:solidFill>
                        <a:effectLst/>
                        <a:latin typeface="Arial" panose="020B0604020202020204" pitchFamily="34" charset="0"/>
                      </a:endParaRPr>
                    </a:p>
                  </a:txBody>
                  <a:tcPr marL="2821" marR="2821" marT="2821" marB="0"/>
                </a:tc>
                <a:tc>
                  <a:txBody>
                    <a:bodyPr/>
                    <a:lstStyle/>
                    <a:p>
                      <a:pPr algn="ctr" fontAlgn="ctr"/>
                      <a:r>
                        <a:rPr lang="ru-RU" sz="900" u="none" strike="noStrike">
                          <a:effectLst/>
                        </a:rPr>
                        <a:t>Показатель муниципальной программы</a:t>
                      </a:r>
                      <a:endParaRPr lang="ru-RU" sz="900" b="0" i="0" u="none" strike="noStrike">
                        <a:solidFill>
                          <a:srgbClr val="000000"/>
                        </a:solidFill>
                        <a:effectLst/>
                        <a:latin typeface="Arial" panose="020B0604020202020204" pitchFamily="34" charset="0"/>
                      </a:endParaRPr>
                    </a:p>
                  </a:txBody>
                  <a:tcPr marL="2821" marR="2821" marT="2821" marB="0" anchor="ctr"/>
                </a:tc>
                <a:tc>
                  <a:txBody>
                    <a:bodyPr/>
                    <a:lstStyle/>
                    <a:p>
                      <a:pPr algn="ctr" fontAlgn="ctr"/>
                      <a:r>
                        <a:rPr lang="ru-RU" sz="900" u="none" strike="noStrike">
                          <a:effectLst/>
                        </a:rPr>
                        <a:t>процент</a:t>
                      </a:r>
                      <a:endParaRPr lang="ru-RU" sz="900" b="0" i="0" u="none" strike="noStrike">
                        <a:solidFill>
                          <a:srgbClr val="000000"/>
                        </a:solidFill>
                        <a:effectLst/>
                        <a:latin typeface="Arial" panose="020B0604020202020204" pitchFamily="34" charset="0"/>
                      </a:endParaRPr>
                    </a:p>
                  </a:txBody>
                  <a:tcPr marL="2821" marR="2821" marT="2821" marB="0" anchor="ctr"/>
                </a:tc>
                <a:tc>
                  <a:txBody>
                    <a:bodyPr/>
                    <a:lstStyle/>
                    <a:p>
                      <a:pPr algn="ctr" fontAlgn="ctr"/>
                      <a:r>
                        <a:rPr lang="ru-RU" sz="900" u="none" strike="noStrike">
                          <a:effectLst/>
                        </a:rPr>
                        <a:t>13</a:t>
                      </a:r>
                      <a:endParaRPr lang="ru-RU" sz="900" b="0" i="0" u="none" strike="noStrike">
                        <a:solidFill>
                          <a:srgbClr val="000000"/>
                        </a:solidFill>
                        <a:effectLst/>
                        <a:latin typeface="Arial" panose="020B0604020202020204" pitchFamily="34" charset="0"/>
                      </a:endParaRPr>
                    </a:p>
                  </a:txBody>
                  <a:tcPr marL="2821" marR="2821" marT="2821" marB="0" anchor="ctr"/>
                </a:tc>
                <a:tc>
                  <a:txBody>
                    <a:bodyPr/>
                    <a:lstStyle/>
                    <a:p>
                      <a:pPr marL="0" algn="ctr" defTabSz="914400" rtl="0" eaLnBrk="1" fontAlgn="ctr" latinLnBrk="0" hangingPunct="1"/>
                      <a:r>
                        <a:rPr lang="ru-RU" sz="900" u="none" strike="noStrike" kern="1200" dirty="0">
                          <a:solidFill>
                            <a:schemeClr val="dk1"/>
                          </a:solidFill>
                          <a:effectLst/>
                          <a:latin typeface="+mn-lt"/>
                          <a:ea typeface="+mn-ea"/>
                          <a:cs typeface="+mn-cs"/>
                        </a:rPr>
                        <a:t>20</a:t>
                      </a:r>
                    </a:p>
                  </a:txBody>
                  <a:tcPr marL="2821" marR="2821" marT="2821" marB="0" anchor="ctr"/>
                </a:tc>
                <a:tc>
                  <a:txBody>
                    <a:bodyPr/>
                    <a:lstStyle/>
                    <a:p>
                      <a:pPr algn="ctr" fontAlgn="ctr"/>
                      <a:r>
                        <a:rPr lang="en-US" sz="900" b="0" i="0" u="none" strike="noStrike" dirty="0">
                          <a:solidFill>
                            <a:schemeClr val="dk1"/>
                          </a:solidFill>
                          <a:effectLst/>
                          <a:latin typeface="+mn-lt"/>
                        </a:rPr>
                        <a:t>16</a:t>
                      </a:r>
                      <a:endParaRPr lang="ru-RU" sz="900" b="0" i="0" u="none" strike="noStrike" dirty="0">
                        <a:solidFill>
                          <a:srgbClr val="000000"/>
                        </a:solidFill>
                        <a:effectLst/>
                        <a:latin typeface="Arial" panose="020B0604020202020204" pitchFamily="34" charset="0"/>
                      </a:endParaRPr>
                    </a:p>
                  </a:txBody>
                  <a:tcPr marL="2821" marR="2821" marT="2821" marB="0" anchor="ctr"/>
                </a:tc>
                <a:tc>
                  <a:txBody>
                    <a:bodyPr/>
                    <a:lstStyle/>
                    <a:p>
                      <a:pPr algn="ctr" fontAlgn="ctr"/>
                      <a:r>
                        <a:rPr lang="en-US" sz="900" u="none" strike="noStrike" dirty="0">
                          <a:effectLst/>
                        </a:rPr>
                        <a:t>17</a:t>
                      </a:r>
                      <a:endParaRPr lang="ru-RU" sz="900" b="0" i="0" u="none" strike="noStrike" dirty="0">
                        <a:solidFill>
                          <a:srgbClr val="000000"/>
                        </a:solidFill>
                        <a:effectLst/>
                        <a:latin typeface="Arial" panose="020B0604020202020204" pitchFamily="34" charset="0"/>
                      </a:endParaRPr>
                    </a:p>
                  </a:txBody>
                  <a:tcPr marL="2821" marR="2821" marT="2821" marB="0" anchor="ctr"/>
                </a:tc>
                <a:tc>
                  <a:txBody>
                    <a:bodyPr/>
                    <a:lstStyle/>
                    <a:p>
                      <a:pPr algn="ctr" fontAlgn="ctr"/>
                      <a:r>
                        <a:rPr lang="en-US" sz="900" u="none" strike="noStrike" dirty="0">
                          <a:effectLst/>
                        </a:rPr>
                        <a:t>18</a:t>
                      </a:r>
                      <a:endParaRPr lang="ru-RU" sz="900" b="0" i="0" u="none" strike="noStrike" dirty="0">
                        <a:solidFill>
                          <a:srgbClr val="000000"/>
                        </a:solidFill>
                        <a:effectLst/>
                        <a:latin typeface="Calibri" panose="020F0502020204030204" pitchFamily="34" charset="0"/>
                      </a:endParaRPr>
                    </a:p>
                  </a:txBody>
                  <a:tcPr marL="2821" marR="2821" marT="2821" marB="0" anchor="ctr"/>
                </a:tc>
                <a:tc>
                  <a:txBody>
                    <a:bodyPr/>
                    <a:lstStyle/>
                    <a:p>
                      <a:pPr algn="ctr" fontAlgn="ctr"/>
                      <a:r>
                        <a:rPr lang="ru-RU" sz="900" u="none" strike="noStrike" dirty="0">
                          <a:solidFill>
                            <a:schemeClr val="tx1"/>
                          </a:solidFill>
                          <a:effectLst/>
                        </a:rPr>
                        <a:t>18</a:t>
                      </a:r>
                      <a:endParaRPr lang="ru-RU" sz="900" b="0" i="0" u="none" strike="noStrike" dirty="0">
                        <a:solidFill>
                          <a:schemeClr val="tx1"/>
                        </a:solidFill>
                        <a:effectLst/>
                        <a:latin typeface="Calibri" panose="020F0502020204030204" pitchFamily="34" charset="0"/>
                      </a:endParaRPr>
                    </a:p>
                  </a:txBody>
                  <a:tcPr marL="2821" marR="2821" marT="2821" marB="0" anchor="ctr"/>
                </a:tc>
                <a:extLst>
                  <a:ext uri="{0D108BD9-81ED-4DB2-BD59-A6C34878D82A}">
                    <a16:rowId xmlns:a16="http://schemas.microsoft.com/office/drawing/2014/main" val="2858981318"/>
                  </a:ext>
                </a:extLst>
              </a:tr>
              <a:tr h="94423">
                <a:tc>
                  <a:txBody>
                    <a:bodyPr/>
                    <a:lstStyle/>
                    <a:p>
                      <a:pPr algn="l" fontAlgn="t"/>
                      <a:r>
                        <a:rPr lang="ru-RU" sz="900" u="none" strike="noStrike" dirty="0">
                          <a:solidFill>
                            <a:schemeClr val="tx1"/>
                          </a:solidFill>
                          <a:effectLst/>
                        </a:rPr>
                        <a:t>Подпрограмма VII «Развитие архивного дела в Московской области»</a:t>
                      </a:r>
                      <a:endParaRPr lang="ru-RU" sz="900" b="1" i="0" u="none" strike="noStrike" dirty="0">
                        <a:solidFill>
                          <a:schemeClr val="tx1"/>
                        </a:solidFill>
                        <a:effectLst/>
                        <a:latin typeface="Arial" panose="020B0604020202020204" pitchFamily="34" charset="0"/>
                      </a:endParaRPr>
                    </a:p>
                  </a:txBody>
                  <a:tcPr marL="2821" marR="2821" marT="2821" marB="0"/>
                </a:tc>
                <a:tc>
                  <a:txBody>
                    <a:bodyPr/>
                    <a:lstStyle/>
                    <a:p>
                      <a:pPr algn="ctr" fontAlgn="ctr"/>
                      <a:r>
                        <a:rPr lang="ru-RU" sz="900" u="none" strike="noStrike">
                          <a:effectLst/>
                        </a:rPr>
                        <a:t> </a:t>
                      </a:r>
                      <a:endParaRPr lang="ru-RU" sz="900" b="0" i="0" u="none" strike="noStrike">
                        <a:solidFill>
                          <a:srgbClr val="000000"/>
                        </a:solidFill>
                        <a:effectLst/>
                        <a:latin typeface="Arial" panose="020B0604020202020204" pitchFamily="34" charset="0"/>
                      </a:endParaRPr>
                    </a:p>
                  </a:txBody>
                  <a:tcPr marL="2821" marR="2821" marT="2821" marB="0" anchor="ctr"/>
                </a:tc>
                <a:tc>
                  <a:txBody>
                    <a:bodyPr/>
                    <a:lstStyle/>
                    <a:p>
                      <a:pPr algn="ctr" fontAlgn="ctr"/>
                      <a:r>
                        <a:rPr lang="ru-RU" sz="900" u="none" strike="noStrike">
                          <a:effectLst/>
                        </a:rPr>
                        <a:t> </a:t>
                      </a:r>
                      <a:endParaRPr lang="ru-RU" sz="900" b="0" i="0" u="none" strike="noStrike">
                        <a:solidFill>
                          <a:srgbClr val="000000"/>
                        </a:solidFill>
                        <a:effectLst/>
                        <a:latin typeface="Arial" panose="020B0604020202020204" pitchFamily="34" charset="0"/>
                      </a:endParaRPr>
                    </a:p>
                  </a:txBody>
                  <a:tcPr marL="2821" marR="2821" marT="2821" marB="0" anchor="ctr"/>
                </a:tc>
                <a:tc>
                  <a:txBody>
                    <a:bodyPr/>
                    <a:lstStyle/>
                    <a:p>
                      <a:pPr algn="ctr" fontAlgn="ctr"/>
                      <a:r>
                        <a:rPr lang="ru-RU" sz="900" u="none" strike="noStrike">
                          <a:effectLst/>
                        </a:rPr>
                        <a:t> </a:t>
                      </a:r>
                      <a:endParaRPr lang="ru-RU" sz="900" b="0" i="0" u="none" strike="noStrike">
                        <a:solidFill>
                          <a:srgbClr val="000000"/>
                        </a:solidFill>
                        <a:effectLst/>
                        <a:latin typeface="Arial" panose="020B0604020202020204" pitchFamily="34" charset="0"/>
                      </a:endParaRPr>
                    </a:p>
                  </a:txBody>
                  <a:tcPr marL="2821" marR="2821" marT="2821" marB="0" anchor="ctr"/>
                </a:tc>
                <a:tc>
                  <a:txBody>
                    <a:bodyPr/>
                    <a:lstStyle/>
                    <a:p>
                      <a:pPr algn="ctr" fontAlgn="ctr"/>
                      <a:r>
                        <a:rPr lang="ru-RU" sz="900" u="none" strike="noStrike">
                          <a:effectLst/>
                        </a:rPr>
                        <a:t> </a:t>
                      </a:r>
                      <a:endParaRPr lang="ru-RU" sz="900" b="0" i="0" u="none" strike="noStrike">
                        <a:solidFill>
                          <a:srgbClr val="000000"/>
                        </a:solidFill>
                        <a:effectLst/>
                        <a:latin typeface="Arial" panose="020B0604020202020204" pitchFamily="34" charset="0"/>
                      </a:endParaRPr>
                    </a:p>
                  </a:txBody>
                  <a:tcPr marL="2821" marR="2821" marT="2821" marB="0" anchor="ctr"/>
                </a:tc>
                <a:tc>
                  <a:txBody>
                    <a:bodyPr/>
                    <a:lstStyle/>
                    <a:p>
                      <a:pPr algn="ctr" fontAlgn="ctr"/>
                      <a:r>
                        <a:rPr lang="ru-RU" sz="900" u="none" strike="noStrike">
                          <a:effectLst/>
                        </a:rPr>
                        <a:t> </a:t>
                      </a:r>
                      <a:endParaRPr lang="ru-RU" sz="900" b="0" i="0" u="none" strike="noStrike">
                        <a:solidFill>
                          <a:srgbClr val="000000"/>
                        </a:solidFill>
                        <a:effectLst/>
                        <a:latin typeface="Arial" panose="020B0604020202020204" pitchFamily="34" charset="0"/>
                      </a:endParaRPr>
                    </a:p>
                  </a:txBody>
                  <a:tcPr marL="2821" marR="2821" marT="2821" marB="0" anchor="ctr"/>
                </a:tc>
                <a:tc>
                  <a:txBody>
                    <a:bodyPr/>
                    <a:lstStyle/>
                    <a:p>
                      <a:pPr algn="ctr" fontAlgn="ctr"/>
                      <a:r>
                        <a:rPr lang="ru-RU" sz="900" u="none" strike="noStrike">
                          <a:effectLst/>
                        </a:rPr>
                        <a:t> </a:t>
                      </a:r>
                      <a:endParaRPr lang="ru-RU" sz="900" b="0" i="0" u="none" strike="noStrike">
                        <a:solidFill>
                          <a:srgbClr val="000000"/>
                        </a:solidFill>
                        <a:effectLst/>
                        <a:latin typeface="Arial" panose="020B0604020202020204" pitchFamily="34" charset="0"/>
                      </a:endParaRPr>
                    </a:p>
                  </a:txBody>
                  <a:tcPr marL="2821" marR="2821" marT="2821" marB="0" anchor="ctr"/>
                </a:tc>
                <a:tc>
                  <a:txBody>
                    <a:bodyPr/>
                    <a:lstStyle/>
                    <a:p>
                      <a:pPr algn="ctr" fontAlgn="ctr"/>
                      <a:r>
                        <a:rPr lang="ru-RU" sz="900" u="none" strike="noStrike">
                          <a:effectLst/>
                        </a:rPr>
                        <a:t> </a:t>
                      </a:r>
                      <a:endParaRPr lang="ru-RU" sz="900" b="0" i="0" u="none" strike="noStrike">
                        <a:solidFill>
                          <a:srgbClr val="000000"/>
                        </a:solidFill>
                        <a:effectLst/>
                        <a:latin typeface="Calibri" panose="020F0502020204030204" pitchFamily="34" charset="0"/>
                      </a:endParaRPr>
                    </a:p>
                  </a:txBody>
                  <a:tcPr marL="2821" marR="2821" marT="2821" marB="0" anchor="ctr"/>
                </a:tc>
                <a:tc>
                  <a:txBody>
                    <a:bodyPr/>
                    <a:lstStyle/>
                    <a:p>
                      <a:pPr algn="ctr" fontAlgn="ctr"/>
                      <a:r>
                        <a:rPr lang="ru-RU" sz="900" u="none" strike="noStrike" dirty="0">
                          <a:solidFill>
                            <a:schemeClr val="tx1"/>
                          </a:solidFill>
                          <a:effectLst/>
                        </a:rPr>
                        <a:t> </a:t>
                      </a:r>
                      <a:endParaRPr lang="ru-RU" sz="900" b="0" i="0" u="none" strike="noStrike" dirty="0">
                        <a:solidFill>
                          <a:schemeClr val="tx1"/>
                        </a:solidFill>
                        <a:effectLst/>
                        <a:latin typeface="Calibri" panose="020F0502020204030204" pitchFamily="34" charset="0"/>
                      </a:endParaRPr>
                    </a:p>
                  </a:txBody>
                  <a:tcPr marL="2821" marR="2821" marT="2821" marB="0" anchor="ctr"/>
                </a:tc>
                <a:extLst>
                  <a:ext uri="{0D108BD9-81ED-4DB2-BD59-A6C34878D82A}">
                    <a16:rowId xmlns:a16="http://schemas.microsoft.com/office/drawing/2014/main" val="1516205759"/>
                  </a:ext>
                </a:extLst>
              </a:tr>
              <a:tr h="278999">
                <a:tc>
                  <a:txBody>
                    <a:bodyPr/>
                    <a:lstStyle/>
                    <a:p>
                      <a:pPr algn="l" fontAlgn="t"/>
                      <a:r>
                        <a:rPr lang="ru-RU" sz="900" u="none" strike="noStrike" dirty="0">
                          <a:solidFill>
                            <a:schemeClr val="tx1"/>
                          </a:solidFill>
                          <a:effectLst/>
                        </a:rPr>
                        <a:t>Доля архивных документов, хранящихся в муниципальном архиве в нормативных условиях, обеспечивающих их постоянное (вечное) и долговременное хранение, в общем количестве документов в муниципальном архиве</a:t>
                      </a:r>
                      <a:endParaRPr lang="ru-RU" sz="900" b="0" i="0" u="none" strike="noStrike" dirty="0">
                        <a:solidFill>
                          <a:schemeClr val="tx1"/>
                        </a:solidFill>
                        <a:effectLst/>
                        <a:latin typeface="Arial" panose="020B0604020202020204" pitchFamily="34" charset="0"/>
                      </a:endParaRPr>
                    </a:p>
                  </a:txBody>
                  <a:tcPr marL="2821" marR="2821" marT="2821" marB="0"/>
                </a:tc>
                <a:tc>
                  <a:txBody>
                    <a:bodyPr/>
                    <a:lstStyle/>
                    <a:p>
                      <a:pPr algn="ctr" fontAlgn="ctr"/>
                      <a:r>
                        <a:rPr lang="ru-RU" sz="900" u="none" strike="noStrike">
                          <a:effectLst/>
                        </a:rPr>
                        <a:t>Отраслевой показатель</a:t>
                      </a:r>
                      <a:endParaRPr lang="ru-RU" sz="900" b="0" i="0" u="none" strike="noStrike">
                        <a:solidFill>
                          <a:srgbClr val="000000"/>
                        </a:solidFill>
                        <a:effectLst/>
                        <a:latin typeface="Arial" panose="020B0604020202020204" pitchFamily="34" charset="0"/>
                      </a:endParaRPr>
                    </a:p>
                  </a:txBody>
                  <a:tcPr marL="2821" marR="2821" marT="2821" marB="0" anchor="ctr"/>
                </a:tc>
                <a:tc>
                  <a:txBody>
                    <a:bodyPr/>
                    <a:lstStyle/>
                    <a:p>
                      <a:pPr algn="ctr" fontAlgn="ctr"/>
                      <a:r>
                        <a:rPr lang="ru-RU" sz="900" u="none" strike="noStrike">
                          <a:effectLst/>
                        </a:rPr>
                        <a:t>Процент</a:t>
                      </a:r>
                      <a:endParaRPr lang="ru-RU" sz="900" b="0" i="0" u="none" strike="noStrike">
                        <a:solidFill>
                          <a:srgbClr val="000000"/>
                        </a:solidFill>
                        <a:effectLst/>
                        <a:latin typeface="Arial" panose="020B0604020202020204" pitchFamily="34" charset="0"/>
                      </a:endParaRPr>
                    </a:p>
                  </a:txBody>
                  <a:tcPr marL="2821" marR="2821" marT="2821" marB="0" anchor="ctr"/>
                </a:tc>
                <a:tc>
                  <a:txBody>
                    <a:bodyPr/>
                    <a:lstStyle/>
                    <a:p>
                      <a:pPr algn="ctr" fontAlgn="ctr"/>
                      <a:r>
                        <a:rPr lang="ru-RU" sz="900" u="none" strike="noStrike">
                          <a:effectLst/>
                        </a:rPr>
                        <a:t>100</a:t>
                      </a:r>
                      <a:endParaRPr lang="ru-RU" sz="900" b="0" i="0" u="none" strike="noStrike">
                        <a:solidFill>
                          <a:srgbClr val="000000"/>
                        </a:solidFill>
                        <a:effectLst/>
                        <a:latin typeface="Arial" panose="020B0604020202020204" pitchFamily="34" charset="0"/>
                      </a:endParaRPr>
                    </a:p>
                  </a:txBody>
                  <a:tcPr marL="2821" marR="2821" marT="2821" marB="0" anchor="ctr"/>
                </a:tc>
                <a:tc>
                  <a:txBody>
                    <a:bodyPr/>
                    <a:lstStyle/>
                    <a:p>
                      <a:pPr algn="ctr" fontAlgn="ctr"/>
                      <a:r>
                        <a:rPr lang="ru-RU" sz="900" u="none" strike="noStrike" dirty="0">
                          <a:effectLst/>
                        </a:rPr>
                        <a:t>100</a:t>
                      </a:r>
                      <a:endParaRPr lang="ru-RU" sz="900" b="0" i="0" u="none" strike="noStrike" dirty="0">
                        <a:solidFill>
                          <a:srgbClr val="000000"/>
                        </a:solidFill>
                        <a:effectLst/>
                        <a:latin typeface="Arial" panose="020B0604020202020204" pitchFamily="34" charset="0"/>
                      </a:endParaRPr>
                    </a:p>
                  </a:txBody>
                  <a:tcPr marL="2821" marR="2821" marT="2821" marB="0" anchor="ctr"/>
                </a:tc>
                <a:tc>
                  <a:txBody>
                    <a:bodyPr/>
                    <a:lstStyle/>
                    <a:p>
                      <a:pPr algn="ctr" fontAlgn="ctr"/>
                      <a:r>
                        <a:rPr lang="ru-RU" sz="900" u="none" strike="noStrike">
                          <a:effectLst/>
                        </a:rPr>
                        <a:t>100</a:t>
                      </a:r>
                      <a:endParaRPr lang="ru-RU" sz="900" b="0" i="0" u="none" strike="noStrike">
                        <a:solidFill>
                          <a:srgbClr val="000000"/>
                        </a:solidFill>
                        <a:effectLst/>
                        <a:latin typeface="Arial" panose="020B0604020202020204" pitchFamily="34" charset="0"/>
                      </a:endParaRPr>
                    </a:p>
                  </a:txBody>
                  <a:tcPr marL="2821" marR="2821" marT="2821" marB="0" anchor="ctr"/>
                </a:tc>
                <a:tc>
                  <a:txBody>
                    <a:bodyPr/>
                    <a:lstStyle/>
                    <a:p>
                      <a:pPr algn="ctr" fontAlgn="ctr"/>
                      <a:r>
                        <a:rPr lang="ru-RU" sz="900" u="none" strike="noStrike" dirty="0">
                          <a:effectLst/>
                        </a:rPr>
                        <a:t>100</a:t>
                      </a:r>
                      <a:endParaRPr lang="ru-RU" sz="900" b="0" i="0" u="none" strike="noStrike" dirty="0">
                        <a:solidFill>
                          <a:srgbClr val="000000"/>
                        </a:solidFill>
                        <a:effectLst/>
                        <a:latin typeface="Arial" panose="020B0604020202020204" pitchFamily="34" charset="0"/>
                      </a:endParaRPr>
                    </a:p>
                  </a:txBody>
                  <a:tcPr marL="2821" marR="2821" marT="2821" marB="0" anchor="ctr"/>
                </a:tc>
                <a:tc>
                  <a:txBody>
                    <a:bodyPr/>
                    <a:lstStyle/>
                    <a:p>
                      <a:pPr algn="ctr" fontAlgn="ctr"/>
                      <a:r>
                        <a:rPr lang="ru-RU" sz="900" u="none" strike="noStrike">
                          <a:effectLst/>
                        </a:rPr>
                        <a:t>100</a:t>
                      </a:r>
                      <a:endParaRPr lang="ru-RU" sz="900" b="0" i="0" u="none" strike="noStrike">
                        <a:solidFill>
                          <a:srgbClr val="000000"/>
                        </a:solidFill>
                        <a:effectLst/>
                        <a:latin typeface="Calibri" panose="020F0502020204030204" pitchFamily="34" charset="0"/>
                      </a:endParaRPr>
                    </a:p>
                  </a:txBody>
                  <a:tcPr marL="2821" marR="2821" marT="2821" marB="0" anchor="ctr"/>
                </a:tc>
                <a:tc>
                  <a:txBody>
                    <a:bodyPr/>
                    <a:lstStyle/>
                    <a:p>
                      <a:pPr algn="ctr" fontAlgn="ctr"/>
                      <a:r>
                        <a:rPr lang="ru-RU" sz="900" u="none" strike="noStrike" dirty="0">
                          <a:solidFill>
                            <a:schemeClr val="tx1"/>
                          </a:solidFill>
                          <a:effectLst/>
                        </a:rPr>
                        <a:t>100</a:t>
                      </a:r>
                      <a:endParaRPr lang="ru-RU" sz="900" b="0" i="0" u="none" strike="noStrike" dirty="0">
                        <a:solidFill>
                          <a:schemeClr val="tx1"/>
                        </a:solidFill>
                        <a:effectLst/>
                        <a:latin typeface="Calibri" panose="020F0502020204030204" pitchFamily="34" charset="0"/>
                      </a:endParaRPr>
                    </a:p>
                  </a:txBody>
                  <a:tcPr marL="2821" marR="2821" marT="2821" marB="0" anchor="ctr"/>
                </a:tc>
                <a:extLst>
                  <a:ext uri="{0D108BD9-81ED-4DB2-BD59-A6C34878D82A}">
                    <a16:rowId xmlns:a16="http://schemas.microsoft.com/office/drawing/2014/main" val="1488789135"/>
                  </a:ext>
                </a:extLst>
              </a:tr>
              <a:tr h="278999">
                <a:tc>
                  <a:txBody>
                    <a:bodyPr/>
                    <a:lstStyle/>
                    <a:p>
                      <a:pPr algn="l" fontAlgn="t"/>
                      <a:r>
                        <a:rPr lang="ru-RU" sz="900" u="none" strike="noStrike" dirty="0">
                          <a:solidFill>
                            <a:schemeClr val="tx1"/>
                          </a:solidFill>
                          <a:effectLst/>
                        </a:rPr>
                        <a:t>Доля архивных фондов муниципального архива, внесенных в общеотраслевую базу данных "Архивный фонд", от общего количества архивных фондов, хранящихся в муниципальном архиве</a:t>
                      </a:r>
                      <a:endParaRPr lang="ru-RU" sz="900" b="0" i="0" u="none" strike="noStrike" dirty="0">
                        <a:solidFill>
                          <a:schemeClr val="tx1"/>
                        </a:solidFill>
                        <a:effectLst/>
                        <a:latin typeface="Arial" panose="020B0604020202020204" pitchFamily="34" charset="0"/>
                      </a:endParaRPr>
                    </a:p>
                  </a:txBody>
                  <a:tcPr marL="2821" marR="2821" marT="2821" marB="0"/>
                </a:tc>
                <a:tc>
                  <a:txBody>
                    <a:bodyPr/>
                    <a:lstStyle/>
                    <a:p>
                      <a:pPr algn="ctr" fontAlgn="ctr"/>
                      <a:r>
                        <a:rPr lang="ru-RU" sz="900" u="none" strike="noStrike">
                          <a:effectLst/>
                        </a:rPr>
                        <a:t>Отраслевой показатель</a:t>
                      </a:r>
                      <a:endParaRPr lang="ru-RU" sz="900" b="0" i="0" u="none" strike="noStrike">
                        <a:solidFill>
                          <a:srgbClr val="000000"/>
                        </a:solidFill>
                        <a:effectLst/>
                        <a:latin typeface="Arial" panose="020B0604020202020204" pitchFamily="34" charset="0"/>
                      </a:endParaRPr>
                    </a:p>
                  </a:txBody>
                  <a:tcPr marL="2821" marR="2821" marT="2821" marB="0" anchor="ctr"/>
                </a:tc>
                <a:tc>
                  <a:txBody>
                    <a:bodyPr/>
                    <a:lstStyle/>
                    <a:p>
                      <a:pPr algn="ctr" fontAlgn="ctr"/>
                      <a:r>
                        <a:rPr lang="ru-RU" sz="900" u="none" strike="noStrike">
                          <a:effectLst/>
                        </a:rPr>
                        <a:t>Процент</a:t>
                      </a:r>
                      <a:endParaRPr lang="ru-RU" sz="900" b="0" i="0" u="none" strike="noStrike">
                        <a:solidFill>
                          <a:srgbClr val="000000"/>
                        </a:solidFill>
                        <a:effectLst/>
                        <a:latin typeface="Arial" panose="020B0604020202020204" pitchFamily="34" charset="0"/>
                      </a:endParaRPr>
                    </a:p>
                  </a:txBody>
                  <a:tcPr marL="2821" marR="2821" marT="2821" marB="0" anchor="ctr"/>
                </a:tc>
                <a:tc>
                  <a:txBody>
                    <a:bodyPr/>
                    <a:lstStyle/>
                    <a:p>
                      <a:pPr algn="ctr" fontAlgn="ctr"/>
                      <a:r>
                        <a:rPr lang="ru-RU" sz="900" u="none" strike="noStrike">
                          <a:effectLst/>
                        </a:rPr>
                        <a:t>100</a:t>
                      </a:r>
                      <a:endParaRPr lang="ru-RU" sz="900" b="0" i="0" u="none" strike="noStrike">
                        <a:solidFill>
                          <a:srgbClr val="000000"/>
                        </a:solidFill>
                        <a:effectLst/>
                        <a:latin typeface="Arial" panose="020B0604020202020204" pitchFamily="34" charset="0"/>
                      </a:endParaRPr>
                    </a:p>
                  </a:txBody>
                  <a:tcPr marL="2821" marR="2821" marT="2821" marB="0" anchor="ctr"/>
                </a:tc>
                <a:tc>
                  <a:txBody>
                    <a:bodyPr/>
                    <a:lstStyle/>
                    <a:p>
                      <a:pPr algn="ctr" fontAlgn="ctr"/>
                      <a:r>
                        <a:rPr lang="ru-RU" sz="900" u="none" strike="noStrike">
                          <a:effectLst/>
                        </a:rPr>
                        <a:t>100</a:t>
                      </a:r>
                      <a:endParaRPr lang="ru-RU" sz="900" b="0" i="0" u="none" strike="noStrike">
                        <a:solidFill>
                          <a:srgbClr val="000000"/>
                        </a:solidFill>
                        <a:effectLst/>
                        <a:latin typeface="Arial" panose="020B0604020202020204" pitchFamily="34" charset="0"/>
                      </a:endParaRPr>
                    </a:p>
                  </a:txBody>
                  <a:tcPr marL="2821" marR="2821" marT="2821" marB="0" anchor="ctr"/>
                </a:tc>
                <a:tc>
                  <a:txBody>
                    <a:bodyPr/>
                    <a:lstStyle/>
                    <a:p>
                      <a:pPr algn="ctr" fontAlgn="ctr"/>
                      <a:r>
                        <a:rPr lang="ru-RU" sz="900" u="none" strike="noStrike">
                          <a:effectLst/>
                        </a:rPr>
                        <a:t>100</a:t>
                      </a:r>
                      <a:endParaRPr lang="ru-RU" sz="900" b="0" i="0" u="none" strike="noStrike">
                        <a:solidFill>
                          <a:srgbClr val="000000"/>
                        </a:solidFill>
                        <a:effectLst/>
                        <a:latin typeface="Arial" panose="020B0604020202020204" pitchFamily="34" charset="0"/>
                      </a:endParaRPr>
                    </a:p>
                  </a:txBody>
                  <a:tcPr marL="2821" marR="2821" marT="2821" marB="0" anchor="ctr"/>
                </a:tc>
                <a:tc>
                  <a:txBody>
                    <a:bodyPr/>
                    <a:lstStyle/>
                    <a:p>
                      <a:pPr algn="ctr" fontAlgn="ctr"/>
                      <a:r>
                        <a:rPr lang="ru-RU" sz="900" u="none" strike="noStrike">
                          <a:effectLst/>
                        </a:rPr>
                        <a:t>100</a:t>
                      </a:r>
                      <a:endParaRPr lang="ru-RU" sz="900" b="0" i="0" u="none" strike="noStrike">
                        <a:solidFill>
                          <a:srgbClr val="000000"/>
                        </a:solidFill>
                        <a:effectLst/>
                        <a:latin typeface="Arial" panose="020B0604020202020204" pitchFamily="34" charset="0"/>
                      </a:endParaRPr>
                    </a:p>
                  </a:txBody>
                  <a:tcPr marL="2821" marR="2821" marT="2821" marB="0" anchor="ctr"/>
                </a:tc>
                <a:tc>
                  <a:txBody>
                    <a:bodyPr/>
                    <a:lstStyle/>
                    <a:p>
                      <a:pPr algn="ctr" fontAlgn="ctr"/>
                      <a:r>
                        <a:rPr lang="ru-RU" sz="900" u="none" strike="noStrike">
                          <a:effectLst/>
                        </a:rPr>
                        <a:t>100</a:t>
                      </a:r>
                      <a:endParaRPr lang="ru-RU" sz="900" b="0" i="0" u="none" strike="noStrike">
                        <a:solidFill>
                          <a:srgbClr val="000000"/>
                        </a:solidFill>
                        <a:effectLst/>
                        <a:latin typeface="Calibri" panose="020F0502020204030204" pitchFamily="34" charset="0"/>
                      </a:endParaRPr>
                    </a:p>
                  </a:txBody>
                  <a:tcPr marL="2821" marR="2821" marT="2821" marB="0" anchor="ctr"/>
                </a:tc>
                <a:tc>
                  <a:txBody>
                    <a:bodyPr/>
                    <a:lstStyle/>
                    <a:p>
                      <a:pPr algn="ctr" fontAlgn="ctr"/>
                      <a:r>
                        <a:rPr lang="ru-RU" sz="900" u="none" strike="noStrike" dirty="0">
                          <a:solidFill>
                            <a:schemeClr val="tx1"/>
                          </a:solidFill>
                          <a:effectLst/>
                        </a:rPr>
                        <a:t>100</a:t>
                      </a:r>
                      <a:endParaRPr lang="ru-RU" sz="900" b="0" i="0" u="none" strike="noStrike" dirty="0">
                        <a:solidFill>
                          <a:schemeClr val="tx1"/>
                        </a:solidFill>
                        <a:effectLst/>
                        <a:latin typeface="Calibri" panose="020F0502020204030204" pitchFamily="34" charset="0"/>
                      </a:endParaRPr>
                    </a:p>
                  </a:txBody>
                  <a:tcPr marL="2821" marR="2821" marT="2821" marB="0" anchor="ctr"/>
                </a:tc>
                <a:extLst>
                  <a:ext uri="{0D108BD9-81ED-4DB2-BD59-A6C34878D82A}">
                    <a16:rowId xmlns:a16="http://schemas.microsoft.com/office/drawing/2014/main" val="3170727529"/>
                  </a:ext>
                </a:extLst>
              </a:tr>
              <a:tr h="278999">
                <a:tc>
                  <a:txBody>
                    <a:bodyPr/>
                    <a:lstStyle/>
                    <a:p>
                      <a:pPr algn="l" fontAlgn="t"/>
                      <a:r>
                        <a:rPr lang="ru-RU" sz="900" u="none" strike="noStrike" dirty="0">
                          <a:solidFill>
                            <a:schemeClr val="tx1"/>
                          </a:solidFill>
                          <a:effectLst/>
                        </a:rPr>
                        <a:t>Количество помещений, выделенных для хранения архивных документов, относящихся к собственности Московской области, на которых проведены работы по капитальному (текущему) ремонту и техническому переоснащению</a:t>
                      </a:r>
                      <a:endParaRPr lang="ru-RU" sz="900" b="0" i="0" u="none" strike="noStrike" dirty="0">
                        <a:solidFill>
                          <a:schemeClr val="tx1"/>
                        </a:solidFill>
                        <a:effectLst/>
                        <a:latin typeface="Arial" panose="020B0604020202020204" pitchFamily="34" charset="0"/>
                      </a:endParaRPr>
                    </a:p>
                  </a:txBody>
                  <a:tcPr marL="2821" marR="2821" marT="2821" marB="0"/>
                </a:tc>
                <a:tc>
                  <a:txBody>
                    <a:bodyPr/>
                    <a:lstStyle/>
                    <a:p>
                      <a:pPr algn="ctr" fontAlgn="ctr"/>
                      <a:r>
                        <a:rPr lang="ru-RU" sz="900" u="none" strike="noStrike">
                          <a:effectLst/>
                        </a:rPr>
                        <a:t>Отраслевой показатель</a:t>
                      </a:r>
                      <a:endParaRPr lang="ru-RU" sz="900" b="0" i="0" u="none" strike="noStrike">
                        <a:solidFill>
                          <a:srgbClr val="000000"/>
                        </a:solidFill>
                        <a:effectLst/>
                        <a:latin typeface="Arial" panose="020B0604020202020204" pitchFamily="34" charset="0"/>
                      </a:endParaRPr>
                    </a:p>
                  </a:txBody>
                  <a:tcPr marL="2821" marR="2821" marT="2821" marB="0" anchor="ctr"/>
                </a:tc>
                <a:tc>
                  <a:txBody>
                    <a:bodyPr/>
                    <a:lstStyle/>
                    <a:p>
                      <a:pPr algn="ctr" fontAlgn="ctr"/>
                      <a:r>
                        <a:rPr lang="ru-RU" sz="900" u="none" strike="noStrike">
                          <a:effectLst/>
                        </a:rPr>
                        <a:t>единица</a:t>
                      </a:r>
                      <a:endParaRPr lang="ru-RU" sz="900" b="0" i="0" u="none" strike="noStrike">
                        <a:solidFill>
                          <a:srgbClr val="000000"/>
                        </a:solidFill>
                        <a:effectLst/>
                        <a:latin typeface="Arial" panose="020B0604020202020204" pitchFamily="34" charset="0"/>
                      </a:endParaRPr>
                    </a:p>
                  </a:txBody>
                  <a:tcPr marL="2821" marR="2821" marT="2821" marB="0" anchor="ctr"/>
                </a:tc>
                <a:tc>
                  <a:txBody>
                    <a:bodyPr/>
                    <a:lstStyle/>
                    <a:p>
                      <a:pPr algn="ctr" fontAlgn="ctr"/>
                      <a:r>
                        <a:rPr lang="ru-RU" sz="900" u="none" strike="noStrike">
                          <a:effectLst/>
                        </a:rPr>
                        <a:t>-</a:t>
                      </a:r>
                      <a:endParaRPr lang="ru-RU" sz="900" b="0" i="0" u="none" strike="noStrike">
                        <a:solidFill>
                          <a:srgbClr val="000000"/>
                        </a:solidFill>
                        <a:effectLst/>
                        <a:latin typeface="Arial" panose="020B0604020202020204" pitchFamily="34" charset="0"/>
                      </a:endParaRPr>
                    </a:p>
                  </a:txBody>
                  <a:tcPr marL="2821" marR="2821" marT="2821" marB="0" anchor="ctr"/>
                </a:tc>
                <a:tc>
                  <a:txBody>
                    <a:bodyPr/>
                    <a:lstStyle/>
                    <a:p>
                      <a:pPr algn="ctr" fontAlgn="ctr"/>
                      <a:r>
                        <a:rPr lang="ru-RU" sz="900" u="none" strike="noStrike">
                          <a:effectLst/>
                        </a:rPr>
                        <a:t>0</a:t>
                      </a:r>
                      <a:endParaRPr lang="ru-RU" sz="900" b="0" i="0" u="none" strike="noStrike">
                        <a:solidFill>
                          <a:srgbClr val="000000"/>
                        </a:solidFill>
                        <a:effectLst/>
                        <a:latin typeface="Arial" panose="020B0604020202020204" pitchFamily="34" charset="0"/>
                      </a:endParaRPr>
                    </a:p>
                  </a:txBody>
                  <a:tcPr marL="2821" marR="2821" marT="2821" marB="0" anchor="ctr"/>
                </a:tc>
                <a:tc>
                  <a:txBody>
                    <a:bodyPr/>
                    <a:lstStyle/>
                    <a:p>
                      <a:pPr algn="ctr" fontAlgn="ctr"/>
                      <a:r>
                        <a:rPr lang="ru-RU" sz="900" u="none" strike="noStrike">
                          <a:effectLst/>
                        </a:rPr>
                        <a:t>0</a:t>
                      </a:r>
                      <a:endParaRPr lang="ru-RU" sz="900" b="0" i="0" u="none" strike="noStrike">
                        <a:solidFill>
                          <a:srgbClr val="000000"/>
                        </a:solidFill>
                        <a:effectLst/>
                        <a:latin typeface="Arial" panose="020B0604020202020204" pitchFamily="34" charset="0"/>
                      </a:endParaRPr>
                    </a:p>
                  </a:txBody>
                  <a:tcPr marL="2821" marR="2821" marT="2821" marB="0" anchor="ctr"/>
                </a:tc>
                <a:tc>
                  <a:txBody>
                    <a:bodyPr/>
                    <a:lstStyle/>
                    <a:p>
                      <a:pPr algn="ctr" fontAlgn="ctr"/>
                      <a:r>
                        <a:rPr lang="ru-RU" sz="900" u="none" strike="noStrike">
                          <a:effectLst/>
                        </a:rPr>
                        <a:t>0</a:t>
                      </a:r>
                      <a:endParaRPr lang="ru-RU" sz="900" b="0" i="0" u="none" strike="noStrike">
                        <a:solidFill>
                          <a:srgbClr val="000000"/>
                        </a:solidFill>
                        <a:effectLst/>
                        <a:latin typeface="Arial" panose="020B0604020202020204" pitchFamily="34" charset="0"/>
                      </a:endParaRPr>
                    </a:p>
                  </a:txBody>
                  <a:tcPr marL="2821" marR="2821" marT="2821" marB="0" anchor="ctr"/>
                </a:tc>
                <a:tc>
                  <a:txBody>
                    <a:bodyPr/>
                    <a:lstStyle/>
                    <a:p>
                      <a:pPr algn="ctr" fontAlgn="ctr"/>
                      <a:r>
                        <a:rPr lang="ru-RU" sz="900" u="none" strike="noStrike">
                          <a:effectLst/>
                        </a:rPr>
                        <a:t>0</a:t>
                      </a:r>
                      <a:endParaRPr lang="ru-RU" sz="900" b="0" i="0" u="none" strike="noStrike">
                        <a:solidFill>
                          <a:srgbClr val="000000"/>
                        </a:solidFill>
                        <a:effectLst/>
                        <a:latin typeface="Calibri" panose="020F0502020204030204" pitchFamily="34" charset="0"/>
                      </a:endParaRPr>
                    </a:p>
                  </a:txBody>
                  <a:tcPr marL="2821" marR="2821" marT="2821" marB="0" anchor="ctr"/>
                </a:tc>
                <a:tc>
                  <a:txBody>
                    <a:bodyPr/>
                    <a:lstStyle/>
                    <a:p>
                      <a:pPr algn="ctr" fontAlgn="ctr"/>
                      <a:r>
                        <a:rPr lang="ru-RU" sz="900" u="none" strike="noStrike" dirty="0">
                          <a:solidFill>
                            <a:schemeClr val="tx1"/>
                          </a:solidFill>
                          <a:effectLst/>
                        </a:rPr>
                        <a:t>0</a:t>
                      </a:r>
                      <a:endParaRPr lang="ru-RU" sz="900" b="0" i="0" u="none" strike="noStrike" dirty="0">
                        <a:solidFill>
                          <a:schemeClr val="tx1"/>
                        </a:solidFill>
                        <a:effectLst/>
                        <a:latin typeface="Calibri" panose="020F0502020204030204" pitchFamily="34" charset="0"/>
                      </a:endParaRPr>
                    </a:p>
                  </a:txBody>
                  <a:tcPr marL="2821" marR="2821" marT="2821" marB="0" anchor="ctr"/>
                </a:tc>
                <a:extLst>
                  <a:ext uri="{0D108BD9-81ED-4DB2-BD59-A6C34878D82A}">
                    <a16:rowId xmlns:a16="http://schemas.microsoft.com/office/drawing/2014/main" val="2454021192"/>
                  </a:ext>
                </a:extLst>
              </a:tr>
              <a:tr h="555863">
                <a:tc>
                  <a:txBody>
                    <a:bodyPr/>
                    <a:lstStyle/>
                    <a:p>
                      <a:pPr algn="l" fontAlgn="t"/>
                      <a:r>
                        <a:rPr lang="ru-RU" sz="900" u="none" strike="noStrike" dirty="0">
                          <a:solidFill>
                            <a:schemeClr val="tx1"/>
                          </a:solidFill>
                          <a:effectLst/>
                        </a:rPr>
                        <a:t>Доля субвенции бюджету муниципального образования Московской области на обеспечение переданных государственных полномочий по временному хранению, комплектованию, учету и использованию архивных документов, относящихся к собственности Московской области и временно хранящихся в муниципальном архиве, освоенная бюджетом муниципального образования Московской области, в общей сумме указанной субвенции</a:t>
                      </a:r>
                      <a:endParaRPr lang="ru-RU" sz="900" b="0" i="0" u="none" strike="noStrike" dirty="0">
                        <a:solidFill>
                          <a:schemeClr val="tx1"/>
                        </a:solidFill>
                        <a:effectLst/>
                        <a:latin typeface="Arial" panose="020B0604020202020204" pitchFamily="34" charset="0"/>
                      </a:endParaRPr>
                    </a:p>
                  </a:txBody>
                  <a:tcPr marL="2821" marR="2821" marT="2821" marB="0"/>
                </a:tc>
                <a:tc>
                  <a:txBody>
                    <a:bodyPr/>
                    <a:lstStyle/>
                    <a:p>
                      <a:pPr algn="ctr" fontAlgn="ctr"/>
                      <a:r>
                        <a:rPr lang="ru-RU" sz="900" u="none" strike="noStrike">
                          <a:effectLst/>
                        </a:rPr>
                        <a:t>Отраслевой показатель</a:t>
                      </a:r>
                      <a:endParaRPr lang="ru-RU" sz="900" b="0" i="0" u="none" strike="noStrike">
                        <a:solidFill>
                          <a:srgbClr val="000000"/>
                        </a:solidFill>
                        <a:effectLst/>
                        <a:latin typeface="Arial" panose="020B0604020202020204" pitchFamily="34" charset="0"/>
                      </a:endParaRPr>
                    </a:p>
                  </a:txBody>
                  <a:tcPr marL="2821" marR="2821" marT="2821" marB="0" anchor="ctr"/>
                </a:tc>
                <a:tc>
                  <a:txBody>
                    <a:bodyPr/>
                    <a:lstStyle/>
                    <a:p>
                      <a:pPr algn="ctr" fontAlgn="ctr"/>
                      <a:r>
                        <a:rPr lang="ru-RU" sz="900" u="none" strike="noStrike">
                          <a:effectLst/>
                        </a:rPr>
                        <a:t>Процент</a:t>
                      </a:r>
                      <a:endParaRPr lang="ru-RU" sz="900" b="0" i="0" u="none" strike="noStrike">
                        <a:solidFill>
                          <a:srgbClr val="000000"/>
                        </a:solidFill>
                        <a:effectLst/>
                        <a:latin typeface="Arial" panose="020B0604020202020204" pitchFamily="34" charset="0"/>
                      </a:endParaRPr>
                    </a:p>
                  </a:txBody>
                  <a:tcPr marL="2821" marR="2821" marT="2821" marB="0" anchor="ctr"/>
                </a:tc>
                <a:tc>
                  <a:txBody>
                    <a:bodyPr/>
                    <a:lstStyle/>
                    <a:p>
                      <a:pPr algn="ctr" fontAlgn="ctr"/>
                      <a:r>
                        <a:rPr lang="ru-RU" sz="900" u="none" strike="noStrike">
                          <a:effectLst/>
                        </a:rPr>
                        <a:t>-</a:t>
                      </a:r>
                      <a:endParaRPr lang="ru-RU" sz="900" b="0" i="0" u="none" strike="noStrike">
                        <a:solidFill>
                          <a:srgbClr val="000000"/>
                        </a:solidFill>
                        <a:effectLst/>
                        <a:latin typeface="Arial" panose="020B0604020202020204" pitchFamily="34" charset="0"/>
                      </a:endParaRPr>
                    </a:p>
                  </a:txBody>
                  <a:tcPr marL="2821" marR="2821" marT="2821" marB="0" anchor="ct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ru-RU" sz="900" b="0" i="0" u="none" strike="noStrike" dirty="0">
                          <a:solidFill>
                            <a:srgbClr val="000000"/>
                          </a:solidFill>
                          <a:effectLst/>
                          <a:latin typeface="+mn-lt"/>
                        </a:rPr>
                        <a:t>99,85</a:t>
                      </a:r>
                    </a:p>
                  </a:txBody>
                  <a:tcPr marL="2821" marR="2821" marT="2821" marB="0" anchor="ctr"/>
                </a:tc>
                <a:tc>
                  <a:txBody>
                    <a:bodyPr/>
                    <a:lstStyle/>
                    <a:p>
                      <a:pPr algn="ctr" fontAlgn="ctr"/>
                      <a:r>
                        <a:rPr lang="en-US" sz="900" u="none" strike="noStrike" dirty="0">
                          <a:effectLst/>
                        </a:rPr>
                        <a:t>99,76</a:t>
                      </a:r>
                      <a:endParaRPr lang="ru-RU" sz="900" b="0" i="0" u="none" strike="noStrike" dirty="0">
                        <a:solidFill>
                          <a:srgbClr val="000000"/>
                        </a:solidFill>
                        <a:effectLst/>
                        <a:latin typeface="Arial" panose="020B0604020202020204" pitchFamily="34" charset="0"/>
                      </a:endParaRPr>
                    </a:p>
                  </a:txBody>
                  <a:tcPr marL="2821" marR="2821" marT="2821" marB="0" anchor="ctr"/>
                </a:tc>
                <a:tc>
                  <a:txBody>
                    <a:bodyPr/>
                    <a:lstStyle/>
                    <a:p>
                      <a:pPr algn="ctr" fontAlgn="ctr"/>
                      <a:r>
                        <a:rPr lang="en-US" sz="900" u="none" strike="noStrike" dirty="0">
                          <a:effectLst/>
                        </a:rPr>
                        <a:t>9978</a:t>
                      </a:r>
                      <a:endParaRPr lang="ru-RU" sz="900" b="0" i="0" u="none" strike="noStrike" dirty="0">
                        <a:solidFill>
                          <a:srgbClr val="000000"/>
                        </a:solidFill>
                        <a:effectLst/>
                        <a:latin typeface="Arial" panose="020B0604020202020204" pitchFamily="34" charset="0"/>
                      </a:endParaRPr>
                    </a:p>
                  </a:txBody>
                  <a:tcPr marL="2821" marR="2821" marT="2821" marB="0" anchor="ctr"/>
                </a:tc>
                <a:tc>
                  <a:txBody>
                    <a:bodyPr/>
                    <a:lstStyle/>
                    <a:p>
                      <a:pPr algn="ctr" fontAlgn="ctr"/>
                      <a:r>
                        <a:rPr lang="en-US" sz="900" u="none" strike="noStrike" dirty="0">
                          <a:effectLst/>
                        </a:rPr>
                        <a:t>99,8</a:t>
                      </a:r>
                      <a:endParaRPr lang="ru-RU" sz="900" b="0" i="0" u="none" strike="noStrike" dirty="0">
                        <a:solidFill>
                          <a:srgbClr val="000000"/>
                        </a:solidFill>
                        <a:effectLst/>
                        <a:latin typeface="Calibri" panose="020F0502020204030204" pitchFamily="34" charset="0"/>
                      </a:endParaRPr>
                    </a:p>
                  </a:txBody>
                  <a:tcPr marL="2821" marR="2821" marT="2821" marB="0" anchor="ctr"/>
                </a:tc>
                <a:tc>
                  <a:txBody>
                    <a:bodyPr/>
                    <a:lstStyle/>
                    <a:p>
                      <a:pPr algn="ctr" fontAlgn="ctr"/>
                      <a:r>
                        <a:rPr lang="ru-RU" sz="900" u="none" strike="noStrike" dirty="0">
                          <a:solidFill>
                            <a:schemeClr val="tx1"/>
                          </a:solidFill>
                          <a:effectLst/>
                        </a:rPr>
                        <a:t>100</a:t>
                      </a:r>
                      <a:endParaRPr lang="ru-RU" sz="900" b="0" i="0" u="none" strike="noStrike" dirty="0">
                        <a:solidFill>
                          <a:schemeClr val="tx1"/>
                        </a:solidFill>
                        <a:effectLst/>
                        <a:latin typeface="Calibri" panose="020F0502020204030204" pitchFamily="34" charset="0"/>
                      </a:endParaRPr>
                    </a:p>
                  </a:txBody>
                  <a:tcPr marL="2821" marR="2821" marT="2821" marB="0" anchor="ctr"/>
                </a:tc>
                <a:extLst>
                  <a:ext uri="{0D108BD9-81ED-4DB2-BD59-A6C34878D82A}">
                    <a16:rowId xmlns:a16="http://schemas.microsoft.com/office/drawing/2014/main" val="3650424501"/>
                  </a:ext>
                </a:extLst>
              </a:tr>
              <a:tr h="278999">
                <a:tc>
                  <a:txBody>
                    <a:bodyPr/>
                    <a:lstStyle/>
                    <a:p>
                      <a:pPr algn="l" fontAlgn="t"/>
                      <a:r>
                        <a:rPr lang="ru-RU" sz="900" u="none" strike="noStrike" dirty="0">
                          <a:solidFill>
                            <a:schemeClr val="tx1"/>
                          </a:solidFill>
                          <a:effectLst/>
                        </a:rPr>
                        <a:t>Доля архивных документов, переведенных в электронно-цифровую форму, от общего количества документов, находящихся на хранении в муниципальном архиве муниципального образования</a:t>
                      </a:r>
                      <a:endParaRPr lang="ru-RU" sz="900" b="0" i="0" u="none" strike="noStrike" dirty="0">
                        <a:solidFill>
                          <a:schemeClr val="tx1"/>
                        </a:solidFill>
                        <a:effectLst/>
                        <a:latin typeface="Arial" panose="020B0604020202020204" pitchFamily="34" charset="0"/>
                      </a:endParaRPr>
                    </a:p>
                  </a:txBody>
                  <a:tcPr marL="2821" marR="2821" marT="2821" marB="0"/>
                </a:tc>
                <a:tc>
                  <a:txBody>
                    <a:bodyPr/>
                    <a:lstStyle/>
                    <a:p>
                      <a:pPr algn="ctr" fontAlgn="ctr"/>
                      <a:r>
                        <a:rPr lang="ru-RU" sz="900" u="none" strike="noStrike">
                          <a:effectLst/>
                        </a:rPr>
                        <a:t>Отраслевой показатель</a:t>
                      </a:r>
                      <a:endParaRPr lang="ru-RU" sz="900" b="0" i="0" u="none" strike="noStrike">
                        <a:solidFill>
                          <a:srgbClr val="000000"/>
                        </a:solidFill>
                        <a:effectLst/>
                        <a:latin typeface="Arial" panose="020B0604020202020204" pitchFamily="34" charset="0"/>
                      </a:endParaRPr>
                    </a:p>
                  </a:txBody>
                  <a:tcPr marL="2821" marR="2821" marT="2821" marB="0" anchor="ctr"/>
                </a:tc>
                <a:tc>
                  <a:txBody>
                    <a:bodyPr/>
                    <a:lstStyle/>
                    <a:p>
                      <a:pPr algn="ctr" fontAlgn="ctr"/>
                      <a:r>
                        <a:rPr lang="ru-RU" sz="900" u="none" strike="noStrike" dirty="0">
                          <a:effectLst/>
                        </a:rPr>
                        <a:t>Процент</a:t>
                      </a:r>
                      <a:endParaRPr lang="ru-RU" sz="900" b="0" i="0" u="none" strike="noStrike" dirty="0">
                        <a:solidFill>
                          <a:srgbClr val="000000"/>
                        </a:solidFill>
                        <a:effectLst/>
                        <a:latin typeface="Arial" panose="020B0604020202020204" pitchFamily="34" charset="0"/>
                      </a:endParaRPr>
                    </a:p>
                  </a:txBody>
                  <a:tcPr marL="2821" marR="2821" marT="2821" marB="0" anchor="ctr"/>
                </a:tc>
                <a:tc>
                  <a:txBody>
                    <a:bodyPr/>
                    <a:lstStyle/>
                    <a:p>
                      <a:pPr algn="ctr" fontAlgn="ctr"/>
                      <a:r>
                        <a:rPr lang="ru-RU" sz="900" u="none" strike="noStrike">
                          <a:effectLst/>
                        </a:rPr>
                        <a:t>3,3</a:t>
                      </a:r>
                      <a:endParaRPr lang="ru-RU" sz="900" b="0" i="0" u="none" strike="noStrike">
                        <a:solidFill>
                          <a:srgbClr val="000000"/>
                        </a:solidFill>
                        <a:effectLst/>
                        <a:latin typeface="Arial" panose="020B0604020202020204" pitchFamily="34" charset="0"/>
                      </a:endParaRPr>
                    </a:p>
                  </a:txBody>
                  <a:tcPr marL="2821" marR="2821" marT="2821" marB="0" anchor="ctr"/>
                </a:tc>
                <a:tc>
                  <a:txBody>
                    <a:bodyPr/>
                    <a:lstStyle/>
                    <a:p>
                      <a:pPr algn="ctr" fontAlgn="ctr"/>
                      <a:r>
                        <a:rPr lang="en-US" sz="900" u="none" strike="noStrike" dirty="0">
                          <a:effectLst/>
                        </a:rPr>
                        <a:t>3,9</a:t>
                      </a:r>
                      <a:endParaRPr lang="ru-RU" sz="900" b="0" i="0" u="none" strike="noStrike" dirty="0">
                        <a:solidFill>
                          <a:srgbClr val="000000"/>
                        </a:solidFill>
                        <a:effectLst/>
                        <a:latin typeface="Arial" panose="020B0604020202020204" pitchFamily="34" charset="0"/>
                      </a:endParaRPr>
                    </a:p>
                  </a:txBody>
                  <a:tcPr marL="2821" marR="2821" marT="2821" marB="0" anchor="ctr"/>
                </a:tc>
                <a:tc>
                  <a:txBody>
                    <a:bodyPr/>
                    <a:lstStyle/>
                    <a:p>
                      <a:pPr algn="ctr" fontAlgn="ctr"/>
                      <a:r>
                        <a:rPr lang="en-US" sz="900" u="none" strike="noStrike" dirty="0">
                          <a:effectLst/>
                        </a:rPr>
                        <a:t>4,2</a:t>
                      </a:r>
                      <a:endParaRPr lang="ru-RU" sz="900" b="0" i="0" u="none" strike="noStrike" dirty="0">
                        <a:solidFill>
                          <a:srgbClr val="000000"/>
                        </a:solidFill>
                        <a:effectLst/>
                        <a:latin typeface="Arial" panose="020B0604020202020204" pitchFamily="34" charset="0"/>
                      </a:endParaRPr>
                    </a:p>
                  </a:txBody>
                  <a:tcPr marL="2821" marR="2821" marT="2821" marB="0" anchor="ctr"/>
                </a:tc>
                <a:tc>
                  <a:txBody>
                    <a:bodyPr/>
                    <a:lstStyle/>
                    <a:p>
                      <a:pPr algn="ctr" fontAlgn="ctr"/>
                      <a:r>
                        <a:rPr lang="en-US" sz="900" u="none" strike="noStrike" dirty="0">
                          <a:effectLst/>
                        </a:rPr>
                        <a:t>4,5</a:t>
                      </a:r>
                      <a:endParaRPr lang="ru-RU" sz="900" b="0" i="0" u="none" strike="noStrike" dirty="0">
                        <a:solidFill>
                          <a:srgbClr val="000000"/>
                        </a:solidFill>
                        <a:effectLst/>
                        <a:latin typeface="Arial" panose="020B0604020202020204" pitchFamily="34" charset="0"/>
                      </a:endParaRPr>
                    </a:p>
                  </a:txBody>
                  <a:tcPr marL="2821" marR="2821" marT="2821" marB="0" anchor="ctr"/>
                </a:tc>
                <a:tc>
                  <a:txBody>
                    <a:bodyPr/>
                    <a:lstStyle/>
                    <a:p>
                      <a:pPr algn="ctr" fontAlgn="ctr"/>
                      <a:r>
                        <a:rPr lang="ru-RU" sz="900" u="none" strike="noStrike" dirty="0">
                          <a:effectLst/>
                        </a:rPr>
                        <a:t>4,</a:t>
                      </a:r>
                      <a:r>
                        <a:rPr lang="en-US" sz="900" u="none" strike="noStrike" dirty="0">
                          <a:effectLst/>
                        </a:rPr>
                        <a:t>8</a:t>
                      </a:r>
                      <a:endParaRPr lang="ru-RU" sz="900" b="0" i="0" u="none" strike="noStrike" dirty="0">
                        <a:solidFill>
                          <a:srgbClr val="000000"/>
                        </a:solidFill>
                        <a:effectLst/>
                        <a:latin typeface="Calibri" panose="020F0502020204030204" pitchFamily="34" charset="0"/>
                      </a:endParaRPr>
                    </a:p>
                  </a:txBody>
                  <a:tcPr marL="2821" marR="2821" marT="2821" marB="0" anchor="ctr"/>
                </a:tc>
                <a:tc>
                  <a:txBody>
                    <a:bodyPr/>
                    <a:lstStyle/>
                    <a:p>
                      <a:pPr algn="ctr" fontAlgn="ctr"/>
                      <a:r>
                        <a:rPr lang="ru-RU" sz="900" u="none" strike="noStrike" dirty="0">
                          <a:solidFill>
                            <a:schemeClr val="tx1"/>
                          </a:solidFill>
                          <a:effectLst/>
                        </a:rPr>
                        <a:t>4,8</a:t>
                      </a:r>
                      <a:endParaRPr lang="ru-RU" sz="900" b="0" i="0" u="none" strike="noStrike" dirty="0">
                        <a:solidFill>
                          <a:schemeClr val="tx1"/>
                        </a:solidFill>
                        <a:effectLst/>
                        <a:latin typeface="Calibri" panose="020F0502020204030204" pitchFamily="34" charset="0"/>
                      </a:endParaRPr>
                    </a:p>
                  </a:txBody>
                  <a:tcPr marL="2821" marR="2821" marT="2821" marB="0" anchor="ctr"/>
                </a:tc>
                <a:extLst>
                  <a:ext uri="{0D108BD9-81ED-4DB2-BD59-A6C34878D82A}">
                    <a16:rowId xmlns:a16="http://schemas.microsoft.com/office/drawing/2014/main" val="3098985535"/>
                  </a:ext>
                </a:extLst>
              </a:tr>
              <a:tr h="94423">
                <a:tc>
                  <a:txBody>
                    <a:bodyPr/>
                    <a:lstStyle/>
                    <a:p>
                      <a:pPr algn="l" fontAlgn="ctr"/>
                      <a:r>
                        <a:rPr lang="ru-RU" sz="900" u="none" strike="noStrike">
                          <a:effectLst/>
                        </a:rPr>
                        <a:t>Подпрограмма </a:t>
                      </a:r>
                      <a:r>
                        <a:rPr lang="en-US" sz="900" u="none" strike="noStrike">
                          <a:effectLst/>
                        </a:rPr>
                        <a:t>VIII «</a:t>
                      </a:r>
                      <a:r>
                        <a:rPr lang="ru-RU" sz="900" u="none" strike="noStrike">
                          <a:effectLst/>
                        </a:rPr>
                        <a:t>Обеспечивающая подпрограмма»</a:t>
                      </a:r>
                      <a:endParaRPr lang="ru-RU" sz="900" b="1" i="0" u="none" strike="noStrike">
                        <a:solidFill>
                          <a:srgbClr val="000000"/>
                        </a:solidFill>
                        <a:effectLst/>
                        <a:latin typeface="Arial" panose="020B0604020202020204" pitchFamily="34" charset="0"/>
                      </a:endParaRPr>
                    </a:p>
                  </a:txBody>
                  <a:tcPr marL="2821" marR="2821" marT="2821" marB="0" anchor="ctr"/>
                </a:tc>
                <a:tc>
                  <a:txBody>
                    <a:bodyPr/>
                    <a:lstStyle/>
                    <a:p>
                      <a:pPr algn="ctr" fontAlgn="ctr"/>
                      <a:r>
                        <a:rPr lang="ru-RU" sz="900" u="none" strike="noStrike">
                          <a:effectLst/>
                        </a:rPr>
                        <a:t> </a:t>
                      </a:r>
                      <a:endParaRPr lang="ru-RU" sz="900" b="0" i="0" u="none" strike="noStrike">
                        <a:solidFill>
                          <a:srgbClr val="000000"/>
                        </a:solidFill>
                        <a:effectLst/>
                        <a:latin typeface="Arial" panose="020B0604020202020204" pitchFamily="34" charset="0"/>
                      </a:endParaRPr>
                    </a:p>
                  </a:txBody>
                  <a:tcPr marL="2821" marR="2821" marT="2821" marB="0" anchor="ctr"/>
                </a:tc>
                <a:tc>
                  <a:txBody>
                    <a:bodyPr/>
                    <a:lstStyle/>
                    <a:p>
                      <a:pPr algn="ctr" fontAlgn="ctr"/>
                      <a:r>
                        <a:rPr lang="ru-RU" sz="900" u="none" strike="noStrike">
                          <a:effectLst/>
                        </a:rPr>
                        <a:t> </a:t>
                      </a:r>
                      <a:endParaRPr lang="ru-RU" sz="900" b="0" i="0" u="none" strike="noStrike">
                        <a:solidFill>
                          <a:srgbClr val="000000"/>
                        </a:solidFill>
                        <a:effectLst/>
                        <a:latin typeface="Arial" panose="020B0604020202020204" pitchFamily="34" charset="0"/>
                      </a:endParaRPr>
                    </a:p>
                  </a:txBody>
                  <a:tcPr marL="2821" marR="2821" marT="2821" marB="0" anchor="ctr"/>
                </a:tc>
                <a:tc>
                  <a:txBody>
                    <a:bodyPr/>
                    <a:lstStyle/>
                    <a:p>
                      <a:pPr algn="ctr" fontAlgn="ctr"/>
                      <a:r>
                        <a:rPr lang="ru-RU" sz="900" u="none" strike="noStrike">
                          <a:effectLst/>
                        </a:rPr>
                        <a:t> </a:t>
                      </a:r>
                      <a:endParaRPr lang="ru-RU" sz="900" b="0" i="0" u="none" strike="noStrike">
                        <a:solidFill>
                          <a:srgbClr val="000000"/>
                        </a:solidFill>
                        <a:effectLst/>
                        <a:latin typeface="Arial" panose="020B0604020202020204" pitchFamily="34" charset="0"/>
                      </a:endParaRPr>
                    </a:p>
                  </a:txBody>
                  <a:tcPr marL="2821" marR="2821" marT="2821" marB="0" anchor="ctr"/>
                </a:tc>
                <a:tc>
                  <a:txBody>
                    <a:bodyPr/>
                    <a:lstStyle/>
                    <a:p>
                      <a:pPr algn="ctr" fontAlgn="ctr"/>
                      <a:r>
                        <a:rPr lang="ru-RU" sz="900" u="none" strike="noStrike">
                          <a:effectLst/>
                        </a:rPr>
                        <a:t> </a:t>
                      </a:r>
                      <a:endParaRPr lang="ru-RU" sz="900" b="0" i="0" u="none" strike="noStrike">
                        <a:solidFill>
                          <a:srgbClr val="000000"/>
                        </a:solidFill>
                        <a:effectLst/>
                        <a:latin typeface="Arial" panose="020B0604020202020204" pitchFamily="34" charset="0"/>
                      </a:endParaRPr>
                    </a:p>
                  </a:txBody>
                  <a:tcPr marL="2821" marR="2821" marT="2821" marB="0" anchor="ctr"/>
                </a:tc>
                <a:tc>
                  <a:txBody>
                    <a:bodyPr/>
                    <a:lstStyle/>
                    <a:p>
                      <a:pPr algn="ctr" fontAlgn="ctr"/>
                      <a:r>
                        <a:rPr lang="ru-RU" sz="900" u="none" strike="noStrike">
                          <a:effectLst/>
                        </a:rPr>
                        <a:t> </a:t>
                      </a:r>
                      <a:endParaRPr lang="ru-RU" sz="900" b="0" i="0" u="none" strike="noStrike">
                        <a:solidFill>
                          <a:srgbClr val="000000"/>
                        </a:solidFill>
                        <a:effectLst/>
                        <a:latin typeface="Arial" panose="020B0604020202020204" pitchFamily="34" charset="0"/>
                      </a:endParaRPr>
                    </a:p>
                  </a:txBody>
                  <a:tcPr marL="2821" marR="2821" marT="2821" marB="0" anchor="ctr"/>
                </a:tc>
                <a:tc>
                  <a:txBody>
                    <a:bodyPr/>
                    <a:lstStyle/>
                    <a:p>
                      <a:pPr algn="ctr" fontAlgn="ctr"/>
                      <a:r>
                        <a:rPr lang="ru-RU" sz="900" u="none" strike="noStrike">
                          <a:effectLst/>
                        </a:rPr>
                        <a:t> </a:t>
                      </a:r>
                      <a:endParaRPr lang="ru-RU" sz="900" b="0" i="0" u="none" strike="noStrike">
                        <a:solidFill>
                          <a:srgbClr val="000000"/>
                        </a:solidFill>
                        <a:effectLst/>
                        <a:latin typeface="Arial" panose="020B0604020202020204" pitchFamily="34" charset="0"/>
                      </a:endParaRPr>
                    </a:p>
                  </a:txBody>
                  <a:tcPr marL="2821" marR="2821" marT="2821" marB="0" anchor="ctr"/>
                </a:tc>
                <a:tc>
                  <a:txBody>
                    <a:bodyPr/>
                    <a:lstStyle/>
                    <a:p>
                      <a:pPr algn="ctr" fontAlgn="ctr"/>
                      <a:r>
                        <a:rPr lang="ru-RU" sz="900" u="none" strike="noStrike">
                          <a:effectLst/>
                        </a:rPr>
                        <a:t> </a:t>
                      </a:r>
                      <a:endParaRPr lang="ru-RU" sz="900" b="0" i="0" u="none" strike="noStrike">
                        <a:solidFill>
                          <a:srgbClr val="000000"/>
                        </a:solidFill>
                        <a:effectLst/>
                        <a:latin typeface="Calibri" panose="020F0502020204030204" pitchFamily="34" charset="0"/>
                      </a:endParaRPr>
                    </a:p>
                  </a:txBody>
                  <a:tcPr marL="2821" marR="2821" marT="2821" marB="0" anchor="ctr"/>
                </a:tc>
                <a:tc>
                  <a:txBody>
                    <a:bodyPr/>
                    <a:lstStyle/>
                    <a:p>
                      <a:pPr algn="ctr" fontAlgn="ctr"/>
                      <a:r>
                        <a:rPr lang="ru-RU" sz="900" u="none" strike="noStrike" dirty="0">
                          <a:solidFill>
                            <a:schemeClr val="tx1"/>
                          </a:solidFill>
                          <a:effectLst/>
                        </a:rPr>
                        <a:t> </a:t>
                      </a:r>
                      <a:endParaRPr lang="ru-RU" sz="900" b="0" i="0" u="none" strike="noStrike" dirty="0">
                        <a:solidFill>
                          <a:schemeClr val="tx1"/>
                        </a:solidFill>
                        <a:effectLst/>
                        <a:latin typeface="Calibri" panose="020F0502020204030204" pitchFamily="34" charset="0"/>
                      </a:endParaRPr>
                    </a:p>
                  </a:txBody>
                  <a:tcPr marL="2821" marR="2821" marT="2821" marB="0" anchor="ctr"/>
                </a:tc>
                <a:extLst>
                  <a:ext uri="{0D108BD9-81ED-4DB2-BD59-A6C34878D82A}">
                    <a16:rowId xmlns:a16="http://schemas.microsoft.com/office/drawing/2014/main" val="1894082341"/>
                  </a:ext>
                </a:extLst>
              </a:tr>
              <a:tr h="278999">
                <a:tc>
                  <a:txBody>
                    <a:bodyPr/>
                    <a:lstStyle/>
                    <a:p>
                      <a:pPr algn="l" fontAlgn="ctr"/>
                      <a:r>
                        <a:rPr lang="ru-RU" sz="900" u="none" strike="noStrike">
                          <a:effectLst/>
                        </a:rPr>
                        <a:t>Уровень численности участников культурно-досуговых мероприятий</a:t>
                      </a:r>
                      <a:endParaRPr lang="ru-RU" sz="900" b="0" i="0" u="none" strike="noStrike">
                        <a:solidFill>
                          <a:srgbClr val="000000"/>
                        </a:solidFill>
                        <a:effectLst/>
                        <a:latin typeface="Arial" panose="020B0604020202020204" pitchFamily="34" charset="0"/>
                      </a:endParaRPr>
                    </a:p>
                  </a:txBody>
                  <a:tcPr marL="2821" marR="2821" marT="2821" marB="0" anchor="ctr"/>
                </a:tc>
                <a:tc>
                  <a:txBody>
                    <a:bodyPr/>
                    <a:lstStyle/>
                    <a:p>
                      <a:pPr algn="ctr" fontAlgn="ctr"/>
                      <a:r>
                        <a:rPr lang="ru-RU" sz="900" u="none" strike="noStrike">
                          <a:effectLst/>
                        </a:rPr>
                        <a:t>Показатель муниципальной программы</a:t>
                      </a:r>
                      <a:endParaRPr lang="ru-RU" sz="900" b="0" i="0" u="none" strike="noStrike">
                        <a:solidFill>
                          <a:srgbClr val="000000"/>
                        </a:solidFill>
                        <a:effectLst/>
                        <a:latin typeface="Arial" panose="020B0604020202020204" pitchFamily="34" charset="0"/>
                      </a:endParaRPr>
                    </a:p>
                  </a:txBody>
                  <a:tcPr marL="2821" marR="2821" marT="2821" marB="0" anchor="ctr"/>
                </a:tc>
                <a:tc>
                  <a:txBody>
                    <a:bodyPr/>
                    <a:lstStyle/>
                    <a:p>
                      <a:pPr algn="ctr" fontAlgn="ctr"/>
                      <a:r>
                        <a:rPr lang="ru-RU" sz="900" u="none" strike="noStrike">
                          <a:effectLst/>
                        </a:rPr>
                        <a:t>Процент</a:t>
                      </a:r>
                      <a:endParaRPr lang="ru-RU" sz="900" b="0" i="0" u="none" strike="noStrike">
                        <a:solidFill>
                          <a:srgbClr val="000000"/>
                        </a:solidFill>
                        <a:effectLst/>
                        <a:latin typeface="Arial" panose="020B0604020202020204" pitchFamily="34" charset="0"/>
                      </a:endParaRPr>
                    </a:p>
                  </a:txBody>
                  <a:tcPr marL="2821" marR="2821" marT="2821" marB="0" anchor="ctr"/>
                </a:tc>
                <a:tc>
                  <a:txBody>
                    <a:bodyPr/>
                    <a:lstStyle/>
                    <a:p>
                      <a:pPr algn="ctr" fontAlgn="ctr"/>
                      <a:r>
                        <a:rPr lang="ru-RU" sz="900" u="none" strike="noStrike">
                          <a:effectLst/>
                        </a:rPr>
                        <a:t>100</a:t>
                      </a:r>
                      <a:endParaRPr lang="ru-RU" sz="900" b="0" i="0" u="none" strike="noStrike">
                        <a:solidFill>
                          <a:srgbClr val="000000"/>
                        </a:solidFill>
                        <a:effectLst/>
                        <a:latin typeface="Arial" panose="020B0604020202020204" pitchFamily="34" charset="0"/>
                      </a:endParaRPr>
                    </a:p>
                  </a:txBody>
                  <a:tcPr marL="2821" marR="2821" marT="2821" marB="0" anchor="ctr"/>
                </a:tc>
                <a:tc>
                  <a:txBody>
                    <a:bodyPr/>
                    <a:lstStyle/>
                    <a:p>
                      <a:pPr algn="ctr" fontAlgn="ctr"/>
                      <a:r>
                        <a:rPr lang="ru-RU" sz="900" u="none" strike="noStrike" dirty="0">
                          <a:effectLst/>
                        </a:rPr>
                        <a:t>10</a:t>
                      </a:r>
                      <a:r>
                        <a:rPr lang="en-US" sz="900" u="none" strike="noStrike" dirty="0">
                          <a:effectLst/>
                        </a:rPr>
                        <a:t>2</a:t>
                      </a:r>
                      <a:endParaRPr lang="ru-RU" sz="900" b="0" i="0" u="none" strike="noStrike" dirty="0">
                        <a:solidFill>
                          <a:srgbClr val="000000"/>
                        </a:solidFill>
                        <a:effectLst/>
                        <a:latin typeface="Arial" panose="020B0604020202020204" pitchFamily="34" charset="0"/>
                      </a:endParaRPr>
                    </a:p>
                  </a:txBody>
                  <a:tcPr marL="2821" marR="2821" marT="2821" marB="0" anchor="ctr"/>
                </a:tc>
                <a:tc>
                  <a:txBody>
                    <a:bodyPr/>
                    <a:lstStyle/>
                    <a:p>
                      <a:pPr algn="ctr" fontAlgn="ctr"/>
                      <a:r>
                        <a:rPr lang="ru-RU" sz="900" u="none" strike="noStrike" dirty="0">
                          <a:effectLst/>
                        </a:rPr>
                        <a:t>10</a:t>
                      </a:r>
                      <a:r>
                        <a:rPr lang="en-US" sz="900" u="none" strike="noStrike" dirty="0">
                          <a:effectLst/>
                        </a:rPr>
                        <a:t>3</a:t>
                      </a:r>
                      <a:endParaRPr lang="ru-RU" sz="900" b="0" i="0" u="none" strike="noStrike" dirty="0">
                        <a:solidFill>
                          <a:srgbClr val="000000"/>
                        </a:solidFill>
                        <a:effectLst/>
                        <a:latin typeface="Arial" panose="020B0604020202020204" pitchFamily="34" charset="0"/>
                      </a:endParaRPr>
                    </a:p>
                  </a:txBody>
                  <a:tcPr marL="2821" marR="2821" marT="2821" marB="0" anchor="ctr"/>
                </a:tc>
                <a:tc>
                  <a:txBody>
                    <a:bodyPr/>
                    <a:lstStyle/>
                    <a:p>
                      <a:pPr algn="ctr" fontAlgn="ctr"/>
                      <a:r>
                        <a:rPr lang="ru-RU" sz="900" u="none" strike="noStrike" dirty="0">
                          <a:effectLst/>
                        </a:rPr>
                        <a:t>10</a:t>
                      </a:r>
                      <a:r>
                        <a:rPr lang="en-US" sz="900" u="none" strike="noStrike" dirty="0">
                          <a:effectLst/>
                        </a:rPr>
                        <a:t>4</a:t>
                      </a:r>
                      <a:endParaRPr lang="ru-RU" sz="900" b="0" i="0" u="none" strike="noStrike" dirty="0">
                        <a:solidFill>
                          <a:srgbClr val="000000"/>
                        </a:solidFill>
                        <a:effectLst/>
                        <a:latin typeface="Arial" panose="020B0604020202020204" pitchFamily="34" charset="0"/>
                      </a:endParaRPr>
                    </a:p>
                  </a:txBody>
                  <a:tcPr marL="2821" marR="2821" marT="2821" marB="0" anchor="ctr"/>
                </a:tc>
                <a:tc>
                  <a:txBody>
                    <a:bodyPr/>
                    <a:lstStyle/>
                    <a:p>
                      <a:pPr algn="ctr" fontAlgn="ctr"/>
                      <a:r>
                        <a:rPr lang="ru-RU" sz="900" u="none" strike="noStrike" dirty="0">
                          <a:effectLst/>
                        </a:rPr>
                        <a:t>10</a:t>
                      </a:r>
                      <a:r>
                        <a:rPr lang="en-US" sz="900" u="none" strike="noStrike" dirty="0">
                          <a:effectLst/>
                        </a:rPr>
                        <a:t>5</a:t>
                      </a:r>
                      <a:endParaRPr lang="ru-RU" sz="900" b="0" i="0" u="none" strike="noStrike" dirty="0">
                        <a:solidFill>
                          <a:srgbClr val="000000"/>
                        </a:solidFill>
                        <a:effectLst/>
                        <a:latin typeface="Calibri" panose="020F0502020204030204" pitchFamily="34" charset="0"/>
                      </a:endParaRPr>
                    </a:p>
                  </a:txBody>
                  <a:tcPr marL="2821" marR="2821" marT="2821" marB="0" anchor="ctr"/>
                </a:tc>
                <a:tc>
                  <a:txBody>
                    <a:bodyPr/>
                    <a:lstStyle/>
                    <a:p>
                      <a:pPr algn="ctr" fontAlgn="ctr"/>
                      <a:r>
                        <a:rPr lang="ru-RU" sz="900" u="none" strike="noStrike" dirty="0">
                          <a:solidFill>
                            <a:schemeClr val="tx1"/>
                          </a:solidFill>
                          <a:effectLst/>
                        </a:rPr>
                        <a:t>105</a:t>
                      </a:r>
                      <a:endParaRPr lang="ru-RU" sz="900" b="0" i="0" u="none" strike="noStrike" dirty="0">
                        <a:solidFill>
                          <a:schemeClr val="tx1"/>
                        </a:solidFill>
                        <a:effectLst/>
                        <a:latin typeface="Calibri" panose="020F0502020204030204" pitchFamily="34" charset="0"/>
                      </a:endParaRPr>
                    </a:p>
                  </a:txBody>
                  <a:tcPr marL="2821" marR="2821" marT="2821" marB="0" anchor="ctr"/>
                </a:tc>
                <a:extLst>
                  <a:ext uri="{0D108BD9-81ED-4DB2-BD59-A6C34878D82A}">
                    <a16:rowId xmlns:a16="http://schemas.microsoft.com/office/drawing/2014/main" val="1008654005"/>
                  </a:ext>
                </a:extLst>
              </a:tr>
            </a:tbl>
          </a:graphicData>
        </a:graphic>
      </p:graphicFrame>
    </p:spTree>
    <p:extLst>
      <p:ext uri="{BB962C8B-B14F-4D97-AF65-F5344CB8AC3E}">
        <p14:creationId xmlns:p14="http://schemas.microsoft.com/office/powerpoint/2010/main" val="141268850"/>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C76ABE35-EE31-4586-BF2E-7BF9729091A9}"/>
              </a:ext>
            </a:extLst>
          </p:cNvPr>
          <p:cNvSpPr>
            <a:spLocks noGrp="1"/>
          </p:cNvSpPr>
          <p:nvPr>
            <p:ph type="title"/>
          </p:nvPr>
        </p:nvSpPr>
        <p:spPr>
          <a:xfrm>
            <a:off x="845127" y="170694"/>
            <a:ext cx="11192963" cy="539587"/>
          </a:xfrm>
        </p:spPr>
        <p:txBody>
          <a:bodyPr>
            <a:noAutofit/>
          </a:bodyPr>
          <a:lstStyle/>
          <a:p>
            <a:pPr algn="ctr"/>
            <a:r>
              <a:rPr lang="ru-RU" sz="2400" dirty="0"/>
              <a:t>Реализация муниципальных программ</a:t>
            </a:r>
            <a:br>
              <a:rPr lang="ru-RU" sz="2400" dirty="0"/>
            </a:br>
            <a:r>
              <a:rPr lang="ru-RU" sz="2400" dirty="0"/>
              <a:t> городского округа Долгопрудный в разрезе целевых показателей в динамике</a:t>
            </a:r>
          </a:p>
        </p:txBody>
      </p:sp>
      <p:sp>
        <p:nvSpPr>
          <p:cNvPr id="4" name="Номер слайда 3">
            <a:extLst>
              <a:ext uri="{FF2B5EF4-FFF2-40B4-BE49-F238E27FC236}">
                <a16:creationId xmlns:a16="http://schemas.microsoft.com/office/drawing/2014/main" id="{6F302A7F-1EA8-4336-863D-1EEEBC559F5F}"/>
              </a:ext>
            </a:extLst>
          </p:cNvPr>
          <p:cNvSpPr>
            <a:spLocks noGrp="1"/>
          </p:cNvSpPr>
          <p:nvPr>
            <p:ph type="sldNum" sz="quarter" idx="12"/>
          </p:nvPr>
        </p:nvSpPr>
        <p:spPr>
          <a:xfrm>
            <a:off x="9448800" y="6492240"/>
            <a:ext cx="2743200" cy="365125"/>
          </a:xfrm>
        </p:spPr>
        <p:txBody>
          <a:bodyPr/>
          <a:lstStyle/>
          <a:p>
            <a:fld id="{E4EB6E89-BA87-4003-BD23-6BDF40F3EBED}" type="slidenum">
              <a:rPr lang="ru-RU" smtClean="0"/>
              <a:pPr/>
              <a:t>42</a:t>
            </a:fld>
            <a:endParaRPr lang="ru-RU"/>
          </a:p>
        </p:txBody>
      </p:sp>
      <p:pic>
        <p:nvPicPr>
          <p:cNvPr id="6" name="Объект 6">
            <a:extLst>
              <a:ext uri="{FF2B5EF4-FFF2-40B4-BE49-F238E27FC236}">
                <a16:creationId xmlns:a16="http://schemas.microsoft.com/office/drawing/2014/main" id="{4CE9F828-CB7F-4197-B7C9-2991DABD01A3}"/>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53910" y="170694"/>
            <a:ext cx="760490" cy="342008"/>
          </a:xfrm>
          <a:prstGeom prst="rect">
            <a:avLst/>
          </a:prstGeom>
        </p:spPr>
      </p:pic>
      <p:graphicFrame>
        <p:nvGraphicFramePr>
          <p:cNvPr id="7" name="Объект 6">
            <a:extLst>
              <a:ext uri="{FF2B5EF4-FFF2-40B4-BE49-F238E27FC236}">
                <a16:creationId xmlns:a16="http://schemas.microsoft.com/office/drawing/2014/main" id="{88B39687-848F-49B8-893F-1E327ADFA575}"/>
              </a:ext>
            </a:extLst>
          </p:cNvPr>
          <p:cNvGraphicFramePr>
            <a:graphicFrameLocks noGrp="1"/>
          </p:cNvGraphicFramePr>
          <p:nvPr>
            <p:ph idx="1"/>
            <p:extLst>
              <p:ext uri="{D42A27DB-BD31-4B8C-83A1-F6EECF244321}">
                <p14:modId xmlns:p14="http://schemas.microsoft.com/office/powerpoint/2010/main" val="3509856684"/>
              </p:ext>
            </p:extLst>
          </p:nvPr>
        </p:nvGraphicFramePr>
        <p:xfrm>
          <a:off x="722971" y="949082"/>
          <a:ext cx="10918118" cy="4959835"/>
        </p:xfrm>
        <a:graphic>
          <a:graphicData uri="http://schemas.openxmlformats.org/drawingml/2006/table">
            <a:tbl>
              <a:tblPr>
                <a:tableStyleId>{5C22544A-7EE6-4342-B048-85BDC9FD1C3A}</a:tableStyleId>
              </a:tblPr>
              <a:tblGrid>
                <a:gridCol w="2961772">
                  <a:extLst>
                    <a:ext uri="{9D8B030D-6E8A-4147-A177-3AD203B41FA5}">
                      <a16:colId xmlns:a16="http://schemas.microsoft.com/office/drawing/2014/main" val="1619295507"/>
                    </a:ext>
                  </a:extLst>
                </a:gridCol>
                <a:gridCol w="1114762">
                  <a:extLst>
                    <a:ext uri="{9D8B030D-6E8A-4147-A177-3AD203B41FA5}">
                      <a16:colId xmlns:a16="http://schemas.microsoft.com/office/drawing/2014/main" val="1012098210"/>
                    </a:ext>
                  </a:extLst>
                </a:gridCol>
                <a:gridCol w="939898">
                  <a:extLst>
                    <a:ext uri="{9D8B030D-6E8A-4147-A177-3AD203B41FA5}">
                      <a16:colId xmlns:a16="http://schemas.microsoft.com/office/drawing/2014/main" val="3394679960"/>
                    </a:ext>
                  </a:extLst>
                </a:gridCol>
                <a:gridCol w="939898">
                  <a:extLst>
                    <a:ext uri="{9D8B030D-6E8A-4147-A177-3AD203B41FA5}">
                      <a16:colId xmlns:a16="http://schemas.microsoft.com/office/drawing/2014/main" val="3817410491"/>
                    </a:ext>
                  </a:extLst>
                </a:gridCol>
                <a:gridCol w="983614">
                  <a:extLst>
                    <a:ext uri="{9D8B030D-6E8A-4147-A177-3AD203B41FA5}">
                      <a16:colId xmlns:a16="http://schemas.microsoft.com/office/drawing/2014/main" val="3715546514"/>
                    </a:ext>
                  </a:extLst>
                </a:gridCol>
                <a:gridCol w="961757">
                  <a:extLst>
                    <a:ext uri="{9D8B030D-6E8A-4147-A177-3AD203B41FA5}">
                      <a16:colId xmlns:a16="http://schemas.microsoft.com/office/drawing/2014/main" val="698281443"/>
                    </a:ext>
                  </a:extLst>
                </a:gridCol>
                <a:gridCol w="1060117">
                  <a:extLst>
                    <a:ext uri="{9D8B030D-6E8A-4147-A177-3AD203B41FA5}">
                      <a16:colId xmlns:a16="http://schemas.microsoft.com/office/drawing/2014/main" val="1204849311"/>
                    </a:ext>
                  </a:extLst>
                </a:gridCol>
                <a:gridCol w="961757">
                  <a:extLst>
                    <a:ext uri="{9D8B030D-6E8A-4147-A177-3AD203B41FA5}">
                      <a16:colId xmlns:a16="http://schemas.microsoft.com/office/drawing/2014/main" val="4103820637"/>
                    </a:ext>
                  </a:extLst>
                </a:gridCol>
                <a:gridCol w="994543">
                  <a:extLst>
                    <a:ext uri="{9D8B030D-6E8A-4147-A177-3AD203B41FA5}">
                      <a16:colId xmlns:a16="http://schemas.microsoft.com/office/drawing/2014/main" val="1678351883"/>
                    </a:ext>
                  </a:extLst>
                </a:gridCol>
              </a:tblGrid>
              <a:tr h="408302">
                <a:tc rowSpan="2">
                  <a:txBody>
                    <a:bodyPr/>
                    <a:lstStyle/>
                    <a:p>
                      <a:pPr algn="ctr" fontAlgn="ctr"/>
                      <a:r>
                        <a:rPr lang="ru-RU" sz="1200" u="none" strike="noStrike" dirty="0">
                          <a:effectLst/>
                        </a:rPr>
                        <a:t>Наименование муниципальной программы/подпрограммы/показателя</a:t>
                      </a:r>
                      <a:endParaRPr lang="ru-RU" sz="1200" b="0" i="0" u="none" strike="noStrike" dirty="0">
                        <a:solidFill>
                          <a:srgbClr val="000000"/>
                        </a:solidFill>
                        <a:effectLst/>
                        <a:latin typeface="Arial" panose="020B0604020202020204" pitchFamily="34" charset="0"/>
                      </a:endParaRPr>
                    </a:p>
                  </a:txBody>
                  <a:tcPr marL="6562" marR="6562" marT="6562" marB="0" anchor="ctr"/>
                </a:tc>
                <a:tc rowSpan="2">
                  <a:txBody>
                    <a:bodyPr/>
                    <a:lstStyle/>
                    <a:p>
                      <a:pPr algn="ctr" fontAlgn="ctr"/>
                      <a:r>
                        <a:rPr lang="ru-RU" sz="1200" u="none" strike="noStrike">
                          <a:effectLst/>
                        </a:rPr>
                        <a:t>Тип показателя</a:t>
                      </a:r>
                      <a:endParaRPr lang="ru-RU" sz="1200" b="0" i="0" u="none" strike="noStrike">
                        <a:solidFill>
                          <a:srgbClr val="000000"/>
                        </a:solidFill>
                        <a:effectLst/>
                        <a:latin typeface="Arial" panose="020B0604020202020204" pitchFamily="34" charset="0"/>
                      </a:endParaRPr>
                    </a:p>
                  </a:txBody>
                  <a:tcPr marL="6562" marR="6562" marT="6562" marB="0" anchor="ctr"/>
                </a:tc>
                <a:tc rowSpan="2">
                  <a:txBody>
                    <a:bodyPr/>
                    <a:lstStyle/>
                    <a:p>
                      <a:pPr algn="ctr" fontAlgn="ctr"/>
                      <a:r>
                        <a:rPr lang="ru-RU" sz="1200" u="none" strike="noStrike">
                          <a:effectLst/>
                        </a:rPr>
                        <a:t>Единица измерения</a:t>
                      </a:r>
                      <a:endParaRPr lang="ru-RU" sz="1200" b="0" i="0" u="none" strike="noStrike">
                        <a:solidFill>
                          <a:srgbClr val="000000"/>
                        </a:solidFill>
                        <a:effectLst/>
                        <a:latin typeface="Arial" panose="020B0604020202020204" pitchFamily="34" charset="0"/>
                      </a:endParaRPr>
                    </a:p>
                  </a:txBody>
                  <a:tcPr marL="6562" marR="6562" marT="6562" marB="0" anchor="ctr"/>
                </a:tc>
                <a:tc rowSpan="2">
                  <a:txBody>
                    <a:bodyPr/>
                    <a:lstStyle/>
                    <a:p>
                      <a:pPr algn="ctr" fontAlgn="ctr"/>
                      <a:r>
                        <a:rPr lang="ru-RU" sz="1200" u="none" strike="noStrike">
                          <a:effectLst/>
                        </a:rPr>
                        <a:t>Базовое значение</a:t>
                      </a:r>
                      <a:endParaRPr lang="ru-RU" sz="1200" b="0" i="0" u="none" strike="noStrike">
                        <a:solidFill>
                          <a:srgbClr val="000000"/>
                        </a:solidFill>
                        <a:effectLst/>
                        <a:latin typeface="Arial" panose="020B0604020202020204" pitchFamily="34" charset="0"/>
                      </a:endParaRPr>
                    </a:p>
                  </a:txBody>
                  <a:tcPr marL="6562" marR="6562" marT="6562" marB="0" anchor="ctr"/>
                </a:tc>
                <a:tc rowSpan="2">
                  <a:txBody>
                    <a:bodyPr/>
                    <a:lstStyle/>
                    <a:p>
                      <a:pPr algn="ctr" fontAlgn="ctr"/>
                      <a:r>
                        <a:rPr lang="ru-RU" sz="1200" u="none" strike="noStrike" dirty="0">
                          <a:effectLst/>
                        </a:rPr>
                        <a:t>Достигнутое 2021 года</a:t>
                      </a:r>
                      <a:endParaRPr lang="ru-RU" sz="1200" b="0" i="0" u="none" strike="noStrike" dirty="0">
                        <a:solidFill>
                          <a:srgbClr val="000000"/>
                        </a:solidFill>
                        <a:effectLst/>
                        <a:latin typeface="Arial" panose="020B0604020202020204" pitchFamily="34" charset="0"/>
                      </a:endParaRPr>
                    </a:p>
                  </a:txBody>
                  <a:tcPr marL="6562" marR="6562" marT="6562" marB="0" anchor="ctr"/>
                </a:tc>
                <a:tc rowSpan="2">
                  <a:txBody>
                    <a:bodyPr/>
                    <a:lstStyle/>
                    <a:p>
                      <a:pPr algn="ctr" fontAlgn="ctr"/>
                      <a:r>
                        <a:rPr lang="ru-RU" sz="1200" u="none" strike="noStrike" dirty="0">
                          <a:effectLst/>
                        </a:rPr>
                        <a:t>Оценка 2022 год</a:t>
                      </a:r>
                      <a:endParaRPr lang="ru-RU" sz="1200" b="0" i="0" u="none" strike="noStrike" dirty="0">
                        <a:solidFill>
                          <a:srgbClr val="000000"/>
                        </a:solidFill>
                        <a:effectLst/>
                        <a:latin typeface="Arial" panose="020B0604020202020204" pitchFamily="34" charset="0"/>
                      </a:endParaRPr>
                    </a:p>
                  </a:txBody>
                  <a:tcPr marL="6562" marR="6562" marT="6562" marB="0" anchor="ctr"/>
                </a:tc>
                <a:tc gridSpan="3">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ru-RU" sz="12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Планируемое значение показателя по годам реализации</a:t>
                      </a:r>
                    </a:p>
                  </a:txBody>
                  <a:tcPr marL="3729" marR="3729" marT="3729" marB="0" anchor="ctr"/>
                </a:tc>
                <a:tc hMerge="1">
                  <a:txBody>
                    <a:bodyPr/>
                    <a:lstStyle/>
                    <a:p>
                      <a:endParaRPr lang="ru-RU" dirty="0"/>
                    </a:p>
                  </a:txBody>
                  <a:tcPr marL="3729" marR="3729" marT="3729" marB="0" anchor="ctr"/>
                </a:tc>
                <a:tc hMerge="1">
                  <a:txBody>
                    <a:bodyPr/>
                    <a:lstStyle/>
                    <a:p>
                      <a:endParaRPr lang="ru-RU" dirty="0"/>
                    </a:p>
                  </a:txBody>
                  <a:tcPr marL="3729" marR="3729" marT="3729" marB="0" anchor="ctr"/>
                </a:tc>
                <a:extLst>
                  <a:ext uri="{0D108BD9-81ED-4DB2-BD59-A6C34878D82A}">
                    <a16:rowId xmlns:a16="http://schemas.microsoft.com/office/drawing/2014/main" val="4225348422"/>
                  </a:ext>
                </a:extLst>
              </a:tr>
              <a:tr h="284471">
                <a:tc vMerge="1">
                  <a:txBody>
                    <a:bodyPr/>
                    <a:lstStyle/>
                    <a:p>
                      <a:endParaRPr lang="ru-RU"/>
                    </a:p>
                  </a:txBody>
                  <a:tcPr/>
                </a:tc>
                <a:tc vMerge="1">
                  <a:txBody>
                    <a:bodyPr/>
                    <a:lstStyle/>
                    <a:p>
                      <a:endParaRPr lang="ru-RU"/>
                    </a:p>
                  </a:txBody>
                  <a:tcPr/>
                </a:tc>
                <a:tc vMerge="1">
                  <a:txBody>
                    <a:bodyPr/>
                    <a:lstStyle/>
                    <a:p>
                      <a:endParaRPr lang="ru-RU"/>
                    </a:p>
                  </a:txBody>
                  <a:tcPr/>
                </a:tc>
                <a:tc vMerge="1">
                  <a:txBody>
                    <a:bodyPr/>
                    <a:lstStyle/>
                    <a:p>
                      <a:endParaRPr lang="ru-RU"/>
                    </a:p>
                  </a:txBody>
                  <a:tcPr/>
                </a:tc>
                <a:tc vMerge="1">
                  <a:txBody>
                    <a:bodyPr/>
                    <a:lstStyle/>
                    <a:p>
                      <a:endParaRPr lang="ru-RU"/>
                    </a:p>
                  </a:txBody>
                  <a:tcPr/>
                </a:tc>
                <a:tc vMerge="1">
                  <a:txBody>
                    <a:bodyPr/>
                    <a:lstStyle/>
                    <a:p>
                      <a:endParaRPr lang="ru-RU"/>
                    </a:p>
                  </a:txBody>
                  <a:tcPr/>
                </a:tc>
                <a:tc>
                  <a:txBody>
                    <a:bodyPr/>
                    <a:lstStyle/>
                    <a:p>
                      <a:pPr algn="ctr" fontAlgn="ctr"/>
                      <a:r>
                        <a:rPr lang="ru-RU" sz="1200" u="none" strike="noStrike" dirty="0">
                          <a:effectLst/>
                        </a:rPr>
                        <a:t>2023 год</a:t>
                      </a:r>
                      <a:endParaRPr lang="ru-RU" sz="1200" b="0" i="0" u="none" strike="noStrike" dirty="0">
                        <a:solidFill>
                          <a:srgbClr val="000000"/>
                        </a:solidFill>
                        <a:effectLst/>
                        <a:latin typeface="Arial" panose="020B0604020202020204" pitchFamily="34" charset="0"/>
                      </a:endParaRPr>
                    </a:p>
                  </a:txBody>
                  <a:tcPr marL="3729" marR="3729" marT="3729" marB="0" anchor="ctr"/>
                </a:tc>
                <a:tc>
                  <a:txBody>
                    <a:bodyPr/>
                    <a:lstStyle/>
                    <a:p>
                      <a:pPr algn="ctr" fontAlgn="ctr"/>
                      <a:r>
                        <a:rPr lang="ru-RU" sz="1200" u="none" strike="noStrike" dirty="0">
                          <a:effectLst/>
                        </a:rPr>
                        <a:t>2024 год</a:t>
                      </a:r>
                      <a:endParaRPr lang="ru-RU" sz="1200" b="0" i="0" u="none" strike="noStrike" dirty="0">
                        <a:solidFill>
                          <a:srgbClr val="000000"/>
                        </a:solidFill>
                        <a:effectLst/>
                        <a:latin typeface="Arial" panose="020B0604020202020204" pitchFamily="34" charset="0"/>
                      </a:endParaRPr>
                    </a:p>
                  </a:txBody>
                  <a:tcPr marL="3729" marR="3729" marT="3729" marB="0" anchor="ctr"/>
                </a:tc>
                <a:tc>
                  <a:txBody>
                    <a:bodyPr/>
                    <a:lstStyle/>
                    <a:p>
                      <a:pPr algn="ctr" fontAlgn="ctr"/>
                      <a:r>
                        <a:rPr lang="ru-RU" sz="1200" u="none" strike="noStrike" dirty="0">
                          <a:effectLst/>
                        </a:rPr>
                        <a:t>2025 год</a:t>
                      </a:r>
                      <a:endParaRPr lang="ru-RU" sz="1200" b="0" i="0" u="none" strike="noStrike" dirty="0">
                        <a:solidFill>
                          <a:srgbClr val="000000"/>
                        </a:solidFill>
                        <a:effectLst/>
                        <a:latin typeface="Arial" panose="020B0604020202020204" pitchFamily="34" charset="0"/>
                      </a:endParaRPr>
                    </a:p>
                  </a:txBody>
                  <a:tcPr marL="3729" marR="3729" marT="3729" marB="0" anchor="ctr"/>
                </a:tc>
                <a:extLst>
                  <a:ext uri="{0D108BD9-81ED-4DB2-BD59-A6C34878D82A}">
                    <a16:rowId xmlns:a16="http://schemas.microsoft.com/office/drawing/2014/main" val="2199376150"/>
                  </a:ext>
                </a:extLst>
              </a:tr>
              <a:tr h="568942">
                <a:tc>
                  <a:txBody>
                    <a:bodyPr/>
                    <a:lstStyle/>
                    <a:p>
                      <a:pPr algn="l" fontAlgn="ctr"/>
                      <a:r>
                        <a:rPr lang="ru-RU" sz="1200" u="none" strike="noStrike">
                          <a:effectLst/>
                        </a:rPr>
                        <a:t>Подпрограмма IX «Развитие парков культуры и отдыха»</a:t>
                      </a:r>
                      <a:endParaRPr lang="ru-RU" sz="1200" b="1" i="0" u="none" strike="noStrike">
                        <a:solidFill>
                          <a:srgbClr val="000000"/>
                        </a:solidFill>
                        <a:effectLst/>
                        <a:latin typeface="Arial" panose="020B0604020202020204" pitchFamily="34" charset="0"/>
                      </a:endParaRPr>
                    </a:p>
                  </a:txBody>
                  <a:tcPr marL="6562" marR="6562" marT="6562" marB="0" anchor="ctr"/>
                </a:tc>
                <a:tc>
                  <a:txBody>
                    <a:bodyPr/>
                    <a:lstStyle/>
                    <a:p>
                      <a:pPr algn="ctr" fontAlgn="ctr"/>
                      <a:r>
                        <a:rPr lang="ru-RU" sz="1200" u="none" strike="noStrike">
                          <a:effectLst/>
                        </a:rPr>
                        <a:t> </a:t>
                      </a:r>
                      <a:endParaRPr lang="ru-RU" sz="1200" b="0" i="0" u="none" strike="noStrike">
                        <a:solidFill>
                          <a:srgbClr val="000000"/>
                        </a:solidFill>
                        <a:effectLst/>
                        <a:latin typeface="Arial" panose="020B0604020202020204" pitchFamily="34" charset="0"/>
                      </a:endParaRPr>
                    </a:p>
                  </a:txBody>
                  <a:tcPr marL="6562" marR="6562" marT="6562" marB="0" anchor="ctr"/>
                </a:tc>
                <a:tc>
                  <a:txBody>
                    <a:bodyPr/>
                    <a:lstStyle/>
                    <a:p>
                      <a:pPr algn="ctr" fontAlgn="ctr"/>
                      <a:r>
                        <a:rPr lang="ru-RU" sz="1200" u="none" strike="noStrike">
                          <a:effectLst/>
                        </a:rPr>
                        <a:t> </a:t>
                      </a:r>
                      <a:endParaRPr lang="ru-RU" sz="1200" b="0" i="0" u="none" strike="noStrike">
                        <a:solidFill>
                          <a:srgbClr val="000000"/>
                        </a:solidFill>
                        <a:effectLst/>
                        <a:latin typeface="Arial" panose="020B0604020202020204" pitchFamily="34" charset="0"/>
                      </a:endParaRPr>
                    </a:p>
                  </a:txBody>
                  <a:tcPr marL="6562" marR="6562" marT="6562" marB="0" anchor="ctr"/>
                </a:tc>
                <a:tc>
                  <a:txBody>
                    <a:bodyPr/>
                    <a:lstStyle/>
                    <a:p>
                      <a:pPr algn="ctr" fontAlgn="ctr"/>
                      <a:r>
                        <a:rPr lang="ru-RU" sz="1200" u="none" strike="noStrike">
                          <a:effectLst/>
                        </a:rPr>
                        <a:t> </a:t>
                      </a:r>
                      <a:endParaRPr lang="ru-RU" sz="1200" b="0" i="0" u="none" strike="noStrike">
                        <a:solidFill>
                          <a:srgbClr val="000000"/>
                        </a:solidFill>
                        <a:effectLst/>
                        <a:latin typeface="Arial" panose="020B0604020202020204" pitchFamily="34" charset="0"/>
                      </a:endParaRPr>
                    </a:p>
                  </a:txBody>
                  <a:tcPr marL="6562" marR="6562" marT="6562" marB="0" anchor="ctr"/>
                </a:tc>
                <a:tc>
                  <a:txBody>
                    <a:bodyPr/>
                    <a:lstStyle/>
                    <a:p>
                      <a:pPr algn="ctr" fontAlgn="ctr"/>
                      <a:r>
                        <a:rPr lang="ru-RU" sz="1200" u="none" strike="noStrike">
                          <a:effectLst/>
                        </a:rPr>
                        <a:t> </a:t>
                      </a:r>
                      <a:endParaRPr lang="ru-RU" sz="1200" b="0" i="0" u="none" strike="noStrike">
                        <a:solidFill>
                          <a:srgbClr val="000000"/>
                        </a:solidFill>
                        <a:effectLst/>
                        <a:latin typeface="Arial" panose="020B0604020202020204" pitchFamily="34" charset="0"/>
                      </a:endParaRPr>
                    </a:p>
                  </a:txBody>
                  <a:tcPr marL="6562" marR="6562" marT="6562" marB="0" anchor="ctr"/>
                </a:tc>
                <a:tc>
                  <a:txBody>
                    <a:bodyPr/>
                    <a:lstStyle/>
                    <a:p>
                      <a:pPr algn="ctr" fontAlgn="ctr"/>
                      <a:r>
                        <a:rPr lang="ru-RU" sz="1200" u="none" strike="noStrike">
                          <a:effectLst/>
                        </a:rPr>
                        <a:t> </a:t>
                      </a:r>
                      <a:endParaRPr lang="ru-RU" sz="1200" b="0" i="0" u="none" strike="noStrike">
                        <a:solidFill>
                          <a:srgbClr val="000000"/>
                        </a:solidFill>
                        <a:effectLst/>
                        <a:latin typeface="Arial" panose="020B0604020202020204" pitchFamily="34" charset="0"/>
                      </a:endParaRPr>
                    </a:p>
                  </a:txBody>
                  <a:tcPr marL="6562" marR="6562" marT="6562" marB="0" anchor="ctr"/>
                </a:tc>
                <a:tc>
                  <a:txBody>
                    <a:bodyPr/>
                    <a:lstStyle/>
                    <a:p>
                      <a:pPr algn="ctr" fontAlgn="ctr"/>
                      <a:r>
                        <a:rPr lang="ru-RU" sz="1200" u="none" strike="noStrike">
                          <a:effectLst/>
                        </a:rPr>
                        <a:t> </a:t>
                      </a:r>
                      <a:endParaRPr lang="ru-RU" sz="1200" b="0" i="0" u="none" strike="noStrike">
                        <a:solidFill>
                          <a:srgbClr val="000000"/>
                        </a:solidFill>
                        <a:effectLst/>
                        <a:latin typeface="Arial" panose="020B0604020202020204" pitchFamily="34" charset="0"/>
                      </a:endParaRPr>
                    </a:p>
                  </a:txBody>
                  <a:tcPr marL="6562" marR="6562" marT="6562" marB="0" anchor="ctr"/>
                </a:tc>
                <a:tc>
                  <a:txBody>
                    <a:bodyPr/>
                    <a:lstStyle/>
                    <a:p>
                      <a:pPr algn="ctr" fontAlgn="ctr"/>
                      <a:r>
                        <a:rPr lang="ru-RU" sz="1200" u="none" strike="noStrike">
                          <a:effectLst/>
                        </a:rPr>
                        <a:t> </a:t>
                      </a:r>
                      <a:endParaRPr lang="ru-RU" sz="1200" b="0" i="0" u="none" strike="noStrike">
                        <a:solidFill>
                          <a:srgbClr val="000000"/>
                        </a:solidFill>
                        <a:effectLst/>
                        <a:latin typeface="Calibri" panose="020F0502020204030204" pitchFamily="34" charset="0"/>
                      </a:endParaRPr>
                    </a:p>
                  </a:txBody>
                  <a:tcPr marL="6562" marR="6562" marT="6562" marB="0" anchor="ctr"/>
                </a:tc>
                <a:tc>
                  <a:txBody>
                    <a:bodyPr/>
                    <a:lstStyle/>
                    <a:p>
                      <a:pPr algn="ctr" fontAlgn="ctr"/>
                      <a:r>
                        <a:rPr lang="ru-RU" sz="1200" u="none" strike="noStrike">
                          <a:effectLst/>
                        </a:rPr>
                        <a:t> </a:t>
                      </a:r>
                      <a:endParaRPr lang="ru-RU" sz="1200" b="0" i="0" u="none" strike="noStrike">
                        <a:solidFill>
                          <a:srgbClr val="000000"/>
                        </a:solidFill>
                        <a:effectLst/>
                        <a:latin typeface="Calibri" panose="020F0502020204030204" pitchFamily="34" charset="0"/>
                      </a:endParaRPr>
                    </a:p>
                  </a:txBody>
                  <a:tcPr marL="6562" marR="6562" marT="6562" marB="0" anchor="ctr"/>
                </a:tc>
                <a:extLst>
                  <a:ext uri="{0D108BD9-81ED-4DB2-BD59-A6C34878D82A}">
                    <a16:rowId xmlns:a16="http://schemas.microsoft.com/office/drawing/2014/main" val="2094204836"/>
                  </a:ext>
                </a:extLst>
              </a:tr>
              <a:tr h="853412">
                <a:tc>
                  <a:txBody>
                    <a:bodyPr/>
                    <a:lstStyle/>
                    <a:p>
                      <a:pPr algn="l" fontAlgn="ctr"/>
                      <a:r>
                        <a:rPr lang="ru-RU" sz="1200" u="none" strike="noStrike">
                          <a:effectLst/>
                        </a:rPr>
                        <a:t>Количество созданных и благоустроенных парков культуры и отдыха на территории Московской области</a:t>
                      </a:r>
                      <a:endParaRPr lang="ru-RU" sz="1200" b="0" i="0" u="none" strike="noStrike">
                        <a:solidFill>
                          <a:srgbClr val="000000"/>
                        </a:solidFill>
                        <a:effectLst/>
                        <a:latin typeface="Arial" panose="020B0604020202020204" pitchFamily="34" charset="0"/>
                      </a:endParaRPr>
                    </a:p>
                  </a:txBody>
                  <a:tcPr marL="6562" marR="6562" marT="6562" marB="0" anchor="ctr"/>
                </a:tc>
                <a:tc>
                  <a:txBody>
                    <a:bodyPr/>
                    <a:lstStyle/>
                    <a:p>
                      <a:pPr algn="ctr" fontAlgn="ctr"/>
                      <a:r>
                        <a:rPr lang="ru-RU" sz="1200" u="none" strike="noStrike">
                          <a:effectLst/>
                        </a:rPr>
                        <a:t>Отраслевой показатель</a:t>
                      </a:r>
                      <a:endParaRPr lang="ru-RU" sz="1200" b="0" i="0" u="none" strike="noStrike">
                        <a:solidFill>
                          <a:srgbClr val="000000"/>
                        </a:solidFill>
                        <a:effectLst/>
                        <a:latin typeface="Arial" panose="020B0604020202020204" pitchFamily="34" charset="0"/>
                      </a:endParaRPr>
                    </a:p>
                  </a:txBody>
                  <a:tcPr marL="6562" marR="6562" marT="6562" marB="0" anchor="ctr"/>
                </a:tc>
                <a:tc>
                  <a:txBody>
                    <a:bodyPr/>
                    <a:lstStyle/>
                    <a:p>
                      <a:pPr algn="ctr" fontAlgn="ctr"/>
                      <a:r>
                        <a:rPr lang="ru-RU" sz="1200" u="none" strike="noStrike">
                          <a:effectLst/>
                        </a:rPr>
                        <a:t>Единица</a:t>
                      </a:r>
                      <a:endParaRPr lang="ru-RU" sz="1200" b="0" i="0" u="none" strike="noStrike">
                        <a:solidFill>
                          <a:srgbClr val="000000"/>
                        </a:solidFill>
                        <a:effectLst/>
                        <a:latin typeface="Arial" panose="020B0604020202020204" pitchFamily="34" charset="0"/>
                      </a:endParaRPr>
                    </a:p>
                  </a:txBody>
                  <a:tcPr marL="6562" marR="6562" marT="6562" marB="0" anchor="ctr"/>
                </a:tc>
                <a:tc>
                  <a:txBody>
                    <a:bodyPr/>
                    <a:lstStyle/>
                    <a:p>
                      <a:pPr algn="ctr" fontAlgn="ctr"/>
                      <a:r>
                        <a:rPr lang="ru-RU" sz="1200" u="none" strike="noStrike">
                          <a:effectLst/>
                        </a:rPr>
                        <a:t>4</a:t>
                      </a:r>
                      <a:endParaRPr lang="ru-RU" sz="1200" b="0" i="0" u="none" strike="noStrike">
                        <a:solidFill>
                          <a:srgbClr val="000000"/>
                        </a:solidFill>
                        <a:effectLst/>
                        <a:latin typeface="Arial" panose="020B0604020202020204" pitchFamily="34" charset="0"/>
                      </a:endParaRPr>
                    </a:p>
                  </a:txBody>
                  <a:tcPr marL="6562" marR="6562" marT="6562" marB="0" anchor="ctr"/>
                </a:tc>
                <a:tc>
                  <a:txBody>
                    <a:bodyPr/>
                    <a:lstStyle/>
                    <a:p>
                      <a:pPr algn="ctr" fontAlgn="ctr"/>
                      <a:r>
                        <a:rPr lang="ru-RU" sz="1200" b="0" i="0" u="none" strike="noStrike" dirty="0">
                          <a:solidFill>
                            <a:srgbClr val="000000"/>
                          </a:solidFill>
                          <a:effectLst/>
                          <a:latin typeface="Arial" panose="020B0604020202020204" pitchFamily="34" charset="0"/>
                        </a:rPr>
                        <a:t>4</a:t>
                      </a:r>
                    </a:p>
                  </a:txBody>
                  <a:tcPr marL="6562" marR="6562" marT="6562" marB="0" anchor="ctr"/>
                </a:tc>
                <a:tc>
                  <a:txBody>
                    <a:bodyPr/>
                    <a:lstStyle/>
                    <a:p>
                      <a:pPr algn="ctr" fontAlgn="ctr"/>
                      <a:r>
                        <a:rPr lang="en-US" sz="1200" u="none" strike="noStrike" dirty="0">
                          <a:effectLst/>
                        </a:rPr>
                        <a:t>0</a:t>
                      </a:r>
                      <a:endParaRPr lang="ru-RU" sz="1200" b="0" i="0" u="none" strike="noStrike" dirty="0">
                        <a:solidFill>
                          <a:srgbClr val="000000"/>
                        </a:solidFill>
                        <a:effectLst/>
                        <a:latin typeface="Arial" panose="020B0604020202020204" pitchFamily="34" charset="0"/>
                      </a:endParaRPr>
                    </a:p>
                  </a:txBody>
                  <a:tcPr marL="6562" marR="6562" marT="6562" marB="0" anchor="ctr"/>
                </a:tc>
                <a:tc>
                  <a:txBody>
                    <a:bodyPr/>
                    <a:lstStyle/>
                    <a:p>
                      <a:pPr algn="ctr" fontAlgn="ctr"/>
                      <a:r>
                        <a:rPr lang="en-US" sz="1200" u="none" strike="noStrike" dirty="0">
                          <a:effectLst/>
                        </a:rPr>
                        <a:t>0</a:t>
                      </a:r>
                      <a:endParaRPr lang="ru-RU" sz="1200" b="0" i="0" u="none" strike="noStrike" dirty="0">
                        <a:solidFill>
                          <a:srgbClr val="000000"/>
                        </a:solidFill>
                        <a:effectLst/>
                        <a:latin typeface="Arial" panose="020B0604020202020204" pitchFamily="34" charset="0"/>
                      </a:endParaRPr>
                    </a:p>
                  </a:txBody>
                  <a:tcPr marL="6562" marR="6562" marT="6562" marB="0" anchor="ctr"/>
                </a:tc>
                <a:tc>
                  <a:txBody>
                    <a:bodyPr/>
                    <a:lstStyle/>
                    <a:p>
                      <a:pPr algn="ctr" fontAlgn="ctr"/>
                      <a:r>
                        <a:rPr lang="en-US" sz="1200" u="none" strike="noStrike" dirty="0">
                          <a:effectLst/>
                        </a:rPr>
                        <a:t>0</a:t>
                      </a:r>
                      <a:endParaRPr lang="ru-RU" sz="1200" b="0" i="0" u="none" strike="noStrike" dirty="0">
                        <a:solidFill>
                          <a:srgbClr val="000000"/>
                        </a:solidFill>
                        <a:effectLst/>
                        <a:latin typeface="Calibri" panose="020F0502020204030204" pitchFamily="34" charset="0"/>
                      </a:endParaRPr>
                    </a:p>
                  </a:txBody>
                  <a:tcPr marL="6562" marR="6562" marT="6562" marB="0" anchor="ctr"/>
                </a:tc>
                <a:tc>
                  <a:txBody>
                    <a:bodyPr/>
                    <a:lstStyle/>
                    <a:p>
                      <a:pPr algn="ctr" fontAlgn="ctr"/>
                      <a:r>
                        <a:rPr lang="en-US" sz="1200" u="none" strike="noStrike" dirty="0">
                          <a:solidFill>
                            <a:schemeClr val="tx1"/>
                          </a:solidFill>
                          <a:effectLst/>
                        </a:rPr>
                        <a:t>0</a:t>
                      </a:r>
                      <a:endParaRPr lang="ru-RU" sz="1200" b="0" i="0" u="none" strike="noStrike" dirty="0">
                        <a:solidFill>
                          <a:schemeClr val="tx1"/>
                        </a:solidFill>
                        <a:effectLst/>
                        <a:latin typeface="Calibri" panose="020F0502020204030204" pitchFamily="34" charset="0"/>
                      </a:endParaRPr>
                    </a:p>
                  </a:txBody>
                  <a:tcPr marL="6562" marR="6562" marT="6562" marB="0" anchor="ctr"/>
                </a:tc>
                <a:extLst>
                  <a:ext uri="{0D108BD9-81ED-4DB2-BD59-A6C34878D82A}">
                    <a16:rowId xmlns:a16="http://schemas.microsoft.com/office/drawing/2014/main" val="1441755173"/>
                  </a:ext>
                </a:extLst>
              </a:tr>
              <a:tr h="853412">
                <a:tc>
                  <a:txBody>
                    <a:bodyPr/>
                    <a:lstStyle/>
                    <a:p>
                      <a:pPr algn="l" fontAlgn="ctr"/>
                      <a:r>
                        <a:rPr lang="ru-RU" sz="1200" u="none" strike="noStrike">
                          <a:effectLst/>
                        </a:rPr>
                        <a:t>Увеличение числа посетителей парков культуры и отдыха </a:t>
                      </a:r>
                      <a:endParaRPr lang="ru-RU" sz="1200" b="0" i="0" u="none" strike="noStrike">
                        <a:solidFill>
                          <a:srgbClr val="000000"/>
                        </a:solidFill>
                        <a:effectLst/>
                        <a:latin typeface="Arial" panose="020B0604020202020204" pitchFamily="34" charset="0"/>
                      </a:endParaRPr>
                    </a:p>
                  </a:txBody>
                  <a:tcPr marL="6562" marR="6562" marT="6562" marB="0" anchor="ctr"/>
                </a:tc>
                <a:tc>
                  <a:txBody>
                    <a:bodyPr/>
                    <a:lstStyle/>
                    <a:p>
                      <a:pPr algn="ctr" fontAlgn="ctr"/>
                      <a:r>
                        <a:rPr lang="ru-RU" sz="1200" u="none" strike="noStrike">
                          <a:effectLst/>
                        </a:rPr>
                        <a:t>Показатель муниципальной программы</a:t>
                      </a:r>
                      <a:endParaRPr lang="ru-RU" sz="1200" b="0" i="0" u="none" strike="noStrike">
                        <a:solidFill>
                          <a:srgbClr val="000000"/>
                        </a:solidFill>
                        <a:effectLst/>
                        <a:latin typeface="Arial" panose="020B0604020202020204" pitchFamily="34" charset="0"/>
                      </a:endParaRPr>
                    </a:p>
                  </a:txBody>
                  <a:tcPr marL="6562" marR="6562" marT="6562" marB="0" anchor="ctr"/>
                </a:tc>
                <a:tc>
                  <a:txBody>
                    <a:bodyPr/>
                    <a:lstStyle/>
                    <a:p>
                      <a:pPr algn="ctr" fontAlgn="ctr"/>
                      <a:r>
                        <a:rPr lang="ru-RU" sz="1200" u="none" strike="noStrike">
                          <a:effectLst/>
                        </a:rPr>
                        <a:t>Процент</a:t>
                      </a:r>
                      <a:endParaRPr lang="ru-RU" sz="1200" b="0" i="0" u="none" strike="noStrike">
                        <a:solidFill>
                          <a:srgbClr val="000000"/>
                        </a:solidFill>
                        <a:effectLst/>
                        <a:latin typeface="Arial" panose="020B0604020202020204" pitchFamily="34" charset="0"/>
                      </a:endParaRPr>
                    </a:p>
                  </a:txBody>
                  <a:tcPr marL="6562" marR="6562" marT="6562" marB="0" anchor="ctr"/>
                </a:tc>
                <a:tc>
                  <a:txBody>
                    <a:bodyPr/>
                    <a:lstStyle/>
                    <a:p>
                      <a:pPr algn="ctr" fontAlgn="ctr"/>
                      <a:r>
                        <a:rPr lang="ru-RU" sz="1200" u="none" strike="noStrike">
                          <a:effectLst/>
                        </a:rPr>
                        <a:t>100</a:t>
                      </a:r>
                      <a:endParaRPr lang="ru-RU" sz="1200" b="0" i="0" u="none" strike="noStrike">
                        <a:solidFill>
                          <a:srgbClr val="000000"/>
                        </a:solidFill>
                        <a:effectLst/>
                        <a:latin typeface="Arial" panose="020B0604020202020204" pitchFamily="34" charset="0"/>
                      </a:endParaRPr>
                    </a:p>
                  </a:txBody>
                  <a:tcPr marL="6562" marR="6562" marT="6562" marB="0" anchor="ctr"/>
                </a:tc>
                <a:tc>
                  <a:txBody>
                    <a:bodyPr/>
                    <a:lstStyle/>
                    <a:p>
                      <a:pPr algn="ctr" fontAlgn="ctr"/>
                      <a:r>
                        <a:rPr lang="en-US" sz="1200" u="none" strike="noStrike" dirty="0">
                          <a:effectLst/>
                        </a:rPr>
                        <a:t>110</a:t>
                      </a:r>
                      <a:endParaRPr lang="ru-RU" sz="1200" b="0" i="0" u="none" strike="noStrike" dirty="0">
                        <a:solidFill>
                          <a:srgbClr val="000000"/>
                        </a:solidFill>
                        <a:effectLst/>
                        <a:latin typeface="Arial" panose="020B0604020202020204" pitchFamily="34" charset="0"/>
                      </a:endParaRPr>
                    </a:p>
                  </a:txBody>
                  <a:tcPr marL="6562" marR="6562" marT="6562" marB="0" anchor="ctr"/>
                </a:tc>
                <a:tc>
                  <a:txBody>
                    <a:bodyPr/>
                    <a:lstStyle/>
                    <a:p>
                      <a:pPr algn="ctr" fontAlgn="ctr"/>
                      <a:r>
                        <a:rPr lang="en-US" sz="1200" u="none" strike="noStrike" dirty="0">
                          <a:effectLst/>
                        </a:rPr>
                        <a:t>115</a:t>
                      </a:r>
                      <a:endParaRPr lang="ru-RU" sz="1200" b="0" i="0" u="none" strike="noStrike" dirty="0">
                        <a:solidFill>
                          <a:srgbClr val="000000"/>
                        </a:solidFill>
                        <a:effectLst/>
                        <a:latin typeface="Arial" panose="020B0604020202020204" pitchFamily="34" charset="0"/>
                      </a:endParaRPr>
                    </a:p>
                  </a:txBody>
                  <a:tcPr marL="6562" marR="6562" marT="6562" marB="0" anchor="ctr"/>
                </a:tc>
                <a:tc>
                  <a:txBody>
                    <a:bodyPr/>
                    <a:lstStyle/>
                    <a:p>
                      <a:pPr algn="ctr" fontAlgn="ctr"/>
                      <a:r>
                        <a:rPr lang="en-US" sz="1200" u="none" strike="noStrike" dirty="0">
                          <a:effectLst/>
                        </a:rPr>
                        <a:t>120</a:t>
                      </a:r>
                      <a:endParaRPr lang="ru-RU" sz="1200" b="0" i="0" u="none" strike="noStrike" dirty="0">
                        <a:solidFill>
                          <a:srgbClr val="000000"/>
                        </a:solidFill>
                        <a:effectLst/>
                        <a:latin typeface="Arial" panose="020B0604020202020204" pitchFamily="34" charset="0"/>
                      </a:endParaRPr>
                    </a:p>
                  </a:txBody>
                  <a:tcPr marL="6562" marR="6562" marT="6562" marB="0" anchor="ctr"/>
                </a:tc>
                <a:tc>
                  <a:txBody>
                    <a:bodyPr/>
                    <a:lstStyle/>
                    <a:p>
                      <a:pPr algn="ctr" fontAlgn="ctr"/>
                      <a:r>
                        <a:rPr lang="en-US" sz="1200" u="none" strike="noStrike" dirty="0">
                          <a:effectLst/>
                        </a:rPr>
                        <a:t>125</a:t>
                      </a:r>
                      <a:endParaRPr lang="ru-RU" sz="1200" b="0" i="0" u="none" strike="noStrike" dirty="0">
                        <a:solidFill>
                          <a:srgbClr val="000000"/>
                        </a:solidFill>
                        <a:effectLst/>
                        <a:latin typeface="Calibri" panose="020F0502020204030204" pitchFamily="34" charset="0"/>
                      </a:endParaRPr>
                    </a:p>
                  </a:txBody>
                  <a:tcPr marL="6562" marR="6562" marT="6562" marB="0" anchor="ctr"/>
                </a:tc>
                <a:tc>
                  <a:txBody>
                    <a:bodyPr/>
                    <a:lstStyle/>
                    <a:p>
                      <a:pPr algn="ctr" fontAlgn="ctr"/>
                      <a:r>
                        <a:rPr lang="ru-RU" sz="1200" u="none" strike="noStrike" dirty="0">
                          <a:solidFill>
                            <a:schemeClr val="tx1"/>
                          </a:solidFill>
                          <a:effectLst/>
                        </a:rPr>
                        <a:t>125</a:t>
                      </a:r>
                      <a:endParaRPr lang="ru-RU" sz="1200" b="0" i="0" u="none" strike="noStrike" dirty="0">
                        <a:solidFill>
                          <a:schemeClr val="tx1"/>
                        </a:solidFill>
                        <a:effectLst/>
                        <a:latin typeface="Calibri" panose="020F0502020204030204" pitchFamily="34" charset="0"/>
                      </a:endParaRPr>
                    </a:p>
                  </a:txBody>
                  <a:tcPr marL="6562" marR="6562" marT="6562" marB="0" anchor="ctr"/>
                </a:tc>
                <a:extLst>
                  <a:ext uri="{0D108BD9-81ED-4DB2-BD59-A6C34878D82A}">
                    <a16:rowId xmlns:a16="http://schemas.microsoft.com/office/drawing/2014/main" val="104407754"/>
                  </a:ext>
                </a:extLst>
              </a:tr>
              <a:tr h="853412">
                <a:tc>
                  <a:txBody>
                    <a:bodyPr/>
                    <a:lstStyle/>
                    <a:p>
                      <a:pPr algn="l" fontAlgn="ctr"/>
                      <a:r>
                        <a:rPr lang="ru-RU" sz="1200" u="none" strike="noStrike" dirty="0">
                          <a:effectLst/>
                        </a:rPr>
                        <a:t>Соответствие нормативу обеспеченности парками культуры и отдыха </a:t>
                      </a:r>
                      <a:endParaRPr lang="ru-RU" sz="1200" b="0" i="0" u="none" strike="noStrike" dirty="0">
                        <a:solidFill>
                          <a:srgbClr val="000000"/>
                        </a:solidFill>
                        <a:effectLst/>
                        <a:latin typeface="Arial" panose="020B0604020202020204" pitchFamily="34" charset="0"/>
                      </a:endParaRPr>
                    </a:p>
                  </a:txBody>
                  <a:tcPr marL="6562" marR="6562" marT="6562" marB="0" anchor="ctr"/>
                </a:tc>
                <a:tc>
                  <a:txBody>
                    <a:bodyPr/>
                    <a:lstStyle/>
                    <a:p>
                      <a:pPr algn="ctr" fontAlgn="ctr"/>
                      <a:r>
                        <a:rPr lang="ru-RU" sz="1200" u="none" strike="noStrike">
                          <a:effectLst/>
                        </a:rPr>
                        <a:t>Показатель муниципальной программы</a:t>
                      </a:r>
                      <a:endParaRPr lang="ru-RU" sz="1200" b="0" i="0" u="none" strike="noStrike">
                        <a:solidFill>
                          <a:srgbClr val="000000"/>
                        </a:solidFill>
                        <a:effectLst/>
                        <a:latin typeface="Arial" panose="020B0604020202020204" pitchFamily="34" charset="0"/>
                      </a:endParaRPr>
                    </a:p>
                  </a:txBody>
                  <a:tcPr marL="6562" marR="6562" marT="6562" marB="0" anchor="ctr"/>
                </a:tc>
                <a:tc>
                  <a:txBody>
                    <a:bodyPr/>
                    <a:lstStyle/>
                    <a:p>
                      <a:pPr algn="ctr" fontAlgn="ctr"/>
                      <a:r>
                        <a:rPr lang="ru-RU" sz="1200" u="none" strike="noStrike">
                          <a:effectLst/>
                        </a:rPr>
                        <a:t>Процент</a:t>
                      </a:r>
                      <a:endParaRPr lang="ru-RU" sz="1200" b="0" i="0" u="none" strike="noStrike">
                        <a:solidFill>
                          <a:srgbClr val="000000"/>
                        </a:solidFill>
                        <a:effectLst/>
                        <a:latin typeface="Arial" panose="020B0604020202020204" pitchFamily="34" charset="0"/>
                      </a:endParaRPr>
                    </a:p>
                  </a:txBody>
                  <a:tcPr marL="6562" marR="6562" marT="6562" marB="0" anchor="ctr"/>
                </a:tc>
                <a:tc>
                  <a:txBody>
                    <a:bodyPr/>
                    <a:lstStyle/>
                    <a:p>
                      <a:pPr algn="ctr" fontAlgn="ctr"/>
                      <a:r>
                        <a:rPr lang="ru-RU" sz="1200" u="none" strike="noStrike">
                          <a:effectLst/>
                        </a:rPr>
                        <a:t>100</a:t>
                      </a:r>
                      <a:endParaRPr lang="ru-RU" sz="1200" b="0" i="0" u="none" strike="noStrike">
                        <a:solidFill>
                          <a:srgbClr val="000000"/>
                        </a:solidFill>
                        <a:effectLst/>
                        <a:latin typeface="Arial" panose="020B0604020202020204" pitchFamily="34" charset="0"/>
                      </a:endParaRPr>
                    </a:p>
                  </a:txBody>
                  <a:tcPr marL="6562" marR="6562" marT="6562" marB="0" anchor="ctr"/>
                </a:tc>
                <a:tc>
                  <a:txBody>
                    <a:bodyPr/>
                    <a:lstStyle/>
                    <a:p>
                      <a:pPr algn="ctr" fontAlgn="ctr"/>
                      <a:r>
                        <a:rPr lang="ru-RU" sz="1200" u="none" strike="noStrike" dirty="0">
                          <a:effectLst/>
                        </a:rPr>
                        <a:t>100</a:t>
                      </a:r>
                      <a:endParaRPr lang="ru-RU" sz="1200" b="0" i="0" u="none" strike="noStrike" dirty="0">
                        <a:solidFill>
                          <a:srgbClr val="000000"/>
                        </a:solidFill>
                        <a:effectLst/>
                        <a:latin typeface="Arial" panose="020B0604020202020204" pitchFamily="34" charset="0"/>
                      </a:endParaRPr>
                    </a:p>
                  </a:txBody>
                  <a:tcPr marL="6562" marR="6562" marT="6562" marB="0" anchor="ctr"/>
                </a:tc>
                <a:tc>
                  <a:txBody>
                    <a:bodyPr/>
                    <a:lstStyle/>
                    <a:p>
                      <a:pPr algn="ctr" fontAlgn="ctr"/>
                      <a:r>
                        <a:rPr lang="ru-RU" sz="1200" u="none" strike="noStrike" dirty="0">
                          <a:effectLst/>
                        </a:rPr>
                        <a:t>100</a:t>
                      </a:r>
                      <a:endParaRPr lang="ru-RU" sz="1200" b="0" i="0" u="none" strike="noStrike" dirty="0">
                        <a:solidFill>
                          <a:srgbClr val="000000"/>
                        </a:solidFill>
                        <a:effectLst/>
                        <a:latin typeface="Arial" panose="020B0604020202020204" pitchFamily="34" charset="0"/>
                      </a:endParaRPr>
                    </a:p>
                  </a:txBody>
                  <a:tcPr marL="6562" marR="6562" marT="6562" marB="0" anchor="ctr"/>
                </a:tc>
                <a:tc>
                  <a:txBody>
                    <a:bodyPr/>
                    <a:lstStyle/>
                    <a:p>
                      <a:pPr algn="ctr" fontAlgn="ctr"/>
                      <a:r>
                        <a:rPr lang="ru-RU" sz="1200" u="none" strike="noStrike">
                          <a:effectLst/>
                        </a:rPr>
                        <a:t>100</a:t>
                      </a:r>
                      <a:endParaRPr lang="ru-RU" sz="1200" b="0" i="0" u="none" strike="noStrike">
                        <a:solidFill>
                          <a:srgbClr val="000000"/>
                        </a:solidFill>
                        <a:effectLst/>
                        <a:latin typeface="Arial" panose="020B0604020202020204" pitchFamily="34" charset="0"/>
                      </a:endParaRPr>
                    </a:p>
                  </a:txBody>
                  <a:tcPr marL="6562" marR="6562" marT="6562" marB="0" anchor="ctr"/>
                </a:tc>
                <a:tc>
                  <a:txBody>
                    <a:bodyPr/>
                    <a:lstStyle/>
                    <a:p>
                      <a:pPr algn="ctr" fontAlgn="ctr"/>
                      <a:r>
                        <a:rPr lang="ru-RU" sz="1200" u="none" strike="noStrike">
                          <a:effectLst/>
                        </a:rPr>
                        <a:t>100</a:t>
                      </a:r>
                      <a:endParaRPr lang="ru-RU" sz="1200" b="0" i="0" u="none" strike="noStrike">
                        <a:solidFill>
                          <a:srgbClr val="000000"/>
                        </a:solidFill>
                        <a:effectLst/>
                        <a:latin typeface="Calibri" panose="020F0502020204030204" pitchFamily="34" charset="0"/>
                      </a:endParaRPr>
                    </a:p>
                  </a:txBody>
                  <a:tcPr marL="6562" marR="6562" marT="6562" marB="0" anchor="ctr"/>
                </a:tc>
                <a:tc>
                  <a:txBody>
                    <a:bodyPr/>
                    <a:lstStyle/>
                    <a:p>
                      <a:pPr algn="ctr" fontAlgn="ctr"/>
                      <a:r>
                        <a:rPr lang="ru-RU" sz="1200" u="none" strike="noStrike" dirty="0">
                          <a:solidFill>
                            <a:schemeClr val="tx1"/>
                          </a:solidFill>
                          <a:effectLst/>
                        </a:rPr>
                        <a:t>100</a:t>
                      </a:r>
                      <a:endParaRPr lang="ru-RU" sz="1200" b="0" i="0" u="none" strike="noStrike" dirty="0">
                        <a:solidFill>
                          <a:schemeClr val="tx1"/>
                        </a:solidFill>
                        <a:effectLst/>
                        <a:latin typeface="Calibri" panose="020F0502020204030204" pitchFamily="34" charset="0"/>
                      </a:endParaRPr>
                    </a:p>
                  </a:txBody>
                  <a:tcPr marL="6562" marR="6562" marT="6562" marB="0" anchor="ctr"/>
                </a:tc>
                <a:extLst>
                  <a:ext uri="{0D108BD9-81ED-4DB2-BD59-A6C34878D82A}">
                    <a16:rowId xmlns:a16="http://schemas.microsoft.com/office/drawing/2014/main" val="3787964239"/>
                  </a:ext>
                </a:extLst>
              </a:tr>
              <a:tr h="568942">
                <a:tc>
                  <a:txBody>
                    <a:bodyPr/>
                    <a:lstStyle/>
                    <a:p>
                      <a:pPr algn="l" fontAlgn="ctr"/>
                      <a:r>
                        <a:rPr lang="ru-RU" sz="1200" u="none" strike="noStrike">
                          <a:effectLst/>
                        </a:rPr>
                        <a:t>Количество установленных детских игровых площадок в парках культуры и отдыха</a:t>
                      </a:r>
                      <a:endParaRPr lang="ru-RU" sz="1200" b="0" i="0" u="none" strike="noStrike">
                        <a:solidFill>
                          <a:srgbClr val="000000"/>
                        </a:solidFill>
                        <a:effectLst/>
                        <a:latin typeface="Arial" panose="020B0604020202020204" pitchFamily="34" charset="0"/>
                      </a:endParaRPr>
                    </a:p>
                  </a:txBody>
                  <a:tcPr marL="6562" marR="6562" marT="6562" marB="0" anchor="ctr"/>
                </a:tc>
                <a:tc>
                  <a:txBody>
                    <a:bodyPr/>
                    <a:lstStyle/>
                    <a:p>
                      <a:pPr algn="ctr" fontAlgn="ctr"/>
                      <a:r>
                        <a:rPr lang="ru-RU" sz="1200" u="none" strike="noStrike">
                          <a:effectLst/>
                        </a:rPr>
                        <a:t>Отраслевой показатель</a:t>
                      </a:r>
                      <a:endParaRPr lang="ru-RU" sz="1200" b="0" i="0" u="none" strike="noStrike">
                        <a:solidFill>
                          <a:srgbClr val="000000"/>
                        </a:solidFill>
                        <a:effectLst/>
                        <a:latin typeface="Arial" panose="020B0604020202020204" pitchFamily="34" charset="0"/>
                      </a:endParaRPr>
                    </a:p>
                  </a:txBody>
                  <a:tcPr marL="6562" marR="6562" marT="6562" marB="0" anchor="ctr"/>
                </a:tc>
                <a:tc>
                  <a:txBody>
                    <a:bodyPr/>
                    <a:lstStyle/>
                    <a:p>
                      <a:pPr algn="ctr" fontAlgn="ctr"/>
                      <a:r>
                        <a:rPr lang="ru-RU" sz="1200" u="none" strike="noStrike">
                          <a:effectLst/>
                        </a:rPr>
                        <a:t>Процент</a:t>
                      </a:r>
                      <a:endParaRPr lang="ru-RU" sz="1200" b="0" i="0" u="none" strike="noStrike">
                        <a:solidFill>
                          <a:srgbClr val="000000"/>
                        </a:solidFill>
                        <a:effectLst/>
                        <a:latin typeface="Arial" panose="020B0604020202020204" pitchFamily="34" charset="0"/>
                      </a:endParaRPr>
                    </a:p>
                  </a:txBody>
                  <a:tcPr marL="6562" marR="6562" marT="6562" marB="0" anchor="ctr"/>
                </a:tc>
                <a:tc>
                  <a:txBody>
                    <a:bodyPr/>
                    <a:lstStyle/>
                    <a:p>
                      <a:pPr algn="ctr" fontAlgn="ctr"/>
                      <a:r>
                        <a:rPr lang="ru-RU" sz="1200" u="none" strike="noStrike">
                          <a:effectLst/>
                        </a:rPr>
                        <a:t>0</a:t>
                      </a:r>
                      <a:endParaRPr lang="ru-RU" sz="1200" b="0" i="0" u="none" strike="noStrike">
                        <a:solidFill>
                          <a:srgbClr val="000000"/>
                        </a:solidFill>
                        <a:effectLst/>
                        <a:latin typeface="Arial" panose="020B0604020202020204" pitchFamily="34" charset="0"/>
                      </a:endParaRPr>
                    </a:p>
                  </a:txBody>
                  <a:tcPr marL="6562" marR="6562" marT="6562" marB="0" anchor="ctr"/>
                </a:tc>
                <a:tc>
                  <a:txBody>
                    <a:bodyPr/>
                    <a:lstStyle/>
                    <a:p>
                      <a:pPr algn="ctr" fontAlgn="ctr"/>
                      <a:r>
                        <a:rPr lang="en-US" sz="1200" u="none" strike="noStrike" dirty="0">
                          <a:effectLst/>
                        </a:rPr>
                        <a:t>1</a:t>
                      </a:r>
                      <a:endParaRPr lang="ru-RU" sz="1200" b="0" i="0" u="none" strike="noStrike" dirty="0">
                        <a:solidFill>
                          <a:srgbClr val="000000"/>
                        </a:solidFill>
                        <a:effectLst/>
                        <a:latin typeface="Arial" panose="020B0604020202020204" pitchFamily="34" charset="0"/>
                      </a:endParaRPr>
                    </a:p>
                  </a:txBody>
                  <a:tcPr marL="6562" marR="6562" marT="6562" marB="0" anchor="ctr"/>
                </a:tc>
                <a:tc>
                  <a:txBody>
                    <a:bodyPr/>
                    <a:lstStyle/>
                    <a:p>
                      <a:pPr algn="ctr" fontAlgn="ctr"/>
                      <a:r>
                        <a:rPr lang="en-US" sz="1200" u="none" strike="noStrike" dirty="0">
                          <a:effectLst/>
                        </a:rPr>
                        <a:t>2</a:t>
                      </a:r>
                      <a:endParaRPr lang="ru-RU" sz="1200" b="0" i="0" u="none" strike="noStrike" dirty="0">
                        <a:solidFill>
                          <a:srgbClr val="000000"/>
                        </a:solidFill>
                        <a:effectLst/>
                        <a:latin typeface="Arial" panose="020B0604020202020204" pitchFamily="34" charset="0"/>
                      </a:endParaRPr>
                    </a:p>
                  </a:txBody>
                  <a:tcPr marL="6562" marR="6562" marT="6562" marB="0" anchor="ctr"/>
                </a:tc>
                <a:tc>
                  <a:txBody>
                    <a:bodyPr/>
                    <a:lstStyle/>
                    <a:p>
                      <a:pPr algn="ctr" fontAlgn="ctr"/>
                      <a:r>
                        <a:rPr lang="ru-RU" sz="1200" u="none" strike="noStrike">
                          <a:effectLst/>
                        </a:rPr>
                        <a:t>0</a:t>
                      </a:r>
                      <a:endParaRPr lang="ru-RU" sz="1200" b="0" i="0" u="none" strike="noStrike">
                        <a:solidFill>
                          <a:srgbClr val="000000"/>
                        </a:solidFill>
                        <a:effectLst/>
                        <a:latin typeface="Arial" panose="020B0604020202020204" pitchFamily="34" charset="0"/>
                      </a:endParaRPr>
                    </a:p>
                  </a:txBody>
                  <a:tcPr marL="6562" marR="6562" marT="6562" marB="0" anchor="ctr"/>
                </a:tc>
                <a:tc>
                  <a:txBody>
                    <a:bodyPr/>
                    <a:lstStyle/>
                    <a:p>
                      <a:pPr algn="ctr" fontAlgn="ctr"/>
                      <a:r>
                        <a:rPr lang="ru-RU" sz="1200" u="none" strike="noStrike">
                          <a:effectLst/>
                        </a:rPr>
                        <a:t>0</a:t>
                      </a:r>
                      <a:endParaRPr lang="ru-RU" sz="1200" b="0" i="0" u="none" strike="noStrike">
                        <a:solidFill>
                          <a:srgbClr val="000000"/>
                        </a:solidFill>
                        <a:effectLst/>
                        <a:latin typeface="Calibri" panose="020F0502020204030204" pitchFamily="34" charset="0"/>
                      </a:endParaRPr>
                    </a:p>
                  </a:txBody>
                  <a:tcPr marL="6562" marR="6562" marT="6562" marB="0" anchor="ctr"/>
                </a:tc>
                <a:tc>
                  <a:txBody>
                    <a:bodyPr/>
                    <a:lstStyle/>
                    <a:p>
                      <a:pPr algn="ctr" fontAlgn="ctr"/>
                      <a:r>
                        <a:rPr lang="ru-RU" sz="1200" u="none" strike="noStrike" dirty="0">
                          <a:solidFill>
                            <a:schemeClr val="tx1"/>
                          </a:solidFill>
                          <a:effectLst/>
                        </a:rPr>
                        <a:t>0</a:t>
                      </a:r>
                      <a:endParaRPr lang="ru-RU" sz="1200" b="0" i="0" u="none" strike="noStrike" dirty="0">
                        <a:solidFill>
                          <a:schemeClr val="tx1"/>
                        </a:solidFill>
                        <a:effectLst/>
                        <a:latin typeface="Calibri" panose="020F0502020204030204" pitchFamily="34" charset="0"/>
                      </a:endParaRPr>
                    </a:p>
                  </a:txBody>
                  <a:tcPr marL="6562" marR="6562" marT="6562" marB="0" anchor="ctr"/>
                </a:tc>
                <a:extLst>
                  <a:ext uri="{0D108BD9-81ED-4DB2-BD59-A6C34878D82A}">
                    <a16:rowId xmlns:a16="http://schemas.microsoft.com/office/drawing/2014/main" val="890671800"/>
                  </a:ext>
                </a:extLst>
              </a:tr>
              <a:tr h="568942">
                <a:tc>
                  <a:txBody>
                    <a:bodyPr/>
                    <a:lstStyle/>
                    <a:p>
                      <a:pPr algn="l" fontAlgn="ctr"/>
                      <a:r>
                        <a:rPr lang="ru-RU" sz="1200" u="none" strike="noStrike">
                          <a:effectLst/>
                        </a:rPr>
                        <a:t>Соответствие парков культуры и отдыха региональному парковому стандарту</a:t>
                      </a:r>
                      <a:endParaRPr lang="ru-RU" sz="1200" b="0" i="0" u="none" strike="noStrike">
                        <a:solidFill>
                          <a:srgbClr val="000000"/>
                        </a:solidFill>
                        <a:effectLst/>
                        <a:latin typeface="Arial" panose="020B0604020202020204" pitchFamily="34" charset="0"/>
                      </a:endParaRPr>
                    </a:p>
                  </a:txBody>
                  <a:tcPr marL="6562" marR="6562" marT="6562" marB="0" anchor="ctr"/>
                </a:tc>
                <a:tc>
                  <a:txBody>
                    <a:bodyPr/>
                    <a:lstStyle/>
                    <a:p>
                      <a:pPr algn="ctr" fontAlgn="ctr"/>
                      <a:r>
                        <a:rPr lang="ru-RU" sz="1200" u="none" strike="noStrike">
                          <a:effectLst/>
                        </a:rPr>
                        <a:t>Рейтинг-50</a:t>
                      </a:r>
                      <a:endParaRPr lang="ru-RU" sz="1200" b="0" i="0" u="none" strike="noStrike">
                        <a:solidFill>
                          <a:srgbClr val="000000"/>
                        </a:solidFill>
                        <a:effectLst/>
                        <a:latin typeface="Arial" panose="020B0604020202020204" pitchFamily="34" charset="0"/>
                      </a:endParaRPr>
                    </a:p>
                  </a:txBody>
                  <a:tcPr marL="6562" marR="6562" marT="6562" marB="0" anchor="ctr"/>
                </a:tc>
                <a:tc>
                  <a:txBody>
                    <a:bodyPr/>
                    <a:lstStyle/>
                    <a:p>
                      <a:pPr algn="ctr" fontAlgn="ctr"/>
                      <a:r>
                        <a:rPr lang="ru-RU" sz="1200" u="none" strike="noStrike">
                          <a:effectLst/>
                        </a:rPr>
                        <a:t>Процент</a:t>
                      </a:r>
                      <a:endParaRPr lang="ru-RU" sz="1200" b="0" i="0" u="none" strike="noStrike">
                        <a:solidFill>
                          <a:srgbClr val="000000"/>
                        </a:solidFill>
                        <a:effectLst/>
                        <a:latin typeface="Arial" panose="020B0604020202020204" pitchFamily="34" charset="0"/>
                      </a:endParaRPr>
                    </a:p>
                  </a:txBody>
                  <a:tcPr marL="6562" marR="6562" marT="6562" marB="0" anchor="ctr"/>
                </a:tc>
                <a:tc>
                  <a:txBody>
                    <a:bodyPr/>
                    <a:lstStyle/>
                    <a:p>
                      <a:pPr algn="ctr" fontAlgn="ctr"/>
                      <a:r>
                        <a:rPr lang="ru-RU" sz="1200" u="none" strike="noStrike">
                          <a:effectLst/>
                        </a:rPr>
                        <a:t>75</a:t>
                      </a:r>
                      <a:endParaRPr lang="ru-RU" sz="1200" b="0" i="0" u="none" strike="noStrike">
                        <a:solidFill>
                          <a:srgbClr val="000000"/>
                        </a:solidFill>
                        <a:effectLst/>
                        <a:latin typeface="Arial" panose="020B0604020202020204" pitchFamily="34" charset="0"/>
                      </a:endParaRPr>
                    </a:p>
                  </a:txBody>
                  <a:tcPr marL="6562" marR="6562" marT="6562" marB="0" anchor="ct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ru-RU" sz="1200" b="0" i="0" u="none" strike="noStrike" dirty="0">
                          <a:solidFill>
                            <a:srgbClr val="000000"/>
                          </a:solidFill>
                          <a:effectLst/>
                          <a:latin typeface="+mn-lt"/>
                        </a:rPr>
                        <a:t>85,28</a:t>
                      </a:r>
                    </a:p>
                  </a:txBody>
                  <a:tcPr marL="6562" marR="6562" marT="6562" marB="0" anchor="ctr"/>
                </a:tc>
                <a:tc>
                  <a:txBody>
                    <a:bodyPr/>
                    <a:lstStyle/>
                    <a:p>
                      <a:pPr algn="ctr" fontAlgn="ctr"/>
                      <a:r>
                        <a:rPr lang="en-US" sz="1200" u="none" strike="noStrike" dirty="0">
                          <a:effectLst/>
                        </a:rPr>
                        <a:t>107,5</a:t>
                      </a:r>
                      <a:endParaRPr lang="ru-RU" sz="1200" b="0" i="0" u="none" strike="noStrike" dirty="0">
                        <a:solidFill>
                          <a:srgbClr val="000000"/>
                        </a:solidFill>
                        <a:effectLst/>
                        <a:latin typeface="Arial" panose="020B0604020202020204" pitchFamily="34" charset="0"/>
                      </a:endParaRPr>
                    </a:p>
                  </a:txBody>
                  <a:tcPr marL="6562" marR="6562" marT="6562" marB="0" anchor="ctr"/>
                </a:tc>
                <a:tc>
                  <a:txBody>
                    <a:bodyPr/>
                    <a:lstStyle/>
                    <a:p>
                      <a:pPr algn="ctr" fontAlgn="ctr"/>
                      <a:r>
                        <a:rPr lang="en-US" sz="1200" u="none" strike="noStrike" dirty="0">
                          <a:effectLst/>
                        </a:rPr>
                        <a:t>112,9</a:t>
                      </a:r>
                      <a:endParaRPr lang="ru-RU" sz="1200" b="0" i="0" u="none" strike="noStrike" dirty="0">
                        <a:solidFill>
                          <a:srgbClr val="000000"/>
                        </a:solidFill>
                        <a:effectLst/>
                        <a:latin typeface="Arial" panose="020B0604020202020204" pitchFamily="34" charset="0"/>
                      </a:endParaRPr>
                    </a:p>
                  </a:txBody>
                  <a:tcPr marL="6562" marR="6562" marT="6562" marB="0" anchor="ctr"/>
                </a:tc>
                <a:tc>
                  <a:txBody>
                    <a:bodyPr/>
                    <a:lstStyle/>
                    <a:p>
                      <a:pPr algn="ctr" fontAlgn="ctr"/>
                      <a:r>
                        <a:rPr lang="en-US" sz="1200" u="none" strike="noStrike" dirty="0">
                          <a:effectLst/>
                        </a:rPr>
                        <a:t>118,5</a:t>
                      </a:r>
                      <a:endParaRPr lang="ru-RU" sz="1200" b="0" i="0" u="none" strike="noStrike" dirty="0">
                        <a:solidFill>
                          <a:srgbClr val="000000"/>
                        </a:solidFill>
                        <a:effectLst/>
                        <a:latin typeface="Calibri" panose="020F0502020204030204" pitchFamily="34" charset="0"/>
                      </a:endParaRPr>
                    </a:p>
                  </a:txBody>
                  <a:tcPr marL="6562" marR="6562" marT="6562" marB="0" anchor="ctr"/>
                </a:tc>
                <a:tc>
                  <a:txBody>
                    <a:bodyPr/>
                    <a:lstStyle/>
                    <a:p>
                      <a:pPr algn="ctr" fontAlgn="ctr"/>
                      <a:r>
                        <a:rPr lang="ru-RU" sz="1200" u="none" strike="noStrike" dirty="0">
                          <a:solidFill>
                            <a:schemeClr val="tx1"/>
                          </a:solidFill>
                          <a:effectLst/>
                        </a:rPr>
                        <a:t>100</a:t>
                      </a:r>
                      <a:endParaRPr lang="ru-RU" sz="1200" b="0" i="0" u="none" strike="noStrike" dirty="0">
                        <a:solidFill>
                          <a:schemeClr val="tx1"/>
                        </a:solidFill>
                        <a:effectLst/>
                        <a:latin typeface="Calibri" panose="020F0502020204030204" pitchFamily="34" charset="0"/>
                      </a:endParaRPr>
                    </a:p>
                  </a:txBody>
                  <a:tcPr marL="6562" marR="6562" marT="6562" marB="0" anchor="ctr"/>
                </a:tc>
                <a:extLst>
                  <a:ext uri="{0D108BD9-81ED-4DB2-BD59-A6C34878D82A}">
                    <a16:rowId xmlns:a16="http://schemas.microsoft.com/office/drawing/2014/main" val="4250328193"/>
                  </a:ext>
                </a:extLst>
              </a:tr>
            </a:tbl>
          </a:graphicData>
        </a:graphic>
      </p:graphicFrame>
    </p:spTree>
    <p:extLst>
      <p:ext uri="{BB962C8B-B14F-4D97-AF65-F5344CB8AC3E}">
        <p14:creationId xmlns:p14="http://schemas.microsoft.com/office/powerpoint/2010/main" val="266400517"/>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C76ABE35-EE31-4586-BF2E-7BF9729091A9}"/>
              </a:ext>
            </a:extLst>
          </p:cNvPr>
          <p:cNvSpPr>
            <a:spLocks noGrp="1"/>
          </p:cNvSpPr>
          <p:nvPr>
            <p:ph type="title"/>
          </p:nvPr>
        </p:nvSpPr>
        <p:spPr>
          <a:xfrm>
            <a:off x="845127" y="170694"/>
            <a:ext cx="11192963" cy="539587"/>
          </a:xfrm>
        </p:spPr>
        <p:txBody>
          <a:bodyPr>
            <a:noAutofit/>
          </a:bodyPr>
          <a:lstStyle/>
          <a:p>
            <a:pPr algn="ctr"/>
            <a:r>
              <a:rPr lang="ru-RU" sz="2400" dirty="0"/>
              <a:t>Реализация муниципальных программ</a:t>
            </a:r>
            <a:br>
              <a:rPr lang="ru-RU" sz="2400" dirty="0"/>
            </a:br>
            <a:r>
              <a:rPr lang="ru-RU" sz="2400" dirty="0"/>
              <a:t> городского округа Долгопрудный в разрезе целевых показателей в динамике</a:t>
            </a:r>
          </a:p>
        </p:txBody>
      </p:sp>
      <p:sp>
        <p:nvSpPr>
          <p:cNvPr id="4" name="Номер слайда 3">
            <a:extLst>
              <a:ext uri="{FF2B5EF4-FFF2-40B4-BE49-F238E27FC236}">
                <a16:creationId xmlns:a16="http://schemas.microsoft.com/office/drawing/2014/main" id="{6F302A7F-1EA8-4336-863D-1EEEBC559F5F}"/>
              </a:ext>
            </a:extLst>
          </p:cNvPr>
          <p:cNvSpPr>
            <a:spLocks noGrp="1"/>
          </p:cNvSpPr>
          <p:nvPr>
            <p:ph type="sldNum" sz="quarter" idx="12"/>
          </p:nvPr>
        </p:nvSpPr>
        <p:spPr>
          <a:xfrm>
            <a:off x="9448800" y="6492240"/>
            <a:ext cx="2743200" cy="365125"/>
          </a:xfrm>
        </p:spPr>
        <p:txBody>
          <a:bodyPr/>
          <a:lstStyle/>
          <a:p>
            <a:fld id="{E4EB6E89-BA87-4003-BD23-6BDF40F3EBED}" type="slidenum">
              <a:rPr lang="ru-RU" smtClean="0"/>
              <a:pPr/>
              <a:t>43</a:t>
            </a:fld>
            <a:endParaRPr lang="ru-RU"/>
          </a:p>
        </p:txBody>
      </p:sp>
      <p:pic>
        <p:nvPicPr>
          <p:cNvPr id="6" name="Объект 6">
            <a:extLst>
              <a:ext uri="{FF2B5EF4-FFF2-40B4-BE49-F238E27FC236}">
                <a16:creationId xmlns:a16="http://schemas.microsoft.com/office/drawing/2014/main" id="{4CE9F828-CB7F-4197-B7C9-2991DABD01A3}"/>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53910" y="170694"/>
            <a:ext cx="760490" cy="342008"/>
          </a:xfrm>
          <a:prstGeom prst="rect">
            <a:avLst/>
          </a:prstGeom>
        </p:spPr>
      </p:pic>
      <p:graphicFrame>
        <p:nvGraphicFramePr>
          <p:cNvPr id="8" name="Объект 7">
            <a:extLst>
              <a:ext uri="{FF2B5EF4-FFF2-40B4-BE49-F238E27FC236}">
                <a16:creationId xmlns:a16="http://schemas.microsoft.com/office/drawing/2014/main" id="{54625694-2B9F-40A2-A015-80984BE42517}"/>
              </a:ext>
            </a:extLst>
          </p:cNvPr>
          <p:cNvGraphicFramePr>
            <a:graphicFrameLocks noGrp="1"/>
          </p:cNvGraphicFramePr>
          <p:nvPr>
            <p:ph idx="1"/>
            <p:extLst>
              <p:ext uri="{D42A27DB-BD31-4B8C-83A1-F6EECF244321}">
                <p14:modId xmlns:p14="http://schemas.microsoft.com/office/powerpoint/2010/main" val="2347701142"/>
              </p:ext>
            </p:extLst>
          </p:nvPr>
        </p:nvGraphicFramePr>
        <p:xfrm>
          <a:off x="678077" y="897632"/>
          <a:ext cx="10992969" cy="5685730"/>
        </p:xfrm>
        <a:graphic>
          <a:graphicData uri="http://schemas.openxmlformats.org/drawingml/2006/table">
            <a:tbl>
              <a:tblPr>
                <a:tableStyleId>{5C22544A-7EE6-4342-B048-85BDC9FD1C3A}</a:tableStyleId>
              </a:tblPr>
              <a:tblGrid>
                <a:gridCol w="2982076">
                  <a:extLst>
                    <a:ext uri="{9D8B030D-6E8A-4147-A177-3AD203B41FA5}">
                      <a16:colId xmlns:a16="http://schemas.microsoft.com/office/drawing/2014/main" val="240409636"/>
                    </a:ext>
                  </a:extLst>
                </a:gridCol>
                <a:gridCol w="1122405">
                  <a:extLst>
                    <a:ext uri="{9D8B030D-6E8A-4147-A177-3AD203B41FA5}">
                      <a16:colId xmlns:a16="http://schemas.microsoft.com/office/drawing/2014/main" val="1002150722"/>
                    </a:ext>
                  </a:extLst>
                </a:gridCol>
                <a:gridCol w="946342">
                  <a:extLst>
                    <a:ext uri="{9D8B030D-6E8A-4147-A177-3AD203B41FA5}">
                      <a16:colId xmlns:a16="http://schemas.microsoft.com/office/drawing/2014/main" val="1558123203"/>
                    </a:ext>
                  </a:extLst>
                </a:gridCol>
                <a:gridCol w="946342">
                  <a:extLst>
                    <a:ext uri="{9D8B030D-6E8A-4147-A177-3AD203B41FA5}">
                      <a16:colId xmlns:a16="http://schemas.microsoft.com/office/drawing/2014/main" val="1330058079"/>
                    </a:ext>
                  </a:extLst>
                </a:gridCol>
                <a:gridCol w="990358">
                  <a:extLst>
                    <a:ext uri="{9D8B030D-6E8A-4147-A177-3AD203B41FA5}">
                      <a16:colId xmlns:a16="http://schemas.microsoft.com/office/drawing/2014/main" val="1050313964"/>
                    </a:ext>
                  </a:extLst>
                </a:gridCol>
                <a:gridCol w="968350">
                  <a:extLst>
                    <a:ext uri="{9D8B030D-6E8A-4147-A177-3AD203B41FA5}">
                      <a16:colId xmlns:a16="http://schemas.microsoft.com/office/drawing/2014/main" val="2525889287"/>
                    </a:ext>
                  </a:extLst>
                </a:gridCol>
                <a:gridCol w="1067385">
                  <a:extLst>
                    <a:ext uri="{9D8B030D-6E8A-4147-A177-3AD203B41FA5}">
                      <a16:colId xmlns:a16="http://schemas.microsoft.com/office/drawing/2014/main" val="1257574033"/>
                    </a:ext>
                  </a:extLst>
                </a:gridCol>
                <a:gridCol w="968350">
                  <a:extLst>
                    <a:ext uri="{9D8B030D-6E8A-4147-A177-3AD203B41FA5}">
                      <a16:colId xmlns:a16="http://schemas.microsoft.com/office/drawing/2014/main" val="3895982599"/>
                    </a:ext>
                  </a:extLst>
                </a:gridCol>
                <a:gridCol w="1001361">
                  <a:extLst>
                    <a:ext uri="{9D8B030D-6E8A-4147-A177-3AD203B41FA5}">
                      <a16:colId xmlns:a16="http://schemas.microsoft.com/office/drawing/2014/main" val="647516340"/>
                    </a:ext>
                  </a:extLst>
                </a:gridCol>
              </a:tblGrid>
              <a:tr h="103836">
                <a:tc rowSpan="2">
                  <a:txBody>
                    <a:bodyPr/>
                    <a:lstStyle/>
                    <a:p>
                      <a:pPr algn="ctr" fontAlgn="ctr"/>
                      <a:r>
                        <a:rPr lang="ru-RU" sz="1000" u="none" strike="noStrike" dirty="0">
                          <a:effectLst/>
                        </a:rPr>
                        <a:t>Наименование муниципальной программы/подпрограммы/показателя</a:t>
                      </a:r>
                      <a:endParaRPr lang="ru-RU" sz="1000" b="0" i="0" u="none" strike="noStrike" dirty="0">
                        <a:solidFill>
                          <a:srgbClr val="000000"/>
                        </a:solidFill>
                        <a:effectLst/>
                        <a:latin typeface="Arial" panose="020B0604020202020204" pitchFamily="34" charset="0"/>
                      </a:endParaRPr>
                    </a:p>
                  </a:txBody>
                  <a:tcPr marL="4934" marR="4934" marT="4934" marB="0" anchor="ctr"/>
                </a:tc>
                <a:tc rowSpan="2">
                  <a:txBody>
                    <a:bodyPr/>
                    <a:lstStyle/>
                    <a:p>
                      <a:pPr algn="ctr" fontAlgn="ctr"/>
                      <a:r>
                        <a:rPr lang="ru-RU" sz="1000" u="none" strike="noStrike">
                          <a:effectLst/>
                        </a:rPr>
                        <a:t>Тип показателя</a:t>
                      </a:r>
                      <a:endParaRPr lang="ru-RU" sz="1000" b="0" i="0" u="none" strike="noStrike">
                        <a:solidFill>
                          <a:srgbClr val="000000"/>
                        </a:solidFill>
                        <a:effectLst/>
                        <a:latin typeface="Arial" panose="020B0604020202020204" pitchFamily="34" charset="0"/>
                      </a:endParaRPr>
                    </a:p>
                  </a:txBody>
                  <a:tcPr marL="4934" marR="4934" marT="4934" marB="0" anchor="ctr"/>
                </a:tc>
                <a:tc rowSpan="2">
                  <a:txBody>
                    <a:bodyPr/>
                    <a:lstStyle/>
                    <a:p>
                      <a:pPr algn="ctr" fontAlgn="ctr"/>
                      <a:r>
                        <a:rPr lang="ru-RU" sz="1000" u="none" strike="noStrike">
                          <a:effectLst/>
                        </a:rPr>
                        <a:t>Единица измерения</a:t>
                      </a:r>
                      <a:endParaRPr lang="ru-RU" sz="1000" b="0" i="0" u="none" strike="noStrike">
                        <a:solidFill>
                          <a:srgbClr val="000000"/>
                        </a:solidFill>
                        <a:effectLst/>
                        <a:latin typeface="Arial" panose="020B0604020202020204" pitchFamily="34" charset="0"/>
                      </a:endParaRPr>
                    </a:p>
                  </a:txBody>
                  <a:tcPr marL="4934" marR="4934" marT="4934" marB="0" anchor="ctr"/>
                </a:tc>
                <a:tc rowSpan="2">
                  <a:txBody>
                    <a:bodyPr/>
                    <a:lstStyle/>
                    <a:p>
                      <a:pPr algn="ctr" fontAlgn="ctr"/>
                      <a:r>
                        <a:rPr lang="ru-RU" sz="1000" u="none" strike="noStrike">
                          <a:effectLst/>
                        </a:rPr>
                        <a:t>Базовое значение</a:t>
                      </a:r>
                      <a:endParaRPr lang="ru-RU" sz="1000" b="0" i="0" u="none" strike="noStrike">
                        <a:solidFill>
                          <a:srgbClr val="000000"/>
                        </a:solidFill>
                        <a:effectLst/>
                        <a:latin typeface="Arial" panose="020B0604020202020204" pitchFamily="34" charset="0"/>
                      </a:endParaRPr>
                    </a:p>
                  </a:txBody>
                  <a:tcPr marL="4934" marR="4934" marT="4934" marB="0" anchor="ctr"/>
                </a:tc>
                <a:tc rowSpan="2">
                  <a:txBody>
                    <a:bodyPr/>
                    <a:lstStyle/>
                    <a:p>
                      <a:pPr algn="ctr" fontAlgn="ctr"/>
                      <a:r>
                        <a:rPr lang="ru-RU" sz="1000" u="none" strike="noStrike" dirty="0">
                          <a:effectLst/>
                        </a:rPr>
                        <a:t>Достигнутое </a:t>
                      </a:r>
                    </a:p>
                    <a:p>
                      <a:pPr algn="ctr" fontAlgn="ctr"/>
                      <a:r>
                        <a:rPr lang="ru-RU" sz="1000" u="none" strike="noStrike" dirty="0">
                          <a:effectLst/>
                        </a:rPr>
                        <a:t>2021 года</a:t>
                      </a:r>
                      <a:endParaRPr lang="ru-RU" sz="1000" b="0" i="0" u="none" strike="noStrike" dirty="0">
                        <a:solidFill>
                          <a:srgbClr val="000000"/>
                        </a:solidFill>
                        <a:effectLst/>
                        <a:latin typeface="Arial" panose="020B0604020202020204" pitchFamily="34" charset="0"/>
                      </a:endParaRPr>
                    </a:p>
                  </a:txBody>
                  <a:tcPr marL="4934" marR="4934" marT="4934" marB="0" anchor="ctr"/>
                </a:tc>
                <a:tc rowSpan="2">
                  <a:txBody>
                    <a:bodyPr/>
                    <a:lstStyle/>
                    <a:p>
                      <a:pPr algn="ctr" fontAlgn="ctr"/>
                      <a:r>
                        <a:rPr lang="ru-RU" sz="1000" u="none" strike="noStrike" dirty="0">
                          <a:effectLst/>
                        </a:rPr>
                        <a:t>Оценка 2022 год</a:t>
                      </a:r>
                      <a:endParaRPr lang="ru-RU" sz="1000" b="0" i="0" u="none" strike="noStrike" dirty="0">
                        <a:solidFill>
                          <a:srgbClr val="000000"/>
                        </a:solidFill>
                        <a:effectLst/>
                        <a:latin typeface="Arial" panose="020B0604020202020204" pitchFamily="34" charset="0"/>
                      </a:endParaRPr>
                    </a:p>
                  </a:txBody>
                  <a:tcPr marL="4934" marR="4934" marT="4934" marB="0" anchor="ctr"/>
                </a:tc>
                <a:tc gridSpan="3">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ru-RU" sz="10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Планируемое значение показателя по годам реализации</a:t>
                      </a:r>
                    </a:p>
                  </a:txBody>
                  <a:tcPr marL="3729" marR="3729" marT="3729" marB="0" anchor="ctr"/>
                </a:tc>
                <a:tc hMerge="1">
                  <a:txBody>
                    <a:bodyPr/>
                    <a:lstStyle/>
                    <a:p>
                      <a:endParaRPr lang="ru-RU" dirty="0"/>
                    </a:p>
                  </a:txBody>
                  <a:tcPr marL="3729" marR="3729" marT="3729" marB="0" anchor="ctr"/>
                </a:tc>
                <a:tc hMerge="1">
                  <a:txBody>
                    <a:bodyPr/>
                    <a:lstStyle/>
                    <a:p>
                      <a:endParaRPr lang="ru-RU" dirty="0"/>
                    </a:p>
                  </a:txBody>
                  <a:tcPr marL="3729" marR="3729" marT="3729" marB="0" anchor="ctr"/>
                </a:tc>
                <a:extLst>
                  <a:ext uri="{0D108BD9-81ED-4DB2-BD59-A6C34878D82A}">
                    <a16:rowId xmlns:a16="http://schemas.microsoft.com/office/drawing/2014/main" val="922562420"/>
                  </a:ext>
                </a:extLst>
              </a:tr>
              <a:tr h="154867">
                <a:tc vMerge="1">
                  <a:txBody>
                    <a:bodyPr/>
                    <a:lstStyle/>
                    <a:p>
                      <a:endParaRPr lang="ru-RU"/>
                    </a:p>
                  </a:txBody>
                  <a:tcPr/>
                </a:tc>
                <a:tc vMerge="1">
                  <a:txBody>
                    <a:bodyPr/>
                    <a:lstStyle/>
                    <a:p>
                      <a:endParaRPr lang="ru-RU"/>
                    </a:p>
                  </a:txBody>
                  <a:tcPr/>
                </a:tc>
                <a:tc vMerge="1">
                  <a:txBody>
                    <a:bodyPr/>
                    <a:lstStyle/>
                    <a:p>
                      <a:endParaRPr lang="ru-RU"/>
                    </a:p>
                  </a:txBody>
                  <a:tcPr/>
                </a:tc>
                <a:tc vMerge="1">
                  <a:txBody>
                    <a:bodyPr/>
                    <a:lstStyle/>
                    <a:p>
                      <a:endParaRPr lang="ru-RU"/>
                    </a:p>
                  </a:txBody>
                  <a:tcPr/>
                </a:tc>
                <a:tc vMerge="1">
                  <a:txBody>
                    <a:bodyPr/>
                    <a:lstStyle/>
                    <a:p>
                      <a:endParaRPr lang="ru-RU"/>
                    </a:p>
                  </a:txBody>
                  <a:tcPr/>
                </a:tc>
                <a:tc vMerge="1">
                  <a:txBody>
                    <a:bodyPr/>
                    <a:lstStyle/>
                    <a:p>
                      <a:endParaRPr lang="ru-RU"/>
                    </a:p>
                  </a:txBody>
                  <a:tcPr/>
                </a:tc>
                <a:tc>
                  <a:txBody>
                    <a:bodyPr/>
                    <a:lstStyle/>
                    <a:p>
                      <a:pPr algn="ctr" fontAlgn="ctr"/>
                      <a:r>
                        <a:rPr lang="ru-RU" sz="1000" u="none" strike="noStrike" dirty="0">
                          <a:effectLst/>
                        </a:rPr>
                        <a:t>2023 год</a:t>
                      </a:r>
                      <a:endParaRPr lang="ru-RU" sz="1000" b="0" i="0" u="none" strike="noStrike" dirty="0">
                        <a:solidFill>
                          <a:srgbClr val="000000"/>
                        </a:solidFill>
                        <a:effectLst/>
                        <a:latin typeface="Arial" panose="020B0604020202020204" pitchFamily="34" charset="0"/>
                      </a:endParaRPr>
                    </a:p>
                  </a:txBody>
                  <a:tcPr marL="3729" marR="3729" marT="3729" marB="0" anchor="ctr"/>
                </a:tc>
                <a:tc>
                  <a:txBody>
                    <a:bodyPr/>
                    <a:lstStyle/>
                    <a:p>
                      <a:pPr algn="ctr" fontAlgn="ctr"/>
                      <a:r>
                        <a:rPr lang="ru-RU" sz="1000" u="none" strike="noStrike" dirty="0">
                          <a:effectLst/>
                        </a:rPr>
                        <a:t>2024 год</a:t>
                      </a:r>
                      <a:endParaRPr lang="ru-RU" sz="1000" b="0" i="0" u="none" strike="noStrike" dirty="0">
                        <a:solidFill>
                          <a:srgbClr val="000000"/>
                        </a:solidFill>
                        <a:effectLst/>
                        <a:latin typeface="Arial" panose="020B0604020202020204" pitchFamily="34" charset="0"/>
                      </a:endParaRPr>
                    </a:p>
                  </a:txBody>
                  <a:tcPr marL="3729" marR="3729" marT="3729" marB="0" anchor="ctr"/>
                </a:tc>
                <a:tc>
                  <a:txBody>
                    <a:bodyPr/>
                    <a:lstStyle/>
                    <a:p>
                      <a:pPr algn="ctr" fontAlgn="ctr"/>
                      <a:r>
                        <a:rPr lang="ru-RU" sz="1000" u="none" strike="noStrike" dirty="0">
                          <a:effectLst/>
                        </a:rPr>
                        <a:t>2025 год</a:t>
                      </a:r>
                      <a:endParaRPr lang="ru-RU" sz="1000" b="0" i="0" u="none" strike="noStrike" dirty="0">
                        <a:solidFill>
                          <a:srgbClr val="000000"/>
                        </a:solidFill>
                        <a:effectLst/>
                        <a:latin typeface="Arial" panose="020B0604020202020204" pitchFamily="34" charset="0"/>
                      </a:endParaRPr>
                    </a:p>
                  </a:txBody>
                  <a:tcPr marL="3729" marR="3729" marT="3729" marB="0" anchor="ctr"/>
                </a:tc>
                <a:extLst>
                  <a:ext uri="{0D108BD9-81ED-4DB2-BD59-A6C34878D82A}">
                    <a16:rowId xmlns:a16="http://schemas.microsoft.com/office/drawing/2014/main" val="1049738714"/>
                  </a:ext>
                </a:extLst>
              </a:tr>
              <a:tr h="128514">
                <a:tc>
                  <a:txBody>
                    <a:bodyPr/>
                    <a:lstStyle/>
                    <a:p>
                      <a:pPr algn="l" fontAlgn="ctr"/>
                      <a:r>
                        <a:rPr lang="ru-RU" sz="1000" u="none" strike="noStrike">
                          <a:effectLst/>
                        </a:rPr>
                        <a:t>Муниципальная программа «Образование»</a:t>
                      </a:r>
                      <a:endParaRPr lang="ru-RU" sz="1000" b="1" i="0" u="none" strike="noStrike">
                        <a:solidFill>
                          <a:srgbClr val="000000"/>
                        </a:solidFill>
                        <a:effectLst/>
                        <a:latin typeface="Arial" panose="020B0604020202020204" pitchFamily="34" charset="0"/>
                      </a:endParaRPr>
                    </a:p>
                  </a:txBody>
                  <a:tcPr marL="4934" marR="4934" marT="4934" marB="0" anchor="ctr"/>
                </a:tc>
                <a:tc>
                  <a:txBody>
                    <a:bodyPr/>
                    <a:lstStyle/>
                    <a:p>
                      <a:pPr algn="ctr" fontAlgn="ctr"/>
                      <a:r>
                        <a:rPr lang="ru-RU" sz="1000" u="none" strike="noStrike">
                          <a:effectLst/>
                        </a:rPr>
                        <a:t> </a:t>
                      </a:r>
                      <a:endParaRPr lang="ru-RU" sz="1000" b="0" i="0" u="none" strike="noStrike">
                        <a:solidFill>
                          <a:srgbClr val="000000"/>
                        </a:solidFill>
                        <a:effectLst/>
                        <a:latin typeface="Arial" panose="020B0604020202020204" pitchFamily="34" charset="0"/>
                      </a:endParaRPr>
                    </a:p>
                  </a:txBody>
                  <a:tcPr marL="4934" marR="4934" marT="4934" marB="0" anchor="ctr"/>
                </a:tc>
                <a:tc>
                  <a:txBody>
                    <a:bodyPr/>
                    <a:lstStyle/>
                    <a:p>
                      <a:pPr algn="ctr" fontAlgn="ctr"/>
                      <a:r>
                        <a:rPr lang="ru-RU" sz="1000" u="none" strike="noStrike">
                          <a:effectLst/>
                        </a:rPr>
                        <a:t> </a:t>
                      </a:r>
                      <a:endParaRPr lang="ru-RU" sz="1000" b="0" i="0" u="none" strike="noStrike">
                        <a:solidFill>
                          <a:srgbClr val="000000"/>
                        </a:solidFill>
                        <a:effectLst/>
                        <a:latin typeface="Arial" panose="020B0604020202020204" pitchFamily="34" charset="0"/>
                      </a:endParaRPr>
                    </a:p>
                  </a:txBody>
                  <a:tcPr marL="4934" marR="4934" marT="4934" marB="0" anchor="ctr"/>
                </a:tc>
                <a:tc>
                  <a:txBody>
                    <a:bodyPr/>
                    <a:lstStyle/>
                    <a:p>
                      <a:pPr algn="ctr" fontAlgn="ctr"/>
                      <a:r>
                        <a:rPr lang="ru-RU" sz="1000" u="none" strike="noStrike">
                          <a:effectLst/>
                        </a:rPr>
                        <a:t> </a:t>
                      </a:r>
                      <a:endParaRPr lang="ru-RU" sz="1000" b="0" i="0" u="none" strike="noStrike">
                        <a:solidFill>
                          <a:srgbClr val="000000"/>
                        </a:solidFill>
                        <a:effectLst/>
                        <a:latin typeface="Arial" panose="020B0604020202020204" pitchFamily="34" charset="0"/>
                      </a:endParaRPr>
                    </a:p>
                  </a:txBody>
                  <a:tcPr marL="4934" marR="4934" marT="4934" marB="0" anchor="ctr"/>
                </a:tc>
                <a:tc>
                  <a:txBody>
                    <a:bodyPr/>
                    <a:lstStyle/>
                    <a:p>
                      <a:pPr algn="ctr" fontAlgn="ctr"/>
                      <a:r>
                        <a:rPr lang="ru-RU" sz="1000" u="none" strike="noStrike">
                          <a:effectLst/>
                        </a:rPr>
                        <a:t> </a:t>
                      </a:r>
                      <a:endParaRPr lang="ru-RU" sz="1000" b="0" i="0" u="none" strike="noStrike">
                        <a:solidFill>
                          <a:srgbClr val="000000"/>
                        </a:solidFill>
                        <a:effectLst/>
                        <a:latin typeface="Arial" panose="020B0604020202020204" pitchFamily="34" charset="0"/>
                      </a:endParaRPr>
                    </a:p>
                  </a:txBody>
                  <a:tcPr marL="4934" marR="4934" marT="4934" marB="0" anchor="ctr"/>
                </a:tc>
                <a:tc>
                  <a:txBody>
                    <a:bodyPr/>
                    <a:lstStyle/>
                    <a:p>
                      <a:pPr algn="ctr" fontAlgn="ctr"/>
                      <a:r>
                        <a:rPr lang="ru-RU" sz="1000" u="none" strike="noStrike">
                          <a:effectLst/>
                        </a:rPr>
                        <a:t> </a:t>
                      </a:r>
                      <a:endParaRPr lang="ru-RU" sz="1000" b="0" i="0" u="none" strike="noStrike">
                        <a:solidFill>
                          <a:srgbClr val="000000"/>
                        </a:solidFill>
                        <a:effectLst/>
                        <a:latin typeface="Arial" panose="020B0604020202020204" pitchFamily="34" charset="0"/>
                      </a:endParaRPr>
                    </a:p>
                  </a:txBody>
                  <a:tcPr marL="4934" marR="4934" marT="4934" marB="0" anchor="ctr"/>
                </a:tc>
                <a:tc>
                  <a:txBody>
                    <a:bodyPr/>
                    <a:lstStyle/>
                    <a:p>
                      <a:pPr algn="ctr" fontAlgn="ctr"/>
                      <a:r>
                        <a:rPr lang="ru-RU" sz="1000" u="none" strike="noStrike">
                          <a:effectLst/>
                        </a:rPr>
                        <a:t> </a:t>
                      </a:r>
                      <a:endParaRPr lang="ru-RU" sz="1000" b="0" i="0" u="none" strike="noStrike">
                        <a:solidFill>
                          <a:srgbClr val="000000"/>
                        </a:solidFill>
                        <a:effectLst/>
                        <a:latin typeface="Arial" panose="020B0604020202020204" pitchFamily="34" charset="0"/>
                      </a:endParaRPr>
                    </a:p>
                  </a:txBody>
                  <a:tcPr marL="4934" marR="4934" marT="4934" marB="0" anchor="ctr"/>
                </a:tc>
                <a:tc>
                  <a:txBody>
                    <a:bodyPr/>
                    <a:lstStyle/>
                    <a:p>
                      <a:pPr algn="ctr" fontAlgn="ctr"/>
                      <a:r>
                        <a:rPr lang="ru-RU" sz="1000" u="none" strike="noStrike">
                          <a:effectLst/>
                        </a:rPr>
                        <a:t> </a:t>
                      </a:r>
                      <a:endParaRPr lang="ru-RU" sz="1000" b="0" i="0" u="none" strike="noStrike">
                        <a:solidFill>
                          <a:srgbClr val="000000"/>
                        </a:solidFill>
                        <a:effectLst/>
                        <a:latin typeface="Calibri" panose="020F0502020204030204" pitchFamily="34" charset="0"/>
                      </a:endParaRPr>
                    </a:p>
                  </a:txBody>
                  <a:tcPr marL="4934" marR="4934" marT="4934" marB="0" anchor="ctr"/>
                </a:tc>
                <a:tc>
                  <a:txBody>
                    <a:bodyPr/>
                    <a:lstStyle/>
                    <a:p>
                      <a:pPr algn="ctr" fontAlgn="ctr"/>
                      <a:r>
                        <a:rPr lang="ru-RU" sz="1000" u="none" strike="noStrike" dirty="0">
                          <a:effectLst/>
                        </a:rPr>
                        <a:t> </a:t>
                      </a:r>
                      <a:endParaRPr lang="ru-RU" sz="1000" b="0" i="0" u="none" strike="noStrike" dirty="0">
                        <a:solidFill>
                          <a:srgbClr val="000000"/>
                        </a:solidFill>
                        <a:effectLst/>
                        <a:latin typeface="Calibri" panose="020F0502020204030204" pitchFamily="34" charset="0"/>
                      </a:endParaRPr>
                    </a:p>
                  </a:txBody>
                  <a:tcPr marL="4934" marR="4934" marT="4934" marB="0" anchor="ctr"/>
                </a:tc>
                <a:extLst>
                  <a:ext uri="{0D108BD9-81ED-4DB2-BD59-A6C34878D82A}">
                    <a16:rowId xmlns:a16="http://schemas.microsoft.com/office/drawing/2014/main" val="3701561519"/>
                  </a:ext>
                </a:extLst>
              </a:tr>
              <a:tr h="128514">
                <a:tc>
                  <a:txBody>
                    <a:bodyPr/>
                    <a:lstStyle/>
                    <a:p>
                      <a:pPr algn="l" fontAlgn="ctr"/>
                      <a:r>
                        <a:rPr lang="ru-RU" sz="1000" u="none" strike="noStrike" dirty="0">
                          <a:effectLst/>
                        </a:rPr>
                        <a:t>Подпрограмма </a:t>
                      </a:r>
                      <a:r>
                        <a:rPr lang="en-US" sz="1000" u="none" strike="noStrike" dirty="0">
                          <a:effectLst/>
                        </a:rPr>
                        <a:t>I «</a:t>
                      </a:r>
                      <a:r>
                        <a:rPr lang="ru-RU" sz="1000" u="none" strike="noStrike" dirty="0">
                          <a:effectLst/>
                        </a:rPr>
                        <a:t>Дошкольное образование»</a:t>
                      </a:r>
                      <a:endParaRPr lang="ru-RU" sz="1000" b="1" i="0" u="none" strike="noStrike" dirty="0">
                        <a:solidFill>
                          <a:srgbClr val="000000"/>
                        </a:solidFill>
                        <a:effectLst/>
                        <a:latin typeface="Arial" panose="020B0604020202020204" pitchFamily="34" charset="0"/>
                      </a:endParaRPr>
                    </a:p>
                  </a:txBody>
                  <a:tcPr marL="4934" marR="4934" marT="4934" marB="0" anchor="ctr"/>
                </a:tc>
                <a:tc>
                  <a:txBody>
                    <a:bodyPr/>
                    <a:lstStyle/>
                    <a:p>
                      <a:pPr algn="ctr" fontAlgn="ctr"/>
                      <a:r>
                        <a:rPr lang="ru-RU" sz="1000" u="none" strike="noStrike">
                          <a:effectLst/>
                        </a:rPr>
                        <a:t> </a:t>
                      </a:r>
                      <a:endParaRPr lang="ru-RU" sz="1000" b="0" i="0" u="none" strike="noStrike">
                        <a:solidFill>
                          <a:srgbClr val="000000"/>
                        </a:solidFill>
                        <a:effectLst/>
                        <a:latin typeface="Arial" panose="020B0604020202020204" pitchFamily="34" charset="0"/>
                      </a:endParaRPr>
                    </a:p>
                  </a:txBody>
                  <a:tcPr marL="4934" marR="4934" marT="4934" marB="0" anchor="ctr"/>
                </a:tc>
                <a:tc>
                  <a:txBody>
                    <a:bodyPr/>
                    <a:lstStyle/>
                    <a:p>
                      <a:pPr algn="ctr" fontAlgn="ctr"/>
                      <a:r>
                        <a:rPr lang="ru-RU" sz="1000" u="none" strike="noStrike">
                          <a:effectLst/>
                        </a:rPr>
                        <a:t> </a:t>
                      </a:r>
                      <a:endParaRPr lang="ru-RU" sz="1000" b="0" i="0" u="none" strike="noStrike">
                        <a:solidFill>
                          <a:srgbClr val="000000"/>
                        </a:solidFill>
                        <a:effectLst/>
                        <a:latin typeface="Arial" panose="020B0604020202020204" pitchFamily="34" charset="0"/>
                      </a:endParaRPr>
                    </a:p>
                  </a:txBody>
                  <a:tcPr marL="4934" marR="4934" marT="4934" marB="0" anchor="ctr"/>
                </a:tc>
                <a:tc>
                  <a:txBody>
                    <a:bodyPr/>
                    <a:lstStyle/>
                    <a:p>
                      <a:pPr algn="ctr" fontAlgn="ctr"/>
                      <a:r>
                        <a:rPr lang="ru-RU" sz="1000" u="none" strike="noStrike">
                          <a:effectLst/>
                        </a:rPr>
                        <a:t> </a:t>
                      </a:r>
                      <a:endParaRPr lang="ru-RU" sz="1000" b="0" i="0" u="none" strike="noStrike">
                        <a:solidFill>
                          <a:srgbClr val="000000"/>
                        </a:solidFill>
                        <a:effectLst/>
                        <a:latin typeface="Arial" panose="020B0604020202020204" pitchFamily="34" charset="0"/>
                      </a:endParaRPr>
                    </a:p>
                  </a:txBody>
                  <a:tcPr marL="4934" marR="4934" marT="4934" marB="0" anchor="ctr"/>
                </a:tc>
                <a:tc>
                  <a:txBody>
                    <a:bodyPr/>
                    <a:lstStyle/>
                    <a:p>
                      <a:pPr algn="ctr" fontAlgn="ctr"/>
                      <a:r>
                        <a:rPr lang="ru-RU" sz="1000" u="none" strike="noStrike">
                          <a:effectLst/>
                        </a:rPr>
                        <a:t> </a:t>
                      </a:r>
                      <a:endParaRPr lang="ru-RU" sz="1000" b="0" i="0" u="none" strike="noStrike">
                        <a:solidFill>
                          <a:srgbClr val="000000"/>
                        </a:solidFill>
                        <a:effectLst/>
                        <a:latin typeface="Arial" panose="020B0604020202020204" pitchFamily="34" charset="0"/>
                      </a:endParaRPr>
                    </a:p>
                  </a:txBody>
                  <a:tcPr marL="4934" marR="4934" marT="4934" marB="0" anchor="ctr"/>
                </a:tc>
                <a:tc>
                  <a:txBody>
                    <a:bodyPr/>
                    <a:lstStyle/>
                    <a:p>
                      <a:pPr algn="ctr" fontAlgn="ctr"/>
                      <a:r>
                        <a:rPr lang="ru-RU" sz="1000" u="none" strike="noStrike">
                          <a:effectLst/>
                        </a:rPr>
                        <a:t> </a:t>
                      </a:r>
                      <a:endParaRPr lang="ru-RU" sz="1000" b="0" i="0" u="none" strike="noStrike">
                        <a:solidFill>
                          <a:srgbClr val="000000"/>
                        </a:solidFill>
                        <a:effectLst/>
                        <a:latin typeface="Arial" panose="020B0604020202020204" pitchFamily="34" charset="0"/>
                      </a:endParaRPr>
                    </a:p>
                  </a:txBody>
                  <a:tcPr marL="4934" marR="4934" marT="4934" marB="0" anchor="ctr"/>
                </a:tc>
                <a:tc>
                  <a:txBody>
                    <a:bodyPr/>
                    <a:lstStyle/>
                    <a:p>
                      <a:pPr algn="ctr" fontAlgn="ctr"/>
                      <a:r>
                        <a:rPr lang="ru-RU" sz="1000" u="none" strike="noStrike">
                          <a:effectLst/>
                        </a:rPr>
                        <a:t> </a:t>
                      </a:r>
                      <a:endParaRPr lang="ru-RU" sz="1000" b="0" i="0" u="none" strike="noStrike">
                        <a:solidFill>
                          <a:srgbClr val="000000"/>
                        </a:solidFill>
                        <a:effectLst/>
                        <a:latin typeface="Arial" panose="020B0604020202020204" pitchFamily="34" charset="0"/>
                      </a:endParaRPr>
                    </a:p>
                  </a:txBody>
                  <a:tcPr marL="4934" marR="4934" marT="4934" marB="0" anchor="ctr"/>
                </a:tc>
                <a:tc>
                  <a:txBody>
                    <a:bodyPr/>
                    <a:lstStyle/>
                    <a:p>
                      <a:pPr algn="ctr" fontAlgn="ctr"/>
                      <a:r>
                        <a:rPr lang="ru-RU" sz="1000" u="none" strike="noStrike">
                          <a:effectLst/>
                        </a:rPr>
                        <a:t> </a:t>
                      </a:r>
                      <a:endParaRPr lang="ru-RU" sz="1000" b="0" i="0" u="none" strike="noStrike">
                        <a:solidFill>
                          <a:srgbClr val="000000"/>
                        </a:solidFill>
                        <a:effectLst/>
                        <a:latin typeface="Calibri" panose="020F0502020204030204" pitchFamily="34" charset="0"/>
                      </a:endParaRPr>
                    </a:p>
                  </a:txBody>
                  <a:tcPr marL="4934" marR="4934" marT="4934" marB="0" anchor="ctr"/>
                </a:tc>
                <a:tc>
                  <a:txBody>
                    <a:bodyPr/>
                    <a:lstStyle/>
                    <a:p>
                      <a:pPr algn="ctr" fontAlgn="ctr"/>
                      <a:r>
                        <a:rPr lang="ru-RU" sz="1000" u="none" strike="noStrike">
                          <a:effectLst/>
                        </a:rPr>
                        <a:t> </a:t>
                      </a:r>
                      <a:endParaRPr lang="ru-RU" sz="1000" b="0" i="0" u="none" strike="noStrike">
                        <a:solidFill>
                          <a:srgbClr val="000000"/>
                        </a:solidFill>
                        <a:effectLst/>
                        <a:latin typeface="Calibri" panose="020F0502020204030204" pitchFamily="34" charset="0"/>
                      </a:endParaRPr>
                    </a:p>
                  </a:txBody>
                  <a:tcPr marL="4934" marR="4934" marT="4934" marB="0" anchor="ctr"/>
                </a:tc>
                <a:extLst>
                  <a:ext uri="{0D108BD9-81ED-4DB2-BD59-A6C34878D82A}">
                    <a16:rowId xmlns:a16="http://schemas.microsoft.com/office/drawing/2014/main" val="2960742429"/>
                  </a:ext>
                </a:extLst>
              </a:tr>
              <a:tr h="713158">
                <a:tc>
                  <a:txBody>
                    <a:bodyPr/>
                    <a:lstStyle/>
                    <a:p>
                      <a:pPr algn="l" fontAlgn="ctr"/>
                      <a:r>
                        <a:rPr lang="ru-RU" sz="1000" u="none" strike="noStrike" dirty="0">
                          <a:effectLst/>
                        </a:rPr>
                        <a:t>Количество отремонтированных дошкольных образовательных организаций</a:t>
                      </a:r>
                      <a:endParaRPr lang="ru-RU" sz="1000" b="0" i="0" u="none" strike="noStrike" dirty="0">
                        <a:solidFill>
                          <a:srgbClr val="000000"/>
                        </a:solidFill>
                        <a:effectLst/>
                        <a:latin typeface="Arial" panose="020B0604020202020204" pitchFamily="34" charset="0"/>
                      </a:endParaRPr>
                    </a:p>
                  </a:txBody>
                  <a:tcPr marL="4934" marR="4934" marT="4934" marB="0" anchor="ctr"/>
                </a:tc>
                <a:tc>
                  <a:txBody>
                    <a:bodyPr/>
                    <a:lstStyle/>
                    <a:p>
                      <a:pPr algn="ctr" fontAlgn="ctr"/>
                      <a:r>
                        <a:rPr lang="ru-RU" sz="1000" u="none" strike="noStrike">
                          <a:effectLst/>
                        </a:rPr>
                        <a:t>Показатель к ежегодному обращению Губернатора Московской области</a:t>
                      </a:r>
                      <a:endParaRPr lang="ru-RU" sz="1000" b="0" i="0" u="none" strike="noStrike">
                        <a:solidFill>
                          <a:srgbClr val="000000"/>
                        </a:solidFill>
                        <a:effectLst/>
                        <a:latin typeface="Arial" panose="020B0604020202020204" pitchFamily="34" charset="0"/>
                      </a:endParaRPr>
                    </a:p>
                  </a:txBody>
                  <a:tcPr marL="4934" marR="4934" marT="4934" marB="0" anchor="ctr"/>
                </a:tc>
                <a:tc>
                  <a:txBody>
                    <a:bodyPr/>
                    <a:lstStyle/>
                    <a:p>
                      <a:pPr algn="ctr" fontAlgn="ctr"/>
                      <a:r>
                        <a:rPr lang="ru-RU" sz="1000" u="none" strike="noStrike">
                          <a:effectLst/>
                        </a:rPr>
                        <a:t>Штук</a:t>
                      </a:r>
                      <a:endParaRPr lang="ru-RU" sz="1000" b="0" i="0" u="none" strike="noStrike">
                        <a:solidFill>
                          <a:srgbClr val="000000"/>
                        </a:solidFill>
                        <a:effectLst/>
                        <a:latin typeface="Arial" panose="020B0604020202020204" pitchFamily="34" charset="0"/>
                      </a:endParaRPr>
                    </a:p>
                  </a:txBody>
                  <a:tcPr marL="4934" marR="4934" marT="4934" marB="0" anchor="ctr"/>
                </a:tc>
                <a:tc>
                  <a:txBody>
                    <a:bodyPr/>
                    <a:lstStyle/>
                    <a:p>
                      <a:pPr algn="ctr" fontAlgn="ctr"/>
                      <a:r>
                        <a:rPr lang="ru-RU" sz="1000" u="none" strike="noStrike">
                          <a:effectLst/>
                        </a:rPr>
                        <a:t>0</a:t>
                      </a:r>
                      <a:endParaRPr lang="ru-RU" sz="1000" b="0" i="0" u="none" strike="noStrike">
                        <a:solidFill>
                          <a:srgbClr val="000000"/>
                        </a:solidFill>
                        <a:effectLst/>
                        <a:latin typeface="Arial" panose="020B0604020202020204" pitchFamily="34" charset="0"/>
                      </a:endParaRPr>
                    </a:p>
                  </a:txBody>
                  <a:tcPr marL="4934" marR="4934" marT="4934" marB="0" anchor="ctr"/>
                </a:tc>
                <a:tc>
                  <a:txBody>
                    <a:bodyPr/>
                    <a:lstStyle/>
                    <a:p>
                      <a:pPr algn="ctr" fontAlgn="ctr"/>
                      <a:r>
                        <a:rPr lang="en-US" sz="1000" u="none" strike="noStrike" dirty="0">
                          <a:effectLst/>
                        </a:rPr>
                        <a:t>0</a:t>
                      </a:r>
                      <a:endParaRPr lang="ru-RU" sz="1000" b="0" i="0" u="none" strike="noStrike" dirty="0">
                        <a:solidFill>
                          <a:srgbClr val="000000"/>
                        </a:solidFill>
                        <a:effectLst/>
                        <a:latin typeface="Arial" panose="020B0604020202020204" pitchFamily="34" charset="0"/>
                      </a:endParaRPr>
                    </a:p>
                  </a:txBody>
                  <a:tcPr marL="4934" marR="4934" marT="4934" marB="0" anchor="ctr"/>
                </a:tc>
                <a:tc>
                  <a:txBody>
                    <a:bodyPr/>
                    <a:lstStyle/>
                    <a:p>
                      <a:pPr algn="ctr" fontAlgn="ctr"/>
                      <a:r>
                        <a:rPr lang="ru-RU" sz="1000" u="none" strike="noStrike">
                          <a:effectLst/>
                        </a:rPr>
                        <a:t>0</a:t>
                      </a:r>
                      <a:endParaRPr lang="ru-RU" sz="1000" b="0" i="0" u="none" strike="noStrike">
                        <a:solidFill>
                          <a:srgbClr val="000000"/>
                        </a:solidFill>
                        <a:effectLst/>
                        <a:latin typeface="Arial" panose="020B0604020202020204" pitchFamily="34" charset="0"/>
                      </a:endParaRPr>
                    </a:p>
                  </a:txBody>
                  <a:tcPr marL="4934" marR="4934" marT="4934" marB="0" anchor="ctr"/>
                </a:tc>
                <a:tc>
                  <a:txBody>
                    <a:bodyPr/>
                    <a:lstStyle/>
                    <a:p>
                      <a:pPr algn="ctr" fontAlgn="ctr"/>
                      <a:r>
                        <a:rPr lang="ru-RU" sz="1000" u="none" strike="noStrike">
                          <a:effectLst/>
                        </a:rPr>
                        <a:t>0</a:t>
                      </a:r>
                      <a:endParaRPr lang="ru-RU" sz="1000" b="0" i="0" u="none" strike="noStrike">
                        <a:solidFill>
                          <a:srgbClr val="000000"/>
                        </a:solidFill>
                        <a:effectLst/>
                        <a:latin typeface="Arial" panose="020B0604020202020204" pitchFamily="34" charset="0"/>
                      </a:endParaRPr>
                    </a:p>
                  </a:txBody>
                  <a:tcPr marL="4934" marR="4934" marT="4934" marB="0" anchor="ctr"/>
                </a:tc>
                <a:tc>
                  <a:txBody>
                    <a:bodyPr/>
                    <a:lstStyle/>
                    <a:p>
                      <a:pPr algn="ctr" fontAlgn="ctr"/>
                      <a:r>
                        <a:rPr lang="ru-RU" sz="1000" u="none" strike="noStrike">
                          <a:effectLst/>
                        </a:rPr>
                        <a:t>0</a:t>
                      </a:r>
                      <a:endParaRPr lang="ru-RU" sz="1000" b="0" i="0" u="none" strike="noStrike">
                        <a:solidFill>
                          <a:srgbClr val="000000"/>
                        </a:solidFill>
                        <a:effectLst/>
                        <a:latin typeface="Calibri" panose="020F0502020204030204" pitchFamily="34" charset="0"/>
                      </a:endParaRPr>
                    </a:p>
                  </a:txBody>
                  <a:tcPr marL="4934" marR="4934" marT="4934" marB="0" anchor="ctr"/>
                </a:tc>
                <a:tc>
                  <a:txBody>
                    <a:bodyPr/>
                    <a:lstStyle/>
                    <a:p>
                      <a:pPr algn="ctr" fontAlgn="ctr"/>
                      <a:r>
                        <a:rPr lang="ru-RU" sz="1000" u="none" strike="noStrike">
                          <a:effectLst/>
                        </a:rPr>
                        <a:t>0</a:t>
                      </a:r>
                      <a:endParaRPr lang="ru-RU" sz="1000" b="0" i="0" u="none" strike="noStrike">
                        <a:solidFill>
                          <a:srgbClr val="000000"/>
                        </a:solidFill>
                        <a:effectLst/>
                        <a:latin typeface="Calibri" panose="020F0502020204030204" pitchFamily="34" charset="0"/>
                      </a:endParaRPr>
                    </a:p>
                  </a:txBody>
                  <a:tcPr marL="4934" marR="4934" marT="4934" marB="0" anchor="ctr"/>
                </a:tc>
                <a:extLst>
                  <a:ext uri="{0D108BD9-81ED-4DB2-BD59-A6C34878D82A}">
                    <a16:rowId xmlns:a16="http://schemas.microsoft.com/office/drawing/2014/main" val="3949064741"/>
                  </a:ext>
                </a:extLst>
              </a:tr>
              <a:tr h="626448">
                <a:tc>
                  <a:txBody>
                    <a:bodyPr/>
                    <a:lstStyle/>
                    <a:p>
                      <a:pPr algn="l" fontAlgn="ctr"/>
                      <a:r>
                        <a:rPr lang="ru-RU" sz="1000" u="none" strike="noStrike" dirty="0">
                          <a:effectLst/>
                        </a:rPr>
                        <a:t>Отношение средней заработной платы педагогических работников дошкольных образовательных организаций к средней заработной плате в общеобразовательных организациях в Московской области</a:t>
                      </a:r>
                      <a:endParaRPr lang="ru-RU" sz="1000" b="0" i="0" u="none" strike="noStrike" dirty="0">
                        <a:solidFill>
                          <a:srgbClr val="000000"/>
                        </a:solidFill>
                        <a:effectLst/>
                        <a:latin typeface="Arial" panose="020B0604020202020204" pitchFamily="34" charset="0"/>
                      </a:endParaRPr>
                    </a:p>
                  </a:txBody>
                  <a:tcPr marL="4934" marR="4934" marT="4934" marB="0" anchor="ctr"/>
                </a:tc>
                <a:tc>
                  <a:txBody>
                    <a:bodyPr/>
                    <a:lstStyle/>
                    <a:p>
                      <a:pPr algn="ctr" fontAlgn="ctr"/>
                      <a:r>
                        <a:rPr lang="ru-RU" sz="1000" u="none" strike="noStrike">
                          <a:effectLst/>
                        </a:rPr>
                        <a:t>Показатель к Указу Президента РФ</a:t>
                      </a:r>
                      <a:endParaRPr lang="ru-RU" sz="1000" b="0" i="0" u="none" strike="noStrike">
                        <a:solidFill>
                          <a:srgbClr val="000000"/>
                        </a:solidFill>
                        <a:effectLst/>
                        <a:latin typeface="Arial" panose="020B0604020202020204" pitchFamily="34" charset="0"/>
                      </a:endParaRPr>
                    </a:p>
                  </a:txBody>
                  <a:tcPr marL="4934" marR="4934" marT="4934" marB="0" anchor="ctr"/>
                </a:tc>
                <a:tc>
                  <a:txBody>
                    <a:bodyPr/>
                    <a:lstStyle/>
                    <a:p>
                      <a:pPr algn="ctr" fontAlgn="ctr"/>
                      <a:r>
                        <a:rPr lang="ru-RU" sz="1000" u="none" strike="noStrike">
                          <a:effectLst/>
                        </a:rPr>
                        <a:t>Процент</a:t>
                      </a:r>
                      <a:endParaRPr lang="ru-RU" sz="1000" b="0" i="0" u="none" strike="noStrike">
                        <a:solidFill>
                          <a:srgbClr val="000000"/>
                        </a:solidFill>
                        <a:effectLst/>
                        <a:latin typeface="Arial" panose="020B0604020202020204" pitchFamily="34" charset="0"/>
                      </a:endParaRPr>
                    </a:p>
                  </a:txBody>
                  <a:tcPr marL="4934" marR="4934" marT="4934" marB="0" anchor="ctr"/>
                </a:tc>
                <a:tc>
                  <a:txBody>
                    <a:bodyPr/>
                    <a:lstStyle/>
                    <a:p>
                      <a:pPr algn="ctr" fontAlgn="ctr"/>
                      <a:r>
                        <a:rPr lang="ru-RU" sz="1000" u="none" strike="noStrike">
                          <a:effectLst/>
                        </a:rPr>
                        <a:t>114</a:t>
                      </a:r>
                      <a:endParaRPr lang="ru-RU" sz="1000" b="0" i="0" u="none" strike="noStrike">
                        <a:solidFill>
                          <a:srgbClr val="000000"/>
                        </a:solidFill>
                        <a:effectLst/>
                        <a:latin typeface="Arial" panose="020B0604020202020204" pitchFamily="34" charset="0"/>
                      </a:endParaRPr>
                    </a:p>
                  </a:txBody>
                  <a:tcPr marL="4934" marR="4934" marT="4934" marB="0" anchor="ct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ru-RU" sz="1000" b="0" i="0" u="none" strike="noStrike" dirty="0">
                          <a:solidFill>
                            <a:srgbClr val="000000"/>
                          </a:solidFill>
                          <a:effectLst/>
                          <a:latin typeface="+mn-lt"/>
                        </a:rPr>
                        <a:t>116,58</a:t>
                      </a:r>
                    </a:p>
                  </a:txBody>
                  <a:tcPr marL="4934" marR="4934" marT="4934" marB="0" anchor="ctr"/>
                </a:tc>
                <a:tc>
                  <a:txBody>
                    <a:bodyPr/>
                    <a:lstStyle/>
                    <a:p>
                      <a:pPr algn="ctr" fontAlgn="ctr"/>
                      <a:r>
                        <a:rPr lang="en-US" sz="1000" u="none" strike="noStrike" dirty="0">
                          <a:effectLst/>
                        </a:rPr>
                        <a:t>114</a:t>
                      </a:r>
                      <a:endParaRPr lang="ru-RU" sz="1000" b="0" i="0" u="none" strike="noStrike" dirty="0">
                        <a:solidFill>
                          <a:srgbClr val="000000"/>
                        </a:solidFill>
                        <a:effectLst/>
                        <a:latin typeface="Arial" panose="020B0604020202020204" pitchFamily="34" charset="0"/>
                      </a:endParaRPr>
                    </a:p>
                  </a:txBody>
                  <a:tcPr marL="4934" marR="4934" marT="4934" marB="0" anchor="ctr"/>
                </a:tc>
                <a:tc>
                  <a:txBody>
                    <a:bodyPr/>
                    <a:lstStyle/>
                    <a:p>
                      <a:pPr algn="ctr" fontAlgn="ctr"/>
                      <a:r>
                        <a:rPr lang="en-US" sz="1000" u="none" strike="noStrike" dirty="0">
                          <a:effectLst/>
                        </a:rPr>
                        <a:t>108,1</a:t>
                      </a:r>
                      <a:endParaRPr lang="ru-RU" sz="1000" b="0" i="0" u="none" strike="noStrike" dirty="0">
                        <a:solidFill>
                          <a:srgbClr val="000000"/>
                        </a:solidFill>
                        <a:effectLst/>
                        <a:latin typeface="Arial" panose="020B0604020202020204" pitchFamily="34" charset="0"/>
                      </a:endParaRPr>
                    </a:p>
                  </a:txBody>
                  <a:tcPr marL="4934" marR="4934" marT="4934" marB="0" anchor="ctr"/>
                </a:tc>
                <a:tc>
                  <a:txBody>
                    <a:bodyPr/>
                    <a:lstStyle/>
                    <a:p>
                      <a:pPr algn="ctr" fontAlgn="ctr"/>
                      <a:r>
                        <a:rPr lang="ru-RU" sz="1000" u="none" strike="noStrike" dirty="0">
                          <a:effectLst/>
                        </a:rPr>
                        <a:t>108,1</a:t>
                      </a:r>
                      <a:endParaRPr lang="ru-RU" sz="1000" b="0" i="0" u="none" strike="noStrike" dirty="0">
                        <a:solidFill>
                          <a:srgbClr val="000000"/>
                        </a:solidFill>
                        <a:effectLst/>
                        <a:latin typeface="Calibri" panose="020F0502020204030204" pitchFamily="34" charset="0"/>
                      </a:endParaRPr>
                    </a:p>
                  </a:txBody>
                  <a:tcPr marL="4934" marR="4934" marT="4934" marB="0" anchor="ctr"/>
                </a:tc>
                <a:tc>
                  <a:txBody>
                    <a:bodyPr/>
                    <a:lstStyle/>
                    <a:p>
                      <a:pPr algn="ctr" fontAlgn="ctr"/>
                      <a:r>
                        <a:rPr lang="ru-RU" sz="1000" u="none" strike="noStrike" dirty="0">
                          <a:effectLst/>
                        </a:rPr>
                        <a:t>108,1</a:t>
                      </a:r>
                      <a:endParaRPr lang="ru-RU" sz="1000" b="0" i="0" u="none" strike="noStrike" dirty="0">
                        <a:solidFill>
                          <a:srgbClr val="000000"/>
                        </a:solidFill>
                        <a:effectLst/>
                        <a:latin typeface="Calibri" panose="020F0502020204030204" pitchFamily="34" charset="0"/>
                      </a:endParaRPr>
                    </a:p>
                  </a:txBody>
                  <a:tcPr marL="4934" marR="4934" marT="4934" marB="0" anchor="ctr"/>
                </a:tc>
                <a:extLst>
                  <a:ext uri="{0D108BD9-81ED-4DB2-BD59-A6C34878D82A}">
                    <a16:rowId xmlns:a16="http://schemas.microsoft.com/office/drawing/2014/main" val="3040761823"/>
                  </a:ext>
                </a:extLst>
              </a:tr>
              <a:tr h="252997">
                <a:tc>
                  <a:txBody>
                    <a:bodyPr/>
                    <a:lstStyle/>
                    <a:p>
                      <a:pPr algn="l" fontAlgn="ctr"/>
                      <a:r>
                        <a:rPr lang="ru-RU" sz="1000" u="none" strike="noStrike" dirty="0">
                          <a:effectLst/>
                        </a:rPr>
                        <a:t>2021 Доступность дошкольного образования для детей в возрасте от трех до семи лет</a:t>
                      </a:r>
                      <a:endParaRPr lang="ru-RU" sz="1000" b="0" i="0" u="none" strike="noStrike" dirty="0">
                        <a:solidFill>
                          <a:srgbClr val="2E2E2E"/>
                        </a:solidFill>
                        <a:effectLst/>
                        <a:latin typeface="Arial" panose="020B0604020202020204" pitchFamily="34" charset="0"/>
                      </a:endParaRPr>
                    </a:p>
                  </a:txBody>
                  <a:tcPr marL="4934" marR="4934" marT="4934" marB="0" anchor="ctr"/>
                </a:tc>
                <a:tc>
                  <a:txBody>
                    <a:bodyPr/>
                    <a:lstStyle/>
                    <a:p>
                      <a:pPr algn="ctr" fontAlgn="ctr"/>
                      <a:r>
                        <a:rPr lang="ru-RU" sz="1000" u="none" strike="noStrike">
                          <a:effectLst/>
                        </a:rPr>
                        <a:t>Показатель к Указу Президента РФ</a:t>
                      </a:r>
                      <a:endParaRPr lang="ru-RU" sz="1000" b="0" i="0" u="none" strike="noStrike">
                        <a:solidFill>
                          <a:srgbClr val="000000"/>
                        </a:solidFill>
                        <a:effectLst/>
                        <a:latin typeface="Arial" panose="020B0604020202020204" pitchFamily="34" charset="0"/>
                      </a:endParaRPr>
                    </a:p>
                  </a:txBody>
                  <a:tcPr marL="4934" marR="4934" marT="4934" marB="0" anchor="ctr"/>
                </a:tc>
                <a:tc>
                  <a:txBody>
                    <a:bodyPr/>
                    <a:lstStyle/>
                    <a:p>
                      <a:pPr algn="ctr" fontAlgn="ctr"/>
                      <a:r>
                        <a:rPr lang="ru-RU" sz="1000" u="none" strike="noStrike">
                          <a:effectLst/>
                        </a:rPr>
                        <a:t>Процент</a:t>
                      </a:r>
                      <a:endParaRPr lang="ru-RU" sz="1000" b="0" i="0" u="none" strike="noStrike">
                        <a:solidFill>
                          <a:srgbClr val="000000"/>
                        </a:solidFill>
                        <a:effectLst/>
                        <a:latin typeface="Arial" panose="020B0604020202020204" pitchFamily="34" charset="0"/>
                      </a:endParaRPr>
                    </a:p>
                  </a:txBody>
                  <a:tcPr marL="4934" marR="4934" marT="4934" marB="0" anchor="ctr"/>
                </a:tc>
                <a:tc>
                  <a:txBody>
                    <a:bodyPr/>
                    <a:lstStyle/>
                    <a:p>
                      <a:pPr algn="ctr" fontAlgn="ctr"/>
                      <a:r>
                        <a:rPr lang="ru-RU" sz="1000" u="none" strike="noStrike">
                          <a:effectLst/>
                        </a:rPr>
                        <a:t>100</a:t>
                      </a:r>
                      <a:endParaRPr lang="ru-RU" sz="1000" b="0" i="0" u="none" strike="noStrike">
                        <a:solidFill>
                          <a:srgbClr val="000000"/>
                        </a:solidFill>
                        <a:effectLst/>
                        <a:latin typeface="Arial" panose="020B0604020202020204" pitchFamily="34" charset="0"/>
                      </a:endParaRPr>
                    </a:p>
                  </a:txBody>
                  <a:tcPr marL="4934" marR="4934" marT="4934" marB="0" anchor="ctr"/>
                </a:tc>
                <a:tc>
                  <a:txBody>
                    <a:bodyPr/>
                    <a:lstStyle/>
                    <a:p>
                      <a:pPr algn="ctr" fontAlgn="ctr"/>
                      <a:r>
                        <a:rPr lang="en-US" sz="1000" u="none" strike="noStrike" dirty="0">
                          <a:effectLst/>
                        </a:rPr>
                        <a:t>100</a:t>
                      </a:r>
                      <a:endParaRPr lang="ru-RU" sz="1000" b="0" i="0" u="none" strike="noStrike" dirty="0">
                        <a:solidFill>
                          <a:srgbClr val="000000"/>
                        </a:solidFill>
                        <a:effectLst/>
                        <a:latin typeface="Arial" panose="020B0604020202020204" pitchFamily="34" charset="0"/>
                      </a:endParaRPr>
                    </a:p>
                  </a:txBody>
                  <a:tcPr marL="4934" marR="4934" marT="4934" marB="0" anchor="ctr"/>
                </a:tc>
                <a:tc>
                  <a:txBody>
                    <a:bodyPr/>
                    <a:lstStyle/>
                    <a:p>
                      <a:pPr algn="ctr" fontAlgn="ctr"/>
                      <a:r>
                        <a:rPr lang="ru-RU" sz="1000" u="none" strike="noStrike">
                          <a:effectLst/>
                        </a:rPr>
                        <a:t>100</a:t>
                      </a:r>
                      <a:endParaRPr lang="ru-RU" sz="1000" b="0" i="0" u="none" strike="noStrike">
                        <a:solidFill>
                          <a:srgbClr val="000000"/>
                        </a:solidFill>
                        <a:effectLst/>
                        <a:latin typeface="Arial" panose="020B0604020202020204" pitchFamily="34" charset="0"/>
                      </a:endParaRPr>
                    </a:p>
                  </a:txBody>
                  <a:tcPr marL="4934" marR="4934" marT="4934" marB="0" anchor="ctr"/>
                </a:tc>
                <a:tc>
                  <a:txBody>
                    <a:bodyPr/>
                    <a:lstStyle/>
                    <a:p>
                      <a:pPr algn="ctr" fontAlgn="ctr"/>
                      <a:r>
                        <a:rPr lang="ru-RU" sz="1000" u="none" strike="noStrike">
                          <a:effectLst/>
                        </a:rPr>
                        <a:t>100</a:t>
                      </a:r>
                      <a:endParaRPr lang="ru-RU" sz="1000" b="0" i="0" u="none" strike="noStrike">
                        <a:solidFill>
                          <a:srgbClr val="000000"/>
                        </a:solidFill>
                        <a:effectLst/>
                        <a:latin typeface="Arial" panose="020B0604020202020204" pitchFamily="34" charset="0"/>
                      </a:endParaRPr>
                    </a:p>
                  </a:txBody>
                  <a:tcPr marL="4934" marR="4934" marT="4934" marB="0" anchor="ctr"/>
                </a:tc>
                <a:tc>
                  <a:txBody>
                    <a:bodyPr/>
                    <a:lstStyle/>
                    <a:p>
                      <a:pPr algn="ctr" fontAlgn="ctr"/>
                      <a:r>
                        <a:rPr lang="ru-RU" sz="1000" u="none" strike="noStrike">
                          <a:effectLst/>
                        </a:rPr>
                        <a:t>100</a:t>
                      </a:r>
                      <a:endParaRPr lang="ru-RU" sz="1000" b="0" i="0" u="none" strike="noStrike">
                        <a:solidFill>
                          <a:srgbClr val="000000"/>
                        </a:solidFill>
                        <a:effectLst/>
                        <a:latin typeface="Calibri" panose="020F0502020204030204" pitchFamily="34" charset="0"/>
                      </a:endParaRPr>
                    </a:p>
                  </a:txBody>
                  <a:tcPr marL="4934" marR="4934" marT="4934" marB="0" anchor="ctr"/>
                </a:tc>
                <a:tc>
                  <a:txBody>
                    <a:bodyPr/>
                    <a:lstStyle/>
                    <a:p>
                      <a:pPr algn="ctr" fontAlgn="ctr"/>
                      <a:r>
                        <a:rPr lang="ru-RU" sz="1000" u="none" strike="noStrike">
                          <a:effectLst/>
                        </a:rPr>
                        <a:t>100</a:t>
                      </a:r>
                      <a:endParaRPr lang="ru-RU" sz="1000" b="0" i="0" u="none" strike="noStrike">
                        <a:solidFill>
                          <a:srgbClr val="000000"/>
                        </a:solidFill>
                        <a:effectLst/>
                        <a:latin typeface="Calibri" panose="020F0502020204030204" pitchFamily="34" charset="0"/>
                      </a:endParaRPr>
                    </a:p>
                  </a:txBody>
                  <a:tcPr marL="4934" marR="4934" marT="4934" marB="0" anchor="ctr"/>
                </a:tc>
                <a:extLst>
                  <a:ext uri="{0D108BD9-81ED-4DB2-BD59-A6C34878D82A}">
                    <a16:rowId xmlns:a16="http://schemas.microsoft.com/office/drawing/2014/main" val="1851182658"/>
                  </a:ext>
                </a:extLst>
              </a:tr>
              <a:tr h="750931">
                <a:tc>
                  <a:txBody>
                    <a:bodyPr/>
                    <a:lstStyle/>
                    <a:p>
                      <a:pPr algn="l" fontAlgn="ctr"/>
                      <a:r>
                        <a:rPr lang="ru-RU" sz="1000" u="none" strike="noStrike">
                          <a:effectLst/>
                        </a:rPr>
                        <a:t>Создание дополнительных мест для детей в возрасте от 2 месяцев до 3 лет в образовательных организациях, реализующих образовательные программы дошкольного образования</a:t>
                      </a:r>
                      <a:endParaRPr lang="ru-RU" sz="1000" b="0" i="0" u="none" strike="noStrike">
                        <a:solidFill>
                          <a:srgbClr val="000000"/>
                        </a:solidFill>
                        <a:effectLst/>
                        <a:latin typeface="Arial" panose="020B0604020202020204" pitchFamily="34" charset="0"/>
                      </a:endParaRPr>
                    </a:p>
                  </a:txBody>
                  <a:tcPr marL="4934" marR="4934" marT="4934" marB="0" anchor="ctr"/>
                </a:tc>
                <a:tc>
                  <a:txBody>
                    <a:bodyPr/>
                    <a:lstStyle/>
                    <a:p>
                      <a:pPr algn="ctr" fontAlgn="ctr"/>
                      <a:r>
                        <a:rPr lang="ru-RU" sz="1000" u="none" strike="noStrike" dirty="0">
                          <a:effectLst/>
                        </a:rPr>
                        <a:t>Приоритетный показатель Министерства образования Московской области</a:t>
                      </a:r>
                      <a:endParaRPr lang="ru-RU" sz="1000" b="0" i="0" u="none" strike="noStrike" dirty="0">
                        <a:solidFill>
                          <a:srgbClr val="000000"/>
                        </a:solidFill>
                        <a:effectLst/>
                        <a:latin typeface="Arial" panose="020B0604020202020204" pitchFamily="34" charset="0"/>
                      </a:endParaRPr>
                    </a:p>
                  </a:txBody>
                  <a:tcPr marL="4934" marR="4934" marT="4934" marB="0" anchor="ctr"/>
                </a:tc>
                <a:tc>
                  <a:txBody>
                    <a:bodyPr/>
                    <a:lstStyle/>
                    <a:p>
                      <a:pPr algn="ctr" fontAlgn="ctr"/>
                      <a:r>
                        <a:rPr lang="ru-RU" sz="1000" u="none" strike="noStrike">
                          <a:effectLst/>
                        </a:rPr>
                        <a:t>Мест</a:t>
                      </a:r>
                      <a:endParaRPr lang="ru-RU" sz="1000" b="0" i="0" u="none" strike="noStrike">
                        <a:solidFill>
                          <a:srgbClr val="000000"/>
                        </a:solidFill>
                        <a:effectLst/>
                        <a:latin typeface="Arial" panose="020B0604020202020204" pitchFamily="34" charset="0"/>
                      </a:endParaRPr>
                    </a:p>
                  </a:txBody>
                  <a:tcPr marL="4934" marR="4934" marT="4934" marB="0" anchor="ctr"/>
                </a:tc>
                <a:tc>
                  <a:txBody>
                    <a:bodyPr/>
                    <a:lstStyle/>
                    <a:p>
                      <a:pPr algn="ctr" fontAlgn="ctr"/>
                      <a:r>
                        <a:rPr lang="ru-RU" sz="1000" u="none" strike="noStrike">
                          <a:effectLst/>
                        </a:rPr>
                        <a:t>100</a:t>
                      </a:r>
                      <a:endParaRPr lang="ru-RU" sz="1000" b="0" i="0" u="none" strike="noStrike">
                        <a:solidFill>
                          <a:srgbClr val="000000"/>
                        </a:solidFill>
                        <a:effectLst/>
                        <a:latin typeface="Arial" panose="020B0604020202020204" pitchFamily="34" charset="0"/>
                      </a:endParaRPr>
                    </a:p>
                  </a:txBody>
                  <a:tcPr marL="4934" marR="4934" marT="4934" marB="0" anchor="ctr"/>
                </a:tc>
                <a:tc>
                  <a:txBody>
                    <a:bodyPr/>
                    <a:lstStyle/>
                    <a:p>
                      <a:pPr algn="ctr" fontAlgn="ctr"/>
                      <a:r>
                        <a:rPr lang="en-US" sz="1000" u="none" strike="noStrike" dirty="0">
                          <a:effectLst/>
                        </a:rPr>
                        <a:t>0</a:t>
                      </a:r>
                      <a:endParaRPr lang="ru-RU" sz="1000" b="0" i="0" u="none" strike="noStrike" dirty="0">
                        <a:solidFill>
                          <a:srgbClr val="000000"/>
                        </a:solidFill>
                        <a:effectLst/>
                        <a:latin typeface="Arial" panose="020B0604020202020204" pitchFamily="34" charset="0"/>
                      </a:endParaRPr>
                    </a:p>
                  </a:txBody>
                  <a:tcPr marL="4934" marR="4934" marT="4934" marB="0" anchor="ctr"/>
                </a:tc>
                <a:tc>
                  <a:txBody>
                    <a:bodyPr/>
                    <a:lstStyle/>
                    <a:p>
                      <a:pPr algn="ctr" fontAlgn="ctr"/>
                      <a:r>
                        <a:rPr lang="ru-RU" sz="1000" u="none" strike="noStrike">
                          <a:effectLst/>
                        </a:rPr>
                        <a:t>0</a:t>
                      </a:r>
                      <a:endParaRPr lang="ru-RU" sz="1000" b="0" i="0" u="none" strike="noStrike">
                        <a:solidFill>
                          <a:srgbClr val="000000"/>
                        </a:solidFill>
                        <a:effectLst/>
                        <a:latin typeface="Arial" panose="020B0604020202020204" pitchFamily="34" charset="0"/>
                      </a:endParaRPr>
                    </a:p>
                  </a:txBody>
                  <a:tcPr marL="4934" marR="4934" marT="4934" marB="0" anchor="ctr"/>
                </a:tc>
                <a:tc>
                  <a:txBody>
                    <a:bodyPr/>
                    <a:lstStyle/>
                    <a:p>
                      <a:pPr algn="ctr" fontAlgn="ctr"/>
                      <a:r>
                        <a:rPr lang="ru-RU" sz="1000" u="none" strike="noStrike">
                          <a:effectLst/>
                        </a:rPr>
                        <a:t>0</a:t>
                      </a:r>
                      <a:endParaRPr lang="ru-RU" sz="1000" b="0" i="0" u="none" strike="noStrike">
                        <a:solidFill>
                          <a:srgbClr val="000000"/>
                        </a:solidFill>
                        <a:effectLst/>
                        <a:latin typeface="Arial" panose="020B0604020202020204" pitchFamily="34" charset="0"/>
                      </a:endParaRPr>
                    </a:p>
                  </a:txBody>
                  <a:tcPr marL="4934" marR="4934" marT="4934" marB="0" anchor="ctr"/>
                </a:tc>
                <a:tc>
                  <a:txBody>
                    <a:bodyPr/>
                    <a:lstStyle/>
                    <a:p>
                      <a:pPr algn="ctr" fontAlgn="ctr"/>
                      <a:r>
                        <a:rPr lang="ru-RU" sz="1000" u="none" strike="noStrike">
                          <a:effectLst/>
                        </a:rPr>
                        <a:t>0</a:t>
                      </a:r>
                      <a:endParaRPr lang="ru-RU" sz="1000" b="0" i="0" u="none" strike="noStrike">
                        <a:solidFill>
                          <a:srgbClr val="000000"/>
                        </a:solidFill>
                        <a:effectLst/>
                        <a:latin typeface="Calibri" panose="020F0502020204030204" pitchFamily="34" charset="0"/>
                      </a:endParaRPr>
                    </a:p>
                  </a:txBody>
                  <a:tcPr marL="4934" marR="4934" marT="4934" marB="0" anchor="ctr"/>
                </a:tc>
                <a:tc>
                  <a:txBody>
                    <a:bodyPr/>
                    <a:lstStyle/>
                    <a:p>
                      <a:pPr algn="ctr" fontAlgn="ctr"/>
                      <a:r>
                        <a:rPr lang="ru-RU" sz="1000" u="none" strike="noStrike">
                          <a:effectLst/>
                        </a:rPr>
                        <a:t>0</a:t>
                      </a:r>
                      <a:endParaRPr lang="ru-RU" sz="1000" b="0" i="0" u="none" strike="noStrike">
                        <a:solidFill>
                          <a:srgbClr val="000000"/>
                        </a:solidFill>
                        <a:effectLst/>
                        <a:latin typeface="Calibri" panose="020F0502020204030204" pitchFamily="34" charset="0"/>
                      </a:endParaRPr>
                    </a:p>
                  </a:txBody>
                  <a:tcPr marL="4934" marR="4934" marT="4934" marB="0" anchor="ctr"/>
                </a:tc>
                <a:extLst>
                  <a:ext uri="{0D108BD9-81ED-4DB2-BD59-A6C34878D82A}">
                    <a16:rowId xmlns:a16="http://schemas.microsoft.com/office/drawing/2014/main" val="1303670247"/>
                  </a:ext>
                </a:extLst>
              </a:tr>
              <a:tr h="252997">
                <a:tc>
                  <a:txBody>
                    <a:bodyPr/>
                    <a:lstStyle/>
                    <a:p>
                      <a:pPr algn="l" fontAlgn="ctr"/>
                      <a:r>
                        <a:rPr lang="ru-RU" sz="1000" u="none" strike="noStrike">
                          <a:effectLst/>
                        </a:rPr>
                        <a:t>Доступность дошкольного образования для детей в возрасте от полутора до трех лет</a:t>
                      </a:r>
                      <a:endParaRPr lang="ru-RU" sz="1000" b="0" i="0" u="none" strike="noStrike">
                        <a:solidFill>
                          <a:srgbClr val="000000"/>
                        </a:solidFill>
                        <a:effectLst/>
                        <a:latin typeface="Arial" panose="020B0604020202020204" pitchFamily="34" charset="0"/>
                      </a:endParaRPr>
                    </a:p>
                  </a:txBody>
                  <a:tcPr marL="4934" marR="4934" marT="4934" marB="0" anchor="ctr"/>
                </a:tc>
                <a:tc>
                  <a:txBody>
                    <a:bodyPr/>
                    <a:lstStyle/>
                    <a:p>
                      <a:pPr algn="ctr" fontAlgn="ctr"/>
                      <a:r>
                        <a:rPr lang="ru-RU" sz="1000" u="none" strike="noStrike">
                          <a:effectLst/>
                        </a:rPr>
                        <a:t>Показатель к соглашению с ФОИВ</a:t>
                      </a:r>
                      <a:endParaRPr lang="ru-RU" sz="1000" b="0" i="0" u="none" strike="noStrike">
                        <a:solidFill>
                          <a:srgbClr val="000000"/>
                        </a:solidFill>
                        <a:effectLst/>
                        <a:latin typeface="Arial" panose="020B0604020202020204" pitchFamily="34" charset="0"/>
                      </a:endParaRPr>
                    </a:p>
                  </a:txBody>
                  <a:tcPr marL="4934" marR="4934" marT="4934" marB="0" anchor="ctr"/>
                </a:tc>
                <a:tc>
                  <a:txBody>
                    <a:bodyPr/>
                    <a:lstStyle/>
                    <a:p>
                      <a:pPr algn="ctr" fontAlgn="ctr"/>
                      <a:r>
                        <a:rPr lang="ru-RU" sz="1000" u="none" strike="noStrike">
                          <a:effectLst/>
                        </a:rPr>
                        <a:t>Процент</a:t>
                      </a:r>
                      <a:endParaRPr lang="ru-RU" sz="1000" b="0" i="0" u="none" strike="noStrike">
                        <a:solidFill>
                          <a:srgbClr val="000000"/>
                        </a:solidFill>
                        <a:effectLst/>
                        <a:latin typeface="Arial" panose="020B0604020202020204" pitchFamily="34" charset="0"/>
                      </a:endParaRPr>
                    </a:p>
                  </a:txBody>
                  <a:tcPr marL="4934" marR="4934" marT="4934" marB="0" anchor="ctr"/>
                </a:tc>
                <a:tc>
                  <a:txBody>
                    <a:bodyPr/>
                    <a:lstStyle/>
                    <a:p>
                      <a:pPr algn="ctr" fontAlgn="ctr"/>
                      <a:r>
                        <a:rPr lang="ru-RU" sz="1000" u="none" strike="noStrike">
                          <a:effectLst/>
                        </a:rPr>
                        <a:t>78,7</a:t>
                      </a:r>
                      <a:endParaRPr lang="ru-RU" sz="1000" b="0" i="0" u="none" strike="noStrike">
                        <a:solidFill>
                          <a:srgbClr val="000000"/>
                        </a:solidFill>
                        <a:effectLst/>
                        <a:latin typeface="Arial" panose="020B0604020202020204" pitchFamily="34" charset="0"/>
                      </a:endParaRPr>
                    </a:p>
                  </a:txBody>
                  <a:tcPr marL="4934" marR="4934" marT="4934" marB="0" anchor="ctr"/>
                </a:tc>
                <a:tc>
                  <a:txBody>
                    <a:bodyPr/>
                    <a:lstStyle/>
                    <a:p>
                      <a:pPr algn="ctr" fontAlgn="ctr"/>
                      <a:r>
                        <a:rPr lang="en-US" sz="1000" u="none" strike="noStrike" dirty="0">
                          <a:effectLst/>
                        </a:rPr>
                        <a:t>100</a:t>
                      </a:r>
                      <a:endParaRPr lang="ru-RU" sz="1000" b="0" i="0" u="none" strike="noStrike" dirty="0">
                        <a:solidFill>
                          <a:srgbClr val="000000"/>
                        </a:solidFill>
                        <a:effectLst/>
                        <a:latin typeface="Arial" panose="020B0604020202020204" pitchFamily="34" charset="0"/>
                      </a:endParaRPr>
                    </a:p>
                  </a:txBody>
                  <a:tcPr marL="4934" marR="4934" marT="4934" marB="0" anchor="ctr"/>
                </a:tc>
                <a:tc>
                  <a:txBody>
                    <a:bodyPr/>
                    <a:lstStyle/>
                    <a:p>
                      <a:pPr algn="ctr" fontAlgn="ctr"/>
                      <a:r>
                        <a:rPr lang="ru-RU" sz="1000" u="none" strike="noStrike">
                          <a:effectLst/>
                        </a:rPr>
                        <a:t>100</a:t>
                      </a:r>
                      <a:endParaRPr lang="ru-RU" sz="1000" b="0" i="0" u="none" strike="noStrike">
                        <a:solidFill>
                          <a:srgbClr val="000000"/>
                        </a:solidFill>
                        <a:effectLst/>
                        <a:latin typeface="Arial" panose="020B0604020202020204" pitchFamily="34" charset="0"/>
                      </a:endParaRPr>
                    </a:p>
                  </a:txBody>
                  <a:tcPr marL="4934" marR="4934" marT="4934" marB="0" anchor="ctr"/>
                </a:tc>
                <a:tc>
                  <a:txBody>
                    <a:bodyPr/>
                    <a:lstStyle/>
                    <a:p>
                      <a:pPr algn="ctr" fontAlgn="ctr"/>
                      <a:r>
                        <a:rPr lang="ru-RU" sz="1000" u="none" strike="noStrike">
                          <a:effectLst/>
                        </a:rPr>
                        <a:t>100</a:t>
                      </a:r>
                      <a:endParaRPr lang="ru-RU" sz="1000" b="0" i="0" u="none" strike="noStrike">
                        <a:solidFill>
                          <a:srgbClr val="000000"/>
                        </a:solidFill>
                        <a:effectLst/>
                        <a:latin typeface="Arial" panose="020B0604020202020204" pitchFamily="34" charset="0"/>
                      </a:endParaRPr>
                    </a:p>
                  </a:txBody>
                  <a:tcPr marL="4934" marR="4934" marT="4934" marB="0" anchor="ctr"/>
                </a:tc>
                <a:tc>
                  <a:txBody>
                    <a:bodyPr/>
                    <a:lstStyle/>
                    <a:p>
                      <a:pPr algn="ctr" fontAlgn="ctr"/>
                      <a:r>
                        <a:rPr lang="ru-RU" sz="1000" u="none" strike="noStrike">
                          <a:effectLst/>
                        </a:rPr>
                        <a:t>100</a:t>
                      </a:r>
                      <a:endParaRPr lang="ru-RU" sz="1000" b="0" i="0" u="none" strike="noStrike">
                        <a:solidFill>
                          <a:srgbClr val="000000"/>
                        </a:solidFill>
                        <a:effectLst/>
                        <a:latin typeface="Calibri" panose="020F0502020204030204" pitchFamily="34" charset="0"/>
                      </a:endParaRPr>
                    </a:p>
                  </a:txBody>
                  <a:tcPr marL="4934" marR="4934" marT="4934" marB="0" anchor="ctr"/>
                </a:tc>
                <a:tc>
                  <a:txBody>
                    <a:bodyPr/>
                    <a:lstStyle/>
                    <a:p>
                      <a:pPr algn="ctr" fontAlgn="ctr"/>
                      <a:r>
                        <a:rPr lang="ru-RU" sz="1000" u="none" strike="noStrike">
                          <a:effectLst/>
                        </a:rPr>
                        <a:t>100</a:t>
                      </a:r>
                      <a:endParaRPr lang="ru-RU" sz="1000" b="0" i="0" u="none" strike="noStrike">
                        <a:solidFill>
                          <a:srgbClr val="000000"/>
                        </a:solidFill>
                        <a:effectLst/>
                        <a:latin typeface="Calibri" panose="020F0502020204030204" pitchFamily="34" charset="0"/>
                      </a:endParaRPr>
                    </a:p>
                  </a:txBody>
                  <a:tcPr marL="4934" marR="4934" marT="4934" marB="0" anchor="ctr"/>
                </a:tc>
                <a:extLst>
                  <a:ext uri="{0D108BD9-81ED-4DB2-BD59-A6C34878D82A}">
                    <a16:rowId xmlns:a16="http://schemas.microsoft.com/office/drawing/2014/main" val="2624508769"/>
                  </a:ext>
                </a:extLst>
              </a:tr>
              <a:tr h="1373349">
                <a:tc>
                  <a:txBody>
                    <a:bodyPr/>
                    <a:lstStyle/>
                    <a:p>
                      <a:pPr algn="l" fontAlgn="ctr"/>
                      <a:r>
                        <a:rPr lang="ru-RU" sz="1000" u="none" strike="noStrike" dirty="0">
                          <a:effectLst/>
                        </a:rPr>
                        <a:t>Созданы дополнительные места в субъектах Российской Федерации для детей в возрасте от 1,5 до 3 лет любой направленности в организациях, осуществляющих образовательную деятельность (за исключением государственных и муниципальных), и у индивидуальных предпринимателей, осуществляющих образовательную деятельность по образовательным программам дошкольного образования, в том числе адаптированным, и присмотр и уход за детьми</a:t>
                      </a:r>
                      <a:endParaRPr lang="ru-RU" sz="1000" b="0" i="0" u="none" strike="noStrike" dirty="0">
                        <a:solidFill>
                          <a:srgbClr val="000000"/>
                        </a:solidFill>
                        <a:effectLst/>
                        <a:latin typeface="Arial" panose="020B0604020202020204" pitchFamily="34" charset="0"/>
                      </a:endParaRPr>
                    </a:p>
                  </a:txBody>
                  <a:tcPr marL="4934" marR="4934" marT="4934" marB="0" anchor="ctr"/>
                </a:tc>
                <a:tc>
                  <a:txBody>
                    <a:bodyPr/>
                    <a:lstStyle/>
                    <a:p>
                      <a:pPr algn="ctr" fontAlgn="ctr"/>
                      <a:r>
                        <a:rPr lang="ru-RU" sz="1000" u="none" strike="noStrike">
                          <a:effectLst/>
                        </a:rPr>
                        <a:t>Показатель к соглашению с ФОИВ по федеральному проекту «Содействие занятости женщин – создание условий дошкольного образования для детей в возрасте до трех лет»</a:t>
                      </a:r>
                      <a:endParaRPr lang="ru-RU" sz="1000" b="0" i="0" u="none" strike="noStrike">
                        <a:solidFill>
                          <a:srgbClr val="000000"/>
                        </a:solidFill>
                        <a:effectLst/>
                        <a:latin typeface="Arial" panose="020B0604020202020204" pitchFamily="34" charset="0"/>
                      </a:endParaRPr>
                    </a:p>
                  </a:txBody>
                  <a:tcPr marL="4934" marR="4934" marT="4934" marB="0" anchor="ctr"/>
                </a:tc>
                <a:tc>
                  <a:txBody>
                    <a:bodyPr/>
                    <a:lstStyle/>
                    <a:p>
                      <a:pPr algn="ctr" fontAlgn="ctr"/>
                      <a:r>
                        <a:rPr lang="ru-RU" sz="1000" u="none" strike="noStrike">
                          <a:effectLst/>
                        </a:rPr>
                        <a:t>Мест</a:t>
                      </a:r>
                      <a:endParaRPr lang="ru-RU" sz="1000" b="0" i="0" u="none" strike="noStrike">
                        <a:solidFill>
                          <a:srgbClr val="000000"/>
                        </a:solidFill>
                        <a:effectLst/>
                        <a:latin typeface="Arial" panose="020B0604020202020204" pitchFamily="34" charset="0"/>
                      </a:endParaRPr>
                    </a:p>
                  </a:txBody>
                  <a:tcPr marL="4934" marR="4934" marT="4934" marB="0" anchor="ctr"/>
                </a:tc>
                <a:tc>
                  <a:txBody>
                    <a:bodyPr/>
                    <a:lstStyle/>
                    <a:p>
                      <a:pPr algn="ctr" fontAlgn="ctr"/>
                      <a:r>
                        <a:rPr lang="ru-RU" sz="1000" u="none" strike="noStrike">
                          <a:effectLst/>
                        </a:rPr>
                        <a:t>0</a:t>
                      </a:r>
                      <a:endParaRPr lang="ru-RU" sz="1000" b="0" i="0" u="none" strike="noStrike">
                        <a:solidFill>
                          <a:srgbClr val="000000"/>
                        </a:solidFill>
                        <a:effectLst/>
                        <a:latin typeface="Arial" panose="020B0604020202020204" pitchFamily="34" charset="0"/>
                      </a:endParaRPr>
                    </a:p>
                  </a:txBody>
                  <a:tcPr marL="4934" marR="4934" marT="4934" marB="0" anchor="ctr"/>
                </a:tc>
                <a:tc>
                  <a:txBody>
                    <a:bodyPr/>
                    <a:lstStyle/>
                    <a:p>
                      <a:pPr algn="ctr" fontAlgn="ctr"/>
                      <a:r>
                        <a:rPr lang="en-US" sz="1000" u="none" strike="noStrike" dirty="0">
                          <a:effectLst/>
                        </a:rPr>
                        <a:t>15</a:t>
                      </a:r>
                      <a:endParaRPr lang="ru-RU" sz="1000" b="0" i="0" u="none" strike="noStrike" dirty="0">
                        <a:solidFill>
                          <a:srgbClr val="000000"/>
                        </a:solidFill>
                        <a:effectLst/>
                        <a:latin typeface="Arial" panose="020B0604020202020204" pitchFamily="34" charset="0"/>
                      </a:endParaRPr>
                    </a:p>
                  </a:txBody>
                  <a:tcPr marL="4934" marR="4934" marT="4934" marB="0" anchor="ctr"/>
                </a:tc>
                <a:tc>
                  <a:txBody>
                    <a:bodyPr/>
                    <a:lstStyle/>
                    <a:p>
                      <a:pPr algn="ctr" fontAlgn="ctr"/>
                      <a:r>
                        <a:rPr lang="en-US" sz="1000" u="none" strike="noStrike" dirty="0">
                          <a:effectLst/>
                        </a:rPr>
                        <a:t>0</a:t>
                      </a:r>
                      <a:endParaRPr lang="ru-RU" sz="1000" b="0" i="0" u="none" strike="noStrike" dirty="0">
                        <a:solidFill>
                          <a:srgbClr val="000000"/>
                        </a:solidFill>
                        <a:effectLst/>
                        <a:latin typeface="Arial" panose="020B0604020202020204" pitchFamily="34" charset="0"/>
                      </a:endParaRPr>
                    </a:p>
                  </a:txBody>
                  <a:tcPr marL="4934" marR="4934" marT="4934" marB="0" anchor="ctr"/>
                </a:tc>
                <a:tc>
                  <a:txBody>
                    <a:bodyPr/>
                    <a:lstStyle/>
                    <a:p>
                      <a:pPr algn="ctr" fontAlgn="ctr"/>
                      <a:r>
                        <a:rPr lang="ru-RU" sz="1000" u="none" strike="noStrike">
                          <a:effectLst/>
                        </a:rPr>
                        <a:t>0</a:t>
                      </a:r>
                      <a:endParaRPr lang="ru-RU" sz="1000" b="0" i="0" u="none" strike="noStrike">
                        <a:solidFill>
                          <a:srgbClr val="000000"/>
                        </a:solidFill>
                        <a:effectLst/>
                        <a:latin typeface="Arial" panose="020B0604020202020204" pitchFamily="34" charset="0"/>
                      </a:endParaRPr>
                    </a:p>
                  </a:txBody>
                  <a:tcPr marL="4934" marR="4934" marT="4934" marB="0" anchor="ctr"/>
                </a:tc>
                <a:tc>
                  <a:txBody>
                    <a:bodyPr/>
                    <a:lstStyle/>
                    <a:p>
                      <a:pPr algn="ctr" fontAlgn="ctr"/>
                      <a:r>
                        <a:rPr lang="ru-RU" sz="1000" u="none" strike="noStrike">
                          <a:effectLst/>
                        </a:rPr>
                        <a:t>0</a:t>
                      </a:r>
                      <a:endParaRPr lang="ru-RU" sz="1000" b="0" i="0" u="none" strike="noStrike">
                        <a:solidFill>
                          <a:srgbClr val="000000"/>
                        </a:solidFill>
                        <a:effectLst/>
                        <a:latin typeface="Calibri" panose="020F0502020204030204" pitchFamily="34" charset="0"/>
                      </a:endParaRPr>
                    </a:p>
                  </a:txBody>
                  <a:tcPr marL="4934" marR="4934" marT="4934" marB="0" anchor="ctr"/>
                </a:tc>
                <a:tc>
                  <a:txBody>
                    <a:bodyPr/>
                    <a:lstStyle/>
                    <a:p>
                      <a:pPr algn="ctr" fontAlgn="ctr"/>
                      <a:r>
                        <a:rPr lang="ru-RU" sz="1000" u="none" strike="noStrike" dirty="0">
                          <a:effectLst/>
                        </a:rPr>
                        <a:t>0</a:t>
                      </a:r>
                      <a:endParaRPr lang="ru-RU" sz="1000" b="0" i="0" u="none" strike="noStrike" dirty="0">
                        <a:solidFill>
                          <a:srgbClr val="000000"/>
                        </a:solidFill>
                        <a:effectLst/>
                        <a:latin typeface="Calibri" panose="020F0502020204030204" pitchFamily="34" charset="0"/>
                      </a:endParaRPr>
                    </a:p>
                  </a:txBody>
                  <a:tcPr marL="4934" marR="4934" marT="4934" marB="0" anchor="ctr"/>
                </a:tc>
                <a:extLst>
                  <a:ext uri="{0D108BD9-81ED-4DB2-BD59-A6C34878D82A}">
                    <a16:rowId xmlns:a16="http://schemas.microsoft.com/office/drawing/2014/main" val="1038876432"/>
                  </a:ext>
                </a:extLst>
              </a:tr>
            </a:tbl>
          </a:graphicData>
        </a:graphic>
      </p:graphicFrame>
    </p:spTree>
    <p:extLst>
      <p:ext uri="{BB962C8B-B14F-4D97-AF65-F5344CB8AC3E}">
        <p14:creationId xmlns:p14="http://schemas.microsoft.com/office/powerpoint/2010/main" val="464713837"/>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C76ABE35-EE31-4586-BF2E-7BF9729091A9}"/>
              </a:ext>
            </a:extLst>
          </p:cNvPr>
          <p:cNvSpPr>
            <a:spLocks noGrp="1"/>
          </p:cNvSpPr>
          <p:nvPr>
            <p:ph type="title"/>
          </p:nvPr>
        </p:nvSpPr>
        <p:spPr>
          <a:xfrm>
            <a:off x="845127" y="170694"/>
            <a:ext cx="11192963" cy="539587"/>
          </a:xfrm>
        </p:spPr>
        <p:txBody>
          <a:bodyPr>
            <a:noAutofit/>
          </a:bodyPr>
          <a:lstStyle/>
          <a:p>
            <a:pPr algn="ctr"/>
            <a:r>
              <a:rPr lang="ru-RU" sz="2400" dirty="0"/>
              <a:t>Реализация муниципальных программ</a:t>
            </a:r>
            <a:br>
              <a:rPr lang="ru-RU" sz="2400" dirty="0"/>
            </a:br>
            <a:r>
              <a:rPr lang="ru-RU" sz="2400" dirty="0"/>
              <a:t> городского округа Долгопрудный в разрезе целевых показателей в динамике</a:t>
            </a:r>
          </a:p>
        </p:txBody>
      </p:sp>
      <p:sp>
        <p:nvSpPr>
          <p:cNvPr id="4" name="Номер слайда 3">
            <a:extLst>
              <a:ext uri="{FF2B5EF4-FFF2-40B4-BE49-F238E27FC236}">
                <a16:creationId xmlns:a16="http://schemas.microsoft.com/office/drawing/2014/main" id="{6F302A7F-1EA8-4336-863D-1EEEBC559F5F}"/>
              </a:ext>
            </a:extLst>
          </p:cNvPr>
          <p:cNvSpPr>
            <a:spLocks noGrp="1"/>
          </p:cNvSpPr>
          <p:nvPr>
            <p:ph type="sldNum" sz="quarter" idx="12"/>
          </p:nvPr>
        </p:nvSpPr>
        <p:spPr>
          <a:xfrm>
            <a:off x="9448800" y="6492240"/>
            <a:ext cx="2743200" cy="365125"/>
          </a:xfrm>
        </p:spPr>
        <p:txBody>
          <a:bodyPr/>
          <a:lstStyle/>
          <a:p>
            <a:fld id="{E4EB6E89-BA87-4003-BD23-6BDF40F3EBED}" type="slidenum">
              <a:rPr lang="ru-RU" smtClean="0"/>
              <a:pPr/>
              <a:t>44</a:t>
            </a:fld>
            <a:endParaRPr lang="ru-RU"/>
          </a:p>
        </p:txBody>
      </p:sp>
      <p:pic>
        <p:nvPicPr>
          <p:cNvPr id="6" name="Объект 6">
            <a:extLst>
              <a:ext uri="{FF2B5EF4-FFF2-40B4-BE49-F238E27FC236}">
                <a16:creationId xmlns:a16="http://schemas.microsoft.com/office/drawing/2014/main" id="{4CE9F828-CB7F-4197-B7C9-2991DABD01A3}"/>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53910" y="170694"/>
            <a:ext cx="760490" cy="342008"/>
          </a:xfrm>
          <a:prstGeom prst="rect">
            <a:avLst/>
          </a:prstGeom>
        </p:spPr>
      </p:pic>
      <p:graphicFrame>
        <p:nvGraphicFramePr>
          <p:cNvPr id="7" name="Объект 6">
            <a:extLst>
              <a:ext uri="{FF2B5EF4-FFF2-40B4-BE49-F238E27FC236}">
                <a16:creationId xmlns:a16="http://schemas.microsoft.com/office/drawing/2014/main" id="{41BCD7C4-4818-4B92-BB99-D4ED19211E9E}"/>
              </a:ext>
            </a:extLst>
          </p:cNvPr>
          <p:cNvGraphicFramePr>
            <a:graphicFrameLocks noGrp="1"/>
          </p:cNvGraphicFramePr>
          <p:nvPr>
            <p:ph idx="1"/>
            <p:extLst>
              <p:ext uri="{D42A27DB-BD31-4B8C-83A1-F6EECF244321}">
                <p14:modId xmlns:p14="http://schemas.microsoft.com/office/powerpoint/2010/main" val="3202679468"/>
              </p:ext>
            </p:extLst>
          </p:nvPr>
        </p:nvGraphicFramePr>
        <p:xfrm>
          <a:off x="724092" y="1032095"/>
          <a:ext cx="10975726" cy="5492983"/>
        </p:xfrm>
        <a:graphic>
          <a:graphicData uri="http://schemas.openxmlformats.org/drawingml/2006/table">
            <a:tbl>
              <a:tblPr>
                <a:tableStyleId>{5C22544A-7EE6-4342-B048-85BDC9FD1C3A}</a:tableStyleId>
              </a:tblPr>
              <a:tblGrid>
                <a:gridCol w="2977400">
                  <a:extLst>
                    <a:ext uri="{9D8B030D-6E8A-4147-A177-3AD203B41FA5}">
                      <a16:colId xmlns:a16="http://schemas.microsoft.com/office/drawing/2014/main" val="219209169"/>
                    </a:ext>
                  </a:extLst>
                </a:gridCol>
                <a:gridCol w="1120644">
                  <a:extLst>
                    <a:ext uri="{9D8B030D-6E8A-4147-A177-3AD203B41FA5}">
                      <a16:colId xmlns:a16="http://schemas.microsoft.com/office/drawing/2014/main" val="1131063295"/>
                    </a:ext>
                  </a:extLst>
                </a:gridCol>
                <a:gridCol w="944858">
                  <a:extLst>
                    <a:ext uri="{9D8B030D-6E8A-4147-A177-3AD203B41FA5}">
                      <a16:colId xmlns:a16="http://schemas.microsoft.com/office/drawing/2014/main" val="2240582356"/>
                    </a:ext>
                  </a:extLst>
                </a:gridCol>
                <a:gridCol w="944858">
                  <a:extLst>
                    <a:ext uri="{9D8B030D-6E8A-4147-A177-3AD203B41FA5}">
                      <a16:colId xmlns:a16="http://schemas.microsoft.com/office/drawing/2014/main" val="2030058307"/>
                    </a:ext>
                  </a:extLst>
                </a:gridCol>
                <a:gridCol w="988803">
                  <a:extLst>
                    <a:ext uri="{9D8B030D-6E8A-4147-A177-3AD203B41FA5}">
                      <a16:colId xmlns:a16="http://schemas.microsoft.com/office/drawing/2014/main" val="3353148372"/>
                    </a:ext>
                  </a:extLst>
                </a:gridCol>
                <a:gridCol w="966831">
                  <a:extLst>
                    <a:ext uri="{9D8B030D-6E8A-4147-A177-3AD203B41FA5}">
                      <a16:colId xmlns:a16="http://schemas.microsoft.com/office/drawing/2014/main" val="1304292358"/>
                    </a:ext>
                  </a:extLst>
                </a:gridCol>
                <a:gridCol w="1065710">
                  <a:extLst>
                    <a:ext uri="{9D8B030D-6E8A-4147-A177-3AD203B41FA5}">
                      <a16:colId xmlns:a16="http://schemas.microsoft.com/office/drawing/2014/main" val="1294850126"/>
                    </a:ext>
                  </a:extLst>
                </a:gridCol>
                <a:gridCol w="966831">
                  <a:extLst>
                    <a:ext uri="{9D8B030D-6E8A-4147-A177-3AD203B41FA5}">
                      <a16:colId xmlns:a16="http://schemas.microsoft.com/office/drawing/2014/main" val="2134572207"/>
                    </a:ext>
                  </a:extLst>
                </a:gridCol>
                <a:gridCol w="999791">
                  <a:extLst>
                    <a:ext uri="{9D8B030D-6E8A-4147-A177-3AD203B41FA5}">
                      <a16:colId xmlns:a16="http://schemas.microsoft.com/office/drawing/2014/main" val="1640466939"/>
                    </a:ext>
                  </a:extLst>
                </a:gridCol>
              </a:tblGrid>
              <a:tr h="319303">
                <a:tc rowSpan="2">
                  <a:txBody>
                    <a:bodyPr/>
                    <a:lstStyle/>
                    <a:p>
                      <a:pPr algn="ctr" fontAlgn="ctr"/>
                      <a:r>
                        <a:rPr lang="ru-RU" sz="1100" u="none" strike="noStrike" dirty="0">
                          <a:effectLst/>
                        </a:rPr>
                        <a:t>Наименование муниципальной программы/подпрограммы/показателя</a:t>
                      </a:r>
                      <a:endParaRPr lang="ru-RU" sz="1100" b="0" i="0" u="none" strike="noStrike" dirty="0">
                        <a:solidFill>
                          <a:srgbClr val="000000"/>
                        </a:solidFill>
                        <a:effectLst/>
                        <a:latin typeface="Arial" panose="020B0604020202020204" pitchFamily="34" charset="0"/>
                      </a:endParaRPr>
                    </a:p>
                  </a:txBody>
                  <a:tcPr marL="6562" marR="6562" marT="6562" marB="0" anchor="ctr"/>
                </a:tc>
                <a:tc rowSpan="2">
                  <a:txBody>
                    <a:bodyPr/>
                    <a:lstStyle/>
                    <a:p>
                      <a:pPr algn="ctr" fontAlgn="ctr"/>
                      <a:r>
                        <a:rPr lang="ru-RU" sz="1100" u="none" strike="noStrike">
                          <a:effectLst/>
                        </a:rPr>
                        <a:t>Тип показателя</a:t>
                      </a:r>
                      <a:endParaRPr lang="ru-RU" sz="1100" b="0" i="0" u="none" strike="noStrike">
                        <a:solidFill>
                          <a:srgbClr val="000000"/>
                        </a:solidFill>
                        <a:effectLst/>
                        <a:latin typeface="Arial" panose="020B0604020202020204" pitchFamily="34" charset="0"/>
                      </a:endParaRPr>
                    </a:p>
                  </a:txBody>
                  <a:tcPr marL="6562" marR="6562" marT="6562" marB="0" anchor="ctr"/>
                </a:tc>
                <a:tc rowSpan="2">
                  <a:txBody>
                    <a:bodyPr/>
                    <a:lstStyle/>
                    <a:p>
                      <a:pPr algn="ctr" fontAlgn="ctr"/>
                      <a:r>
                        <a:rPr lang="ru-RU" sz="1100" u="none" strike="noStrike">
                          <a:effectLst/>
                        </a:rPr>
                        <a:t>Единица измерения</a:t>
                      </a:r>
                      <a:endParaRPr lang="ru-RU" sz="1100" b="0" i="0" u="none" strike="noStrike">
                        <a:solidFill>
                          <a:srgbClr val="000000"/>
                        </a:solidFill>
                        <a:effectLst/>
                        <a:latin typeface="Arial" panose="020B0604020202020204" pitchFamily="34" charset="0"/>
                      </a:endParaRPr>
                    </a:p>
                  </a:txBody>
                  <a:tcPr marL="6562" marR="6562" marT="6562" marB="0" anchor="ctr"/>
                </a:tc>
                <a:tc rowSpan="2">
                  <a:txBody>
                    <a:bodyPr/>
                    <a:lstStyle/>
                    <a:p>
                      <a:pPr algn="ctr" fontAlgn="ctr"/>
                      <a:r>
                        <a:rPr lang="ru-RU" sz="1100" u="none" strike="noStrike">
                          <a:effectLst/>
                        </a:rPr>
                        <a:t>Базовое значение</a:t>
                      </a:r>
                      <a:endParaRPr lang="ru-RU" sz="1100" b="0" i="0" u="none" strike="noStrike">
                        <a:solidFill>
                          <a:srgbClr val="000000"/>
                        </a:solidFill>
                        <a:effectLst/>
                        <a:latin typeface="Arial" panose="020B0604020202020204" pitchFamily="34" charset="0"/>
                      </a:endParaRPr>
                    </a:p>
                  </a:txBody>
                  <a:tcPr marL="6562" marR="6562" marT="6562" marB="0" anchor="ctr"/>
                </a:tc>
                <a:tc rowSpan="2">
                  <a:txBody>
                    <a:bodyPr/>
                    <a:lstStyle/>
                    <a:p>
                      <a:pPr algn="ctr" fontAlgn="ctr"/>
                      <a:r>
                        <a:rPr lang="ru-RU" sz="1100" u="none" strike="noStrike" dirty="0">
                          <a:effectLst/>
                        </a:rPr>
                        <a:t>Достигнутое 202</a:t>
                      </a:r>
                      <a:r>
                        <a:rPr lang="en-US" sz="1100" u="none" strike="noStrike" dirty="0">
                          <a:effectLst/>
                        </a:rPr>
                        <a:t>1</a:t>
                      </a:r>
                      <a:r>
                        <a:rPr lang="ru-RU" sz="1100" u="none" strike="noStrike" dirty="0">
                          <a:effectLst/>
                        </a:rPr>
                        <a:t> года</a:t>
                      </a:r>
                      <a:endParaRPr lang="ru-RU" sz="1100" b="0" i="0" u="none" strike="noStrike" dirty="0">
                        <a:solidFill>
                          <a:srgbClr val="000000"/>
                        </a:solidFill>
                        <a:effectLst/>
                        <a:latin typeface="Arial" panose="020B0604020202020204" pitchFamily="34" charset="0"/>
                      </a:endParaRPr>
                    </a:p>
                  </a:txBody>
                  <a:tcPr marL="6562" marR="6562" marT="6562" marB="0" anchor="ctr"/>
                </a:tc>
                <a:tc rowSpan="2">
                  <a:txBody>
                    <a:bodyPr/>
                    <a:lstStyle/>
                    <a:p>
                      <a:pPr algn="ctr" fontAlgn="ctr"/>
                      <a:r>
                        <a:rPr lang="ru-RU" sz="1100" u="none" strike="noStrike" dirty="0">
                          <a:effectLst/>
                        </a:rPr>
                        <a:t>Оценка 2022 год</a:t>
                      </a:r>
                      <a:endParaRPr lang="ru-RU" sz="1100" b="0" i="0" u="none" strike="noStrike" dirty="0">
                        <a:solidFill>
                          <a:srgbClr val="000000"/>
                        </a:solidFill>
                        <a:effectLst/>
                        <a:latin typeface="Arial" panose="020B0604020202020204" pitchFamily="34" charset="0"/>
                      </a:endParaRPr>
                    </a:p>
                  </a:txBody>
                  <a:tcPr marL="6562" marR="6562" marT="6562" marB="0" anchor="ctr"/>
                </a:tc>
                <a:tc gridSpan="3">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ru-RU" sz="11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Планируемое значение показателя по годам реализации</a:t>
                      </a:r>
                    </a:p>
                  </a:txBody>
                  <a:tcPr marL="3729" marR="3729" marT="3729" marB="0" anchor="ctr"/>
                </a:tc>
                <a:tc hMerge="1">
                  <a:txBody>
                    <a:bodyPr/>
                    <a:lstStyle/>
                    <a:p>
                      <a:endParaRPr lang="ru-RU" dirty="0"/>
                    </a:p>
                  </a:txBody>
                  <a:tcPr marL="3729" marR="3729" marT="3729" marB="0" anchor="ctr"/>
                </a:tc>
                <a:tc hMerge="1">
                  <a:txBody>
                    <a:bodyPr/>
                    <a:lstStyle/>
                    <a:p>
                      <a:endParaRPr lang="ru-RU" dirty="0"/>
                    </a:p>
                  </a:txBody>
                  <a:tcPr marL="3729" marR="3729" marT="3729" marB="0" anchor="ctr"/>
                </a:tc>
                <a:extLst>
                  <a:ext uri="{0D108BD9-81ED-4DB2-BD59-A6C34878D82A}">
                    <a16:rowId xmlns:a16="http://schemas.microsoft.com/office/drawing/2014/main" val="2965503113"/>
                  </a:ext>
                </a:extLst>
              </a:tr>
              <a:tr h="232839">
                <a:tc vMerge="1">
                  <a:txBody>
                    <a:bodyPr/>
                    <a:lstStyle/>
                    <a:p>
                      <a:endParaRPr lang="ru-RU"/>
                    </a:p>
                  </a:txBody>
                  <a:tcPr/>
                </a:tc>
                <a:tc vMerge="1">
                  <a:txBody>
                    <a:bodyPr/>
                    <a:lstStyle/>
                    <a:p>
                      <a:endParaRPr lang="ru-RU"/>
                    </a:p>
                  </a:txBody>
                  <a:tcPr/>
                </a:tc>
                <a:tc vMerge="1">
                  <a:txBody>
                    <a:bodyPr/>
                    <a:lstStyle/>
                    <a:p>
                      <a:endParaRPr lang="ru-RU"/>
                    </a:p>
                  </a:txBody>
                  <a:tcPr/>
                </a:tc>
                <a:tc vMerge="1">
                  <a:txBody>
                    <a:bodyPr/>
                    <a:lstStyle/>
                    <a:p>
                      <a:endParaRPr lang="ru-RU"/>
                    </a:p>
                  </a:txBody>
                  <a:tcPr/>
                </a:tc>
                <a:tc vMerge="1">
                  <a:txBody>
                    <a:bodyPr/>
                    <a:lstStyle/>
                    <a:p>
                      <a:endParaRPr lang="ru-RU"/>
                    </a:p>
                  </a:txBody>
                  <a:tcPr/>
                </a:tc>
                <a:tc vMerge="1">
                  <a:txBody>
                    <a:bodyPr/>
                    <a:lstStyle/>
                    <a:p>
                      <a:endParaRPr lang="ru-RU"/>
                    </a:p>
                  </a:txBody>
                  <a:tcPr/>
                </a:tc>
                <a:tc>
                  <a:txBody>
                    <a:bodyPr/>
                    <a:lstStyle/>
                    <a:p>
                      <a:pPr algn="ctr" fontAlgn="ctr"/>
                      <a:r>
                        <a:rPr lang="ru-RU" sz="1100" u="none" strike="noStrike" dirty="0">
                          <a:effectLst/>
                        </a:rPr>
                        <a:t>2023 год</a:t>
                      </a:r>
                      <a:endParaRPr lang="ru-RU" sz="1100" b="0" i="0" u="none" strike="noStrike" dirty="0">
                        <a:solidFill>
                          <a:srgbClr val="000000"/>
                        </a:solidFill>
                        <a:effectLst/>
                        <a:latin typeface="Arial" panose="020B0604020202020204" pitchFamily="34" charset="0"/>
                      </a:endParaRPr>
                    </a:p>
                  </a:txBody>
                  <a:tcPr marL="3729" marR="3729" marT="3729" marB="0" anchor="ctr"/>
                </a:tc>
                <a:tc>
                  <a:txBody>
                    <a:bodyPr/>
                    <a:lstStyle/>
                    <a:p>
                      <a:pPr algn="ctr" fontAlgn="ctr"/>
                      <a:r>
                        <a:rPr lang="ru-RU" sz="1100" u="none" strike="noStrike" dirty="0">
                          <a:effectLst/>
                        </a:rPr>
                        <a:t>2024 год</a:t>
                      </a:r>
                      <a:endParaRPr lang="ru-RU" sz="1100" b="0" i="0" u="none" strike="noStrike" dirty="0">
                        <a:solidFill>
                          <a:srgbClr val="000000"/>
                        </a:solidFill>
                        <a:effectLst/>
                        <a:latin typeface="Arial" panose="020B0604020202020204" pitchFamily="34" charset="0"/>
                      </a:endParaRPr>
                    </a:p>
                  </a:txBody>
                  <a:tcPr marL="3729" marR="3729" marT="3729" marB="0" anchor="ctr"/>
                </a:tc>
                <a:tc>
                  <a:txBody>
                    <a:bodyPr/>
                    <a:lstStyle/>
                    <a:p>
                      <a:pPr algn="ctr" fontAlgn="ctr"/>
                      <a:r>
                        <a:rPr lang="ru-RU" sz="1100" u="none" strike="noStrike" dirty="0">
                          <a:effectLst/>
                        </a:rPr>
                        <a:t>2025 год</a:t>
                      </a:r>
                      <a:endParaRPr lang="ru-RU" sz="1100" b="0" i="0" u="none" strike="noStrike" dirty="0">
                        <a:solidFill>
                          <a:srgbClr val="000000"/>
                        </a:solidFill>
                        <a:effectLst/>
                        <a:latin typeface="Arial" panose="020B0604020202020204" pitchFamily="34" charset="0"/>
                      </a:endParaRPr>
                    </a:p>
                  </a:txBody>
                  <a:tcPr marL="3729" marR="3729" marT="3729" marB="0" anchor="ctr"/>
                </a:tc>
                <a:extLst>
                  <a:ext uri="{0D108BD9-81ED-4DB2-BD59-A6C34878D82A}">
                    <a16:rowId xmlns:a16="http://schemas.microsoft.com/office/drawing/2014/main" val="1292368092"/>
                  </a:ext>
                </a:extLst>
              </a:tr>
              <a:tr h="243348">
                <a:tc>
                  <a:txBody>
                    <a:bodyPr/>
                    <a:lstStyle/>
                    <a:p>
                      <a:pPr algn="l" fontAlgn="ctr"/>
                      <a:r>
                        <a:rPr lang="ru-RU" sz="1100" u="none" strike="noStrike">
                          <a:effectLst/>
                        </a:rPr>
                        <a:t>Муниципальная программа «Образование»</a:t>
                      </a:r>
                      <a:endParaRPr lang="ru-RU" sz="1100" b="1" i="0" u="none" strike="noStrike">
                        <a:solidFill>
                          <a:srgbClr val="000000"/>
                        </a:solidFill>
                        <a:effectLst/>
                        <a:latin typeface="Arial" panose="020B0604020202020204" pitchFamily="34" charset="0"/>
                      </a:endParaRPr>
                    </a:p>
                  </a:txBody>
                  <a:tcPr marL="6562" marR="6562" marT="6562" marB="0" anchor="ctr"/>
                </a:tc>
                <a:tc>
                  <a:txBody>
                    <a:bodyPr/>
                    <a:lstStyle/>
                    <a:p>
                      <a:pPr algn="ctr" fontAlgn="ctr"/>
                      <a:r>
                        <a:rPr lang="ru-RU" sz="1100" u="none" strike="noStrike">
                          <a:effectLst/>
                        </a:rPr>
                        <a:t> </a:t>
                      </a:r>
                      <a:endParaRPr lang="ru-RU" sz="1100" b="0" i="0" u="none" strike="noStrike">
                        <a:solidFill>
                          <a:srgbClr val="000000"/>
                        </a:solidFill>
                        <a:effectLst/>
                        <a:latin typeface="Arial" panose="020B0604020202020204" pitchFamily="34" charset="0"/>
                      </a:endParaRPr>
                    </a:p>
                  </a:txBody>
                  <a:tcPr marL="6562" marR="6562" marT="6562" marB="0" anchor="ctr"/>
                </a:tc>
                <a:tc>
                  <a:txBody>
                    <a:bodyPr/>
                    <a:lstStyle/>
                    <a:p>
                      <a:pPr algn="ctr" fontAlgn="ctr"/>
                      <a:r>
                        <a:rPr lang="ru-RU" sz="1100" u="none" strike="noStrike">
                          <a:effectLst/>
                        </a:rPr>
                        <a:t> </a:t>
                      </a:r>
                      <a:endParaRPr lang="ru-RU" sz="1100" b="0" i="0" u="none" strike="noStrike">
                        <a:solidFill>
                          <a:srgbClr val="000000"/>
                        </a:solidFill>
                        <a:effectLst/>
                        <a:latin typeface="Arial" panose="020B0604020202020204" pitchFamily="34" charset="0"/>
                      </a:endParaRPr>
                    </a:p>
                  </a:txBody>
                  <a:tcPr marL="6562" marR="6562" marT="6562" marB="0" anchor="ctr"/>
                </a:tc>
                <a:tc>
                  <a:txBody>
                    <a:bodyPr/>
                    <a:lstStyle/>
                    <a:p>
                      <a:pPr algn="ctr" fontAlgn="ctr"/>
                      <a:r>
                        <a:rPr lang="ru-RU" sz="1100" u="none" strike="noStrike">
                          <a:effectLst/>
                        </a:rPr>
                        <a:t> </a:t>
                      </a:r>
                      <a:endParaRPr lang="ru-RU" sz="1100" b="0" i="0" u="none" strike="noStrike">
                        <a:solidFill>
                          <a:srgbClr val="000000"/>
                        </a:solidFill>
                        <a:effectLst/>
                        <a:latin typeface="Arial" panose="020B0604020202020204" pitchFamily="34" charset="0"/>
                      </a:endParaRPr>
                    </a:p>
                  </a:txBody>
                  <a:tcPr marL="6562" marR="6562" marT="6562" marB="0" anchor="ctr"/>
                </a:tc>
                <a:tc>
                  <a:txBody>
                    <a:bodyPr/>
                    <a:lstStyle/>
                    <a:p>
                      <a:pPr algn="ctr" fontAlgn="ctr"/>
                      <a:r>
                        <a:rPr lang="ru-RU" sz="1100" u="none" strike="noStrike">
                          <a:effectLst/>
                        </a:rPr>
                        <a:t> </a:t>
                      </a:r>
                      <a:endParaRPr lang="ru-RU" sz="1100" b="0" i="0" u="none" strike="noStrike">
                        <a:solidFill>
                          <a:srgbClr val="000000"/>
                        </a:solidFill>
                        <a:effectLst/>
                        <a:latin typeface="Arial" panose="020B0604020202020204" pitchFamily="34" charset="0"/>
                      </a:endParaRPr>
                    </a:p>
                  </a:txBody>
                  <a:tcPr marL="6562" marR="6562" marT="6562" marB="0" anchor="ctr"/>
                </a:tc>
                <a:tc>
                  <a:txBody>
                    <a:bodyPr/>
                    <a:lstStyle/>
                    <a:p>
                      <a:pPr algn="ctr" fontAlgn="ctr"/>
                      <a:r>
                        <a:rPr lang="ru-RU" sz="1100" u="none" strike="noStrike">
                          <a:effectLst/>
                        </a:rPr>
                        <a:t> </a:t>
                      </a:r>
                      <a:endParaRPr lang="ru-RU" sz="1100" b="0" i="0" u="none" strike="noStrike">
                        <a:solidFill>
                          <a:srgbClr val="000000"/>
                        </a:solidFill>
                        <a:effectLst/>
                        <a:latin typeface="Arial" panose="020B0604020202020204" pitchFamily="34" charset="0"/>
                      </a:endParaRPr>
                    </a:p>
                  </a:txBody>
                  <a:tcPr marL="6562" marR="6562" marT="6562" marB="0" anchor="ctr"/>
                </a:tc>
                <a:tc>
                  <a:txBody>
                    <a:bodyPr/>
                    <a:lstStyle/>
                    <a:p>
                      <a:pPr algn="ctr" fontAlgn="ctr"/>
                      <a:r>
                        <a:rPr lang="ru-RU" sz="1100" u="none" strike="noStrike">
                          <a:effectLst/>
                        </a:rPr>
                        <a:t> </a:t>
                      </a:r>
                      <a:endParaRPr lang="ru-RU" sz="1100" b="0" i="0" u="none" strike="noStrike">
                        <a:solidFill>
                          <a:srgbClr val="000000"/>
                        </a:solidFill>
                        <a:effectLst/>
                        <a:latin typeface="Arial" panose="020B0604020202020204" pitchFamily="34" charset="0"/>
                      </a:endParaRPr>
                    </a:p>
                  </a:txBody>
                  <a:tcPr marL="6562" marR="6562" marT="6562" marB="0" anchor="ctr"/>
                </a:tc>
                <a:tc>
                  <a:txBody>
                    <a:bodyPr/>
                    <a:lstStyle/>
                    <a:p>
                      <a:pPr algn="ctr" fontAlgn="ctr"/>
                      <a:r>
                        <a:rPr lang="ru-RU" sz="1100" u="none" strike="noStrike">
                          <a:effectLst/>
                        </a:rPr>
                        <a:t> </a:t>
                      </a:r>
                      <a:endParaRPr lang="ru-RU" sz="1100" b="0" i="0" u="none" strike="noStrike">
                        <a:solidFill>
                          <a:srgbClr val="000000"/>
                        </a:solidFill>
                        <a:effectLst/>
                        <a:latin typeface="Calibri" panose="020F0502020204030204" pitchFamily="34" charset="0"/>
                      </a:endParaRPr>
                    </a:p>
                  </a:txBody>
                  <a:tcPr marL="6562" marR="6562" marT="6562" marB="0" anchor="ctr"/>
                </a:tc>
                <a:tc>
                  <a:txBody>
                    <a:bodyPr/>
                    <a:lstStyle/>
                    <a:p>
                      <a:pPr algn="ctr" fontAlgn="ctr"/>
                      <a:r>
                        <a:rPr lang="ru-RU" sz="1100" u="none" strike="noStrike" dirty="0">
                          <a:effectLst/>
                        </a:rPr>
                        <a:t> </a:t>
                      </a:r>
                      <a:endParaRPr lang="ru-RU" sz="1100" b="0" i="0" u="none" strike="noStrike" dirty="0">
                        <a:solidFill>
                          <a:srgbClr val="000000"/>
                        </a:solidFill>
                        <a:effectLst/>
                        <a:latin typeface="Calibri" panose="020F0502020204030204" pitchFamily="34" charset="0"/>
                      </a:endParaRPr>
                    </a:p>
                  </a:txBody>
                  <a:tcPr marL="6562" marR="6562" marT="6562" marB="0" anchor="ctr"/>
                </a:tc>
                <a:extLst>
                  <a:ext uri="{0D108BD9-81ED-4DB2-BD59-A6C34878D82A}">
                    <a16:rowId xmlns:a16="http://schemas.microsoft.com/office/drawing/2014/main" val="2408334559"/>
                  </a:ext>
                </a:extLst>
              </a:tr>
              <a:tr h="243348">
                <a:tc>
                  <a:txBody>
                    <a:bodyPr/>
                    <a:lstStyle/>
                    <a:p>
                      <a:pPr algn="l" fontAlgn="ctr"/>
                      <a:r>
                        <a:rPr lang="ru-RU" sz="1100" u="none" strike="noStrike">
                          <a:effectLst/>
                        </a:rPr>
                        <a:t>Подпрограмма </a:t>
                      </a:r>
                      <a:r>
                        <a:rPr lang="en-US" sz="1100" u="none" strike="noStrike">
                          <a:effectLst/>
                        </a:rPr>
                        <a:t>II «</a:t>
                      </a:r>
                      <a:r>
                        <a:rPr lang="ru-RU" sz="1100" u="none" strike="noStrike">
                          <a:effectLst/>
                        </a:rPr>
                        <a:t>Общее образование»</a:t>
                      </a:r>
                      <a:endParaRPr lang="ru-RU" sz="1100" b="1" i="0" u="none" strike="noStrike">
                        <a:solidFill>
                          <a:srgbClr val="000000"/>
                        </a:solidFill>
                        <a:effectLst/>
                        <a:latin typeface="Arial" panose="020B0604020202020204" pitchFamily="34" charset="0"/>
                      </a:endParaRPr>
                    </a:p>
                  </a:txBody>
                  <a:tcPr marL="6562" marR="6562" marT="6562" marB="0" anchor="ctr"/>
                </a:tc>
                <a:tc>
                  <a:txBody>
                    <a:bodyPr/>
                    <a:lstStyle/>
                    <a:p>
                      <a:pPr algn="ctr" fontAlgn="ctr"/>
                      <a:r>
                        <a:rPr lang="ru-RU" sz="1100" u="none" strike="noStrike">
                          <a:effectLst/>
                        </a:rPr>
                        <a:t> </a:t>
                      </a:r>
                      <a:endParaRPr lang="ru-RU" sz="1100" b="0" i="0" u="none" strike="noStrike">
                        <a:solidFill>
                          <a:srgbClr val="000000"/>
                        </a:solidFill>
                        <a:effectLst/>
                        <a:latin typeface="Arial" panose="020B0604020202020204" pitchFamily="34" charset="0"/>
                      </a:endParaRPr>
                    </a:p>
                  </a:txBody>
                  <a:tcPr marL="6562" marR="6562" marT="6562" marB="0" anchor="ctr"/>
                </a:tc>
                <a:tc>
                  <a:txBody>
                    <a:bodyPr/>
                    <a:lstStyle/>
                    <a:p>
                      <a:pPr algn="ctr" fontAlgn="ctr"/>
                      <a:r>
                        <a:rPr lang="ru-RU" sz="1100" u="none" strike="noStrike">
                          <a:effectLst/>
                        </a:rPr>
                        <a:t> </a:t>
                      </a:r>
                      <a:endParaRPr lang="ru-RU" sz="1100" b="0" i="0" u="none" strike="noStrike">
                        <a:solidFill>
                          <a:srgbClr val="000000"/>
                        </a:solidFill>
                        <a:effectLst/>
                        <a:latin typeface="Arial" panose="020B0604020202020204" pitchFamily="34" charset="0"/>
                      </a:endParaRPr>
                    </a:p>
                  </a:txBody>
                  <a:tcPr marL="6562" marR="6562" marT="6562" marB="0" anchor="ctr"/>
                </a:tc>
                <a:tc>
                  <a:txBody>
                    <a:bodyPr/>
                    <a:lstStyle/>
                    <a:p>
                      <a:pPr algn="ctr" fontAlgn="ctr"/>
                      <a:r>
                        <a:rPr lang="ru-RU" sz="1100" u="none" strike="noStrike">
                          <a:effectLst/>
                        </a:rPr>
                        <a:t> </a:t>
                      </a:r>
                      <a:endParaRPr lang="ru-RU" sz="1100" b="0" i="0" u="none" strike="noStrike">
                        <a:solidFill>
                          <a:srgbClr val="000000"/>
                        </a:solidFill>
                        <a:effectLst/>
                        <a:latin typeface="Arial" panose="020B0604020202020204" pitchFamily="34" charset="0"/>
                      </a:endParaRPr>
                    </a:p>
                  </a:txBody>
                  <a:tcPr marL="6562" marR="6562" marT="6562" marB="0" anchor="ctr"/>
                </a:tc>
                <a:tc>
                  <a:txBody>
                    <a:bodyPr/>
                    <a:lstStyle/>
                    <a:p>
                      <a:pPr algn="ctr" fontAlgn="ctr"/>
                      <a:r>
                        <a:rPr lang="ru-RU" sz="1100" u="none" strike="noStrike">
                          <a:effectLst/>
                        </a:rPr>
                        <a:t> </a:t>
                      </a:r>
                      <a:endParaRPr lang="ru-RU" sz="1100" b="0" i="0" u="none" strike="noStrike">
                        <a:solidFill>
                          <a:srgbClr val="000000"/>
                        </a:solidFill>
                        <a:effectLst/>
                        <a:latin typeface="Arial" panose="020B0604020202020204" pitchFamily="34" charset="0"/>
                      </a:endParaRPr>
                    </a:p>
                  </a:txBody>
                  <a:tcPr marL="6562" marR="6562" marT="6562" marB="0" anchor="ctr"/>
                </a:tc>
                <a:tc>
                  <a:txBody>
                    <a:bodyPr/>
                    <a:lstStyle/>
                    <a:p>
                      <a:pPr algn="ctr" fontAlgn="ctr"/>
                      <a:r>
                        <a:rPr lang="ru-RU" sz="1100" u="none" strike="noStrike">
                          <a:effectLst/>
                        </a:rPr>
                        <a:t> </a:t>
                      </a:r>
                      <a:endParaRPr lang="ru-RU" sz="1100" b="0" i="0" u="none" strike="noStrike">
                        <a:solidFill>
                          <a:srgbClr val="000000"/>
                        </a:solidFill>
                        <a:effectLst/>
                        <a:latin typeface="Arial" panose="020B0604020202020204" pitchFamily="34" charset="0"/>
                      </a:endParaRPr>
                    </a:p>
                  </a:txBody>
                  <a:tcPr marL="6562" marR="6562" marT="6562" marB="0" anchor="ctr"/>
                </a:tc>
                <a:tc>
                  <a:txBody>
                    <a:bodyPr/>
                    <a:lstStyle/>
                    <a:p>
                      <a:pPr algn="ctr" fontAlgn="ctr"/>
                      <a:r>
                        <a:rPr lang="ru-RU" sz="1100" u="none" strike="noStrike">
                          <a:effectLst/>
                        </a:rPr>
                        <a:t> </a:t>
                      </a:r>
                      <a:endParaRPr lang="ru-RU" sz="1100" b="0" i="0" u="none" strike="noStrike">
                        <a:solidFill>
                          <a:srgbClr val="000000"/>
                        </a:solidFill>
                        <a:effectLst/>
                        <a:latin typeface="Arial" panose="020B0604020202020204" pitchFamily="34" charset="0"/>
                      </a:endParaRPr>
                    </a:p>
                  </a:txBody>
                  <a:tcPr marL="6562" marR="6562" marT="6562" marB="0" anchor="ctr"/>
                </a:tc>
                <a:tc>
                  <a:txBody>
                    <a:bodyPr/>
                    <a:lstStyle/>
                    <a:p>
                      <a:pPr algn="ctr" fontAlgn="ctr"/>
                      <a:r>
                        <a:rPr lang="ru-RU" sz="1100" u="none" strike="noStrike">
                          <a:effectLst/>
                        </a:rPr>
                        <a:t> </a:t>
                      </a:r>
                      <a:endParaRPr lang="ru-RU" sz="1100" b="0" i="0" u="none" strike="noStrike">
                        <a:solidFill>
                          <a:srgbClr val="000000"/>
                        </a:solidFill>
                        <a:effectLst/>
                        <a:latin typeface="Calibri" panose="020F0502020204030204" pitchFamily="34" charset="0"/>
                      </a:endParaRPr>
                    </a:p>
                  </a:txBody>
                  <a:tcPr marL="6562" marR="6562" marT="6562" marB="0" anchor="ctr"/>
                </a:tc>
                <a:tc>
                  <a:txBody>
                    <a:bodyPr/>
                    <a:lstStyle/>
                    <a:p>
                      <a:pPr algn="ctr" fontAlgn="ctr"/>
                      <a:r>
                        <a:rPr lang="ru-RU" sz="1100" u="none" strike="noStrike">
                          <a:effectLst/>
                        </a:rPr>
                        <a:t> </a:t>
                      </a:r>
                      <a:endParaRPr lang="ru-RU" sz="1100" b="0" i="0" u="none" strike="noStrike">
                        <a:solidFill>
                          <a:srgbClr val="000000"/>
                        </a:solidFill>
                        <a:effectLst/>
                        <a:latin typeface="Calibri" panose="020F0502020204030204" pitchFamily="34" charset="0"/>
                      </a:endParaRPr>
                    </a:p>
                  </a:txBody>
                  <a:tcPr marL="6562" marR="6562" marT="6562" marB="0" anchor="ctr"/>
                </a:tc>
                <a:extLst>
                  <a:ext uri="{0D108BD9-81ED-4DB2-BD59-A6C34878D82A}">
                    <a16:rowId xmlns:a16="http://schemas.microsoft.com/office/drawing/2014/main" val="1352823323"/>
                  </a:ext>
                </a:extLst>
              </a:tr>
              <a:tr h="1164192">
                <a:tc>
                  <a:txBody>
                    <a:bodyPr/>
                    <a:lstStyle/>
                    <a:p>
                      <a:pPr algn="l" fontAlgn="ctr"/>
                      <a:r>
                        <a:rPr lang="ru-RU" sz="1100" u="none" strike="noStrike" dirty="0">
                          <a:effectLst/>
                        </a:rPr>
                        <a:t>Отношение средней заработной платы педагогических работников общеобразовательных организаций общего образования к среднемесячному доходу от трудовой деятельности</a:t>
                      </a:r>
                      <a:endParaRPr lang="ru-RU" sz="1100" b="0" i="0" u="none" strike="noStrike" dirty="0">
                        <a:solidFill>
                          <a:srgbClr val="000000"/>
                        </a:solidFill>
                        <a:effectLst/>
                        <a:latin typeface="Arial" panose="020B0604020202020204" pitchFamily="34" charset="0"/>
                      </a:endParaRPr>
                    </a:p>
                  </a:txBody>
                  <a:tcPr marL="6562" marR="6562" marT="6562" marB="0" anchor="ctr"/>
                </a:tc>
                <a:tc>
                  <a:txBody>
                    <a:bodyPr/>
                    <a:lstStyle/>
                    <a:p>
                      <a:pPr algn="ctr" fontAlgn="ctr"/>
                      <a:r>
                        <a:rPr lang="ru-RU" sz="1100" u="none" strike="noStrike">
                          <a:effectLst/>
                        </a:rPr>
                        <a:t>Показатель к Указу Президента РФ</a:t>
                      </a:r>
                      <a:endParaRPr lang="ru-RU" sz="1100" b="0" i="0" u="none" strike="noStrike">
                        <a:solidFill>
                          <a:srgbClr val="000000"/>
                        </a:solidFill>
                        <a:effectLst/>
                        <a:latin typeface="Arial" panose="020B0604020202020204" pitchFamily="34" charset="0"/>
                      </a:endParaRPr>
                    </a:p>
                  </a:txBody>
                  <a:tcPr marL="6562" marR="6562" marT="6562" marB="0" anchor="ctr"/>
                </a:tc>
                <a:tc>
                  <a:txBody>
                    <a:bodyPr/>
                    <a:lstStyle/>
                    <a:p>
                      <a:pPr algn="ctr" fontAlgn="ctr"/>
                      <a:r>
                        <a:rPr lang="ru-RU" sz="1100" u="none" strike="noStrike">
                          <a:effectLst/>
                        </a:rPr>
                        <a:t>Процент</a:t>
                      </a:r>
                      <a:endParaRPr lang="ru-RU" sz="1100" b="0" i="0" u="none" strike="noStrike">
                        <a:solidFill>
                          <a:srgbClr val="000000"/>
                        </a:solidFill>
                        <a:effectLst/>
                        <a:latin typeface="Arial" panose="020B0604020202020204" pitchFamily="34" charset="0"/>
                      </a:endParaRPr>
                    </a:p>
                  </a:txBody>
                  <a:tcPr marL="6562" marR="6562" marT="6562" marB="0" anchor="ctr"/>
                </a:tc>
                <a:tc>
                  <a:txBody>
                    <a:bodyPr/>
                    <a:lstStyle/>
                    <a:p>
                      <a:pPr algn="ctr" fontAlgn="ctr"/>
                      <a:r>
                        <a:rPr lang="ru-RU" sz="1100" u="none" strike="noStrike">
                          <a:effectLst/>
                        </a:rPr>
                        <a:t>117,1</a:t>
                      </a:r>
                      <a:endParaRPr lang="ru-RU" sz="1100" b="0" i="0" u="none" strike="noStrike">
                        <a:solidFill>
                          <a:srgbClr val="000000"/>
                        </a:solidFill>
                        <a:effectLst/>
                        <a:latin typeface="Arial" panose="020B0604020202020204" pitchFamily="34" charset="0"/>
                      </a:endParaRPr>
                    </a:p>
                  </a:txBody>
                  <a:tcPr marL="6562" marR="6562" marT="6562" marB="0" anchor="ctr"/>
                </a:tc>
                <a:tc>
                  <a:txBody>
                    <a:bodyPr/>
                    <a:lstStyle/>
                    <a:p>
                      <a:pPr algn="ctr" fontAlgn="ctr"/>
                      <a:r>
                        <a:rPr lang="en-US" sz="1100" u="none" strike="noStrike" dirty="0">
                          <a:effectLst/>
                        </a:rPr>
                        <a:t>110</a:t>
                      </a:r>
                      <a:endParaRPr lang="ru-RU" sz="1100" b="0" i="0" u="none" strike="noStrike" dirty="0">
                        <a:solidFill>
                          <a:srgbClr val="000000"/>
                        </a:solidFill>
                        <a:effectLst/>
                        <a:latin typeface="Arial" panose="020B0604020202020204" pitchFamily="34" charset="0"/>
                      </a:endParaRPr>
                    </a:p>
                  </a:txBody>
                  <a:tcPr marL="6562" marR="6562" marT="6562" marB="0" anchor="ctr"/>
                </a:tc>
                <a:tc>
                  <a:txBody>
                    <a:bodyPr/>
                    <a:lstStyle/>
                    <a:p>
                      <a:pPr algn="ctr" fontAlgn="ctr"/>
                      <a:r>
                        <a:rPr lang="en-US" sz="1100" u="none" strike="noStrike" dirty="0">
                          <a:effectLst/>
                        </a:rPr>
                        <a:t>106,3</a:t>
                      </a:r>
                      <a:endParaRPr lang="ru-RU" sz="1100" b="0" i="0" u="none" strike="noStrike" dirty="0">
                        <a:solidFill>
                          <a:srgbClr val="000000"/>
                        </a:solidFill>
                        <a:effectLst/>
                        <a:latin typeface="Arial" panose="020B0604020202020204" pitchFamily="34" charset="0"/>
                      </a:endParaRPr>
                    </a:p>
                  </a:txBody>
                  <a:tcPr marL="6562" marR="6562" marT="6562" marB="0" anchor="ctr"/>
                </a:tc>
                <a:tc>
                  <a:txBody>
                    <a:bodyPr/>
                    <a:lstStyle/>
                    <a:p>
                      <a:pPr algn="ctr" fontAlgn="ctr"/>
                      <a:r>
                        <a:rPr lang="en-US" sz="1100" u="none" strike="noStrike" dirty="0">
                          <a:effectLst/>
                        </a:rPr>
                        <a:t>110</a:t>
                      </a:r>
                      <a:endParaRPr lang="ru-RU" sz="1100" b="0" i="0" u="none" strike="noStrike" dirty="0">
                        <a:solidFill>
                          <a:srgbClr val="000000"/>
                        </a:solidFill>
                        <a:effectLst/>
                        <a:latin typeface="Arial" panose="020B0604020202020204" pitchFamily="34" charset="0"/>
                      </a:endParaRPr>
                    </a:p>
                  </a:txBody>
                  <a:tcPr marL="6562" marR="6562" marT="6562" marB="0" anchor="ctr"/>
                </a:tc>
                <a:tc>
                  <a:txBody>
                    <a:bodyPr/>
                    <a:lstStyle/>
                    <a:p>
                      <a:pPr algn="ctr" fontAlgn="ctr"/>
                      <a:r>
                        <a:rPr lang="ru-RU" sz="1100" u="none" strike="noStrike">
                          <a:effectLst/>
                        </a:rPr>
                        <a:t>110</a:t>
                      </a:r>
                      <a:endParaRPr lang="ru-RU" sz="1100" b="0" i="0" u="none" strike="noStrike">
                        <a:solidFill>
                          <a:srgbClr val="000000"/>
                        </a:solidFill>
                        <a:effectLst/>
                        <a:latin typeface="Calibri" panose="020F0502020204030204" pitchFamily="34" charset="0"/>
                      </a:endParaRPr>
                    </a:p>
                  </a:txBody>
                  <a:tcPr marL="6562" marR="6562" marT="6562" marB="0" anchor="ctr"/>
                </a:tc>
                <a:tc>
                  <a:txBody>
                    <a:bodyPr/>
                    <a:lstStyle/>
                    <a:p>
                      <a:pPr algn="ctr" fontAlgn="ctr"/>
                      <a:r>
                        <a:rPr lang="ru-RU" sz="1100" u="none" strike="noStrike">
                          <a:effectLst/>
                        </a:rPr>
                        <a:t>110</a:t>
                      </a:r>
                      <a:endParaRPr lang="ru-RU" sz="1100" b="0" i="0" u="none" strike="noStrike">
                        <a:solidFill>
                          <a:srgbClr val="000000"/>
                        </a:solidFill>
                        <a:effectLst/>
                        <a:latin typeface="Calibri" panose="020F0502020204030204" pitchFamily="34" charset="0"/>
                      </a:endParaRPr>
                    </a:p>
                  </a:txBody>
                  <a:tcPr marL="6562" marR="6562" marT="6562" marB="0" anchor="ctr"/>
                </a:tc>
                <a:extLst>
                  <a:ext uri="{0D108BD9-81ED-4DB2-BD59-A6C34878D82A}">
                    <a16:rowId xmlns:a16="http://schemas.microsoft.com/office/drawing/2014/main" val="3171531124"/>
                  </a:ext>
                </a:extLst>
              </a:tr>
              <a:tr h="931353">
                <a:tc>
                  <a:txBody>
                    <a:bodyPr/>
                    <a:lstStyle/>
                    <a:p>
                      <a:pPr algn="l" fontAlgn="ctr"/>
                      <a:r>
                        <a:rPr lang="ru-RU" sz="1100" u="none" strike="noStrike" dirty="0">
                          <a:effectLst/>
                        </a:rPr>
                        <a:t>Доля выпускников текущего года, набравших 220 баллов и более по 3 предметам, к общему количеству выпускников текущего года, сдавших ЕГЭ по 3 и более предмета</a:t>
                      </a:r>
                      <a:endParaRPr lang="ru-RU" sz="1100" b="0" i="0" u="none" strike="noStrike" dirty="0">
                        <a:solidFill>
                          <a:srgbClr val="000000"/>
                        </a:solidFill>
                        <a:effectLst/>
                        <a:latin typeface="Arial" panose="020B0604020202020204" pitchFamily="34" charset="0"/>
                      </a:endParaRPr>
                    </a:p>
                  </a:txBody>
                  <a:tcPr marL="6562" marR="6562" marT="6562" marB="0" anchor="ctr"/>
                </a:tc>
                <a:tc>
                  <a:txBody>
                    <a:bodyPr/>
                    <a:lstStyle/>
                    <a:p>
                      <a:pPr algn="ctr" fontAlgn="ctr"/>
                      <a:r>
                        <a:rPr lang="ru-RU" sz="1100" u="none" strike="noStrike">
                          <a:effectLst/>
                        </a:rPr>
                        <a:t>Отраслевой показатель</a:t>
                      </a:r>
                      <a:endParaRPr lang="ru-RU" sz="1100" b="0" i="0" u="none" strike="noStrike">
                        <a:solidFill>
                          <a:srgbClr val="000000"/>
                        </a:solidFill>
                        <a:effectLst/>
                        <a:latin typeface="Arial" panose="020B0604020202020204" pitchFamily="34" charset="0"/>
                      </a:endParaRPr>
                    </a:p>
                  </a:txBody>
                  <a:tcPr marL="6562" marR="6562" marT="6562" marB="0" anchor="ctr"/>
                </a:tc>
                <a:tc>
                  <a:txBody>
                    <a:bodyPr/>
                    <a:lstStyle/>
                    <a:p>
                      <a:pPr algn="ctr" fontAlgn="ctr"/>
                      <a:r>
                        <a:rPr lang="ru-RU" sz="1100" u="none" strike="noStrike">
                          <a:effectLst/>
                        </a:rPr>
                        <a:t>Процент</a:t>
                      </a:r>
                      <a:endParaRPr lang="ru-RU" sz="1100" b="0" i="0" u="none" strike="noStrike">
                        <a:solidFill>
                          <a:srgbClr val="000000"/>
                        </a:solidFill>
                        <a:effectLst/>
                        <a:latin typeface="Arial" panose="020B0604020202020204" pitchFamily="34" charset="0"/>
                      </a:endParaRPr>
                    </a:p>
                  </a:txBody>
                  <a:tcPr marL="6562" marR="6562" marT="6562" marB="0" anchor="ctr"/>
                </a:tc>
                <a:tc>
                  <a:txBody>
                    <a:bodyPr/>
                    <a:lstStyle/>
                    <a:p>
                      <a:pPr algn="ctr" fontAlgn="ctr"/>
                      <a:r>
                        <a:rPr lang="ru-RU" sz="1100" u="none" strike="noStrike">
                          <a:effectLst/>
                        </a:rPr>
                        <a:t>42,49</a:t>
                      </a:r>
                      <a:endParaRPr lang="ru-RU" sz="1100" b="0" i="0" u="none" strike="noStrike">
                        <a:solidFill>
                          <a:srgbClr val="000000"/>
                        </a:solidFill>
                        <a:effectLst/>
                        <a:latin typeface="Arial" panose="020B0604020202020204" pitchFamily="34" charset="0"/>
                      </a:endParaRPr>
                    </a:p>
                  </a:txBody>
                  <a:tcPr marL="6562" marR="6562" marT="6562" marB="0" anchor="ctr"/>
                </a:tc>
                <a:tc>
                  <a:txBody>
                    <a:bodyPr/>
                    <a:lstStyle/>
                    <a:p>
                      <a:pPr algn="ctr" fontAlgn="ctr"/>
                      <a:r>
                        <a:rPr lang="ru-RU" sz="1100" u="none" strike="noStrike" dirty="0">
                          <a:effectLst/>
                        </a:rPr>
                        <a:t>49,7</a:t>
                      </a:r>
                      <a:endParaRPr lang="ru-RU" sz="1100" b="0" i="0" u="none" strike="noStrike" dirty="0">
                        <a:solidFill>
                          <a:srgbClr val="000000"/>
                        </a:solidFill>
                        <a:effectLst/>
                        <a:latin typeface="Arial" panose="020B0604020202020204" pitchFamily="34" charset="0"/>
                      </a:endParaRPr>
                    </a:p>
                  </a:txBody>
                  <a:tcPr marL="6562" marR="6562" marT="6562" marB="0" anchor="ctr"/>
                </a:tc>
                <a:tc>
                  <a:txBody>
                    <a:bodyPr/>
                    <a:lstStyle/>
                    <a:p>
                      <a:pPr algn="ctr" fontAlgn="ctr"/>
                      <a:r>
                        <a:rPr lang="ru-RU" sz="1100" u="none" strike="noStrike" dirty="0">
                          <a:effectLst/>
                        </a:rPr>
                        <a:t>49,7</a:t>
                      </a:r>
                      <a:endParaRPr lang="ru-RU" sz="1100" b="0" i="0" u="none" strike="noStrike" dirty="0">
                        <a:solidFill>
                          <a:srgbClr val="000000"/>
                        </a:solidFill>
                        <a:effectLst/>
                        <a:latin typeface="Arial" panose="020B0604020202020204" pitchFamily="34" charset="0"/>
                      </a:endParaRPr>
                    </a:p>
                  </a:txBody>
                  <a:tcPr marL="6562" marR="6562" marT="6562" marB="0" anchor="ctr"/>
                </a:tc>
                <a:tc>
                  <a:txBody>
                    <a:bodyPr/>
                    <a:lstStyle/>
                    <a:p>
                      <a:pPr algn="ctr" fontAlgn="ctr"/>
                      <a:r>
                        <a:rPr lang="ru-RU" sz="1100" u="none" strike="noStrike">
                          <a:effectLst/>
                        </a:rPr>
                        <a:t>49,7</a:t>
                      </a:r>
                      <a:endParaRPr lang="ru-RU" sz="1100" b="0" i="0" u="none" strike="noStrike">
                        <a:solidFill>
                          <a:srgbClr val="000000"/>
                        </a:solidFill>
                        <a:effectLst/>
                        <a:latin typeface="Arial" panose="020B0604020202020204" pitchFamily="34" charset="0"/>
                      </a:endParaRPr>
                    </a:p>
                  </a:txBody>
                  <a:tcPr marL="6562" marR="6562" marT="6562" marB="0" anchor="ctr"/>
                </a:tc>
                <a:tc>
                  <a:txBody>
                    <a:bodyPr/>
                    <a:lstStyle/>
                    <a:p>
                      <a:pPr algn="ctr" fontAlgn="ctr"/>
                      <a:r>
                        <a:rPr lang="ru-RU" sz="1100" u="none" strike="noStrike">
                          <a:effectLst/>
                        </a:rPr>
                        <a:t>49,7</a:t>
                      </a:r>
                      <a:endParaRPr lang="ru-RU" sz="1100" b="0" i="0" u="none" strike="noStrike">
                        <a:solidFill>
                          <a:srgbClr val="000000"/>
                        </a:solidFill>
                        <a:effectLst/>
                        <a:latin typeface="Arial" panose="020B0604020202020204" pitchFamily="34" charset="0"/>
                      </a:endParaRPr>
                    </a:p>
                  </a:txBody>
                  <a:tcPr marL="6562" marR="6562" marT="6562" marB="0" anchor="ctr"/>
                </a:tc>
                <a:tc>
                  <a:txBody>
                    <a:bodyPr/>
                    <a:lstStyle/>
                    <a:p>
                      <a:pPr algn="ctr" fontAlgn="ctr"/>
                      <a:r>
                        <a:rPr lang="ru-RU" sz="1100" u="none" strike="noStrike">
                          <a:effectLst/>
                        </a:rPr>
                        <a:t>49,7</a:t>
                      </a:r>
                      <a:endParaRPr lang="ru-RU" sz="1100" b="0" i="0" u="none" strike="noStrike">
                        <a:solidFill>
                          <a:srgbClr val="000000"/>
                        </a:solidFill>
                        <a:effectLst/>
                        <a:latin typeface="Arial" panose="020B0604020202020204" pitchFamily="34" charset="0"/>
                      </a:endParaRPr>
                    </a:p>
                  </a:txBody>
                  <a:tcPr marL="6562" marR="6562" marT="6562" marB="0" anchor="ctr"/>
                </a:tc>
                <a:extLst>
                  <a:ext uri="{0D108BD9-81ED-4DB2-BD59-A6C34878D82A}">
                    <a16:rowId xmlns:a16="http://schemas.microsoft.com/office/drawing/2014/main" val="426897467"/>
                  </a:ext>
                </a:extLst>
              </a:tr>
              <a:tr h="698515">
                <a:tc>
                  <a:txBody>
                    <a:bodyPr/>
                    <a:lstStyle/>
                    <a:p>
                      <a:pPr algn="l" fontAlgn="ctr"/>
                      <a:r>
                        <a:rPr lang="ru-RU" sz="1100" u="none" strike="noStrike" dirty="0">
                          <a:effectLst/>
                        </a:rPr>
                        <a:t>Количество отремонтированных общеобразовательных организаций,</a:t>
                      </a:r>
                      <a:endParaRPr lang="ru-RU" sz="1100" b="0" i="0" u="none" strike="noStrike" dirty="0">
                        <a:solidFill>
                          <a:srgbClr val="000000"/>
                        </a:solidFill>
                        <a:effectLst/>
                        <a:latin typeface="Arial" panose="020B0604020202020204" pitchFamily="34" charset="0"/>
                      </a:endParaRPr>
                    </a:p>
                  </a:txBody>
                  <a:tcPr marL="6562" marR="6562" marT="6562" marB="0" anchor="ctr"/>
                </a:tc>
                <a:tc>
                  <a:txBody>
                    <a:bodyPr/>
                    <a:lstStyle/>
                    <a:p>
                      <a:pPr algn="ctr" fontAlgn="ctr"/>
                      <a:r>
                        <a:rPr lang="ru-RU" sz="1100" u="none" strike="noStrike">
                          <a:effectLst/>
                        </a:rPr>
                        <a:t>отраслевой приоритетный показатель</a:t>
                      </a:r>
                      <a:endParaRPr lang="ru-RU" sz="1100" b="0" i="0" u="none" strike="noStrike">
                        <a:solidFill>
                          <a:srgbClr val="000000"/>
                        </a:solidFill>
                        <a:effectLst/>
                        <a:latin typeface="Arial" panose="020B0604020202020204" pitchFamily="34" charset="0"/>
                      </a:endParaRPr>
                    </a:p>
                  </a:txBody>
                  <a:tcPr marL="6562" marR="6562" marT="6562" marB="0" anchor="ctr"/>
                </a:tc>
                <a:tc>
                  <a:txBody>
                    <a:bodyPr/>
                    <a:lstStyle/>
                    <a:p>
                      <a:pPr algn="ctr" fontAlgn="ctr"/>
                      <a:r>
                        <a:rPr lang="ru-RU" sz="1100" u="none" strike="noStrike">
                          <a:effectLst/>
                        </a:rPr>
                        <a:t>Штука</a:t>
                      </a:r>
                      <a:endParaRPr lang="ru-RU" sz="1100" b="0" i="0" u="none" strike="noStrike">
                        <a:solidFill>
                          <a:srgbClr val="000000"/>
                        </a:solidFill>
                        <a:effectLst/>
                        <a:latin typeface="Arial" panose="020B0604020202020204" pitchFamily="34" charset="0"/>
                      </a:endParaRPr>
                    </a:p>
                  </a:txBody>
                  <a:tcPr marL="6562" marR="6562" marT="6562" marB="0" anchor="ctr"/>
                </a:tc>
                <a:tc>
                  <a:txBody>
                    <a:bodyPr/>
                    <a:lstStyle/>
                    <a:p>
                      <a:pPr algn="ctr" fontAlgn="ctr"/>
                      <a:r>
                        <a:rPr lang="ru-RU" sz="1100" u="none" strike="noStrike">
                          <a:effectLst/>
                        </a:rPr>
                        <a:t>0</a:t>
                      </a:r>
                      <a:endParaRPr lang="ru-RU" sz="1100" b="0" i="0" u="none" strike="noStrike">
                        <a:solidFill>
                          <a:srgbClr val="000000"/>
                        </a:solidFill>
                        <a:effectLst/>
                        <a:latin typeface="Arial" panose="020B0604020202020204" pitchFamily="34" charset="0"/>
                      </a:endParaRPr>
                    </a:p>
                  </a:txBody>
                  <a:tcPr marL="6562" marR="6562" marT="6562" marB="0" anchor="ctr"/>
                </a:tc>
                <a:tc>
                  <a:txBody>
                    <a:bodyPr/>
                    <a:lstStyle/>
                    <a:p>
                      <a:pPr algn="ctr" fontAlgn="ctr"/>
                      <a:r>
                        <a:rPr lang="en-US" sz="1100" u="none" strike="noStrike" dirty="0">
                          <a:effectLst/>
                        </a:rPr>
                        <a:t>0</a:t>
                      </a:r>
                      <a:endParaRPr lang="ru-RU" sz="1100" b="0" i="0" u="none" strike="noStrike" dirty="0">
                        <a:solidFill>
                          <a:srgbClr val="000000"/>
                        </a:solidFill>
                        <a:effectLst/>
                        <a:latin typeface="Arial" panose="020B0604020202020204" pitchFamily="34" charset="0"/>
                      </a:endParaRPr>
                    </a:p>
                  </a:txBody>
                  <a:tcPr marL="6562" marR="6562" marT="6562" marB="0" anchor="ctr"/>
                </a:tc>
                <a:tc>
                  <a:txBody>
                    <a:bodyPr/>
                    <a:lstStyle/>
                    <a:p>
                      <a:pPr algn="ctr" fontAlgn="ctr"/>
                      <a:r>
                        <a:rPr lang="en-US" sz="1100" u="none" strike="noStrike" dirty="0">
                          <a:effectLst/>
                        </a:rPr>
                        <a:t>2</a:t>
                      </a:r>
                      <a:endParaRPr lang="ru-RU" sz="1100" b="0" i="0" u="none" strike="noStrike" dirty="0">
                        <a:solidFill>
                          <a:srgbClr val="000000"/>
                        </a:solidFill>
                        <a:effectLst/>
                        <a:latin typeface="Arial" panose="020B0604020202020204" pitchFamily="34" charset="0"/>
                      </a:endParaRPr>
                    </a:p>
                  </a:txBody>
                  <a:tcPr marL="6562" marR="6562" marT="6562" marB="0" anchor="ctr"/>
                </a:tc>
                <a:tc>
                  <a:txBody>
                    <a:bodyPr/>
                    <a:lstStyle/>
                    <a:p>
                      <a:pPr algn="ctr" fontAlgn="ctr"/>
                      <a:r>
                        <a:rPr lang="en-US" sz="1100" u="none" strike="noStrike" dirty="0">
                          <a:effectLst/>
                        </a:rPr>
                        <a:t>0</a:t>
                      </a:r>
                      <a:endParaRPr lang="ru-RU" sz="1100" b="0" i="0" u="none" strike="noStrike" dirty="0">
                        <a:solidFill>
                          <a:srgbClr val="000000"/>
                        </a:solidFill>
                        <a:effectLst/>
                        <a:latin typeface="Arial" panose="020B0604020202020204" pitchFamily="34" charset="0"/>
                      </a:endParaRPr>
                    </a:p>
                  </a:txBody>
                  <a:tcPr marL="6562" marR="6562" marT="6562" marB="0" anchor="ctr"/>
                </a:tc>
                <a:tc>
                  <a:txBody>
                    <a:bodyPr/>
                    <a:lstStyle/>
                    <a:p>
                      <a:pPr algn="ctr" fontAlgn="ctr"/>
                      <a:r>
                        <a:rPr lang="ru-RU" sz="1100" u="none" strike="noStrike">
                          <a:effectLst/>
                        </a:rPr>
                        <a:t>0</a:t>
                      </a:r>
                      <a:endParaRPr lang="ru-RU" sz="1100" b="0" i="0" u="none" strike="noStrike">
                        <a:solidFill>
                          <a:srgbClr val="000000"/>
                        </a:solidFill>
                        <a:effectLst/>
                        <a:latin typeface="Calibri" panose="020F0502020204030204" pitchFamily="34" charset="0"/>
                      </a:endParaRPr>
                    </a:p>
                  </a:txBody>
                  <a:tcPr marL="6562" marR="6562" marT="6562" marB="0" anchor="ctr"/>
                </a:tc>
                <a:tc>
                  <a:txBody>
                    <a:bodyPr/>
                    <a:lstStyle/>
                    <a:p>
                      <a:pPr algn="ctr" fontAlgn="ctr"/>
                      <a:r>
                        <a:rPr lang="ru-RU" sz="1100" u="none" strike="noStrike">
                          <a:effectLst/>
                        </a:rPr>
                        <a:t>0</a:t>
                      </a:r>
                      <a:endParaRPr lang="ru-RU" sz="1100" b="0" i="0" u="none" strike="noStrike">
                        <a:solidFill>
                          <a:srgbClr val="000000"/>
                        </a:solidFill>
                        <a:effectLst/>
                        <a:latin typeface="Calibri" panose="020F0502020204030204" pitchFamily="34" charset="0"/>
                      </a:endParaRPr>
                    </a:p>
                  </a:txBody>
                  <a:tcPr marL="6562" marR="6562" marT="6562" marB="0" anchor="ctr"/>
                </a:tc>
                <a:extLst>
                  <a:ext uri="{0D108BD9-81ED-4DB2-BD59-A6C34878D82A}">
                    <a16:rowId xmlns:a16="http://schemas.microsoft.com/office/drawing/2014/main" val="2210855948"/>
                  </a:ext>
                </a:extLst>
              </a:tr>
              <a:tr h="1640379">
                <a:tc>
                  <a:txBody>
                    <a:bodyPr/>
                    <a:lstStyle/>
                    <a:p>
                      <a:pPr algn="l" fontAlgn="b"/>
                      <a:r>
                        <a:rPr lang="ru-RU" sz="1100" u="none" strike="noStrike">
                          <a:effectLst/>
                        </a:rPr>
                        <a:t>2021 Доля обучающихся, получающих начальное общее образование в государственных и муниципальных образовательных организациях, получающих бесплатное горячее питание, к общему количеству обучающихся, получающих начальное общее образование в государственных и муниципальных образовательных организациях</a:t>
                      </a:r>
                      <a:endParaRPr lang="ru-RU" sz="1100" b="0" i="0" u="none" strike="noStrike">
                        <a:solidFill>
                          <a:srgbClr val="2E2E2E"/>
                        </a:solidFill>
                        <a:effectLst/>
                        <a:latin typeface="Arial" panose="020B0604020202020204" pitchFamily="34" charset="0"/>
                      </a:endParaRPr>
                    </a:p>
                  </a:txBody>
                  <a:tcPr marL="6562" marR="6562" marT="6562" marB="0" anchor="b"/>
                </a:tc>
                <a:tc>
                  <a:txBody>
                    <a:bodyPr/>
                    <a:lstStyle/>
                    <a:p>
                      <a:pPr algn="ctr" fontAlgn="ctr"/>
                      <a:r>
                        <a:rPr lang="ru-RU" sz="1100" u="none" strike="noStrike">
                          <a:effectLst/>
                        </a:rPr>
                        <a:t>отраслевой приоритетный показатель</a:t>
                      </a:r>
                      <a:endParaRPr lang="ru-RU" sz="1100" b="0" i="0" u="none" strike="noStrike">
                        <a:solidFill>
                          <a:srgbClr val="000000"/>
                        </a:solidFill>
                        <a:effectLst/>
                        <a:latin typeface="Arial" panose="020B0604020202020204" pitchFamily="34" charset="0"/>
                      </a:endParaRPr>
                    </a:p>
                  </a:txBody>
                  <a:tcPr marL="6562" marR="6562" marT="6562" marB="0" anchor="ctr"/>
                </a:tc>
                <a:tc>
                  <a:txBody>
                    <a:bodyPr/>
                    <a:lstStyle/>
                    <a:p>
                      <a:pPr algn="ctr" fontAlgn="ctr"/>
                      <a:r>
                        <a:rPr lang="ru-RU" sz="1100" u="none" strike="noStrike">
                          <a:effectLst/>
                        </a:rPr>
                        <a:t>процент</a:t>
                      </a:r>
                      <a:endParaRPr lang="ru-RU" sz="1100" b="0" i="0" u="none" strike="noStrike">
                        <a:solidFill>
                          <a:srgbClr val="000000"/>
                        </a:solidFill>
                        <a:effectLst/>
                        <a:latin typeface="Arial" panose="020B0604020202020204" pitchFamily="34" charset="0"/>
                      </a:endParaRPr>
                    </a:p>
                  </a:txBody>
                  <a:tcPr marL="6562" marR="6562" marT="6562" marB="0" anchor="ctr"/>
                </a:tc>
                <a:tc>
                  <a:txBody>
                    <a:bodyPr/>
                    <a:lstStyle/>
                    <a:p>
                      <a:pPr algn="ctr" fontAlgn="ctr"/>
                      <a:r>
                        <a:rPr lang="ru-RU" sz="1100" u="none" strike="noStrike">
                          <a:effectLst/>
                        </a:rPr>
                        <a:t>100</a:t>
                      </a:r>
                      <a:endParaRPr lang="ru-RU" sz="1100" b="0" i="0" u="none" strike="noStrike">
                        <a:solidFill>
                          <a:srgbClr val="000000"/>
                        </a:solidFill>
                        <a:effectLst/>
                        <a:latin typeface="Arial" panose="020B0604020202020204" pitchFamily="34" charset="0"/>
                      </a:endParaRPr>
                    </a:p>
                  </a:txBody>
                  <a:tcPr marL="6562" marR="6562" marT="6562" marB="0" anchor="ctr"/>
                </a:tc>
                <a:tc>
                  <a:txBody>
                    <a:bodyPr/>
                    <a:lstStyle/>
                    <a:p>
                      <a:pPr algn="ctr" fontAlgn="ctr"/>
                      <a:r>
                        <a:rPr lang="ru-RU" sz="1100" u="none" strike="noStrike">
                          <a:effectLst/>
                        </a:rPr>
                        <a:t>100</a:t>
                      </a:r>
                      <a:endParaRPr lang="ru-RU" sz="1100" b="0" i="0" u="none" strike="noStrike">
                        <a:solidFill>
                          <a:srgbClr val="000000"/>
                        </a:solidFill>
                        <a:effectLst/>
                        <a:latin typeface="Arial" panose="020B0604020202020204" pitchFamily="34" charset="0"/>
                      </a:endParaRPr>
                    </a:p>
                  </a:txBody>
                  <a:tcPr marL="6562" marR="6562" marT="6562" marB="0" anchor="ctr"/>
                </a:tc>
                <a:tc>
                  <a:txBody>
                    <a:bodyPr/>
                    <a:lstStyle/>
                    <a:p>
                      <a:pPr algn="ctr" fontAlgn="ctr"/>
                      <a:r>
                        <a:rPr lang="ru-RU" sz="1100" u="none" strike="noStrike">
                          <a:effectLst/>
                        </a:rPr>
                        <a:t>100</a:t>
                      </a:r>
                      <a:endParaRPr lang="ru-RU" sz="1100" b="0" i="0" u="none" strike="noStrike">
                        <a:solidFill>
                          <a:srgbClr val="000000"/>
                        </a:solidFill>
                        <a:effectLst/>
                        <a:latin typeface="Arial" panose="020B0604020202020204" pitchFamily="34" charset="0"/>
                      </a:endParaRPr>
                    </a:p>
                  </a:txBody>
                  <a:tcPr marL="6562" marR="6562" marT="6562" marB="0" anchor="ctr"/>
                </a:tc>
                <a:tc>
                  <a:txBody>
                    <a:bodyPr/>
                    <a:lstStyle/>
                    <a:p>
                      <a:pPr algn="ctr" fontAlgn="ctr"/>
                      <a:r>
                        <a:rPr lang="ru-RU" sz="1100" u="none" strike="noStrike">
                          <a:effectLst/>
                        </a:rPr>
                        <a:t>100</a:t>
                      </a:r>
                      <a:endParaRPr lang="ru-RU" sz="1100" b="0" i="0" u="none" strike="noStrike">
                        <a:solidFill>
                          <a:srgbClr val="000000"/>
                        </a:solidFill>
                        <a:effectLst/>
                        <a:latin typeface="Arial" panose="020B0604020202020204" pitchFamily="34" charset="0"/>
                      </a:endParaRPr>
                    </a:p>
                  </a:txBody>
                  <a:tcPr marL="6562" marR="6562" marT="6562" marB="0" anchor="ctr"/>
                </a:tc>
                <a:tc>
                  <a:txBody>
                    <a:bodyPr/>
                    <a:lstStyle/>
                    <a:p>
                      <a:pPr algn="ctr" fontAlgn="ctr"/>
                      <a:r>
                        <a:rPr lang="ru-RU" sz="1100" u="none" strike="noStrike">
                          <a:effectLst/>
                        </a:rPr>
                        <a:t>100</a:t>
                      </a:r>
                      <a:endParaRPr lang="ru-RU" sz="1100" b="0" i="0" u="none" strike="noStrike">
                        <a:solidFill>
                          <a:srgbClr val="000000"/>
                        </a:solidFill>
                        <a:effectLst/>
                        <a:latin typeface="Calibri" panose="020F0502020204030204" pitchFamily="34" charset="0"/>
                      </a:endParaRPr>
                    </a:p>
                  </a:txBody>
                  <a:tcPr marL="6562" marR="6562" marT="6562" marB="0" anchor="ctr"/>
                </a:tc>
                <a:tc>
                  <a:txBody>
                    <a:bodyPr/>
                    <a:lstStyle/>
                    <a:p>
                      <a:pPr algn="ctr" fontAlgn="ctr"/>
                      <a:r>
                        <a:rPr lang="ru-RU" sz="1100" u="none" strike="noStrike" dirty="0">
                          <a:effectLst/>
                        </a:rPr>
                        <a:t>100</a:t>
                      </a:r>
                      <a:endParaRPr lang="ru-RU" sz="1100" b="0" i="0" u="none" strike="noStrike" dirty="0">
                        <a:solidFill>
                          <a:srgbClr val="000000"/>
                        </a:solidFill>
                        <a:effectLst/>
                        <a:latin typeface="Calibri" panose="020F0502020204030204" pitchFamily="34" charset="0"/>
                      </a:endParaRPr>
                    </a:p>
                  </a:txBody>
                  <a:tcPr marL="6562" marR="6562" marT="6562" marB="0" anchor="ctr"/>
                </a:tc>
                <a:extLst>
                  <a:ext uri="{0D108BD9-81ED-4DB2-BD59-A6C34878D82A}">
                    <a16:rowId xmlns:a16="http://schemas.microsoft.com/office/drawing/2014/main" val="1869093746"/>
                  </a:ext>
                </a:extLst>
              </a:tr>
            </a:tbl>
          </a:graphicData>
        </a:graphic>
      </p:graphicFrame>
    </p:spTree>
    <p:extLst>
      <p:ext uri="{BB962C8B-B14F-4D97-AF65-F5344CB8AC3E}">
        <p14:creationId xmlns:p14="http://schemas.microsoft.com/office/powerpoint/2010/main" val="3688832956"/>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C76ABE35-EE31-4586-BF2E-7BF9729091A9}"/>
              </a:ext>
            </a:extLst>
          </p:cNvPr>
          <p:cNvSpPr>
            <a:spLocks noGrp="1"/>
          </p:cNvSpPr>
          <p:nvPr>
            <p:ph type="title"/>
          </p:nvPr>
        </p:nvSpPr>
        <p:spPr>
          <a:xfrm>
            <a:off x="845127" y="170694"/>
            <a:ext cx="11192963" cy="539587"/>
          </a:xfrm>
        </p:spPr>
        <p:txBody>
          <a:bodyPr>
            <a:noAutofit/>
          </a:bodyPr>
          <a:lstStyle/>
          <a:p>
            <a:pPr algn="ctr"/>
            <a:r>
              <a:rPr lang="ru-RU" sz="2400" dirty="0"/>
              <a:t>Реализация муниципальных программ</a:t>
            </a:r>
            <a:br>
              <a:rPr lang="ru-RU" sz="2400" dirty="0"/>
            </a:br>
            <a:r>
              <a:rPr lang="ru-RU" sz="2400" dirty="0"/>
              <a:t> городского округа Долгопрудный в разрезе целевых показателей в динамике</a:t>
            </a:r>
          </a:p>
        </p:txBody>
      </p:sp>
      <p:sp>
        <p:nvSpPr>
          <p:cNvPr id="4" name="Номер слайда 3">
            <a:extLst>
              <a:ext uri="{FF2B5EF4-FFF2-40B4-BE49-F238E27FC236}">
                <a16:creationId xmlns:a16="http://schemas.microsoft.com/office/drawing/2014/main" id="{6F302A7F-1EA8-4336-863D-1EEEBC559F5F}"/>
              </a:ext>
            </a:extLst>
          </p:cNvPr>
          <p:cNvSpPr>
            <a:spLocks noGrp="1"/>
          </p:cNvSpPr>
          <p:nvPr>
            <p:ph type="sldNum" sz="quarter" idx="12"/>
          </p:nvPr>
        </p:nvSpPr>
        <p:spPr>
          <a:xfrm>
            <a:off x="9448800" y="6492240"/>
            <a:ext cx="2743200" cy="365125"/>
          </a:xfrm>
        </p:spPr>
        <p:txBody>
          <a:bodyPr/>
          <a:lstStyle/>
          <a:p>
            <a:fld id="{E4EB6E89-BA87-4003-BD23-6BDF40F3EBED}" type="slidenum">
              <a:rPr lang="ru-RU" smtClean="0"/>
              <a:pPr/>
              <a:t>45</a:t>
            </a:fld>
            <a:endParaRPr lang="ru-RU"/>
          </a:p>
        </p:txBody>
      </p:sp>
      <p:pic>
        <p:nvPicPr>
          <p:cNvPr id="6" name="Объект 6">
            <a:extLst>
              <a:ext uri="{FF2B5EF4-FFF2-40B4-BE49-F238E27FC236}">
                <a16:creationId xmlns:a16="http://schemas.microsoft.com/office/drawing/2014/main" id="{4CE9F828-CB7F-4197-B7C9-2991DABD01A3}"/>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53910" y="170694"/>
            <a:ext cx="760490" cy="342008"/>
          </a:xfrm>
          <a:prstGeom prst="rect">
            <a:avLst/>
          </a:prstGeom>
        </p:spPr>
      </p:pic>
      <p:graphicFrame>
        <p:nvGraphicFramePr>
          <p:cNvPr id="8" name="Объект 7">
            <a:extLst>
              <a:ext uri="{FF2B5EF4-FFF2-40B4-BE49-F238E27FC236}">
                <a16:creationId xmlns:a16="http://schemas.microsoft.com/office/drawing/2014/main" id="{151FA17A-2D70-479D-B186-941694F692A5}"/>
              </a:ext>
            </a:extLst>
          </p:cNvPr>
          <p:cNvGraphicFramePr>
            <a:graphicFrameLocks noGrp="1"/>
          </p:cNvGraphicFramePr>
          <p:nvPr>
            <p:ph idx="1"/>
            <p:extLst>
              <p:ext uri="{D42A27DB-BD31-4B8C-83A1-F6EECF244321}">
                <p14:modId xmlns:p14="http://schemas.microsoft.com/office/powerpoint/2010/main" val="3282826816"/>
              </p:ext>
            </p:extLst>
          </p:nvPr>
        </p:nvGraphicFramePr>
        <p:xfrm>
          <a:off x="845127" y="733791"/>
          <a:ext cx="10889506" cy="5884935"/>
        </p:xfrm>
        <a:graphic>
          <a:graphicData uri="http://schemas.openxmlformats.org/drawingml/2006/table">
            <a:tbl>
              <a:tblPr>
                <a:tableStyleId>{5C22544A-7EE6-4342-B048-85BDC9FD1C3A}</a:tableStyleId>
              </a:tblPr>
              <a:tblGrid>
                <a:gridCol w="2954011">
                  <a:extLst>
                    <a:ext uri="{9D8B030D-6E8A-4147-A177-3AD203B41FA5}">
                      <a16:colId xmlns:a16="http://schemas.microsoft.com/office/drawing/2014/main" val="1865736965"/>
                    </a:ext>
                  </a:extLst>
                </a:gridCol>
                <a:gridCol w="1315534">
                  <a:extLst>
                    <a:ext uri="{9D8B030D-6E8A-4147-A177-3AD203B41FA5}">
                      <a16:colId xmlns:a16="http://schemas.microsoft.com/office/drawing/2014/main" val="48981501"/>
                    </a:ext>
                  </a:extLst>
                </a:gridCol>
                <a:gridCol w="820132">
                  <a:extLst>
                    <a:ext uri="{9D8B030D-6E8A-4147-A177-3AD203B41FA5}">
                      <a16:colId xmlns:a16="http://schemas.microsoft.com/office/drawing/2014/main" val="2623748501"/>
                    </a:ext>
                  </a:extLst>
                </a:gridCol>
                <a:gridCol w="851045">
                  <a:extLst>
                    <a:ext uri="{9D8B030D-6E8A-4147-A177-3AD203B41FA5}">
                      <a16:colId xmlns:a16="http://schemas.microsoft.com/office/drawing/2014/main" val="281652419"/>
                    </a:ext>
                  </a:extLst>
                </a:gridCol>
                <a:gridCol w="902340">
                  <a:extLst>
                    <a:ext uri="{9D8B030D-6E8A-4147-A177-3AD203B41FA5}">
                      <a16:colId xmlns:a16="http://schemas.microsoft.com/office/drawing/2014/main" val="2403465422"/>
                    </a:ext>
                  </a:extLst>
                </a:gridCol>
                <a:gridCol w="1037932">
                  <a:extLst>
                    <a:ext uri="{9D8B030D-6E8A-4147-A177-3AD203B41FA5}">
                      <a16:colId xmlns:a16="http://schemas.microsoft.com/office/drawing/2014/main" val="1033624979"/>
                    </a:ext>
                  </a:extLst>
                </a:gridCol>
                <a:gridCol w="1057339">
                  <a:extLst>
                    <a:ext uri="{9D8B030D-6E8A-4147-A177-3AD203B41FA5}">
                      <a16:colId xmlns:a16="http://schemas.microsoft.com/office/drawing/2014/main" val="559160563"/>
                    </a:ext>
                  </a:extLst>
                </a:gridCol>
                <a:gridCol w="959236">
                  <a:extLst>
                    <a:ext uri="{9D8B030D-6E8A-4147-A177-3AD203B41FA5}">
                      <a16:colId xmlns:a16="http://schemas.microsoft.com/office/drawing/2014/main" val="2554811815"/>
                    </a:ext>
                  </a:extLst>
                </a:gridCol>
                <a:gridCol w="991937">
                  <a:extLst>
                    <a:ext uri="{9D8B030D-6E8A-4147-A177-3AD203B41FA5}">
                      <a16:colId xmlns:a16="http://schemas.microsoft.com/office/drawing/2014/main" val="2434732974"/>
                    </a:ext>
                  </a:extLst>
                </a:gridCol>
              </a:tblGrid>
              <a:tr h="174635">
                <a:tc rowSpan="2">
                  <a:txBody>
                    <a:bodyPr/>
                    <a:lstStyle/>
                    <a:p>
                      <a:pPr algn="ctr" fontAlgn="ctr"/>
                      <a:r>
                        <a:rPr lang="ru-RU" sz="1050" u="none" strike="noStrike" dirty="0">
                          <a:effectLst/>
                        </a:rPr>
                        <a:t>Наименование муниципальной программы/подпрограммы/показателя</a:t>
                      </a:r>
                      <a:endParaRPr lang="ru-RU" sz="1050" b="0" i="0" u="none" strike="noStrike" dirty="0">
                        <a:solidFill>
                          <a:srgbClr val="000000"/>
                        </a:solidFill>
                        <a:effectLst/>
                        <a:latin typeface="Arial" panose="020B0604020202020204" pitchFamily="34" charset="0"/>
                      </a:endParaRPr>
                    </a:p>
                  </a:txBody>
                  <a:tcPr marL="5199" marR="5199" marT="5199" marB="0" anchor="ctr"/>
                </a:tc>
                <a:tc rowSpan="2">
                  <a:txBody>
                    <a:bodyPr/>
                    <a:lstStyle/>
                    <a:p>
                      <a:pPr algn="ctr" fontAlgn="ctr"/>
                      <a:r>
                        <a:rPr lang="ru-RU" sz="1050" u="none" strike="noStrike">
                          <a:effectLst/>
                        </a:rPr>
                        <a:t>Тип показателя</a:t>
                      </a:r>
                      <a:endParaRPr lang="ru-RU" sz="1050" b="0" i="0" u="none" strike="noStrike">
                        <a:solidFill>
                          <a:srgbClr val="000000"/>
                        </a:solidFill>
                        <a:effectLst/>
                        <a:latin typeface="Arial" panose="020B0604020202020204" pitchFamily="34" charset="0"/>
                      </a:endParaRPr>
                    </a:p>
                  </a:txBody>
                  <a:tcPr marL="5199" marR="5199" marT="5199" marB="0" anchor="ctr"/>
                </a:tc>
                <a:tc rowSpan="2">
                  <a:txBody>
                    <a:bodyPr/>
                    <a:lstStyle/>
                    <a:p>
                      <a:pPr algn="ctr" fontAlgn="ctr"/>
                      <a:r>
                        <a:rPr lang="ru-RU" sz="1050" u="none" strike="noStrike">
                          <a:effectLst/>
                        </a:rPr>
                        <a:t>Единица измерения</a:t>
                      </a:r>
                      <a:endParaRPr lang="ru-RU" sz="1050" b="0" i="0" u="none" strike="noStrike">
                        <a:solidFill>
                          <a:srgbClr val="000000"/>
                        </a:solidFill>
                        <a:effectLst/>
                        <a:latin typeface="Arial" panose="020B0604020202020204" pitchFamily="34" charset="0"/>
                      </a:endParaRPr>
                    </a:p>
                  </a:txBody>
                  <a:tcPr marL="5199" marR="5199" marT="5199" marB="0" anchor="ctr"/>
                </a:tc>
                <a:tc rowSpan="2">
                  <a:txBody>
                    <a:bodyPr/>
                    <a:lstStyle/>
                    <a:p>
                      <a:pPr algn="ctr" fontAlgn="ctr"/>
                      <a:r>
                        <a:rPr lang="ru-RU" sz="1050" u="none" strike="noStrike">
                          <a:effectLst/>
                        </a:rPr>
                        <a:t>Базовое значение</a:t>
                      </a:r>
                      <a:endParaRPr lang="ru-RU" sz="1050" b="0" i="0" u="none" strike="noStrike">
                        <a:solidFill>
                          <a:srgbClr val="000000"/>
                        </a:solidFill>
                        <a:effectLst/>
                        <a:latin typeface="Arial" panose="020B0604020202020204" pitchFamily="34" charset="0"/>
                      </a:endParaRPr>
                    </a:p>
                  </a:txBody>
                  <a:tcPr marL="5199" marR="5199" marT="5199" marB="0" anchor="ctr"/>
                </a:tc>
                <a:tc rowSpan="2">
                  <a:txBody>
                    <a:bodyPr/>
                    <a:lstStyle/>
                    <a:p>
                      <a:pPr algn="ctr" fontAlgn="ctr"/>
                      <a:r>
                        <a:rPr lang="ru-RU" sz="1050" u="none" strike="noStrike" dirty="0">
                          <a:effectLst/>
                        </a:rPr>
                        <a:t>Достигнутое 2021 года</a:t>
                      </a:r>
                      <a:endParaRPr lang="ru-RU" sz="1050" b="0" i="0" u="none" strike="noStrike" dirty="0">
                        <a:solidFill>
                          <a:srgbClr val="000000"/>
                        </a:solidFill>
                        <a:effectLst/>
                        <a:latin typeface="Arial" panose="020B0604020202020204" pitchFamily="34" charset="0"/>
                      </a:endParaRPr>
                    </a:p>
                  </a:txBody>
                  <a:tcPr marL="5199" marR="5199" marT="5199" marB="0" anchor="ctr"/>
                </a:tc>
                <a:tc rowSpan="2">
                  <a:txBody>
                    <a:bodyPr/>
                    <a:lstStyle/>
                    <a:p>
                      <a:pPr algn="ctr" fontAlgn="ctr"/>
                      <a:r>
                        <a:rPr lang="ru-RU" sz="1050" u="none" strike="noStrike" dirty="0">
                          <a:effectLst/>
                        </a:rPr>
                        <a:t>Оценка 2022 год</a:t>
                      </a:r>
                      <a:endParaRPr lang="ru-RU" sz="1050" b="0" i="0" u="none" strike="noStrike" dirty="0">
                        <a:solidFill>
                          <a:srgbClr val="000000"/>
                        </a:solidFill>
                        <a:effectLst/>
                        <a:latin typeface="Arial" panose="020B0604020202020204" pitchFamily="34" charset="0"/>
                      </a:endParaRPr>
                    </a:p>
                  </a:txBody>
                  <a:tcPr marL="5199" marR="5199" marT="5199" marB="0" anchor="ctr"/>
                </a:tc>
                <a:tc gridSpan="3">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ru-RU" sz="105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Планируемое значение показателя по годам реализации</a:t>
                      </a:r>
                    </a:p>
                  </a:txBody>
                  <a:tcPr marL="3729" marR="3729" marT="3729" marB="0" anchor="ctr"/>
                </a:tc>
                <a:tc hMerge="1">
                  <a:txBody>
                    <a:bodyPr/>
                    <a:lstStyle/>
                    <a:p>
                      <a:endParaRPr lang="ru-RU" dirty="0"/>
                    </a:p>
                  </a:txBody>
                  <a:tcPr marL="3729" marR="3729" marT="3729" marB="0" anchor="ctr"/>
                </a:tc>
                <a:tc hMerge="1">
                  <a:txBody>
                    <a:bodyPr/>
                    <a:lstStyle/>
                    <a:p>
                      <a:endParaRPr lang="ru-RU" dirty="0"/>
                    </a:p>
                  </a:txBody>
                  <a:tcPr marL="3729" marR="3729" marT="3729" marB="0" anchor="ctr"/>
                </a:tc>
                <a:extLst>
                  <a:ext uri="{0D108BD9-81ED-4DB2-BD59-A6C34878D82A}">
                    <a16:rowId xmlns:a16="http://schemas.microsoft.com/office/drawing/2014/main" val="2676471092"/>
                  </a:ext>
                </a:extLst>
              </a:tr>
              <a:tr h="162620">
                <a:tc vMerge="1">
                  <a:txBody>
                    <a:bodyPr/>
                    <a:lstStyle/>
                    <a:p>
                      <a:endParaRPr lang="ru-RU"/>
                    </a:p>
                  </a:txBody>
                  <a:tcPr/>
                </a:tc>
                <a:tc vMerge="1">
                  <a:txBody>
                    <a:bodyPr/>
                    <a:lstStyle/>
                    <a:p>
                      <a:endParaRPr lang="ru-RU"/>
                    </a:p>
                  </a:txBody>
                  <a:tcPr/>
                </a:tc>
                <a:tc vMerge="1">
                  <a:txBody>
                    <a:bodyPr/>
                    <a:lstStyle/>
                    <a:p>
                      <a:endParaRPr lang="ru-RU"/>
                    </a:p>
                  </a:txBody>
                  <a:tcPr/>
                </a:tc>
                <a:tc vMerge="1">
                  <a:txBody>
                    <a:bodyPr/>
                    <a:lstStyle/>
                    <a:p>
                      <a:endParaRPr lang="ru-RU"/>
                    </a:p>
                  </a:txBody>
                  <a:tcPr/>
                </a:tc>
                <a:tc vMerge="1">
                  <a:txBody>
                    <a:bodyPr/>
                    <a:lstStyle/>
                    <a:p>
                      <a:endParaRPr lang="ru-RU"/>
                    </a:p>
                  </a:txBody>
                  <a:tcPr/>
                </a:tc>
                <a:tc vMerge="1">
                  <a:txBody>
                    <a:bodyPr/>
                    <a:lstStyle/>
                    <a:p>
                      <a:endParaRPr lang="ru-RU"/>
                    </a:p>
                  </a:txBody>
                  <a:tcPr/>
                </a:tc>
                <a:tc>
                  <a:txBody>
                    <a:bodyPr/>
                    <a:lstStyle/>
                    <a:p>
                      <a:pPr algn="ctr" fontAlgn="ctr"/>
                      <a:r>
                        <a:rPr lang="ru-RU" sz="1050" u="none" strike="noStrike" dirty="0">
                          <a:effectLst/>
                        </a:rPr>
                        <a:t>2023 год</a:t>
                      </a:r>
                      <a:endParaRPr lang="ru-RU" sz="1050" b="0" i="0" u="none" strike="noStrike" dirty="0">
                        <a:solidFill>
                          <a:srgbClr val="000000"/>
                        </a:solidFill>
                        <a:effectLst/>
                        <a:latin typeface="Arial" panose="020B0604020202020204" pitchFamily="34" charset="0"/>
                      </a:endParaRPr>
                    </a:p>
                  </a:txBody>
                  <a:tcPr marL="3729" marR="3729" marT="3729" marB="0" anchor="ctr"/>
                </a:tc>
                <a:tc>
                  <a:txBody>
                    <a:bodyPr/>
                    <a:lstStyle/>
                    <a:p>
                      <a:pPr algn="ctr" fontAlgn="ctr"/>
                      <a:r>
                        <a:rPr lang="ru-RU" sz="1050" u="none" strike="noStrike" dirty="0">
                          <a:effectLst/>
                        </a:rPr>
                        <a:t>2024 год</a:t>
                      </a:r>
                      <a:endParaRPr lang="ru-RU" sz="1050" b="0" i="0" u="none" strike="noStrike" dirty="0">
                        <a:solidFill>
                          <a:srgbClr val="000000"/>
                        </a:solidFill>
                        <a:effectLst/>
                        <a:latin typeface="Arial" panose="020B0604020202020204" pitchFamily="34" charset="0"/>
                      </a:endParaRPr>
                    </a:p>
                  </a:txBody>
                  <a:tcPr marL="3729" marR="3729" marT="3729" marB="0" anchor="ctr"/>
                </a:tc>
                <a:tc>
                  <a:txBody>
                    <a:bodyPr/>
                    <a:lstStyle/>
                    <a:p>
                      <a:pPr algn="ctr" fontAlgn="ctr"/>
                      <a:r>
                        <a:rPr lang="ru-RU" sz="1050" u="none" strike="noStrike" dirty="0">
                          <a:effectLst/>
                        </a:rPr>
                        <a:t>2025 год</a:t>
                      </a:r>
                      <a:endParaRPr lang="ru-RU" sz="1050" b="0" i="0" u="none" strike="noStrike" dirty="0">
                        <a:solidFill>
                          <a:srgbClr val="000000"/>
                        </a:solidFill>
                        <a:effectLst/>
                        <a:latin typeface="Arial" panose="020B0604020202020204" pitchFamily="34" charset="0"/>
                      </a:endParaRPr>
                    </a:p>
                  </a:txBody>
                  <a:tcPr marL="3729" marR="3729" marT="3729" marB="0" anchor="ctr"/>
                </a:tc>
                <a:extLst>
                  <a:ext uri="{0D108BD9-81ED-4DB2-BD59-A6C34878D82A}">
                    <a16:rowId xmlns:a16="http://schemas.microsoft.com/office/drawing/2014/main" val="1808766751"/>
                  </a:ext>
                </a:extLst>
              </a:tr>
              <a:tr h="134558">
                <a:tc>
                  <a:txBody>
                    <a:bodyPr/>
                    <a:lstStyle/>
                    <a:p>
                      <a:pPr algn="l" fontAlgn="ctr"/>
                      <a:r>
                        <a:rPr lang="ru-RU" sz="1050" u="none" strike="noStrike">
                          <a:effectLst/>
                        </a:rPr>
                        <a:t>Муниципальная программа «Образование»</a:t>
                      </a:r>
                      <a:endParaRPr lang="ru-RU" sz="1050" b="1" i="0" u="none" strike="noStrike">
                        <a:solidFill>
                          <a:srgbClr val="000000"/>
                        </a:solidFill>
                        <a:effectLst/>
                        <a:latin typeface="Arial" panose="020B0604020202020204" pitchFamily="34" charset="0"/>
                      </a:endParaRPr>
                    </a:p>
                  </a:txBody>
                  <a:tcPr marL="5199" marR="5199" marT="5199" marB="0" anchor="ctr"/>
                </a:tc>
                <a:tc>
                  <a:txBody>
                    <a:bodyPr/>
                    <a:lstStyle/>
                    <a:p>
                      <a:pPr algn="ctr" fontAlgn="ctr"/>
                      <a:r>
                        <a:rPr lang="ru-RU" sz="1050" u="none" strike="noStrike">
                          <a:effectLst/>
                        </a:rPr>
                        <a:t> </a:t>
                      </a:r>
                      <a:endParaRPr lang="ru-RU" sz="1050" b="0" i="0" u="none" strike="noStrike">
                        <a:solidFill>
                          <a:srgbClr val="000000"/>
                        </a:solidFill>
                        <a:effectLst/>
                        <a:latin typeface="Arial" panose="020B0604020202020204" pitchFamily="34" charset="0"/>
                      </a:endParaRPr>
                    </a:p>
                  </a:txBody>
                  <a:tcPr marL="5199" marR="5199" marT="5199" marB="0" anchor="ctr"/>
                </a:tc>
                <a:tc>
                  <a:txBody>
                    <a:bodyPr/>
                    <a:lstStyle/>
                    <a:p>
                      <a:pPr algn="ctr" fontAlgn="ctr"/>
                      <a:r>
                        <a:rPr lang="ru-RU" sz="1050" u="none" strike="noStrike">
                          <a:effectLst/>
                        </a:rPr>
                        <a:t> </a:t>
                      </a:r>
                      <a:endParaRPr lang="ru-RU" sz="1050" b="0" i="0" u="none" strike="noStrike">
                        <a:solidFill>
                          <a:srgbClr val="000000"/>
                        </a:solidFill>
                        <a:effectLst/>
                        <a:latin typeface="Arial" panose="020B0604020202020204" pitchFamily="34" charset="0"/>
                      </a:endParaRPr>
                    </a:p>
                  </a:txBody>
                  <a:tcPr marL="5199" marR="5199" marT="5199" marB="0" anchor="ctr"/>
                </a:tc>
                <a:tc>
                  <a:txBody>
                    <a:bodyPr/>
                    <a:lstStyle/>
                    <a:p>
                      <a:pPr algn="ctr" fontAlgn="ctr"/>
                      <a:r>
                        <a:rPr lang="ru-RU" sz="1050" u="none" strike="noStrike">
                          <a:effectLst/>
                        </a:rPr>
                        <a:t> </a:t>
                      </a:r>
                      <a:endParaRPr lang="ru-RU" sz="1050" b="0" i="0" u="none" strike="noStrike">
                        <a:solidFill>
                          <a:srgbClr val="000000"/>
                        </a:solidFill>
                        <a:effectLst/>
                        <a:latin typeface="Arial" panose="020B0604020202020204" pitchFamily="34" charset="0"/>
                      </a:endParaRPr>
                    </a:p>
                  </a:txBody>
                  <a:tcPr marL="5199" marR="5199" marT="5199" marB="0" anchor="ctr"/>
                </a:tc>
                <a:tc>
                  <a:txBody>
                    <a:bodyPr/>
                    <a:lstStyle/>
                    <a:p>
                      <a:pPr algn="ctr" fontAlgn="ctr"/>
                      <a:r>
                        <a:rPr lang="ru-RU" sz="1050" u="none" strike="noStrike">
                          <a:effectLst/>
                        </a:rPr>
                        <a:t> </a:t>
                      </a:r>
                      <a:endParaRPr lang="ru-RU" sz="1050" b="0" i="0" u="none" strike="noStrike">
                        <a:solidFill>
                          <a:srgbClr val="000000"/>
                        </a:solidFill>
                        <a:effectLst/>
                        <a:latin typeface="Arial" panose="020B0604020202020204" pitchFamily="34" charset="0"/>
                      </a:endParaRPr>
                    </a:p>
                  </a:txBody>
                  <a:tcPr marL="5199" marR="5199" marT="5199" marB="0" anchor="ctr"/>
                </a:tc>
                <a:tc>
                  <a:txBody>
                    <a:bodyPr/>
                    <a:lstStyle/>
                    <a:p>
                      <a:pPr algn="ctr" fontAlgn="ctr"/>
                      <a:r>
                        <a:rPr lang="ru-RU" sz="1050" u="none" strike="noStrike">
                          <a:effectLst/>
                        </a:rPr>
                        <a:t> </a:t>
                      </a:r>
                      <a:endParaRPr lang="ru-RU" sz="1050" b="0" i="0" u="none" strike="noStrike">
                        <a:solidFill>
                          <a:srgbClr val="000000"/>
                        </a:solidFill>
                        <a:effectLst/>
                        <a:latin typeface="Arial" panose="020B0604020202020204" pitchFamily="34" charset="0"/>
                      </a:endParaRPr>
                    </a:p>
                  </a:txBody>
                  <a:tcPr marL="5199" marR="5199" marT="5199" marB="0" anchor="ctr"/>
                </a:tc>
                <a:tc>
                  <a:txBody>
                    <a:bodyPr/>
                    <a:lstStyle/>
                    <a:p>
                      <a:pPr algn="ctr" fontAlgn="ctr"/>
                      <a:r>
                        <a:rPr lang="ru-RU" sz="1050" u="none" strike="noStrike">
                          <a:effectLst/>
                        </a:rPr>
                        <a:t> </a:t>
                      </a:r>
                      <a:endParaRPr lang="ru-RU" sz="1050" b="0" i="0" u="none" strike="noStrike">
                        <a:solidFill>
                          <a:srgbClr val="000000"/>
                        </a:solidFill>
                        <a:effectLst/>
                        <a:latin typeface="Arial" panose="020B0604020202020204" pitchFamily="34" charset="0"/>
                      </a:endParaRPr>
                    </a:p>
                  </a:txBody>
                  <a:tcPr marL="5199" marR="5199" marT="5199" marB="0" anchor="ctr"/>
                </a:tc>
                <a:tc>
                  <a:txBody>
                    <a:bodyPr/>
                    <a:lstStyle/>
                    <a:p>
                      <a:pPr algn="ctr" fontAlgn="ctr"/>
                      <a:r>
                        <a:rPr lang="ru-RU" sz="1050" u="none" strike="noStrike">
                          <a:effectLst/>
                        </a:rPr>
                        <a:t> </a:t>
                      </a:r>
                      <a:endParaRPr lang="ru-RU" sz="1050" b="0" i="0" u="none" strike="noStrike">
                        <a:solidFill>
                          <a:srgbClr val="000000"/>
                        </a:solidFill>
                        <a:effectLst/>
                        <a:latin typeface="Calibri" panose="020F0502020204030204" pitchFamily="34" charset="0"/>
                      </a:endParaRPr>
                    </a:p>
                  </a:txBody>
                  <a:tcPr marL="5199" marR="5199" marT="5199" marB="0" anchor="ctr"/>
                </a:tc>
                <a:tc>
                  <a:txBody>
                    <a:bodyPr/>
                    <a:lstStyle/>
                    <a:p>
                      <a:pPr algn="ctr" fontAlgn="ctr"/>
                      <a:r>
                        <a:rPr lang="ru-RU" sz="1050" u="none" strike="noStrike">
                          <a:effectLst/>
                        </a:rPr>
                        <a:t> </a:t>
                      </a:r>
                      <a:endParaRPr lang="ru-RU" sz="1050" b="0" i="0" u="none" strike="noStrike">
                        <a:solidFill>
                          <a:srgbClr val="000000"/>
                        </a:solidFill>
                        <a:effectLst/>
                        <a:latin typeface="Calibri" panose="020F0502020204030204" pitchFamily="34" charset="0"/>
                      </a:endParaRPr>
                    </a:p>
                  </a:txBody>
                  <a:tcPr marL="5199" marR="5199" marT="5199" marB="0" anchor="ctr"/>
                </a:tc>
                <a:extLst>
                  <a:ext uri="{0D108BD9-81ED-4DB2-BD59-A6C34878D82A}">
                    <a16:rowId xmlns:a16="http://schemas.microsoft.com/office/drawing/2014/main" val="794622665"/>
                  </a:ext>
                </a:extLst>
              </a:tr>
              <a:tr h="395205">
                <a:tc>
                  <a:txBody>
                    <a:bodyPr/>
                    <a:lstStyle/>
                    <a:p>
                      <a:pPr algn="l" fontAlgn="ctr"/>
                      <a:r>
                        <a:rPr lang="ru-RU" sz="1050" u="none" strike="noStrike">
                          <a:effectLst/>
                        </a:rPr>
                        <a:t>Подпрограмма III «Дополнительное образование, воспитание и психолого-социальное сопровождение детей»</a:t>
                      </a:r>
                      <a:endParaRPr lang="ru-RU" sz="1050" b="1" i="0" u="none" strike="noStrike">
                        <a:solidFill>
                          <a:srgbClr val="000000"/>
                        </a:solidFill>
                        <a:effectLst/>
                        <a:latin typeface="Arial" panose="020B0604020202020204" pitchFamily="34" charset="0"/>
                      </a:endParaRPr>
                    </a:p>
                  </a:txBody>
                  <a:tcPr marL="5199" marR="5199" marT="5199" marB="0" anchor="ctr"/>
                </a:tc>
                <a:tc>
                  <a:txBody>
                    <a:bodyPr/>
                    <a:lstStyle/>
                    <a:p>
                      <a:pPr algn="ctr" fontAlgn="ctr"/>
                      <a:r>
                        <a:rPr lang="ru-RU" sz="1050" u="none" strike="noStrike">
                          <a:effectLst/>
                        </a:rPr>
                        <a:t> </a:t>
                      </a:r>
                      <a:endParaRPr lang="ru-RU" sz="1050" b="0" i="0" u="none" strike="noStrike">
                        <a:solidFill>
                          <a:srgbClr val="000000"/>
                        </a:solidFill>
                        <a:effectLst/>
                        <a:latin typeface="Arial" panose="020B0604020202020204" pitchFamily="34" charset="0"/>
                      </a:endParaRPr>
                    </a:p>
                  </a:txBody>
                  <a:tcPr marL="5199" marR="5199" marT="5199" marB="0" anchor="ctr"/>
                </a:tc>
                <a:tc>
                  <a:txBody>
                    <a:bodyPr/>
                    <a:lstStyle/>
                    <a:p>
                      <a:pPr algn="ctr" fontAlgn="ctr"/>
                      <a:r>
                        <a:rPr lang="ru-RU" sz="1050" u="none" strike="noStrike">
                          <a:effectLst/>
                        </a:rPr>
                        <a:t> </a:t>
                      </a:r>
                      <a:endParaRPr lang="ru-RU" sz="1050" b="0" i="0" u="none" strike="noStrike">
                        <a:solidFill>
                          <a:srgbClr val="000000"/>
                        </a:solidFill>
                        <a:effectLst/>
                        <a:latin typeface="Arial" panose="020B0604020202020204" pitchFamily="34" charset="0"/>
                      </a:endParaRPr>
                    </a:p>
                  </a:txBody>
                  <a:tcPr marL="5199" marR="5199" marT="5199" marB="0" anchor="ctr"/>
                </a:tc>
                <a:tc>
                  <a:txBody>
                    <a:bodyPr/>
                    <a:lstStyle/>
                    <a:p>
                      <a:pPr algn="ctr" fontAlgn="ctr"/>
                      <a:r>
                        <a:rPr lang="ru-RU" sz="1050" u="none" strike="noStrike">
                          <a:effectLst/>
                        </a:rPr>
                        <a:t> </a:t>
                      </a:r>
                      <a:endParaRPr lang="ru-RU" sz="1050" b="0" i="0" u="none" strike="noStrike">
                        <a:solidFill>
                          <a:srgbClr val="000000"/>
                        </a:solidFill>
                        <a:effectLst/>
                        <a:latin typeface="Arial" panose="020B0604020202020204" pitchFamily="34" charset="0"/>
                      </a:endParaRPr>
                    </a:p>
                  </a:txBody>
                  <a:tcPr marL="5199" marR="5199" marT="5199" marB="0" anchor="ctr"/>
                </a:tc>
                <a:tc>
                  <a:txBody>
                    <a:bodyPr/>
                    <a:lstStyle/>
                    <a:p>
                      <a:pPr algn="ctr" fontAlgn="ctr"/>
                      <a:r>
                        <a:rPr lang="ru-RU" sz="1050" u="none" strike="noStrike">
                          <a:effectLst/>
                        </a:rPr>
                        <a:t> </a:t>
                      </a:r>
                      <a:endParaRPr lang="ru-RU" sz="1050" b="0" i="0" u="none" strike="noStrike">
                        <a:solidFill>
                          <a:srgbClr val="000000"/>
                        </a:solidFill>
                        <a:effectLst/>
                        <a:latin typeface="Arial" panose="020B0604020202020204" pitchFamily="34" charset="0"/>
                      </a:endParaRPr>
                    </a:p>
                  </a:txBody>
                  <a:tcPr marL="5199" marR="5199" marT="5199" marB="0" anchor="ctr"/>
                </a:tc>
                <a:tc>
                  <a:txBody>
                    <a:bodyPr/>
                    <a:lstStyle/>
                    <a:p>
                      <a:pPr algn="ctr" fontAlgn="ctr"/>
                      <a:r>
                        <a:rPr lang="ru-RU" sz="1050" u="none" strike="noStrike">
                          <a:effectLst/>
                        </a:rPr>
                        <a:t> </a:t>
                      </a:r>
                      <a:endParaRPr lang="ru-RU" sz="1050" b="0" i="0" u="none" strike="noStrike">
                        <a:solidFill>
                          <a:srgbClr val="000000"/>
                        </a:solidFill>
                        <a:effectLst/>
                        <a:latin typeface="Arial" panose="020B0604020202020204" pitchFamily="34" charset="0"/>
                      </a:endParaRPr>
                    </a:p>
                  </a:txBody>
                  <a:tcPr marL="5199" marR="5199" marT="5199" marB="0" anchor="ctr"/>
                </a:tc>
                <a:tc>
                  <a:txBody>
                    <a:bodyPr/>
                    <a:lstStyle/>
                    <a:p>
                      <a:pPr algn="ctr" fontAlgn="ctr"/>
                      <a:r>
                        <a:rPr lang="ru-RU" sz="1050" u="none" strike="noStrike" dirty="0">
                          <a:effectLst/>
                        </a:rPr>
                        <a:t> </a:t>
                      </a:r>
                      <a:endParaRPr lang="ru-RU" sz="1050" b="0" i="0" u="none" strike="noStrike" dirty="0">
                        <a:solidFill>
                          <a:srgbClr val="000000"/>
                        </a:solidFill>
                        <a:effectLst/>
                        <a:latin typeface="Arial" panose="020B0604020202020204" pitchFamily="34" charset="0"/>
                      </a:endParaRPr>
                    </a:p>
                  </a:txBody>
                  <a:tcPr marL="5199" marR="5199" marT="5199" marB="0" anchor="ctr"/>
                </a:tc>
                <a:tc>
                  <a:txBody>
                    <a:bodyPr/>
                    <a:lstStyle/>
                    <a:p>
                      <a:pPr algn="ctr" fontAlgn="ctr"/>
                      <a:r>
                        <a:rPr lang="ru-RU" sz="1050" u="none" strike="noStrike">
                          <a:effectLst/>
                        </a:rPr>
                        <a:t> </a:t>
                      </a:r>
                      <a:endParaRPr lang="ru-RU" sz="1050" b="0" i="0" u="none" strike="noStrike">
                        <a:solidFill>
                          <a:srgbClr val="000000"/>
                        </a:solidFill>
                        <a:effectLst/>
                        <a:latin typeface="Calibri" panose="020F0502020204030204" pitchFamily="34" charset="0"/>
                      </a:endParaRPr>
                    </a:p>
                  </a:txBody>
                  <a:tcPr marL="5199" marR="5199" marT="5199" marB="0" anchor="ctr"/>
                </a:tc>
                <a:tc>
                  <a:txBody>
                    <a:bodyPr/>
                    <a:lstStyle/>
                    <a:p>
                      <a:pPr algn="ctr" fontAlgn="ctr"/>
                      <a:r>
                        <a:rPr lang="ru-RU" sz="1050" u="none" strike="noStrike">
                          <a:effectLst/>
                        </a:rPr>
                        <a:t> </a:t>
                      </a:r>
                      <a:endParaRPr lang="ru-RU" sz="1050" b="0" i="0" u="none" strike="noStrike">
                        <a:solidFill>
                          <a:srgbClr val="000000"/>
                        </a:solidFill>
                        <a:effectLst/>
                        <a:latin typeface="Calibri" panose="020F0502020204030204" pitchFamily="34" charset="0"/>
                      </a:endParaRPr>
                    </a:p>
                  </a:txBody>
                  <a:tcPr marL="5199" marR="5199" marT="5199" marB="0" anchor="ctr"/>
                </a:tc>
                <a:extLst>
                  <a:ext uri="{0D108BD9-81ED-4DB2-BD59-A6C34878D82A}">
                    <a16:rowId xmlns:a16="http://schemas.microsoft.com/office/drawing/2014/main" val="3866647352"/>
                  </a:ext>
                </a:extLst>
              </a:tr>
              <a:tr h="655852">
                <a:tc>
                  <a:txBody>
                    <a:bodyPr/>
                    <a:lstStyle/>
                    <a:p>
                      <a:pPr algn="l" fontAlgn="ctr"/>
                      <a:r>
                        <a:rPr lang="ru-RU" sz="1050" u="none" strike="noStrike">
                          <a:effectLst/>
                        </a:rPr>
                        <a:t>Отношение средней заработной платы педагогических работников организаций дополнительного образования детей к средней заработной плате учителей в Московской области, %</a:t>
                      </a:r>
                      <a:endParaRPr lang="ru-RU" sz="1050" b="0" i="0" u="none" strike="noStrike">
                        <a:solidFill>
                          <a:srgbClr val="000000"/>
                        </a:solidFill>
                        <a:effectLst/>
                        <a:latin typeface="Arial" panose="020B0604020202020204" pitchFamily="34" charset="0"/>
                      </a:endParaRPr>
                    </a:p>
                  </a:txBody>
                  <a:tcPr marL="5199" marR="5199" marT="5199" marB="0" anchor="ctr"/>
                </a:tc>
                <a:tc>
                  <a:txBody>
                    <a:bodyPr/>
                    <a:lstStyle/>
                    <a:p>
                      <a:pPr algn="ctr" fontAlgn="ctr"/>
                      <a:r>
                        <a:rPr lang="ru-RU" sz="1050" u="none" strike="noStrike">
                          <a:effectLst/>
                        </a:rPr>
                        <a:t>показатель к указу Президента Российской Федерации</a:t>
                      </a:r>
                      <a:endParaRPr lang="ru-RU" sz="1050" b="0" i="0" u="none" strike="noStrike">
                        <a:solidFill>
                          <a:srgbClr val="000000"/>
                        </a:solidFill>
                        <a:effectLst/>
                        <a:latin typeface="Arial" panose="020B0604020202020204" pitchFamily="34" charset="0"/>
                      </a:endParaRPr>
                    </a:p>
                  </a:txBody>
                  <a:tcPr marL="5199" marR="5199" marT="5199" marB="0" anchor="ctr"/>
                </a:tc>
                <a:tc>
                  <a:txBody>
                    <a:bodyPr/>
                    <a:lstStyle/>
                    <a:p>
                      <a:pPr algn="ctr" fontAlgn="ctr"/>
                      <a:r>
                        <a:rPr lang="ru-RU" sz="1050" u="none" strike="noStrike">
                          <a:effectLst/>
                        </a:rPr>
                        <a:t>Процент</a:t>
                      </a:r>
                      <a:endParaRPr lang="ru-RU" sz="1050" b="0" i="0" u="none" strike="noStrike">
                        <a:solidFill>
                          <a:srgbClr val="000000"/>
                        </a:solidFill>
                        <a:effectLst/>
                        <a:latin typeface="Arial" panose="020B0604020202020204" pitchFamily="34" charset="0"/>
                      </a:endParaRPr>
                    </a:p>
                  </a:txBody>
                  <a:tcPr marL="5199" marR="5199" marT="5199" marB="0" anchor="ctr"/>
                </a:tc>
                <a:tc>
                  <a:txBody>
                    <a:bodyPr/>
                    <a:lstStyle/>
                    <a:p>
                      <a:pPr algn="ctr" fontAlgn="ctr"/>
                      <a:r>
                        <a:rPr lang="ru-RU" sz="1050" u="none" strike="noStrike">
                          <a:effectLst/>
                        </a:rPr>
                        <a:t>100</a:t>
                      </a:r>
                      <a:endParaRPr lang="ru-RU" sz="1050" b="0" i="0" u="none" strike="noStrike">
                        <a:solidFill>
                          <a:srgbClr val="000000"/>
                        </a:solidFill>
                        <a:effectLst/>
                        <a:latin typeface="Arial" panose="020B0604020202020204" pitchFamily="34" charset="0"/>
                      </a:endParaRPr>
                    </a:p>
                  </a:txBody>
                  <a:tcPr marL="5199" marR="5199" marT="5199" marB="0" anchor="ctr"/>
                </a:tc>
                <a:tc>
                  <a:txBody>
                    <a:bodyPr/>
                    <a:lstStyle/>
                    <a:p>
                      <a:pPr algn="ctr" fontAlgn="ctr"/>
                      <a:r>
                        <a:rPr lang="ru-RU" sz="1050" u="none" strike="noStrike">
                          <a:effectLst/>
                        </a:rPr>
                        <a:t>100</a:t>
                      </a:r>
                      <a:endParaRPr lang="ru-RU" sz="1050" b="0" i="0" u="none" strike="noStrike">
                        <a:solidFill>
                          <a:srgbClr val="000000"/>
                        </a:solidFill>
                        <a:effectLst/>
                        <a:latin typeface="Arial" panose="020B0604020202020204" pitchFamily="34" charset="0"/>
                      </a:endParaRPr>
                    </a:p>
                  </a:txBody>
                  <a:tcPr marL="5199" marR="5199" marT="5199" marB="0" anchor="ctr"/>
                </a:tc>
                <a:tc>
                  <a:txBody>
                    <a:bodyPr/>
                    <a:lstStyle/>
                    <a:p>
                      <a:pPr algn="ctr" fontAlgn="ctr"/>
                      <a:r>
                        <a:rPr lang="ru-RU" sz="1050" u="none" strike="noStrike">
                          <a:effectLst/>
                        </a:rPr>
                        <a:t>100</a:t>
                      </a:r>
                      <a:endParaRPr lang="ru-RU" sz="1050" b="0" i="0" u="none" strike="noStrike">
                        <a:solidFill>
                          <a:srgbClr val="000000"/>
                        </a:solidFill>
                        <a:effectLst/>
                        <a:latin typeface="Arial" panose="020B0604020202020204" pitchFamily="34" charset="0"/>
                      </a:endParaRPr>
                    </a:p>
                  </a:txBody>
                  <a:tcPr marL="5199" marR="5199" marT="5199" marB="0" anchor="ctr"/>
                </a:tc>
                <a:tc>
                  <a:txBody>
                    <a:bodyPr/>
                    <a:lstStyle/>
                    <a:p>
                      <a:pPr algn="ctr" fontAlgn="ctr"/>
                      <a:r>
                        <a:rPr lang="ru-RU" sz="1050" u="none" strike="noStrike" dirty="0">
                          <a:effectLst/>
                        </a:rPr>
                        <a:t>100</a:t>
                      </a:r>
                      <a:endParaRPr lang="ru-RU" sz="1050" b="0" i="0" u="none" strike="noStrike" dirty="0">
                        <a:solidFill>
                          <a:srgbClr val="000000"/>
                        </a:solidFill>
                        <a:effectLst/>
                        <a:latin typeface="Arial" panose="020B0604020202020204" pitchFamily="34" charset="0"/>
                      </a:endParaRPr>
                    </a:p>
                  </a:txBody>
                  <a:tcPr marL="5199" marR="5199" marT="5199" marB="0" anchor="ctr"/>
                </a:tc>
                <a:tc>
                  <a:txBody>
                    <a:bodyPr/>
                    <a:lstStyle/>
                    <a:p>
                      <a:pPr algn="ctr" fontAlgn="ctr"/>
                      <a:r>
                        <a:rPr lang="ru-RU" sz="1050" u="none" strike="noStrike">
                          <a:effectLst/>
                        </a:rPr>
                        <a:t>100</a:t>
                      </a:r>
                      <a:endParaRPr lang="ru-RU" sz="1050" b="0" i="0" u="none" strike="noStrike">
                        <a:solidFill>
                          <a:srgbClr val="000000"/>
                        </a:solidFill>
                        <a:effectLst/>
                        <a:latin typeface="Calibri" panose="020F0502020204030204" pitchFamily="34" charset="0"/>
                      </a:endParaRPr>
                    </a:p>
                  </a:txBody>
                  <a:tcPr marL="5199" marR="5199" marT="5199" marB="0" anchor="ctr"/>
                </a:tc>
                <a:tc>
                  <a:txBody>
                    <a:bodyPr/>
                    <a:lstStyle/>
                    <a:p>
                      <a:pPr algn="ctr" fontAlgn="ctr"/>
                      <a:r>
                        <a:rPr lang="ru-RU" sz="1050" u="none" strike="noStrike">
                          <a:effectLst/>
                        </a:rPr>
                        <a:t>100</a:t>
                      </a:r>
                      <a:endParaRPr lang="ru-RU" sz="1050" b="0" i="0" u="none" strike="noStrike">
                        <a:solidFill>
                          <a:srgbClr val="000000"/>
                        </a:solidFill>
                        <a:effectLst/>
                        <a:latin typeface="Calibri" panose="020F0502020204030204" pitchFamily="34" charset="0"/>
                      </a:endParaRPr>
                    </a:p>
                  </a:txBody>
                  <a:tcPr marL="5199" marR="5199" marT="5199" marB="0" anchor="ctr"/>
                </a:tc>
                <a:extLst>
                  <a:ext uri="{0D108BD9-81ED-4DB2-BD59-A6C34878D82A}">
                    <a16:rowId xmlns:a16="http://schemas.microsoft.com/office/drawing/2014/main" val="3438205141"/>
                  </a:ext>
                </a:extLst>
              </a:tr>
              <a:tr h="916499">
                <a:tc>
                  <a:txBody>
                    <a:bodyPr/>
                    <a:lstStyle/>
                    <a:p>
                      <a:pPr algn="l" fontAlgn="ctr"/>
                      <a:r>
                        <a:rPr lang="ru-RU" sz="1050" u="none" strike="noStrike" dirty="0">
                          <a:effectLst/>
                        </a:rPr>
                        <a:t>Доля детей в возрасте от 5 до 18 лет, охваченных дополнительным образованием</a:t>
                      </a:r>
                      <a:endParaRPr lang="ru-RU" sz="1050" b="0" i="0" u="none" strike="noStrike" dirty="0">
                        <a:solidFill>
                          <a:srgbClr val="000000"/>
                        </a:solidFill>
                        <a:effectLst/>
                        <a:latin typeface="Arial" panose="020B0604020202020204" pitchFamily="34" charset="0"/>
                      </a:endParaRPr>
                    </a:p>
                  </a:txBody>
                  <a:tcPr marL="5199" marR="5199" marT="5199" marB="0" anchor="ctr"/>
                </a:tc>
                <a:tc>
                  <a:txBody>
                    <a:bodyPr/>
                    <a:lstStyle/>
                    <a:p>
                      <a:pPr algn="ctr" fontAlgn="ctr"/>
                      <a:r>
                        <a:rPr lang="ru-RU" sz="1050" u="none" strike="noStrike" dirty="0">
                          <a:effectLst/>
                        </a:rPr>
                        <a:t>показатель к указу Президента Российской Федерации, показатель к соглашению с ФОИВ</a:t>
                      </a:r>
                      <a:endParaRPr lang="ru-RU" sz="1050" b="0" i="0" u="none" strike="noStrike" dirty="0">
                        <a:solidFill>
                          <a:srgbClr val="000000"/>
                        </a:solidFill>
                        <a:effectLst/>
                        <a:latin typeface="Arial" panose="020B0604020202020204" pitchFamily="34" charset="0"/>
                      </a:endParaRPr>
                    </a:p>
                  </a:txBody>
                  <a:tcPr marL="5199" marR="5199" marT="5199" marB="0" anchor="ctr"/>
                </a:tc>
                <a:tc>
                  <a:txBody>
                    <a:bodyPr/>
                    <a:lstStyle/>
                    <a:p>
                      <a:pPr algn="ctr" fontAlgn="ctr"/>
                      <a:r>
                        <a:rPr lang="ru-RU" sz="1050" u="none" strike="noStrike">
                          <a:effectLst/>
                        </a:rPr>
                        <a:t>Процент</a:t>
                      </a:r>
                      <a:endParaRPr lang="ru-RU" sz="1050" b="0" i="0" u="none" strike="noStrike">
                        <a:solidFill>
                          <a:srgbClr val="000000"/>
                        </a:solidFill>
                        <a:effectLst/>
                        <a:latin typeface="Arial" panose="020B0604020202020204" pitchFamily="34" charset="0"/>
                      </a:endParaRPr>
                    </a:p>
                  </a:txBody>
                  <a:tcPr marL="5199" marR="5199" marT="5199" marB="0" anchor="ctr"/>
                </a:tc>
                <a:tc>
                  <a:txBody>
                    <a:bodyPr/>
                    <a:lstStyle/>
                    <a:p>
                      <a:pPr algn="ctr" fontAlgn="ctr"/>
                      <a:r>
                        <a:rPr lang="ru-RU" sz="1050" u="none" strike="noStrike">
                          <a:effectLst/>
                        </a:rPr>
                        <a:t>89,71</a:t>
                      </a:r>
                      <a:endParaRPr lang="ru-RU" sz="1050" b="0" i="0" u="none" strike="noStrike">
                        <a:solidFill>
                          <a:srgbClr val="000000"/>
                        </a:solidFill>
                        <a:effectLst/>
                        <a:latin typeface="Arial" panose="020B0604020202020204" pitchFamily="34" charset="0"/>
                      </a:endParaRPr>
                    </a:p>
                  </a:txBody>
                  <a:tcPr marL="5199" marR="5199" marT="5199" marB="0" anchor="ctr"/>
                </a:tc>
                <a:tc>
                  <a:txBody>
                    <a:bodyPr/>
                    <a:lstStyle/>
                    <a:p>
                      <a:pPr algn="ctr" fontAlgn="ctr"/>
                      <a:r>
                        <a:rPr lang="en-US" sz="1050" u="none" strike="noStrike" dirty="0">
                          <a:effectLst/>
                        </a:rPr>
                        <a:t>83,3</a:t>
                      </a:r>
                      <a:endParaRPr lang="ru-RU" sz="1050" b="0" i="0" u="none" strike="noStrike" dirty="0">
                        <a:solidFill>
                          <a:srgbClr val="000000"/>
                        </a:solidFill>
                        <a:effectLst/>
                        <a:latin typeface="Arial" panose="020B0604020202020204" pitchFamily="34" charset="0"/>
                      </a:endParaRPr>
                    </a:p>
                  </a:txBody>
                  <a:tcPr marL="5199" marR="5199" marT="5199" marB="0" anchor="ctr"/>
                </a:tc>
                <a:tc>
                  <a:txBody>
                    <a:bodyPr/>
                    <a:lstStyle/>
                    <a:p>
                      <a:pPr algn="ctr" fontAlgn="ctr"/>
                      <a:r>
                        <a:rPr lang="en-US" sz="1050" u="none" strike="noStrike" dirty="0">
                          <a:effectLst/>
                        </a:rPr>
                        <a:t>83,4</a:t>
                      </a:r>
                      <a:endParaRPr lang="ru-RU" sz="1050" b="0" i="0" u="none" strike="noStrike" dirty="0">
                        <a:solidFill>
                          <a:srgbClr val="000000"/>
                        </a:solidFill>
                        <a:effectLst/>
                        <a:latin typeface="Arial" panose="020B0604020202020204" pitchFamily="34" charset="0"/>
                      </a:endParaRPr>
                    </a:p>
                  </a:txBody>
                  <a:tcPr marL="5199" marR="5199" marT="5199" marB="0" anchor="ctr"/>
                </a:tc>
                <a:tc>
                  <a:txBody>
                    <a:bodyPr/>
                    <a:lstStyle/>
                    <a:p>
                      <a:pPr algn="ctr" fontAlgn="ctr"/>
                      <a:r>
                        <a:rPr lang="en-US" sz="1050" u="none" strike="noStrike" dirty="0">
                          <a:effectLst/>
                        </a:rPr>
                        <a:t>83,4</a:t>
                      </a:r>
                      <a:endParaRPr lang="ru-RU" sz="1050" b="0" i="0" u="none" strike="noStrike" dirty="0">
                        <a:solidFill>
                          <a:srgbClr val="000000"/>
                        </a:solidFill>
                        <a:effectLst/>
                        <a:latin typeface="Arial" panose="020B0604020202020204" pitchFamily="34" charset="0"/>
                      </a:endParaRPr>
                    </a:p>
                  </a:txBody>
                  <a:tcPr marL="5199" marR="5199" marT="5199" marB="0" anchor="ctr"/>
                </a:tc>
                <a:tc>
                  <a:txBody>
                    <a:bodyPr/>
                    <a:lstStyle/>
                    <a:p>
                      <a:pPr algn="ctr" fontAlgn="ctr"/>
                      <a:r>
                        <a:rPr lang="ru-RU" sz="1050" u="none" strike="noStrike">
                          <a:effectLst/>
                        </a:rPr>
                        <a:t>83,4</a:t>
                      </a:r>
                      <a:endParaRPr lang="ru-RU" sz="1050" b="0" i="0" u="none" strike="noStrike">
                        <a:solidFill>
                          <a:srgbClr val="000000"/>
                        </a:solidFill>
                        <a:effectLst/>
                        <a:latin typeface="Calibri" panose="020F0502020204030204" pitchFamily="34" charset="0"/>
                      </a:endParaRPr>
                    </a:p>
                  </a:txBody>
                  <a:tcPr marL="5199" marR="5199" marT="5199" marB="0" anchor="ctr"/>
                </a:tc>
                <a:tc>
                  <a:txBody>
                    <a:bodyPr/>
                    <a:lstStyle/>
                    <a:p>
                      <a:pPr algn="ctr" fontAlgn="ctr"/>
                      <a:r>
                        <a:rPr lang="ru-RU" sz="1050" u="none" strike="noStrike">
                          <a:effectLst/>
                        </a:rPr>
                        <a:t>83,4</a:t>
                      </a:r>
                      <a:endParaRPr lang="ru-RU" sz="1050" b="0" i="0" u="none" strike="noStrike">
                        <a:solidFill>
                          <a:srgbClr val="000000"/>
                        </a:solidFill>
                        <a:effectLst/>
                        <a:latin typeface="Calibri" panose="020F0502020204030204" pitchFamily="34" charset="0"/>
                      </a:endParaRPr>
                    </a:p>
                  </a:txBody>
                  <a:tcPr marL="5199" marR="5199" marT="5199" marB="0" anchor="ctr"/>
                </a:tc>
                <a:extLst>
                  <a:ext uri="{0D108BD9-81ED-4DB2-BD59-A6C34878D82A}">
                    <a16:rowId xmlns:a16="http://schemas.microsoft.com/office/drawing/2014/main" val="2905546770"/>
                  </a:ext>
                </a:extLst>
              </a:tr>
              <a:tr h="1177147">
                <a:tc>
                  <a:txBody>
                    <a:bodyPr/>
                    <a:lstStyle/>
                    <a:p>
                      <a:pPr algn="l" fontAlgn="ctr"/>
                      <a:r>
                        <a:rPr lang="ru-RU" sz="1050" u="none" strike="noStrike" dirty="0">
                          <a:effectLst/>
                        </a:rPr>
                        <a:t>Число детей, охваченных деятельностью детских технопарков "</a:t>
                      </a:r>
                      <a:r>
                        <a:rPr lang="ru-RU" sz="1050" u="none" strike="noStrike" dirty="0" err="1">
                          <a:effectLst/>
                        </a:rPr>
                        <a:t>Кванториум</a:t>
                      </a:r>
                      <a:r>
                        <a:rPr lang="ru-RU" sz="1050" u="none" strike="noStrike" dirty="0">
                          <a:effectLst/>
                        </a:rPr>
                        <a:t>" (мобильных технопарков "</a:t>
                      </a:r>
                      <a:r>
                        <a:rPr lang="ru-RU" sz="1050" u="none" strike="noStrike" dirty="0" err="1">
                          <a:effectLst/>
                        </a:rPr>
                        <a:t>Кванториум</a:t>
                      </a:r>
                      <a:r>
                        <a:rPr lang="ru-RU" sz="1050" u="none" strike="noStrike" dirty="0">
                          <a:effectLst/>
                        </a:rPr>
                        <a:t>") и других проектов, направленных на обеспечение доступности дополнительных общеобразовательных программ естественнонаучной и технической направленностей, соответствующих приоритетным направлениям технологического развития Российской Федерации</a:t>
                      </a:r>
                      <a:endParaRPr lang="ru-RU" sz="1050" b="0" i="0" u="none" strike="noStrike" dirty="0">
                        <a:solidFill>
                          <a:srgbClr val="000000"/>
                        </a:solidFill>
                        <a:effectLst/>
                        <a:latin typeface="Arial" panose="020B0604020202020204" pitchFamily="34" charset="0"/>
                      </a:endParaRPr>
                    </a:p>
                  </a:txBody>
                  <a:tcPr marL="5199" marR="5199" marT="5199" marB="0" anchor="ctr"/>
                </a:tc>
                <a:tc>
                  <a:txBody>
                    <a:bodyPr/>
                    <a:lstStyle/>
                    <a:p>
                      <a:pPr algn="ctr" fontAlgn="ctr"/>
                      <a:r>
                        <a:rPr lang="ru-RU" sz="1050" u="none" strike="noStrike">
                          <a:effectLst/>
                        </a:rPr>
                        <a:t>показатель к соглашению с ФОИВ</a:t>
                      </a:r>
                      <a:endParaRPr lang="ru-RU" sz="1050" b="0" i="0" u="none" strike="noStrike">
                        <a:solidFill>
                          <a:srgbClr val="000000"/>
                        </a:solidFill>
                        <a:effectLst/>
                        <a:latin typeface="Arial" panose="020B0604020202020204" pitchFamily="34" charset="0"/>
                      </a:endParaRPr>
                    </a:p>
                  </a:txBody>
                  <a:tcPr marL="5199" marR="5199" marT="5199" marB="0" anchor="ctr"/>
                </a:tc>
                <a:tc>
                  <a:txBody>
                    <a:bodyPr/>
                    <a:lstStyle/>
                    <a:p>
                      <a:pPr algn="ctr" fontAlgn="ctr"/>
                      <a:r>
                        <a:rPr lang="ru-RU" sz="1050" u="none" strike="noStrike">
                          <a:effectLst/>
                        </a:rPr>
                        <a:t>тыс.человек</a:t>
                      </a:r>
                      <a:endParaRPr lang="ru-RU" sz="1050" b="0" i="0" u="none" strike="noStrike">
                        <a:solidFill>
                          <a:srgbClr val="000000"/>
                        </a:solidFill>
                        <a:effectLst/>
                        <a:latin typeface="Arial" panose="020B0604020202020204" pitchFamily="34" charset="0"/>
                      </a:endParaRPr>
                    </a:p>
                  </a:txBody>
                  <a:tcPr marL="5199" marR="5199" marT="5199" marB="0" anchor="ctr"/>
                </a:tc>
                <a:tc>
                  <a:txBody>
                    <a:bodyPr/>
                    <a:lstStyle/>
                    <a:p>
                      <a:pPr algn="ctr" fontAlgn="ctr"/>
                      <a:r>
                        <a:rPr lang="ru-RU" sz="1050" u="none" strike="noStrike">
                          <a:effectLst/>
                        </a:rPr>
                        <a:t>-</a:t>
                      </a:r>
                      <a:endParaRPr lang="ru-RU" sz="1050" b="0" i="0" u="none" strike="noStrike">
                        <a:solidFill>
                          <a:srgbClr val="000000"/>
                        </a:solidFill>
                        <a:effectLst/>
                        <a:latin typeface="Arial" panose="020B0604020202020204" pitchFamily="34" charset="0"/>
                      </a:endParaRPr>
                    </a:p>
                  </a:txBody>
                  <a:tcPr marL="5199" marR="5199" marT="5199" marB="0" anchor="ctr"/>
                </a:tc>
                <a:tc>
                  <a:txBody>
                    <a:bodyPr/>
                    <a:lstStyle/>
                    <a:p>
                      <a:pPr algn="ctr" fontAlgn="ctr"/>
                      <a:r>
                        <a:rPr lang="en-US" sz="1050" u="none" strike="noStrike" dirty="0">
                          <a:effectLst/>
                        </a:rPr>
                        <a:t>0,296</a:t>
                      </a:r>
                      <a:endParaRPr lang="ru-RU" sz="1050" b="0" i="0" u="none" strike="noStrike" dirty="0">
                        <a:solidFill>
                          <a:srgbClr val="000000"/>
                        </a:solidFill>
                        <a:effectLst/>
                        <a:latin typeface="Arial" panose="020B0604020202020204" pitchFamily="34" charset="0"/>
                      </a:endParaRPr>
                    </a:p>
                  </a:txBody>
                  <a:tcPr marL="5199" marR="5199" marT="5199" marB="0" anchor="ctr"/>
                </a:tc>
                <a:tc>
                  <a:txBody>
                    <a:bodyPr/>
                    <a:lstStyle/>
                    <a:p>
                      <a:pPr algn="ctr" fontAlgn="ctr"/>
                      <a:r>
                        <a:rPr lang="en-US" sz="1050" u="none" strike="noStrike" dirty="0">
                          <a:effectLst/>
                        </a:rPr>
                        <a:t>0,352</a:t>
                      </a:r>
                      <a:endParaRPr lang="ru-RU" sz="1050" b="0" i="0" u="none" strike="noStrike" dirty="0">
                        <a:solidFill>
                          <a:srgbClr val="000000"/>
                        </a:solidFill>
                        <a:effectLst/>
                        <a:latin typeface="Arial" panose="020B0604020202020204" pitchFamily="34" charset="0"/>
                      </a:endParaRPr>
                    </a:p>
                  </a:txBody>
                  <a:tcPr marL="5199" marR="5199" marT="5199" marB="0" anchor="ctr"/>
                </a:tc>
                <a:tc>
                  <a:txBody>
                    <a:bodyPr/>
                    <a:lstStyle/>
                    <a:p>
                      <a:pPr algn="ctr" fontAlgn="ctr"/>
                      <a:r>
                        <a:rPr lang="en-US" sz="1050" u="none" strike="noStrike" dirty="0">
                          <a:effectLst/>
                        </a:rPr>
                        <a:t>0,352</a:t>
                      </a:r>
                      <a:endParaRPr lang="ru-RU" sz="1050" b="0" i="0" u="none" strike="noStrike" dirty="0">
                        <a:solidFill>
                          <a:srgbClr val="000000"/>
                        </a:solidFill>
                        <a:effectLst/>
                        <a:latin typeface="Arial" panose="020B0604020202020204" pitchFamily="34" charset="0"/>
                      </a:endParaRPr>
                    </a:p>
                  </a:txBody>
                  <a:tcPr marL="5199" marR="5199" marT="5199" marB="0" anchor="ctr"/>
                </a:tc>
                <a:tc>
                  <a:txBody>
                    <a:bodyPr/>
                    <a:lstStyle/>
                    <a:p>
                      <a:pPr algn="ctr" fontAlgn="ctr"/>
                      <a:r>
                        <a:rPr lang="en-US" sz="1050" u="none" strike="noStrike" dirty="0">
                          <a:effectLst/>
                        </a:rPr>
                        <a:t>0,352</a:t>
                      </a:r>
                      <a:endParaRPr lang="ru-RU" sz="1050" b="0" i="0" u="none" strike="noStrike" dirty="0">
                        <a:solidFill>
                          <a:srgbClr val="000000"/>
                        </a:solidFill>
                        <a:effectLst/>
                        <a:latin typeface="Calibri" panose="020F0502020204030204" pitchFamily="34" charset="0"/>
                      </a:endParaRPr>
                    </a:p>
                  </a:txBody>
                  <a:tcPr marL="5199" marR="5199" marT="5199" marB="0" anchor="ctr"/>
                </a:tc>
                <a:tc>
                  <a:txBody>
                    <a:bodyPr/>
                    <a:lstStyle/>
                    <a:p>
                      <a:pPr algn="ctr" fontAlgn="ctr"/>
                      <a:r>
                        <a:rPr lang="ru-RU" sz="1050" u="none" strike="noStrike">
                          <a:effectLst/>
                        </a:rPr>
                        <a:t>0,352</a:t>
                      </a:r>
                      <a:endParaRPr lang="ru-RU" sz="1050" b="0" i="0" u="none" strike="noStrike">
                        <a:solidFill>
                          <a:srgbClr val="000000"/>
                        </a:solidFill>
                        <a:effectLst/>
                        <a:latin typeface="Calibri" panose="020F0502020204030204" pitchFamily="34" charset="0"/>
                      </a:endParaRPr>
                    </a:p>
                  </a:txBody>
                  <a:tcPr marL="5199" marR="5199" marT="5199" marB="0" anchor="ctr"/>
                </a:tc>
                <a:extLst>
                  <a:ext uri="{0D108BD9-81ED-4DB2-BD59-A6C34878D82A}">
                    <a16:rowId xmlns:a16="http://schemas.microsoft.com/office/drawing/2014/main" val="746917414"/>
                  </a:ext>
                </a:extLst>
              </a:tr>
              <a:tr h="264881">
                <a:tc>
                  <a:txBody>
                    <a:bodyPr/>
                    <a:lstStyle/>
                    <a:p>
                      <a:pPr algn="l" fontAlgn="ctr"/>
                      <a:r>
                        <a:rPr lang="ru-RU" sz="1050" u="none" strike="noStrike">
                          <a:effectLst/>
                        </a:rPr>
                        <a:t>Подпрограмма </a:t>
                      </a:r>
                      <a:r>
                        <a:rPr lang="en-US" sz="1050" u="none" strike="noStrike">
                          <a:effectLst/>
                        </a:rPr>
                        <a:t>IV «</a:t>
                      </a:r>
                      <a:r>
                        <a:rPr lang="ru-RU" sz="1050" u="none" strike="noStrike">
                          <a:effectLst/>
                        </a:rPr>
                        <a:t>Профессиональное образование»</a:t>
                      </a:r>
                      <a:endParaRPr lang="ru-RU" sz="1050" b="1" i="0" u="none" strike="noStrike">
                        <a:solidFill>
                          <a:srgbClr val="000000"/>
                        </a:solidFill>
                        <a:effectLst/>
                        <a:latin typeface="Arial" panose="020B0604020202020204" pitchFamily="34" charset="0"/>
                      </a:endParaRPr>
                    </a:p>
                  </a:txBody>
                  <a:tcPr marL="5199" marR="5199" marT="5199" marB="0" anchor="ctr"/>
                </a:tc>
                <a:tc>
                  <a:txBody>
                    <a:bodyPr/>
                    <a:lstStyle/>
                    <a:p>
                      <a:pPr algn="ctr" fontAlgn="ctr"/>
                      <a:r>
                        <a:rPr lang="ru-RU" sz="1050" u="none" strike="noStrike">
                          <a:effectLst/>
                        </a:rPr>
                        <a:t> </a:t>
                      </a:r>
                      <a:endParaRPr lang="ru-RU" sz="1050" b="0" i="0" u="none" strike="noStrike">
                        <a:solidFill>
                          <a:srgbClr val="000000"/>
                        </a:solidFill>
                        <a:effectLst/>
                        <a:latin typeface="Arial" panose="020B0604020202020204" pitchFamily="34" charset="0"/>
                      </a:endParaRPr>
                    </a:p>
                  </a:txBody>
                  <a:tcPr marL="5199" marR="5199" marT="5199" marB="0" anchor="ctr"/>
                </a:tc>
                <a:tc>
                  <a:txBody>
                    <a:bodyPr/>
                    <a:lstStyle/>
                    <a:p>
                      <a:pPr algn="ctr" fontAlgn="ctr"/>
                      <a:r>
                        <a:rPr lang="ru-RU" sz="1050" u="none" strike="noStrike">
                          <a:effectLst/>
                        </a:rPr>
                        <a:t> </a:t>
                      </a:r>
                      <a:endParaRPr lang="ru-RU" sz="1050" b="0" i="0" u="none" strike="noStrike">
                        <a:solidFill>
                          <a:srgbClr val="000000"/>
                        </a:solidFill>
                        <a:effectLst/>
                        <a:latin typeface="Arial" panose="020B0604020202020204" pitchFamily="34" charset="0"/>
                      </a:endParaRPr>
                    </a:p>
                  </a:txBody>
                  <a:tcPr marL="5199" marR="5199" marT="5199" marB="0" anchor="ctr"/>
                </a:tc>
                <a:tc>
                  <a:txBody>
                    <a:bodyPr/>
                    <a:lstStyle/>
                    <a:p>
                      <a:pPr algn="ctr" fontAlgn="ctr"/>
                      <a:r>
                        <a:rPr lang="ru-RU" sz="1050" u="none" strike="noStrike">
                          <a:effectLst/>
                        </a:rPr>
                        <a:t> </a:t>
                      </a:r>
                      <a:endParaRPr lang="ru-RU" sz="1050" b="0" i="0" u="none" strike="noStrike">
                        <a:solidFill>
                          <a:srgbClr val="000000"/>
                        </a:solidFill>
                        <a:effectLst/>
                        <a:latin typeface="Arial" panose="020B0604020202020204" pitchFamily="34" charset="0"/>
                      </a:endParaRPr>
                    </a:p>
                  </a:txBody>
                  <a:tcPr marL="5199" marR="5199" marT="5199" marB="0" anchor="ctr"/>
                </a:tc>
                <a:tc>
                  <a:txBody>
                    <a:bodyPr/>
                    <a:lstStyle/>
                    <a:p>
                      <a:pPr algn="ctr" fontAlgn="ctr"/>
                      <a:r>
                        <a:rPr lang="ru-RU" sz="1050" u="none" strike="noStrike">
                          <a:effectLst/>
                        </a:rPr>
                        <a:t> </a:t>
                      </a:r>
                      <a:endParaRPr lang="ru-RU" sz="1050" b="0" i="0" u="none" strike="noStrike">
                        <a:solidFill>
                          <a:srgbClr val="000000"/>
                        </a:solidFill>
                        <a:effectLst/>
                        <a:latin typeface="Arial" panose="020B0604020202020204" pitchFamily="34" charset="0"/>
                      </a:endParaRPr>
                    </a:p>
                  </a:txBody>
                  <a:tcPr marL="5199" marR="5199" marT="5199" marB="0" anchor="ctr"/>
                </a:tc>
                <a:tc>
                  <a:txBody>
                    <a:bodyPr/>
                    <a:lstStyle/>
                    <a:p>
                      <a:pPr algn="ctr" fontAlgn="ctr"/>
                      <a:r>
                        <a:rPr lang="ru-RU" sz="1050" u="none" strike="noStrike">
                          <a:effectLst/>
                        </a:rPr>
                        <a:t> </a:t>
                      </a:r>
                      <a:endParaRPr lang="ru-RU" sz="1050" b="0" i="0" u="none" strike="noStrike">
                        <a:solidFill>
                          <a:srgbClr val="000000"/>
                        </a:solidFill>
                        <a:effectLst/>
                        <a:latin typeface="Arial" panose="020B0604020202020204" pitchFamily="34" charset="0"/>
                      </a:endParaRPr>
                    </a:p>
                  </a:txBody>
                  <a:tcPr marL="5199" marR="5199" marT="5199" marB="0" anchor="ctr"/>
                </a:tc>
                <a:tc>
                  <a:txBody>
                    <a:bodyPr/>
                    <a:lstStyle/>
                    <a:p>
                      <a:pPr algn="ctr" fontAlgn="ctr"/>
                      <a:r>
                        <a:rPr lang="ru-RU" sz="1050" u="none" strike="noStrike">
                          <a:effectLst/>
                        </a:rPr>
                        <a:t> </a:t>
                      </a:r>
                      <a:endParaRPr lang="ru-RU" sz="1050" b="0" i="0" u="none" strike="noStrike">
                        <a:solidFill>
                          <a:srgbClr val="000000"/>
                        </a:solidFill>
                        <a:effectLst/>
                        <a:latin typeface="Arial" panose="020B0604020202020204" pitchFamily="34" charset="0"/>
                      </a:endParaRPr>
                    </a:p>
                  </a:txBody>
                  <a:tcPr marL="5199" marR="5199" marT="5199" marB="0" anchor="ctr"/>
                </a:tc>
                <a:tc>
                  <a:txBody>
                    <a:bodyPr/>
                    <a:lstStyle/>
                    <a:p>
                      <a:pPr algn="ctr" fontAlgn="ctr"/>
                      <a:r>
                        <a:rPr lang="ru-RU" sz="1050" u="none" strike="noStrike">
                          <a:effectLst/>
                        </a:rPr>
                        <a:t> </a:t>
                      </a:r>
                      <a:endParaRPr lang="ru-RU" sz="1050" b="0" i="0" u="none" strike="noStrike">
                        <a:solidFill>
                          <a:srgbClr val="000000"/>
                        </a:solidFill>
                        <a:effectLst/>
                        <a:latin typeface="Calibri" panose="020F0502020204030204" pitchFamily="34" charset="0"/>
                      </a:endParaRPr>
                    </a:p>
                  </a:txBody>
                  <a:tcPr marL="5199" marR="5199" marT="5199" marB="0" anchor="ctr"/>
                </a:tc>
                <a:tc>
                  <a:txBody>
                    <a:bodyPr/>
                    <a:lstStyle/>
                    <a:p>
                      <a:pPr algn="ctr" fontAlgn="ctr"/>
                      <a:r>
                        <a:rPr lang="ru-RU" sz="1050" u="none" strike="noStrike">
                          <a:effectLst/>
                        </a:rPr>
                        <a:t> </a:t>
                      </a:r>
                      <a:endParaRPr lang="ru-RU" sz="1050" b="0" i="0" u="none" strike="noStrike">
                        <a:solidFill>
                          <a:srgbClr val="000000"/>
                        </a:solidFill>
                        <a:effectLst/>
                        <a:latin typeface="Calibri" panose="020F0502020204030204" pitchFamily="34" charset="0"/>
                      </a:endParaRPr>
                    </a:p>
                  </a:txBody>
                  <a:tcPr marL="5199" marR="5199" marT="5199" marB="0" anchor="ctr"/>
                </a:tc>
                <a:extLst>
                  <a:ext uri="{0D108BD9-81ED-4DB2-BD59-A6C34878D82A}">
                    <a16:rowId xmlns:a16="http://schemas.microsoft.com/office/drawing/2014/main" val="2991827443"/>
                  </a:ext>
                </a:extLst>
              </a:tr>
              <a:tr h="395205">
                <a:tc>
                  <a:txBody>
                    <a:bodyPr/>
                    <a:lstStyle/>
                    <a:p>
                      <a:pPr algn="l" fontAlgn="ctr"/>
                      <a:r>
                        <a:rPr lang="ru-RU" sz="1050" u="none" strike="noStrike" dirty="0">
                          <a:effectLst/>
                        </a:rPr>
                        <a:t>Доля педагогических работников, прошедших добровольную независимую оценку квалификации</a:t>
                      </a:r>
                      <a:endParaRPr lang="ru-RU" sz="1050" b="0" i="0" u="none" strike="noStrike" dirty="0">
                        <a:solidFill>
                          <a:srgbClr val="000000"/>
                        </a:solidFill>
                        <a:effectLst/>
                        <a:latin typeface="Arial" panose="020B0604020202020204" pitchFamily="34" charset="0"/>
                      </a:endParaRPr>
                    </a:p>
                  </a:txBody>
                  <a:tcPr marL="5199" marR="5199" marT="5199" marB="0" anchor="ctr"/>
                </a:tc>
                <a:tc>
                  <a:txBody>
                    <a:bodyPr/>
                    <a:lstStyle/>
                    <a:p>
                      <a:pPr algn="ctr" fontAlgn="ctr"/>
                      <a:r>
                        <a:rPr lang="ru-RU" sz="1050" u="none" strike="noStrike">
                          <a:effectLst/>
                        </a:rPr>
                        <a:t>показатель к соглашению с ФОИВ</a:t>
                      </a:r>
                      <a:endParaRPr lang="ru-RU" sz="1050" b="0" i="0" u="none" strike="noStrike">
                        <a:solidFill>
                          <a:srgbClr val="000000"/>
                        </a:solidFill>
                        <a:effectLst/>
                        <a:latin typeface="Arial" panose="020B0604020202020204" pitchFamily="34" charset="0"/>
                      </a:endParaRPr>
                    </a:p>
                  </a:txBody>
                  <a:tcPr marL="5199" marR="5199" marT="5199" marB="0" anchor="ctr"/>
                </a:tc>
                <a:tc>
                  <a:txBody>
                    <a:bodyPr/>
                    <a:lstStyle/>
                    <a:p>
                      <a:pPr algn="ctr" fontAlgn="ctr"/>
                      <a:r>
                        <a:rPr lang="ru-RU" sz="1050" u="none" strike="noStrike">
                          <a:effectLst/>
                        </a:rPr>
                        <a:t>Процент</a:t>
                      </a:r>
                      <a:endParaRPr lang="ru-RU" sz="1050" b="0" i="0" u="none" strike="noStrike">
                        <a:solidFill>
                          <a:srgbClr val="000000"/>
                        </a:solidFill>
                        <a:effectLst/>
                        <a:latin typeface="Arial" panose="020B0604020202020204" pitchFamily="34" charset="0"/>
                      </a:endParaRPr>
                    </a:p>
                  </a:txBody>
                  <a:tcPr marL="5199" marR="5199" marT="5199" marB="0" anchor="ctr"/>
                </a:tc>
                <a:tc>
                  <a:txBody>
                    <a:bodyPr/>
                    <a:lstStyle/>
                    <a:p>
                      <a:pPr algn="ctr" fontAlgn="ctr"/>
                      <a:r>
                        <a:rPr lang="ru-RU" sz="1050" u="none" strike="noStrike">
                          <a:effectLst/>
                        </a:rPr>
                        <a:t>5</a:t>
                      </a:r>
                      <a:endParaRPr lang="ru-RU" sz="1050" b="0" i="0" u="none" strike="noStrike">
                        <a:solidFill>
                          <a:srgbClr val="000000"/>
                        </a:solidFill>
                        <a:effectLst/>
                        <a:latin typeface="Arial" panose="020B0604020202020204" pitchFamily="34" charset="0"/>
                      </a:endParaRPr>
                    </a:p>
                  </a:txBody>
                  <a:tcPr marL="5199" marR="5199" marT="5199" marB="0" anchor="ctr"/>
                </a:tc>
                <a:tc>
                  <a:txBody>
                    <a:bodyPr/>
                    <a:lstStyle/>
                    <a:p>
                      <a:pPr algn="ctr" fontAlgn="ctr"/>
                      <a:r>
                        <a:rPr lang="en-US" sz="1050" u="none" strike="noStrike" dirty="0">
                          <a:effectLst/>
                        </a:rPr>
                        <a:t>15</a:t>
                      </a:r>
                      <a:endParaRPr lang="ru-RU" sz="1050" b="0" i="0" u="none" strike="noStrike" dirty="0">
                        <a:solidFill>
                          <a:srgbClr val="000000"/>
                        </a:solidFill>
                        <a:effectLst/>
                        <a:latin typeface="Arial" panose="020B0604020202020204" pitchFamily="34" charset="0"/>
                      </a:endParaRPr>
                    </a:p>
                  </a:txBody>
                  <a:tcPr marL="5199" marR="5199" marT="5199" marB="0" anchor="ctr"/>
                </a:tc>
                <a:tc>
                  <a:txBody>
                    <a:bodyPr/>
                    <a:lstStyle/>
                    <a:p>
                      <a:pPr algn="ctr" fontAlgn="ctr"/>
                      <a:r>
                        <a:rPr lang="en-US" sz="1050" u="none" strike="noStrike" dirty="0">
                          <a:effectLst/>
                        </a:rPr>
                        <a:t>16</a:t>
                      </a:r>
                      <a:endParaRPr lang="ru-RU" sz="1050" b="0" i="0" u="none" strike="noStrike" dirty="0">
                        <a:solidFill>
                          <a:srgbClr val="000000"/>
                        </a:solidFill>
                        <a:effectLst/>
                        <a:latin typeface="Arial" panose="020B0604020202020204" pitchFamily="34" charset="0"/>
                      </a:endParaRPr>
                    </a:p>
                  </a:txBody>
                  <a:tcPr marL="5199" marR="5199" marT="5199" marB="0" anchor="ctr"/>
                </a:tc>
                <a:tc>
                  <a:txBody>
                    <a:bodyPr/>
                    <a:lstStyle/>
                    <a:p>
                      <a:pPr algn="ctr" fontAlgn="ctr"/>
                      <a:r>
                        <a:rPr lang="ru-RU" sz="1050" u="none" strike="noStrike">
                          <a:effectLst/>
                        </a:rPr>
                        <a:t>16</a:t>
                      </a:r>
                      <a:endParaRPr lang="ru-RU" sz="1050" b="0" i="0" u="none" strike="noStrike">
                        <a:solidFill>
                          <a:srgbClr val="000000"/>
                        </a:solidFill>
                        <a:effectLst/>
                        <a:latin typeface="Arial" panose="020B0604020202020204" pitchFamily="34" charset="0"/>
                      </a:endParaRPr>
                    </a:p>
                  </a:txBody>
                  <a:tcPr marL="5199" marR="5199" marT="5199" marB="0" anchor="ctr"/>
                </a:tc>
                <a:tc>
                  <a:txBody>
                    <a:bodyPr/>
                    <a:lstStyle/>
                    <a:p>
                      <a:pPr algn="ctr" fontAlgn="ctr"/>
                      <a:r>
                        <a:rPr lang="ru-RU" sz="1050" u="none" strike="noStrike">
                          <a:effectLst/>
                        </a:rPr>
                        <a:t>16</a:t>
                      </a:r>
                      <a:endParaRPr lang="ru-RU" sz="1050" b="0" i="0" u="none" strike="noStrike">
                        <a:solidFill>
                          <a:srgbClr val="000000"/>
                        </a:solidFill>
                        <a:effectLst/>
                        <a:latin typeface="Calibri" panose="020F0502020204030204" pitchFamily="34" charset="0"/>
                      </a:endParaRPr>
                    </a:p>
                  </a:txBody>
                  <a:tcPr marL="5199" marR="5199" marT="5199" marB="0" anchor="ctr"/>
                </a:tc>
                <a:tc>
                  <a:txBody>
                    <a:bodyPr/>
                    <a:lstStyle/>
                    <a:p>
                      <a:pPr algn="ctr" fontAlgn="ctr"/>
                      <a:r>
                        <a:rPr lang="ru-RU" sz="1050" u="none" strike="noStrike">
                          <a:effectLst/>
                        </a:rPr>
                        <a:t>16</a:t>
                      </a:r>
                      <a:endParaRPr lang="ru-RU" sz="1050" b="0" i="0" u="none" strike="noStrike">
                        <a:solidFill>
                          <a:srgbClr val="000000"/>
                        </a:solidFill>
                        <a:effectLst/>
                        <a:latin typeface="Calibri" panose="020F0502020204030204" pitchFamily="34" charset="0"/>
                      </a:endParaRPr>
                    </a:p>
                  </a:txBody>
                  <a:tcPr marL="5199" marR="5199" marT="5199" marB="0" anchor="ctr"/>
                </a:tc>
                <a:extLst>
                  <a:ext uri="{0D108BD9-81ED-4DB2-BD59-A6C34878D82A}">
                    <a16:rowId xmlns:a16="http://schemas.microsoft.com/office/drawing/2014/main" val="1935182274"/>
                  </a:ext>
                </a:extLst>
              </a:tr>
              <a:tr h="264881">
                <a:tc>
                  <a:txBody>
                    <a:bodyPr/>
                    <a:lstStyle/>
                    <a:p>
                      <a:pPr algn="l" fontAlgn="ctr"/>
                      <a:r>
                        <a:rPr lang="ru-RU" sz="1050" u="none" strike="noStrike">
                          <a:effectLst/>
                        </a:rPr>
                        <a:t>Подпрограмма </a:t>
                      </a:r>
                      <a:r>
                        <a:rPr lang="en-US" sz="1050" u="none" strike="noStrike">
                          <a:effectLst/>
                        </a:rPr>
                        <a:t>V «</a:t>
                      </a:r>
                      <a:r>
                        <a:rPr lang="ru-RU" sz="1050" u="none" strike="noStrike">
                          <a:effectLst/>
                        </a:rPr>
                        <a:t>Обеспечивающая подпрограмма»</a:t>
                      </a:r>
                      <a:endParaRPr lang="ru-RU" sz="1050" b="1" i="0" u="none" strike="noStrike">
                        <a:solidFill>
                          <a:srgbClr val="000000"/>
                        </a:solidFill>
                        <a:effectLst/>
                        <a:latin typeface="Arial" panose="020B0604020202020204" pitchFamily="34" charset="0"/>
                      </a:endParaRPr>
                    </a:p>
                  </a:txBody>
                  <a:tcPr marL="5199" marR="5199" marT="5199" marB="0" anchor="ctr"/>
                </a:tc>
                <a:tc>
                  <a:txBody>
                    <a:bodyPr/>
                    <a:lstStyle/>
                    <a:p>
                      <a:pPr algn="ctr" fontAlgn="ctr"/>
                      <a:r>
                        <a:rPr lang="ru-RU" sz="1050" u="none" strike="noStrike">
                          <a:effectLst/>
                        </a:rPr>
                        <a:t> </a:t>
                      </a:r>
                      <a:endParaRPr lang="ru-RU" sz="1050" b="0" i="0" u="none" strike="noStrike">
                        <a:solidFill>
                          <a:srgbClr val="000000"/>
                        </a:solidFill>
                        <a:effectLst/>
                        <a:latin typeface="Arial" panose="020B0604020202020204" pitchFamily="34" charset="0"/>
                      </a:endParaRPr>
                    </a:p>
                  </a:txBody>
                  <a:tcPr marL="5199" marR="5199" marT="5199" marB="0" anchor="ctr"/>
                </a:tc>
                <a:tc>
                  <a:txBody>
                    <a:bodyPr/>
                    <a:lstStyle/>
                    <a:p>
                      <a:pPr algn="ctr" fontAlgn="ctr"/>
                      <a:r>
                        <a:rPr lang="ru-RU" sz="1050" u="none" strike="noStrike">
                          <a:effectLst/>
                        </a:rPr>
                        <a:t> </a:t>
                      </a:r>
                      <a:endParaRPr lang="ru-RU" sz="1050" b="0" i="0" u="none" strike="noStrike">
                        <a:solidFill>
                          <a:srgbClr val="000000"/>
                        </a:solidFill>
                        <a:effectLst/>
                        <a:latin typeface="Arial" panose="020B0604020202020204" pitchFamily="34" charset="0"/>
                      </a:endParaRPr>
                    </a:p>
                  </a:txBody>
                  <a:tcPr marL="5199" marR="5199" marT="5199" marB="0" anchor="ctr"/>
                </a:tc>
                <a:tc>
                  <a:txBody>
                    <a:bodyPr/>
                    <a:lstStyle/>
                    <a:p>
                      <a:pPr algn="ctr" fontAlgn="ctr"/>
                      <a:r>
                        <a:rPr lang="ru-RU" sz="1050" u="none" strike="noStrike">
                          <a:effectLst/>
                        </a:rPr>
                        <a:t> </a:t>
                      </a:r>
                      <a:endParaRPr lang="ru-RU" sz="1050" b="0" i="0" u="none" strike="noStrike">
                        <a:solidFill>
                          <a:srgbClr val="000000"/>
                        </a:solidFill>
                        <a:effectLst/>
                        <a:latin typeface="Arial" panose="020B0604020202020204" pitchFamily="34" charset="0"/>
                      </a:endParaRPr>
                    </a:p>
                  </a:txBody>
                  <a:tcPr marL="5199" marR="5199" marT="5199" marB="0" anchor="ctr"/>
                </a:tc>
                <a:tc>
                  <a:txBody>
                    <a:bodyPr/>
                    <a:lstStyle/>
                    <a:p>
                      <a:pPr algn="ctr" fontAlgn="ctr"/>
                      <a:r>
                        <a:rPr lang="ru-RU" sz="1050" u="none" strike="noStrike">
                          <a:effectLst/>
                        </a:rPr>
                        <a:t> </a:t>
                      </a:r>
                      <a:endParaRPr lang="ru-RU" sz="1050" b="0" i="0" u="none" strike="noStrike">
                        <a:solidFill>
                          <a:srgbClr val="000000"/>
                        </a:solidFill>
                        <a:effectLst/>
                        <a:latin typeface="Arial" panose="020B0604020202020204" pitchFamily="34" charset="0"/>
                      </a:endParaRPr>
                    </a:p>
                  </a:txBody>
                  <a:tcPr marL="5199" marR="5199" marT="5199" marB="0" anchor="ctr"/>
                </a:tc>
                <a:tc>
                  <a:txBody>
                    <a:bodyPr/>
                    <a:lstStyle/>
                    <a:p>
                      <a:pPr algn="ctr" fontAlgn="ctr"/>
                      <a:r>
                        <a:rPr lang="ru-RU" sz="1050" u="none" strike="noStrike">
                          <a:effectLst/>
                        </a:rPr>
                        <a:t> </a:t>
                      </a:r>
                      <a:endParaRPr lang="ru-RU" sz="1050" b="0" i="0" u="none" strike="noStrike">
                        <a:solidFill>
                          <a:srgbClr val="000000"/>
                        </a:solidFill>
                        <a:effectLst/>
                        <a:latin typeface="Arial" panose="020B0604020202020204" pitchFamily="34" charset="0"/>
                      </a:endParaRPr>
                    </a:p>
                  </a:txBody>
                  <a:tcPr marL="5199" marR="5199" marT="5199" marB="0" anchor="ctr"/>
                </a:tc>
                <a:tc>
                  <a:txBody>
                    <a:bodyPr/>
                    <a:lstStyle/>
                    <a:p>
                      <a:pPr algn="ctr" fontAlgn="ctr"/>
                      <a:r>
                        <a:rPr lang="ru-RU" sz="1050" u="none" strike="noStrike">
                          <a:effectLst/>
                        </a:rPr>
                        <a:t> </a:t>
                      </a:r>
                      <a:endParaRPr lang="ru-RU" sz="1050" b="0" i="0" u="none" strike="noStrike">
                        <a:solidFill>
                          <a:srgbClr val="000000"/>
                        </a:solidFill>
                        <a:effectLst/>
                        <a:latin typeface="Arial" panose="020B0604020202020204" pitchFamily="34" charset="0"/>
                      </a:endParaRPr>
                    </a:p>
                  </a:txBody>
                  <a:tcPr marL="5199" marR="5199" marT="5199" marB="0" anchor="ctr"/>
                </a:tc>
                <a:tc>
                  <a:txBody>
                    <a:bodyPr/>
                    <a:lstStyle/>
                    <a:p>
                      <a:pPr algn="ctr" fontAlgn="ctr"/>
                      <a:r>
                        <a:rPr lang="ru-RU" sz="1050" u="none" strike="noStrike">
                          <a:effectLst/>
                        </a:rPr>
                        <a:t> </a:t>
                      </a:r>
                      <a:endParaRPr lang="ru-RU" sz="1050" b="0" i="0" u="none" strike="noStrike">
                        <a:solidFill>
                          <a:srgbClr val="000000"/>
                        </a:solidFill>
                        <a:effectLst/>
                        <a:latin typeface="Calibri" panose="020F0502020204030204" pitchFamily="34" charset="0"/>
                      </a:endParaRPr>
                    </a:p>
                  </a:txBody>
                  <a:tcPr marL="5199" marR="5199" marT="5199" marB="0" anchor="ctr"/>
                </a:tc>
                <a:tc>
                  <a:txBody>
                    <a:bodyPr/>
                    <a:lstStyle/>
                    <a:p>
                      <a:pPr algn="ctr" fontAlgn="ctr"/>
                      <a:r>
                        <a:rPr lang="ru-RU" sz="1050" u="none" strike="noStrike">
                          <a:effectLst/>
                        </a:rPr>
                        <a:t> </a:t>
                      </a:r>
                      <a:endParaRPr lang="ru-RU" sz="1050" b="0" i="0" u="none" strike="noStrike">
                        <a:solidFill>
                          <a:srgbClr val="000000"/>
                        </a:solidFill>
                        <a:effectLst/>
                        <a:latin typeface="Calibri" panose="020F0502020204030204" pitchFamily="34" charset="0"/>
                      </a:endParaRPr>
                    </a:p>
                  </a:txBody>
                  <a:tcPr marL="5199" marR="5199" marT="5199" marB="0" anchor="ctr"/>
                </a:tc>
                <a:extLst>
                  <a:ext uri="{0D108BD9-81ED-4DB2-BD59-A6C34878D82A}">
                    <a16:rowId xmlns:a16="http://schemas.microsoft.com/office/drawing/2014/main" val="4241833681"/>
                  </a:ext>
                </a:extLst>
              </a:tr>
              <a:tr h="395205">
                <a:tc>
                  <a:txBody>
                    <a:bodyPr/>
                    <a:lstStyle/>
                    <a:p>
                      <a:pPr algn="l" fontAlgn="ctr"/>
                      <a:r>
                        <a:rPr lang="ru-RU" sz="1050" u="none" strike="noStrike">
                          <a:effectLst/>
                        </a:rPr>
                        <a:t>Уровень удовлетворенности населения качеством дошкольного, общего и дополнительного образования (от числа опрошенных)</a:t>
                      </a:r>
                      <a:endParaRPr lang="ru-RU" sz="1050" b="0" i="0" u="none" strike="noStrike">
                        <a:solidFill>
                          <a:srgbClr val="000000"/>
                        </a:solidFill>
                        <a:effectLst/>
                        <a:latin typeface="Arial" panose="020B0604020202020204" pitchFamily="34" charset="0"/>
                      </a:endParaRPr>
                    </a:p>
                  </a:txBody>
                  <a:tcPr marL="5199" marR="5199" marT="5199" marB="0" anchor="ctr"/>
                </a:tc>
                <a:tc>
                  <a:txBody>
                    <a:bodyPr/>
                    <a:lstStyle/>
                    <a:p>
                      <a:pPr algn="ctr" fontAlgn="ctr"/>
                      <a:r>
                        <a:rPr lang="ru-RU" sz="1050" u="none" strike="noStrike">
                          <a:effectLst/>
                        </a:rPr>
                        <a:t>Показатель муниципальной программы</a:t>
                      </a:r>
                      <a:endParaRPr lang="ru-RU" sz="1050" b="0" i="0" u="none" strike="noStrike">
                        <a:solidFill>
                          <a:srgbClr val="000000"/>
                        </a:solidFill>
                        <a:effectLst/>
                        <a:latin typeface="Arial" panose="020B0604020202020204" pitchFamily="34" charset="0"/>
                      </a:endParaRPr>
                    </a:p>
                  </a:txBody>
                  <a:tcPr marL="5199" marR="5199" marT="5199" marB="0" anchor="ctr"/>
                </a:tc>
                <a:tc>
                  <a:txBody>
                    <a:bodyPr/>
                    <a:lstStyle/>
                    <a:p>
                      <a:pPr algn="ctr" fontAlgn="ctr"/>
                      <a:r>
                        <a:rPr lang="ru-RU" sz="1050" u="none" strike="noStrike">
                          <a:effectLst/>
                        </a:rPr>
                        <a:t>Процент</a:t>
                      </a:r>
                      <a:endParaRPr lang="ru-RU" sz="1050" b="0" i="0" u="none" strike="noStrike">
                        <a:solidFill>
                          <a:srgbClr val="000000"/>
                        </a:solidFill>
                        <a:effectLst/>
                        <a:latin typeface="Arial" panose="020B0604020202020204" pitchFamily="34" charset="0"/>
                      </a:endParaRPr>
                    </a:p>
                  </a:txBody>
                  <a:tcPr marL="5199" marR="5199" marT="5199" marB="0" anchor="ctr"/>
                </a:tc>
                <a:tc>
                  <a:txBody>
                    <a:bodyPr/>
                    <a:lstStyle/>
                    <a:p>
                      <a:pPr algn="ctr" fontAlgn="ctr"/>
                      <a:r>
                        <a:rPr lang="ru-RU" sz="1050" u="none" strike="noStrike">
                          <a:effectLst/>
                        </a:rPr>
                        <a:t>75</a:t>
                      </a:r>
                      <a:endParaRPr lang="ru-RU" sz="1050" b="0" i="0" u="none" strike="noStrike">
                        <a:solidFill>
                          <a:srgbClr val="000000"/>
                        </a:solidFill>
                        <a:effectLst/>
                        <a:latin typeface="Arial" panose="020B0604020202020204" pitchFamily="34" charset="0"/>
                      </a:endParaRPr>
                    </a:p>
                  </a:txBody>
                  <a:tcPr marL="5199" marR="5199" marT="5199" marB="0" anchor="ctr"/>
                </a:tc>
                <a:tc>
                  <a:txBody>
                    <a:bodyPr/>
                    <a:lstStyle/>
                    <a:p>
                      <a:pPr algn="ctr" fontAlgn="ctr"/>
                      <a:r>
                        <a:rPr lang="ru-RU" sz="1050" u="none" strike="noStrike">
                          <a:effectLst/>
                        </a:rPr>
                        <a:t>75</a:t>
                      </a:r>
                      <a:endParaRPr lang="ru-RU" sz="1050" b="0" i="0" u="none" strike="noStrike">
                        <a:solidFill>
                          <a:srgbClr val="000000"/>
                        </a:solidFill>
                        <a:effectLst/>
                        <a:latin typeface="Arial" panose="020B0604020202020204" pitchFamily="34" charset="0"/>
                      </a:endParaRPr>
                    </a:p>
                  </a:txBody>
                  <a:tcPr marL="5199" marR="5199" marT="5199" marB="0" anchor="ctr"/>
                </a:tc>
                <a:tc>
                  <a:txBody>
                    <a:bodyPr/>
                    <a:lstStyle/>
                    <a:p>
                      <a:pPr algn="ctr" fontAlgn="ctr"/>
                      <a:r>
                        <a:rPr lang="ru-RU" sz="1050" u="none" strike="noStrike">
                          <a:effectLst/>
                        </a:rPr>
                        <a:t>75</a:t>
                      </a:r>
                      <a:endParaRPr lang="ru-RU" sz="1050" b="0" i="0" u="none" strike="noStrike">
                        <a:solidFill>
                          <a:srgbClr val="000000"/>
                        </a:solidFill>
                        <a:effectLst/>
                        <a:latin typeface="Arial" panose="020B0604020202020204" pitchFamily="34" charset="0"/>
                      </a:endParaRPr>
                    </a:p>
                  </a:txBody>
                  <a:tcPr marL="5199" marR="5199" marT="5199" marB="0" anchor="ctr"/>
                </a:tc>
                <a:tc>
                  <a:txBody>
                    <a:bodyPr/>
                    <a:lstStyle/>
                    <a:p>
                      <a:pPr algn="ctr" fontAlgn="ctr"/>
                      <a:r>
                        <a:rPr lang="ru-RU" sz="1050" u="none" strike="noStrike">
                          <a:effectLst/>
                        </a:rPr>
                        <a:t>75</a:t>
                      </a:r>
                      <a:endParaRPr lang="ru-RU" sz="1050" b="0" i="0" u="none" strike="noStrike">
                        <a:solidFill>
                          <a:srgbClr val="000000"/>
                        </a:solidFill>
                        <a:effectLst/>
                        <a:latin typeface="Arial" panose="020B0604020202020204" pitchFamily="34" charset="0"/>
                      </a:endParaRPr>
                    </a:p>
                  </a:txBody>
                  <a:tcPr marL="5199" marR="5199" marT="5199" marB="0" anchor="ctr"/>
                </a:tc>
                <a:tc>
                  <a:txBody>
                    <a:bodyPr/>
                    <a:lstStyle/>
                    <a:p>
                      <a:pPr algn="ctr" fontAlgn="ctr"/>
                      <a:r>
                        <a:rPr lang="ru-RU" sz="1050" u="none" strike="noStrike">
                          <a:effectLst/>
                        </a:rPr>
                        <a:t>75</a:t>
                      </a:r>
                      <a:endParaRPr lang="ru-RU" sz="1050" b="0" i="0" u="none" strike="noStrike">
                        <a:solidFill>
                          <a:srgbClr val="000000"/>
                        </a:solidFill>
                        <a:effectLst/>
                        <a:latin typeface="Calibri" panose="020F0502020204030204" pitchFamily="34" charset="0"/>
                      </a:endParaRPr>
                    </a:p>
                  </a:txBody>
                  <a:tcPr marL="5199" marR="5199" marT="5199" marB="0" anchor="ctr"/>
                </a:tc>
                <a:tc>
                  <a:txBody>
                    <a:bodyPr/>
                    <a:lstStyle/>
                    <a:p>
                      <a:pPr algn="ctr" fontAlgn="ctr"/>
                      <a:r>
                        <a:rPr lang="ru-RU" sz="1050" u="none" strike="noStrike" dirty="0">
                          <a:effectLst/>
                        </a:rPr>
                        <a:t>75</a:t>
                      </a:r>
                      <a:endParaRPr lang="ru-RU" sz="1050" b="0" i="0" u="none" strike="noStrike" dirty="0">
                        <a:solidFill>
                          <a:srgbClr val="000000"/>
                        </a:solidFill>
                        <a:effectLst/>
                        <a:latin typeface="Calibri" panose="020F0502020204030204" pitchFamily="34" charset="0"/>
                      </a:endParaRPr>
                    </a:p>
                  </a:txBody>
                  <a:tcPr marL="5199" marR="5199" marT="5199" marB="0" anchor="ctr"/>
                </a:tc>
                <a:extLst>
                  <a:ext uri="{0D108BD9-81ED-4DB2-BD59-A6C34878D82A}">
                    <a16:rowId xmlns:a16="http://schemas.microsoft.com/office/drawing/2014/main" val="336900416"/>
                  </a:ext>
                </a:extLst>
              </a:tr>
            </a:tbl>
          </a:graphicData>
        </a:graphic>
      </p:graphicFrame>
    </p:spTree>
    <p:extLst>
      <p:ext uri="{BB962C8B-B14F-4D97-AF65-F5344CB8AC3E}">
        <p14:creationId xmlns:p14="http://schemas.microsoft.com/office/powerpoint/2010/main" val="1773882807"/>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C76ABE35-EE31-4586-BF2E-7BF9729091A9}"/>
              </a:ext>
            </a:extLst>
          </p:cNvPr>
          <p:cNvSpPr>
            <a:spLocks noGrp="1"/>
          </p:cNvSpPr>
          <p:nvPr>
            <p:ph type="title"/>
          </p:nvPr>
        </p:nvSpPr>
        <p:spPr>
          <a:xfrm>
            <a:off x="845127" y="170694"/>
            <a:ext cx="11192963" cy="539587"/>
          </a:xfrm>
        </p:spPr>
        <p:txBody>
          <a:bodyPr>
            <a:noAutofit/>
          </a:bodyPr>
          <a:lstStyle/>
          <a:p>
            <a:pPr algn="ctr"/>
            <a:r>
              <a:rPr lang="ru-RU" sz="2400" dirty="0"/>
              <a:t>Реализация муниципальных программ</a:t>
            </a:r>
            <a:br>
              <a:rPr lang="ru-RU" sz="2400" dirty="0"/>
            </a:br>
            <a:r>
              <a:rPr lang="ru-RU" sz="2400" dirty="0"/>
              <a:t> городского округа Долгопрудный в разрезе целевых показателей в динамике</a:t>
            </a:r>
          </a:p>
        </p:txBody>
      </p:sp>
      <p:sp>
        <p:nvSpPr>
          <p:cNvPr id="4" name="Номер слайда 3">
            <a:extLst>
              <a:ext uri="{FF2B5EF4-FFF2-40B4-BE49-F238E27FC236}">
                <a16:creationId xmlns:a16="http://schemas.microsoft.com/office/drawing/2014/main" id="{6F302A7F-1EA8-4336-863D-1EEEBC559F5F}"/>
              </a:ext>
            </a:extLst>
          </p:cNvPr>
          <p:cNvSpPr>
            <a:spLocks noGrp="1"/>
          </p:cNvSpPr>
          <p:nvPr>
            <p:ph type="sldNum" sz="quarter" idx="12"/>
          </p:nvPr>
        </p:nvSpPr>
        <p:spPr>
          <a:xfrm>
            <a:off x="9448800" y="6492240"/>
            <a:ext cx="2743200" cy="365125"/>
          </a:xfrm>
        </p:spPr>
        <p:txBody>
          <a:bodyPr/>
          <a:lstStyle/>
          <a:p>
            <a:fld id="{E4EB6E89-BA87-4003-BD23-6BDF40F3EBED}" type="slidenum">
              <a:rPr lang="ru-RU" smtClean="0"/>
              <a:pPr/>
              <a:t>46</a:t>
            </a:fld>
            <a:endParaRPr lang="ru-RU"/>
          </a:p>
        </p:txBody>
      </p:sp>
      <p:pic>
        <p:nvPicPr>
          <p:cNvPr id="6" name="Объект 6">
            <a:extLst>
              <a:ext uri="{FF2B5EF4-FFF2-40B4-BE49-F238E27FC236}">
                <a16:creationId xmlns:a16="http://schemas.microsoft.com/office/drawing/2014/main" id="{4CE9F828-CB7F-4197-B7C9-2991DABD01A3}"/>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53910" y="170694"/>
            <a:ext cx="760490" cy="342008"/>
          </a:xfrm>
          <a:prstGeom prst="rect">
            <a:avLst/>
          </a:prstGeom>
        </p:spPr>
      </p:pic>
      <p:graphicFrame>
        <p:nvGraphicFramePr>
          <p:cNvPr id="7" name="Объект 6">
            <a:extLst>
              <a:ext uri="{FF2B5EF4-FFF2-40B4-BE49-F238E27FC236}">
                <a16:creationId xmlns:a16="http://schemas.microsoft.com/office/drawing/2014/main" id="{F7D9A0F3-2C76-4FAE-B17A-41FE97BE793E}"/>
              </a:ext>
            </a:extLst>
          </p:cNvPr>
          <p:cNvGraphicFramePr>
            <a:graphicFrameLocks noGrp="1"/>
          </p:cNvGraphicFramePr>
          <p:nvPr>
            <p:ph idx="1"/>
            <p:extLst>
              <p:ext uri="{D42A27DB-BD31-4B8C-83A1-F6EECF244321}">
                <p14:modId xmlns:p14="http://schemas.microsoft.com/office/powerpoint/2010/main" val="576386982"/>
              </p:ext>
            </p:extLst>
          </p:nvPr>
        </p:nvGraphicFramePr>
        <p:xfrm>
          <a:off x="744811" y="814914"/>
          <a:ext cx="11010214" cy="5722728"/>
        </p:xfrm>
        <a:graphic>
          <a:graphicData uri="http://schemas.openxmlformats.org/drawingml/2006/table">
            <a:tbl>
              <a:tblPr>
                <a:tableStyleId>{5C22544A-7EE6-4342-B048-85BDC9FD1C3A}</a:tableStyleId>
              </a:tblPr>
              <a:tblGrid>
                <a:gridCol w="3025058">
                  <a:extLst>
                    <a:ext uri="{9D8B030D-6E8A-4147-A177-3AD203B41FA5}">
                      <a16:colId xmlns:a16="http://schemas.microsoft.com/office/drawing/2014/main" val="786461358"/>
                    </a:ext>
                  </a:extLst>
                </a:gridCol>
                <a:gridCol w="1403287">
                  <a:extLst>
                    <a:ext uri="{9D8B030D-6E8A-4147-A177-3AD203B41FA5}">
                      <a16:colId xmlns:a16="http://schemas.microsoft.com/office/drawing/2014/main" val="2745952881"/>
                    </a:ext>
                  </a:extLst>
                </a:gridCol>
                <a:gridCol w="742385">
                  <a:extLst>
                    <a:ext uri="{9D8B030D-6E8A-4147-A177-3AD203B41FA5}">
                      <a16:colId xmlns:a16="http://schemas.microsoft.com/office/drawing/2014/main" val="560446790"/>
                    </a:ext>
                  </a:extLst>
                </a:gridCol>
                <a:gridCol w="835845">
                  <a:extLst>
                    <a:ext uri="{9D8B030D-6E8A-4147-A177-3AD203B41FA5}">
                      <a16:colId xmlns:a16="http://schemas.microsoft.com/office/drawing/2014/main" val="2364671680"/>
                    </a:ext>
                  </a:extLst>
                </a:gridCol>
                <a:gridCol w="991912">
                  <a:extLst>
                    <a:ext uri="{9D8B030D-6E8A-4147-A177-3AD203B41FA5}">
                      <a16:colId xmlns:a16="http://schemas.microsoft.com/office/drawing/2014/main" val="3582335224"/>
                    </a:ext>
                  </a:extLst>
                </a:gridCol>
                <a:gridCol w="969867">
                  <a:extLst>
                    <a:ext uri="{9D8B030D-6E8A-4147-A177-3AD203B41FA5}">
                      <a16:colId xmlns:a16="http://schemas.microsoft.com/office/drawing/2014/main" val="934348030"/>
                    </a:ext>
                  </a:extLst>
                </a:gridCol>
                <a:gridCol w="1069060">
                  <a:extLst>
                    <a:ext uri="{9D8B030D-6E8A-4147-A177-3AD203B41FA5}">
                      <a16:colId xmlns:a16="http://schemas.microsoft.com/office/drawing/2014/main" val="2435124235"/>
                    </a:ext>
                  </a:extLst>
                </a:gridCol>
                <a:gridCol w="969867">
                  <a:extLst>
                    <a:ext uri="{9D8B030D-6E8A-4147-A177-3AD203B41FA5}">
                      <a16:colId xmlns:a16="http://schemas.microsoft.com/office/drawing/2014/main" val="3003711492"/>
                    </a:ext>
                  </a:extLst>
                </a:gridCol>
                <a:gridCol w="1002933">
                  <a:extLst>
                    <a:ext uri="{9D8B030D-6E8A-4147-A177-3AD203B41FA5}">
                      <a16:colId xmlns:a16="http://schemas.microsoft.com/office/drawing/2014/main" val="2769860134"/>
                    </a:ext>
                  </a:extLst>
                </a:gridCol>
              </a:tblGrid>
              <a:tr h="139023">
                <a:tc rowSpan="2">
                  <a:txBody>
                    <a:bodyPr/>
                    <a:lstStyle/>
                    <a:p>
                      <a:pPr algn="ctr" fontAlgn="ctr"/>
                      <a:r>
                        <a:rPr lang="ru-RU" sz="900" u="none" strike="noStrike" dirty="0">
                          <a:effectLst/>
                        </a:rPr>
                        <a:t>Наименование муниципальной программы/подпрограммы/показателя</a:t>
                      </a:r>
                      <a:endParaRPr lang="ru-RU" sz="900" b="0" i="0" u="none" strike="noStrike" dirty="0">
                        <a:solidFill>
                          <a:srgbClr val="000000"/>
                        </a:solidFill>
                        <a:effectLst/>
                        <a:latin typeface="Arial" panose="020B0604020202020204" pitchFamily="34" charset="0"/>
                      </a:endParaRPr>
                    </a:p>
                  </a:txBody>
                  <a:tcPr marL="3726" marR="3726" marT="3726" marB="0" anchor="ctr"/>
                </a:tc>
                <a:tc rowSpan="2">
                  <a:txBody>
                    <a:bodyPr/>
                    <a:lstStyle/>
                    <a:p>
                      <a:pPr algn="ctr" fontAlgn="ctr"/>
                      <a:r>
                        <a:rPr lang="ru-RU" sz="900" u="none" strike="noStrike" dirty="0">
                          <a:effectLst/>
                        </a:rPr>
                        <a:t>Тип показателя</a:t>
                      </a:r>
                      <a:endParaRPr lang="ru-RU" sz="900" b="0" i="0" u="none" strike="noStrike" dirty="0">
                        <a:solidFill>
                          <a:srgbClr val="000000"/>
                        </a:solidFill>
                        <a:effectLst/>
                        <a:latin typeface="Arial" panose="020B0604020202020204" pitchFamily="34" charset="0"/>
                      </a:endParaRPr>
                    </a:p>
                  </a:txBody>
                  <a:tcPr marL="3726" marR="3726" marT="3726" marB="0" anchor="ctr"/>
                </a:tc>
                <a:tc rowSpan="2">
                  <a:txBody>
                    <a:bodyPr/>
                    <a:lstStyle/>
                    <a:p>
                      <a:pPr algn="ctr" fontAlgn="ctr"/>
                      <a:r>
                        <a:rPr lang="ru-RU" sz="900" u="none" strike="noStrike" dirty="0">
                          <a:effectLst/>
                        </a:rPr>
                        <a:t>Единица измерения</a:t>
                      </a:r>
                      <a:endParaRPr lang="ru-RU" sz="900" b="0" i="0" u="none" strike="noStrike" dirty="0">
                        <a:solidFill>
                          <a:srgbClr val="000000"/>
                        </a:solidFill>
                        <a:effectLst/>
                        <a:latin typeface="Arial" panose="020B0604020202020204" pitchFamily="34" charset="0"/>
                      </a:endParaRPr>
                    </a:p>
                  </a:txBody>
                  <a:tcPr marL="3726" marR="3726" marT="3726" marB="0" anchor="ctr"/>
                </a:tc>
                <a:tc rowSpan="2">
                  <a:txBody>
                    <a:bodyPr/>
                    <a:lstStyle/>
                    <a:p>
                      <a:pPr algn="ctr" fontAlgn="ctr"/>
                      <a:r>
                        <a:rPr lang="ru-RU" sz="900" u="none" strike="noStrike" dirty="0">
                          <a:effectLst/>
                        </a:rPr>
                        <a:t>Базовое значение</a:t>
                      </a:r>
                      <a:endParaRPr lang="ru-RU" sz="900" b="0" i="0" u="none" strike="noStrike" dirty="0">
                        <a:solidFill>
                          <a:srgbClr val="000000"/>
                        </a:solidFill>
                        <a:effectLst/>
                        <a:latin typeface="Arial" panose="020B0604020202020204" pitchFamily="34" charset="0"/>
                      </a:endParaRPr>
                    </a:p>
                  </a:txBody>
                  <a:tcPr marL="3726" marR="3726" marT="3726" marB="0" anchor="ctr"/>
                </a:tc>
                <a:tc rowSpan="2">
                  <a:txBody>
                    <a:bodyPr/>
                    <a:lstStyle/>
                    <a:p>
                      <a:pPr algn="ctr" fontAlgn="ctr"/>
                      <a:r>
                        <a:rPr lang="ru-RU" sz="900" u="none" strike="noStrike" dirty="0">
                          <a:effectLst/>
                        </a:rPr>
                        <a:t>Достигнутое</a:t>
                      </a:r>
                    </a:p>
                    <a:p>
                      <a:pPr algn="ctr" fontAlgn="ctr"/>
                      <a:r>
                        <a:rPr lang="ru-RU" sz="900" u="none" strike="noStrike" dirty="0">
                          <a:effectLst/>
                        </a:rPr>
                        <a:t>2021 года</a:t>
                      </a:r>
                    </a:p>
                  </a:txBody>
                  <a:tcPr marL="3726" marR="3726" marT="3726" marB="0" anchor="ctr"/>
                </a:tc>
                <a:tc rowSpan="2">
                  <a:txBody>
                    <a:bodyPr/>
                    <a:lstStyle/>
                    <a:p>
                      <a:pPr algn="ctr" fontAlgn="ctr"/>
                      <a:r>
                        <a:rPr lang="ru-RU" sz="900" u="none" strike="noStrike" dirty="0">
                          <a:effectLst/>
                        </a:rPr>
                        <a:t>Оценка 2022 год</a:t>
                      </a:r>
                      <a:endParaRPr lang="ru-RU" sz="900" b="0" i="0" u="none" strike="noStrike" dirty="0">
                        <a:solidFill>
                          <a:srgbClr val="000000"/>
                        </a:solidFill>
                        <a:effectLst/>
                        <a:latin typeface="Arial" panose="020B0604020202020204" pitchFamily="34" charset="0"/>
                      </a:endParaRPr>
                    </a:p>
                  </a:txBody>
                  <a:tcPr marL="3726" marR="3726" marT="3726" marB="0" anchor="ctr"/>
                </a:tc>
                <a:tc gridSpan="3">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ru-RU" sz="9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Планируемое значение показателя по годам реализации</a:t>
                      </a:r>
                    </a:p>
                  </a:txBody>
                  <a:tcPr marL="3729" marR="3729" marT="3729" marB="0" anchor="ctr"/>
                </a:tc>
                <a:tc hMerge="1">
                  <a:txBody>
                    <a:bodyPr/>
                    <a:lstStyle/>
                    <a:p>
                      <a:endParaRPr lang="ru-RU" dirty="0"/>
                    </a:p>
                  </a:txBody>
                  <a:tcPr marL="3729" marR="3729" marT="3729" marB="0" anchor="ctr"/>
                </a:tc>
                <a:tc hMerge="1">
                  <a:txBody>
                    <a:bodyPr/>
                    <a:lstStyle/>
                    <a:p>
                      <a:endParaRPr lang="ru-RU" dirty="0"/>
                    </a:p>
                  </a:txBody>
                  <a:tcPr marL="3729" marR="3729" marT="3729" marB="0" anchor="ctr"/>
                </a:tc>
                <a:extLst>
                  <a:ext uri="{0D108BD9-81ED-4DB2-BD59-A6C34878D82A}">
                    <a16:rowId xmlns:a16="http://schemas.microsoft.com/office/drawing/2014/main" val="1598058422"/>
                  </a:ext>
                </a:extLst>
              </a:tr>
              <a:tr h="139023">
                <a:tc vMerge="1">
                  <a:txBody>
                    <a:bodyPr/>
                    <a:lstStyle/>
                    <a:p>
                      <a:endParaRPr lang="ru-RU"/>
                    </a:p>
                  </a:txBody>
                  <a:tcPr/>
                </a:tc>
                <a:tc vMerge="1">
                  <a:txBody>
                    <a:bodyPr/>
                    <a:lstStyle/>
                    <a:p>
                      <a:endParaRPr lang="ru-RU"/>
                    </a:p>
                  </a:txBody>
                  <a:tcPr/>
                </a:tc>
                <a:tc vMerge="1">
                  <a:txBody>
                    <a:bodyPr/>
                    <a:lstStyle/>
                    <a:p>
                      <a:endParaRPr lang="ru-RU"/>
                    </a:p>
                  </a:txBody>
                  <a:tcPr/>
                </a:tc>
                <a:tc vMerge="1">
                  <a:txBody>
                    <a:bodyPr/>
                    <a:lstStyle/>
                    <a:p>
                      <a:endParaRPr lang="ru-RU"/>
                    </a:p>
                  </a:txBody>
                  <a:tcPr/>
                </a:tc>
                <a:tc vMerge="1">
                  <a:txBody>
                    <a:bodyPr/>
                    <a:lstStyle/>
                    <a:p>
                      <a:endParaRPr lang="ru-RU"/>
                    </a:p>
                  </a:txBody>
                  <a:tcPr/>
                </a:tc>
                <a:tc vMerge="1">
                  <a:txBody>
                    <a:bodyPr/>
                    <a:lstStyle/>
                    <a:p>
                      <a:endParaRPr lang="ru-RU"/>
                    </a:p>
                  </a:txBody>
                  <a:tcPr/>
                </a:tc>
                <a:tc>
                  <a:txBody>
                    <a:bodyPr/>
                    <a:lstStyle/>
                    <a:p>
                      <a:pPr algn="ctr" fontAlgn="ctr"/>
                      <a:r>
                        <a:rPr lang="ru-RU" sz="900" u="none" strike="noStrike" dirty="0">
                          <a:effectLst/>
                        </a:rPr>
                        <a:t>2023 год</a:t>
                      </a:r>
                      <a:endParaRPr lang="ru-RU" sz="900" b="0" i="0" u="none" strike="noStrike" dirty="0">
                        <a:solidFill>
                          <a:srgbClr val="000000"/>
                        </a:solidFill>
                        <a:effectLst/>
                        <a:latin typeface="Arial" panose="020B0604020202020204" pitchFamily="34" charset="0"/>
                      </a:endParaRPr>
                    </a:p>
                  </a:txBody>
                  <a:tcPr marL="3729" marR="3729" marT="3729" marB="0" anchor="ctr"/>
                </a:tc>
                <a:tc>
                  <a:txBody>
                    <a:bodyPr/>
                    <a:lstStyle/>
                    <a:p>
                      <a:pPr algn="ctr" fontAlgn="ctr"/>
                      <a:r>
                        <a:rPr lang="ru-RU" sz="900" u="none" strike="noStrike" dirty="0">
                          <a:effectLst/>
                        </a:rPr>
                        <a:t>2024 год</a:t>
                      </a:r>
                      <a:endParaRPr lang="ru-RU" sz="900" b="0" i="0" u="none" strike="noStrike" dirty="0">
                        <a:solidFill>
                          <a:srgbClr val="000000"/>
                        </a:solidFill>
                        <a:effectLst/>
                        <a:latin typeface="Arial" panose="020B0604020202020204" pitchFamily="34" charset="0"/>
                      </a:endParaRPr>
                    </a:p>
                  </a:txBody>
                  <a:tcPr marL="3729" marR="3729" marT="3729" marB="0" anchor="ctr"/>
                </a:tc>
                <a:tc>
                  <a:txBody>
                    <a:bodyPr/>
                    <a:lstStyle/>
                    <a:p>
                      <a:pPr algn="ctr" fontAlgn="ctr"/>
                      <a:r>
                        <a:rPr lang="ru-RU" sz="900" u="none" strike="noStrike" dirty="0">
                          <a:effectLst/>
                        </a:rPr>
                        <a:t>2025 год</a:t>
                      </a:r>
                      <a:endParaRPr lang="ru-RU" sz="900" b="0" i="0" u="none" strike="noStrike" dirty="0">
                        <a:solidFill>
                          <a:srgbClr val="000000"/>
                        </a:solidFill>
                        <a:effectLst/>
                        <a:latin typeface="Arial" panose="020B0604020202020204" pitchFamily="34" charset="0"/>
                      </a:endParaRPr>
                    </a:p>
                  </a:txBody>
                  <a:tcPr marL="3729" marR="3729" marT="3729" marB="0" anchor="ctr"/>
                </a:tc>
                <a:extLst>
                  <a:ext uri="{0D108BD9-81ED-4DB2-BD59-A6C34878D82A}">
                    <a16:rowId xmlns:a16="http://schemas.microsoft.com/office/drawing/2014/main" val="37473665"/>
                  </a:ext>
                </a:extLst>
              </a:tr>
              <a:tr h="192725">
                <a:tc>
                  <a:txBody>
                    <a:bodyPr/>
                    <a:lstStyle/>
                    <a:p>
                      <a:pPr algn="l" fontAlgn="ctr"/>
                      <a:r>
                        <a:rPr lang="ru-RU" sz="900" u="none" strike="noStrike">
                          <a:effectLst/>
                        </a:rPr>
                        <a:t>Муниципальная программа «Социальная защита населения»</a:t>
                      </a:r>
                      <a:endParaRPr lang="ru-RU" sz="900" b="1" i="0" u="none" strike="noStrike">
                        <a:solidFill>
                          <a:srgbClr val="000000"/>
                        </a:solidFill>
                        <a:effectLst/>
                        <a:latin typeface="Arial" panose="020B0604020202020204" pitchFamily="34" charset="0"/>
                      </a:endParaRPr>
                    </a:p>
                  </a:txBody>
                  <a:tcPr marL="3726" marR="3726" marT="3726" marB="0" anchor="ctr"/>
                </a:tc>
                <a:tc>
                  <a:txBody>
                    <a:bodyPr/>
                    <a:lstStyle/>
                    <a:p>
                      <a:pPr algn="ctr" fontAlgn="ctr"/>
                      <a:r>
                        <a:rPr lang="ru-RU" sz="900" u="none" strike="noStrike">
                          <a:effectLst/>
                        </a:rPr>
                        <a:t> </a:t>
                      </a:r>
                      <a:endParaRPr lang="ru-RU" sz="900" b="0" i="0" u="none" strike="noStrike">
                        <a:solidFill>
                          <a:srgbClr val="000000"/>
                        </a:solidFill>
                        <a:effectLst/>
                        <a:latin typeface="Arial" panose="020B0604020202020204" pitchFamily="34" charset="0"/>
                      </a:endParaRPr>
                    </a:p>
                  </a:txBody>
                  <a:tcPr marL="3726" marR="3726" marT="3726" marB="0" anchor="ctr"/>
                </a:tc>
                <a:tc>
                  <a:txBody>
                    <a:bodyPr/>
                    <a:lstStyle/>
                    <a:p>
                      <a:pPr algn="ctr" fontAlgn="ctr"/>
                      <a:r>
                        <a:rPr lang="ru-RU" sz="900" u="none" strike="noStrike">
                          <a:effectLst/>
                        </a:rPr>
                        <a:t> </a:t>
                      </a:r>
                      <a:endParaRPr lang="ru-RU" sz="900" b="0" i="0" u="none" strike="noStrike">
                        <a:solidFill>
                          <a:srgbClr val="000000"/>
                        </a:solidFill>
                        <a:effectLst/>
                        <a:latin typeface="Arial" panose="020B0604020202020204" pitchFamily="34" charset="0"/>
                      </a:endParaRPr>
                    </a:p>
                  </a:txBody>
                  <a:tcPr marL="3726" marR="3726" marT="3726" marB="0" anchor="ctr"/>
                </a:tc>
                <a:tc>
                  <a:txBody>
                    <a:bodyPr/>
                    <a:lstStyle/>
                    <a:p>
                      <a:pPr algn="ctr" fontAlgn="ctr"/>
                      <a:r>
                        <a:rPr lang="ru-RU" sz="900" u="none" strike="noStrike">
                          <a:effectLst/>
                        </a:rPr>
                        <a:t> </a:t>
                      </a:r>
                      <a:endParaRPr lang="ru-RU" sz="900" b="0" i="0" u="none" strike="noStrike">
                        <a:solidFill>
                          <a:srgbClr val="000000"/>
                        </a:solidFill>
                        <a:effectLst/>
                        <a:latin typeface="Arial" panose="020B0604020202020204" pitchFamily="34" charset="0"/>
                      </a:endParaRPr>
                    </a:p>
                  </a:txBody>
                  <a:tcPr marL="3726" marR="3726" marT="3726" marB="0" anchor="ctr"/>
                </a:tc>
                <a:tc>
                  <a:txBody>
                    <a:bodyPr/>
                    <a:lstStyle/>
                    <a:p>
                      <a:pPr algn="ctr" fontAlgn="ctr"/>
                      <a:r>
                        <a:rPr lang="ru-RU" sz="900" u="none" strike="noStrike">
                          <a:effectLst/>
                        </a:rPr>
                        <a:t> </a:t>
                      </a:r>
                      <a:endParaRPr lang="ru-RU" sz="900" b="0" i="0" u="none" strike="noStrike">
                        <a:solidFill>
                          <a:srgbClr val="000000"/>
                        </a:solidFill>
                        <a:effectLst/>
                        <a:latin typeface="Arial" panose="020B0604020202020204" pitchFamily="34" charset="0"/>
                      </a:endParaRPr>
                    </a:p>
                  </a:txBody>
                  <a:tcPr marL="3726" marR="3726" marT="3726" marB="0" anchor="ctr"/>
                </a:tc>
                <a:tc>
                  <a:txBody>
                    <a:bodyPr/>
                    <a:lstStyle/>
                    <a:p>
                      <a:pPr algn="ctr" fontAlgn="ctr"/>
                      <a:r>
                        <a:rPr lang="ru-RU" sz="900" u="none" strike="noStrike">
                          <a:effectLst/>
                        </a:rPr>
                        <a:t> </a:t>
                      </a:r>
                      <a:endParaRPr lang="ru-RU" sz="900" b="0" i="0" u="none" strike="noStrike">
                        <a:solidFill>
                          <a:srgbClr val="000000"/>
                        </a:solidFill>
                        <a:effectLst/>
                        <a:latin typeface="Arial" panose="020B0604020202020204" pitchFamily="34" charset="0"/>
                      </a:endParaRPr>
                    </a:p>
                  </a:txBody>
                  <a:tcPr marL="3726" marR="3726" marT="3726" marB="0" anchor="ctr"/>
                </a:tc>
                <a:tc>
                  <a:txBody>
                    <a:bodyPr/>
                    <a:lstStyle/>
                    <a:p>
                      <a:pPr algn="ctr" fontAlgn="ctr"/>
                      <a:r>
                        <a:rPr lang="ru-RU" sz="900" u="none" strike="noStrike">
                          <a:effectLst/>
                        </a:rPr>
                        <a:t> </a:t>
                      </a:r>
                      <a:endParaRPr lang="ru-RU" sz="900" b="0" i="0" u="none" strike="noStrike">
                        <a:solidFill>
                          <a:srgbClr val="000000"/>
                        </a:solidFill>
                        <a:effectLst/>
                        <a:latin typeface="Arial" panose="020B0604020202020204" pitchFamily="34" charset="0"/>
                      </a:endParaRPr>
                    </a:p>
                  </a:txBody>
                  <a:tcPr marL="3726" marR="3726" marT="3726" marB="0" anchor="ctr"/>
                </a:tc>
                <a:tc>
                  <a:txBody>
                    <a:bodyPr/>
                    <a:lstStyle/>
                    <a:p>
                      <a:pPr algn="ctr" fontAlgn="ctr"/>
                      <a:r>
                        <a:rPr lang="ru-RU" sz="900" u="none" strike="noStrike">
                          <a:effectLst/>
                        </a:rPr>
                        <a:t> </a:t>
                      </a:r>
                      <a:endParaRPr lang="ru-RU" sz="900" b="0" i="0" u="none" strike="noStrike">
                        <a:solidFill>
                          <a:srgbClr val="000000"/>
                        </a:solidFill>
                        <a:effectLst/>
                        <a:latin typeface="Calibri" panose="020F0502020204030204" pitchFamily="34" charset="0"/>
                      </a:endParaRPr>
                    </a:p>
                  </a:txBody>
                  <a:tcPr marL="3726" marR="3726" marT="3726" marB="0" anchor="ctr"/>
                </a:tc>
                <a:tc>
                  <a:txBody>
                    <a:bodyPr/>
                    <a:lstStyle/>
                    <a:p>
                      <a:pPr algn="ctr" fontAlgn="ctr"/>
                      <a:r>
                        <a:rPr lang="ru-RU" sz="900" u="none" strike="noStrike">
                          <a:effectLst/>
                        </a:rPr>
                        <a:t> </a:t>
                      </a:r>
                      <a:endParaRPr lang="ru-RU" sz="900" b="0" i="0" u="none" strike="noStrike">
                        <a:solidFill>
                          <a:srgbClr val="000000"/>
                        </a:solidFill>
                        <a:effectLst/>
                        <a:latin typeface="Calibri" panose="020F0502020204030204" pitchFamily="34" charset="0"/>
                      </a:endParaRPr>
                    </a:p>
                  </a:txBody>
                  <a:tcPr marL="3726" marR="3726" marT="3726" marB="0" anchor="ctr"/>
                </a:tc>
                <a:extLst>
                  <a:ext uri="{0D108BD9-81ED-4DB2-BD59-A6C34878D82A}">
                    <a16:rowId xmlns:a16="http://schemas.microsoft.com/office/drawing/2014/main" val="2998083978"/>
                  </a:ext>
                </a:extLst>
              </a:tr>
              <a:tr h="153814">
                <a:tc>
                  <a:txBody>
                    <a:bodyPr/>
                    <a:lstStyle/>
                    <a:p>
                      <a:pPr algn="l" fontAlgn="ctr"/>
                      <a:r>
                        <a:rPr lang="ru-RU" sz="900" u="none" strike="noStrike">
                          <a:effectLst/>
                        </a:rPr>
                        <a:t>Подпрограмма I «Социальная поддержка граждан»</a:t>
                      </a:r>
                      <a:endParaRPr lang="ru-RU" sz="900" b="1" i="0" u="none" strike="noStrike">
                        <a:solidFill>
                          <a:srgbClr val="000000"/>
                        </a:solidFill>
                        <a:effectLst/>
                        <a:latin typeface="Arial" panose="020B0604020202020204" pitchFamily="34" charset="0"/>
                      </a:endParaRPr>
                    </a:p>
                  </a:txBody>
                  <a:tcPr marL="3726" marR="3726" marT="3726" marB="0" anchor="ctr"/>
                </a:tc>
                <a:tc>
                  <a:txBody>
                    <a:bodyPr/>
                    <a:lstStyle/>
                    <a:p>
                      <a:pPr algn="ctr" fontAlgn="ctr"/>
                      <a:r>
                        <a:rPr lang="ru-RU" sz="900" u="none" strike="noStrike">
                          <a:effectLst/>
                        </a:rPr>
                        <a:t> </a:t>
                      </a:r>
                      <a:endParaRPr lang="ru-RU" sz="900" b="0" i="0" u="none" strike="noStrike">
                        <a:solidFill>
                          <a:srgbClr val="000000"/>
                        </a:solidFill>
                        <a:effectLst/>
                        <a:latin typeface="Arial" panose="020B0604020202020204" pitchFamily="34" charset="0"/>
                      </a:endParaRPr>
                    </a:p>
                  </a:txBody>
                  <a:tcPr marL="3726" marR="3726" marT="3726" marB="0" anchor="ctr"/>
                </a:tc>
                <a:tc>
                  <a:txBody>
                    <a:bodyPr/>
                    <a:lstStyle/>
                    <a:p>
                      <a:pPr algn="ctr" fontAlgn="ctr"/>
                      <a:r>
                        <a:rPr lang="ru-RU" sz="900" u="none" strike="noStrike">
                          <a:effectLst/>
                        </a:rPr>
                        <a:t> </a:t>
                      </a:r>
                      <a:endParaRPr lang="ru-RU" sz="900" b="0" i="0" u="none" strike="noStrike">
                        <a:solidFill>
                          <a:srgbClr val="000000"/>
                        </a:solidFill>
                        <a:effectLst/>
                        <a:latin typeface="Arial" panose="020B0604020202020204" pitchFamily="34" charset="0"/>
                      </a:endParaRPr>
                    </a:p>
                  </a:txBody>
                  <a:tcPr marL="3726" marR="3726" marT="3726" marB="0" anchor="ctr"/>
                </a:tc>
                <a:tc>
                  <a:txBody>
                    <a:bodyPr/>
                    <a:lstStyle/>
                    <a:p>
                      <a:pPr algn="ctr" fontAlgn="ctr"/>
                      <a:r>
                        <a:rPr lang="ru-RU" sz="900" u="none" strike="noStrike">
                          <a:effectLst/>
                        </a:rPr>
                        <a:t> </a:t>
                      </a:r>
                      <a:endParaRPr lang="ru-RU" sz="900" b="0" i="0" u="none" strike="noStrike">
                        <a:solidFill>
                          <a:srgbClr val="000000"/>
                        </a:solidFill>
                        <a:effectLst/>
                        <a:latin typeface="Arial" panose="020B0604020202020204" pitchFamily="34" charset="0"/>
                      </a:endParaRPr>
                    </a:p>
                  </a:txBody>
                  <a:tcPr marL="3726" marR="3726" marT="3726" marB="0" anchor="ctr"/>
                </a:tc>
                <a:tc>
                  <a:txBody>
                    <a:bodyPr/>
                    <a:lstStyle/>
                    <a:p>
                      <a:pPr algn="ctr" fontAlgn="ctr"/>
                      <a:r>
                        <a:rPr lang="ru-RU" sz="900" u="none" strike="noStrike">
                          <a:effectLst/>
                        </a:rPr>
                        <a:t> </a:t>
                      </a:r>
                      <a:endParaRPr lang="ru-RU" sz="900" b="0" i="0" u="none" strike="noStrike">
                        <a:solidFill>
                          <a:srgbClr val="000000"/>
                        </a:solidFill>
                        <a:effectLst/>
                        <a:latin typeface="Arial" panose="020B0604020202020204" pitchFamily="34" charset="0"/>
                      </a:endParaRPr>
                    </a:p>
                  </a:txBody>
                  <a:tcPr marL="3726" marR="3726" marT="3726" marB="0" anchor="ctr"/>
                </a:tc>
                <a:tc>
                  <a:txBody>
                    <a:bodyPr/>
                    <a:lstStyle/>
                    <a:p>
                      <a:pPr algn="ctr" fontAlgn="ctr"/>
                      <a:r>
                        <a:rPr lang="ru-RU" sz="900" u="none" strike="noStrike">
                          <a:effectLst/>
                        </a:rPr>
                        <a:t> </a:t>
                      </a:r>
                      <a:endParaRPr lang="ru-RU" sz="900" b="0" i="0" u="none" strike="noStrike">
                        <a:solidFill>
                          <a:srgbClr val="000000"/>
                        </a:solidFill>
                        <a:effectLst/>
                        <a:latin typeface="Arial" panose="020B0604020202020204" pitchFamily="34" charset="0"/>
                      </a:endParaRPr>
                    </a:p>
                  </a:txBody>
                  <a:tcPr marL="3726" marR="3726" marT="3726" marB="0" anchor="ctr"/>
                </a:tc>
                <a:tc>
                  <a:txBody>
                    <a:bodyPr/>
                    <a:lstStyle/>
                    <a:p>
                      <a:pPr algn="ctr" fontAlgn="ctr"/>
                      <a:r>
                        <a:rPr lang="ru-RU" sz="900" u="none" strike="noStrike">
                          <a:effectLst/>
                        </a:rPr>
                        <a:t> </a:t>
                      </a:r>
                      <a:endParaRPr lang="ru-RU" sz="900" b="0" i="0" u="none" strike="noStrike">
                        <a:solidFill>
                          <a:srgbClr val="000000"/>
                        </a:solidFill>
                        <a:effectLst/>
                        <a:latin typeface="Arial" panose="020B0604020202020204" pitchFamily="34" charset="0"/>
                      </a:endParaRPr>
                    </a:p>
                  </a:txBody>
                  <a:tcPr marL="3726" marR="3726" marT="3726" marB="0" anchor="ctr"/>
                </a:tc>
                <a:tc>
                  <a:txBody>
                    <a:bodyPr/>
                    <a:lstStyle/>
                    <a:p>
                      <a:pPr algn="ctr" fontAlgn="ctr"/>
                      <a:r>
                        <a:rPr lang="ru-RU" sz="900" u="none" strike="noStrike">
                          <a:effectLst/>
                        </a:rPr>
                        <a:t> </a:t>
                      </a:r>
                      <a:endParaRPr lang="ru-RU" sz="900" b="0" i="0" u="none" strike="noStrike">
                        <a:solidFill>
                          <a:srgbClr val="000000"/>
                        </a:solidFill>
                        <a:effectLst/>
                        <a:latin typeface="Calibri" panose="020F0502020204030204" pitchFamily="34" charset="0"/>
                      </a:endParaRPr>
                    </a:p>
                  </a:txBody>
                  <a:tcPr marL="3726" marR="3726" marT="3726" marB="0" anchor="ctr"/>
                </a:tc>
                <a:tc>
                  <a:txBody>
                    <a:bodyPr/>
                    <a:lstStyle/>
                    <a:p>
                      <a:pPr algn="ctr" fontAlgn="ctr"/>
                      <a:r>
                        <a:rPr lang="ru-RU" sz="900" u="none" strike="noStrike">
                          <a:effectLst/>
                        </a:rPr>
                        <a:t> </a:t>
                      </a:r>
                      <a:endParaRPr lang="ru-RU" sz="900" b="0" i="0" u="none" strike="noStrike">
                        <a:solidFill>
                          <a:srgbClr val="000000"/>
                        </a:solidFill>
                        <a:effectLst/>
                        <a:latin typeface="Calibri" panose="020F0502020204030204" pitchFamily="34" charset="0"/>
                      </a:endParaRPr>
                    </a:p>
                  </a:txBody>
                  <a:tcPr marL="3726" marR="3726" marT="3726" marB="0" anchor="ctr"/>
                </a:tc>
                <a:extLst>
                  <a:ext uri="{0D108BD9-81ED-4DB2-BD59-A6C34878D82A}">
                    <a16:rowId xmlns:a16="http://schemas.microsoft.com/office/drawing/2014/main" val="3523290474"/>
                  </a:ext>
                </a:extLst>
              </a:tr>
              <a:tr h="347367">
                <a:tc>
                  <a:txBody>
                    <a:bodyPr/>
                    <a:lstStyle/>
                    <a:p>
                      <a:pPr algn="l" fontAlgn="ctr"/>
                      <a:r>
                        <a:rPr lang="ru-RU" sz="900" u="none" strike="noStrike">
                          <a:effectLst/>
                        </a:rPr>
                        <a:t>Уровень бедности</a:t>
                      </a:r>
                      <a:endParaRPr lang="ru-RU" sz="900" b="0" i="0" u="none" strike="noStrike">
                        <a:solidFill>
                          <a:srgbClr val="000000"/>
                        </a:solidFill>
                        <a:effectLst/>
                        <a:latin typeface="Arial" panose="020B0604020202020204" pitchFamily="34" charset="0"/>
                      </a:endParaRPr>
                    </a:p>
                  </a:txBody>
                  <a:tcPr marL="3726" marR="3726" marT="3726" marB="0" anchor="ctr"/>
                </a:tc>
                <a:tc>
                  <a:txBody>
                    <a:bodyPr/>
                    <a:lstStyle/>
                    <a:p>
                      <a:pPr algn="ctr" fontAlgn="ctr"/>
                      <a:r>
                        <a:rPr lang="ru-RU" sz="900" u="none" strike="noStrike">
                          <a:effectLst/>
                        </a:rPr>
                        <a:t>Макропоказатель Указ Президента РФ от 25.04.2019 №193</a:t>
                      </a:r>
                      <a:endParaRPr lang="ru-RU" sz="900" b="0" i="0" u="none" strike="noStrike">
                        <a:solidFill>
                          <a:srgbClr val="000000"/>
                        </a:solidFill>
                        <a:effectLst/>
                        <a:latin typeface="Arial" panose="020B0604020202020204" pitchFamily="34" charset="0"/>
                      </a:endParaRPr>
                    </a:p>
                  </a:txBody>
                  <a:tcPr marL="3726" marR="3726" marT="3726" marB="0" anchor="ctr"/>
                </a:tc>
                <a:tc>
                  <a:txBody>
                    <a:bodyPr/>
                    <a:lstStyle/>
                    <a:p>
                      <a:pPr algn="ctr" fontAlgn="ctr"/>
                      <a:r>
                        <a:rPr lang="ru-RU" sz="900" u="none" strike="noStrike">
                          <a:effectLst/>
                        </a:rPr>
                        <a:t>процент</a:t>
                      </a:r>
                      <a:endParaRPr lang="ru-RU" sz="900" b="0" i="0" u="none" strike="noStrike">
                        <a:solidFill>
                          <a:srgbClr val="000000"/>
                        </a:solidFill>
                        <a:effectLst/>
                        <a:latin typeface="Arial" panose="020B0604020202020204" pitchFamily="34" charset="0"/>
                      </a:endParaRPr>
                    </a:p>
                  </a:txBody>
                  <a:tcPr marL="3726" marR="3726" marT="3726" marB="0" anchor="ctr"/>
                </a:tc>
                <a:tc>
                  <a:txBody>
                    <a:bodyPr/>
                    <a:lstStyle/>
                    <a:p>
                      <a:pPr algn="ctr" fontAlgn="ctr"/>
                      <a:r>
                        <a:rPr lang="ru-RU" sz="900" u="none" strike="noStrike">
                          <a:effectLst/>
                        </a:rPr>
                        <a:t>3,4</a:t>
                      </a:r>
                      <a:endParaRPr lang="ru-RU" sz="900" b="0" i="0" u="none" strike="noStrike">
                        <a:solidFill>
                          <a:srgbClr val="000000"/>
                        </a:solidFill>
                        <a:effectLst/>
                        <a:latin typeface="Arial" panose="020B0604020202020204" pitchFamily="34" charset="0"/>
                      </a:endParaRPr>
                    </a:p>
                  </a:txBody>
                  <a:tcPr marL="3726" marR="3726" marT="3726" marB="0" anchor="ctr"/>
                </a:tc>
                <a:tc>
                  <a:txBody>
                    <a:bodyPr/>
                    <a:lstStyle/>
                    <a:p>
                      <a:pPr algn="ctr" fontAlgn="t"/>
                      <a:r>
                        <a:rPr lang="ru-RU" sz="900" b="0" i="0" u="none" strike="noStrike" dirty="0">
                          <a:solidFill>
                            <a:srgbClr val="000000"/>
                          </a:solidFill>
                          <a:effectLst/>
                          <a:latin typeface="+mn-lt"/>
                        </a:rPr>
                        <a:t>3,1</a:t>
                      </a:r>
                    </a:p>
                  </a:txBody>
                  <a:tcPr marL="9525" marR="9525" marT="9525" marB="0" anchor="ctr"/>
                </a:tc>
                <a:tc>
                  <a:txBody>
                    <a:bodyPr/>
                    <a:lstStyle/>
                    <a:p>
                      <a:pPr algn="ctr" fontAlgn="ctr"/>
                      <a:r>
                        <a:rPr lang="en-US" sz="900" u="none" strike="noStrike" dirty="0">
                          <a:effectLst/>
                        </a:rPr>
                        <a:t>2,8</a:t>
                      </a:r>
                      <a:endParaRPr lang="ru-RU" sz="900" b="0" i="0" u="none" strike="noStrike" dirty="0">
                        <a:solidFill>
                          <a:srgbClr val="000000"/>
                        </a:solidFill>
                        <a:effectLst/>
                        <a:latin typeface="Arial" panose="020B0604020202020204" pitchFamily="34" charset="0"/>
                      </a:endParaRPr>
                    </a:p>
                  </a:txBody>
                  <a:tcPr marL="3726" marR="3726" marT="3726" marB="0" anchor="ctr"/>
                </a:tc>
                <a:tc>
                  <a:txBody>
                    <a:bodyPr/>
                    <a:lstStyle/>
                    <a:p>
                      <a:pPr algn="ctr" fontAlgn="ctr"/>
                      <a:r>
                        <a:rPr lang="en-US" sz="900" u="none" strike="noStrike" dirty="0">
                          <a:effectLst/>
                        </a:rPr>
                        <a:t>2,6</a:t>
                      </a:r>
                      <a:endParaRPr lang="ru-RU" sz="900" b="0" i="0" u="none" strike="noStrike" dirty="0">
                        <a:solidFill>
                          <a:srgbClr val="000000"/>
                        </a:solidFill>
                        <a:effectLst/>
                        <a:latin typeface="Arial" panose="020B0604020202020204" pitchFamily="34" charset="0"/>
                      </a:endParaRPr>
                    </a:p>
                  </a:txBody>
                  <a:tcPr marL="3726" marR="3726" marT="3726" marB="0" anchor="ctr"/>
                </a:tc>
                <a:tc>
                  <a:txBody>
                    <a:bodyPr/>
                    <a:lstStyle/>
                    <a:p>
                      <a:pPr algn="ctr" fontAlgn="ctr"/>
                      <a:r>
                        <a:rPr lang="en-US" sz="900" u="none" strike="noStrike" dirty="0">
                          <a:effectLst/>
                        </a:rPr>
                        <a:t>2,5</a:t>
                      </a:r>
                      <a:endParaRPr lang="ru-RU" sz="900" b="0" i="0" u="none" strike="noStrike" dirty="0">
                        <a:solidFill>
                          <a:srgbClr val="000000"/>
                        </a:solidFill>
                        <a:effectLst/>
                        <a:latin typeface="Calibri" panose="020F0502020204030204" pitchFamily="34" charset="0"/>
                      </a:endParaRPr>
                    </a:p>
                  </a:txBody>
                  <a:tcPr marL="3726" marR="3726" marT="3726" marB="0" anchor="ctr"/>
                </a:tc>
                <a:tc>
                  <a:txBody>
                    <a:bodyPr/>
                    <a:lstStyle/>
                    <a:p>
                      <a:pPr algn="ctr" fontAlgn="ctr"/>
                      <a:r>
                        <a:rPr lang="ru-RU" sz="900" u="none" strike="noStrike" dirty="0">
                          <a:solidFill>
                            <a:schemeClr val="tx1"/>
                          </a:solidFill>
                          <a:effectLst/>
                        </a:rPr>
                        <a:t>2,5</a:t>
                      </a:r>
                      <a:endParaRPr lang="ru-RU" sz="900" b="0" i="0" u="none" strike="noStrike" dirty="0">
                        <a:solidFill>
                          <a:schemeClr val="tx1"/>
                        </a:solidFill>
                        <a:effectLst/>
                        <a:latin typeface="Calibri" panose="020F0502020204030204" pitchFamily="34" charset="0"/>
                      </a:endParaRPr>
                    </a:p>
                  </a:txBody>
                  <a:tcPr marL="3726" marR="3726" marT="3726" marB="0" anchor="ctr"/>
                </a:tc>
                <a:extLst>
                  <a:ext uri="{0D108BD9-81ED-4DB2-BD59-A6C34878D82A}">
                    <a16:rowId xmlns:a16="http://schemas.microsoft.com/office/drawing/2014/main" val="3750369244"/>
                  </a:ext>
                </a:extLst>
              </a:tr>
              <a:tr h="287796">
                <a:tc>
                  <a:txBody>
                    <a:bodyPr/>
                    <a:lstStyle/>
                    <a:p>
                      <a:pPr algn="l" fontAlgn="ctr"/>
                      <a:r>
                        <a:rPr lang="ru-RU" sz="900" u="none" strike="noStrike" dirty="0">
                          <a:effectLst/>
                        </a:rPr>
                        <a:t>Предоставление назначенной субсидии на оплату жилого помещения и коммунальных услуг</a:t>
                      </a:r>
                      <a:endParaRPr lang="ru-RU" sz="900" b="0" i="0" u="none" strike="noStrike" dirty="0">
                        <a:solidFill>
                          <a:srgbClr val="000000"/>
                        </a:solidFill>
                        <a:effectLst/>
                        <a:latin typeface="Arial" panose="020B0604020202020204" pitchFamily="34" charset="0"/>
                      </a:endParaRPr>
                    </a:p>
                  </a:txBody>
                  <a:tcPr marL="3726" marR="3726" marT="3726" marB="0" anchor="ctr"/>
                </a:tc>
                <a:tc>
                  <a:txBody>
                    <a:bodyPr/>
                    <a:lstStyle/>
                    <a:p>
                      <a:pPr algn="ctr" fontAlgn="ctr"/>
                      <a:r>
                        <a:rPr lang="ru-RU" sz="900" u="none" strike="noStrike">
                          <a:effectLst/>
                        </a:rPr>
                        <a:t>Показатель муниципальной программы</a:t>
                      </a:r>
                      <a:endParaRPr lang="ru-RU" sz="900" b="0" i="0" u="none" strike="noStrike">
                        <a:solidFill>
                          <a:srgbClr val="000000"/>
                        </a:solidFill>
                        <a:effectLst/>
                        <a:latin typeface="Arial" panose="020B0604020202020204" pitchFamily="34" charset="0"/>
                      </a:endParaRPr>
                    </a:p>
                  </a:txBody>
                  <a:tcPr marL="3726" marR="3726" marT="3726" marB="0" anchor="ctr"/>
                </a:tc>
                <a:tc>
                  <a:txBody>
                    <a:bodyPr/>
                    <a:lstStyle/>
                    <a:p>
                      <a:pPr algn="ctr" fontAlgn="ctr"/>
                      <a:r>
                        <a:rPr lang="ru-RU" sz="900" u="none" strike="noStrike">
                          <a:effectLst/>
                        </a:rPr>
                        <a:t>процент</a:t>
                      </a:r>
                      <a:endParaRPr lang="ru-RU" sz="900" b="0" i="0" u="none" strike="noStrike">
                        <a:solidFill>
                          <a:srgbClr val="000000"/>
                        </a:solidFill>
                        <a:effectLst/>
                        <a:latin typeface="Arial" panose="020B0604020202020204" pitchFamily="34" charset="0"/>
                      </a:endParaRPr>
                    </a:p>
                  </a:txBody>
                  <a:tcPr marL="3726" marR="3726" marT="3726" marB="0" anchor="ctr"/>
                </a:tc>
                <a:tc>
                  <a:txBody>
                    <a:bodyPr/>
                    <a:lstStyle/>
                    <a:p>
                      <a:pPr algn="ctr" fontAlgn="ctr"/>
                      <a:r>
                        <a:rPr lang="ru-RU" sz="900" u="none" strike="noStrike">
                          <a:effectLst/>
                        </a:rPr>
                        <a:t>100</a:t>
                      </a:r>
                      <a:endParaRPr lang="ru-RU" sz="900" b="0" i="0" u="none" strike="noStrike">
                        <a:solidFill>
                          <a:srgbClr val="000000"/>
                        </a:solidFill>
                        <a:effectLst/>
                        <a:latin typeface="Arial" panose="020B0604020202020204" pitchFamily="34" charset="0"/>
                      </a:endParaRPr>
                    </a:p>
                  </a:txBody>
                  <a:tcPr marL="3726" marR="3726" marT="3726" marB="0" anchor="ctr"/>
                </a:tc>
                <a:tc>
                  <a:txBody>
                    <a:bodyPr/>
                    <a:lstStyle/>
                    <a:p>
                      <a:pPr algn="ctr" fontAlgn="t"/>
                      <a:r>
                        <a:rPr lang="ru-RU" sz="900" b="0" i="0" u="none" strike="noStrike" dirty="0">
                          <a:solidFill>
                            <a:srgbClr val="000000"/>
                          </a:solidFill>
                          <a:effectLst/>
                          <a:latin typeface="+mn-lt"/>
                        </a:rPr>
                        <a:t>100</a:t>
                      </a:r>
                    </a:p>
                  </a:txBody>
                  <a:tcPr marL="9525" marR="9525" marT="9525" marB="0" anchor="ctr"/>
                </a:tc>
                <a:tc>
                  <a:txBody>
                    <a:bodyPr/>
                    <a:lstStyle/>
                    <a:p>
                      <a:pPr algn="ctr" fontAlgn="ctr"/>
                      <a:r>
                        <a:rPr lang="ru-RU" sz="900" u="none" strike="noStrike">
                          <a:effectLst/>
                        </a:rPr>
                        <a:t>100</a:t>
                      </a:r>
                      <a:endParaRPr lang="ru-RU" sz="900" b="0" i="0" u="none" strike="noStrike">
                        <a:solidFill>
                          <a:srgbClr val="000000"/>
                        </a:solidFill>
                        <a:effectLst/>
                        <a:latin typeface="Arial" panose="020B0604020202020204" pitchFamily="34" charset="0"/>
                      </a:endParaRPr>
                    </a:p>
                  </a:txBody>
                  <a:tcPr marL="3726" marR="3726" marT="3726" marB="0" anchor="ctr"/>
                </a:tc>
                <a:tc>
                  <a:txBody>
                    <a:bodyPr/>
                    <a:lstStyle/>
                    <a:p>
                      <a:pPr algn="ctr" fontAlgn="ctr"/>
                      <a:r>
                        <a:rPr lang="ru-RU" sz="900" u="none" strike="noStrike">
                          <a:effectLst/>
                        </a:rPr>
                        <a:t>100</a:t>
                      </a:r>
                      <a:endParaRPr lang="ru-RU" sz="900" b="0" i="0" u="none" strike="noStrike">
                        <a:solidFill>
                          <a:srgbClr val="000000"/>
                        </a:solidFill>
                        <a:effectLst/>
                        <a:latin typeface="Arial" panose="020B0604020202020204" pitchFamily="34" charset="0"/>
                      </a:endParaRPr>
                    </a:p>
                  </a:txBody>
                  <a:tcPr marL="3726" marR="3726" marT="3726" marB="0" anchor="ctr"/>
                </a:tc>
                <a:tc>
                  <a:txBody>
                    <a:bodyPr/>
                    <a:lstStyle/>
                    <a:p>
                      <a:pPr algn="ctr" fontAlgn="ctr"/>
                      <a:r>
                        <a:rPr lang="ru-RU" sz="900" u="none" strike="noStrike">
                          <a:effectLst/>
                        </a:rPr>
                        <a:t>100</a:t>
                      </a:r>
                      <a:endParaRPr lang="ru-RU" sz="900" b="0" i="0" u="none" strike="noStrike">
                        <a:solidFill>
                          <a:srgbClr val="000000"/>
                        </a:solidFill>
                        <a:effectLst/>
                        <a:latin typeface="Calibri" panose="020F0502020204030204" pitchFamily="34" charset="0"/>
                      </a:endParaRPr>
                    </a:p>
                  </a:txBody>
                  <a:tcPr marL="3726" marR="3726" marT="3726" marB="0" anchor="ctr"/>
                </a:tc>
                <a:tc>
                  <a:txBody>
                    <a:bodyPr/>
                    <a:lstStyle/>
                    <a:p>
                      <a:pPr algn="ctr" fontAlgn="ctr"/>
                      <a:r>
                        <a:rPr lang="ru-RU" sz="900" u="none" strike="noStrike" dirty="0">
                          <a:solidFill>
                            <a:schemeClr val="tx1"/>
                          </a:solidFill>
                          <a:effectLst/>
                        </a:rPr>
                        <a:t>100</a:t>
                      </a:r>
                      <a:endParaRPr lang="ru-RU" sz="900" b="0" i="0" u="none" strike="noStrike" dirty="0">
                        <a:solidFill>
                          <a:schemeClr val="tx1"/>
                        </a:solidFill>
                        <a:effectLst/>
                        <a:latin typeface="Calibri" panose="020F0502020204030204" pitchFamily="34" charset="0"/>
                      </a:endParaRPr>
                    </a:p>
                  </a:txBody>
                  <a:tcPr marL="3726" marR="3726" marT="3726" marB="0" anchor="ctr"/>
                </a:tc>
                <a:extLst>
                  <a:ext uri="{0D108BD9-81ED-4DB2-BD59-A6C34878D82A}">
                    <a16:rowId xmlns:a16="http://schemas.microsoft.com/office/drawing/2014/main" val="633107038"/>
                  </a:ext>
                </a:extLst>
              </a:tr>
              <a:tr h="828511">
                <a:tc>
                  <a:txBody>
                    <a:bodyPr/>
                    <a:lstStyle/>
                    <a:p>
                      <a:pPr algn="l" fontAlgn="ctr"/>
                      <a:r>
                        <a:rPr lang="ru-RU" sz="900" u="none" strike="noStrike" dirty="0">
                          <a:effectLst/>
                        </a:rPr>
                        <a:t>Предоставление компенсации льгот работникам образования, имеющим место жительства и работающим в микрорайонах Шереметьевский, Хлебниково, </a:t>
                      </a:r>
                      <a:r>
                        <a:rPr lang="ru-RU" sz="900" u="none" strike="noStrike" dirty="0" err="1">
                          <a:effectLst/>
                        </a:rPr>
                        <a:t>Павельцево</a:t>
                      </a:r>
                      <a:r>
                        <a:rPr lang="ru-RU" sz="900" u="none" strike="noStrike" dirty="0">
                          <a:effectLst/>
                        </a:rPr>
                        <a:t>, пользовавшихся льготой по оплате ЖКХ как житель сельской местности и утративших право на нее в связи с изменением статуса г. Долгопрудного</a:t>
                      </a:r>
                      <a:endParaRPr lang="ru-RU" sz="900" b="0" i="0" u="none" strike="noStrike" dirty="0">
                        <a:solidFill>
                          <a:srgbClr val="000000"/>
                        </a:solidFill>
                        <a:effectLst/>
                        <a:latin typeface="Arial" panose="020B0604020202020204" pitchFamily="34" charset="0"/>
                      </a:endParaRPr>
                    </a:p>
                  </a:txBody>
                  <a:tcPr marL="3726" marR="3726" marT="3726" marB="0" anchor="ctr"/>
                </a:tc>
                <a:tc>
                  <a:txBody>
                    <a:bodyPr/>
                    <a:lstStyle/>
                    <a:p>
                      <a:pPr algn="ctr" fontAlgn="ctr"/>
                      <a:r>
                        <a:rPr lang="ru-RU" sz="900" u="none" strike="noStrike">
                          <a:effectLst/>
                        </a:rPr>
                        <a:t>Показатель муниципальной программы</a:t>
                      </a:r>
                      <a:endParaRPr lang="ru-RU" sz="900" b="0" i="0" u="none" strike="noStrike">
                        <a:solidFill>
                          <a:srgbClr val="000000"/>
                        </a:solidFill>
                        <a:effectLst/>
                        <a:latin typeface="Arial" panose="020B0604020202020204" pitchFamily="34" charset="0"/>
                      </a:endParaRPr>
                    </a:p>
                  </a:txBody>
                  <a:tcPr marL="3726" marR="3726" marT="3726" marB="0" anchor="ctr"/>
                </a:tc>
                <a:tc>
                  <a:txBody>
                    <a:bodyPr/>
                    <a:lstStyle/>
                    <a:p>
                      <a:pPr algn="ctr" fontAlgn="ctr"/>
                      <a:r>
                        <a:rPr lang="ru-RU" sz="900" u="none" strike="noStrike">
                          <a:effectLst/>
                        </a:rPr>
                        <a:t>процент</a:t>
                      </a:r>
                      <a:endParaRPr lang="ru-RU" sz="900" b="0" i="0" u="none" strike="noStrike">
                        <a:solidFill>
                          <a:srgbClr val="000000"/>
                        </a:solidFill>
                        <a:effectLst/>
                        <a:latin typeface="Arial" panose="020B0604020202020204" pitchFamily="34" charset="0"/>
                      </a:endParaRPr>
                    </a:p>
                  </a:txBody>
                  <a:tcPr marL="3726" marR="3726" marT="3726" marB="0" anchor="ctr"/>
                </a:tc>
                <a:tc>
                  <a:txBody>
                    <a:bodyPr/>
                    <a:lstStyle/>
                    <a:p>
                      <a:pPr algn="ctr" fontAlgn="ctr"/>
                      <a:r>
                        <a:rPr lang="ru-RU" sz="900" u="none" strike="noStrike">
                          <a:effectLst/>
                        </a:rPr>
                        <a:t>100</a:t>
                      </a:r>
                      <a:endParaRPr lang="ru-RU" sz="900" b="0" i="0" u="none" strike="noStrike">
                        <a:solidFill>
                          <a:srgbClr val="000000"/>
                        </a:solidFill>
                        <a:effectLst/>
                        <a:latin typeface="Arial" panose="020B0604020202020204" pitchFamily="34" charset="0"/>
                      </a:endParaRPr>
                    </a:p>
                  </a:txBody>
                  <a:tcPr marL="3726" marR="3726" marT="3726" marB="0" anchor="ctr"/>
                </a:tc>
                <a:tc>
                  <a:txBody>
                    <a:bodyPr/>
                    <a:lstStyle/>
                    <a:p>
                      <a:pPr algn="ctr" fontAlgn="t"/>
                      <a:r>
                        <a:rPr lang="ru-RU" sz="900" b="0" i="0" u="none" strike="noStrike" dirty="0">
                          <a:solidFill>
                            <a:srgbClr val="000000"/>
                          </a:solidFill>
                          <a:effectLst/>
                          <a:latin typeface="+mn-lt"/>
                        </a:rPr>
                        <a:t>100</a:t>
                      </a:r>
                    </a:p>
                  </a:txBody>
                  <a:tcPr marL="9525" marR="9525" marT="9525" marB="0" anchor="ctr"/>
                </a:tc>
                <a:tc>
                  <a:txBody>
                    <a:bodyPr/>
                    <a:lstStyle/>
                    <a:p>
                      <a:pPr algn="ctr" fontAlgn="ctr"/>
                      <a:r>
                        <a:rPr lang="ru-RU" sz="900" u="none" strike="noStrike">
                          <a:effectLst/>
                        </a:rPr>
                        <a:t>100</a:t>
                      </a:r>
                      <a:endParaRPr lang="ru-RU" sz="900" b="0" i="0" u="none" strike="noStrike">
                        <a:solidFill>
                          <a:srgbClr val="000000"/>
                        </a:solidFill>
                        <a:effectLst/>
                        <a:latin typeface="Arial" panose="020B0604020202020204" pitchFamily="34" charset="0"/>
                      </a:endParaRPr>
                    </a:p>
                  </a:txBody>
                  <a:tcPr marL="3726" marR="3726" marT="3726" marB="0" anchor="ctr"/>
                </a:tc>
                <a:tc>
                  <a:txBody>
                    <a:bodyPr/>
                    <a:lstStyle/>
                    <a:p>
                      <a:pPr algn="ctr" fontAlgn="ctr"/>
                      <a:r>
                        <a:rPr lang="ru-RU" sz="900" u="none" strike="noStrike">
                          <a:effectLst/>
                        </a:rPr>
                        <a:t>100</a:t>
                      </a:r>
                      <a:endParaRPr lang="ru-RU" sz="900" b="0" i="0" u="none" strike="noStrike">
                        <a:solidFill>
                          <a:srgbClr val="000000"/>
                        </a:solidFill>
                        <a:effectLst/>
                        <a:latin typeface="Arial" panose="020B0604020202020204" pitchFamily="34" charset="0"/>
                      </a:endParaRPr>
                    </a:p>
                  </a:txBody>
                  <a:tcPr marL="3726" marR="3726" marT="3726" marB="0" anchor="ctr"/>
                </a:tc>
                <a:tc>
                  <a:txBody>
                    <a:bodyPr/>
                    <a:lstStyle/>
                    <a:p>
                      <a:pPr algn="ctr" fontAlgn="ctr"/>
                      <a:r>
                        <a:rPr lang="ru-RU" sz="900" u="none" strike="noStrike">
                          <a:effectLst/>
                        </a:rPr>
                        <a:t>100</a:t>
                      </a:r>
                      <a:endParaRPr lang="ru-RU" sz="900" b="0" i="0" u="none" strike="noStrike">
                        <a:solidFill>
                          <a:srgbClr val="000000"/>
                        </a:solidFill>
                        <a:effectLst/>
                        <a:latin typeface="Calibri" panose="020F0502020204030204" pitchFamily="34" charset="0"/>
                      </a:endParaRPr>
                    </a:p>
                  </a:txBody>
                  <a:tcPr marL="3726" marR="3726" marT="3726" marB="0" anchor="ctr"/>
                </a:tc>
                <a:tc>
                  <a:txBody>
                    <a:bodyPr/>
                    <a:lstStyle/>
                    <a:p>
                      <a:pPr algn="ctr" fontAlgn="ctr"/>
                      <a:r>
                        <a:rPr lang="ru-RU" sz="900" u="none" strike="noStrike" dirty="0">
                          <a:solidFill>
                            <a:schemeClr val="tx1"/>
                          </a:solidFill>
                          <a:effectLst/>
                        </a:rPr>
                        <a:t>100</a:t>
                      </a:r>
                      <a:endParaRPr lang="ru-RU" sz="900" b="0" i="0" u="none" strike="noStrike" dirty="0">
                        <a:solidFill>
                          <a:schemeClr val="tx1"/>
                        </a:solidFill>
                        <a:effectLst/>
                        <a:latin typeface="Calibri" panose="020F0502020204030204" pitchFamily="34" charset="0"/>
                      </a:endParaRPr>
                    </a:p>
                  </a:txBody>
                  <a:tcPr marL="3726" marR="3726" marT="3726" marB="0" anchor="ctr"/>
                </a:tc>
                <a:extLst>
                  <a:ext uri="{0D108BD9-81ED-4DB2-BD59-A6C34878D82A}">
                    <a16:rowId xmlns:a16="http://schemas.microsoft.com/office/drawing/2014/main" val="4116757471"/>
                  </a:ext>
                </a:extLst>
              </a:tr>
              <a:tr h="192725">
                <a:tc>
                  <a:txBody>
                    <a:bodyPr/>
                    <a:lstStyle/>
                    <a:p>
                      <a:pPr algn="l" fontAlgn="ctr"/>
                      <a:r>
                        <a:rPr lang="ru-RU" sz="900" u="none" strike="noStrike">
                          <a:effectLst/>
                        </a:rPr>
                        <a:t>Активное долголетие</a:t>
                      </a:r>
                      <a:endParaRPr lang="ru-RU" sz="900" b="0" i="0" u="none" strike="noStrike">
                        <a:solidFill>
                          <a:srgbClr val="000000"/>
                        </a:solidFill>
                        <a:effectLst/>
                        <a:latin typeface="Arial" panose="020B0604020202020204" pitchFamily="34" charset="0"/>
                      </a:endParaRPr>
                    </a:p>
                  </a:txBody>
                  <a:tcPr marL="3726" marR="3726" marT="3726" marB="0" anchor="ctr"/>
                </a:tc>
                <a:tc>
                  <a:txBody>
                    <a:bodyPr/>
                    <a:lstStyle/>
                    <a:p>
                      <a:pPr algn="ctr" fontAlgn="ctr"/>
                      <a:r>
                        <a:rPr lang="ru-RU" sz="900" u="none" strike="noStrike">
                          <a:effectLst/>
                        </a:rPr>
                        <a:t>Отраслевой показатель</a:t>
                      </a:r>
                      <a:endParaRPr lang="ru-RU" sz="900" b="0" i="0" u="none" strike="noStrike">
                        <a:solidFill>
                          <a:srgbClr val="000000"/>
                        </a:solidFill>
                        <a:effectLst/>
                        <a:latin typeface="Arial" panose="020B0604020202020204" pitchFamily="34" charset="0"/>
                      </a:endParaRPr>
                    </a:p>
                  </a:txBody>
                  <a:tcPr marL="3726" marR="3726" marT="3726" marB="0" anchor="ctr"/>
                </a:tc>
                <a:tc>
                  <a:txBody>
                    <a:bodyPr/>
                    <a:lstStyle/>
                    <a:p>
                      <a:pPr algn="ctr" fontAlgn="ctr"/>
                      <a:r>
                        <a:rPr lang="ru-RU" sz="900" u="none" strike="noStrike">
                          <a:effectLst/>
                        </a:rPr>
                        <a:t>процент</a:t>
                      </a:r>
                      <a:endParaRPr lang="ru-RU" sz="900" b="0" i="0" u="none" strike="noStrike">
                        <a:solidFill>
                          <a:srgbClr val="000000"/>
                        </a:solidFill>
                        <a:effectLst/>
                        <a:latin typeface="Arial" panose="020B0604020202020204" pitchFamily="34" charset="0"/>
                      </a:endParaRPr>
                    </a:p>
                  </a:txBody>
                  <a:tcPr marL="3726" marR="3726" marT="3726" marB="0" anchor="ctr"/>
                </a:tc>
                <a:tc>
                  <a:txBody>
                    <a:bodyPr/>
                    <a:lstStyle/>
                    <a:p>
                      <a:pPr algn="ctr" fontAlgn="ctr"/>
                      <a:r>
                        <a:rPr lang="ru-RU" sz="900" u="none" strike="noStrike">
                          <a:effectLst/>
                        </a:rPr>
                        <a:t>-</a:t>
                      </a:r>
                      <a:endParaRPr lang="ru-RU" sz="900" b="0" i="0" u="none" strike="noStrike">
                        <a:solidFill>
                          <a:srgbClr val="000000"/>
                        </a:solidFill>
                        <a:effectLst/>
                        <a:latin typeface="Arial" panose="020B0604020202020204" pitchFamily="34" charset="0"/>
                      </a:endParaRPr>
                    </a:p>
                  </a:txBody>
                  <a:tcPr marL="3726" marR="3726" marT="3726" marB="0" anchor="ctr"/>
                </a:tc>
                <a:tc>
                  <a:txBody>
                    <a:bodyPr/>
                    <a:lstStyle/>
                    <a:p>
                      <a:pPr algn="ctr" fontAlgn="t"/>
                      <a:r>
                        <a:rPr lang="ru-RU" sz="900" b="0" i="0" u="none" strike="noStrike" dirty="0">
                          <a:solidFill>
                            <a:srgbClr val="000000"/>
                          </a:solidFill>
                          <a:effectLst/>
                          <a:latin typeface="+mn-lt"/>
                        </a:rPr>
                        <a:t>4,98</a:t>
                      </a:r>
                    </a:p>
                  </a:txBody>
                  <a:tcPr marL="9525" marR="9525" marT="9525" marB="0" anchor="ctr"/>
                </a:tc>
                <a:tc>
                  <a:txBody>
                    <a:bodyPr/>
                    <a:lstStyle/>
                    <a:p>
                      <a:pPr algn="ctr" fontAlgn="ctr"/>
                      <a:r>
                        <a:rPr lang="en-US" sz="900" u="none" strike="noStrike" dirty="0">
                          <a:effectLst/>
                        </a:rPr>
                        <a:t>10</a:t>
                      </a:r>
                      <a:endParaRPr lang="ru-RU" sz="900" b="0" i="0" u="none" strike="noStrike" dirty="0">
                        <a:solidFill>
                          <a:srgbClr val="000000"/>
                        </a:solidFill>
                        <a:effectLst/>
                        <a:latin typeface="Arial" panose="020B0604020202020204" pitchFamily="34" charset="0"/>
                      </a:endParaRPr>
                    </a:p>
                  </a:txBody>
                  <a:tcPr marL="3726" marR="3726" marT="3726" marB="0" anchor="ctr"/>
                </a:tc>
                <a:tc>
                  <a:txBody>
                    <a:bodyPr/>
                    <a:lstStyle/>
                    <a:p>
                      <a:pPr algn="ctr" fontAlgn="ctr"/>
                      <a:r>
                        <a:rPr lang="en-US" sz="900" u="none" strike="noStrike" dirty="0">
                          <a:effectLst/>
                        </a:rPr>
                        <a:t>12,5</a:t>
                      </a:r>
                      <a:endParaRPr lang="ru-RU" sz="900" b="0" i="0" u="none" strike="noStrike" dirty="0">
                        <a:solidFill>
                          <a:srgbClr val="000000"/>
                        </a:solidFill>
                        <a:effectLst/>
                        <a:latin typeface="Arial" panose="020B0604020202020204" pitchFamily="34" charset="0"/>
                      </a:endParaRPr>
                    </a:p>
                  </a:txBody>
                  <a:tcPr marL="3726" marR="3726" marT="3726" marB="0" anchor="ctr"/>
                </a:tc>
                <a:tc>
                  <a:txBody>
                    <a:bodyPr/>
                    <a:lstStyle/>
                    <a:p>
                      <a:pPr algn="ctr" fontAlgn="ctr"/>
                      <a:r>
                        <a:rPr lang="en-US" sz="900" u="none" strike="noStrike" dirty="0">
                          <a:effectLst/>
                        </a:rPr>
                        <a:t>15</a:t>
                      </a:r>
                      <a:endParaRPr lang="ru-RU" sz="900" b="0" i="0" u="none" strike="noStrike" dirty="0">
                        <a:solidFill>
                          <a:srgbClr val="000000"/>
                        </a:solidFill>
                        <a:effectLst/>
                        <a:latin typeface="Calibri" panose="020F0502020204030204" pitchFamily="34" charset="0"/>
                      </a:endParaRPr>
                    </a:p>
                  </a:txBody>
                  <a:tcPr marL="3726" marR="3726" marT="3726" marB="0" anchor="ctr"/>
                </a:tc>
                <a:tc>
                  <a:txBody>
                    <a:bodyPr/>
                    <a:lstStyle/>
                    <a:p>
                      <a:pPr algn="ctr" fontAlgn="ctr"/>
                      <a:r>
                        <a:rPr lang="ru-RU" sz="900" u="none" strike="noStrike" dirty="0">
                          <a:solidFill>
                            <a:schemeClr val="tx1"/>
                          </a:solidFill>
                          <a:effectLst/>
                        </a:rPr>
                        <a:t>15</a:t>
                      </a:r>
                      <a:endParaRPr lang="ru-RU" sz="900" b="0" i="0" u="none" strike="noStrike" dirty="0">
                        <a:solidFill>
                          <a:schemeClr val="tx1"/>
                        </a:solidFill>
                        <a:effectLst/>
                        <a:latin typeface="Calibri" panose="020F0502020204030204" pitchFamily="34" charset="0"/>
                      </a:endParaRPr>
                    </a:p>
                  </a:txBody>
                  <a:tcPr marL="3726" marR="3726" marT="3726" marB="0" anchor="ctr"/>
                </a:tc>
                <a:extLst>
                  <a:ext uri="{0D108BD9-81ED-4DB2-BD59-A6C34878D82A}">
                    <a16:rowId xmlns:a16="http://schemas.microsoft.com/office/drawing/2014/main" val="1806674645"/>
                  </a:ext>
                </a:extLst>
              </a:tr>
              <a:tr h="287796">
                <a:tc>
                  <a:txBody>
                    <a:bodyPr/>
                    <a:lstStyle/>
                    <a:p>
                      <a:pPr algn="l" fontAlgn="ctr"/>
                      <a:r>
                        <a:rPr lang="ru-RU" sz="900" u="none" strike="noStrike" dirty="0">
                          <a:effectLst/>
                        </a:rPr>
                        <a:t>Количество лиц, получающих социальную помощь в рамках проведения городских социально-значимых мероприятий</a:t>
                      </a:r>
                      <a:endParaRPr lang="ru-RU" sz="900" b="0" i="0" u="none" strike="noStrike" dirty="0">
                        <a:solidFill>
                          <a:srgbClr val="000000"/>
                        </a:solidFill>
                        <a:effectLst/>
                        <a:latin typeface="Arial" panose="020B0604020202020204" pitchFamily="34" charset="0"/>
                      </a:endParaRPr>
                    </a:p>
                  </a:txBody>
                  <a:tcPr marL="3726" marR="3726" marT="3726" marB="0" anchor="ctr"/>
                </a:tc>
                <a:tc>
                  <a:txBody>
                    <a:bodyPr/>
                    <a:lstStyle/>
                    <a:p>
                      <a:pPr algn="ctr" fontAlgn="ctr"/>
                      <a:r>
                        <a:rPr lang="ru-RU" sz="900" u="none" strike="noStrike">
                          <a:effectLst/>
                        </a:rPr>
                        <a:t>Показатель муниципальной программы</a:t>
                      </a:r>
                      <a:endParaRPr lang="ru-RU" sz="900" b="0" i="0" u="none" strike="noStrike">
                        <a:solidFill>
                          <a:srgbClr val="000000"/>
                        </a:solidFill>
                        <a:effectLst/>
                        <a:latin typeface="Arial" panose="020B0604020202020204" pitchFamily="34" charset="0"/>
                      </a:endParaRPr>
                    </a:p>
                  </a:txBody>
                  <a:tcPr marL="3726" marR="3726" marT="3726" marB="0" anchor="ctr"/>
                </a:tc>
                <a:tc>
                  <a:txBody>
                    <a:bodyPr/>
                    <a:lstStyle/>
                    <a:p>
                      <a:pPr algn="ctr" fontAlgn="ctr"/>
                      <a:r>
                        <a:rPr lang="ru-RU" sz="900" u="none" strike="noStrike">
                          <a:effectLst/>
                        </a:rPr>
                        <a:t>человек</a:t>
                      </a:r>
                      <a:endParaRPr lang="ru-RU" sz="900" b="0" i="0" u="none" strike="noStrike">
                        <a:solidFill>
                          <a:srgbClr val="000000"/>
                        </a:solidFill>
                        <a:effectLst/>
                        <a:latin typeface="Arial" panose="020B0604020202020204" pitchFamily="34" charset="0"/>
                      </a:endParaRPr>
                    </a:p>
                  </a:txBody>
                  <a:tcPr marL="3726" marR="3726" marT="3726" marB="0" anchor="ctr"/>
                </a:tc>
                <a:tc>
                  <a:txBody>
                    <a:bodyPr/>
                    <a:lstStyle/>
                    <a:p>
                      <a:pPr algn="ctr" fontAlgn="ctr"/>
                      <a:r>
                        <a:rPr lang="ru-RU" sz="900" u="none" strike="noStrike">
                          <a:effectLst/>
                        </a:rPr>
                        <a:t>2280</a:t>
                      </a:r>
                      <a:endParaRPr lang="ru-RU" sz="900" b="0" i="0" u="none" strike="noStrike">
                        <a:solidFill>
                          <a:srgbClr val="000000"/>
                        </a:solidFill>
                        <a:effectLst/>
                        <a:latin typeface="Arial" panose="020B0604020202020204" pitchFamily="34" charset="0"/>
                      </a:endParaRPr>
                    </a:p>
                  </a:txBody>
                  <a:tcPr marL="3726" marR="3726" marT="3726" marB="0" anchor="ctr"/>
                </a:tc>
                <a:tc>
                  <a:txBody>
                    <a:bodyPr/>
                    <a:lstStyle/>
                    <a:p>
                      <a:pPr algn="ctr" fontAlgn="t"/>
                      <a:r>
                        <a:rPr lang="ru-RU" sz="900" b="0" i="0" u="none" strike="noStrike" dirty="0">
                          <a:solidFill>
                            <a:srgbClr val="000000"/>
                          </a:solidFill>
                          <a:effectLst/>
                          <a:latin typeface="+mn-lt"/>
                        </a:rPr>
                        <a:t>3005</a:t>
                      </a:r>
                    </a:p>
                  </a:txBody>
                  <a:tcPr marL="9525" marR="9525" marT="9525" marB="0" anchor="ctr"/>
                </a:tc>
                <a:tc>
                  <a:txBody>
                    <a:bodyPr/>
                    <a:lstStyle/>
                    <a:p>
                      <a:pPr algn="ctr" fontAlgn="ctr"/>
                      <a:r>
                        <a:rPr lang="ru-RU" sz="900" u="none" strike="noStrike">
                          <a:effectLst/>
                        </a:rPr>
                        <a:t>3000</a:t>
                      </a:r>
                      <a:endParaRPr lang="ru-RU" sz="900" b="0" i="0" u="none" strike="noStrike">
                        <a:solidFill>
                          <a:srgbClr val="000000"/>
                        </a:solidFill>
                        <a:effectLst/>
                        <a:latin typeface="Arial" panose="020B0604020202020204" pitchFamily="34" charset="0"/>
                      </a:endParaRPr>
                    </a:p>
                  </a:txBody>
                  <a:tcPr marL="3726" marR="3726" marT="3726" marB="0" anchor="ctr"/>
                </a:tc>
                <a:tc>
                  <a:txBody>
                    <a:bodyPr/>
                    <a:lstStyle/>
                    <a:p>
                      <a:pPr algn="ctr" fontAlgn="ctr"/>
                      <a:r>
                        <a:rPr lang="ru-RU" sz="900" u="none" strike="noStrike">
                          <a:effectLst/>
                        </a:rPr>
                        <a:t>3000</a:t>
                      </a:r>
                      <a:endParaRPr lang="ru-RU" sz="900" b="0" i="0" u="none" strike="noStrike">
                        <a:solidFill>
                          <a:srgbClr val="000000"/>
                        </a:solidFill>
                        <a:effectLst/>
                        <a:latin typeface="Arial" panose="020B0604020202020204" pitchFamily="34" charset="0"/>
                      </a:endParaRPr>
                    </a:p>
                  </a:txBody>
                  <a:tcPr marL="3726" marR="3726" marT="3726" marB="0" anchor="ctr"/>
                </a:tc>
                <a:tc>
                  <a:txBody>
                    <a:bodyPr/>
                    <a:lstStyle/>
                    <a:p>
                      <a:pPr algn="ctr" fontAlgn="ctr"/>
                      <a:r>
                        <a:rPr lang="ru-RU" sz="900" u="none" strike="noStrike">
                          <a:effectLst/>
                        </a:rPr>
                        <a:t>3000</a:t>
                      </a:r>
                      <a:endParaRPr lang="ru-RU" sz="900" b="0" i="0" u="none" strike="noStrike">
                        <a:solidFill>
                          <a:srgbClr val="000000"/>
                        </a:solidFill>
                        <a:effectLst/>
                        <a:latin typeface="Calibri" panose="020F0502020204030204" pitchFamily="34" charset="0"/>
                      </a:endParaRPr>
                    </a:p>
                  </a:txBody>
                  <a:tcPr marL="3726" marR="3726" marT="3726" marB="0" anchor="ctr"/>
                </a:tc>
                <a:tc>
                  <a:txBody>
                    <a:bodyPr/>
                    <a:lstStyle/>
                    <a:p>
                      <a:pPr algn="ctr" fontAlgn="ctr"/>
                      <a:r>
                        <a:rPr lang="ru-RU" sz="900" u="none" strike="noStrike" dirty="0">
                          <a:solidFill>
                            <a:schemeClr val="tx1"/>
                          </a:solidFill>
                          <a:effectLst/>
                        </a:rPr>
                        <a:t>3000</a:t>
                      </a:r>
                      <a:endParaRPr lang="ru-RU" sz="900" b="0" i="0" u="none" strike="noStrike" dirty="0">
                        <a:solidFill>
                          <a:schemeClr val="tx1"/>
                        </a:solidFill>
                        <a:effectLst/>
                        <a:latin typeface="Calibri" panose="020F0502020204030204" pitchFamily="34" charset="0"/>
                      </a:endParaRPr>
                    </a:p>
                  </a:txBody>
                  <a:tcPr marL="3726" marR="3726" marT="3726" marB="0" anchor="ctr"/>
                </a:tc>
                <a:extLst>
                  <a:ext uri="{0D108BD9-81ED-4DB2-BD59-A6C34878D82A}">
                    <a16:rowId xmlns:a16="http://schemas.microsoft.com/office/drawing/2014/main" val="3195029689"/>
                  </a:ext>
                </a:extLst>
              </a:tr>
              <a:tr h="287796">
                <a:tc>
                  <a:txBody>
                    <a:bodyPr/>
                    <a:lstStyle/>
                    <a:p>
                      <a:pPr algn="l" fontAlgn="ctr"/>
                      <a:r>
                        <a:rPr lang="ru-RU" sz="900" u="none" strike="noStrike" dirty="0">
                          <a:effectLst/>
                        </a:rPr>
                        <a:t>Количество лиц, получающих адресную социальную помощь в связи с нахождением в трудной жизненной ситуации</a:t>
                      </a:r>
                      <a:endParaRPr lang="ru-RU" sz="900" b="0" i="0" u="none" strike="noStrike" dirty="0">
                        <a:solidFill>
                          <a:srgbClr val="000000"/>
                        </a:solidFill>
                        <a:effectLst/>
                        <a:latin typeface="Arial" panose="020B0604020202020204" pitchFamily="34" charset="0"/>
                      </a:endParaRPr>
                    </a:p>
                  </a:txBody>
                  <a:tcPr marL="3726" marR="3726" marT="3726" marB="0" anchor="ctr"/>
                </a:tc>
                <a:tc>
                  <a:txBody>
                    <a:bodyPr/>
                    <a:lstStyle/>
                    <a:p>
                      <a:pPr algn="ctr" fontAlgn="ctr"/>
                      <a:r>
                        <a:rPr lang="ru-RU" sz="900" u="none" strike="noStrike">
                          <a:effectLst/>
                        </a:rPr>
                        <a:t>Показатель муниципальной программы</a:t>
                      </a:r>
                      <a:endParaRPr lang="ru-RU" sz="900" b="0" i="0" u="none" strike="noStrike">
                        <a:solidFill>
                          <a:srgbClr val="000000"/>
                        </a:solidFill>
                        <a:effectLst/>
                        <a:latin typeface="Arial" panose="020B0604020202020204" pitchFamily="34" charset="0"/>
                      </a:endParaRPr>
                    </a:p>
                  </a:txBody>
                  <a:tcPr marL="3726" marR="3726" marT="3726" marB="0" anchor="ctr"/>
                </a:tc>
                <a:tc>
                  <a:txBody>
                    <a:bodyPr/>
                    <a:lstStyle/>
                    <a:p>
                      <a:pPr algn="ctr" fontAlgn="ctr"/>
                      <a:r>
                        <a:rPr lang="ru-RU" sz="900" u="none" strike="noStrike">
                          <a:effectLst/>
                        </a:rPr>
                        <a:t>Человек</a:t>
                      </a:r>
                      <a:endParaRPr lang="ru-RU" sz="900" b="0" i="0" u="none" strike="noStrike">
                        <a:solidFill>
                          <a:srgbClr val="000000"/>
                        </a:solidFill>
                        <a:effectLst/>
                        <a:latin typeface="Arial" panose="020B0604020202020204" pitchFamily="34" charset="0"/>
                      </a:endParaRPr>
                    </a:p>
                  </a:txBody>
                  <a:tcPr marL="3726" marR="3726" marT="3726" marB="0" anchor="ctr"/>
                </a:tc>
                <a:tc>
                  <a:txBody>
                    <a:bodyPr/>
                    <a:lstStyle/>
                    <a:p>
                      <a:pPr algn="ctr" fontAlgn="ctr"/>
                      <a:r>
                        <a:rPr lang="ru-RU" sz="900" u="none" strike="noStrike">
                          <a:effectLst/>
                        </a:rPr>
                        <a:t>50</a:t>
                      </a:r>
                      <a:endParaRPr lang="ru-RU" sz="900" b="0" i="0" u="none" strike="noStrike">
                        <a:solidFill>
                          <a:srgbClr val="000000"/>
                        </a:solidFill>
                        <a:effectLst/>
                        <a:latin typeface="Arial" panose="020B0604020202020204" pitchFamily="34" charset="0"/>
                      </a:endParaRPr>
                    </a:p>
                  </a:txBody>
                  <a:tcPr marL="3726" marR="3726" marT="3726" marB="0" anchor="ctr"/>
                </a:tc>
                <a:tc>
                  <a:txBody>
                    <a:bodyPr/>
                    <a:lstStyle/>
                    <a:p>
                      <a:pPr algn="ctr" fontAlgn="t"/>
                      <a:r>
                        <a:rPr lang="ru-RU" sz="900" b="0" i="0" u="none" strike="noStrike" dirty="0">
                          <a:solidFill>
                            <a:srgbClr val="000000"/>
                          </a:solidFill>
                          <a:effectLst/>
                          <a:latin typeface="+mn-lt"/>
                        </a:rPr>
                        <a:t>52</a:t>
                      </a:r>
                    </a:p>
                  </a:txBody>
                  <a:tcPr marL="9525" marR="9525" marT="9525" marB="0" anchor="ctr"/>
                </a:tc>
                <a:tc>
                  <a:txBody>
                    <a:bodyPr/>
                    <a:lstStyle/>
                    <a:p>
                      <a:pPr algn="ctr" fontAlgn="ctr"/>
                      <a:r>
                        <a:rPr lang="ru-RU" sz="900" u="none" strike="noStrike">
                          <a:effectLst/>
                        </a:rPr>
                        <a:t>50</a:t>
                      </a:r>
                      <a:endParaRPr lang="ru-RU" sz="900" b="0" i="0" u="none" strike="noStrike">
                        <a:solidFill>
                          <a:srgbClr val="000000"/>
                        </a:solidFill>
                        <a:effectLst/>
                        <a:latin typeface="Arial" panose="020B0604020202020204" pitchFamily="34" charset="0"/>
                      </a:endParaRPr>
                    </a:p>
                  </a:txBody>
                  <a:tcPr marL="3726" marR="3726" marT="3726" marB="0" anchor="ctr"/>
                </a:tc>
                <a:tc>
                  <a:txBody>
                    <a:bodyPr/>
                    <a:lstStyle/>
                    <a:p>
                      <a:pPr algn="ctr" fontAlgn="ctr"/>
                      <a:r>
                        <a:rPr lang="ru-RU" sz="900" u="none" strike="noStrike">
                          <a:effectLst/>
                        </a:rPr>
                        <a:t>50</a:t>
                      </a:r>
                      <a:endParaRPr lang="ru-RU" sz="900" b="0" i="0" u="none" strike="noStrike">
                        <a:solidFill>
                          <a:srgbClr val="000000"/>
                        </a:solidFill>
                        <a:effectLst/>
                        <a:latin typeface="Arial" panose="020B0604020202020204" pitchFamily="34" charset="0"/>
                      </a:endParaRPr>
                    </a:p>
                  </a:txBody>
                  <a:tcPr marL="3726" marR="3726" marT="3726" marB="0" anchor="ctr"/>
                </a:tc>
                <a:tc>
                  <a:txBody>
                    <a:bodyPr/>
                    <a:lstStyle/>
                    <a:p>
                      <a:pPr algn="ctr" fontAlgn="ctr"/>
                      <a:r>
                        <a:rPr lang="ru-RU" sz="900" u="none" strike="noStrike">
                          <a:effectLst/>
                        </a:rPr>
                        <a:t>50</a:t>
                      </a:r>
                      <a:endParaRPr lang="ru-RU" sz="900" b="0" i="0" u="none" strike="noStrike">
                        <a:solidFill>
                          <a:srgbClr val="000000"/>
                        </a:solidFill>
                        <a:effectLst/>
                        <a:latin typeface="Calibri" panose="020F0502020204030204" pitchFamily="34" charset="0"/>
                      </a:endParaRPr>
                    </a:p>
                  </a:txBody>
                  <a:tcPr marL="3726" marR="3726" marT="3726" marB="0" anchor="ctr"/>
                </a:tc>
                <a:tc>
                  <a:txBody>
                    <a:bodyPr/>
                    <a:lstStyle/>
                    <a:p>
                      <a:pPr algn="ctr" fontAlgn="ctr"/>
                      <a:r>
                        <a:rPr lang="ru-RU" sz="900" u="none" strike="noStrike" dirty="0">
                          <a:solidFill>
                            <a:schemeClr val="tx1"/>
                          </a:solidFill>
                          <a:effectLst/>
                        </a:rPr>
                        <a:t>50</a:t>
                      </a:r>
                      <a:endParaRPr lang="ru-RU" sz="900" b="0" i="0" u="none" strike="noStrike" dirty="0">
                        <a:solidFill>
                          <a:schemeClr val="tx1"/>
                        </a:solidFill>
                        <a:effectLst/>
                        <a:latin typeface="Calibri" panose="020F0502020204030204" pitchFamily="34" charset="0"/>
                      </a:endParaRPr>
                    </a:p>
                  </a:txBody>
                  <a:tcPr marL="3726" marR="3726" marT="3726" marB="0" anchor="ctr"/>
                </a:tc>
                <a:extLst>
                  <a:ext uri="{0D108BD9-81ED-4DB2-BD59-A6C34878D82A}">
                    <a16:rowId xmlns:a16="http://schemas.microsoft.com/office/drawing/2014/main" val="1033167506"/>
                  </a:ext>
                </a:extLst>
              </a:tr>
              <a:tr h="287796">
                <a:tc>
                  <a:txBody>
                    <a:bodyPr/>
                    <a:lstStyle/>
                    <a:p>
                      <a:pPr algn="l" fontAlgn="ctr"/>
                      <a:r>
                        <a:rPr lang="ru-RU" sz="900" u="none" strike="noStrike">
                          <a:effectLst/>
                        </a:rPr>
                        <a:t>Доля муниципальных служащих, вышедших на пенсию и получающих пенсию за выслугу лет</a:t>
                      </a:r>
                      <a:endParaRPr lang="ru-RU" sz="900" b="0" i="0" u="none" strike="noStrike">
                        <a:solidFill>
                          <a:srgbClr val="000000"/>
                        </a:solidFill>
                        <a:effectLst/>
                        <a:latin typeface="Arial" panose="020B0604020202020204" pitchFamily="34" charset="0"/>
                      </a:endParaRPr>
                    </a:p>
                  </a:txBody>
                  <a:tcPr marL="3726" marR="3726" marT="3726" marB="0" anchor="ctr"/>
                </a:tc>
                <a:tc>
                  <a:txBody>
                    <a:bodyPr/>
                    <a:lstStyle/>
                    <a:p>
                      <a:pPr algn="ctr" fontAlgn="ctr"/>
                      <a:r>
                        <a:rPr lang="ru-RU" sz="900" u="none" strike="noStrike">
                          <a:effectLst/>
                        </a:rPr>
                        <a:t>Показатель муниципальной программы</a:t>
                      </a:r>
                      <a:endParaRPr lang="ru-RU" sz="900" b="0" i="0" u="none" strike="noStrike">
                        <a:solidFill>
                          <a:srgbClr val="000000"/>
                        </a:solidFill>
                        <a:effectLst/>
                        <a:latin typeface="Arial" panose="020B0604020202020204" pitchFamily="34" charset="0"/>
                      </a:endParaRPr>
                    </a:p>
                  </a:txBody>
                  <a:tcPr marL="3726" marR="3726" marT="3726" marB="0" anchor="ctr"/>
                </a:tc>
                <a:tc>
                  <a:txBody>
                    <a:bodyPr/>
                    <a:lstStyle/>
                    <a:p>
                      <a:pPr algn="ctr" fontAlgn="ctr"/>
                      <a:r>
                        <a:rPr lang="ru-RU" sz="900" u="none" strike="noStrike">
                          <a:effectLst/>
                        </a:rPr>
                        <a:t>Процент</a:t>
                      </a:r>
                      <a:endParaRPr lang="ru-RU" sz="900" b="0" i="0" u="none" strike="noStrike">
                        <a:solidFill>
                          <a:srgbClr val="000000"/>
                        </a:solidFill>
                        <a:effectLst/>
                        <a:latin typeface="Arial" panose="020B0604020202020204" pitchFamily="34" charset="0"/>
                      </a:endParaRPr>
                    </a:p>
                  </a:txBody>
                  <a:tcPr marL="3726" marR="3726" marT="3726" marB="0" anchor="ctr"/>
                </a:tc>
                <a:tc>
                  <a:txBody>
                    <a:bodyPr/>
                    <a:lstStyle/>
                    <a:p>
                      <a:pPr algn="ctr" fontAlgn="ctr"/>
                      <a:r>
                        <a:rPr lang="ru-RU" sz="900" u="none" strike="noStrike">
                          <a:effectLst/>
                        </a:rPr>
                        <a:t>100</a:t>
                      </a:r>
                      <a:endParaRPr lang="ru-RU" sz="900" b="0" i="0" u="none" strike="noStrike">
                        <a:solidFill>
                          <a:srgbClr val="000000"/>
                        </a:solidFill>
                        <a:effectLst/>
                        <a:latin typeface="Arial" panose="020B0604020202020204" pitchFamily="34" charset="0"/>
                      </a:endParaRPr>
                    </a:p>
                  </a:txBody>
                  <a:tcPr marL="3726" marR="3726" marT="3726" marB="0" anchor="ctr"/>
                </a:tc>
                <a:tc>
                  <a:txBody>
                    <a:bodyPr/>
                    <a:lstStyle/>
                    <a:p>
                      <a:pPr algn="ctr" fontAlgn="t"/>
                      <a:r>
                        <a:rPr lang="ru-RU" sz="900" b="0" i="0" u="none" strike="noStrike" dirty="0">
                          <a:solidFill>
                            <a:srgbClr val="000000"/>
                          </a:solidFill>
                          <a:effectLst/>
                          <a:latin typeface="+mn-lt"/>
                        </a:rPr>
                        <a:t>100</a:t>
                      </a:r>
                    </a:p>
                  </a:txBody>
                  <a:tcPr marL="9525" marR="9525" marT="9525" marB="0" anchor="ctr"/>
                </a:tc>
                <a:tc>
                  <a:txBody>
                    <a:bodyPr/>
                    <a:lstStyle/>
                    <a:p>
                      <a:pPr algn="ctr" fontAlgn="ctr"/>
                      <a:r>
                        <a:rPr lang="ru-RU" sz="900" u="none" strike="noStrike">
                          <a:effectLst/>
                        </a:rPr>
                        <a:t>100</a:t>
                      </a:r>
                      <a:endParaRPr lang="ru-RU" sz="900" b="0" i="0" u="none" strike="noStrike">
                        <a:solidFill>
                          <a:srgbClr val="000000"/>
                        </a:solidFill>
                        <a:effectLst/>
                        <a:latin typeface="Arial" panose="020B0604020202020204" pitchFamily="34" charset="0"/>
                      </a:endParaRPr>
                    </a:p>
                  </a:txBody>
                  <a:tcPr marL="3726" marR="3726" marT="3726" marB="0" anchor="ctr"/>
                </a:tc>
                <a:tc>
                  <a:txBody>
                    <a:bodyPr/>
                    <a:lstStyle/>
                    <a:p>
                      <a:pPr algn="ctr" fontAlgn="ctr"/>
                      <a:r>
                        <a:rPr lang="ru-RU" sz="900" u="none" strike="noStrike">
                          <a:effectLst/>
                        </a:rPr>
                        <a:t>100</a:t>
                      </a:r>
                      <a:endParaRPr lang="ru-RU" sz="900" b="0" i="0" u="none" strike="noStrike">
                        <a:solidFill>
                          <a:srgbClr val="000000"/>
                        </a:solidFill>
                        <a:effectLst/>
                        <a:latin typeface="Arial" panose="020B0604020202020204" pitchFamily="34" charset="0"/>
                      </a:endParaRPr>
                    </a:p>
                  </a:txBody>
                  <a:tcPr marL="3726" marR="3726" marT="3726" marB="0" anchor="ctr"/>
                </a:tc>
                <a:tc>
                  <a:txBody>
                    <a:bodyPr/>
                    <a:lstStyle/>
                    <a:p>
                      <a:pPr algn="ctr" fontAlgn="ctr"/>
                      <a:r>
                        <a:rPr lang="ru-RU" sz="900" u="none" strike="noStrike">
                          <a:effectLst/>
                        </a:rPr>
                        <a:t>100</a:t>
                      </a:r>
                      <a:endParaRPr lang="ru-RU" sz="900" b="0" i="0" u="none" strike="noStrike">
                        <a:solidFill>
                          <a:srgbClr val="000000"/>
                        </a:solidFill>
                        <a:effectLst/>
                        <a:latin typeface="Calibri" panose="020F0502020204030204" pitchFamily="34" charset="0"/>
                      </a:endParaRPr>
                    </a:p>
                  </a:txBody>
                  <a:tcPr marL="3726" marR="3726" marT="3726" marB="0" anchor="ctr"/>
                </a:tc>
                <a:tc>
                  <a:txBody>
                    <a:bodyPr/>
                    <a:lstStyle/>
                    <a:p>
                      <a:pPr algn="ctr" fontAlgn="ctr"/>
                      <a:r>
                        <a:rPr lang="ru-RU" sz="900" u="none" strike="noStrike" dirty="0">
                          <a:solidFill>
                            <a:schemeClr val="tx1"/>
                          </a:solidFill>
                          <a:effectLst/>
                        </a:rPr>
                        <a:t>100</a:t>
                      </a:r>
                      <a:endParaRPr lang="ru-RU" sz="900" b="0" i="0" u="none" strike="noStrike" dirty="0">
                        <a:solidFill>
                          <a:schemeClr val="tx1"/>
                        </a:solidFill>
                        <a:effectLst/>
                        <a:latin typeface="Calibri" panose="020F0502020204030204" pitchFamily="34" charset="0"/>
                      </a:endParaRPr>
                    </a:p>
                  </a:txBody>
                  <a:tcPr marL="3726" marR="3726" marT="3726" marB="0" anchor="ctr"/>
                </a:tc>
                <a:extLst>
                  <a:ext uri="{0D108BD9-81ED-4DB2-BD59-A6C34878D82A}">
                    <a16:rowId xmlns:a16="http://schemas.microsoft.com/office/drawing/2014/main" val="1178643019"/>
                  </a:ext>
                </a:extLst>
              </a:tr>
              <a:tr h="287796">
                <a:tc>
                  <a:txBody>
                    <a:bodyPr/>
                    <a:lstStyle/>
                    <a:p>
                      <a:pPr algn="l" fontAlgn="ctr"/>
                      <a:r>
                        <a:rPr lang="ru-RU" sz="900" u="none" strike="noStrike">
                          <a:effectLst/>
                        </a:rPr>
                        <a:t>Предоставление дополнительных мер социальной поддержки и социальной помощи гражданам</a:t>
                      </a:r>
                      <a:endParaRPr lang="ru-RU" sz="900" b="0" i="0" u="none" strike="noStrike">
                        <a:solidFill>
                          <a:srgbClr val="000000"/>
                        </a:solidFill>
                        <a:effectLst/>
                        <a:latin typeface="Arial" panose="020B0604020202020204" pitchFamily="34" charset="0"/>
                      </a:endParaRPr>
                    </a:p>
                  </a:txBody>
                  <a:tcPr marL="3726" marR="3726" marT="3726" marB="0" anchor="ctr"/>
                </a:tc>
                <a:tc>
                  <a:txBody>
                    <a:bodyPr/>
                    <a:lstStyle/>
                    <a:p>
                      <a:pPr algn="ctr" fontAlgn="ctr"/>
                      <a:r>
                        <a:rPr lang="ru-RU" sz="900" u="none" strike="noStrike">
                          <a:effectLst/>
                        </a:rPr>
                        <a:t>Показатель муниципальной программы</a:t>
                      </a:r>
                      <a:endParaRPr lang="ru-RU" sz="900" b="0" i="0" u="none" strike="noStrike">
                        <a:solidFill>
                          <a:srgbClr val="000000"/>
                        </a:solidFill>
                        <a:effectLst/>
                        <a:latin typeface="Arial" panose="020B0604020202020204" pitchFamily="34" charset="0"/>
                      </a:endParaRPr>
                    </a:p>
                  </a:txBody>
                  <a:tcPr marL="3726" marR="3726" marT="3726" marB="0" anchor="ctr"/>
                </a:tc>
                <a:tc>
                  <a:txBody>
                    <a:bodyPr/>
                    <a:lstStyle/>
                    <a:p>
                      <a:pPr algn="ctr" fontAlgn="ctr"/>
                      <a:r>
                        <a:rPr lang="ru-RU" sz="900" u="none" strike="noStrike">
                          <a:effectLst/>
                        </a:rPr>
                        <a:t>Процент</a:t>
                      </a:r>
                      <a:endParaRPr lang="ru-RU" sz="900" b="0" i="0" u="none" strike="noStrike">
                        <a:solidFill>
                          <a:srgbClr val="000000"/>
                        </a:solidFill>
                        <a:effectLst/>
                        <a:latin typeface="Arial" panose="020B0604020202020204" pitchFamily="34" charset="0"/>
                      </a:endParaRPr>
                    </a:p>
                  </a:txBody>
                  <a:tcPr marL="3726" marR="3726" marT="3726" marB="0" anchor="ctr"/>
                </a:tc>
                <a:tc>
                  <a:txBody>
                    <a:bodyPr/>
                    <a:lstStyle/>
                    <a:p>
                      <a:pPr algn="ctr" fontAlgn="ctr"/>
                      <a:r>
                        <a:rPr lang="ru-RU" sz="900" u="none" strike="noStrike">
                          <a:effectLst/>
                        </a:rPr>
                        <a:t>100</a:t>
                      </a:r>
                      <a:endParaRPr lang="ru-RU" sz="900" b="0" i="0" u="none" strike="noStrike">
                        <a:solidFill>
                          <a:srgbClr val="000000"/>
                        </a:solidFill>
                        <a:effectLst/>
                        <a:latin typeface="Arial" panose="020B0604020202020204" pitchFamily="34" charset="0"/>
                      </a:endParaRPr>
                    </a:p>
                  </a:txBody>
                  <a:tcPr marL="3726" marR="3726" marT="3726" marB="0" anchor="ctr"/>
                </a:tc>
                <a:tc>
                  <a:txBody>
                    <a:bodyPr/>
                    <a:lstStyle/>
                    <a:p>
                      <a:pPr algn="ctr" fontAlgn="t"/>
                      <a:r>
                        <a:rPr lang="ru-RU" sz="900" b="0" i="0" u="none" strike="noStrike" dirty="0">
                          <a:solidFill>
                            <a:srgbClr val="000000"/>
                          </a:solidFill>
                          <a:effectLst/>
                          <a:latin typeface="+mn-lt"/>
                        </a:rPr>
                        <a:t>100</a:t>
                      </a:r>
                    </a:p>
                  </a:txBody>
                  <a:tcPr marL="9525" marR="9525" marT="9525" marB="0" anchor="ctr"/>
                </a:tc>
                <a:tc>
                  <a:txBody>
                    <a:bodyPr/>
                    <a:lstStyle/>
                    <a:p>
                      <a:pPr algn="ctr" fontAlgn="ctr"/>
                      <a:r>
                        <a:rPr lang="ru-RU" sz="900" u="none" strike="noStrike">
                          <a:effectLst/>
                        </a:rPr>
                        <a:t>100</a:t>
                      </a:r>
                      <a:endParaRPr lang="ru-RU" sz="900" b="0" i="0" u="none" strike="noStrike">
                        <a:solidFill>
                          <a:srgbClr val="000000"/>
                        </a:solidFill>
                        <a:effectLst/>
                        <a:latin typeface="Arial" panose="020B0604020202020204" pitchFamily="34" charset="0"/>
                      </a:endParaRPr>
                    </a:p>
                  </a:txBody>
                  <a:tcPr marL="3726" marR="3726" marT="3726" marB="0" anchor="ctr"/>
                </a:tc>
                <a:tc>
                  <a:txBody>
                    <a:bodyPr/>
                    <a:lstStyle/>
                    <a:p>
                      <a:pPr algn="ctr" fontAlgn="ctr"/>
                      <a:r>
                        <a:rPr lang="ru-RU" sz="900" u="none" strike="noStrike">
                          <a:effectLst/>
                        </a:rPr>
                        <a:t>100</a:t>
                      </a:r>
                      <a:endParaRPr lang="ru-RU" sz="900" b="0" i="0" u="none" strike="noStrike">
                        <a:solidFill>
                          <a:srgbClr val="000000"/>
                        </a:solidFill>
                        <a:effectLst/>
                        <a:latin typeface="Arial" panose="020B0604020202020204" pitchFamily="34" charset="0"/>
                      </a:endParaRPr>
                    </a:p>
                  </a:txBody>
                  <a:tcPr marL="3726" marR="3726" marT="3726" marB="0" anchor="ctr"/>
                </a:tc>
                <a:tc>
                  <a:txBody>
                    <a:bodyPr/>
                    <a:lstStyle/>
                    <a:p>
                      <a:pPr algn="ctr" fontAlgn="ctr"/>
                      <a:r>
                        <a:rPr lang="ru-RU" sz="900" u="none" strike="noStrike">
                          <a:effectLst/>
                        </a:rPr>
                        <a:t>100</a:t>
                      </a:r>
                      <a:endParaRPr lang="ru-RU" sz="900" b="0" i="0" u="none" strike="noStrike">
                        <a:solidFill>
                          <a:srgbClr val="000000"/>
                        </a:solidFill>
                        <a:effectLst/>
                        <a:latin typeface="Calibri" panose="020F0502020204030204" pitchFamily="34" charset="0"/>
                      </a:endParaRPr>
                    </a:p>
                  </a:txBody>
                  <a:tcPr marL="3726" marR="3726" marT="3726" marB="0" anchor="ctr"/>
                </a:tc>
                <a:tc>
                  <a:txBody>
                    <a:bodyPr/>
                    <a:lstStyle/>
                    <a:p>
                      <a:pPr algn="ctr" fontAlgn="ctr"/>
                      <a:r>
                        <a:rPr lang="ru-RU" sz="900" u="none" strike="noStrike" dirty="0">
                          <a:solidFill>
                            <a:schemeClr val="tx1"/>
                          </a:solidFill>
                          <a:effectLst/>
                        </a:rPr>
                        <a:t>100</a:t>
                      </a:r>
                      <a:endParaRPr lang="ru-RU" sz="900" b="0" i="0" u="none" strike="noStrike" dirty="0">
                        <a:solidFill>
                          <a:schemeClr val="tx1"/>
                        </a:solidFill>
                        <a:effectLst/>
                        <a:latin typeface="Calibri" panose="020F0502020204030204" pitchFamily="34" charset="0"/>
                      </a:endParaRPr>
                    </a:p>
                  </a:txBody>
                  <a:tcPr marL="3726" marR="3726" marT="3726" marB="0" anchor="ctr"/>
                </a:tc>
                <a:extLst>
                  <a:ext uri="{0D108BD9-81ED-4DB2-BD59-A6C34878D82A}">
                    <a16:rowId xmlns:a16="http://schemas.microsoft.com/office/drawing/2014/main" val="3578067030"/>
                  </a:ext>
                </a:extLst>
              </a:tr>
              <a:tr h="117867">
                <a:tc>
                  <a:txBody>
                    <a:bodyPr/>
                    <a:lstStyle/>
                    <a:p>
                      <a:pPr algn="l" fontAlgn="ctr"/>
                      <a:r>
                        <a:rPr lang="ru-RU" sz="900" u="none" strike="noStrike" dirty="0">
                          <a:effectLst/>
                        </a:rPr>
                        <a:t>Подпрограмма </a:t>
                      </a:r>
                      <a:r>
                        <a:rPr lang="en-US" sz="900" u="none" strike="noStrike" dirty="0">
                          <a:effectLst/>
                        </a:rPr>
                        <a:t>II «</a:t>
                      </a:r>
                      <a:r>
                        <a:rPr lang="ru-RU" sz="900" u="none" strike="noStrike" dirty="0">
                          <a:effectLst/>
                        </a:rPr>
                        <a:t>Доступная среда»</a:t>
                      </a:r>
                      <a:endParaRPr lang="ru-RU" sz="900" b="1" i="0" u="none" strike="noStrike" dirty="0">
                        <a:solidFill>
                          <a:srgbClr val="000000"/>
                        </a:solidFill>
                        <a:effectLst/>
                        <a:latin typeface="Arial" panose="020B0604020202020204" pitchFamily="34" charset="0"/>
                      </a:endParaRPr>
                    </a:p>
                  </a:txBody>
                  <a:tcPr marL="3726" marR="3726" marT="3726" marB="0" anchor="ctr"/>
                </a:tc>
                <a:tc>
                  <a:txBody>
                    <a:bodyPr/>
                    <a:lstStyle/>
                    <a:p>
                      <a:pPr algn="ctr" fontAlgn="ctr"/>
                      <a:r>
                        <a:rPr lang="ru-RU" sz="900" u="none" strike="noStrike">
                          <a:effectLst/>
                        </a:rPr>
                        <a:t> </a:t>
                      </a:r>
                      <a:endParaRPr lang="ru-RU" sz="900" b="0" i="0" u="none" strike="noStrike">
                        <a:solidFill>
                          <a:srgbClr val="000000"/>
                        </a:solidFill>
                        <a:effectLst/>
                        <a:latin typeface="Arial" panose="020B0604020202020204" pitchFamily="34" charset="0"/>
                      </a:endParaRPr>
                    </a:p>
                  </a:txBody>
                  <a:tcPr marL="3726" marR="3726" marT="3726" marB="0" anchor="ctr"/>
                </a:tc>
                <a:tc>
                  <a:txBody>
                    <a:bodyPr/>
                    <a:lstStyle/>
                    <a:p>
                      <a:pPr algn="ctr" fontAlgn="ctr"/>
                      <a:r>
                        <a:rPr lang="ru-RU" sz="900" u="none" strike="noStrike">
                          <a:effectLst/>
                        </a:rPr>
                        <a:t> </a:t>
                      </a:r>
                      <a:endParaRPr lang="ru-RU" sz="900" b="0" i="0" u="none" strike="noStrike">
                        <a:solidFill>
                          <a:srgbClr val="000000"/>
                        </a:solidFill>
                        <a:effectLst/>
                        <a:latin typeface="Arial" panose="020B0604020202020204" pitchFamily="34" charset="0"/>
                      </a:endParaRPr>
                    </a:p>
                  </a:txBody>
                  <a:tcPr marL="3726" marR="3726" marT="3726" marB="0" anchor="ctr"/>
                </a:tc>
                <a:tc>
                  <a:txBody>
                    <a:bodyPr/>
                    <a:lstStyle/>
                    <a:p>
                      <a:pPr algn="ctr" fontAlgn="ctr"/>
                      <a:r>
                        <a:rPr lang="ru-RU" sz="900" u="none" strike="noStrike">
                          <a:effectLst/>
                        </a:rPr>
                        <a:t> </a:t>
                      </a:r>
                      <a:endParaRPr lang="ru-RU" sz="900" b="0" i="0" u="none" strike="noStrike">
                        <a:solidFill>
                          <a:srgbClr val="000000"/>
                        </a:solidFill>
                        <a:effectLst/>
                        <a:latin typeface="Arial" panose="020B0604020202020204" pitchFamily="34" charset="0"/>
                      </a:endParaRPr>
                    </a:p>
                  </a:txBody>
                  <a:tcPr marL="3726" marR="3726" marT="3726" marB="0" anchor="ctr"/>
                </a:tc>
                <a:tc>
                  <a:txBody>
                    <a:bodyPr/>
                    <a:lstStyle/>
                    <a:p>
                      <a:pPr algn="ctr" fontAlgn="t"/>
                      <a:endParaRPr lang="ru-RU" sz="900" b="0" i="0" u="none" strike="noStrike" dirty="0">
                        <a:solidFill>
                          <a:srgbClr val="000000"/>
                        </a:solidFill>
                        <a:effectLst/>
                        <a:latin typeface="+mn-lt"/>
                      </a:endParaRPr>
                    </a:p>
                  </a:txBody>
                  <a:tcPr marL="9525" marR="9525" marT="9525" marB="0" anchor="ctr"/>
                </a:tc>
                <a:tc>
                  <a:txBody>
                    <a:bodyPr/>
                    <a:lstStyle/>
                    <a:p>
                      <a:pPr algn="ctr" fontAlgn="ctr"/>
                      <a:r>
                        <a:rPr lang="ru-RU" sz="900" u="none" strike="noStrike">
                          <a:effectLst/>
                        </a:rPr>
                        <a:t> </a:t>
                      </a:r>
                      <a:endParaRPr lang="ru-RU" sz="900" b="0" i="0" u="none" strike="noStrike">
                        <a:solidFill>
                          <a:srgbClr val="000000"/>
                        </a:solidFill>
                        <a:effectLst/>
                        <a:latin typeface="Arial" panose="020B0604020202020204" pitchFamily="34" charset="0"/>
                      </a:endParaRPr>
                    </a:p>
                  </a:txBody>
                  <a:tcPr marL="3726" marR="3726" marT="3726" marB="0" anchor="ctr"/>
                </a:tc>
                <a:tc>
                  <a:txBody>
                    <a:bodyPr/>
                    <a:lstStyle/>
                    <a:p>
                      <a:pPr algn="ctr" fontAlgn="ctr"/>
                      <a:r>
                        <a:rPr lang="ru-RU" sz="900" u="none" strike="noStrike">
                          <a:effectLst/>
                        </a:rPr>
                        <a:t> </a:t>
                      </a:r>
                      <a:endParaRPr lang="ru-RU" sz="900" b="0" i="0" u="none" strike="noStrike">
                        <a:solidFill>
                          <a:srgbClr val="000000"/>
                        </a:solidFill>
                        <a:effectLst/>
                        <a:latin typeface="Arial" panose="020B0604020202020204" pitchFamily="34" charset="0"/>
                      </a:endParaRPr>
                    </a:p>
                  </a:txBody>
                  <a:tcPr marL="3726" marR="3726" marT="3726" marB="0" anchor="ctr"/>
                </a:tc>
                <a:tc>
                  <a:txBody>
                    <a:bodyPr/>
                    <a:lstStyle/>
                    <a:p>
                      <a:pPr algn="ctr" fontAlgn="ctr"/>
                      <a:r>
                        <a:rPr lang="ru-RU" sz="900" u="none" strike="noStrike">
                          <a:effectLst/>
                        </a:rPr>
                        <a:t> </a:t>
                      </a:r>
                      <a:endParaRPr lang="ru-RU" sz="900" b="0" i="0" u="none" strike="noStrike">
                        <a:solidFill>
                          <a:srgbClr val="000000"/>
                        </a:solidFill>
                        <a:effectLst/>
                        <a:latin typeface="Calibri" panose="020F0502020204030204" pitchFamily="34" charset="0"/>
                      </a:endParaRPr>
                    </a:p>
                  </a:txBody>
                  <a:tcPr marL="3726" marR="3726" marT="3726" marB="0" anchor="ctr"/>
                </a:tc>
                <a:tc>
                  <a:txBody>
                    <a:bodyPr/>
                    <a:lstStyle/>
                    <a:p>
                      <a:pPr algn="ctr" fontAlgn="ctr"/>
                      <a:r>
                        <a:rPr lang="ru-RU" sz="900" u="none" strike="noStrike" dirty="0">
                          <a:solidFill>
                            <a:schemeClr val="tx1"/>
                          </a:solidFill>
                          <a:effectLst/>
                        </a:rPr>
                        <a:t> </a:t>
                      </a:r>
                      <a:endParaRPr lang="ru-RU" sz="900" b="0" i="0" u="none" strike="noStrike" dirty="0">
                        <a:solidFill>
                          <a:schemeClr val="tx1"/>
                        </a:solidFill>
                        <a:effectLst/>
                        <a:latin typeface="Calibri" panose="020F0502020204030204" pitchFamily="34" charset="0"/>
                      </a:endParaRPr>
                    </a:p>
                  </a:txBody>
                  <a:tcPr marL="3726" marR="3726" marT="3726" marB="0" anchor="ctr"/>
                </a:tc>
                <a:extLst>
                  <a:ext uri="{0D108BD9-81ED-4DB2-BD59-A6C34878D82A}">
                    <a16:rowId xmlns:a16="http://schemas.microsoft.com/office/drawing/2014/main" val="105212803"/>
                  </a:ext>
                </a:extLst>
              </a:tr>
              <a:tr h="462116">
                <a:tc>
                  <a:txBody>
                    <a:bodyPr/>
                    <a:lstStyle/>
                    <a:p>
                      <a:pPr algn="l" fontAlgn="b"/>
                      <a:r>
                        <a:rPr lang="ru-RU" sz="900" u="none" strike="noStrike" dirty="0">
                          <a:effectLst/>
                        </a:rPr>
                        <a:t>2021 Доля доступных для инвалидов и других маломобильных групп населения приоритетных объектов социальной, транспортной, инженерной инфраструктуры в общем количестве приоритетных объектов</a:t>
                      </a:r>
                      <a:endParaRPr lang="ru-RU" sz="900" b="0" i="0" u="none" strike="noStrike" dirty="0">
                        <a:solidFill>
                          <a:srgbClr val="2E2E2E"/>
                        </a:solidFill>
                        <a:effectLst/>
                        <a:latin typeface="Arial" panose="020B0604020202020204" pitchFamily="34" charset="0"/>
                      </a:endParaRPr>
                    </a:p>
                  </a:txBody>
                  <a:tcPr marL="3726" marR="3726" marT="3726" marB="0" anchor="b"/>
                </a:tc>
                <a:tc>
                  <a:txBody>
                    <a:bodyPr/>
                    <a:lstStyle/>
                    <a:p>
                      <a:pPr algn="ctr" fontAlgn="ctr"/>
                      <a:r>
                        <a:rPr lang="ru-RU" sz="900" u="none" strike="noStrike">
                          <a:effectLst/>
                        </a:rPr>
                        <a:t>Отраслевой показатель</a:t>
                      </a:r>
                      <a:endParaRPr lang="ru-RU" sz="900" b="0" i="0" u="none" strike="noStrike">
                        <a:solidFill>
                          <a:srgbClr val="000000"/>
                        </a:solidFill>
                        <a:effectLst/>
                        <a:latin typeface="Arial" panose="020B0604020202020204" pitchFamily="34" charset="0"/>
                      </a:endParaRPr>
                    </a:p>
                  </a:txBody>
                  <a:tcPr marL="3726" marR="3726" marT="3726" marB="0" anchor="ctr"/>
                </a:tc>
                <a:tc>
                  <a:txBody>
                    <a:bodyPr/>
                    <a:lstStyle/>
                    <a:p>
                      <a:pPr algn="ctr" fontAlgn="ctr"/>
                      <a:r>
                        <a:rPr lang="ru-RU" sz="900" u="none" strike="noStrike">
                          <a:effectLst/>
                        </a:rPr>
                        <a:t>Процент</a:t>
                      </a:r>
                      <a:endParaRPr lang="ru-RU" sz="900" b="0" i="0" u="none" strike="noStrike">
                        <a:solidFill>
                          <a:srgbClr val="000000"/>
                        </a:solidFill>
                        <a:effectLst/>
                        <a:latin typeface="Arial" panose="020B0604020202020204" pitchFamily="34" charset="0"/>
                      </a:endParaRPr>
                    </a:p>
                  </a:txBody>
                  <a:tcPr marL="3726" marR="3726" marT="3726" marB="0" anchor="ctr"/>
                </a:tc>
                <a:tc>
                  <a:txBody>
                    <a:bodyPr/>
                    <a:lstStyle/>
                    <a:p>
                      <a:pPr algn="ctr" fontAlgn="ctr"/>
                      <a:r>
                        <a:rPr lang="ru-RU" sz="900" u="none" strike="noStrike">
                          <a:effectLst/>
                        </a:rPr>
                        <a:t>66,4</a:t>
                      </a:r>
                      <a:endParaRPr lang="ru-RU" sz="900" b="0" i="0" u="none" strike="noStrike">
                        <a:solidFill>
                          <a:srgbClr val="000000"/>
                        </a:solidFill>
                        <a:effectLst/>
                        <a:latin typeface="Arial" panose="020B0604020202020204" pitchFamily="34" charset="0"/>
                      </a:endParaRPr>
                    </a:p>
                  </a:txBody>
                  <a:tcPr marL="3726" marR="3726" marT="3726" marB="0" anchor="ctr"/>
                </a:tc>
                <a:tc>
                  <a:txBody>
                    <a:bodyPr/>
                    <a:lstStyle/>
                    <a:p>
                      <a:pPr algn="ctr" fontAlgn="t"/>
                      <a:r>
                        <a:rPr lang="ru-RU" sz="900" b="0" i="0" u="none" strike="noStrike" dirty="0">
                          <a:solidFill>
                            <a:srgbClr val="000000"/>
                          </a:solidFill>
                          <a:effectLst/>
                          <a:latin typeface="+mn-lt"/>
                        </a:rPr>
                        <a:t>78</a:t>
                      </a:r>
                    </a:p>
                  </a:txBody>
                  <a:tcPr marL="9525" marR="9525" marT="9525" marB="0" anchor="ctr"/>
                </a:tc>
                <a:tc>
                  <a:txBody>
                    <a:bodyPr/>
                    <a:lstStyle/>
                    <a:p>
                      <a:pPr algn="ctr" fontAlgn="ctr"/>
                      <a:r>
                        <a:rPr lang="en-US" sz="900" u="none" strike="noStrike" dirty="0">
                          <a:effectLst/>
                        </a:rPr>
                        <a:t>82,8</a:t>
                      </a:r>
                      <a:endParaRPr lang="ru-RU" sz="900" b="0" i="0" u="none" strike="noStrike" dirty="0">
                        <a:solidFill>
                          <a:srgbClr val="000000"/>
                        </a:solidFill>
                        <a:effectLst/>
                        <a:latin typeface="Arial" panose="020B0604020202020204" pitchFamily="34" charset="0"/>
                      </a:endParaRPr>
                    </a:p>
                  </a:txBody>
                  <a:tcPr marL="3726" marR="3726" marT="3726" marB="0" anchor="ctr"/>
                </a:tc>
                <a:tc>
                  <a:txBody>
                    <a:bodyPr/>
                    <a:lstStyle/>
                    <a:p>
                      <a:pPr algn="ctr" fontAlgn="ctr"/>
                      <a:r>
                        <a:rPr lang="en-US" sz="900" u="none" strike="noStrike" dirty="0">
                          <a:effectLst/>
                        </a:rPr>
                        <a:t>87,8</a:t>
                      </a:r>
                      <a:endParaRPr lang="ru-RU" sz="900" b="0" i="0" u="none" strike="noStrike" dirty="0">
                        <a:solidFill>
                          <a:srgbClr val="000000"/>
                        </a:solidFill>
                        <a:effectLst/>
                        <a:latin typeface="Arial" panose="020B0604020202020204" pitchFamily="34" charset="0"/>
                      </a:endParaRPr>
                    </a:p>
                  </a:txBody>
                  <a:tcPr marL="3726" marR="3726" marT="3726" marB="0" anchor="ctr"/>
                </a:tc>
                <a:tc>
                  <a:txBody>
                    <a:bodyPr/>
                    <a:lstStyle/>
                    <a:p>
                      <a:pPr algn="ctr" fontAlgn="ctr"/>
                      <a:r>
                        <a:rPr lang="en-US" sz="900" u="none" strike="noStrike" dirty="0">
                          <a:effectLst/>
                        </a:rPr>
                        <a:t>92,8</a:t>
                      </a:r>
                      <a:endParaRPr lang="ru-RU" sz="900" b="0" i="0" u="none" strike="noStrike" dirty="0">
                        <a:solidFill>
                          <a:srgbClr val="000000"/>
                        </a:solidFill>
                        <a:effectLst/>
                        <a:latin typeface="Calibri" panose="020F0502020204030204" pitchFamily="34" charset="0"/>
                      </a:endParaRPr>
                    </a:p>
                  </a:txBody>
                  <a:tcPr marL="3726" marR="3726" marT="3726" marB="0" anchor="ctr"/>
                </a:tc>
                <a:tc>
                  <a:txBody>
                    <a:bodyPr/>
                    <a:lstStyle/>
                    <a:p>
                      <a:pPr algn="ctr" fontAlgn="ctr"/>
                      <a:r>
                        <a:rPr lang="ru-RU" sz="900" u="none" strike="noStrike" dirty="0">
                          <a:solidFill>
                            <a:schemeClr val="tx1"/>
                          </a:solidFill>
                          <a:effectLst/>
                        </a:rPr>
                        <a:t>92,8</a:t>
                      </a:r>
                      <a:endParaRPr lang="ru-RU" sz="900" b="0" i="0" u="none" strike="noStrike" dirty="0">
                        <a:solidFill>
                          <a:schemeClr val="tx1"/>
                        </a:solidFill>
                        <a:effectLst/>
                        <a:latin typeface="Calibri" panose="020F0502020204030204" pitchFamily="34" charset="0"/>
                      </a:endParaRPr>
                    </a:p>
                  </a:txBody>
                  <a:tcPr marL="3726" marR="3726" marT="3726" marB="0" anchor="ctr"/>
                </a:tc>
                <a:extLst>
                  <a:ext uri="{0D108BD9-81ED-4DB2-BD59-A6C34878D82A}">
                    <a16:rowId xmlns:a16="http://schemas.microsoft.com/office/drawing/2014/main" val="1533482390"/>
                  </a:ext>
                </a:extLst>
              </a:tr>
              <a:tr h="477938">
                <a:tc>
                  <a:txBody>
                    <a:bodyPr/>
                    <a:lstStyle/>
                    <a:p>
                      <a:pPr algn="l" fontAlgn="ctr"/>
                      <a:r>
                        <a:rPr lang="ru-RU" sz="900" u="none" strike="noStrike" dirty="0">
                          <a:effectLst/>
                        </a:rPr>
                        <a:t>Доля детей-инвалидов, которым созданы условия для получения качественного начального общего, основного общего, среднего общего образования, в общей численности детей-инвалидов школьного возраста в Московской области</a:t>
                      </a:r>
                      <a:endParaRPr lang="ru-RU" sz="900" b="0" i="0" u="none" strike="noStrike" dirty="0">
                        <a:solidFill>
                          <a:srgbClr val="000000"/>
                        </a:solidFill>
                        <a:effectLst/>
                        <a:latin typeface="Arial" panose="020B0604020202020204" pitchFamily="34" charset="0"/>
                      </a:endParaRPr>
                    </a:p>
                  </a:txBody>
                  <a:tcPr marL="3726" marR="3726" marT="3726" marB="0" anchor="ctr"/>
                </a:tc>
                <a:tc>
                  <a:txBody>
                    <a:bodyPr/>
                    <a:lstStyle/>
                    <a:p>
                      <a:pPr algn="ctr" fontAlgn="ctr"/>
                      <a:r>
                        <a:rPr lang="ru-RU" sz="900" u="none" strike="noStrike">
                          <a:effectLst/>
                        </a:rPr>
                        <a:t>Отраслевой показатель</a:t>
                      </a:r>
                      <a:endParaRPr lang="ru-RU" sz="900" b="0" i="0" u="none" strike="noStrike">
                        <a:solidFill>
                          <a:srgbClr val="000000"/>
                        </a:solidFill>
                        <a:effectLst/>
                        <a:latin typeface="Arial" panose="020B0604020202020204" pitchFamily="34" charset="0"/>
                      </a:endParaRPr>
                    </a:p>
                  </a:txBody>
                  <a:tcPr marL="3726" marR="3726" marT="3726" marB="0" anchor="ctr"/>
                </a:tc>
                <a:tc>
                  <a:txBody>
                    <a:bodyPr/>
                    <a:lstStyle/>
                    <a:p>
                      <a:pPr algn="ctr" fontAlgn="ctr"/>
                      <a:r>
                        <a:rPr lang="ru-RU" sz="900" u="none" strike="noStrike">
                          <a:effectLst/>
                        </a:rPr>
                        <a:t>Процент</a:t>
                      </a:r>
                      <a:endParaRPr lang="ru-RU" sz="900" b="0" i="0" u="none" strike="noStrike">
                        <a:solidFill>
                          <a:srgbClr val="000000"/>
                        </a:solidFill>
                        <a:effectLst/>
                        <a:latin typeface="Arial" panose="020B0604020202020204" pitchFamily="34" charset="0"/>
                      </a:endParaRPr>
                    </a:p>
                  </a:txBody>
                  <a:tcPr marL="3726" marR="3726" marT="3726" marB="0" anchor="ctr"/>
                </a:tc>
                <a:tc>
                  <a:txBody>
                    <a:bodyPr/>
                    <a:lstStyle/>
                    <a:p>
                      <a:pPr algn="ctr" fontAlgn="ctr"/>
                      <a:r>
                        <a:rPr lang="ru-RU" sz="900" u="none" strike="noStrike">
                          <a:effectLst/>
                        </a:rPr>
                        <a:t>99</a:t>
                      </a:r>
                      <a:endParaRPr lang="ru-RU" sz="900" b="0" i="0" u="none" strike="noStrike">
                        <a:solidFill>
                          <a:srgbClr val="000000"/>
                        </a:solidFill>
                        <a:effectLst/>
                        <a:latin typeface="Arial" panose="020B0604020202020204" pitchFamily="34" charset="0"/>
                      </a:endParaRPr>
                    </a:p>
                  </a:txBody>
                  <a:tcPr marL="3726" marR="3726" marT="3726" marB="0" anchor="ctr"/>
                </a:tc>
                <a:tc>
                  <a:txBody>
                    <a:bodyPr/>
                    <a:lstStyle/>
                    <a:p>
                      <a:pPr algn="ctr" fontAlgn="t"/>
                      <a:r>
                        <a:rPr lang="ru-RU" sz="900" b="0" i="0" u="none" strike="noStrike" dirty="0">
                          <a:solidFill>
                            <a:srgbClr val="000000"/>
                          </a:solidFill>
                          <a:effectLst/>
                          <a:latin typeface="+mn-lt"/>
                        </a:rPr>
                        <a:t>100</a:t>
                      </a:r>
                    </a:p>
                  </a:txBody>
                  <a:tcPr marL="9525" marR="9525" marT="9525" marB="0" anchor="ctr"/>
                </a:tc>
                <a:tc>
                  <a:txBody>
                    <a:bodyPr/>
                    <a:lstStyle/>
                    <a:p>
                      <a:pPr algn="ctr" fontAlgn="ctr"/>
                      <a:r>
                        <a:rPr lang="ru-RU" sz="900" u="none" strike="noStrike">
                          <a:effectLst/>
                        </a:rPr>
                        <a:t>100</a:t>
                      </a:r>
                      <a:endParaRPr lang="ru-RU" sz="900" b="0" i="0" u="none" strike="noStrike">
                        <a:solidFill>
                          <a:srgbClr val="000000"/>
                        </a:solidFill>
                        <a:effectLst/>
                        <a:latin typeface="Arial" panose="020B0604020202020204" pitchFamily="34" charset="0"/>
                      </a:endParaRPr>
                    </a:p>
                  </a:txBody>
                  <a:tcPr marL="3726" marR="3726" marT="3726" marB="0" anchor="ctr"/>
                </a:tc>
                <a:tc>
                  <a:txBody>
                    <a:bodyPr/>
                    <a:lstStyle/>
                    <a:p>
                      <a:pPr algn="ctr" fontAlgn="ctr"/>
                      <a:r>
                        <a:rPr lang="ru-RU" sz="900" u="none" strike="noStrike">
                          <a:effectLst/>
                        </a:rPr>
                        <a:t>100</a:t>
                      </a:r>
                      <a:endParaRPr lang="ru-RU" sz="900" b="0" i="0" u="none" strike="noStrike">
                        <a:solidFill>
                          <a:srgbClr val="000000"/>
                        </a:solidFill>
                        <a:effectLst/>
                        <a:latin typeface="Arial" panose="020B0604020202020204" pitchFamily="34" charset="0"/>
                      </a:endParaRPr>
                    </a:p>
                  </a:txBody>
                  <a:tcPr marL="3726" marR="3726" marT="3726" marB="0" anchor="ctr"/>
                </a:tc>
                <a:tc>
                  <a:txBody>
                    <a:bodyPr/>
                    <a:lstStyle/>
                    <a:p>
                      <a:pPr algn="ctr" fontAlgn="ctr"/>
                      <a:r>
                        <a:rPr lang="ru-RU" sz="900" u="none" strike="noStrike">
                          <a:effectLst/>
                        </a:rPr>
                        <a:t>100</a:t>
                      </a:r>
                      <a:endParaRPr lang="ru-RU" sz="900" b="0" i="0" u="none" strike="noStrike">
                        <a:solidFill>
                          <a:srgbClr val="000000"/>
                        </a:solidFill>
                        <a:effectLst/>
                        <a:latin typeface="Calibri" panose="020F0502020204030204" pitchFamily="34" charset="0"/>
                      </a:endParaRPr>
                    </a:p>
                  </a:txBody>
                  <a:tcPr marL="3726" marR="3726" marT="3726" marB="0" anchor="ctr"/>
                </a:tc>
                <a:tc>
                  <a:txBody>
                    <a:bodyPr/>
                    <a:lstStyle/>
                    <a:p>
                      <a:pPr algn="ctr" fontAlgn="ctr"/>
                      <a:r>
                        <a:rPr lang="ru-RU" sz="900" u="none" strike="noStrike" dirty="0">
                          <a:solidFill>
                            <a:schemeClr val="tx1"/>
                          </a:solidFill>
                          <a:effectLst/>
                        </a:rPr>
                        <a:t>100</a:t>
                      </a:r>
                      <a:endParaRPr lang="ru-RU" sz="900" b="0" i="0" u="none" strike="noStrike" dirty="0">
                        <a:solidFill>
                          <a:schemeClr val="tx1"/>
                        </a:solidFill>
                        <a:effectLst/>
                        <a:latin typeface="Calibri" panose="020F0502020204030204" pitchFamily="34" charset="0"/>
                      </a:endParaRPr>
                    </a:p>
                  </a:txBody>
                  <a:tcPr marL="3726" marR="3726" marT="3726" marB="0" anchor="ctr"/>
                </a:tc>
                <a:extLst>
                  <a:ext uri="{0D108BD9-81ED-4DB2-BD59-A6C34878D82A}">
                    <a16:rowId xmlns:a16="http://schemas.microsoft.com/office/drawing/2014/main" val="2365522142"/>
                  </a:ext>
                </a:extLst>
              </a:tr>
              <a:tr h="347367">
                <a:tc>
                  <a:txBody>
                    <a:bodyPr/>
                    <a:lstStyle/>
                    <a:p>
                      <a:pPr algn="l" fontAlgn="ctr"/>
                      <a:r>
                        <a:rPr lang="ru-RU" sz="900" u="none" strike="noStrike" dirty="0">
                          <a:effectLst/>
                        </a:rPr>
                        <a:t>Доля детей-инвалидов в возрасте от 5 до 18 лет, получающих дополнительное образование, от общей численности детей-инвалидов такого возраста</a:t>
                      </a:r>
                      <a:endParaRPr lang="ru-RU" sz="900" b="0" i="0" u="none" strike="noStrike" dirty="0">
                        <a:solidFill>
                          <a:srgbClr val="000000"/>
                        </a:solidFill>
                        <a:effectLst/>
                        <a:latin typeface="Arial" panose="020B0604020202020204" pitchFamily="34" charset="0"/>
                      </a:endParaRPr>
                    </a:p>
                  </a:txBody>
                  <a:tcPr marL="3726" marR="3726" marT="3726" marB="0" anchor="ctr"/>
                </a:tc>
                <a:tc>
                  <a:txBody>
                    <a:bodyPr/>
                    <a:lstStyle/>
                    <a:p>
                      <a:pPr algn="ctr" fontAlgn="ctr"/>
                      <a:r>
                        <a:rPr lang="ru-RU" sz="900" u="none" strike="noStrike">
                          <a:effectLst/>
                        </a:rPr>
                        <a:t>Отраслевой показатель</a:t>
                      </a:r>
                      <a:endParaRPr lang="ru-RU" sz="900" b="0" i="0" u="none" strike="noStrike">
                        <a:solidFill>
                          <a:srgbClr val="000000"/>
                        </a:solidFill>
                        <a:effectLst/>
                        <a:latin typeface="Arial" panose="020B0604020202020204" pitchFamily="34" charset="0"/>
                      </a:endParaRPr>
                    </a:p>
                  </a:txBody>
                  <a:tcPr marL="3726" marR="3726" marT="3726" marB="0" anchor="ctr"/>
                </a:tc>
                <a:tc>
                  <a:txBody>
                    <a:bodyPr/>
                    <a:lstStyle/>
                    <a:p>
                      <a:pPr algn="ctr" fontAlgn="ctr"/>
                      <a:r>
                        <a:rPr lang="ru-RU" sz="900" u="none" strike="noStrike">
                          <a:effectLst/>
                        </a:rPr>
                        <a:t>Процент</a:t>
                      </a:r>
                      <a:endParaRPr lang="ru-RU" sz="900" b="0" i="0" u="none" strike="noStrike">
                        <a:solidFill>
                          <a:srgbClr val="000000"/>
                        </a:solidFill>
                        <a:effectLst/>
                        <a:latin typeface="Arial" panose="020B0604020202020204" pitchFamily="34" charset="0"/>
                      </a:endParaRPr>
                    </a:p>
                  </a:txBody>
                  <a:tcPr marL="3726" marR="3726" marT="3726" marB="0" anchor="ctr"/>
                </a:tc>
                <a:tc>
                  <a:txBody>
                    <a:bodyPr/>
                    <a:lstStyle/>
                    <a:p>
                      <a:pPr algn="ctr" fontAlgn="ctr"/>
                      <a:r>
                        <a:rPr lang="ru-RU" sz="900" u="none" strike="noStrike">
                          <a:effectLst/>
                        </a:rPr>
                        <a:t>46</a:t>
                      </a:r>
                      <a:endParaRPr lang="ru-RU" sz="900" b="0" i="0" u="none" strike="noStrike">
                        <a:solidFill>
                          <a:srgbClr val="000000"/>
                        </a:solidFill>
                        <a:effectLst/>
                        <a:latin typeface="Arial" panose="020B0604020202020204" pitchFamily="34" charset="0"/>
                      </a:endParaRPr>
                    </a:p>
                  </a:txBody>
                  <a:tcPr marL="3726" marR="3726" marT="3726" marB="0" anchor="ctr"/>
                </a:tc>
                <a:tc>
                  <a:txBody>
                    <a:bodyPr/>
                    <a:lstStyle/>
                    <a:p>
                      <a:pPr algn="ctr" fontAlgn="t"/>
                      <a:r>
                        <a:rPr lang="ru-RU" sz="900" b="0" i="0" u="none" strike="noStrike" dirty="0">
                          <a:solidFill>
                            <a:srgbClr val="000000"/>
                          </a:solidFill>
                          <a:effectLst/>
                          <a:latin typeface="+mn-lt"/>
                        </a:rPr>
                        <a:t>54,3</a:t>
                      </a:r>
                    </a:p>
                  </a:txBody>
                  <a:tcPr marL="9525" marR="9525" marT="9525" marB="0" anchor="ctr"/>
                </a:tc>
                <a:tc>
                  <a:txBody>
                    <a:bodyPr/>
                    <a:lstStyle/>
                    <a:p>
                      <a:pPr algn="ctr" fontAlgn="ctr"/>
                      <a:r>
                        <a:rPr lang="ru-RU" sz="900" u="none" strike="noStrike">
                          <a:effectLst/>
                        </a:rPr>
                        <a:t>50</a:t>
                      </a:r>
                      <a:endParaRPr lang="ru-RU" sz="900" b="0" i="0" u="none" strike="noStrike">
                        <a:solidFill>
                          <a:srgbClr val="000000"/>
                        </a:solidFill>
                        <a:effectLst/>
                        <a:latin typeface="Arial" panose="020B0604020202020204" pitchFamily="34" charset="0"/>
                      </a:endParaRPr>
                    </a:p>
                  </a:txBody>
                  <a:tcPr marL="3726" marR="3726" marT="3726" marB="0" anchor="ctr"/>
                </a:tc>
                <a:tc>
                  <a:txBody>
                    <a:bodyPr/>
                    <a:lstStyle/>
                    <a:p>
                      <a:pPr algn="ctr" fontAlgn="ctr"/>
                      <a:r>
                        <a:rPr lang="ru-RU" sz="900" u="none" strike="noStrike">
                          <a:effectLst/>
                        </a:rPr>
                        <a:t>50</a:t>
                      </a:r>
                      <a:endParaRPr lang="ru-RU" sz="900" b="0" i="0" u="none" strike="noStrike">
                        <a:solidFill>
                          <a:srgbClr val="000000"/>
                        </a:solidFill>
                        <a:effectLst/>
                        <a:latin typeface="Arial" panose="020B0604020202020204" pitchFamily="34" charset="0"/>
                      </a:endParaRPr>
                    </a:p>
                  </a:txBody>
                  <a:tcPr marL="3726" marR="3726" marT="3726" marB="0" anchor="ctr"/>
                </a:tc>
                <a:tc>
                  <a:txBody>
                    <a:bodyPr/>
                    <a:lstStyle/>
                    <a:p>
                      <a:pPr algn="ctr" fontAlgn="ctr"/>
                      <a:r>
                        <a:rPr lang="ru-RU" sz="900" u="none" strike="noStrike">
                          <a:effectLst/>
                        </a:rPr>
                        <a:t>50</a:t>
                      </a:r>
                      <a:endParaRPr lang="ru-RU" sz="900" b="0" i="0" u="none" strike="noStrike">
                        <a:solidFill>
                          <a:srgbClr val="000000"/>
                        </a:solidFill>
                        <a:effectLst/>
                        <a:latin typeface="Calibri" panose="020F0502020204030204" pitchFamily="34" charset="0"/>
                      </a:endParaRPr>
                    </a:p>
                  </a:txBody>
                  <a:tcPr marL="3726" marR="3726" marT="3726" marB="0" anchor="ctr"/>
                </a:tc>
                <a:tc>
                  <a:txBody>
                    <a:bodyPr/>
                    <a:lstStyle/>
                    <a:p>
                      <a:pPr algn="ctr" fontAlgn="ctr"/>
                      <a:r>
                        <a:rPr lang="ru-RU" sz="900" u="none" strike="noStrike" dirty="0">
                          <a:solidFill>
                            <a:schemeClr val="tx1"/>
                          </a:solidFill>
                          <a:effectLst/>
                        </a:rPr>
                        <a:t>50</a:t>
                      </a:r>
                      <a:endParaRPr lang="ru-RU" sz="900" b="0" i="0" u="none" strike="noStrike" dirty="0">
                        <a:solidFill>
                          <a:schemeClr val="tx1"/>
                        </a:solidFill>
                        <a:effectLst/>
                        <a:latin typeface="Calibri" panose="020F0502020204030204" pitchFamily="34" charset="0"/>
                      </a:endParaRPr>
                    </a:p>
                  </a:txBody>
                  <a:tcPr marL="3726" marR="3726" marT="3726" marB="0" anchor="ctr"/>
                </a:tc>
                <a:extLst>
                  <a:ext uri="{0D108BD9-81ED-4DB2-BD59-A6C34878D82A}">
                    <a16:rowId xmlns:a16="http://schemas.microsoft.com/office/drawing/2014/main" val="4289453960"/>
                  </a:ext>
                </a:extLst>
              </a:tr>
              <a:tr h="347367">
                <a:tc>
                  <a:txBody>
                    <a:bodyPr/>
                    <a:lstStyle/>
                    <a:p>
                      <a:pPr algn="l" fontAlgn="ctr"/>
                      <a:r>
                        <a:rPr lang="ru-RU" sz="900" u="none" strike="noStrike" dirty="0">
                          <a:effectLst/>
                        </a:rPr>
                        <a:t>Доля детей-инвалидов в возрасте от 1,5 до 7 лет, охваченных дошкольным образованием, в общей численности детей-инвалидов такого возраста</a:t>
                      </a:r>
                      <a:endParaRPr lang="ru-RU" sz="900" b="0" i="0" u="none" strike="noStrike" dirty="0">
                        <a:solidFill>
                          <a:srgbClr val="000000"/>
                        </a:solidFill>
                        <a:effectLst/>
                        <a:latin typeface="Arial" panose="020B0604020202020204" pitchFamily="34" charset="0"/>
                      </a:endParaRPr>
                    </a:p>
                  </a:txBody>
                  <a:tcPr marL="3726" marR="3726" marT="3726" marB="0" anchor="ctr"/>
                </a:tc>
                <a:tc>
                  <a:txBody>
                    <a:bodyPr/>
                    <a:lstStyle/>
                    <a:p>
                      <a:pPr algn="ctr" fontAlgn="ctr"/>
                      <a:r>
                        <a:rPr lang="ru-RU" sz="900" u="none" strike="noStrike">
                          <a:effectLst/>
                        </a:rPr>
                        <a:t>Отраслевой показатель</a:t>
                      </a:r>
                      <a:endParaRPr lang="ru-RU" sz="900" b="0" i="0" u="none" strike="noStrike">
                        <a:solidFill>
                          <a:srgbClr val="000000"/>
                        </a:solidFill>
                        <a:effectLst/>
                        <a:latin typeface="Arial" panose="020B0604020202020204" pitchFamily="34" charset="0"/>
                      </a:endParaRPr>
                    </a:p>
                  </a:txBody>
                  <a:tcPr marL="3726" marR="3726" marT="3726" marB="0" anchor="ctr"/>
                </a:tc>
                <a:tc>
                  <a:txBody>
                    <a:bodyPr/>
                    <a:lstStyle/>
                    <a:p>
                      <a:pPr algn="ctr" fontAlgn="ctr"/>
                      <a:r>
                        <a:rPr lang="ru-RU" sz="900" u="none" strike="noStrike">
                          <a:effectLst/>
                        </a:rPr>
                        <a:t>Процент</a:t>
                      </a:r>
                      <a:endParaRPr lang="ru-RU" sz="900" b="0" i="0" u="none" strike="noStrike">
                        <a:solidFill>
                          <a:srgbClr val="000000"/>
                        </a:solidFill>
                        <a:effectLst/>
                        <a:latin typeface="Arial" panose="020B0604020202020204" pitchFamily="34" charset="0"/>
                      </a:endParaRPr>
                    </a:p>
                  </a:txBody>
                  <a:tcPr marL="3726" marR="3726" marT="3726" marB="0" anchor="ctr"/>
                </a:tc>
                <a:tc>
                  <a:txBody>
                    <a:bodyPr/>
                    <a:lstStyle/>
                    <a:p>
                      <a:pPr algn="ctr" fontAlgn="ctr"/>
                      <a:r>
                        <a:rPr lang="ru-RU" sz="900" u="none" strike="noStrike">
                          <a:effectLst/>
                        </a:rPr>
                        <a:t>97</a:t>
                      </a:r>
                      <a:endParaRPr lang="ru-RU" sz="900" b="0" i="0" u="none" strike="noStrike">
                        <a:solidFill>
                          <a:srgbClr val="000000"/>
                        </a:solidFill>
                        <a:effectLst/>
                        <a:latin typeface="Arial" panose="020B0604020202020204" pitchFamily="34" charset="0"/>
                      </a:endParaRPr>
                    </a:p>
                  </a:txBody>
                  <a:tcPr marL="3726" marR="3726" marT="3726" marB="0" anchor="ctr"/>
                </a:tc>
                <a:tc>
                  <a:txBody>
                    <a:bodyPr/>
                    <a:lstStyle/>
                    <a:p>
                      <a:pPr algn="ctr" fontAlgn="t"/>
                      <a:r>
                        <a:rPr lang="ru-RU" sz="900" b="0" i="0" u="none" strike="noStrike" dirty="0">
                          <a:solidFill>
                            <a:srgbClr val="000000"/>
                          </a:solidFill>
                          <a:effectLst/>
                          <a:latin typeface="+mn-lt"/>
                        </a:rPr>
                        <a:t>100</a:t>
                      </a:r>
                    </a:p>
                  </a:txBody>
                  <a:tcPr marL="9525" marR="9525" marT="9525" marB="0" anchor="ctr"/>
                </a:tc>
                <a:tc>
                  <a:txBody>
                    <a:bodyPr/>
                    <a:lstStyle/>
                    <a:p>
                      <a:pPr algn="ctr" fontAlgn="ctr"/>
                      <a:r>
                        <a:rPr lang="ru-RU" sz="900" u="none" strike="noStrike">
                          <a:effectLst/>
                        </a:rPr>
                        <a:t>100</a:t>
                      </a:r>
                      <a:endParaRPr lang="ru-RU" sz="900" b="0" i="0" u="none" strike="noStrike">
                        <a:solidFill>
                          <a:srgbClr val="000000"/>
                        </a:solidFill>
                        <a:effectLst/>
                        <a:latin typeface="Arial" panose="020B0604020202020204" pitchFamily="34" charset="0"/>
                      </a:endParaRPr>
                    </a:p>
                  </a:txBody>
                  <a:tcPr marL="3726" marR="3726" marT="3726" marB="0" anchor="ctr"/>
                </a:tc>
                <a:tc>
                  <a:txBody>
                    <a:bodyPr/>
                    <a:lstStyle/>
                    <a:p>
                      <a:pPr algn="ctr" fontAlgn="ctr"/>
                      <a:r>
                        <a:rPr lang="ru-RU" sz="900" u="none" strike="noStrike">
                          <a:effectLst/>
                        </a:rPr>
                        <a:t>100</a:t>
                      </a:r>
                      <a:endParaRPr lang="ru-RU" sz="900" b="0" i="0" u="none" strike="noStrike">
                        <a:solidFill>
                          <a:srgbClr val="000000"/>
                        </a:solidFill>
                        <a:effectLst/>
                        <a:latin typeface="Arial" panose="020B0604020202020204" pitchFamily="34" charset="0"/>
                      </a:endParaRPr>
                    </a:p>
                  </a:txBody>
                  <a:tcPr marL="3726" marR="3726" marT="3726" marB="0" anchor="ctr"/>
                </a:tc>
                <a:tc>
                  <a:txBody>
                    <a:bodyPr/>
                    <a:lstStyle/>
                    <a:p>
                      <a:pPr algn="ctr" fontAlgn="ctr"/>
                      <a:r>
                        <a:rPr lang="ru-RU" sz="900" u="none" strike="noStrike">
                          <a:effectLst/>
                        </a:rPr>
                        <a:t>100</a:t>
                      </a:r>
                      <a:endParaRPr lang="ru-RU" sz="900" b="0" i="0" u="none" strike="noStrike">
                        <a:solidFill>
                          <a:srgbClr val="000000"/>
                        </a:solidFill>
                        <a:effectLst/>
                        <a:latin typeface="Calibri" panose="020F0502020204030204" pitchFamily="34" charset="0"/>
                      </a:endParaRPr>
                    </a:p>
                  </a:txBody>
                  <a:tcPr marL="3726" marR="3726" marT="3726" marB="0" anchor="ctr"/>
                </a:tc>
                <a:tc>
                  <a:txBody>
                    <a:bodyPr/>
                    <a:lstStyle/>
                    <a:p>
                      <a:pPr algn="ctr" fontAlgn="ctr"/>
                      <a:r>
                        <a:rPr lang="ru-RU" sz="900" u="none" strike="noStrike" dirty="0">
                          <a:effectLst/>
                        </a:rPr>
                        <a:t>100</a:t>
                      </a:r>
                      <a:endParaRPr lang="ru-RU" sz="900" b="0" i="0" u="none" strike="noStrike" dirty="0">
                        <a:solidFill>
                          <a:srgbClr val="000000"/>
                        </a:solidFill>
                        <a:effectLst/>
                        <a:latin typeface="Calibri" panose="020F0502020204030204" pitchFamily="34" charset="0"/>
                      </a:endParaRPr>
                    </a:p>
                  </a:txBody>
                  <a:tcPr marL="3726" marR="3726" marT="3726" marB="0" anchor="ctr"/>
                </a:tc>
                <a:extLst>
                  <a:ext uri="{0D108BD9-81ED-4DB2-BD59-A6C34878D82A}">
                    <a16:rowId xmlns:a16="http://schemas.microsoft.com/office/drawing/2014/main" val="2872991259"/>
                  </a:ext>
                </a:extLst>
              </a:tr>
            </a:tbl>
          </a:graphicData>
        </a:graphic>
      </p:graphicFrame>
    </p:spTree>
    <p:extLst>
      <p:ext uri="{BB962C8B-B14F-4D97-AF65-F5344CB8AC3E}">
        <p14:creationId xmlns:p14="http://schemas.microsoft.com/office/powerpoint/2010/main" val="3238652440"/>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C76ABE35-EE31-4586-BF2E-7BF9729091A9}"/>
              </a:ext>
            </a:extLst>
          </p:cNvPr>
          <p:cNvSpPr>
            <a:spLocks noGrp="1"/>
          </p:cNvSpPr>
          <p:nvPr>
            <p:ph type="title"/>
          </p:nvPr>
        </p:nvSpPr>
        <p:spPr>
          <a:xfrm>
            <a:off x="845127" y="170694"/>
            <a:ext cx="11192963" cy="539587"/>
          </a:xfrm>
        </p:spPr>
        <p:txBody>
          <a:bodyPr>
            <a:noAutofit/>
          </a:bodyPr>
          <a:lstStyle/>
          <a:p>
            <a:pPr algn="ctr"/>
            <a:r>
              <a:rPr lang="ru-RU" sz="2400" dirty="0"/>
              <a:t>Реализация муниципальных программ</a:t>
            </a:r>
            <a:br>
              <a:rPr lang="ru-RU" sz="2400" dirty="0"/>
            </a:br>
            <a:r>
              <a:rPr lang="ru-RU" sz="2400" dirty="0"/>
              <a:t> городского округа Долгопрудный в разрезе целевых показателей в динамике</a:t>
            </a:r>
          </a:p>
        </p:txBody>
      </p:sp>
      <p:sp>
        <p:nvSpPr>
          <p:cNvPr id="4" name="Номер слайда 3">
            <a:extLst>
              <a:ext uri="{FF2B5EF4-FFF2-40B4-BE49-F238E27FC236}">
                <a16:creationId xmlns:a16="http://schemas.microsoft.com/office/drawing/2014/main" id="{6F302A7F-1EA8-4336-863D-1EEEBC559F5F}"/>
              </a:ext>
            </a:extLst>
          </p:cNvPr>
          <p:cNvSpPr>
            <a:spLocks noGrp="1"/>
          </p:cNvSpPr>
          <p:nvPr>
            <p:ph type="sldNum" sz="quarter" idx="12"/>
          </p:nvPr>
        </p:nvSpPr>
        <p:spPr>
          <a:xfrm>
            <a:off x="9448800" y="6492240"/>
            <a:ext cx="2743200" cy="365125"/>
          </a:xfrm>
        </p:spPr>
        <p:txBody>
          <a:bodyPr/>
          <a:lstStyle/>
          <a:p>
            <a:fld id="{E4EB6E89-BA87-4003-BD23-6BDF40F3EBED}" type="slidenum">
              <a:rPr lang="ru-RU" smtClean="0"/>
              <a:pPr/>
              <a:t>47</a:t>
            </a:fld>
            <a:endParaRPr lang="ru-RU"/>
          </a:p>
        </p:txBody>
      </p:sp>
      <p:pic>
        <p:nvPicPr>
          <p:cNvPr id="6" name="Объект 6">
            <a:extLst>
              <a:ext uri="{FF2B5EF4-FFF2-40B4-BE49-F238E27FC236}">
                <a16:creationId xmlns:a16="http://schemas.microsoft.com/office/drawing/2014/main" id="{4CE9F828-CB7F-4197-B7C9-2991DABD01A3}"/>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53910" y="170694"/>
            <a:ext cx="760490" cy="342008"/>
          </a:xfrm>
          <a:prstGeom prst="rect">
            <a:avLst/>
          </a:prstGeom>
        </p:spPr>
      </p:pic>
      <p:graphicFrame>
        <p:nvGraphicFramePr>
          <p:cNvPr id="8" name="Объект 7">
            <a:extLst>
              <a:ext uri="{FF2B5EF4-FFF2-40B4-BE49-F238E27FC236}">
                <a16:creationId xmlns:a16="http://schemas.microsoft.com/office/drawing/2014/main" id="{5CBBF417-8587-4569-8449-9B54DF81014F}"/>
              </a:ext>
            </a:extLst>
          </p:cNvPr>
          <p:cNvGraphicFramePr>
            <a:graphicFrameLocks noGrp="1"/>
          </p:cNvGraphicFramePr>
          <p:nvPr>
            <p:ph idx="1"/>
            <p:extLst>
              <p:ext uri="{D42A27DB-BD31-4B8C-83A1-F6EECF244321}">
                <p14:modId xmlns:p14="http://schemas.microsoft.com/office/powerpoint/2010/main" val="1290519174"/>
              </p:ext>
            </p:extLst>
          </p:nvPr>
        </p:nvGraphicFramePr>
        <p:xfrm>
          <a:off x="740705" y="912783"/>
          <a:ext cx="10967102" cy="5579457"/>
        </p:xfrm>
        <a:graphic>
          <a:graphicData uri="http://schemas.openxmlformats.org/drawingml/2006/table">
            <a:tbl>
              <a:tblPr>
                <a:tableStyleId>{5C22544A-7EE6-4342-B048-85BDC9FD1C3A}</a:tableStyleId>
              </a:tblPr>
              <a:tblGrid>
                <a:gridCol w="2975060">
                  <a:extLst>
                    <a:ext uri="{9D8B030D-6E8A-4147-A177-3AD203B41FA5}">
                      <a16:colId xmlns:a16="http://schemas.microsoft.com/office/drawing/2014/main" val="2086403084"/>
                    </a:ext>
                  </a:extLst>
                </a:gridCol>
                <a:gridCol w="1119764">
                  <a:extLst>
                    <a:ext uri="{9D8B030D-6E8A-4147-A177-3AD203B41FA5}">
                      <a16:colId xmlns:a16="http://schemas.microsoft.com/office/drawing/2014/main" val="3367119760"/>
                    </a:ext>
                  </a:extLst>
                </a:gridCol>
                <a:gridCol w="944115">
                  <a:extLst>
                    <a:ext uri="{9D8B030D-6E8A-4147-A177-3AD203B41FA5}">
                      <a16:colId xmlns:a16="http://schemas.microsoft.com/office/drawing/2014/main" val="205276218"/>
                    </a:ext>
                  </a:extLst>
                </a:gridCol>
                <a:gridCol w="944115">
                  <a:extLst>
                    <a:ext uri="{9D8B030D-6E8A-4147-A177-3AD203B41FA5}">
                      <a16:colId xmlns:a16="http://schemas.microsoft.com/office/drawing/2014/main" val="4269392862"/>
                    </a:ext>
                  </a:extLst>
                </a:gridCol>
                <a:gridCol w="988027">
                  <a:extLst>
                    <a:ext uri="{9D8B030D-6E8A-4147-A177-3AD203B41FA5}">
                      <a16:colId xmlns:a16="http://schemas.microsoft.com/office/drawing/2014/main" val="1199516679"/>
                    </a:ext>
                  </a:extLst>
                </a:gridCol>
                <a:gridCol w="966071">
                  <a:extLst>
                    <a:ext uri="{9D8B030D-6E8A-4147-A177-3AD203B41FA5}">
                      <a16:colId xmlns:a16="http://schemas.microsoft.com/office/drawing/2014/main" val="668622646"/>
                    </a:ext>
                  </a:extLst>
                </a:gridCol>
                <a:gridCol w="1064874">
                  <a:extLst>
                    <a:ext uri="{9D8B030D-6E8A-4147-A177-3AD203B41FA5}">
                      <a16:colId xmlns:a16="http://schemas.microsoft.com/office/drawing/2014/main" val="2704801557"/>
                    </a:ext>
                  </a:extLst>
                </a:gridCol>
                <a:gridCol w="966071">
                  <a:extLst>
                    <a:ext uri="{9D8B030D-6E8A-4147-A177-3AD203B41FA5}">
                      <a16:colId xmlns:a16="http://schemas.microsoft.com/office/drawing/2014/main" val="1663826247"/>
                    </a:ext>
                  </a:extLst>
                </a:gridCol>
                <a:gridCol w="999005">
                  <a:extLst>
                    <a:ext uri="{9D8B030D-6E8A-4147-A177-3AD203B41FA5}">
                      <a16:colId xmlns:a16="http://schemas.microsoft.com/office/drawing/2014/main" val="3497174290"/>
                    </a:ext>
                  </a:extLst>
                </a:gridCol>
              </a:tblGrid>
              <a:tr h="227846">
                <a:tc rowSpan="2">
                  <a:txBody>
                    <a:bodyPr/>
                    <a:lstStyle/>
                    <a:p>
                      <a:pPr algn="ctr" fontAlgn="ctr"/>
                      <a:r>
                        <a:rPr lang="ru-RU" sz="1100" u="none" strike="noStrike" dirty="0">
                          <a:effectLst/>
                        </a:rPr>
                        <a:t>Наименование муниципальной программы/подпрограммы/показателя</a:t>
                      </a:r>
                      <a:endParaRPr lang="ru-RU" sz="1100" b="0" i="0" u="none" strike="noStrike" dirty="0">
                        <a:solidFill>
                          <a:srgbClr val="000000"/>
                        </a:solidFill>
                        <a:effectLst/>
                        <a:latin typeface="Arial" panose="020B0604020202020204" pitchFamily="34" charset="0"/>
                      </a:endParaRPr>
                    </a:p>
                  </a:txBody>
                  <a:tcPr marL="6562" marR="6562" marT="6562" marB="0" anchor="ctr"/>
                </a:tc>
                <a:tc rowSpan="2">
                  <a:txBody>
                    <a:bodyPr/>
                    <a:lstStyle/>
                    <a:p>
                      <a:pPr algn="ctr" fontAlgn="ctr"/>
                      <a:r>
                        <a:rPr lang="ru-RU" sz="1100" u="none" strike="noStrike">
                          <a:effectLst/>
                        </a:rPr>
                        <a:t>Тип показателя</a:t>
                      </a:r>
                      <a:endParaRPr lang="ru-RU" sz="1100" b="0" i="0" u="none" strike="noStrike">
                        <a:solidFill>
                          <a:srgbClr val="000000"/>
                        </a:solidFill>
                        <a:effectLst/>
                        <a:latin typeface="Arial" panose="020B0604020202020204" pitchFamily="34" charset="0"/>
                      </a:endParaRPr>
                    </a:p>
                  </a:txBody>
                  <a:tcPr marL="6562" marR="6562" marT="6562" marB="0" anchor="ctr"/>
                </a:tc>
                <a:tc rowSpan="2">
                  <a:txBody>
                    <a:bodyPr/>
                    <a:lstStyle/>
                    <a:p>
                      <a:pPr algn="ctr" fontAlgn="ctr"/>
                      <a:r>
                        <a:rPr lang="ru-RU" sz="1100" u="none" strike="noStrike">
                          <a:effectLst/>
                        </a:rPr>
                        <a:t>Единица измерения</a:t>
                      </a:r>
                      <a:endParaRPr lang="ru-RU" sz="1100" b="0" i="0" u="none" strike="noStrike">
                        <a:solidFill>
                          <a:srgbClr val="000000"/>
                        </a:solidFill>
                        <a:effectLst/>
                        <a:latin typeface="Arial" panose="020B0604020202020204" pitchFamily="34" charset="0"/>
                      </a:endParaRPr>
                    </a:p>
                  </a:txBody>
                  <a:tcPr marL="6562" marR="6562" marT="6562" marB="0" anchor="ctr"/>
                </a:tc>
                <a:tc rowSpan="2">
                  <a:txBody>
                    <a:bodyPr/>
                    <a:lstStyle/>
                    <a:p>
                      <a:pPr algn="ctr" fontAlgn="ctr"/>
                      <a:r>
                        <a:rPr lang="ru-RU" sz="1100" u="none" strike="noStrike">
                          <a:effectLst/>
                        </a:rPr>
                        <a:t>Базовое значение</a:t>
                      </a:r>
                      <a:endParaRPr lang="ru-RU" sz="1100" b="0" i="0" u="none" strike="noStrike">
                        <a:solidFill>
                          <a:srgbClr val="000000"/>
                        </a:solidFill>
                        <a:effectLst/>
                        <a:latin typeface="Arial" panose="020B0604020202020204" pitchFamily="34" charset="0"/>
                      </a:endParaRPr>
                    </a:p>
                  </a:txBody>
                  <a:tcPr marL="6562" marR="6562" marT="6562" marB="0" anchor="ctr"/>
                </a:tc>
                <a:tc rowSpan="2">
                  <a:txBody>
                    <a:bodyPr/>
                    <a:lstStyle/>
                    <a:p>
                      <a:pPr algn="ctr" fontAlgn="ctr"/>
                      <a:r>
                        <a:rPr lang="ru-RU" sz="1100" u="none" strike="noStrike" dirty="0">
                          <a:effectLst/>
                        </a:rPr>
                        <a:t>Достигнутое 2021 года</a:t>
                      </a:r>
                      <a:endParaRPr lang="ru-RU" sz="1100" b="0" i="0" u="none" strike="noStrike" dirty="0">
                        <a:solidFill>
                          <a:srgbClr val="000000"/>
                        </a:solidFill>
                        <a:effectLst/>
                        <a:latin typeface="Arial" panose="020B0604020202020204" pitchFamily="34" charset="0"/>
                      </a:endParaRPr>
                    </a:p>
                  </a:txBody>
                  <a:tcPr marL="6562" marR="6562" marT="6562" marB="0" anchor="ctr"/>
                </a:tc>
                <a:tc rowSpan="2">
                  <a:txBody>
                    <a:bodyPr/>
                    <a:lstStyle/>
                    <a:p>
                      <a:pPr algn="ctr" fontAlgn="ctr"/>
                      <a:r>
                        <a:rPr lang="ru-RU" sz="1100" u="none" strike="noStrike" dirty="0">
                          <a:effectLst/>
                        </a:rPr>
                        <a:t>Оценка 2022 год</a:t>
                      </a:r>
                      <a:endParaRPr lang="ru-RU" sz="1100" b="0" i="0" u="none" strike="noStrike" dirty="0">
                        <a:solidFill>
                          <a:srgbClr val="000000"/>
                        </a:solidFill>
                        <a:effectLst/>
                        <a:latin typeface="Arial" panose="020B0604020202020204" pitchFamily="34" charset="0"/>
                      </a:endParaRPr>
                    </a:p>
                  </a:txBody>
                  <a:tcPr marL="6562" marR="6562" marT="6562" marB="0" anchor="ctr"/>
                </a:tc>
                <a:tc gridSpan="3">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ru-RU" sz="11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Планируемое значение показателя по годам реализации</a:t>
                      </a:r>
                    </a:p>
                  </a:txBody>
                  <a:tcPr marL="3729" marR="3729" marT="3729" marB="0" anchor="ctr"/>
                </a:tc>
                <a:tc hMerge="1">
                  <a:txBody>
                    <a:bodyPr/>
                    <a:lstStyle/>
                    <a:p>
                      <a:endParaRPr lang="ru-RU" dirty="0"/>
                    </a:p>
                  </a:txBody>
                  <a:tcPr marL="3729" marR="3729" marT="3729" marB="0" anchor="ctr"/>
                </a:tc>
                <a:tc hMerge="1">
                  <a:txBody>
                    <a:bodyPr/>
                    <a:lstStyle/>
                    <a:p>
                      <a:endParaRPr lang="ru-RU" dirty="0"/>
                    </a:p>
                  </a:txBody>
                  <a:tcPr marL="3729" marR="3729" marT="3729" marB="0" anchor="ctr"/>
                </a:tc>
                <a:extLst>
                  <a:ext uri="{0D108BD9-81ED-4DB2-BD59-A6C34878D82A}">
                    <a16:rowId xmlns:a16="http://schemas.microsoft.com/office/drawing/2014/main" val="4139479239"/>
                  </a:ext>
                </a:extLst>
              </a:tr>
              <a:tr h="227846">
                <a:tc vMerge="1">
                  <a:txBody>
                    <a:bodyPr/>
                    <a:lstStyle/>
                    <a:p>
                      <a:endParaRPr lang="ru-RU"/>
                    </a:p>
                  </a:txBody>
                  <a:tcPr/>
                </a:tc>
                <a:tc vMerge="1">
                  <a:txBody>
                    <a:bodyPr/>
                    <a:lstStyle/>
                    <a:p>
                      <a:endParaRPr lang="ru-RU"/>
                    </a:p>
                  </a:txBody>
                  <a:tcPr/>
                </a:tc>
                <a:tc vMerge="1">
                  <a:txBody>
                    <a:bodyPr/>
                    <a:lstStyle/>
                    <a:p>
                      <a:endParaRPr lang="ru-RU"/>
                    </a:p>
                  </a:txBody>
                  <a:tcPr/>
                </a:tc>
                <a:tc vMerge="1">
                  <a:txBody>
                    <a:bodyPr/>
                    <a:lstStyle/>
                    <a:p>
                      <a:endParaRPr lang="ru-RU"/>
                    </a:p>
                  </a:txBody>
                  <a:tcPr/>
                </a:tc>
                <a:tc vMerge="1">
                  <a:txBody>
                    <a:bodyPr/>
                    <a:lstStyle/>
                    <a:p>
                      <a:endParaRPr lang="ru-RU"/>
                    </a:p>
                  </a:txBody>
                  <a:tcPr/>
                </a:tc>
                <a:tc vMerge="1">
                  <a:txBody>
                    <a:bodyPr/>
                    <a:lstStyle/>
                    <a:p>
                      <a:endParaRPr lang="ru-RU"/>
                    </a:p>
                  </a:txBody>
                  <a:tcPr/>
                </a:tc>
                <a:tc>
                  <a:txBody>
                    <a:bodyPr/>
                    <a:lstStyle/>
                    <a:p>
                      <a:pPr algn="ctr" fontAlgn="ctr"/>
                      <a:r>
                        <a:rPr lang="ru-RU" sz="1100" u="none" strike="noStrike" dirty="0">
                          <a:effectLst/>
                        </a:rPr>
                        <a:t>2023 год</a:t>
                      </a:r>
                      <a:endParaRPr lang="ru-RU" sz="1100" b="0" i="0" u="none" strike="noStrike" dirty="0">
                        <a:solidFill>
                          <a:srgbClr val="000000"/>
                        </a:solidFill>
                        <a:effectLst/>
                        <a:latin typeface="Arial" panose="020B0604020202020204" pitchFamily="34" charset="0"/>
                      </a:endParaRPr>
                    </a:p>
                  </a:txBody>
                  <a:tcPr marL="3729" marR="3729" marT="3729" marB="0" anchor="ctr"/>
                </a:tc>
                <a:tc>
                  <a:txBody>
                    <a:bodyPr/>
                    <a:lstStyle/>
                    <a:p>
                      <a:pPr algn="ctr" fontAlgn="ctr"/>
                      <a:r>
                        <a:rPr lang="ru-RU" sz="1100" u="none" strike="noStrike" dirty="0">
                          <a:effectLst/>
                        </a:rPr>
                        <a:t>2024 год</a:t>
                      </a:r>
                      <a:endParaRPr lang="ru-RU" sz="1100" b="0" i="0" u="none" strike="noStrike" dirty="0">
                        <a:solidFill>
                          <a:srgbClr val="000000"/>
                        </a:solidFill>
                        <a:effectLst/>
                        <a:latin typeface="Arial" panose="020B0604020202020204" pitchFamily="34" charset="0"/>
                      </a:endParaRPr>
                    </a:p>
                  </a:txBody>
                  <a:tcPr marL="3729" marR="3729" marT="3729" marB="0" anchor="ctr"/>
                </a:tc>
                <a:tc>
                  <a:txBody>
                    <a:bodyPr/>
                    <a:lstStyle/>
                    <a:p>
                      <a:pPr algn="ctr" fontAlgn="ctr"/>
                      <a:r>
                        <a:rPr lang="ru-RU" sz="1100" u="none" strike="noStrike" dirty="0">
                          <a:effectLst/>
                        </a:rPr>
                        <a:t>2025 год</a:t>
                      </a:r>
                      <a:endParaRPr lang="ru-RU" sz="1100" b="0" i="0" u="none" strike="noStrike" dirty="0">
                        <a:solidFill>
                          <a:srgbClr val="000000"/>
                        </a:solidFill>
                        <a:effectLst/>
                        <a:latin typeface="Arial" panose="020B0604020202020204" pitchFamily="34" charset="0"/>
                      </a:endParaRPr>
                    </a:p>
                  </a:txBody>
                  <a:tcPr marL="3729" marR="3729" marT="3729" marB="0" anchor="ctr"/>
                </a:tc>
                <a:extLst>
                  <a:ext uri="{0D108BD9-81ED-4DB2-BD59-A6C34878D82A}">
                    <a16:rowId xmlns:a16="http://schemas.microsoft.com/office/drawing/2014/main" val="3260154583"/>
                  </a:ext>
                </a:extLst>
              </a:tr>
              <a:tr h="455691">
                <a:tc>
                  <a:txBody>
                    <a:bodyPr/>
                    <a:lstStyle/>
                    <a:p>
                      <a:pPr algn="l" fontAlgn="ctr"/>
                      <a:r>
                        <a:rPr lang="ru-RU" sz="1100" u="none" strike="noStrike">
                          <a:effectLst/>
                        </a:rPr>
                        <a:t>Муниципальная программа «Социальная защита населения»</a:t>
                      </a:r>
                      <a:endParaRPr lang="ru-RU" sz="1100" b="1" i="0" u="none" strike="noStrike">
                        <a:solidFill>
                          <a:srgbClr val="000000"/>
                        </a:solidFill>
                        <a:effectLst/>
                        <a:latin typeface="Arial" panose="020B0604020202020204" pitchFamily="34" charset="0"/>
                      </a:endParaRPr>
                    </a:p>
                  </a:txBody>
                  <a:tcPr marL="6562" marR="6562" marT="6562" marB="0" anchor="ctr"/>
                </a:tc>
                <a:tc>
                  <a:txBody>
                    <a:bodyPr/>
                    <a:lstStyle/>
                    <a:p>
                      <a:pPr algn="ctr" fontAlgn="ctr"/>
                      <a:r>
                        <a:rPr lang="ru-RU" sz="1100" u="none" strike="noStrike">
                          <a:effectLst/>
                        </a:rPr>
                        <a:t> </a:t>
                      </a:r>
                      <a:endParaRPr lang="ru-RU" sz="1100" b="0" i="0" u="none" strike="noStrike">
                        <a:solidFill>
                          <a:srgbClr val="000000"/>
                        </a:solidFill>
                        <a:effectLst/>
                        <a:latin typeface="Arial" panose="020B0604020202020204" pitchFamily="34" charset="0"/>
                      </a:endParaRPr>
                    </a:p>
                  </a:txBody>
                  <a:tcPr marL="6562" marR="6562" marT="6562" marB="0" anchor="ctr"/>
                </a:tc>
                <a:tc>
                  <a:txBody>
                    <a:bodyPr/>
                    <a:lstStyle/>
                    <a:p>
                      <a:pPr algn="ctr" fontAlgn="ctr"/>
                      <a:r>
                        <a:rPr lang="ru-RU" sz="1100" u="none" strike="noStrike">
                          <a:effectLst/>
                        </a:rPr>
                        <a:t> </a:t>
                      </a:r>
                      <a:endParaRPr lang="ru-RU" sz="1100" b="0" i="0" u="none" strike="noStrike">
                        <a:solidFill>
                          <a:srgbClr val="000000"/>
                        </a:solidFill>
                        <a:effectLst/>
                        <a:latin typeface="Arial" panose="020B0604020202020204" pitchFamily="34" charset="0"/>
                      </a:endParaRPr>
                    </a:p>
                  </a:txBody>
                  <a:tcPr marL="6562" marR="6562" marT="6562" marB="0" anchor="ctr"/>
                </a:tc>
                <a:tc>
                  <a:txBody>
                    <a:bodyPr/>
                    <a:lstStyle/>
                    <a:p>
                      <a:pPr algn="ctr" fontAlgn="ctr"/>
                      <a:r>
                        <a:rPr lang="ru-RU" sz="1100" u="none" strike="noStrike">
                          <a:effectLst/>
                        </a:rPr>
                        <a:t> </a:t>
                      </a:r>
                      <a:endParaRPr lang="ru-RU" sz="1100" b="0" i="0" u="none" strike="noStrike">
                        <a:solidFill>
                          <a:srgbClr val="000000"/>
                        </a:solidFill>
                        <a:effectLst/>
                        <a:latin typeface="Arial" panose="020B0604020202020204" pitchFamily="34" charset="0"/>
                      </a:endParaRPr>
                    </a:p>
                  </a:txBody>
                  <a:tcPr marL="6562" marR="6562" marT="6562" marB="0" anchor="ctr"/>
                </a:tc>
                <a:tc>
                  <a:txBody>
                    <a:bodyPr/>
                    <a:lstStyle/>
                    <a:p>
                      <a:pPr algn="ctr" fontAlgn="ctr"/>
                      <a:r>
                        <a:rPr lang="ru-RU" sz="1100" u="none" strike="noStrike">
                          <a:effectLst/>
                        </a:rPr>
                        <a:t> </a:t>
                      </a:r>
                      <a:endParaRPr lang="ru-RU" sz="1100" b="0" i="0" u="none" strike="noStrike">
                        <a:solidFill>
                          <a:srgbClr val="000000"/>
                        </a:solidFill>
                        <a:effectLst/>
                        <a:latin typeface="Arial" panose="020B0604020202020204" pitchFamily="34" charset="0"/>
                      </a:endParaRPr>
                    </a:p>
                  </a:txBody>
                  <a:tcPr marL="6562" marR="6562" marT="6562" marB="0" anchor="ctr"/>
                </a:tc>
                <a:tc>
                  <a:txBody>
                    <a:bodyPr/>
                    <a:lstStyle/>
                    <a:p>
                      <a:pPr algn="ctr" fontAlgn="ctr"/>
                      <a:r>
                        <a:rPr lang="ru-RU" sz="1100" u="none" strike="noStrike">
                          <a:effectLst/>
                        </a:rPr>
                        <a:t> </a:t>
                      </a:r>
                      <a:endParaRPr lang="ru-RU" sz="1100" b="0" i="0" u="none" strike="noStrike">
                        <a:solidFill>
                          <a:srgbClr val="000000"/>
                        </a:solidFill>
                        <a:effectLst/>
                        <a:latin typeface="Arial" panose="020B0604020202020204" pitchFamily="34" charset="0"/>
                      </a:endParaRPr>
                    </a:p>
                  </a:txBody>
                  <a:tcPr marL="6562" marR="6562" marT="6562" marB="0" anchor="ctr"/>
                </a:tc>
                <a:tc>
                  <a:txBody>
                    <a:bodyPr/>
                    <a:lstStyle/>
                    <a:p>
                      <a:pPr algn="ctr" fontAlgn="ctr"/>
                      <a:r>
                        <a:rPr lang="ru-RU" sz="1100" u="none" strike="noStrike">
                          <a:effectLst/>
                        </a:rPr>
                        <a:t> </a:t>
                      </a:r>
                      <a:endParaRPr lang="ru-RU" sz="1100" b="0" i="0" u="none" strike="noStrike">
                        <a:solidFill>
                          <a:srgbClr val="000000"/>
                        </a:solidFill>
                        <a:effectLst/>
                        <a:latin typeface="Arial" panose="020B0604020202020204" pitchFamily="34" charset="0"/>
                      </a:endParaRPr>
                    </a:p>
                  </a:txBody>
                  <a:tcPr marL="6562" marR="6562" marT="6562" marB="0" anchor="ctr"/>
                </a:tc>
                <a:tc>
                  <a:txBody>
                    <a:bodyPr/>
                    <a:lstStyle/>
                    <a:p>
                      <a:pPr algn="ctr" fontAlgn="ctr"/>
                      <a:r>
                        <a:rPr lang="ru-RU" sz="1100" u="none" strike="noStrike">
                          <a:effectLst/>
                        </a:rPr>
                        <a:t> </a:t>
                      </a:r>
                      <a:endParaRPr lang="ru-RU" sz="1100" b="0" i="0" u="none" strike="noStrike">
                        <a:solidFill>
                          <a:srgbClr val="000000"/>
                        </a:solidFill>
                        <a:effectLst/>
                        <a:latin typeface="Calibri" panose="020F0502020204030204" pitchFamily="34" charset="0"/>
                      </a:endParaRPr>
                    </a:p>
                  </a:txBody>
                  <a:tcPr marL="6562" marR="6562" marT="6562" marB="0" anchor="ctr"/>
                </a:tc>
                <a:tc>
                  <a:txBody>
                    <a:bodyPr/>
                    <a:lstStyle/>
                    <a:p>
                      <a:pPr algn="ctr" fontAlgn="ctr"/>
                      <a:r>
                        <a:rPr lang="ru-RU" sz="1100" u="none" strike="noStrike">
                          <a:effectLst/>
                        </a:rPr>
                        <a:t> </a:t>
                      </a:r>
                      <a:endParaRPr lang="ru-RU" sz="1100" b="0" i="0" u="none" strike="noStrike">
                        <a:solidFill>
                          <a:srgbClr val="000000"/>
                        </a:solidFill>
                        <a:effectLst/>
                        <a:latin typeface="Calibri" panose="020F0502020204030204" pitchFamily="34" charset="0"/>
                      </a:endParaRPr>
                    </a:p>
                  </a:txBody>
                  <a:tcPr marL="6562" marR="6562" marT="6562" marB="0" anchor="ctr"/>
                </a:tc>
                <a:extLst>
                  <a:ext uri="{0D108BD9-81ED-4DB2-BD59-A6C34878D82A}">
                    <a16:rowId xmlns:a16="http://schemas.microsoft.com/office/drawing/2014/main" val="4123238979"/>
                  </a:ext>
                </a:extLst>
              </a:tr>
              <a:tr h="455691">
                <a:tc>
                  <a:txBody>
                    <a:bodyPr/>
                    <a:lstStyle/>
                    <a:p>
                      <a:pPr algn="l" fontAlgn="ctr"/>
                      <a:r>
                        <a:rPr lang="ru-RU" sz="1100" u="none" strike="noStrike">
                          <a:effectLst/>
                        </a:rPr>
                        <a:t>Подпрограмма III «Развитие системы отдыха и оздоровления детей»</a:t>
                      </a:r>
                      <a:endParaRPr lang="ru-RU" sz="1100" b="1" i="0" u="none" strike="noStrike">
                        <a:solidFill>
                          <a:srgbClr val="000000"/>
                        </a:solidFill>
                        <a:effectLst/>
                        <a:latin typeface="Arial" panose="020B0604020202020204" pitchFamily="34" charset="0"/>
                      </a:endParaRPr>
                    </a:p>
                  </a:txBody>
                  <a:tcPr marL="6562" marR="6562" marT="6562" marB="0" anchor="ctr"/>
                </a:tc>
                <a:tc>
                  <a:txBody>
                    <a:bodyPr/>
                    <a:lstStyle/>
                    <a:p>
                      <a:pPr algn="ctr" fontAlgn="ctr"/>
                      <a:r>
                        <a:rPr lang="ru-RU" sz="1100" u="none" strike="noStrike">
                          <a:effectLst/>
                        </a:rPr>
                        <a:t> </a:t>
                      </a:r>
                      <a:endParaRPr lang="ru-RU" sz="1100" b="0" i="0" u="none" strike="noStrike">
                        <a:solidFill>
                          <a:srgbClr val="000000"/>
                        </a:solidFill>
                        <a:effectLst/>
                        <a:latin typeface="Arial" panose="020B0604020202020204" pitchFamily="34" charset="0"/>
                      </a:endParaRPr>
                    </a:p>
                  </a:txBody>
                  <a:tcPr marL="6562" marR="6562" marT="6562" marB="0" anchor="ctr"/>
                </a:tc>
                <a:tc>
                  <a:txBody>
                    <a:bodyPr/>
                    <a:lstStyle/>
                    <a:p>
                      <a:pPr algn="ctr" fontAlgn="ctr"/>
                      <a:r>
                        <a:rPr lang="ru-RU" sz="1100" u="none" strike="noStrike">
                          <a:effectLst/>
                        </a:rPr>
                        <a:t> </a:t>
                      </a:r>
                      <a:endParaRPr lang="ru-RU" sz="1100" b="0" i="0" u="none" strike="noStrike">
                        <a:solidFill>
                          <a:srgbClr val="000000"/>
                        </a:solidFill>
                        <a:effectLst/>
                        <a:latin typeface="Arial" panose="020B0604020202020204" pitchFamily="34" charset="0"/>
                      </a:endParaRPr>
                    </a:p>
                  </a:txBody>
                  <a:tcPr marL="6562" marR="6562" marT="6562" marB="0" anchor="ctr"/>
                </a:tc>
                <a:tc>
                  <a:txBody>
                    <a:bodyPr/>
                    <a:lstStyle/>
                    <a:p>
                      <a:pPr algn="ctr" fontAlgn="ctr"/>
                      <a:r>
                        <a:rPr lang="ru-RU" sz="1100" u="none" strike="noStrike">
                          <a:effectLst/>
                        </a:rPr>
                        <a:t> </a:t>
                      </a:r>
                      <a:endParaRPr lang="ru-RU" sz="1100" b="0" i="0" u="none" strike="noStrike">
                        <a:solidFill>
                          <a:srgbClr val="000000"/>
                        </a:solidFill>
                        <a:effectLst/>
                        <a:latin typeface="Arial" panose="020B0604020202020204" pitchFamily="34" charset="0"/>
                      </a:endParaRPr>
                    </a:p>
                  </a:txBody>
                  <a:tcPr marL="6562" marR="6562" marT="6562" marB="0" anchor="ctr"/>
                </a:tc>
                <a:tc>
                  <a:txBody>
                    <a:bodyPr/>
                    <a:lstStyle/>
                    <a:p>
                      <a:pPr algn="ctr" fontAlgn="ctr"/>
                      <a:r>
                        <a:rPr lang="ru-RU" sz="1100" u="none" strike="noStrike">
                          <a:effectLst/>
                        </a:rPr>
                        <a:t> </a:t>
                      </a:r>
                      <a:endParaRPr lang="ru-RU" sz="1100" b="0" i="0" u="none" strike="noStrike">
                        <a:solidFill>
                          <a:srgbClr val="000000"/>
                        </a:solidFill>
                        <a:effectLst/>
                        <a:latin typeface="Arial" panose="020B0604020202020204" pitchFamily="34" charset="0"/>
                      </a:endParaRPr>
                    </a:p>
                  </a:txBody>
                  <a:tcPr marL="6562" marR="6562" marT="6562" marB="0" anchor="ctr"/>
                </a:tc>
                <a:tc>
                  <a:txBody>
                    <a:bodyPr/>
                    <a:lstStyle/>
                    <a:p>
                      <a:pPr algn="ctr" fontAlgn="ctr"/>
                      <a:r>
                        <a:rPr lang="ru-RU" sz="1100" u="none" strike="noStrike">
                          <a:effectLst/>
                        </a:rPr>
                        <a:t> </a:t>
                      </a:r>
                      <a:endParaRPr lang="ru-RU" sz="1100" b="0" i="0" u="none" strike="noStrike">
                        <a:solidFill>
                          <a:srgbClr val="000000"/>
                        </a:solidFill>
                        <a:effectLst/>
                        <a:latin typeface="Arial" panose="020B0604020202020204" pitchFamily="34" charset="0"/>
                      </a:endParaRPr>
                    </a:p>
                  </a:txBody>
                  <a:tcPr marL="6562" marR="6562" marT="6562" marB="0" anchor="ctr"/>
                </a:tc>
                <a:tc>
                  <a:txBody>
                    <a:bodyPr/>
                    <a:lstStyle/>
                    <a:p>
                      <a:pPr algn="ctr" fontAlgn="ctr"/>
                      <a:r>
                        <a:rPr lang="ru-RU" sz="1100" u="none" strike="noStrike">
                          <a:effectLst/>
                        </a:rPr>
                        <a:t> </a:t>
                      </a:r>
                      <a:endParaRPr lang="ru-RU" sz="1100" b="0" i="0" u="none" strike="noStrike">
                        <a:solidFill>
                          <a:srgbClr val="000000"/>
                        </a:solidFill>
                        <a:effectLst/>
                        <a:latin typeface="Arial" panose="020B0604020202020204" pitchFamily="34" charset="0"/>
                      </a:endParaRPr>
                    </a:p>
                  </a:txBody>
                  <a:tcPr marL="6562" marR="6562" marT="6562" marB="0" anchor="ctr"/>
                </a:tc>
                <a:tc>
                  <a:txBody>
                    <a:bodyPr/>
                    <a:lstStyle/>
                    <a:p>
                      <a:pPr algn="ctr" fontAlgn="ctr"/>
                      <a:r>
                        <a:rPr lang="ru-RU" sz="1100" u="none" strike="noStrike">
                          <a:effectLst/>
                        </a:rPr>
                        <a:t> </a:t>
                      </a:r>
                      <a:endParaRPr lang="ru-RU" sz="1100" b="0" i="0" u="none" strike="noStrike">
                        <a:solidFill>
                          <a:srgbClr val="000000"/>
                        </a:solidFill>
                        <a:effectLst/>
                        <a:latin typeface="Calibri" panose="020F0502020204030204" pitchFamily="34" charset="0"/>
                      </a:endParaRPr>
                    </a:p>
                  </a:txBody>
                  <a:tcPr marL="6562" marR="6562" marT="6562" marB="0" anchor="ctr"/>
                </a:tc>
                <a:tc>
                  <a:txBody>
                    <a:bodyPr/>
                    <a:lstStyle/>
                    <a:p>
                      <a:pPr algn="ctr" fontAlgn="ctr"/>
                      <a:r>
                        <a:rPr lang="ru-RU" sz="1100" u="none" strike="noStrike">
                          <a:effectLst/>
                        </a:rPr>
                        <a:t> </a:t>
                      </a:r>
                      <a:endParaRPr lang="ru-RU" sz="1100" b="0" i="0" u="none" strike="noStrike">
                        <a:solidFill>
                          <a:srgbClr val="000000"/>
                        </a:solidFill>
                        <a:effectLst/>
                        <a:latin typeface="Calibri" panose="020F0502020204030204" pitchFamily="34" charset="0"/>
                      </a:endParaRPr>
                    </a:p>
                  </a:txBody>
                  <a:tcPr marL="6562" marR="6562" marT="6562" marB="0" anchor="ctr"/>
                </a:tc>
                <a:extLst>
                  <a:ext uri="{0D108BD9-81ED-4DB2-BD59-A6C34878D82A}">
                    <a16:rowId xmlns:a16="http://schemas.microsoft.com/office/drawing/2014/main" val="3619956239"/>
                  </a:ext>
                </a:extLst>
              </a:tr>
              <a:tr h="911383">
                <a:tc>
                  <a:txBody>
                    <a:bodyPr/>
                    <a:lstStyle/>
                    <a:p>
                      <a:pPr algn="l" fontAlgn="ctr"/>
                      <a:r>
                        <a:rPr lang="ru-RU" sz="1100" u="none" strike="noStrike" dirty="0">
                          <a:effectLst/>
                        </a:rPr>
                        <a:t>Доля детей, охваченных отдыхом и оздоровлением, в общей численности детей в возрасте от 7 до 15 лет, подлежащих оздоровлению</a:t>
                      </a:r>
                      <a:endParaRPr lang="ru-RU" sz="1100" b="0" i="0" u="none" strike="noStrike" dirty="0">
                        <a:solidFill>
                          <a:srgbClr val="000000"/>
                        </a:solidFill>
                        <a:effectLst/>
                        <a:latin typeface="Arial" panose="020B0604020202020204" pitchFamily="34" charset="0"/>
                      </a:endParaRPr>
                    </a:p>
                  </a:txBody>
                  <a:tcPr marL="6562" marR="6562" marT="6562" marB="0" anchor="ctr"/>
                </a:tc>
                <a:tc>
                  <a:txBody>
                    <a:bodyPr/>
                    <a:lstStyle/>
                    <a:p>
                      <a:pPr algn="ctr" fontAlgn="ctr"/>
                      <a:r>
                        <a:rPr lang="ru-RU" sz="1100" u="none" strike="noStrike">
                          <a:effectLst/>
                        </a:rPr>
                        <a:t>Отраслевой приоритетный показатель </a:t>
                      </a:r>
                      <a:endParaRPr lang="ru-RU" sz="1100" b="0" i="0" u="none" strike="noStrike">
                        <a:solidFill>
                          <a:srgbClr val="000000"/>
                        </a:solidFill>
                        <a:effectLst/>
                        <a:latin typeface="Arial" panose="020B0604020202020204" pitchFamily="34" charset="0"/>
                      </a:endParaRPr>
                    </a:p>
                  </a:txBody>
                  <a:tcPr marL="6562" marR="6562" marT="6562" marB="0" anchor="ctr"/>
                </a:tc>
                <a:tc>
                  <a:txBody>
                    <a:bodyPr/>
                    <a:lstStyle/>
                    <a:p>
                      <a:pPr algn="ctr" fontAlgn="ctr"/>
                      <a:r>
                        <a:rPr lang="ru-RU" sz="1100" u="none" strike="noStrike">
                          <a:effectLst/>
                        </a:rPr>
                        <a:t>Процент</a:t>
                      </a:r>
                      <a:endParaRPr lang="ru-RU" sz="1100" b="0" i="0" u="none" strike="noStrike">
                        <a:solidFill>
                          <a:srgbClr val="000000"/>
                        </a:solidFill>
                        <a:effectLst/>
                        <a:latin typeface="Arial" panose="020B0604020202020204" pitchFamily="34" charset="0"/>
                      </a:endParaRPr>
                    </a:p>
                  </a:txBody>
                  <a:tcPr marL="6562" marR="6562" marT="6562" marB="0" anchor="ctr"/>
                </a:tc>
                <a:tc>
                  <a:txBody>
                    <a:bodyPr/>
                    <a:lstStyle/>
                    <a:p>
                      <a:pPr algn="ctr" fontAlgn="ctr"/>
                      <a:r>
                        <a:rPr lang="ru-RU" sz="1100" u="none" strike="noStrike">
                          <a:effectLst/>
                        </a:rPr>
                        <a:t>59,5</a:t>
                      </a:r>
                      <a:endParaRPr lang="ru-RU" sz="1100" b="0" i="0" u="none" strike="noStrike">
                        <a:solidFill>
                          <a:srgbClr val="000000"/>
                        </a:solidFill>
                        <a:effectLst/>
                        <a:latin typeface="Arial" panose="020B0604020202020204" pitchFamily="34" charset="0"/>
                      </a:endParaRPr>
                    </a:p>
                  </a:txBody>
                  <a:tcPr marL="6562" marR="6562" marT="6562" marB="0" anchor="ct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ru-RU" sz="1100" b="0" i="0" u="none" strike="noStrike" dirty="0">
                          <a:solidFill>
                            <a:srgbClr val="000000"/>
                          </a:solidFill>
                          <a:effectLst/>
                          <a:latin typeface="+mn-lt"/>
                        </a:rPr>
                        <a:t>99</a:t>
                      </a:r>
                    </a:p>
                  </a:txBody>
                  <a:tcPr marL="6562" marR="6562" marT="6562" marB="0" anchor="ctr"/>
                </a:tc>
                <a:tc>
                  <a:txBody>
                    <a:bodyPr/>
                    <a:lstStyle/>
                    <a:p>
                      <a:pPr algn="ctr" fontAlgn="ctr"/>
                      <a:r>
                        <a:rPr lang="en-US" sz="1100" u="none" strike="noStrike" dirty="0">
                          <a:effectLst/>
                        </a:rPr>
                        <a:t>62</a:t>
                      </a:r>
                      <a:endParaRPr lang="ru-RU" sz="1100" b="0" i="0" u="none" strike="noStrike" dirty="0">
                        <a:solidFill>
                          <a:srgbClr val="000000"/>
                        </a:solidFill>
                        <a:effectLst/>
                        <a:latin typeface="Arial" panose="020B0604020202020204" pitchFamily="34" charset="0"/>
                      </a:endParaRPr>
                    </a:p>
                  </a:txBody>
                  <a:tcPr marL="6562" marR="6562" marT="6562" marB="0" anchor="ctr"/>
                </a:tc>
                <a:tc>
                  <a:txBody>
                    <a:bodyPr/>
                    <a:lstStyle/>
                    <a:p>
                      <a:pPr algn="ctr" fontAlgn="ctr"/>
                      <a:r>
                        <a:rPr lang="ru-RU" sz="1100" u="none" strike="noStrike" dirty="0">
                          <a:effectLst/>
                        </a:rPr>
                        <a:t>62</a:t>
                      </a:r>
                      <a:r>
                        <a:rPr lang="en-US" sz="1100" u="none" strike="noStrike" dirty="0">
                          <a:effectLst/>
                        </a:rPr>
                        <a:t>,5</a:t>
                      </a:r>
                      <a:endParaRPr lang="ru-RU" sz="1100" b="0" i="0" u="none" strike="noStrike" dirty="0">
                        <a:solidFill>
                          <a:srgbClr val="000000"/>
                        </a:solidFill>
                        <a:effectLst/>
                        <a:latin typeface="Arial" panose="020B0604020202020204" pitchFamily="34" charset="0"/>
                      </a:endParaRPr>
                    </a:p>
                  </a:txBody>
                  <a:tcPr marL="6562" marR="6562" marT="6562" marB="0" anchor="ctr"/>
                </a:tc>
                <a:tc>
                  <a:txBody>
                    <a:bodyPr/>
                    <a:lstStyle/>
                    <a:p>
                      <a:pPr algn="ctr" fontAlgn="ctr"/>
                      <a:r>
                        <a:rPr lang="ru-RU" sz="1100" u="none" strike="noStrike">
                          <a:effectLst/>
                        </a:rPr>
                        <a:t>62,5</a:t>
                      </a:r>
                      <a:endParaRPr lang="ru-RU" sz="1100" b="0" i="0" u="none" strike="noStrike">
                        <a:solidFill>
                          <a:srgbClr val="000000"/>
                        </a:solidFill>
                        <a:effectLst/>
                        <a:latin typeface="Calibri" panose="020F0502020204030204" pitchFamily="34" charset="0"/>
                      </a:endParaRPr>
                    </a:p>
                  </a:txBody>
                  <a:tcPr marL="6562" marR="6562" marT="6562" marB="0" anchor="ctr"/>
                </a:tc>
                <a:tc>
                  <a:txBody>
                    <a:bodyPr/>
                    <a:lstStyle/>
                    <a:p>
                      <a:pPr algn="ctr" fontAlgn="ctr"/>
                      <a:r>
                        <a:rPr lang="ru-RU" sz="1100" u="none" strike="noStrike">
                          <a:effectLst/>
                        </a:rPr>
                        <a:t>63</a:t>
                      </a:r>
                      <a:endParaRPr lang="ru-RU" sz="1100" b="0" i="0" u="none" strike="noStrike">
                        <a:solidFill>
                          <a:srgbClr val="000000"/>
                        </a:solidFill>
                        <a:effectLst/>
                        <a:latin typeface="Calibri" panose="020F0502020204030204" pitchFamily="34" charset="0"/>
                      </a:endParaRPr>
                    </a:p>
                  </a:txBody>
                  <a:tcPr marL="6562" marR="6562" marT="6562" marB="0" anchor="ctr"/>
                </a:tc>
                <a:extLst>
                  <a:ext uri="{0D108BD9-81ED-4DB2-BD59-A6C34878D82A}">
                    <a16:rowId xmlns:a16="http://schemas.microsoft.com/office/drawing/2014/main" val="3659153936"/>
                  </a:ext>
                </a:extLst>
              </a:tr>
              <a:tr h="1139227">
                <a:tc>
                  <a:txBody>
                    <a:bodyPr/>
                    <a:lstStyle/>
                    <a:p>
                      <a:pPr algn="l" fontAlgn="ctr"/>
                      <a:r>
                        <a:rPr lang="ru-RU" sz="1100" u="none" strike="noStrike">
                          <a:effectLst/>
                        </a:rPr>
                        <a:t>Доля детей, находящихся в трудной жизненной ситуации, охваченных отдыхом и оздоровлением, в общей численности детей в возрасте от 7 до 15 лет, находящихся в трудной жизненной ситуации, подлежащих оздоровлению</a:t>
                      </a:r>
                      <a:endParaRPr lang="ru-RU" sz="1100" b="0" i="0" u="none" strike="noStrike">
                        <a:solidFill>
                          <a:srgbClr val="000000"/>
                        </a:solidFill>
                        <a:effectLst/>
                        <a:latin typeface="Arial" panose="020B0604020202020204" pitchFamily="34" charset="0"/>
                      </a:endParaRPr>
                    </a:p>
                  </a:txBody>
                  <a:tcPr marL="6562" marR="6562" marT="6562" marB="0" anchor="ctr"/>
                </a:tc>
                <a:tc>
                  <a:txBody>
                    <a:bodyPr/>
                    <a:lstStyle/>
                    <a:p>
                      <a:pPr algn="ctr" fontAlgn="ctr"/>
                      <a:r>
                        <a:rPr lang="ru-RU" sz="1100" u="none" strike="noStrike">
                          <a:effectLst/>
                        </a:rPr>
                        <a:t>Отраслевой приоритетный показатель </a:t>
                      </a:r>
                      <a:endParaRPr lang="ru-RU" sz="1100" b="0" i="0" u="none" strike="noStrike">
                        <a:solidFill>
                          <a:srgbClr val="000000"/>
                        </a:solidFill>
                        <a:effectLst/>
                        <a:latin typeface="Arial" panose="020B0604020202020204" pitchFamily="34" charset="0"/>
                      </a:endParaRPr>
                    </a:p>
                  </a:txBody>
                  <a:tcPr marL="6562" marR="6562" marT="6562" marB="0" anchor="ctr"/>
                </a:tc>
                <a:tc>
                  <a:txBody>
                    <a:bodyPr/>
                    <a:lstStyle/>
                    <a:p>
                      <a:pPr algn="ctr" fontAlgn="ctr"/>
                      <a:r>
                        <a:rPr lang="ru-RU" sz="1100" u="none" strike="noStrike">
                          <a:effectLst/>
                        </a:rPr>
                        <a:t>Процент</a:t>
                      </a:r>
                      <a:endParaRPr lang="ru-RU" sz="1100" b="0" i="0" u="none" strike="noStrike">
                        <a:solidFill>
                          <a:srgbClr val="000000"/>
                        </a:solidFill>
                        <a:effectLst/>
                        <a:latin typeface="Arial" panose="020B0604020202020204" pitchFamily="34" charset="0"/>
                      </a:endParaRPr>
                    </a:p>
                  </a:txBody>
                  <a:tcPr marL="6562" marR="6562" marT="6562" marB="0" anchor="ctr"/>
                </a:tc>
                <a:tc>
                  <a:txBody>
                    <a:bodyPr/>
                    <a:lstStyle/>
                    <a:p>
                      <a:pPr algn="ctr" fontAlgn="ctr"/>
                      <a:r>
                        <a:rPr lang="ru-RU" sz="1100" u="none" strike="noStrike">
                          <a:effectLst/>
                        </a:rPr>
                        <a:t>55,7</a:t>
                      </a:r>
                      <a:endParaRPr lang="ru-RU" sz="1100" b="0" i="0" u="none" strike="noStrike">
                        <a:solidFill>
                          <a:srgbClr val="000000"/>
                        </a:solidFill>
                        <a:effectLst/>
                        <a:latin typeface="Arial" panose="020B0604020202020204" pitchFamily="34" charset="0"/>
                      </a:endParaRPr>
                    </a:p>
                  </a:txBody>
                  <a:tcPr marL="6562" marR="6562" marT="6562" marB="0" anchor="ctr"/>
                </a:tc>
                <a:tc>
                  <a:txBody>
                    <a:bodyPr/>
                    <a:lstStyle/>
                    <a:p>
                      <a:pPr marL="0" algn="ctr" defTabSz="914400" rtl="0" eaLnBrk="1" fontAlgn="ctr" latinLnBrk="0" hangingPunct="1"/>
                      <a:r>
                        <a:rPr lang="ru-RU" sz="1100" u="none" strike="noStrike" kern="1200" dirty="0">
                          <a:solidFill>
                            <a:schemeClr val="dk1"/>
                          </a:solidFill>
                          <a:effectLst/>
                          <a:latin typeface="+mn-lt"/>
                          <a:ea typeface="+mn-ea"/>
                          <a:cs typeface="+mn-cs"/>
                        </a:rPr>
                        <a:t>58</a:t>
                      </a:r>
                    </a:p>
                  </a:txBody>
                  <a:tcPr marL="9525" marR="9525" marT="9525" marB="0" anchor="ctr"/>
                </a:tc>
                <a:tc>
                  <a:txBody>
                    <a:bodyPr/>
                    <a:lstStyle/>
                    <a:p>
                      <a:pPr algn="ctr" fontAlgn="ctr"/>
                      <a:r>
                        <a:rPr lang="en-US" sz="1100" u="none" strike="noStrike" dirty="0">
                          <a:effectLst/>
                        </a:rPr>
                        <a:t>56</a:t>
                      </a:r>
                      <a:endParaRPr lang="ru-RU" sz="1100" b="0" i="0" u="none" strike="noStrike" dirty="0">
                        <a:solidFill>
                          <a:srgbClr val="000000"/>
                        </a:solidFill>
                        <a:effectLst/>
                        <a:latin typeface="Arial" panose="020B0604020202020204" pitchFamily="34" charset="0"/>
                      </a:endParaRPr>
                    </a:p>
                  </a:txBody>
                  <a:tcPr marL="6562" marR="6562" marT="6562" marB="0" anchor="ctr"/>
                </a:tc>
                <a:tc>
                  <a:txBody>
                    <a:bodyPr/>
                    <a:lstStyle/>
                    <a:p>
                      <a:pPr algn="ctr" fontAlgn="ctr"/>
                      <a:r>
                        <a:rPr lang="ru-RU" sz="1100" u="none" strike="noStrike" dirty="0">
                          <a:effectLst/>
                        </a:rPr>
                        <a:t>56</a:t>
                      </a:r>
                      <a:endParaRPr lang="ru-RU" sz="1100" b="0" i="0" u="none" strike="noStrike" dirty="0">
                        <a:solidFill>
                          <a:srgbClr val="000000"/>
                        </a:solidFill>
                        <a:effectLst/>
                        <a:latin typeface="Arial" panose="020B0604020202020204" pitchFamily="34" charset="0"/>
                      </a:endParaRPr>
                    </a:p>
                  </a:txBody>
                  <a:tcPr marL="6562" marR="6562" marT="6562" marB="0" anchor="ctr"/>
                </a:tc>
                <a:tc>
                  <a:txBody>
                    <a:bodyPr/>
                    <a:lstStyle/>
                    <a:p>
                      <a:pPr algn="ctr" fontAlgn="ctr"/>
                      <a:r>
                        <a:rPr lang="en-US" sz="1100" u="none" strike="noStrike" dirty="0">
                          <a:effectLst/>
                        </a:rPr>
                        <a:t>57</a:t>
                      </a:r>
                      <a:endParaRPr lang="ru-RU" sz="1100" b="0" i="0" u="none" strike="noStrike" dirty="0">
                        <a:solidFill>
                          <a:srgbClr val="000000"/>
                        </a:solidFill>
                        <a:effectLst/>
                        <a:latin typeface="Calibri" panose="020F0502020204030204" pitchFamily="34" charset="0"/>
                      </a:endParaRPr>
                    </a:p>
                  </a:txBody>
                  <a:tcPr marL="6562" marR="6562" marT="6562" marB="0" anchor="ctr"/>
                </a:tc>
                <a:tc>
                  <a:txBody>
                    <a:bodyPr/>
                    <a:lstStyle/>
                    <a:p>
                      <a:pPr algn="ctr" fontAlgn="ctr"/>
                      <a:r>
                        <a:rPr lang="ru-RU" sz="1100" u="none" strike="noStrike">
                          <a:effectLst/>
                        </a:rPr>
                        <a:t>57</a:t>
                      </a:r>
                      <a:endParaRPr lang="ru-RU" sz="1100" b="0" i="0" u="none" strike="noStrike">
                        <a:solidFill>
                          <a:srgbClr val="000000"/>
                        </a:solidFill>
                        <a:effectLst/>
                        <a:latin typeface="Calibri" panose="020F0502020204030204" pitchFamily="34" charset="0"/>
                      </a:endParaRPr>
                    </a:p>
                  </a:txBody>
                  <a:tcPr marL="6562" marR="6562" marT="6562" marB="0" anchor="ctr"/>
                </a:tc>
                <a:extLst>
                  <a:ext uri="{0D108BD9-81ED-4DB2-BD59-A6C34878D82A}">
                    <a16:rowId xmlns:a16="http://schemas.microsoft.com/office/drawing/2014/main" val="1457034945"/>
                  </a:ext>
                </a:extLst>
              </a:tr>
              <a:tr h="683536">
                <a:tc>
                  <a:txBody>
                    <a:bodyPr/>
                    <a:lstStyle/>
                    <a:p>
                      <a:pPr algn="l" fontAlgn="ctr"/>
                      <a:r>
                        <a:rPr lang="ru-RU" sz="1100" u="none" strike="noStrike">
                          <a:effectLst/>
                        </a:rPr>
                        <a:t>Доля детей, охваченных отдыхом, временной занятостью и трудоустройством в каникулярный период  </a:t>
                      </a:r>
                      <a:endParaRPr lang="ru-RU" sz="1100" b="0" i="0" u="none" strike="noStrike">
                        <a:solidFill>
                          <a:srgbClr val="000000"/>
                        </a:solidFill>
                        <a:effectLst/>
                        <a:latin typeface="Arial" panose="020B0604020202020204" pitchFamily="34" charset="0"/>
                      </a:endParaRPr>
                    </a:p>
                  </a:txBody>
                  <a:tcPr marL="6562" marR="6562" marT="6562" marB="0" anchor="ctr"/>
                </a:tc>
                <a:tc>
                  <a:txBody>
                    <a:bodyPr/>
                    <a:lstStyle/>
                    <a:p>
                      <a:pPr algn="ctr" fontAlgn="ctr"/>
                      <a:r>
                        <a:rPr lang="ru-RU" sz="1100" u="none" strike="noStrike">
                          <a:effectLst/>
                        </a:rPr>
                        <a:t>Показатель муниципальной программы</a:t>
                      </a:r>
                      <a:endParaRPr lang="ru-RU" sz="1100" b="0" i="0" u="none" strike="noStrike">
                        <a:solidFill>
                          <a:srgbClr val="000000"/>
                        </a:solidFill>
                        <a:effectLst/>
                        <a:latin typeface="Arial" panose="020B0604020202020204" pitchFamily="34" charset="0"/>
                      </a:endParaRPr>
                    </a:p>
                  </a:txBody>
                  <a:tcPr marL="6562" marR="6562" marT="6562" marB="0" anchor="ctr"/>
                </a:tc>
                <a:tc>
                  <a:txBody>
                    <a:bodyPr/>
                    <a:lstStyle/>
                    <a:p>
                      <a:pPr algn="ctr" fontAlgn="ctr"/>
                      <a:r>
                        <a:rPr lang="ru-RU" sz="1100" u="none" strike="noStrike">
                          <a:effectLst/>
                        </a:rPr>
                        <a:t>Процент</a:t>
                      </a:r>
                      <a:endParaRPr lang="ru-RU" sz="1100" b="0" i="0" u="none" strike="noStrike">
                        <a:solidFill>
                          <a:srgbClr val="000000"/>
                        </a:solidFill>
                        <a:effectLst/>
                        <a:latin typeface="Arial" panose="020B0604020202020204" pitchFamily="34" charset="0"/>
                      </a:endParaRPr>
                    </a:p>
                  </a:txBody>
                  <a:tcPr marL="6562" marR="6562" marT="6562" marB="0" anchor="ctr"/>
                </a:tc>
                <a:tc>
                  <a:txBody>
                    <a:bodyPr/>
                    <a:lstStyle/>
                    <a:p>
                      <a:pPr algn="ctr" fontAlgn="ctr"/>
                      <a:r>
                        <a:rPr lang="ru-RU" sz="1100" u="none" strike="noStrike">
                          <a:effectLst/>
                        </a:rPr>
                        <a:t>60,4</a:t>
                      </a:r>
                      <a:endParaRPr lang="ru-RU" sz="1100" b="0" i="0" u="none" strike="noStrike">
                        <a:solidFill>
                          <a:srgbClr val="000000"/>
                        </a:solidFill>
                        <a:effectLst/>
                        <a:latin typeface="Arial" panose="020B0604020202020204" pitchFamily="34" charset="0"/>
                      </a:endParaRPr>
                    </a:p>
                  </a:txBody>
                  <a:tcPr marL="6562" marR="6562" marT="6562" marB="0" anchor="ctr"/>
                </a:tc>
                <a:tc>
                  <a:txBody>
                    <a:bodyPr/>
                    <a:lstStyle/>
                    <a:p>
                      <a:pPr marL="0" algn="ctr" defTabSz="914400" rtl="0" eaLnBrk="1" fontAlgn="ctr" latinLnBrk="0" hangingPunct="1"/>
                      <a:r>
                        <a:rPr lang="ru-RU" sz="1100" u="none" strike="noStrike" kern="1200" dirty="0">
                          <a:solidFill>
                            <a:schemeClr val="dk1"/>
                          </a:solidFill>
                          <a:effectLst/>
                          <a:latin typeface="+mn-lt"/>
                          <a:ea typeface="+mn-ea"/>
                          <a:cs typeface="+mn-cs"/>
                        </a:rPr>
                        <a:t>90,7</a:t>
                      </a:r>
                    </a:p>
                  </a:txBody>
                  <a:tcPr marL="9525" marR="9525" marT="9525" marB="0" anchor="ctr"/>
                </a:tc>
                <a:tc>
                  <a:txBody>
                    <a:bodyPr/>
                    <a:lstStyle/>
                    <a:p>
                      <a:pPr algn="ctr" fontAlgn="ctr"/>
                      <a:r>
                        <a:rPr lang="ru-RU" sz="1100" u="none" strike="noStrike">
                          <a:effectLst/>
                        </a:rPr>
                        <a:t>60,8</a:t>
                      </a:r>
                      <a:endParaRPr lang="ru-RU" sz="1100" b="0" i="0" u="none" strike="noStrike">
                        <a:solidFill>
                          <a:srgbClr val="000000"/>
                        </a:solidFill>
                        <a:effectLst/>
                        <a:latin typeface="Arial" panose="020B0604020202020204" pitchFamily="34" charset="0"/>
                      </a:endParaRPr>
                    </a:p>
                  </a:txBody>
                  <a:tcPr marL="6562" marR="6562" marT="6562" marB="0" anchor="ctr"/>
                </a:tc>
                <a:tc>
                  <a:txBody>
                    <a:bodyPr/>
                    <a:lstStyle/>
                    <a:p>
                      <a:pPr algn="ctr" fontAlgn="ctr"/>
                      <a:r>
                        <a:rPr lang="ru-RU" sz="1100" u="none" strike="noStrike">
                          <a:effectLst/>
                        </a:rPr>
                        <a:t>60,8</a:t>
                      </a:r>
                      <a:endParaRPr lang="ru-RU" sz="1100" b="0" i="0" u="none" strike="noStrike">
                        <a:solidFill>
                          <a:srgbClr val="000000"/>
                        </a:solidFill>
                        <a:effectLst/>
                        <a:latin typeface="Arial" panose="020B0604020202020204" pitchFamily="34" charset="0"/>
                      </a:endParaRPr>
                    </a:p>
                  </a:txBody>
                  <a:tcPr marL="6562" marR="6562" marT="6562" marB="0" anchor="ctr"/>
                </a:tc>
                <a:tc>
                  <a:txBody>
                    <a:bodyPr/>
                    <a:lstStyle/>
                    <a:p>
                      <a:pPr algn="ctr" fontAlgn="ctr"/>
                      <a:r>
                        <a:rPr lang="ru-RU" sz="1100" u="none" strike="noStrike">
                          <a:effectLst/>
                        </a:rPr>
                        <a:t>60,8</a:t>
                      </a:r>
                      <a:endParaRPr lang="ru-RU" sz="1100" b="0" i="0" u="none" strike="noStrike">
                        <a:solidFill>
                          <a:srgbClr val="000000"/>
                        </a:solidFill>
                        <a:effectLst/>
                        <a:latin typeface="Calibri" panose="020F0502020204030204" pitchFamily="34" charset="0"/>
                      </a:endParaRPr>
                    </a:p>
                  </a:txBody>
                  <a:tcPr marL="6562" marR="6562" marT="6562" marB="0" anchor="ctr"/>
                </a:tc>
                <a:tc>
                  <a:txBody>
                    <a:bodyPr/>
                    <a:lstStyle/>
                    <a:p>
                      <a:pPr algn="ctr" fontAlgn="ctr"/>
                      <a:r>
                        <a:rPr lang="ru-RU" sz="1100" u="none" strike="noStrike">
                          <a:effectLst/>
                        </a:rPr>
                        <a:t>60,8</a:t>
                      </a:r>
                      <a:endParaRPr lang="ru-RU" sz="1100" b="0" i="0" u="none" strike="noStrike">
                        <a:solidFill>
                          <a:srgbClr val="000000"/>
                        </a:solidFill>
                        <a:effectLst/>
                        <a:latin typeface="Calibri" panose="020F0502020204030204" pitchFamily="34" charset="0"/>
                      </a:endParaRPr>
                    </a:p>
                  </a:txBody>
                  <a:tcPr marL="6562" marR="6562" marT="6562" marB="0" anchor="ctr"/>
                </a:tc>
                <a:extLst>
                  <a:ext uri="{0D108BD9-81ED-4DB2-BD59-A6C34878D82A}">
                    <a16:rowId xmlns:a16="http://schemas.microsoft.com/office/drawing/2014/main" val="3818668843"/>
                  </a:ext>
                </a:extLst>
              </a:tr>
              <a:tr h="455691">
                <a:tc>
                  <a:txBody>
                    <a:bodyPr/>
                    <a:lstStyle/>
                    <a:p>
                      <a:pPr algn="l" fontAlgn="ctr"/>
                      <a:r>
                        <a:rPr lang="ru-RU" sz="1100" u="none" strike="noStrike">
                          <a:effectLst/>
                        </a:rPr>
                        <a:t>Подпрограмма VIII «Развитие трудовых ресурсов и охраны труда»</a:t>
                      </a:r>
                      <a:endParaRPr lang="ru-RU" sz="1100" b="1" i="0" u="none" strike="noStrike">
                        <a:solidFill>
                          <a:srgbClr val="000000"/>
                        </a:solidFill>
                        <a:effectLst/>
                        <a:latin typeface="Arial" panose="020B0604020202020204" pitchFamily="34" charset="0"/>
                      </a:endParaRPr>
                    </a:p>
                  </a:txBody>
                  <a:tcPr marL="6562" marR="6562" marT="6562" marB="0" anchor="ctr"/>
                </a:tc>
                <a:tc>
                  <a:txBody>
                    <a:bodyPr/>
                    <a:lstStyle/>
                    <a:p>
                      <a:pPr algn="ctr" fontAlgn="ctr"/>
                      <a:r>
                        <a:rPr lang="ru-RU" sz="1100" u="none" strike="noStrike">
                          <a:effectLst/>
                        </a:rPr>
                        <a:t> </a:t>
                      </a:r>
                      <a:endParaRPr lang="ru-RU" sz="1100" b="0" i="0" u="none" strike="noStrike">
                        <a:solidFill>
                          <a:srgbClr val="000000"/>
                        </a:solidFill>
                        <a:effectLst/>
                        <a:latin typeface="Arial" panose="020B0604020202020204" pitchFamily="34" charset="0"/>
                      </a:endParaRPr>
                    </a:p>
                  </a:txBody>
                  <a:tcPr marL="6562" marR="6562" marT="6562" marB="0" anchor="ctr"/>
                </a:tc>
                <a:tc>
                  <a:txBody>
                    <a:bodyPr/>
                    <a:lstStyle/>
                    <a:p>
                      <a:pPr algn="ctr" fontAlgn="ctr"/>
                      <a:r>
                        <a:rPr lang="ru-RU" sz="1100" u="none" strike="noStrike">
                          <a:effectLst/>
                        </a:rPr>
                        <a:t> </a:t>
                      </a:r>
                      <a:endParaRPr lang="ru-RU" sz="1100" b="0" i="0" u="none" strike="noStrike">
                        <a:solidFill>
                          <a:srgbClr val="000000"/>
                        </a:solidFill>
                        <a:effectLst/>
                        <a:latin typeface="Arial" panose="020B0604020202020204" pitchFamily="34" charset="0"/>
                      </a:endParaRPr>
                    </a:p>
                  </a:txBody>
                  <a:tcPr marL="6562" marR="6562" marT="6562" marB="0" anchor="ctr"/>
                </a:tc>
                <a:tc>
                  <a:txBody>
                    <a:bodyPr/>
                    <a:lstStyle/>
                    <a:p>
                      <a:pPr algn="ctr" fontAlgn="ctr"/>
                      <a:r>
                        <a:rPr lang="ru-RU" sz="1100" u="none" strike="noStrike">
                          <a:effectLst/>
                        </a:rPr>
                        <a:t> </a:t>
                      </a:r>
                      <a:endParaRPr lang="ru-RU" sz="1100" b="0" i="0" u="none" strike="noStrike">
                        <a:solidFill>
                          <a:srgbClr val="000000"/>
                        </a:solidFill>
                        <a:effectLst/>
                        <a:latin typeface="Arial" panose="020B0604020202020204" pitchFamily="34" charset="0"/>
                      </a:endParaRPr>
                    </a:p>
                  </a:txBody>
                  <a:tcPr marL="6562" marR="6562" marT="6562" marB="0" anchor="ctr"/>
                </a:tc>
                <a:tc>
                  <a:txBody>
                    <a:bodyPr/>
                    <a:lstStyle/>
                    <a:p>
                      <a:pPr algn="ctr" fontAlgn="ctr"/>
                      <a:r>
                        <a:rPr lang="ru-RU" sz="1100" u="none" strike="noStrike">
                          <a:effectLst/>
                        </a:rPr>
                        <a:t> </a:t>
                      </a:r>
                      <a:endParaRPr lang="ru-RU" sz="1100" b="0" i="0" u="none" strike="noStrike">
                        <a:solidFill>
                          <a:srgbClr val="000000"/>
                        </a:solidFill>
                        <a:effectLst/>
                        <a:latin typeface="Arial" panose="020B0604020202020204" pitchFamily="34" charset="0"/>
                      </a:endParaRPr>
                    </a:p>
                  </a:txBody>
                  <a:tcPr marL="6562" marR="6562" marT="6562" marB="0" anchor="ctr"/>
                </a:tc>
                <a:tc>
                  <a:txBody>
                    <a:bodyPr/>
                    <a:lstStyle/>
                    <a:p>
                      <a:pPr algn="ctr" fontAlgn="ctr"/>
                      <a:r>
                        <a:rPr lang="ru-RU" sz="1100" u="none" strike="noStrike">
                          <a:effectLst/>
                        </a:rPr>
                        <a:t> </a:t>
                      </a:r>
                      <a:endParaRPr lang="ru-RU" sz="1100" b="0" i="0" u="none" strike="noStrike">
                        <a:solidFill>
                          <a:srgbClr val="000000"/>
                        </a:solidFill>
                        <a:effectLst/>
                        <a:latin typeface="Arial" panose="020B0604020202020204" pitchFamily="34" charset="0"/>
                      </a:endParaRPr>
                    </a:p>
                  </a:txBody>
                  <a:tcPr marL="6562" marR="6562" marT="6562" marB="0" anchor="ctr"/>
                </a:tc>
                <a:tc>
                  <a:txBody>
                    <a:bodyPr/>
                    <a:lstStyle/>
                    <a:p>
                      <a:pPr algn="ctr" fontAlgn="ctr"/>
                      <a:r>
                        <a:rPr lang="ru-RU" sz="1100" u="none" strike="noStrike">
                          <a:effectLst/>
                        </a:rPr>
                        <a:t> </a:t>
                      </a:r>
                      <a:endParaRPr lang="ru-RU" sz="1100" b="0" i="0" u="none" strike="noStrike">
                        <a:solidFill>
                          <a:srgbClr val="000000"/>
                        </a:solidFill>
                        <a:effectLst/>
                        <a:latin typeface="Arial" panose="020B0604020202020204" pitchFamily="34" charset="0"/>
                      </a:endParaRPr>
                    </a:p>
                  </a:txBody>
                  <a:tcPr marL="6562" marR="6562" marT="6562" marB="0" anchor="ctr"/>
                </a:tc>
                <a:tc>
                  <a:txBody>
                    <a:bodyPr/>
                    <a:lstStyle/>
                    <a:p>
                      <a:pPr algn="ctr" fontAlgn="ctr"/>
                      <a:r>
                        <a:rPr lang="ru-RU" sz="1100" u="none" strike="noStrike">
                          <a:effectLst/>
                        </a:rPr>
                        <a:t> </a:t>
                      </a:r>
                      <a:endParaRPr lang="ru-RU" sz="1100" b="0" i="0" u="none" strike="noStrike">
                        <a:solidFill>
                          <a:srgbClr val="000000"/>
                        </a:solidFill>
                        <a:effectLst/>
                        <a:latin typeface="Calibri" panose="020F0502020204030204" pitchFamily="34" charset="0"/>
                      </a:endParaRPr>
                    </a:p>
                  </a:txBody>
                  <a:tcPr marL="6562" marR="6562" marT="6562" marB="0" anchor="ctr"/>
                </a:tc>
                <a:tc>
                  <a:txBody>
                    <a:bodyPr/>
                    <a:lstStyle/>
                    <a:p>
                      <a:pPr algn="ctr" fontAlgn="ctr"/>
                      <a:r>
                        <a:rPr lang="ru-RU" sz="1100" u="none" strike="noStrike">
                          <a:effectLst/>
                        </a:rPr>
                        <a:t> </a:t>
                      </a:r>
                      <a:endParaRPr lang="ru-RU" sz="1100" b="0" i="0" u="none" strike="noStrike">
                        <a:solidFill>
                          <a:srgbClr val="000000"/>
                        </a:solidFill>
                        <a:effectLst/>
                        <a:latin typeface="Calibri" panose="020F0502020204030204" pitchFamily="34" charset="0"/>
                      </a:endParaRPr>
                    </a:p>
                  </a:txBody>
                  <a:tcPr marL="6562" marR="6562" marT="6562" marB="0" anchor="ctr"/>
                </a:tc>
                <a:extLst>
                  <a:ext uri="{0D108BD9-81ED-4DB2-BD59-A6C34878D82A}">
                    <a16:rowId xmlns:a16="http://schemas.microsoft.com/office/drawing/2014/main" val="3559137948"/>
                  </a:ext>
                </a:extLst>
              </a:tr>
              <a:tr h="911383">
                <a:tc>
                  <a:txBody>
                    <a:bodyPr/>
                    <a:lstStyle/>
                    <a:p>
                      <a:pPr algn="l" fontAlgn="ctr"/>
                      <a:r>
                        <a:rPr lang="ru-RU" sz="1100" u="none" strike="noStrike">
                          <a:effectLst/>
                        </a:rPr>
                        <a:t>Число пострадавших в результате несчастных случаев на производстве со смертельным исходом, в расчете на 1000 работающих (по кругу организаций муниципальной собственности)</a:t>
                      </a:r>
                      <a:endParaRPr lang="ru-RU" sz="1100" b="0" i="0" u="none" strike="noStrike">
                        <a:solidFill>
                          <a:srgbClr val="000000"/>
                        </a:solidFill>
                        <a:effectLst/>
                        <a:latin typeface="Arial" panose="020B0604020202020204" pitchFamily="34" charset="0"/>
                      </a:endParaRPr>
                    </a:p>
                  </a:txBody>
                  <a:tcPr marL="6562" marR="6562" marT="6562" marB="0" anchor="ctr"/>
                </a:tc>
                <a:tc>
                  <a:txBody>
                    <a:bodyPr/>
                    <a:lstStyle/>
                    <a:p>
                      <a:pPr algn="ctr" fontAlgn="ctr"/>
                      <a:r>
                        <a:rPr lang="ru-RU" sz="1100" u="none" strike="noStrike">
                          <a:effectLst/>
                        </a:rPr>
                        <a:t>Отраслевой приоритетный показатель</a:t>
                      </a:r>
                      <a:endParaRPr lang="ru-RU" sz="1100" b="0" i="0" u="none" strike="noStrike">
                        <a:solidFill>
                          <a:srgbClr val="000000"/>
                        </a:solidFill>
                        <a:effectLst/>
                        <a:latin typeface="Arial" panose="020B0604020202020204" pitchFamily="34" charset="0"/>
                      </a:endParaRPr>
                    </a:p>
                  </a:txBody>
                  <a:tcPr marL="6562" marR="6562" marT="6562" marB="0" anchor="ctr"/>
                </a:tc>
                <a:tc>
                  <a:txBody>
                    <a:bodyPr/>
                    <a:lstStyle/>
                    <a:p>
                      <a:pPr algn="ctr" fontAlgn="ctr"/>
                      <a:r>
                        <a:rPr lang="ru-RU" sz="1100" u="none" strike="noStrike">
                          <a:effectLst/>
                        </a:rPr>
                        <a:t>Единица, Кч</a:t>
                      </a:r>
                      <a:endParaRPr lang="ru-RU" sz="1100" b="0" i="0" u="none" strike="noStrike">
                        <a:solidFill>
                          <a:srgbClr val="000000"/>
                        </a:solidFill>
                        <a:effectLst/>
                        <a:latin typeface="Arial" panose="020B0604020202020204" pitchFamily="34" charset="0"/>
                      </a:endParaRPr>
                    </a:p>
                  </a:txBody>
                  <a:tcPr marL="6562" marR="6562" marT="6562" marB="0" anchor="ctr"/>
                </a:tc>
                <a:tc>
                  <a:txBody>
                    <a:bodyPr/>
                    <a:lstStyle/>
                    <a:p>
                      <a:pPr algn="ctr" fontAlgn="ctr"/>
                      <a:r>
                        <a:rPr lang="ru-RU" sz="1100" u="none" strike="noStrike">
                          <a:effectLst/>
                        </a:rPr>
                        <a:t>0,067</a:t>
                      </a:r>
                      <a:endParaRPr lang="ru-RU" sz="1100" b="0" i="0" u="none" strike="noStrike">
                        <a:solidFill>
                          <a:srgbClr val="000000"/>
                        </a:solidFill>
                        <a:effectLst/>
                        <a:latin typeface="Arial" panose="020B0604020202020204" pitchFamily="34" charset="0"/>
                      </a:endParaRPr>
                    </a:p>
                  </a:txBody>
                  <a:tcPr marL="6562" marR="6562" marT="6562" marB="0" anchor="ctr"/>
                </a:tc>
                <a:tc>
                  <a:txBody>
                    <a:bodyPr/>
                    <a:lstStyle/>
                    <a:p>
                      <a:pPr algn="ctr" fontAlgn="ctr"/>
                      <a:r>
                        <a:rPr lang="ru-RU" sz="1100" u="none" strike="noStrike" dirty="0">
                          <a:effectLst/>
                        </a:rPr>
                        <a:t>0,</a:t>
                      </a:r>
                      <a:r>
                        <a:rPr lang="en-US" sz="1100" u="none" strike="noStrike" dirty="0">
                          <a:effectLst/>
                        </a:rPr>
                        <a:t>059</a:t>
                      </a:r>
                      <a:endParaRPr lang="ru-RU" sz="1100" b="0" i="0" u="none" strike="noStrike" dirty="0">
                        <a:solidFill>
                          <a:srgbClr val="000000"/>
                        </a:solidFill>
                        <a:effectLst/>
                        <a:latin typeface="Arial" panose="020B0604020202020204" pitchFamily="34" charset="0"/>
                      </a:endParaRPr>
                    </a:p>
                  </a:txBody>
                  <a:tcPr marL="6562" marR="6562" marT="6562" marB="0" anchor="ctr"/>
                </a:tc>
                <a:tc>
                  <a:txBody>
                    <a:bodyPr/>
                    <a:lstStyle/>
                    <a:p>
                      <a:pPr algn="ctr" fontAlgn="ctr"/>
                      <a:r>
                        <a:rPr lang="ru-RU" sz="1100" u="none" strike="noStrike" dirty="0">
                          <a:effectLst/>
                        </a:rPr>
                        <a:t>0,05</a:t>
                      </a:r>
                      <a:r>
                        <a:rPr lang="en-US" sz="1100" u="none" strike="noStrike" dirty="0">
                          <a:effectLst/>
                        </a:rPr>
                        <a:t>8</a:t>
                      </a:r>
                      <a:endParaRPr lang="ru-RU" sz="1100" b="0" i="0" u="none" strike="noStrike" dirty="0">
                        <a:solidFill>
                          <a:srgbClr val="000000"/>
                        </a:solidFill>
                        <a:effectLst/>
                        <a:latin typeface="Arial" panose="020B0604020202020204" pitchFamily="34" charset="0"/>
                      </a:endParaRPr>
                    </a:p>
                  </a:txBody>
                  <a:tcPr marL="6562" marR="6562" marT="6562" marB="0" anchor="ctr"/>
                </a:tc>
                <a:tc>
                  <a:txBody>
                    <a:bodyPr/>
                    <a:lstStyle/>
                    <a:p>
                      <a:pPr algn="ctr" fontAlgn="ctr"/>
                      <a:r>
                        <a:rPr lang="ru-RU" sz="1100" u="none" strike="noStrike" dirty="0">
                          <a:effectLst/>
                        </a:rPr>
                        <a:t>0,05</a:t>
                      </a:r>
                      <a:r>
                        <a:rPr lang="en-US" sz="1100" u="none" strike="noStrike" dirty="0">
                          <a:effectLst/>
                        </a:rPr>
                        <a:t>7</a:t>
                      </a:r>
                      <a:endParaRPr lang="ru-RU" sz="1100" b="0" i="0" u="none" strike="noStrike" dirty="0">
                        <a:solidFill>
                          <a:srgbClr val="000000"/>
                        </a:solidFill>
                        <a:effectLst/>
                        <a:latin typeface="Arial" panose="020B0604020202020204" pitchFamily="34" charset="0"/>
                      </a:endParaRPr>
                    </a:p>
                  </a:txBody>
                  <a:tcPr marL="6562" marR="6562" marT="6562" marB="0" anchor="ctr"/>
                </a:tc>
                <a:tc>
                  <a:txBody>
                    <a:bodyPr/>
                    <a:lstStyle/>
                    <a:p>
                      <a:pPr algn="ctr" fontAlgn="ctr"/>
                      <a:r>
                        <a:rPr lang="ru-RU" sz="1100" u="none" strike="noStrike" dirty="0">
                          <a:effectLst/>
                        </a:rPr>
                        <a:t>0,05</a:t>
                      </a:r>
                      <a:r>
                        <a:rPr lang="en-US" sz="1100" u="none" strike="noStrike" dirty="0">
                          <a:effectLst/>
                        </a:rPr>
                        <a:t>6</a:t>
                      </a:r>
                      <a:endParaRPr lang="ru-RU" sz="1100" b="0" i="0" u="none" strike="noStrike" dirty="0">
                        <a:solidFill>
                          <a:srgbClr val="000000"/>
                        </a:solidFill>
                        <a:effectLst/>
                        <a:latin typeface="Calibri" panose="020F0502020204030204" pitchFamily="34" charset="0"/>
                      </a:endParaRPr>
                    </a:p>
                  </a:txBody>
                  <a:tcPr marL="6562" marR="6562" marT="6562" marB="0" anchor="ctr"/>
                </a:tc>
                <a:tc>
                  <a:txBody>
                    <a:bodyPr/>
                    <a:lstStyle/>
                    <a:p>
                      <a:pPr algn="ctr" fontAlgn="ctr"/>
                      <a:r>
                        <a:rPr lang="ru-RU" sz="1100" u="none" strike="noStrike" dirty="0">
                          <a:effectLst/>
                        </a:rPr>
                        <a:t>0,056</a:t>
                      </a:r>
                      <a:endParaRPr lang="ru-RU" sz="1100" b="0" i="0" u="none" strike="noStrike" dirty="0">
                        <a:solidFill>
                          <a:srgbClr val="000000"/>
                        </a:solidFill>
                        <a:effectLst/>
                        <a:latin typeface="Calibri" panose="020F0502020204030204" pitchFamily="34" charset="0"/>
                      </a:endParaRPr>
                    </a:p>
                  </a:txBody>
                  <a:tcPr marL="6562" marR="6562" marT="6562" marB="0" anchor="ctr"/>
                </a:tc>
                <a:extLst>
                  <a:ext uri="{0D108BD9-81ED-4DB2-BD59-A6C34878D82A}">
                    <a16:rowId xmlns:a16="http://schemas.microsoft.com/office/drawing/2014/main" val="174915009"/>
                  </a:ext>
                </a:extLst>
              </a:tr>
            </a:tbl>
          </a:graphicData>
        </a:graphic>
      </p:graphicFrame>
    </p:spTree>
    <p:extLst>
      <p:ext uri="{BB962C8B-B14F-4D97-AF65-F5344CB8AC3E}">
        <p14:creationId xmlns:p14="http://schemas.microsoft.com/office/powerpoint/2010/main" val="2378607134"/>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C76ABE35-EE31-4586-BF2E-7BF9729091A9}"/>
              </a:ext>
            </a:extLst>
          </p:cNvPr>
          <p:cNvSpPr>
            <a:spLocks noGrp="1"/>
          </p:cNvSpPr>
          <p:nvPr>
            <p:ph type="title"/>
          </p:nvPr>
        </p:nvSpPr>
        <p:spPr>
          <a:xfrm>
            <a:off x="845127" y="170694"/>
            <a:ext cx="11192963" cy="539587"/>
          </a:xfrm>
        </p:spPr>
        <p:txBody>
          <a:bodyPr>
            <a:noAutofit/>
          </a:bodyPr>
          <a:lstStyle/>
          <a:p>
            <a:pPr algn="ctr"/>
            <a:r>
              <a:rPr lang="ru-RU" sz="2400" dirty="0"/>
              <a:t>Реализация муниципальных программ</a:t>
            </a:r>
            <a:br>
              <a:rPr lang="ru-RU" sz="2400" dirty="0"/>
            </a:br>
            <a:r>
              <a:rPr lang="ru-RU" sz="2400" dirty="0"/>
              <a:t> городского округа Долгопрудный в разрезе целевых показателей в динамике</a:t>
            </a:r>
          </a:p>
        </p:txBody>
      </p:sp>
      <p:sp>
        <p:nvSpPr>
          <p:cNvPr id="4" name="Номер слайда 3">
            <a:extLst>
              <a:ext uri="{FF2B5EF4-FFF2-40B4-BE49-F238E27FC236}">
                <a16:creationId xmlns:a16="http://schemas.microsoft.com/office/drawing/2014/main" id="{6F302A7F-1EA8-4336-863D-1EEEBC559F5F}"/>
              </a:ext>
            </a:extLst>
          </p:cNvPr>
          <p:cNvSpPr>
            <a:spLocks noGrp="1"/>
          </p:cNvSpPr>
          <p:nvPr>
            <p:ph type="sldNum" sz="quarter" idx="12"/>
          </p:nvPr>
        </p:nvSpPr>
        <p:spPr>
          <a:xfrm>
            <a:off x="9448800" y="6492240"/>
            <a:ext cx="2743200" cy="365125"/>
          </a:xfrm>
        </p:spPr>
        <p:txBody>
          <a:bodyPr/>
          <a:lstStyle/>
          <a:p>
            <a:fld id="{E4EB6E89-BA87-4003-BD23-6BDF40F3EBED}" type="slidenum">
              <a:rPr lang="ru-RU" smtClean="0"/>
              <a:pPr/>
              <a:t>48</a:t>
            </a:fld>
            <a:endParaRPr lang="ru-RU"/>
          </a:p>
        </p:txBody>
      </p:sp>
      <p:pic>
        <p:nvPicPr>
          <p:cNvPr id="6" name="Объект 6">
            <a:extLst>
              <a:ext uri="{FF2B5EF4-FFF2-40B4-BE49-F238E27FC236}">
                <a16:creationId xmlns:a16="http://schemas.microsoft.com/office/drawing/2014/main" id="{4CE9F828-CB7F-4197-B7C9-2991DABD01A3}"/>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53910" y="170694"/>
            <a:ext cx="760490" cy="342008"/>
          </a:xfrm>
          <a:prstGeom prst="rect">
            <a:avLst/>
          </a:prstGeom>
        </p:spPr>
      </p:pic>
      <p:graphicFrame>
        <p:nvGraphicFramePr>
          <p:cNvPr id="7" name="Объект 6">
            <a:extLst>
              <a:ext uri="{FF2B5EF4-FFF2-40B4-BE49-F238E27FC236}">
                <a16:creationId xmlns:a16="http://schemas.microsoft.com/office/drawing/2014/main" id="{4FCCD0B2-FBB2-413A-AF3B-25F95D47359D}"/>
              </a:ext>
            </a:extLst>
          </p:cNvPr>
          <p:cNvGraphicFramePr>
            <a:graphicFrameLocks noGrp="1"/>
          </p:cNvGraphicFramePr>
          <p:nvPr>
            <p:ph idx="1"/>
            <p:extLst>
              <p:ext uri="{D42A27DB-BD31-4B8C-83A1-F6EECF244321}">
                <p14:modId xmlns:p14="http://schemas.microsoft.com/office/powerpoint/2010/main" val="2311529887"/>
              </p:ext>
            </p:extLst>
          </p:nvPr>
        </p:nvGraphicFramePr>
        <p:xfrm>
          <a:off x="747799" y="823146"/>
          <a:ext cx="11079188" cy="5672596"/>
        </p:xfrm>
        <a:graphic>
          <a:graphicData uri="http://schemas.openxmlformats.org/drawingml/2006/table">
            <a:tbl>
              <a:tblPr>
                <a:tableStyleId>{5C22544A-7EE6-4342-B048-85BDC9FD1C3A}</a:tableStyleId>
              </a:tblPr>
              <a:tblGrid>
                <a:gridCol w="3005465">
                  <a:extLst>
                    <a:ext uri="{9D8B030D-6E8A-4147-A177-3AD203B41FA5}">
                      <a16:colId xmlns:a16="http://schemas.microsoft.com/office/drawing/2014/main" val="2123909385"/>
                    </a:ext>
                  </a:extLst>
                </a:gridCol>
                <a:gridCol w="1131209">
                  <a:extLst>
                    <a:ext uri="{9D8B030D-6E8A-4147-A177-3AD203B41FA5}">
                      <a16:colId xmlns:a16="http://schemas.microsoft.com/office/drawing/2014/main" val="2730474434"/>
                    </a:ext>
                  </a:extLst>
                </a:gridCol>
                <a:gridCol w="953763">
                  <a:extLst>
                    <a:ext uri="{9D8B030D-6E8A-4147-A177-3AD203B41FA5}">
                      <a16:colId xmlns:a16="http://schemas.microsoft.com/office/drawing/2014/main" val="3008445256"/>
                    </a:ext>
                  </a:extLst>
                </a:gridCol>
                <a:gridCol w="953763">
                  <a:extLst>
                    <a:ext uri="{9D8B030D-6E8A-4147-A177-3AD203B41FA5}">
                      <a16:colId xmlns:a16="http://schemas.microsoft.com/office/drawing/2014/main" val="2542217"/>
                    </a:ext>
                  </a:extLst>
                </a:gridCol>
                <a:gridCol w="998125">
                  <a:extLst>
                    <a:ext uri="{9D8B030D-6E8A-4147-A177-3AD203B41FA5}">
                      <a16:colId xmlns:a16="http://schemas.microsoft.com/office/drawing/2014/main" val="1075950243"/>
                    </a:ext>
                  </a:extLst>
                </a:gridCol>
                <a:gridCol w="975945">
                  <a:extLst>
                    <a:ext uri="{9D8B030D-6E8A-4147-A177-3AD203B41FA5}">
                      <a16:colId xmlns:a16="http://schemas.microsoft.com/office/drawing/2014/main" val="2601223943"/>
                    </a:ext>
                  </a:extLst>
                </a:gridCol>
                <a:gridCol w="1075757">
                  <a:extLst>
                    <a:ext uri="{9D8B030D-6E8A-4147-A177-3AD203B41FA5}">
                      <a16:colId xmlns:a16="http://schemas.microsoft.com/office/drawing/2014/main" val="3315385014"/>
                    </a:ext>
                  </a:extLst>
                </a:gridCol>
                <a:gridCol w="975945">
                  <a:extLst>
                    <a:ext uri="{9D8B030D-6E8A-4147-A177-3AD203B41FA5}">
                      <a16:colId xmlns:a16="http://schemas.microsoft.com/office/drawing/2014/main" val="114862555"/>
                    </a:ext>
                  </a:extLst>
                </a:gridCol>
                <a:gridCol w="1009216">
                  <a:extLst>
                    <a:ext uri="{9D8B030D-6E8A-4147-A177-3AD203B41FA5}">
                      <a16:colId xmlns:a16="http://schemas.microsoft.com/office/drawing/2014/main" val="822611927"/>
                    </a:ext>
                  </a:extLst>
                </a:gridCol>
              </a:tblGrid>
              <a:tr h="139138">
                <a:tc rowSpan="2">
                  <a:txBody>
                    <a:bodyPr/>
                    <a:lstStyle/>
                    <a:p>
                      <a:pPr algn="ctr" fontAlgn="ctr"/>
                      <a:r>
                        <a:rPr lang="ru-RU" sz="900" u="none" strike="noStrike" dirty="0">
                          <a:effectLst/>
                        </a:rPr>
                        <a:t>Наименование муниципальной программы/подпрограммы/показателя</a:t>
                      </a:r>
                      <a:endParaRPr lang="ru-RU" sz="900" b="0" i="0" u="none" strike="noStrike" dirty="0">
                        <a:solidFill>
                          <a:srgbClr val="000000"/>
                        </a:solidFill>
                        <a:effectLst/>
                        <a:latin typeface="Arial" panose="020B0604020202020204" pitchFamily="34" charset="0"/>
                      </a:endParaRPr>
                    </a:p>
                  </a:txBody>
                  <a:tcPr marL="3956" marR="3956" marT="3956" marB="0" anchor="ctr"/>
                </a:tc>
                <a:tc rowSpan="2">
                  <a:txBody>
                    <a:bodyPr/>
                    <a:lstStyle/>
                    <a:p>
                      <a:pPr algn="ctr" fontAlgn="ctr"/>
                      <a:r>
                        <a:rPr lang="ru-RU" sz="900" u="none" strike="noStrike">
                          <a:effectLst/>
                        </a:rPr>
                        <a:t>Тип показателя</a:t>
                      </a:r>
                      <a:endParaRPr lang="ru-RU" sz="900" b="0" i="0" u="none" strike="noStrike">
                        <a:solidFill>
                          <a:srgbClr val="000000"/>
                        </a:solidFill>
                        <a:effectLst/>
                        <a:latin typeface="Arial" panose="020B0604020202020204" pitchFamily="34" charset="0"/>
                      </a:endParaRPr>
                    </a:p>
                  </a:txBody>
                  <a:tcPr marL="3956" marR="3956" marT="3956" marB="0" anchor="ctr"/>
                </a:tc>
                <a:tc rowSpan="2">
                  <a:txBody>
                    <a:bodyPr/>
                    <a:lstStyle/>
                    <a:p>
                      <a:pPr algn="ctr" fontAlgn="ctr"/>
                      <a:r>
                        <a:rPr lang="ru-RU" sz="900" u="none" strike="noStrike">
                          <a:effectLst/>
                        </a:rPr>
                        <a:t>Единица измерения</a:t>
                      </a:r>
                      <a:endParaRPr lang="ru-RU" sz="900" b="0" i="0" u="none" strike="noStrike">
                        <a:solidFill>
                          <a:srgbClr val="000000"/>
                        </a:solidFill>
                        <a:effectLst/>
                        <a:latin typeface="Arial" panose="020B0604020202020204" pitchFamily="34" charset="0"/>
                      </a:endParaRPr>
                    </a:p>
                  </a:txBody>
                  <a:tcPr marL="3956" marR="3956" marT="3956" marB="0" anchor="ctr"/>
                </a:tc>
                <a:tc rowSpan="2">
                  <a:txBody>
                    <a:bodyPr/>
                    <a:lstStyle/>
                    <a:p>
                      <a:pPr algn="ctr" fontAlgn="ctr"/>
                      <a:r>
                        <a:rPr lang="ru-RU" sz="900" u="none" strike="noStrike">
                          <a:effectLst/>
                        </a:rPr>
                        <a:t>Базовое значение</a:t>
                      </a:r>
                      <a:endParaRPr lang="ru-RU" sz="900" b="0" i="0" u="none" strike="noStrike">
                        <a:solidFill>
                          <a:srgbClr val="000000"/>
                        </a:solidFill>
                        <a:effectLst/>
                        <a:latin typeface="Arial" panose="020B0604020202020204" pitchFamily="34" charset="0"/>
                      </a:endParaRPr>
                    </a:p>
                  </a:txBody>
                  <a:tcPr marL="3956" marR="3956" marT="3956" marB="0" anchor="ctr"/>
                </a:tc>
                <a:tc rowSpan="2">
                  <a:txBody>
                    <a:bodyPr/>
                    <a:lstStyle/>
                    <a:p>
                      <a:pPr algn="ctr" fontAlgn="ctr"/>
                      <a:r>
                        <a:rPr lang="ru-RU" sz="900" u="none" strike="noStrike" dirty="0">
                          <a:effectLst/>
                        </a:rPr>
                        <a:t>Достигнутое </a:t>
                      </a:r>
                    </a:p>
                    <a:p>
                      <a:pPr algn="ctr" fontAlgn="ctr"/>
                      <a:r>
                        <a:rPr lang="ru-RU" sz="900" u="none" strike="noStrike" dirty="0">
                          <a:effectLst/>
                        </a:rPr>
                        <a:t>2021 года</a:t>
                      </a:r>
                      <a:endParaRPr lang="ru-RU" sz="900" b="0" i="0" u="none" strike="noStrike" dirty="0">
                        <a:solidFill>
                          <a:srgbClr val="000000"/>
                        </a:solidFill>
                        <a:effectLst/>
                        <a:latin typeface="Arial" panose="020B0604020202020204" pitchFamily="34" charset="0"/>
                      </a:endParaRPr>
                    </a:p>
                  </a:txBody>
                  <a:tcPr marL="3956" marR="3956" marT="3956" marB="0" anchor="ctr"/>
                </a:tc>
                <a:tc rowSpan="2">
                  <a:txBody>
                    <a:bodyPr/>
                    <a:lstStyle/>
                    <a:p>
                      <a:pPr algn="ctr" fontAlgn="ctr"/>
                      <a:r>
                        <a:rPr lang="ru-RU" sz="900" u="none" strike="noStrike" dirty="0">
                          <a:effectLst/>
                        </a:rPr>
                        <a:t>Оценка 2022 год</a:t>
                      </a:r>
                      <a:endParaRPr lang="ru-RU" sz="900" b="0" i="0" u="none" strike="noStrike" dirty="0">
                        <a:solidFill>
                          <a:srgbClr val="000000"/>
                        </a:solidFill>
                        <a:effectLst/>
                        <a:latin typeface="Arial" panose="020B0604020202020204" pitchFamily="34" charset="0"/>
                      </a:endParaRPr>
                    </a:p>
                  </a:txBody>
                  <a:tcPr marL="3956" marR="3956" marT="3956" marB="0" anchor="ctr"/>
                </a:tc>
                <a:tc gridSpan="3">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ru-RU" sz="9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Планируемое значение показателя по годам реализации</a:t>
                      </a:r>
                    </a:p>
                  </a:txBody>
                  <a:tcPr marL="3729" marR="3729" marT="3729" marB="0" anchor="ctr"/>
                </a:tc>
                <a:tc hMerge="1">
                  <a:txBody>
                    <a:bodyPr/>
                    <a:lstStyle/>
                    <a:p>
                      <a:endParaRPr lang="ru-RU" dirty="0"/>
                    </a:p>
                  </a:txBody>
                  <a:tcPr marL="3729" marR="3729" marT="3729" marB="0" anchor="ctr"/>
                </a:tc>
                <a:tc hMerge="1">
                  <a:txBody>
                    <a:bodyPr/>
                    <a:lstStyle/>
                    <a:p>
                      <a:endParaRPr lang="ru-RU" dirty="0"/>
                    </a:p>
                  </a:txBody>
                  <a:tcPr marL="3729" marR="3729" marT="3729" marB="0" anchor="ctr"/>
                </a:tc>
                <a:extLst>
                  <a:ext uri="{0D108BD9-81ED-4DB2-BD59-A6C34878D82A}">
                    <a16:rowId xmlns:a16="http://schemas.microsoft.com/office/drawing/2014/main" val="3532003137"/>
                  </a:ext>
                </a:extLst>
              </a:tr>
              <a:tr h="139138">
                <a:tc vMerge="1">
                  <a:txBody>
                    <a:bodyPr/>
                    <a:lstStyle/>
                    <a:p>
                      <a:endParaRPr lang="ru-RU"/>
                    </a:p>
                  </a:txBody>
                  <a:tcPr/>
                </a:tc>
                <a:tc vMerge="1">
                  <a:txBody>
                    <a:bodyPr/>
                    <a:lstStyle/>
                    <a:p>
                      <a:endParaRPr lang="ru-RU"/>
                    </a:p>
                  </a:txBody>
                  <a:tcPr/>
                </a:tc>
                <a:tc vMerge="1">
                  <a:txBody>
                    <a:bodyPr/>
                    <a:lstStyle/>
                    <a:p>
                      <a:endParaRPr lang="ru-RU"/>
                    </a:p>
                  </a:txBody>
                  <a:tcPr/>
                </a:tc>
                <a:tc vMerge="1">
                  <a:txBody>
                    <a:bodyPr/>
                    <a:lstStyle/>
                    <a:p>
                      <a:endParaRPr lang="ru-RU"/>
                    </a:p>
                  </a:txBody>
                  <a:tcPr/>
                </a:tc>
                <a:tc vMerge="1">
                  <a:txBody>
                    <a:bodyPr/>
                    <a:lstStyle/>
                    <a:p>
                      <a:endParaRPr lang="ru-RU"/>
                    </a:p>
                  </a:txBody>
                  <a:tcPr/>
                </a:tc>
                <a:tc vMerge="1">
                  <a:txBody>
                    <a:bodyPr/>
                    <a:lstStyle/>
                    <a:p>
                      <a:endParaRPr lang="ru-RU"/>
                    </a:p>
                  </a:txBody>
                  <a:tcPr/>
                </a:tc>
                <a:tc>
                  <a:txBody>
                    <a:bodyPr/>
                    <a:lstStyle/>
                    <a:p>
                      <a:pPr algn="ctr" fontAlgn="ctr"/>
                      <a:r>
                        <a:rPr lang="ru-RU" sz="900" u="none" strike="noStrike" dirty="0">
                          <a:effectLst/>
                        </a:rPr>
                        <a:t>2023 год</a:t>
                      </a:r>
                      <a:endParaRPr lang="ru-RU" sz="900" b="0" i="0" u="none" strike="noStrike" dirty="0">
                        <a:solidFill>
                          <a:srgbClr val="000000"/>
                        </a:solidFill>
                        <a:effectLst/>
                        <a:latin typeface="Arial" panose="020B0604020202020204" pitchFamily="34" charset="0"/>
                      </a:endParaRPr>
                    </a:p>
                  </a:txBody>
                  <a:tcPr marL="3729" marR="3729" marT="3729" marB="0" anchor="ctr"/>
                </a:tc>
                <a:tc>
                  <a:txBody>
                    <a:bodyPr/>
                    <a:lstStyle/>
                    <a:p>
                      <a:pPr algn="ctr" fontAlgn="ctr"/>
                      <a:r>
                        <a:rPr lang="ru-RU" sz="900" u="none" strike="noStrike" dirty="0">
                          <a:effectLst/>
                        </a:rPr>
                        <a:t>2024 год</a:t>
                      </a:r>
                      <a:endParaRPr lang="ru-RU" sz="900" b="0" i="0" u="none" strike="noStrike" dirty="0">
                        <a:solidFill>
                          <a:srgbClr val="000000"/>
                        </a:solidFill>
                        <a:effectLst/>
                        <a:latin typeface="Arial" panose="020B0604020202020204" pitchFamily="34" charset="0"/>
                      </a:endParaRPr>
                    </a:p>
                  </a:txBody>
                  <a:tcPr marL="3729" marR="3729" marT="3729" marB="0" anchor="ctr"/>
                </a:tc>
                <a:tc>
                  <a:txBody>
                    <a:bodyPr/>
                    <a:lstStyle/>
                    <a:p>
                      <a:pPr algn="ctr" fontAlgn="ctr"/>
                      <a:r>
                        <a:rPr lang="ru-RU" sz="900" u="none" strike="noStrike" dirty="0">
                          <a:effectLst/>
                        </a:rPr>
                        <a:t>2025 год</a:t>
                      </a:r>
                      <a:endParaRPr lang="ru-RU" sz="900" b="0" i="0" u="none" strike="noStrike" dirty="0">
                        <a:solidFill>
                          <a:srgbClr val="000000"/>
                        </a:solidFill>
                        <a:effectLst/>
                        <a:latin typeface="Arial" panose="020B0604020202020204" pitchFamily="34" charset="0"/>
                      </a:endParaRPr>
                    </a:p>
                  </a:txBody>
                  <a:tcPr marL="3729" marR="3729" marT="3729" marB="0" anchor="ctr"/>
                </a:tc>
                <a:extLst>
                  <a:ext uri="{0D108BD9-81ED-4DB2-BD59-A6C34878D82A}">
                    <a16:rowId xmlns:a16="http://schemas.microsoft.com/office/drawing/2014/main" val="2987217431"/>
                  </a:ext>
                </a:extLst>
              </a:tr>
              <a:tr h="195190">
                <a:tc>
                  <a:txBody>
                    <a:bodyPr/>
                    <a:lstStyle/>
                    <a:p>
                      <a:pPr algn="l" fontAlgn="ctr"/>
                      <a:r>
                        <a:rPr lang="ru-RU" sz="900" u="none" strike="noStrike">
                          <a:effectLst/>
                        </a:rPr>
                        <a:t>Муниципальная программа «Социальная защита населения»</a:t>
                      </a:r>
                      <a:endParaRPr lang="ru-RU" sz="900" b="1" i="0" u="none" strike="noStrike">
                        <a:solidFill>
                          <a:srgbClr val="000000"/>
                        </a:solidFill>
                        <a:effectLst/>
                        <a:latin typeface="Arial" panose="020B0604020202020204" pitchFamily="34" charset="0"/>
                      </a:endParaRPr>
                    </a:p>
                  </a:txBody>
                  <a:tcPr marL="3956" marR="3956" marT="3956" marB="0" anchor="ctr"/>
                </a:tc>
                <a:tc>
                  <a:txBody>
                    <a:bodyPr/>
                    <a:lstStyle/>
                    <a:p>
                      <a:pPr algn="ctr" fontAlgn="ctr"/>
                      <a:r>
                        <a:rPr lang="ru-RU" sz="900" u="none" strike="noStrike">
                          <a:effectLst/>
                        </a:rPr>
                        <a:t> </a:t>
                      </a:r>
                      <a:endParaRPr lang="ru-RU" sz="900" b="0" i="0" u="none" strike="noStrike">
                        <a:solidFill>
                          <a:srgbClr val="000000"/>
                        </a:solidFill>
                        <a:effectLst/>
                        <a:latin typeface="Arial" panose="020B0604020202020204" pitchFamily="34" charset="0"/>
                      </a:endParaRPr>
                    </a:p>
                  </a:txBody>
                  <a:tcPr marL="3956" marR="3956" marT="3956" marB="0" anchor="ctr"/>
                </a:tc>
                <a:tc>
                  <a:txBody>
                    <a:bodyPr/>
                    <a:lstStyle/>
                    <a:p>
                      <a:pPr algn="ctr" fontAlgn="ctr"/>
                      <a:r>
                        <a:rPr lang="ru-RU" sz="900" u="none" strike="noStrike">
                          <a:effectLst/>
                        </a:rPr>
                        <a:t> </a:t>
                      </a:r>
                      <a:endParaRPr lang="ru-RU" sz="900" b="0" i="0" u="none" strike="noStrike">
                        <a:solidFill>
                          <a:srgbClr val="000000"/>
                        </a:solidFill>
                        <a:effectLst/>
                        <a:latin typeface="Arial" panose="020B0604020202020204" pitchFamily="34" charset="0"/>
                      </a:endParaRPr>
                    </a:p>
                  </a:txBody>
                  <a:tcPr marL="3956" marR="3956" marT="3956" marB="0" anchor="ctr"/>
                </a:tc>
                <a:tc>
                  <a:txBody>
                    <a:bodyPr/>
                    <a:lstStyle/>
                    <a:p>
                      <a:pPr algn="ctr" fontAlgn="ctr"/>
                      <a:r>
                        <a:rPr lang="ru-RU" sz="900" u="none" strike="noStrike">
                          <a:effectLst/>
                        </a:rPr>
                        <a:t> </a:t>
                      </a:r>
                      <a:endParaRPr lang="ru-RU" sz="900" b="0" i="0" u="none" strike="noStrike">
                        <a:solidFill>
                          <a:srgbClr val="000000"/>
                        </a:solidFill>
                        <a:effectLst/>
                        <a:latin typeface="Arial" panose="020B0604020202020204" pitchFamily="34" charset="0"/>
                      </a:endParaRPr>
                    </a:p>
                  </a:txBody>
                  <a:tcPr marL="3956" marR="3956" marT="3956" marB="0" anchor="ctr"/>
                </a:tc>
                <a:tc>
                  <a:txBody>
                    <a:bodyPr/>
                    <a:lstStyle/>
                    <a:p>
                      <a:pPr algn="ctr" fontAlgn="ctr"/>
                      <a:r>
                        <a:rPr lang="ru-RU" sz="900" u="none" strike="noStrike">
                          <a:effectLst/>
                        </a:rPr>
                        <a:t> </a:t>
                      </a:r>
                      <a:endParaRPr lang="ru-RU" sz="900" b="0" i="0" u="none" strike="noStrike">
                        <a:solidFill>
                          <a:srgbClr val="000000"/>
                        </a:solidFill>
                        <a:effectLst/>
                        <a:latin typeface="Arial" panose="020B0604020202020204" pitchFamily="34" charset="0"/>
                      </a:endParaRPr>
                    </a:p>
                  </a:txBody>
                  <a:tcPr marL="3956" marR="3956" marT="3956" marB="0" anchor="ctr"/>
                </a:tc>
                <a:tc>
                  <a:txBody>
                    <a:bodyPr/>
                    <a:lstStyle/>
                    <a:p>
                      <a:pPr algn="ctr" fontAlgn="ctr"/>
                      <a:r>
                        <a:rPr lang="ru-RU" sz="900" u="none" strike="noStrike">
                          <a:effectLst/>
                        </a:rPr>
                        <a:t> </a:t>
                      </a:r>
                      <a:endParaRPr lang="ru-RU" sz="900" b="0" i="0" u="none" strike="noStrike">
                        <a:solidFill>
                          <a:srgbClr val="000000"/>
                        </a:solidFill>
                        <a:effectLst/>
                        <a:latin typeface="Arial" panose="020B0604020202020204" pitchFamily="34" charset="0"/>
                      </a:endParaRPr>
                    </a:p>
                  </a:txBody>
                  <a:tcPr marL="3956" marR="3956" marT="3956" marB="0" anchor="ctr"/>
                </a:tc>
                <a:tc>
                  <a:txBody>
                    <a:bodyPr/>
                    <a:lstStyle/>
                    <a:p>
                      <a:pPr algn="ctr" fontAlgn="ctr"/>
                      <a:r>
                        <a:rPr lang="ru-RU" sz="900" u="none" strike="noStrike">
                          <a:effectLst/>
                        </a:rPr>
                        <a:t> </a:t>
                      </a:r>
                      <a:endParaRPr lang="ru-RU" sz="900" b="0" i="0" u="none" strike="noStrike">
                        <a:solidFill>
                          <a:srgbClr val="000000"/>
                        </a:solidFill>
                        <a:effectLst/>
                        <a:latin typeface="Arial" panose="020B0604020202020204" pitchFamily="34" charset="0"/>
                      </a:endParaRPr>
                    </a:p>
                  </a:txBody>
                  <a:tcPr marL="3956" marR="3956" marT="3956" marB="0" anchor="ctr"/>
                </a:tc>
                <a:tc>
                  <a:txBody>
                    <a:bodyPr/>
                    <a:lstStyle/>
                    <a:p>
                      <a:pPr algn="ctr" fontAlgn="ctr"/>
                      <a:r>
                        <a:rPr lang="ru-RU" sz="900" u="none" strike="noStrike">
                          <a:effectLst/>
                        </a:rPr>
                        <a:t> </a:t>
                      </a:r>
                      <a:endParaRPr lang="ru-RU" sz="900" b="0" i="0" u="none" strike="noStrike">
                        <a:solidFill>
                          <a:srgbClr val="000000"/>
                        </a:solidFill>
                        <a:effectLst/>
                        <a:latin typeface="Calibri" panose="020F0502020204030204" pitchFamily="34" charset="0"/>
                      </a:endParaRPr>
                    </a:p>
                  </a:txBody>
                  <a:tcPr marL="3956" marR="3956" marT="3956" marB="0" anchor="ctr"/>
                </a:tc>
                <a:tc>
                  <a:txBody>
                    <a:bodyPr/>
                    <a:lstStyle/>
                    <a:p>
                      <a:pPr algn="ctr" fontAlgn="ctr"/>
                      <a:r>
                        <a:rPr lang="ru-RU" sz="900" u="none" strike="noStrike">
                          <a:effectLst/>
                        </a:rPr>
                        <a:t> </a:t>
                      </a:r>
                      <a:endParaRPr lang="ru-RU" sz="900" b="0" i="0" u="none" strike="noStrike">
                        <a:solidFill>
                          <a:srgbClr val="000000"/>
                        </a:solidFill>
                        <a:effectLst/>
                        <a:latin typeface="Calibri" panose="020F0502020204030204" pitchFamily="34" charset="0"/>
                      </a:endParaRPr>
                    </a:p>
                  </a:txBody>
                  <a:tcPr marL="3956" marR="3956" marT="3956" marB="0" anchor="ctr"/>
                </a:tc>
                <a:extLst>
                  <a:ext uri="{0D108BD9-81ED-4DB2-BD59-A6C34878D82A}">
                    <a16:rowId xmlns:a16="http://schemas.microsoft.com/office/drawing/2014/main" val="1459422337"/>
                  </a:ext>
                </a:extLst>
              </a:tr>
              <a:tr h="292784">
                <a:tc>
                  <a:txBody>
                    <a:bodyPr/>
                    <a:lstStyle/>
                    <a:p>
                      <a:pPr algn="l" fontAlgn="ctr"/>
                      <a:r>
                        <a:rPr lang="ru-RU" sz="900" u="none" strike="noStrike">
                          <a:effectLst/>
                        </a:rPr>
                        <a:t>Подпрограмма IX «Развитие и поддержка социально ориентированных некоммерческих организаций»</a:t>
                      </a:r>
                      <a:endParaRPr lang="ru-RU" sz="900" b="1" i="0" u="none" strike="noStrike">
                        <a:solidFill>
                          <a:srgbClr val="000000"/>
                        </a:solidFill>
                        <a:effectLst/>
                        <a:latin typeface="Arial" panose="020B0604020202020204" pitchFamily="34" charset="0"/>
                      </a:endParaRPr>
                    </a:p>
                  </a:txBody>
                  <a:tcPr marL="3956" marR="3956" marT="3956" marB="0" anchor="ctr"/>
                </a:tc>
                <a:tc>
                  <a:txBody>
                    <a:bodyPr/>
                    <a:lstStyle/>
                    <a:p>
                      <a:pPr algn="ctr" fontAlgn="ctr"/>
                      <a:r>
                        <a:rPr lang="ru-RU" sz="900" u="none" strike="noStrike">
                          <a:effectLst/>
                        </a:rPr>
                        <a:t> </a:t>
                      </a:r>
                      <a:endParaRPr lang="ru-RU" sz="900" b="0" i="0" u="none" strike="noStrike">
                        <a:solidFill>
                          <a:srgbClr val="000000"/>
                        </a:solidFill>
                        <a:effectLst/>
                        <a:latin typeface="Arial" panose="020B0604020202020204" pitchFamily="34" charset="0"/>
                      </a:endParaRPr>
                    </a:p>
                  </a:txBody>
                  <a:tcPr marL="3956" marR="3956" marT="3956" marB="0" anchor="ctr"/>
                </a:tc>
                <a:tc>
                  <a:txBody>
                    <a:bodyPr/>
                    <a:lstStyle/>
                    <a:p>
                      <a:pPr algn="ctr" fontAlgn="ctr"/>
                      <a:r>
                        <a:rPr lang="ru-RU" sz="900" u="none" strike="noStrike">
                          <a:effectLst/>
                        </a:rPr>
                        <a:t> </a:t>
                      </a:r>
                      <a:endParaRPr lang="ru-RU" sz="900" b="0" i="0" u="none" strike="noStrike">
                        <a:solidFill>
                          <a:srgbClr val="000000"/>
                        </a:solidFill>
                        <a:effectLst/>
                        <a:latin typeface="Arial" panose="020B0604020202020204" pitchFamily="34" charset="0"/>
                      </a:endParaRPr>
                    </a:p>
                  </a:txBody>
                  <a:tcPr marL="3956" marR="3956" marT="3956" marB="0" anchor="ctr"/>
                </a:tc>
                <a:tc>
                  <a:txBody>
                    <a:bodyPr/>
                    <a:lstStyle/>
                    <a:p>
                      <a:pPr algn="ctr" fontAlgn="ctr"/>
                      <a:r>
                        <a:rPr lang="ru-RU" sz="900" u="none" strike="noStrike">
                          <a:effectLst/>
                        </a:rPr>
                        <a:t> </a:t>
                      </a:r>
                      <a:endParaRPr lang="ru-RU" sz="900" b="0" i="0" u="none" strike="noStrike">
                        <a:solidFill>
                          <a:srgbClr val="000000"/>
                        </a:solidFill>
                        <a:effectLst/>
                        <a:latin typeface="Arial" panose="020B0604020202020204" pitchFamily="34" charset="0"/>
                      </a:endParaRPr>
                    </a:p>
                  </a:txBody>
                  <a:tcPr marL="3956" marR="3956" marT="3956" marB="0" anchor="ctr"/>
                </a:tc>
                <a:tc>
                  <a:txBody>
                    <a:bodyPr/>
                    <a:lstStyle/>
                    <a:p>
                      <a:pPr algn="ctr" fontAlgn="ctr"/>
                      <a:r>
                        <a:rPr lang="ru-RU" sz="900" u="none" strike="noStrike">
                          <a:effectLst/>
                        </a:rPr>
                        <a:t> </a:t>
                      </a:r>
                      <a:endParaRPr lang="ru-RU" sz="900" b="0" i="0" u="none" strike="noStrike">
                        <a:solidFill>
                          <a:srgbClr val="000000"/>
                        </a:solidFill>
                        <a:effectLst/>
                        <a:latin typeface="Arial" panose="020B0604020202020204" pitchFamily="34" charset="0"/>
                      </a:endParaRPr>
                    </a:p>
                  </a:txBody>
                  <a:tcPr marL="3956" marR="3956" marT="3956" marB="0" anchor="ctr"/>
                </a:tc>
                <a:tc>
                  <a:txBody>
                    <a:bodyPr/>
                    <a:lstStyle/>
                    <a:p>
                      <a:pPr algn="ctr" fontAlgn="ctr"/>
                      <a:r>
                        <a:rPr lang="ru-RU" sz="900" u="none" strike="noStrike">
                          <a:effectLst/>
                        </a:rPr>
                        <a:t> </a:t>
                      </a:r>
                      <a:endParaRPr lang="ru-RU" sz="900" b="0" i="0" u="none" strike="noStrike">
                        <a:solidFill>
                          <a:srgbClr val="000000"/>
                        </a:solidFill>
                        <a:effectLst/>
                        <a:latin typeface="Arial" panose="020B0604020202020204" pitchFamily="34" charset="0"/>
                      </a:endParaRPr>
                    </a:p>
                  </a:txBody>
                  <a:tcPr marL="3956" marR="3956" marT="3956" marB="0" anchor="ctr"/>
                </a:tc>
                <a:tc>
                  <a:txBody>
                    <a:bodyPr/>
                    <a:lstStyle/>
                    <a:p>
                      <a:pPr algn="ctr" fontAlgn="ctr"/>
                      <a:r>
                        <a:rPr lang="ru-RU" sz="900" u="none" strike="noStrike">
                          <a:effectLst/>
                        </a:rPr>
                        <a:t> </a:t>
                      </a:r>
                      <a:endParaRPr lang="ru-RU" sz="900" b="0" i="0" u="none" strike="noStrike">
                        <a:solidFill>
                          <a:srgbClr val="000000"/>
                        </a:solidFill>
                        <a:effectLst/>
                        <a:latin typeface="Arial" panose="020B0604020202020204" pitchFamily="34" charset="0"/>
                      </a:endParaRPr>
                    </a:p>
                  </a:txBody>
                  <a:tcPr marL="3956" marR="3956" marT="3956" marB="0" anchor="ctr"/>
                </a:tc>
                <a:tc>
                  <a:txBody>
                    <a:bodyPr/>
                    <a:lstStyle/>
                    <a:p>
                      <a:pPr algn="ctr" fontAlgn="ctr"/>
                      <a:r>
                        <a:rPr lang="ru-RU" sz="900" u="none" strike="noStrike">
                          <a:effectLst/>
                        </a:rPr>
                        <a:t> </a:t>
                      </a:r>
                      <a:endParaRPr lang="ru-RU" sz="900" b="0" i="0" u="none" strike="noStrike">
                        <a:solidFill>
                          <a:srgbClr val="000000"/>
                        </a:solidFill>
                        <a:effectLst/>
                        <a:latin typeface="Calibri" panose="020F0502020204030204" pitchFamily="34" charset="0"/>
                      </a:endParaRPr>
                    </a:p>
                  </a:txBody>
                  <a:tcPr marL="3956" marR="3956" marT="3956" marB="0" anchor="ctr"/>
                </a:tc>
                <a:tc>
                  <a:txBody>
                    <a:bodyPr/>
                    <a:lstStyle/>
                    <a:p>
                      <a:pPr algn="ctr" fontAlgn="ctr"/>
                      <a:r>
                        <a:rPr lang="ru-RU" sz="900" u="none" strike="noStrike">
                          <a:effectLst/>
                        </a:rPr>
                        <a:t> </a:t>
                      </a:r>
                      <a:endParaRPr lang="ru-RU" sz="900" b="0" i="0" u="none" strike="noStrike">
                        <a:solidFill>
                          <a:srgbClr val="000000"/>
                        </a:solidFill>
                        <a:effectLst/>
                        <a:latin typeface="Calibri" panose="020F0502020204030204" pitchFamily="34" charset="0"/>
                      </a:endParaRPr>
                    </a:p>
                  </a:txBody>
                  <a:tcPr marL="3956" marR="3956" marT="3956" marB="0" anchor="ctr"/>
                </a:tc>
                <a:extLst>
                  <a:ext uri="{0D108BD9-81ED-4DB2-BD59-A6C34878D82A}">
                    <a16:rowId xmlns:a16="http://schemas.microsoft.com/office/drawing/2014/main" val="2258556965"/>
                  </a:ext>
                </a:extLst>
              </a:tr>
              <a:tr h="252329">
                <a:tc>
                  <a:txBody>
                    <a:bodyPr/>
                    <a:lstStyle/>
                    <a:p>
                      <a:pPr algn="l" fontAlgn="ctr"/>
                      <a:r>
                        <a:rPr lang="ru-RU" sz="900" u="none" strike="noStrike" dirty="0">
                          <a:effectLst/>
                        </a:rPr>
                        <a:t>Количество СО НКО, которым оказана поддержка органами местного самоуправления</a:t>
                      </a:r>
                      <a:endParaRPr lang="ru-RU" sz="900" b="0" i="0" u="none" strike="noStrike" dirty="0">
                        <a:solidFill>
                          <a:srgbClr val="000000"/>
                        </a:solidFill>
                        <a:effectLst/>
                        <a:latin typeface="Arial" panose="020B0604020202020204" pitchFamily="34" charset="0"/>
                      </a:endParaRPr>
                    </a:p>
                  </a:txBody>
                  <a:tcPr marL="3956" marR="3956" marT="3956" marB="0" anchor="ctr"/>
                </a:tc>
                <a:tc>
                  <a:txBody>
                    <a:bodyPr/>
                    <a:lstStyle/>
                    <a:p>
                      <a:pPr algn="ctr" fontAlgn="ctr"/>
                      <a:r>
                        <a:rPr lang="ru-RU" sz="900" u="none" strike="noStrike">
                          <a:effectLst/>
                        </a:rPr>
                        <a:t>приоритетный показатель</a:t>
                      </a:r>
                      <a:endParaRPr lang="ru-RU" sz="900" b="0" i="0" u="none" strike="noStrike">
                        <a:solidFill>
                          <a:srgbClr val="000000"/>
                        </a:solidFill>
                        <a:effectLst/>
                        <a:latin typeface="Arial" panose="020B0604020202020204" pitchFamily="34" charset="0"/>
                      </a:endParaRPr>
                    </a:p>
                  </a:txBody>
                  <a:tcPr marL="3956" marR="3956" marT="3956" marB="0" anchor="ctr"/>
                </a:tc>
                <a:tc>
                  <a:txBody>
                    <a:bodyPr/>
                    <a:lstStyle/>
                    <a:p>
                      <a:pPr algn="ctr" fontAlgn="ctr"/>
                      <a:r>
                        <a:rPr lang="ru-RU" sz="900" u="none" strike="noStrike">
                          <a:effectLst/>
                        </a:rPr>
                        <a:t>единиц</a:t>
                      </a:r>
                      <a:endParaRPr lang="ru-RU" sz="900" b="0" i="0" u="none" strike="noStrike">
                        <a:solidFill>
                          <a:srgbClr val="000000"/>
                        </a:solidFill>
                        <a:effectLst/>
                        <a:latin typeface="Arial" panose="020B0604020202020204" pitchFamily="34" charset="0"/>
                      </a:endParaRPr>
                    </a:p>
                  </a:txBody>
                  <a:tcPr marL="3956" marR="3956" marT="3956" marB="0" anchor="ctr"/>
                </a:tc>
                <a:tc>
                  <a:txBody>
                    <a:bodyPr/>
                    <a:lstStyle/>
                    <a:p>
                      <a:pPr algn="ctr" fontAlgn="ctr"/>
                      <a:r>
                        <a:rPr lang="ru-RU" sz="900" u="none" strike="noStrike">
                          <a:effectLst/>
                        </a:rPr>
                        <a:t>10</a:t>
                      </a:r>
                      <a:endParaRPr lang="ru-RU" sz="900" b="0" i="0" u="none" strike="noStrike">
                        <a:solidFill>
                          <a:srgbClr val="000000"/>
                        </a:solidFill>
                        <a:effectLst/>
                        <a:latin typeface="Arial" panose="020B0604020202020204" pitchFamily="34" charset="0"/>
                      </a:endParaRPr>
                    </a:p>
                  </a:txBody>
                  <a:tcPr marL="3956" marR="3956" marT="3956" marB="0" anchor="ctr"/>
                </a:tc>
                <a:tc>
                  <a:txBody>
                    <a:bodyPr/>
                    <a:lstStyle/>
                    <a:p>
                      <a:pPr algn="ctr" fontAlgn="t"/>
                      <a:r>
                        <a:rPr lang="ru-RU" sz="900" b="0" i="0" u="none" strike="noStrike" dirty="0">
                          <a:solidFill>
                            <a:srgbClr val="000000"/>
                          </a:solidFill>
                          <a:effectLst/>
                          <a:latin typeface="+mn-lt"/>
                        </a:rPr>
                        <a:t>13</a:t>
                      </a:r>
                    </a:p>
                  </a:txBody>
                  <a:tcPr marL="9525" marR="9525" marT="9525" marB="0" anchor="ctr"/>
                </a:tc>
                <a:tc>
                  <a:txBody>
                    <a:bodyPr/>
                    <a:lstStyle/>
                    <a:p>
                      <a:pPr algn="ctr" fontAlgn="ctr"/>
                      <a:r>
                        <a:rPr lang="ru-RU" sz="900" u="none" strike="noStrike">
                          <a:effectLst/>
                        </a:rPr>
                        <a:t>10</a:t>
                      </a:r>
                      <a:endParaRPr lang="ru-RU" sz="900" b="0" i="0" u="none" strike="noStrike">
                        <a:solidFill>
                          <a:srgbClr val="000000"/>
                        </a:solidFill>
                        <a:effectLst/>
                        <a:latin typeface="Arial" panose="020B0604020202020204" pitchFamily="34" charset="0"/>
                      </a:endParaRPr>
                    </a:p>
                  </a:txBody>
                  <a:tcPr marL="3956" marR="3956" marT="3956" marB="0" anchor="ctr"/>
                </a:tc>
                <a:tc>
                  <a:txBody>
                    <a:bodyPr/>
                    <a:lstStyle/>
                    <a:p>
                      <a:pPr algn="ctr" fontAlgn="ctr"/>
                      <a:r>
                        <a:rPr lang="ru-RU" sz="900" u="none" strike="noStrike">
                          <a:effectLst/>
                        </a:rPr>
                        <a:t>10</a:t>
                      </a:r>
                      <a:endParaRPr lang="ru-RU" sz="900" b="0" i="0" u="none" strike="noStrike">
                        <a:solidFill>
                          <a:srgbClr val="000000"/>
                        </a:solidFill>
                        <a:effectLst/>
                        <a:latin typeface="Arial" panose="020B0604020202020204" pitchFamily="34" charset="0"/>
                      </a:endParaRPr>
                    </a:p>
                  </a:txBody>
                  <a:tcPr marL="3956" marR="3956" marT="3956" marB="0" anchor="ctr"/>
                </a:tc>
                <a:tc>
                  <a:txBody>
                    <a:bodyPr/>
                    <a:lstStyle/>
                    <a:p>
                      <a:pPr algn="ctr" fontAlgn="ctr"/>
                      <a:r>
                        <a:rPr lang="ru-RU" sz="900" u="none" strike="noStrike">
                          <a:effectLst/>
                        </a:rPr>
                        <a:t>10</a:t>
                      </a:r>
                      <a:endParaRPr lang="ru-RU" sz="900" b="0" i="0" u="none" strike="noStrike">
                        <a:solidFill>
                          <a:srgbClr val="000000"/>
                        </a:solidFill>
                        <a:effectLst/>
                        <a:latin typeface="Calibri" panose="020F0502020204030204" pitchFamily="34" charset="0"/>
                      </a:endParaRPr>
                    </a:p>
                  </a:txBody>
                  <a:tcPr marL="3956" marR="3956" marT="3956" marB="0" anchor="ctr"/>
                </a:tc>
                <a:tc>
                  <a:txBody>
                    <a:bodyPr/>
                    <a:lstStyle/>
                    <a:p>
                      <a:pPr algn="ctr" fontAlgn="ctr"/>
                      <a:r>
                        <a:rPr lang="ru-RU" sz="900" u="none" strike="noStrike">
                          <a:effectLst/>
                        </a:rPr>
                        <a:t>10</a:t>
                      </a:r>
                      <a:endParaRPr lang="ru-RU" sz="900" b="0" i="0" u="none" strike="noStrike">
                        <a:solidFill>
                          <a:srgbClr val="000000"/>
                        </a:solidFill>
                        <a:effectLst/>
                        <a:latin typeface="Calibri" panose="020F0502020204030204" pitchFamily="34" charset="0"/>
                      </a:endParaRPr>
                    </a:p>
                  </a:txBody>
                  <a:tcPr marL="3956" marR="3956" marT="3956" marB="0" anchor="ctr"/>
                </a:tc>
                <a:extLst>
                  <a:ext uri="{0D108BD9-81ED-4DB2-BD59-A6C34878D82A}">
                    <a16:rowId xmlns:a16="http://schemas.microsoft.com/office/drawing/2014/main" val="3731270659"/>
                  </a:ext>
                </a:extLst>
              </a:tr>
              <a:tr h="376700">
                <a:tc>
                  <a:txBody>
                    <a:bodyPr/>
                    <a:lstStyle/>
                    <a:p>
                      <a:pPr algn="l" fontAlgn="ctr"/>
                      <a:r>
                        <a:rPr lang="ru-RU" sz="900" u="none" strike="noStrike" dirty="0">
                          <a:effectLst/>
                        </a:rPr>
                        <a:t>Количество СО НКО в сфере социальной защиты населения, которым оказана поддержка органами местного самоуправления</a:t>
                      </a:r>
                      <a:endParaRPr lang="ru-RU" sz="900" b="0" i="0" u="none" strike="noStrike" dirty="0">
                        <a:solidFill>
                          <a:srgbClr val="000000"/>
                        </a:solidFill>
                        <a:effectLst/>
                        <a:latin typeface="Arial" panose="020B0604020202020204" pitchFamily="34" charset="0"/>
                      </a:endParaRPr>
                    </a:p>
                  </a:txBody>
                  <a:tcPr marL="3956" marR="3956" marT="3956" marB="0" anchor="ctr"/>
                </a:tc>
                <a:tc>
                  <a:txBody>
                    <a:bodyPr/>
                    <a:lstStyle/>
                    <a:p>
                      <a:pPr algn="ctr" fontAlgn="ctr"/>
                      <a:r>
                        <a:rPr lang="ru-RU" sz="900" u="none" strike="noStrike">
                          <a:effectLst/>
                        </a:rPr>
                        <a:t>приоритетный показатель</a:t>
                      </a:r>
                      <a:endParaRPr lang="ru-RU" sz="900" b="0" i="0" u="none" strike="noStrike">
                        <a:solidFill>
                          <a:srgbClr val="000000"/>
                        </a:solidFill>
                        <a:effectLst/>
                        <a:latin typeface="Arial" panose="020B0604020202020204" pitchFamily="34" charset="0"/>
                      </a:endParaRPr>
                    </a:p>
                  </a:txBody>
                  <a:tcPr marL="3956" marR="3956" marT="3956" marB="0" anchor="ctr"/>
                </a:tc>
                <a:tc>
                  <a:txBody>
                    <a:bodyPr/>
                    <a:lstStyle/>
                    <a:p>
                      <a:pPr algn="ctr" fontAlgn="ctr"/>
                      <a:r>
                        <a:rPr lang="ru-RU" sz="900" u="none" strike="noStrike">
                          <a:effectLst/>
                        </a:rPr>
                        <a:t>единиц</a:t>
                      </a:r>
                      <a:endParaRPr lang="ru-RU" sz="900" b="0" i="0" u="none" strike="noStrike">
                        <a:solidFill>
                          <a:srgbClr val="000000"/>
                        </a:solidFill>
                        <a:effectLst/>
                        <a:latin typeface="Arial" panose="020B0604020202020204" pitchFamily="34" charset="0"/>
                      </a:endParaRPr>
                    </a:p>
                  </a:txBody>
                  <a:tcPr marL="3956" marR="3956" marT="3956" marB="0" anchor="ctr"/>
                </a:tc>
                <a:tc>
                  <a:txBody>
                    <a:bodyPr/>
                    <a:lstStyle/>
                    <a:p>
                      <a:pPr algn="ctr" fontAlgn="ctr"/>
                      <a:r>
                        <a:rPr lang="ru-RU" sz="900" u="none" strike="noStrike">
                          <a:effectLst/>
                        </a:rPr>
                        <a:t>1</a:t>
                      </a:r>
                      <a:endParaRPr lang="ru-RU" sz="900" b="0" i="0" u="none" strike="noStrike">
                        <a:solidFill>
                          <a:srgbClr val="000000"/>
                        </a:solidFill>
                        <a:effectLst/>
                        <a:latin typeface="Arial" panose="020B0604020202020204" pitchFamily="34" charset="0"/>
                      </a:endParaRPr>
                    </a:p>
                  </a:txBody>
                  <a:tcPr marL="3956" marR="3956" marT="3956" marB="0" anchor="ctr"/>
                </a:tc>
                <a:tc>
                  <a:txBody>
                    <a:bodyPr/>
                    <a:lstStyle/>
                    <a:p>
                      <a:pPr algn="ctr" fontAlgn="t"/>
                      <a:r>
                        <a:rPr lang="ru-RU" sz="900" b="0" i="0" u="none" strike="noStrike" dirty="0">
                          <a:solidFill>
                            <a:srgbClr val="000000"/>
                          </a:solidFill>
                          <a:effectLst/>
                          <a:latin typeface="+mn-lt"/>
                        </a:rPr>
                        <a:t>2</a:t>
                      </a:r>
                    </a:p>
                  </a:txBody>
                  <a:tcPr marL="9525" marR="9525" marT="9525" marB="0" anchor="ctr"/>
                </a:tc>
                <a:tc>
                  <a:txBody>
                    <a:bodyPr/>
                    <a:lstStyle/>
                    <a:p>
                      <a:pPr algn="ctr" fontAlgn="ctr"/>
                      <a:r>
                        <a:rPr lang="ru-RU" sz="900" u="none" strike="noStrike">
                          <a:effectLst/>
                        </a:rPr>
                        <a:t>1</a:t>
                      </a:r>
                      <a:endParaRPr lang="ru-RU" sz="900" b="0" i="0" u="none" strike="noStrike">
                        <a:solidFill>
                          <a:srgbClr val="000000"/>
                        </a:solidFill>
                        <a:effectLst/>
                        <a:latin typeface="Arial" panose="020B0604020202020204" pitchFamily="34" charset="0"/>
                      </a:endParaRPr>
                    </a:p>
                  </a:txBody>
                  <a:tcPr marL="3956" marR="3956" marT="3956" marB="0" anchor="ctr"/>
                </a:tc>
                <a:tc>
                  <a:txBody>
                    <a:bodyPr/>
                    <a:lstStyle/>
                    <a:p>
                      <a:pPr algn="ctr" fontAlgn="ctr"/>
                      <a:r>
                        <a:rPr lang="ru-RU" sz="900" u="none" strike="noStrike">
                          <a:effectLst/>
                        </a:rPr>
                        <a:t>1</a:t>
                      </a:r>
                      <a:endParaRPr lang="ru-RU" sz="900" b="0" i="0" u="none" strike="noStrike">
                        <a:solidFill>
                          <a:srgbClr val="000000"/>
                        </a:solidFill>
                        <a:effectLst/>
                        <a:latin typeface="Arial" panose="020B0604020202020204" pitchFamily="34" charset="0"/>
                      </a:endParaRPr>
                    </a:p>
                  </a:txBody>
                  <a:tcPr marL="3956" marR="3956" marT="3956" marB="0" anchor="ctr"/>
                </a:tc>
                <a:tc>
                  <a:txBody>
                    <a:bodyPr/>
                    <a:lstStyle/>
                    <a:p>
                      <a:pPr algn="ctr" fontAlgn="ctr"/>
                      <a:r>
                        <a:rPr lang="ru-RU" sz="900" u="none" strike="noStrike">
                          <a:effectLst/>
                        </a:rPr>
                        <a:t>1</a:t>
                      </a:r>
                      <a:endParaRPr lang="ru-RU" sz="900" b="0" i="0" u="none" strike="noStrike">
                        <a:solidFill>
                          <a:srgbClr val="000000"/>
                        </a:solidFill>
                        <a:effectLst/>
                        <a:latin typeface="Calibri" panose="020F0502020204030204" pitchFamily="34" charset="0"/>
                      </a:endParaRPr>
                    </a:p>
                  </a:txBody>
                  <a:tcPr marL="3956" marR="3956" marT="3956" marB="0" anchor="ctr"/>
                </a:tc>
                <a:tc>
                  <a:txBody>
                    <a:bodyPr/>
                    <a:lstStyle/>
                    <a:p>
                      <a:pPr algn="ctr" fontAlgn="ctr"/>
                      <a:r>
                        <a:rPr lang="ru-RU" sz="900" u="none" strike="noStrike">
                          <a:effectLst/>
                        </a:rPr>
                        <a:t>1</a:t>
                      </a:r>
                      <a:endParaRPr lang="ru-RU" sz="900" b="0" i="0" u="none" strike="noStrike">
                        <a:solidFill>
                          <a:srgbClr val="000000"/>
                        </a:solidFill>
                        <a:effectLst/>
                        <a:latin typeface="Calibri" panose="020F0502020204030204" pitchFamily="34" charset="0"/>
                      </a:endParaRPr>
                    </a:p>
                  </a:txBody>
                  <a:tcPr marL="3956" marR="3956" marT="3956" marB="0" anchor="ctr"/>
                </a:tc>
                <a:extLst>
                  <a:ext uri="{0D108BD9-81ED-4DB2-BD59-A6C34878D82A}">
                    <a16:rowId xmlns:a16="http://schemas.microsoft.com/office/drawing/2014/main" val="3504795247"/>
                  </a:ext>
                </a:extLst>
              </a:tr>
              <a:tr h="285568">
                <a:tc>
                  <a:txBody>
                    <a:bodyPr/>
                    <a:lstStyle/>
                    <a:p>
                      <a:pPr algn="l" fontAlgn="ctr"/>
                      <a:r>
                        <a:rPr lang="ru-RU" sz="900" u="none" strike="noStrike" dirty="0">
                          <a:effectLst/>
                        </a:rPr>
                        <a:t>Количество СО НКО в сфере образования, которым оказана поддержка органами местного самоуправления</a:t>
                      </a:r>
                      <a:endParaRPr lang="ru-RU" sz="900" b="0" i="0" u="none" strike="noStrike" dirty="0">
                        <a:solidFill>
                          <a:srgbClr val="000000"/>
                        </a:solidFill>
                        <a:effectLst/>
                        <a:latin typeface="Arial" panose="020B0604020202020204" pitchFamily="34" charset="0"/>
                      </a:endParaRPr>
                    </a:p>
                  </a:txBody>
                  <a:tcPr marL="3956" marR="3956" marT="3956" marB="0" anchor="ctr"/>
                </a:tc>
                <a:tc>
                  <a:txBody>
                    <a:bodyPr/>
                    <a:lstStyle/>
                    <a:p>
                      <a:pPr algn="ctr" fontAlgn="ctr"/>
                      <a:r>
                        <a:rPr lang="ru-RU" sz="900" u="none" strike="noStrike">
                          <a:effectLst/>
                        </a:rPr>
                        <a:t>приоритетный показатель</a:t>
                      </a:r>
                      <a:endParaRPr lang="ru-RU" sz="900" b="0" i="0" u="none" strike="noStrike">
                        <a:solidFill>
                          <a:srgbClr val="000000"/>
                        </a:solidFill>
                        <a:effectLst/>
                        <a:latin typeface="Arial" panose="020B0604020202020204" pitchFamily="34" charset="0"/>
                      </a:endParaRPr>
                    </a:p>
                  </a:txBody>
                  <a:tcPr marL="3956" marR="3956" marT="3956" marB="0" anchor="ctr"/>
                </a:tc>
                <a:tc>
                  <a:txBody>
                    <a:bodyPr/>
                    <a:lstStyle/>
                    <a:p>
                      <a:pPr algn="ctr" fontAlgn="ctr"/>
                      <a:r>
                        <a:rPr lang="ru-RU" sz="900" u="none" strike="noStrike">
                          <a:effectLst/>
                        </a:rPr>
                        <a:t>единиц</a:t>
                      </a:r>
                      <a:endParaRPr lang="ru-RU" sz="900" b="0" i="0" u="none" strike="noStrike">
                        <a:solidFill>
                          <a:srgbClr val="000000"/>
                        </a:solidFill>
                        <a:effectLst/>
                        <a:latin typeface="Arial" panose="020B0604020202020204" pitchFamily="34" charset="0"/>
                      </a:endParaRPr>
                    </a:p>
                  </a:txBody>
                  <a:tcPr marL="3956" marR="3956" marT="3956" marB="0" anchor="ctr"/>
                </a:tc>
                <a:tc>
                  <a:txBody>
                    <a:bodyPr/>
                    <a:lstStyle/>
                    <a:p>
                      <a:pPr algn="ctr" fontAlgn="ctr"/>
                      <a:r>
                        <a:rPr lang="ru-RU" sz="900" u="none" strike="noStrike">
                          <a:effectLst/>
                        </a:rPr>
                        <a:t>9</a:t>
                      </a:r>
                      <a:endParaRPr lang="ru-RU" sz="900" b="0" i="0" u="none" strike="noStrike">
                        <a:solidFill>
                          <a:srgbClr val="000000"/>
                        </a:solidFill>
                        <a:effectLst/>
                        <a:latin typeface="Arial" panose="020B0604020202020204" pitchFamily="34" charset="0"/>
                      </a:endParaRPr>
                    </a:p>
                  </a:txBody>
                  <a:tcPr marL="3956" marR="3956" marT="3956" marB="0" anchor="ctr"/>
                </a:tc>
                <a:tc>
                  <a:txBody>
                    <a:bodyPr/>
                    <a:lstStyle/>
                    <a:p>
                      <a:pPr algn="ctr" fontAlgn="t"/>
                      <a:r>
                        <a:rPr lang="ru-RU" sz="900" b="0" i="0" u="none" strike="noStrike" dirty="0">
                          <a:solidFill>
                            <a:srgbClr val="000000"/>
                          </a:solidFill>
                          <a:effectLst/>
                          <a:latin typeface="+mn-lt"/>
                        </a:rPr>
                        <a:t>12</a:t>
                      </a:r>
                    </a:p>
                  </a:txBody>
                  <a:tcPr marL="9525" marR="9525" marT="9525" marB="0" anchor="ctr"/>
                </a:tc>
                <a:tc>
                  <a:txBody>
                    <a:bodyPr/>
                    <a:lstStyle/>
                    <a:p>
                      <a:pPr algn="ctr" fontAlgn="ctr"/>
                      <a:r>
                        <a:rPr lang="ru-RU" sz="900" u="none" strike="noStrike">
                          <a:effectLst/>
                        </a:rPr>
                        <a:t>9</a:t>
                      </a:r>
                      <a:endParaRPr lang="ru-RU" sz="900" b="0" i="0" u="none" strike="noStrike">
                        <a:solidFill>
                          <a:srgbClr val="000000"/>
                        </a:solidFill>
                        <a:effectLst/>
                        <a:latin typeface="Arial" panose="020B0604020202020204" pitchFamily="34" charset="0"/>
                      </a:endParaRPr>
                    </a:p>
                  </a:txBody>
                  <a:tcPr marL="3956" marR="3956" marT="3956" marB="0" anchor="ctr"/>
                </a:tc>
                <a:tc>
                  <a:txBody>
                    <a:bodyPr/>
                    <a:lstStyle/>
                    <a:p>
                      <a:pPr algn="ctr" fontAlgn="ctr"/>
                      <a:r>
                        <a:rPr lang="ru-RU" sz="900" u="none" strike="noStrike">
                          <a:effectLst/>
                        </a:rPr>
                        <a:t>9</a:t>
                      </a:r>
                      <a:endParaRPr lang="ru-RU" sz="900" b="0" i="0" u="none" strike="noStrike">
                        <a:solidFill>
                          <a:srgbClr val="000000"/>
                        </a:solidFill>
                        <a:effectLst/>
                        <a:latin typeface="Arial" panose="020B0604020202020204" pitchFamily="34" charset="0"/>
                      </a:endParaRPr>
                    </a:p>
                  </a:txBody>
                  <a:tcPr marL="3956" marR="3956" marT="3956" marB="0" anchor="ctr"/>
                </a:tc>
                <a:tc>
                  <a:txBody>
                    <a:bodyPr/>
                    <a:lstStyle/>
                    <a:p>
                      <a:pPr algn="ctr" fontAlgn="ctr"/>
                      <a:r>
                        <a:rPr lang="ru-RU" sz="900" u="none" strike="noStrike">
                          <a:effectLst/>
                        </a:rPr>
                        <a:t>9</a:t>
                      </a:r>
                      <a:endParaRPr lang="ru-RU" sz="900" b="0" i="0" u="none" strike="noStrike">
                        <a:solidFill>
                          <a:srgbClr val="000000"/>
                        </a:solidFill>
                        <a:effectLst/>
                        <a:latin typeface="Calibri" panose="020F0502020204030204" pitchFamily="34" charset="0"/>
                      </a:endParaRPr>
                    </a:p>
                  </a:txBody>
                  <a:tcPr marL="3956" marR="3956" marT="3956" marB="0" anchor="ctr"/>
                </a:tc>
                <a:tc>
                  <a:txBody>
                    <a:bodyPr/>
                    <a:lstStyle/>
                    <a:p>
                      <a:pPr algn="ctr" fontAlgn="ctr"/>
                      <a:r>
                        <a:rPr lang="ru-RU" sz="900" u="none" strike="noStrike">
                          <a:effectLst/>
                        </a:rPr>
                        <a:t>9</a:t>
                      </a:r>
                      <a:endParaRPr lang="ru-RU" sz="900" b="0" i="0" u="none" strike="noStrike">
                        <a:solidFill>
                          <a:srgbClr val="000000"/>
                        </a:solidFill>
                        <a:effectLst/>
                        <a:latin typeface="Calibri" panose="020F0502020204030204" pitchFamily="34" charset="0"/>
                      </a:endParaRPr>
                    </a:p>
                  </a:txBody>
                  <a:tcPr marL="3956" marR="3956" marT="3956" marB="0" anchor="ctr"/>
                </a:tc>
                <a:extLst>
                  <a:ext uri="{0D108BD9-81ED-4DB2-BD59-A6C34878D82A}">
                    <a16:rowId xmlns:a16="http://schemas.microsoft.com/office/drawing/2014/main" val="380456921"/>
                  </a:ext>
                </a:extLst>
              </a:tr>
              <a:tr h="390378">
                <a:tc>
                  <a:txBody>
                    <a:bodyPr/>
                    <a:lstStyle/>
                    <a:p>
                      <a:pPr algn="l" fontAlgn="ctr"/>
                      <a:r>
                        <a:rPr lang="ru-RU" sz="900" u="none" strike="noStrike" dirty="0">
                          <a:effectLst/>
                        </a:rPr>
                        <a:t>Доля расходов, направляемых на предоставление субсидий СО НКО, в общем объеме расходов бюджета муниципального образования на социальную сферу</a:t>
                      </a:r>
                      <a:endParaRPr lang="ru-RU" sz="900" b="0" i="0" u="none" strike="noStrike" dirty="0">
                        <a:solidFill>
                          <a:srgbClr val="000000"/>
                        </a:solidFill>
                        <a:effectLst/>
                        <a:latin typeface="Arial" panose="020B0604020202020204" pitchFamily="34" charset="0"/>
                      </a:endParaRPr>
                    </a:p>
                  </a:txBody>
                  <a:tcPr marL="3956" marR="3956" marT="3956" marB="0" anchor="ctr"/>
                </a:tc>
                <a:tc>
                  <a:txBody>
                    <a:bodyPr/>
                    <a:lstStyle/>
                    <a:p>
                      <a:pPr algn="ctr" fontAlgn="ctr"/>
                      <a:r>
                        <a:rPr lang="ru-RU" sz="900" u="none" strike="noStrike">
                          <a:effectLst/>
                        </a:rPr>
                        <a:t>отраслевой показатель</a:t>
                      </a:r>
                      <a:endParaRPr lang="ru-RU" sz="900" b="0" i="0" u="none" strike="noStrike">
                        <a:solidFill>
                          <a:srgbClr val="000000"/>
                        </a:solidFill>
                        <a:effectLst/>
                        <a:latin typeface="Arial" panose="020B0604020202020204" pitchFamily="34" charset="0"/>
                      </a:endParaRPr>
                    </a:p>
                  </a:txBody>
                  <a:tcPr marL="3956" marR="3956" marT="3956" marB="0" anchor="ctr"/>
                </a:tc>
                <a:tc>
                  <a:txBody>
                    <a:bodyPr/>
                    <a:lstStyle/>
                    <a:p>
                      <a:pPr algn="ctr" fontAlgn="ctr"/>
                      <a:r>
                        <a:rPr lang="ru-RU" sz="900" u="none" strike="noStrike">
                          <a:effectLst/>
                        </a:rPr>
                        <a:t>процент</a:t>
                      </a:r>
                      <a:endParaRPr lang="ru-RU" sz="900" b="0" i="0" u="none" strike="noStrike">
                        <a:solidFill>
                          <a:srgbClr val="000000"/>
                        </a:solidFill>
                        <a:effectLst/>
                        <a:latin typeface="Arial" panose="020B0604020202020204" pitchFamily="34" charset="0"/>
                      </a:endParaRPr>
                    </a:p>
                  </a:txBody>
                  <a:tcPr marL="3956" marR="3956" marT="3956" marB="0" anchor="ctr"/>
                </a:tc>
                <a:tc>
                  <a:txBody>
                    <a:bodyPr/>
                    <a:lstStyle/>
                    <a:p>
                      <a:pPr algn="ctr" fontAlgn="ctr"/>
                      <a:r>
                        <a:rPr lang="ru-RU" sz="900" u="none" strike="noStrike">
                          <a:effectLst/>
                        </a:rPr>
                        <a:t>1,22</a:t>
                      </a:r>
                      <a:endParaRPr lang="ru-RU" sz="900" b="0" i="0" u="none" strike="noStrike">
                        <a:solidFill>
                          <a:srgbClr val="000000"/>
                        </a:solidFill>
                        <a:effectLst/>
                        <a:latin typeface="Arial" panose="020B0604020202020204" pitchFamily="34" charset="0"/>
                      </a:endParaRPr>
                    </a:p>
                  </a:txBody>
                  <a:tcPr marL="3956" marR="3956" marT="3956" marB="0" anchor="ctr"/>
                </a:tc>
                <a:tc>
                  <a:txBody>
                    <a:bodyPr/>
                    <a:lstStyle/>
                    <a:p>
                      <a:pPr algn="ctr" fontAlgn="t"/>
                      <a:r>
                        <a:rPr lang="ru-RU" sz="900" b="0" i="0" u="none" strike="noStrike" dirty="0">
                          <a:solidFill>
                            <a:srgbClr val="000000"/>
                          </a:solidFill>
                          <a:effectLst/>
                          <a:latin typeface="+mn-lt"/>
                        </a:rPr>
                        <a:t>1,24</a:t>
                      </a:r>
                    </a:p>
                  </a:txBody>
                  <a:tcPr marL="9525" marR="9525" marT="9525" marB="0" anchor="ctr"/>
                </a:tc>
                <a:tc>
                  <a:txBody>
                    <a:bodyPr/>
                    <a:lstStyle/>
                    <a:p>
                      <a:pPr algn="ctr" fontAlgn="ctr"/>
                      <a:r>
                        <a:rPr lang="ru-RU" sz="900" u="none" strike="noStrike" dirty="0">
                          <a:effectLst/>
                        </a:rPr>
                        <a:t>1,2</a:t>
                      </a:r>
                      <a:r>
                        <a:rPr lang="en-US" sz="900" u="none" strike="noStrike" dirty="0">
                          <a:effectLst/>
                        </a:rPr>
                        <a:t>5</a:t>
                      </a:r>
                      <a:endParaRPr lang="ru-RU" sz="900" b="0" i="0" u="none" strike="noStrike" dirty="0">
                        <a:solidFill>
                          <a:srgbClr val="000000"/>
                        </a:solidFill>
                        <a:effectLst/>
                        <a:latin typeface="Arial" panose="020B0604020202020204" pitchFamily="34" charset="0"/>
                      </a:endParaRPr>
                    </a:p>
                  </a:txBody>
                  <a:tcPr marL="3956" marR="3956" marT="3956" marB="0" anchor="ctr"/>
                </a:tc>
                <a:tc>
                  <a:txBody>
                    <a:bodyPr/>
                    <a:lstStyle/>
                    <a:p>
                      <a:pPr algn="ctr" fontAlgn="ctr"/>
                      <a:r>
                        <a:rPr lang="ru-RU" sz="900" u="none" strike="noStrike" dirty="0">
                          <a:effectLst/>
                        </a:rPr>
                        <a:t>1,2</a:t>
                      </a:r>
                      <a:r>
                        <a:rPr lang="en-US" sz="900" u="none" strike="noStrike" dirty="0">
                          <a:effectLst/>
                        </a:rPr>
                        <a:t>7</a:t>
                      </a:r>
                      <a:endParaRPr lang="ru-RU" sz="900" b="0" i="0" u="none" strike="noStrike" dirty="0">
                        <a:solidFill>
                          <a:srgbClr val="000000"/>
                        </a:solidFill>
                        <a:effectLst/>
                        <a:latin typeface="Arial" panose="020B0604020202020204" pitchFamily="34" charset="0"/>
                      </a:endParaRPr>
                    </a:p>
                  </a:txBody>
                  <a:tcPr marL="3956" marR="3956" marT="3956" marB="0" anchor="ctr"/>
                </a:tc>
                <a:tc>
                  <a:txBody>
                    <a:bodyPr/>
                    <a:lstStyle/>
                    <a:p>
                      <a:pPr algn="ctr" fontAlgn="ctr"/>
                      <a:r>
                        <a:rPr lang="ru-RU" sz="900" u="none" strike="noStrike">
                          <a:effectLst/>
                        </a:rPr>
                        <a:t>1,27</a:t>
                      </a:r>
                      <a:endParaRPr lang="ru-RU" sz="900" b="0" i="0" u="none" strike="noStrike">
                        <a:solidFill>
                          <a:srgbClr val="000000"/>
                        </a:solidFill>
                        <a:effectLst/>
                        <a:latin typeface="Calibri" panose="020F0502020204030204" pitchFamily="34" charset="0"/>
                      </a:endParaRPr>
                    </a:p>
                  </a:txBody>
                  <a:tcPr marL="3956" marR="3956" marT="3956" marB="0" anchor="ctr"/>
                </a:tc>
                <a:tc>
                  <a:txBody>
                    <a:bodyPr/>
                    <a:lstStyle/>
                    <a:p>
                      <a:pPr algn="ctr" fontAlgn="ctr"/>
                      <a:r>
                        <a:rPr lang="ru-RU" sz="900" u="none" strike="noStrike">
                          <a:effectLst/>
                        </a:rPr>
                        <a:t>1,27</a:t>
                      </a:r>
                      <a:endParaRPr lang="ru-RU" sz="900" b="0" i="0" u="none" strike="noStrike">
                        <a:solidFill>
                          <a:srgbClr val="000000"/>
                        </a:solidFill>
                        <a:effectLst/>
                        <a:latin typeface="Calibri" panose="020F0502020204030204" pitchFamily="34" charset="0"/>
                      </a:endParaRPr>
                    </a:p>
                  </a:txBody>
                  <a:tcPr marL="3956" marR="3956" marT="3956" marB="0" anchor="ctr"/>
                </a:tc>
                <a:extLst>
                  <a:ext uri="{0D108BD9-81ED-4DB2-BD59-A6C34878D82A}">
                    <a16:rowId xmlns:a16="http://schemas.microsoft.com/office/drawing/2014/main" val="838189102"/>
                  </a:ext>
                </a:extLst>
              </a:tr>
              <a:tr h="390378">
                <a:tc>
                  <a:txBody>
                    <a:bodyPr/>
                    <a:lstStyle/>
                    <a:p>
                      <a:pPr algn="l" fontAlgn="ctr"/>
                      <a:r>
                        <a:rPr lang="ru-RU" sz="900" u="none" strike="noStrike" dirty="0">
                          <a:effectLst/>
                        </a:rPr>
                        <a:t>Доля расходов, направляемых на предоставление субсидий СО НКО в сфере образования, в общем объеме расходов бюджета муниципального образования в сфере образования</a:t>
                      </a:r>
                      <a:endParaRPr lang="ru-RU" sz="900" b="0" i="0" u="none" strike="noStrike" dirty="0">
                        <a:solidFill>
                          <a:srgbClr val="000000"/>
                        </a:solidFill>
                        <a:effectLst/>
                        <a:latin typeface="Arial" panose="020B0604020202020204" pitchFamily="34" charset="0"/>
                      </a:endParaRPr>
                    </a:p>
                  </a:txBody>
                  <a:tcPr marL="3956" marR="3956" marT="3956" marB="0" anchor="ctr"/>
                </a:tc>
                <a:tc>
                  <a:txBody>
                    <a:bodyPr/>
                    <a:lstStyle/>
                    <a:p>
                      <a:pPr algn="ctr" fontAlgn="ctr"/>
                      <a:r>
                        <a:rPr lang="ru-RU" sz="900" u="none" strike="noStrike">
                          <a:effectLst/>
                        </a:rPr>
                        <a:t>отраслевой показатель</a:t>
                      </a:r>
                      <a:endParaRPr lang="ru-RU" sz="900" b="0" i="0" u="none" strike="noStrike">
                        <a:solidFill>
                          <a:srgbClr val="000000"/>
                        </a:solidFill>
                        <a:effectLst/>
                        <a:latin typeface="Arial" panose="020B0604020202020204" pitchFamily="34" charset="0"/>
                      </a:endParaRPr>
                    </a:p>
                  </a:txBody>
                  <a:tcPr marL="3956" marR="3956" marT="3956" marB="0" anchor="ctr"/>
                </a:tc>
                <a:tc>
                  <a:txBody>
                    <a:bodyPr/>
                    <a:lstStyle/>
                    <a:p>
                      <a:pPr algn="ctr" fontAlgn="ctr"/>
                      <a:r>
                        <a:rPr lang="ru-RU" sz="900" u="none" strike="noStrike">
                          <a:effectLst/>
                        </a:rPr>
                        <a:t>процент</a:t>
                      </a:r>
                      <a:endParaRPr lang="ru-RU" sz="900" b="0" i="0" u="none" strike="noStrike">
                        <a:solidFill>
                          <a:srgbClr val="000000"/>
                        </a:solidFill>
                        <a:effectLst/>
                        <a:latin typeface="Arial" panose="020B0604020202020204" pitchFamily="34" charset="0"/>
                      </a:endParaRPr>
                    </a:p>
                  </a:txBody>
                  <a:tcPr marL="3956" marR="3956" marT="3956" marB="0" anchor="ctr"/>
                </a:tc>
                <a:tc>
                  <a:txBody>
                    <a:bodyPr/>
                    <a:lstStyle/>
                    <a:p>
                      <a:pPr algn="ctr" fontAlgn="ctr"/>
                      <a:r>
                        <a:rPr lang="ru-RU" sz="900" u="none" strike="noStrike">
                          <a:effectLst/>
                        </a:rPr>
                        <a:t>1,84</a:t>
                      </a:r>
                      <a:endParaRPr lang="ru-RU" sz="900" b="0" i="0" u="none" strike="noStrike">
                        <a:solidFill>
                          <a:srgbClr val="000000"/>
                        </a:solidFill>
                        <a:effectLst/>
                        <a:latin typeface="Arial" panose="020B0604020202020204" pitchFamily="34" charset="0"/>
                      </a:endParaRPr>
                    </a:p>
                  </a:txBody>
                  <a:tcPr marL="3956" marR="3956" marT="3956" marB="0" anchor="ctr"/>
                </a:tc>
                <a:tc>
                  <a:txBody>
                    <a:bodyPr/>
                    <a:lstStyle/>
                    <a:p>
                      <a:pPr algn="ctr" fontAlgn="t"/>
                      <a:r>
                        <a:rPr lang="ru-RU" sz="900" b="0" i="0" u="none" strike="noStrike" dirty="0">
                          <a:solidFill>
                            <a:srgbClr val="000000"/>
                          </a:solidFill>
                          <a:effectLst/>
                          <a:latin typeface="+mn-lt"/>
                        </a:rPr>
                        <a:t>1,86</a:t>
                      </a:r>
                    </a:p>
                  </a:txBody>
                  <a:tcPr marL="9525" marR="9525" marT="9525" marB="0" anchor="ctr"/>
                </a:tc>
                <a:tc>
                  <a:txBody>
                    <a:bodyPr/>
                    <a:lstStyle/>
                    <a:p>
                      <a:pPr algn="ctr" fontAlgn="ctr"/>
                      <a:r>
                        <a:rPr lang="ru-RU" sz="900" u="none" strike="noStrike" dirty="0">
                          <a:effectLst/>
                        </a:rPr>
                        <a:t>1,8</a:t>
                      </a:r>
                      <a:r>
                        <a:rPr lang="en-US" sz="900" u="none" strike="noStrike" dirty="0">
                          <a:effectLst/>
                        </a:rPr>
                        <a:t>8</a:t>
                      </a:r>
                      <a:endParaRPr lang="ru-RU" sz="900" b="0" i="0" u="none" strike="noStrike" dirty="0">
                        <a:solidFill>
                          <a:srgbClr val="000000"/>
                        </a:solidFill>
                        <a:effectLst/>
                        <a:latin typeface="Arial" panose="020B0604020202020204" pitchFamily="34" charset="0"/>
                      </a:endParaRPr>
                    </a:p>
                  </a:txBody>
                  <a:tcPr marL="3956" marR="3956" marT="3956" marB="0" anchor="ctr"/>
                </a:tc>
                <a:tc>
                  <a:txBody>
                    <a:bodyPr/>
                    <a:lstStyle/>
                    <a:p>
                      <a:pPr algn="ctr" fontAlgn="ctr"/>
                      <a:r>
                        <a:rPr lang="en-US" sz="900" u="none" strike="noStrike" dirty="0">
                          <a:effectLst/>
                        </a:rPr>
                        <a:t>1,94</a:t>
                      </a:r>
                      <a:endParaRPr lang="ru-RU" sz="900" b="0" i="0" u="none" strike="noStrike" dirty="0">
                        <a:solidFill>
                          <a:srgbClr val="000000"/>
                        </a:solidFill>
                        <a:effectLst/>
                        <a:latin typeface="Arial" panose="020B0604020202020204" pitchFamily="34" charset="0"/>
                      </a:endParaRPr>
                    </a:p>
                  </a:txBody>
                  <a:tcPr marL="3956" marR="3956" marT="3956" marB="0" anchor="ctr"/>
                </a:tc>
                <a:tc>
                  <a:txBody>
                    <a:bodyPr/>
                    <a:lstStyle/>
                    <a:p>
                      <a:pPr algn="ctr" fontAlgn="ctr"/>
                      <a:r>
                        <a:rPr lang="ru-RU" sz="900" u="none" strike="noStrike">
                          <a:effectLst/>
                        </a:rPr>
                        <a:t>1,94</a:t>
                      </a:r>
                      <a:endParaRPr lang="ru-RU" sz="900" b="0" i="0" u="none" strike="noStrike">
                        <a:solidFill>
                          <a:srgbClr val="000000"/>
                        </a:solidFill>
                        <a:effectLst/>
                        <a:latin typeface="Calibri" panose="020F0502020204030204" pitchFamily="34" charset="0"/>
                      </a:endParaRPr>
                    </a:p>
                  </a:txBody>
                  <a:tcPr marL="3956" marR="3956" marT="3956" marB="0" anchor="ctr"/>
                </a:tc>
                <a:tc>
                  <a:txBody>
                    <a:bodyPr/>
                    <a:lstStyle/>
                    <a:p>
                      <a:pPr algn="ctr" fontAlgn="ctr"/>
                      <a:r>
                        <a:rPr lang="ru-RU" sz="900" u="none" strike="noStrike">
                          <a:effectLst/>
                        </a:rPr>
                        <a:t>1,94</a:t>
                      </a:r>
                      <a:endParaRPr lang="ru-RU" sz="900" b="0" i="0" u="none" strike="noStrike">
                        <a:solidFill>
                          <a:srgbClr val="000000"/>
                        </a:solidFill>
                        <a:effectLst/>
                        <a:latin typeface="Calibri" panose="020F0502020204030204" pitchFamily="34" charset="0"/>
                      </a:endParaRPr>
                    </a:p>
                  </a:txBody>
                  <a:tcPr marL="3956" marR="3956" marT="3956" marB="0" anchor="ctr"/>
                </a:tc>
                <a:extLst>
                  <a:ext uri="{0D108BD9-81ED-4DB2-BD59-A6C34878D82A}">
                    <a16:rowId xmlns:a16="http://schemas.microsoft.com/office/drawing/2014/main" val="4235069509"/>
                  </a:ext>
                </a:extLst>
              </a:tr>
              <a:tr h="292784">
                <a:tc>
                  <a:txBody>
                    <a:bodyPr/>
                    <a:lstStyle/>
                    <a:p>
                      <a:pPr algn="l" fontAlgn="ctr"/>
                      <a:r>
                        <a:rPr lang="ru-RU" sz="900" u="none" strike="noStrike" dirty="0">
                          <a:effectLst/>
                        </a:rPr>
                        <a:t>Количество СО НКО, которым оказана финансовая поддержка органами местного самоуправления</a:t>
                      </a:r>
                      <a:endParaRPr lang="ru-RU" sz="900" b="0" i="0" u="none" strike="noStrike" dirty="0">
                        <a:solidFill>
                          <a:srgbClr val="000000"/>
                        </a:solidFill>
                        <a:effectLst/>
                        <a:latin typeface="Arial" panose="020B0604020202020204" pitchFamily="34" charset="0"/>
                      </a:endParaRPr>
                    </a:p>
                  </a:txBody>
                  <a:tcPr marL="3956" marR="3956" marT="3956" marB="0" anchor="ctr"/>
                </a:tc>
                <a:tc>
                  <a:txBody>
                    <a:bodyPr/>
                    <a:lstStyle/>
                    <a:p>
                      <a:pPr algn="ctr" fontAlgn="ctr"/>
                      <a:r>
                        <a:rPr lang="ru-RU" sz="900" u="none" strike="noStrike">
                          <a:effectLst/>
                        </a:rPr>
                        <a:t>отраслевой показатель</a:t>
                      </a:r>
                      <a:endParaRPr lang="ru-RU" sz="900" b="0" i="0" u="none" strike="noStrike">
                        <a:solidFill>
                          <a:srgbClr val="000000"/>
                        </a:solidFill>
                        <a:effectLst/>
                        <a:latin typeface="Arial" panose="020B0604020202020204" pitchFamily="34" charset="0"/>
                      </a:endParaRPr>
                    </a:p>
                  </a:txBody>
                  <a:tcPr marL="3956" marR="3956" marT="3956" marB="0" anchor="ctr"/>
                </a:tc>
                <a:tc>
                  <a:txBody>
                    <a:bodyPr/>
                    <a:lstStyle/>
                    <a:p>
                      <a:pPr algn="ctr" fontAlgn="ctr"/>
                      <a:r>
                        <a:rPr lang="ru-RU" sz="900" u="none" strike="noStrike">
                          <a:effectLst/>
                        </a:rPr>
                        <a:t>единиц</a:t>
                      </a:r>
                      <a:endParaRPr lang="ru-RU" sz="900" b="0" i="0" u="none" strike="noStrike">
                        <a:solidFill>
                          <a:srgbClr val="000000"/>
                        </a:solidFill>
                        <a:effectLst/>
                        <a:latin typeface="Arial" panose="020B0604020202020204" pitchFamily="34" charset="0"/>
                      </a:endParaRPr>
                    </a:p>
                  </a:txBody>
                  <a:tcPr marL="3956" marR="3956" marT="3956" marB="0" anchor="ctr"/>
                </a:tc>
                <a:tc>
                  <a:txBody>
                    <a:bodyPr/>
                    <a:lstStyle/>
                    <a:p>
                      <a:pPr algn="ctr" fontAlgn="ctr"/>
                      <a:r>
                        <a:rPr lang="ru-RU" sz="900" u="none" strike="noStrike">
                          <a:effectLst/>
                        </a:rPr>
                        <a:t>9</a:t>
                      </a:r>
                      <a:endParaRPr lang="ru-RU" sz="900" b="0" i="0" u="none" strike="noStrike">
                        <a:solidFill>
                          <a:srgbClr val="000000"/>
                        </a:solidFill>
                        <a:effectLst/>
                        <a:latin typeface="Arial" panose="020B0604020202020204" pitchFamily="34" charset="0"/>
                      </a:endParaRPr>
                    </a:p>
                  </a:txBody>
                  <a:tcPr marL="3956" marR="3956" marT="3956" marB="0" anchor="ctr"/>
                </a:tc>
                <a:tc>
                  <a:txBody>
                    <a:bodyPr/>
                    <a:lstStyle/>
                    <a:p>
                      <a:pPr algn="ctr" fontAlgn="t"/>
                      <a:r>
                        <a:rPr lang="ru-RU" sz="900" b="0" i="0" u="none" strike="noStrike" dirty="0">
                          <a:solidFill>
                            <a:srgbClr val="000000"/>
                          </a:solidFill>
                          <a:effectLst/>
                          <a:latin typeface="+mn-lt"/>
                        </a:rPr>
                        <a:t>13</a:t>
                      </a:r>
                    </a:p>
                  </a:txBody>
                  <a:tcPr marL="9525" marR="9525" marT="9525" marB="0" anchor="ctr"/>
                </a:tc>
                <a:tc>
                  <a:txBody>
                    <a:bodyPr/>
                    <a:lstStyle/>
                    <a:p>
                      <a:pPr algn="ctr" fontAlgn="ctr"/>
                      <a:r>
                        <a:rPr lang="ru-RU" sz="900" u="none" strike="noStrike">
                          <a:effectLst/>
                        </a:rPr>
                        <a:t>9</a:t>
                      </a:r>
                      <a:endParaRPr lang="ru-RU" sz="900" b="0" i="0" u="none" strike="noStrike">
                        <a:solidFill>
                          <a:srgbClr val="000000"/>
                        </a:solidFill>
                        <a:effectLst/>
                        <a:latin typeface="Arial" panose="020B0604020202020204" pitchFamily="34" charset="0"/>
                      </a:endParaRPr>
                    </a:p>
                  </a:txBody>
                  <a:tcPr marL="3956" marR="3956" marT="3956" marB="0" anchor="ctr"/>
                </a:tc>
                <a:tc>
                  <a:txBody>
                    <a:bodyPr/>
                    <a:lstStyle/>
                    <a:p>
                      <a:pPr algn="ctr" fontAlgn="ctr"/>
                      <a:r>
                        <a:rPr lang="ru-RU" sz="900" u="none" strike="noStrike">
                          <a:effectLst/>
                        </a:rPr>
                        <a:t>9</a:t>
                      </a:r>
                      <a:endParaRPr lang="ru-RU" sz="900" b="0" i="0" u="none" strike="noStrike">
                        <a:solidFill>
                          <a:srgbClr val="000000"/>
                        </a:solidFill>
                        <a:effectLst/>
                        <a:latin typeface="Arial" panose="020B0604020202020204" pitchFamily="34" charset="0"/>
                      </a:endParaRPr>
                    </a:p>
                  </a:txBody>
                  <a:tcPr marL="3956" marR="3956" marT="3956" marB="0" anchor="ctr"/>
                </a:tc>
                <a:tc>
                  <a:txBody>
                    <a:bodyPr/>
                    <a:lstStyle/>
                    <a:p>
                      <a:pPr algn="ctr" fontAlgn="ctr"/>
                      <a:r>
                        <a:rPr lang="ru-RU" sz="900" u="none" strike="noStrike">
                          <a:effectLst/>
                        </a:rPr>
                        <a:t>9</a:t>
                      </a:r>
                      <a:endParaRPr lang="ru-RU" sz="900" b="0" i="0" u="none" strike="noStrike">
                        <a:solidFill>
                          <a:srgbClr val="000000"/>
                        </a:solidFill>
                        <a:effectLst/>
                        <a:latin typeface="Calibri" panose="020F0502020204030204" pitchFamily="34" charset="0"/>
                      </a:endParaRPr>
                    </a:p>
                  </a:txBody>
                  <a:tcPr marL="3956" marR="3956" marT="3956" marB="0" anchor="ctr"/>
                </a:tc>
                <a:tc>
                  <a:txBody>
                    <a:bodyPr/>
                    <a:lstStyle/>
                    <a:p>
                      <a:pPr algn="ctr" fontAlgn="ctr"/>
                      <a:r>
                        <a:rPr lang="ru-RU" sz="900" u="none" strike="noStrike">
                          <a:effectLst/>
                        </a:rPr>
                        <a:t>9</a:t>
                      </a:r>
                      <a:endParaRPr lang="ru-RU" sz="900" b="0" i="0" u="none" strike="noStrike">
                        <a:solidFill>
                          <a:srgbClr val="000000"/>
                        </a:solidFill>
                        <a:effectLst/>
                        <a:latin typeface="Calibri" panose="020F0502020204030204" pitchFamily="34" charset="0"/>
                      </a:endParaRPr>
                    </a:p>
                  </a:txBody>
                  <a:tcPr marL="3956" marR="3956" marT="3956" marB="0" anchor="ctr"/>
                </a:tc>
                <a:extLst>
                  <a:ext uri="{0D108BD9-81ED-4DB2-BD59-A6C34878D82A}">
                    <a16:rowId xmlns:a16="http://schemas.microsoft.com/office/drawing/2014/main" val="1595170965"/>
                  </a:ext>
                </a:extLst>
              </a:tr>
              <a:tr h="292784">
                <a:tc>
                  <a:txBody>
                    <a:bodyPr/>
                    <a:lstStyle/>
                    <a:p>
                      <a:pPr algn="l" fontAlgn="ctr"/>
                      <a:r>
                        <a:rPr lang="ru-RU" sz="900" u="none" strike="noStrike" dirty="0">
                          <a:effectLst/>
                        </a:rPr>
                        <a:t>Количество СО НКО, которым оказана имущественная поддержка органами местного самоуправления</a:t>
                      </a:r>
                      <a:endParaRPr lang="ru-RU" sz="900" b="0" i="0" u="none" strike="noStrike" dirty="0">
                        <a:solidFill>
                          <a:srgbClr val="000000"/>
                        </a:solidFill>
                        <a:effectLst/>
                        <a:latin typeface="Arial" panose="020B0604020202020204" pitchFamily="34" charset="0"/>
                      </a:endParaRPr>
                    </a:p>
                  </a:txBody>
                  <a:tcPr marL="3956" marR="3956" marT="3956" marB="0" anchor="ctr"/>
                </a:tc>
                <a:tc>
                  <a:txBody>
                    <a:bodyPr/>
                    <a:lstStyle/>
                    <a:p>
                      <a:pPr algn="ctr" fontAlgn="ctr"/>
                      <a:r>
                        <a:rPr lang="ru-RU" sz="900" u="none" strike="noStrike">
                          <a:effectLst/>
                        </a:rPr>
                        <a:t>отраслевой показатель</a:t>
                      </a:r>
                      <a:endParaRPr lang="ru-RU" sz="900" b="0" i="0" u="none" strike="noStrike">
                        <a:solidFill>
                          <a:srgbClr val="000000"/>
                        </a:solidFill>
                        <a:effectLst/>
                        <a:latin typeface="Arial" panose="020B0604020202020204" pitchFamily="34" charset="0"/>
                      </a:endParaRPr>
                    </a:p>
                  </a:txBody>
                  <a:tcPr marL="3956" marR="3956" marT="3956" marB="0" anchor="ctr"/>
                </a:tc>
                <a:tc>
                  <a:txBody>
                    <a:bodyPr/>
                    <a:lstStyle/>
                    <a:p>
                      <a:pPr algn="ctr" fontAlgn="ctr"/>
                      <a:r>
                        <a:rPr lang="ru-RU" sz="900" u="none" strike="noStrike">
                          <a:effectLst/>
                        </a:rPr>
                        <a:t>единиц</a:t>
                      </a:r>
                      <a:endParaRPr lang="ru-RU" sz="900" b="0" i="0" u="none" strike="noStrike">
                        <a:solidFill>
                          <a:srgbClr val="000000"/>
                        </a:solidFill>
                        <a:effectLst/>
                        <a:latin typeface="Arial" panose="020B0604020202020204" pitchFamily="34" charset="0"/>
                      </a:endParaRPr>
                    </a:p>
                  </a:txBody>
                  <a:tcPr marL="3956" marR="3956" marT="3956" marB="0" anchor="ctr"/>
                </a:tc>
                <a:tc>
                  <a:txBody>
                    <a:bodyPr/>
                    <a:lstStyle/>
                    <a:p>
                      <a:pPr algn="ctr" fontAlgn="ctr"/>
                      <a:r>
                        <a:rPr lang="ru-RU" sz="900" u="none" strike="noStrike">
                          <a:effectLst/>
                        </a:rPr>
                        <a:t>2</a:t>
                      </a:r>
                      <a:endParaRPr lang="ru-RU" sz="900" b="0" i="0" u="none" strike="noStrike">
                        <a:solidFill>
                          <a:srgbClr val="000000"/>
                        </a:solidFill>
                        <a:effectLst/>
                        <a:latin typeface="Arial" panose="020B0604020202020204" pitchFamily="34" charset="0"/>
                      </a:endParaRPr>
                    </a:p>
                  </a:txBody>
                  <a:tcPr marL="3956" marR="3956" marT="3956" marB="0" anchor="ctr"/>
                </a:tc>
                <a:tc>
                  <a:txBody>
                    <a:bodyPr/>
                    <a:lstStyle/>
                    <a:p>
                      <a:pPr algn="ctr" fontAlgn="t"/>
                      <a:r>
                        <a:rPr lang="ru-RU" sz="900" b="0" i="0" u="none" strike="noStrike" dirty="0">
                          <a:solidFill>
                            <a:srgbClr val="000000"/>
                          </a:solidFill>
                          <a:effectLst/>
                          <a:latin typeface="+mn-lt"/>
                        </a:rPr>
                        <a:t>2</a:t>
                      </a:r>
                    </a:p>
                  </a:txBody>
                  <a:tcPr marL="9525" marR="9525" marT="9525" marB="0" anchor="ctr"/>
                </a:tc>
                <a:tc>
                  <a:txBody>
                    <a:bodyPr/>
                    <a:lstStyle/>
                    <a:p>
                      <a:pPr algn="ctr" fontAlgn="ctr"/>
                      <a:r>
                        <a:rPr lang="ru-RU" sz="900" u="none" strike="noStrike">
                          <a:effectLst/>
                        </a:rPr>
                        <a:t>2</a:t>
                      </a:r>
                      <a:endParaRPr lang="ru-RU" sz="900" b="0" i="0" u="none" strike="noStrike">
                        <a:solidFill>
                          <a:srgbClr val="000000"/>
                        </a:solidFill>
                        <a:effectLst/>
                        <a:latin typeface="Arial" panose="020B0604020202020204" pitchFamily="34" charset="0"/>
                      </a:endParaRPr>
                    </a:p>
                  </a:txBody>
                  <a:tcPr marL="3956" marR="3956" marT="3956" marB="0" anchor="ctr"/>
                </a:tc>
                <a:tc>
                  <a:txBody>
                    <a:bodyPr/>
                    <a:lstStyle/>
                    <a:p>
                      <a:pPr algn="ctr" fontAlgn="ctr"/>
                      <a:r>
                        <a:rPr lang="ru-RU" sz="900" u="none" strike="noStrike">
                          <a:effectLst/>
                        </a:rPr>
                        <a:t>2</a:t>
                      </a:r>
                      <a:endParaRPr lang="ru-RU" sz="900" b="0" i="0" u="none" strike="noStrike">
                        <a:solidFill>
                          <a:srgbClr val="000000"/>
                        </a:solidFill>
                        <a:effectLst/>
                        <a:latin typeface="Arial" panose="020B0604020202020204" pitchFamily="34" charset="0"/>
                      </a:endParaRPr>
                    </a:p>
                  </a:txBody>
                  <a:tcPr marL="3956" marR="3956" marT="3956" marB="0" anchor="ctr"/>
                </a:tc>
                <a:tc>
                  <a:txBody>
                    <a:bodyPr/>
                    <a:lstStyle/>
                    <a:p>
                      <a:pPr algn="ctr" fontAlgn="ctr"/>
                      <a:r>
                        <a:rPr lang="ru-RU" sz="900" u="none" strike="noStrike">
                          <a:effectLst/>
                        </a:rPr>
                        <a:t>2</a:t>
                      </a:r>
                      <a:endParaRPr lang="ru-RU" sz="900" b="0" i="0" u="none" strike="noStrike">
                        <a:solidFill>
                          <a:srgbClr val="000000"/>
                        </a:solidFill>
                        <a:effectLst/>
                        <a:latin typeface="Calibri" panose="020F0502020204030204" pitchFamily="34" charset="0"/>
                      </a:endParaRPr>
                    </a:p>
                  </a:txBody>
                  <a:tcPr marL="3956" marR="3956" marT="3956" marB="0" anchor="ctr"/>
                </a:tc>
                <a:tc>
                  <a:txBody>
                    <a:bodyPr/>
                    <a:lstStyle/>
                    <a:p>
                      <a:pPr algn="ctr" fontAlgn="ctr"/>
                      <a:r>
                        <a:rPr lang="ru-RU" sz="900" u="none" strike="noStrike">
                          <a:effectLst/>
                        </a:rPr>
                        <a:t>2</a:t>
                      </a:r>
                      <a:endParaRPr lang="ru-RU" sz="900" b="0" i="0" u="none" strike="noStrike">
                        <a:solidFill>
                          <a:srgbClr val="000000"/>
                        </a:solidFill>
                        <a:effectLst/>
                        <a:latin typeface="Calibri" panose="020F0502020204030204" pitchFamily="34" charset="0"/>
                      </a:endParaRPr>
                    </a:p>
                  </a:txBody>
                  <a:tcPr marL="3956" marR="3956" marT="3956" marB="0" anchor="ctr"/>
                </a:tc>
                <a:extLst>
                  <a:ext uri="{0D108BD9-81ED-4DB2-BD59-A6C34878D82A}">
                    <a16:rowId xmlns:a16="http://schemas.microsoft.com/office/drawing/2014/main" val="135634147"/>
                  </a:ext>
                </a:extLst>
              </a:tr>
              <a:tr h="376700">
                <a:tc>
                  <a:txBody>
                    <a:bodyPr/>
                    <a:lstStyle/>
                    <a:p>
                      <a:pPr algn="l" fontAlgn="ctr"/>
                      <a:r>
                        <a:rPr lang="ru-RU" sz="900" u="none" strike="noStrike" dirty="0">
                          <a:effectLst/>
                        </a:rPr>
                        <a:t>Количество СО НКО в сфере социальной защиты населения, которым оказана имущественная поддержка органами местного самоуправления </a:t>
                      </a:r>
                      <a:endParaRPr lang="ru-RU" sz="900" b="0" i="0" u="none" strike="noStrike" dirty="0">
                        <a:solidFill>
                          <a:srgbClr val="000000"/>
                        </a:solidFill>
                        <a:effectLst/>
                        <a:latin typeface="Arial" panose="020B0604020202020204" pitchFamily="34" charset="0"/>
                      </a:endParaRPr>
                    </a:p>
                  </a:txBody>
                  <a:tcPr marL="3956" marR="3956" marT="3956" marB="0" anchor="ctr"/>
                </a:tc>
                <a:tc>
                  <a:txBody>
                    <a:bodyPr/>
                    <a:lstStyle/>
                    <a:p>
                      <a:pPr algn="ctr" fontAlgn="ctr"/>
                      <a:r>
                        <a:rPr lang="ru-RU" sz="900" u="none" strike="noStrike">
                          <a:effectLst/>
                        </a:rPr>
                        <a:t>отраслевой показатель</a:t>
                      </a:r>
                      <a:endParaRPr lang="ru-RU" sz="900" b="0" i="0" u="none" strike="noStrike">
                        <a:solidFill>
                          <a:srgbClr val="000000"/>
                        </a:solidFill>
                        <a:effectLst/>
                        <a:latin typeface="Arial" panose="020B0604020202020204" pitchFamily="34" charset="0"/>
                      </a:endParaRPr>
                    </a:p>
                  </a:txBody>
                  <a:tcPr marL="3956" marR="3956" marT="3956" marB="0" anchor="ctr"/>
                </a:tc>
                <a:tc>
                  <a:txBody>
                    <a:bodyPr/>
                    <a:lstStyle/>
                    <a:p>
                      <a:pPr algn="ctr" fontAlgn="ctr"/>
                      <a:r>
                        <a:rPr lang="ru-RU" sz="900" u="none" strike="noStrike">
                          <a:effectLst/>
                        </a:rPr>
                        <a:t>единиц</a:t>
                      </a:r>
                      <a:endParaRPr lang="ru-RU" sz="900" b="0" i="0" u="none" strike="noStrike">
                        <a:solidFill>
                          <a:srgbClr val="000000"/>
                        </a:solidFill>
                        <a:effectLst/>
                        <a:latin typeface="Arial" panose="020B0604020202020204" pitchFamily="34" charset="0"/>
                      </a:endParaRPr>
                    </a:p>
                  </a:txBody>
                  <a:tcPr marL="3956" marR="3956" marT="3956" marB="0" anchor="ctr"/>
                </a:tc>
                <a:tc>
                  <a:txBody>
                    <a:bodyPr/>
                    <a:lstStyle/>
                    <a:p>
                      <a:pPr algn="ctr" fontAlgn="ctr"/>
                      <a:r>
                        <a:rPr lang="ru-RU" sz="900" u="none" strike="noStrike">
                          <a:effectLst/>
                        </a:rPr>
                        <a:t>1</a:t>
                      </a:r>
                      <a:endParaRPr lang="ru-RU" sz="900" b="0" i="0" u="none" strike="noStrike">
                        <a:solidFill>
                          <a:srgbClr val="000000"/>
                        </a:solidFill>
                        <a:effectLst/>
                        <a:latin typeface="Arial" panose="020B0604020202020204" pitchFamily="34" charset="0"/>
                      </a:endParaRPr>
                    </a:p>
                  </a:txBody>
                  <a:tcPr marL="3956" marR="3956" marT="3956" marB="0" anchor="ctr"/>
                </a:tc>
                <a:tc>
                  <a:txBody>
                    <a:bodyPr/>
                    <a:lstStyle/>
                    <a:p>
                      <a:pPr algn="ctr" fontAlgn="t"/>
                      <a:r>
                        <a:rPr lang="ru-RU" sz="900" b="0" i="0" u="none" strike="noStrike" dirty="0">
                          <a:solidFill>
                            <a:srgbClr val="000000"/>
                          </a:solidFill>
                          <a:effectLst/>
                          <a:latin typeface="+mn-lt"/>
                        </a:rPr>
                        <a:t>1</a:t>
                      </a:r>
                    </a:p>
                  </a:txBody>
                  <a:tcPr marL="9525" marR="9525" marT="9525" marB="0" anchor="ctr"/>
                </a:tc>
                <a:tc>
                  <a:txBody>
                    <a:bodyPr/>
                    <a:lstStyle/>
                    <a:p>
                      <a:pPr algn="ctr" fontAlgn="ctr"/>
                      <a:r>
                        <a:rPr lang="ru-RU" sz="900" u="none" strike="noStrike">
                          <a:effectLst/>
                        </a:rPr>
                        <a:t>1</a:t>
                      </a:r>
                      <a:endParaRPr lang="ru-RU" sz="900" b="0" i="0" u="none" strike="noStrike">
                        <a:solidFill>
                          <a:srgbClr val="000000"/>
                        </a:solidFill>
                        <a:effectLst/>
                        <a:latin typeface="Arial" panose="020B0604020202020204" pitchFamily="34" charset="0"/>
                      </a:endParaRPr>
                    </a:p>
                  </a:txBody>
                  <a:tcPr marL="3956" marR="3956" marT="3956" marB="0" anchor="ctr"/>
                </a:tc>
                <a:tc>
                  <a:txBody>
                    <a:bodyPr/>
                    <a:lstStyle/>
                    <a:p>
                      <a:pPr algn="ctr" fontAlgn="ctr"/>
                      <a:r>
                        <a:rPr lang="ru-RU" sz="900" u="none" strike="noStrike">
                          <a:effectLst/>
                        </a:rPr>
                        <a:t>1</a:t>
                      </a:r>
                      <a:endParaRPr lang="ru-RU" sz="900" b="0" i="0" u="none" strike="noStrike">
                        <a:solidFill>
                          <a:srgbClr val="000000"/>
                        </a:solidFill>
                        <a:effectLst/>
                        <a:latin typeface="Arial" panose="020B0604020202020204" pitchFamily="34" charset="0"/>
                      </a:endParaRPr>
                    </a:p>
                  </a:txBody>
                  <a:tcPr marL="3956" marR="3956" marT="3956" marB="0" anchor="ctr"/>
                </a:tc>
                <a:tc>
                  <a:txBody>
                    <a:bodyPr/>
                    <a:lstStyle/>
                    <a:p>
                      <a:pPr algn="ctr" fontAlgn="ctr"/>
                      <a:r>
                        <a:rPr lang="ru-RU" sz="900" u="none" strike="noStrike">
                          <a:effectLst/>
                        </a:rPr>
                        <a:t>1</a:t>
                      </a:r>
                      <a:endParaRPr lang="ru-RU" sz="900" b="0" i="0" u="none" strike="noStrike">
                        <a:solidFill>
                          <a:srgbClr val="000000"/>
                        </a:solidFill>
                        <a:effectLst/>
                        <a:latin typeface="Calibri" panose="020F0502020204030204" pitchFamily="34" charset="0"/>
                      </a:endParaRPr>
                    </a:p>
                  </a:txBody>
                  <a:tcPr marL="3956" marR="3956" marT="3956" marB="0" anchor="ctr"/>
                </a:tc>
                <a:tc>
                  <a:txBody>
                    <a:bodyPr/>
                    <a:lstStyle/>
                    <a:p>
                      <a:pPr algn="ctr" fontAlgn="ctr"/>
                      <a:r>
                        <a:rPr lang="ru-RU" sz="900" u="none" strike="noStrike">
                          <a:effectLst/>
                        </a:rPr>
                        <a:t>1</a:t>
                      </a:r>
                      <a:endParaRPr lang="ru-RU" sz="900" b="0" i="0" u="none" strike="noStrike">
                        <a:solidFill>
                          <a:srgbClr val="000000"/>
                        </a:solidFill>
                        <a:effectLst/>
                        <a:latin typeface="Calibri" panose="020F0502020204030204" pitchFamily="34" charset="0"/>
                      </a:endParaRPr>
                    </a:p>
                  </a:txBody>
                  <a:tcPr marL="3956" marR="3956" marT="3956" marB="0" anchor="ctr"/>
                </a:tc>
                <a:extLst>
                  <a:ext uri="{0D108BD9-81ED-4DB2-BD59-A6C34878D82A}">
                    <a16:rowId xmlns:a16="http://schemas.microsoft.com/office/drawing/2014/main" val="3485049963"/>
                  </a:ext>
                </a:extLst>
              </a:tr>
              <a:tr h="376700">
                <a:tc>
                  <a:txBody>
                    <a:bodyPr/>
                    <a:lstStyle/>
                    <a:p>
                      <a:pPr algn="l" fontAlgn="ctr"/>
                      <a:r>
                        <a:rPr lang="ru-RU" sz="900" u="none" strike="noStrike" dirty="0">
                          <a:effectLst/>
                        </a:rPr>
                        <a:t>Количество СО НКО в сфере образования, которым оказана имущественная поддержка органами местного самоуправления </a:t>
                      </a:r>
                      <a:endParaRPr lang="ru-RU" sz="900" b="0" i="0" u="none" strike="noStrike" dirty="0">
                        <a:solidFill>
                          <a:srgbClr val="000000"/>
                        </a:solidFill>
                        <a:effectLst/>
                        <a:latin typeface="Arial" panose="020B0604020202020204" pitchFamily="34" charset="0"/>
                      </a:endParaRPr>
                    </a:p>
                  </a:txBody>
                  <a:tcPr marL="3956" marR="3956" marT="3956" marB="0" anchor="ctr"/>
                </a:tc>
                <a:tc>
                  <a:txBody>
                    <a:bodyPr/>
                    <a:lstStyle/>
                    <a:p>
                      <a:pPr algn="ctr" fontAlgn="ctr"/>
                      <a:r>
                        <a:rPr lang="ru-RU" sz="900" u="none" strike="noStrike">
                          <a:effectLst/>
                        </a:rPr>
                        <a:t>приоритетный отраслевой показатель</a:t>
                      </a:r>
                      <a:endParaRPr lang="ru-RU" sz="900" b="0" i="0" u="none" strike="noStrike">
                        <a:solidFill>
                          <a:srgbClr val="000000"/>
                        </a:solidFill>
                        <a:effectLst/>
                        <a:latin typeface="Arial" panose="020B0604020202020204" pitchFamily="34" charset="0"/>
                      </a:endParaRPr>
                    </a:p>
                  </a:txBody>
                  <a:tcPr marL="3956" marR="3956" marT="3956" marB="0" anchor="ctr"/>
                </a:tc>
                <a:tc>
                  <a:txBody>
                    <a:bodyPr/>
                    <a:lstStyle/>
                    <a:p>
                      <a:pPr algn="ctr" fontAlgn="ctr"/>
                      <a:r>
                        <a:rPr lang="ru-RU" sz="900" u="none" strike="noStrike">
                          <a:effectLst/>
                        </a:rPr>
                        <a:t>единиц</a:t>
                      </a:r>
                      <a:endParaRPr lang="ru-RU" sz="900" b="0" i="0" u="none" strike="noStrike">
                        <a:solidFill>
                          <a:srgbClr val="000000"/>
                        </a:solidFill>
                        <a:effectLst/>
                        <a:latin typeface="Arial" panose="020B0604020202020204" pitchFamily="34" charset="0"/>
                      </a:endParaRPr>
                    </a:p>
                  </a:txBody>
                  <a:tcPr marL="3956" marR="3956" marT="3956" marB="0" anchor="ctr"/>
                </a:tc>
                <a:tc>
                  <a:txBody>
                    <a:bodyPr/>
                    <a:lstStyle/>
                    <a:p>
                      <a:pPr algn="ctr" fontAlgn="ctr"/>
                      <a:r>
                        <a:rPr lang="ru-RU" sz="900" u="none" strike="noStrike">
                          <a:effectLst/>
                        </a:rPr>
                        <a:t>1</a:t>
                      </a:r>
                      <a:endParaRPr lang="ru-RU" sz="900" b="0" i="0" u="none" strike="noStrike">
                        <a:solidFill>
                          <a:srgbClr val="000000"/>
                        </a:solidFill>
                        <a:effectLst/>
                        <a:latin typeface="Arial" panose="020B0604020202020204" pitchFamily="34" charset="0"/>
                      </a:endParaRPr>
                    </a:p>
                  </a:txBody>
                  <a:tcPr marL="3956" marR="3956" marT="3956" marB="0" anchor="ctr"/>
                </a:tc>
                <a:tc>
                  <a:txBody>
                    <a:bodyPr/>
                    <a:lstStyle/>
                    <a:p>
                      <a:pPr algn="ctr" fontAlgn="t"/>
                      <a:r>
                        <a:rPr lang="ru-RU" sz="900" b="0" i="0" u="none" strike="noStrike" dirty="0">
                          <a:solidFill>
                            <a:srgbClr val="000000"/>
                          </a:solidFill>
                          <a:effectLst/>
                          <a:latin typeface="+mn-lt"/>
                        </a:rPr>
                        <a:t>1</a:t>
                      </a:r>
                    </a:p>
                  </a:txBody>
                  <a:tcPr marL="9525" marR="9525" marT="9525" marB="0" anchor="ctr"/>
                </a:tc>
                <a:tc>
                  <a:txBody>
                    <a:bodyPr/>
                    <a:lstStyle/>
                    <a:p>
                      <a:pPr algn="ctr" fontAlgn="ctr"/>
                      <a:r>
                        <a:rPr lang="ru-RU" sz="900" u="none" strike="noStrike">
                          <a:effectLst/>
                        </a:rPr>
                        <a:t>1</a:t>
                      </a:r>
                      <a:endParaRPr lang="ru-RU" sz="900" b="0" i="0" u="none" strike="noStrike">
                        <a:solidFill>
                          <a:srgbClr val="000000"/>
                        </a:solidFill>
                        <a:effectLst/>
                        <a:latin typeface="Arial" panose="020B0604020202020204" pitchFamily="34" charset="0"/>
                      </a:endParaRPr>
                    </a:p>
                  </a:txBody>
                  <a:tcPr marL="3956" marR="3956" marT="3956" marB="0" anchor="ctr"/>
                </a:tc>
                <a:tc>
                  <a:txBody>
                    <a:bodyPr/>
                    <a:lstStyle/>
                    <a:p>
                      <a:pPr algn="ctr" fontAlgn="ctr"/>
                      <a:r>
                        <a:rPr lang="ru-RU" sz="900" u="none" strike="noStrike">
                          <a:effectLst/>
                        </a:rPr>
                        <a:t>1</a:t>
                      </a:r>
                      <a:endParaRPr lang="ru-RU" sz="900" b="0" i="0" u="none" strike="noStrike">
                        <a:solidFill>
                          <a:srgbClr val="000000"/>
                        </a:solidFill>
                        <a:effectLst/>
                        <a:latin typeface="Arial" panose="020B0604020202020204" pitchFamily="34" charset="0"/>
                      </a:endParaRPr>
                    </a:p>
                  </a:txBody>
                  <a:tcPr marL="3956" marR="3956" marT="3956" marB="0" anchor="ctr"/>
                </a:tc>
                <a:tc>
                  <a:txBody>
                    <a:bodyPr/>
                    <a:lstStyle/>
                    <a:p>
                      <a:pPr algn="ctr" fontAlgn="ctr"/>
                      <a:r>
                        <a:rPr lang="ru-RU" sz="900" u="none" strike="noStrike">
                          <a:effectLst/>
                        </a:rPr>
                        <a:t>1</a:t>
                      </a:r>
                      <a:endParaRPr lang="ru-RU" sz="900" b="0" i="0" u="none" strike="noStrike">
                        <a:solidFill>
                          <a:srgbClr val="000000"/>
                        </a:solidFill>
                        <a:effectLst/>
                        <a:latin typeface="Calibri" panose="020F0502020204030204" pitchFamily="34" charset="0"/>
                      </a:endParaRPr>
                    </a:p>
                  </a:txBody>
                  <a:tcPr marL="3956" marR="3956" marT="3956" marB="0" anchor="ctr"/>
                </a:tc>
                <a:tc>
                  <a:txBody>
                    <a:bodyPr/>
                    <a:lstStyle/>
                    <a:p>
                      <a:pPr algn="ctr" fontAlgn="ctr"/>
                      <a:r>
                        <a:rPr lang="ru-RU" sz="900" u="none" strike="noStrike">
                          <a:effectLst/>
                        </a:rPr>
                        <a:t>1</a:t>
                      </a:r>
                      <a:endParaRPr lang="ru-RU" sz="900" b="0" i="0" u="none" strike="noStrike">
                        <a:solidFill>
                          <a:srgbClr val="000000"/>
                        </a:solidFill>
                        <a:effectLst/>
                        <a:latin typeface="Calibri" panose="020F0502020204030204" pitchFamily="34" charset="0"/>
                      </a:endParaRPr>
                    </a:p>
                  </a:txBody>
                  <a:tcPr marL="3956" marR="3956" marT="3956" marB="0" anchor="ctr"/>
                </a:tc>
                <a:extLst>
                  <a:ext uri="{0D108BD9-81ED-4DB2-BD59-A6C34878D82A}">
                    <a16:rowId xmlns:a16="http://schemas.microsoft.com/office/drawing/2014/main" val="15905620"/>
                  </a:ext>
                </a:extLst>
              </a:tr>
              <a:tr h="390378">
                <a:tc>
                  <a:txBody>
                    <a:bodyPr/>
                    <a:lstStyle/>
                    <a:p>
                      <a:pPr algn="l" fontAlgn="ctr"/>
                      <a:r>
                        <a:rPr lang="ru-RU" sz="900" u="none" strike="noStrike" dirty="0">
                          <a:effectLst/>
                        </a:rPr>
                        <a:t>Общее количество предоставленной органами местного самоуправления площади на льготных условиях или в безвозмездное пользование СО НКО</a:t>
                      </a:r>
                      <a:endParaRPr lang="ru-RU" sz="900" b="0" i="0" u="none" strike="noStrike" dirty="0">
                        <a:solidFill>
                          <a:srgbClr val="000000"/>
                        </a:solidFill>
                        <a:effectLst/>
                        <a:latin typeface="Arial" panose="020B0604020202020204" pitchFamily="34" charset="0"/>
                      </a:endParaRPr>
                    </a:p>
                  </a:txBody>
                  <a:tcPr marL="3956" marR="3956" marT="3956" marB="0" anchor="ctr"/>
                </a:tc>
                <a:tc>
                  <a:txBody>
                    <a:bodyPr/>
                    <a:lstStyle/>
                    <a:p>
                      <a:pPr algn="ctr" fontAlgn="ctr"/>
                      <a:r>
                        <a:rPr lang="ru-RU" sz="900" u="none" strike="noStrike">
                          <a:effectLst/>
                        </a:rPr>
                        <a:t>отраслевой показатель</a:t>
                      </a:r>
                      <a:endParaRPr lang="ru-RU" sz="900" b="0" i="0" u="none" strike="noStrike">
                        <a:solidFill>
                          <a:srgbClr val="000000"/>
                        </a:solidFill>
                        <a:effectLst/>
                        <a:latin typeface="Arial" panose="020B0604020202020204" pitchFamily="34" charset="0"/>
                      </a:endParaRPr>
                    </a:p>
                  </a:txBody>
                  <a:tcPr marL="3956" marR="3956" marT="3956" marB="0" anchor="ctr"/>
                </a:tc>
                <a:tc>
                  <a:txBody>
                    <a:bodyPr/>
                    <a:lstStyle/>
                    <a:p>
                      <a:pPr algn="ctr" fontAlgn="ctr"/>
                      <a:r>
                        <a:rPr lang="ru-RU" sz="900" u="none" strike="noStrike">
                          <a:effectLst/>
                        </a:rPr>
                        <a:t>м2</a:t>
                      </a:r>
                      <a:endParaRPr lang="ru-RU" sz="900" b="0" i="0" u="none" strike="noStrike">
                        <a:solidFill>
                          <a:srgbClr val="000000"/>
                        </a:solidFill>
                        <a:effectLst/>
                        <a:latin typeface="Arial" panose="020B0604020202020204" pitchFamily="34" charset="0"/>
                      </a:endParaRPr>
                    </a:p>
                  </a:txBody>
                  <a:tcPr marL="3956" marR="3956" marT="3956" marB="0" anchor="ctr"/>
                </a:tc>
                <a:tc>
                  <a:txBody>
                    <a:bodyPr/>
                    <a:lstStyle/>
                    <a:p>
                      <a:pPr algn="ctr" fontAlgn="ctr"/>
                      <a:r>
                        <a:rPr lang="ru-RU" sz="900" u="none" strike="noStrike">
                          <a:effectLst/>
                        </a:rPr>
                        <a:t>515,8</a:t>
                      </a:r>
                      <a:endParaRPr lang="ru-RU" sz="900" b="0" i="0" u="none" strike="noStrike">
                        <a:solidFill>
                          <a:srgbClr val="000000"/>
                        </a:solidFill>
                        <a:effectLst/>
                        <a:latin typeface="Arial" panose="020B0604020202020204" pitchFamily="34" charset="0"/>
                      </a:endParaRPr>
                    </a:p>
                  </a:txBody>
                  <a:tcPr marL="3956" marR="3956" marT="3956" marB="0" anchor="ctr"/>
                </a:tc>
                <a:tc>
                  <a:txBody>
                    <a:bodyPr/>
                    <a:lstStyle/>
                    <a:p>
                      <a:pPr algn="ctr" fontAlgn="t"/>
                      <a:r>
                        <a:rPr lang="ru-RU" sz="900" b="0" i="0" u="none" strike="noStrike" dirty="0">
                          <a:solidFill>
                            <a:srgbClr val="000000"/>
                          </a:solidFill>
                          <a:effectLst/>
                          <a:latin typeface="+mn-lt"/>
                        </a:rPr>
                        <a:t>515,8</a:t>
                      </a:r>
                    </a:p>
                  </a:txBody>
                  <a:tcPr marL="9525" marR="9525" marT="9525" marB="0" anchor="ctr"/>
                </a:tc>
                <a:tc>
                  <a:txBody>
                    <a:bodyPr/>
                    <a:lstStyle/>
                    <a:p>
                      <a:pPr algn="ctr" fontAlgn="ctr"/>
                      <a:r>
                        <a:rPr lang="ru-RU" sz="900" u="none" strike="noStrike">
                          <a:effectLst/>
                        </a:rPr>
                        <a:t>515,8</a:t>
                      </a:r>
                      <a:endParaRPr lang="ru-RU" sz="900" b="0" i="0" u="none" strike="noStrike">
                        <a:solidFill>
                          <a:srgbClr val="000000"/>
                        </a:solidFill>
                        <a:effectLst/>
                        <a:latin typeface="Arial" panose="020B0604020202020204" pitchFamily="34" charset="0"/>
                      </a:endParaRPr>
                    </a:p>
                  </a:txBody>
                  <a:tcPr marL="3956" marR="3956" marT="3956" marB="0" anchor="ctr"/>
                </a:tc>
                <a:tc>
                  <a:txBody>
                    <a:bodyPr/>
                    <a:lstStyle/>
                    <a:p>
                      <a:pPr algn="ctr" fontAlgn="ctr"/>
                      <a:r>
                        <a:rPr lang="ru-RU" sz="900" u="none" strike="noStrike">
                          <a:effectLst/>
                        </a:rPr>
                        <a:t>515,8</a:t>
                      </a:r>
                      <a:endParaRPr lang="ru-RU" sz="900" b="0" i="0" u="none" strike="noStrike">
                        <a:solidFill>
                          <a:srgbClr val="000000"/>
                        </a:solidFill>
                        <a:effectLst/>
                        <a:latin typeface="Arial" panose="020B0604020202020204" pitchFamily="34" charset="0"/>
                      </a:endParaRPr>
                    </a:p>
                  </a:txBody>
                  <a:tcPr marL="3956" marR="3956" marT="3956" marB="0" anchor="ctr"/>
                </a:tc>
                <a:tc>
                  <a:txBody>
                    <a:bodyPr/>
                    <a:lstStyle/>
                    <a:p>
                      <a:pPr algn="ctr" fontAlgn="ctr"/>
                      <a:r>
                        <a:rPr lang="ru-RU" sz="900" u="none" strike="noStrike">
                          <a:effectLst/>
                        </a:rPr>
                        <a:t>515,8</a:t>
                      </a:r>
                      <a:endParaRPr lang="ru-RU" sz="900" b="0" i="0" u="none" strike="noStrike">
                        <a:solidFill>
                          <a:srgbClr val="000000"/>
                        </a:solidFill>
                        <a:effectLst/>
                        <a:latin typeface="Calibri" panose="020F0502020204030204" pitchFamily="34" charset="0"/>
                      </a:endParaRPr>
                    </a:p>
                  </a:txBody>
                  <a:tcPr marL="3956" marR="3956" marT="3956" marB="0" anchor="ctr"/>
                </a:tc>
                <a:tc>
                  <a:txBody>
                    <a:bodyPr/>
                    <a:lstStyle/>
                    <a:p>
                      <a:pPr algn="ctr" fontAlgn="ctr"/>
                      <a:r>
                        <a:rPr lang="ru-RU" sz="900" u="none" strike="noStrike">
                          <a:effectLst/>
                        </a:rPr>
                        <a:t>515,8</a:t>
                      </a:r>
                      <a:endParaRPr lang="ru-RU" sz="900" b="0" i="0" u="none" strike="noStrike">
                        <a:solidFill>
                          <a:srgbClr val="000000"/>
                        </a:solidFill>
                        <a:effectLst/>
                        <a:latin typeface="Calibri" panose="020F0502020204030204" pitchFamily="34" charset="0"/>
                      </a:endParaRPr>
                    </a:p>
                  </a:txBody>
                  <a:tcPr marL="3956" marR="3956" marT="3956" marB="0" anchor="ctr"/>
                </a:tc>
                <a:extLst>
                  <a:ext uri="{0D108BD9-81ED-4DB2-BD59-A6C34878D82A}">
                    <a16:rowId xmlns:a16="http://schemas.microsoft.com/office/drawing/2014/main" val="572178952"/>
                  </a:ext>
                </a:extLst>
              </a:tr>
              <a:tr h="501070">
                <a:tc>
                  <a:txBody>
                    <a:bodyPr/>
                    <a:lstStyle/>
                    <a:p>
                      <a:pPr algn="l" fontAlgn="ctr"/>
                      <a:r>
                        <a:rPr lang="ru-RU" sz="900" u="none" strike="noStrike" dirty="0">
                          <a:effectLst/>
                        </a:rPr>
                        <a:t>Общее количество предоставленной органами местного самоуправления площади на льготных условиях или в безвозмездное пользование СО НКО в сфере социальной защиты населения</a:t>
                      </a:r>
                      <a:endParaRPr lang="ru-RU" sz="900" b="0" i="0" u="none" strike="noStrike" dirty="0">
                        <a:solidFill>
                          <a:srgbClr val="000000"/>
                        </a:solidFill>
                        <a:effectLst/>
                        <a:latin typeface="Arial" panose="020B0604020202020204" pitchFamily="34" charset="0"/>
                      </a:endParaRPr>
                    </a:p>
                  </a:txBody>
                  <a:tcPr marL="3956" marR="3956" marT="3956" marB="0" anchor="ctr"/>
                </a:tc>
                <a:tc>
                  <a:txBody>
                    <a:bodyPr/>
                    <a:lstStyle/>
                    <a:p>
                      <a:pPr algn="ctr" fontAlgn="ctr"/>
                      <a:r>
                        <a:rPr lang="ru-RU" sz="900" u="none" strike="noStrike">
                          <a:effectLst/>
                        </a:rPr>
                        <a:t>отраслевой показатель</a:t>
                      </a:r>
                      <a:endParaRPr lang="ru-RU" sz="900" b="0" i="0" u="none" strike="noStrike">
                        <a:solidFill>
                          <a:srgbClr val="000000"/>
                        </a:solidFill>
                        <a:effectLst/>
                        <a:latin typeface="Arial" panose="020B0604020202020204" pitchFamily="34" charset="0"/>
                      </a:endParaRPr>
                    </a:p>
                  </a:txBody>
                  <a:tcPr marL="3956" marR="3956" marT="3956" marB="0" anchor="ctr"/>
                </a:tc>
                <a:tc>
                  <a:txBody>
                    <a:bodyPr/>
                    <a:lstStyle/>
                    <a:p>
                      <a:pPr algn="ctr" fontAlgn="ctr"/>
                      <a:r>
                        <a:rPr lang="ru-RU" sz="900" u="none" strike="noStrike">
                          <a:effectLst/>
                        </a:rPr>
                        <a:t>м2</a:t>
                      </a:r>
                      <a:endParaRPr lang="ru-RU" sz="900" b="0" i="0" u="none" strike="noStrike">
                        <a:solidFill>
                          <a:srgbClr val="000000"/>
                        </a:solidFill>
                        <a:effectLst/>
                        <a:latin typeface="Arial" panose="020B0604020202020204" pitchFamily="34" charset="0"/>
                      </a:endParaRPr>
                    </a:p>
                  </a:txBody>
                  <a:tcPr marL="3956" marR="3956" marT="3956" marB="0" anchor="ctr"/>
                </a:tc>
                <a:tc>
                  <a:txBody>
                    <a:bodyPr/>
                    <a:lstStyle/>
                    <a:p>
                      <a:pPr algn="ctr" fontAlgn="ctr"/>
                      <a:r>
                        <a:rPr lang="ru-RU" sz="900" u="none" strike="noStrike">
                          <a:effectLst/>
                        </a:rPr>
                        <a:t>76</a:t>
                      </a:r>
                      <a:endParaRPr lang="ru-RU" sz="900" b="0" i="0" u="none" strike="noStrike">
                        <a:solidFill>
                          <a:srgbClr val="000000"/>
                        </a:solidFill>
                        <a:effectLst/>
                        <a:latin typeface="Arial" panose="020B0604020202020204" pitchFamily="34" charset="0"/>
                      </a:endParaRPr>
                    </a:p>
                  </a:txBody>
                  <a:tcPr marL="3956" marR="3956" marT="3956" marB="0" anchor="ctr"/>
                </a:tc>
                <a:tc>
                  <a:txBody>
                    <a:bodyPr/>
                    <a:lstStyle/>
                    <a:p>
                      <a:pPr algn="ctr" fontAlgn="t"/>
                      <a:r>
                        <a:rPr lang="ru-RU" sz="900" b="0" i="0" u="none" strike="noStrike" dirty="0">
                          <a:solidFill>
                            <a:srgbClr val="000000"/>
                          </a:solidFill>
                          <a:effectLst/>
                          <a:latin typeface="+mn-lt"/>
                        </a:rPr>
                        <a:t>76</a:t>
                      </a:r>
                    </a:p>
                  </a:txBody>
                  <a:tcPr marL="9525" marR="9525" marT="9525" marB="0" anchor="ctr"/>
                </a:tc>
                <a:tc>
                  <a:txBody>
                    <a:bodyPr/>
                    <a:lstStyle/>
                    <a:p>
                      <a:pPr algn="ctr" fontAlgn="ctr"/>
                      <a:r>
                        <a:rPr lang="ru-RU" sz="900" u="none" strike="noStrike">
                          <a:effectLst/>
                        </a:rPr>
                        <a:t>76</a:t>
                      </a:r>
                      <a:endParaRPr lang="ru-RU" sz="900" b="0" i="0" u="none" strike="noStrike">
                        <a:solidFill>
                          <a:srgbClr val="000000"/>
                        </a:solidFill>
                        <a:effectLst/>
                        <a:latin typeface="Arial" panose="020B0604020202020204" pitchFamily="34" charset="0"/>
                      </a:endParaRPr>
                    </a:p>
                  </a:txBody>
                  <a:tcPr marL="3956" marR="3956" marT="3956" marB="0" anchor="ctr"/>
                </a:tc>
                <a:tc>
                  <a:txBody>
                    <a:bodyPr/>
                    <a:lstStyle/>
                    <a:p>
                      <a:pPr algn="ctr" fontAlgn="ctr"/>
                      <a:r>
                        <a:rPr lang="ru-RU" sz="900" u="none" strike="noStrike">
                          <a:effectLst/>
                        </a:rPr>
                        <a:t>76</a:t>
                      </a:r>
                      <a:endParaRPr lang="ru-RU" sz="900" b="0" i="0" u="none" strike="noStrike">
                        <a:solidFill>
                          <a:srgbClr val="000000"/>
                        </a:solidFill>
                        <a:effectLst/>
                        <a:latin typeface="Arial" panose="020B0604020202020204" pitchFamily="34" charset="0"/>
                      </a:endParaRPr>
                    </a:p>
                  </a:txBody>
                  <a:tcPr marL="3956" marR="3956" marT="3956" marB="0" anchor="ctr"/>
                </a:tc>
                <a:tc>
                  <a:txBody>
                    <a:bodyPr/>
                    <a:lstStyle/>
                    <a:p>
                      <a:pPr algn="ctr" fontAlgn="ctr"/>
                      <a:r>
                        <a:rPr lang="ru-RU" sz="900" u="none" strike="noStrike">
                          <a:effectLst/>
                        </a:rPr>
                        <a:t>76</a:t>
                      </a:r>
                      <a:endParaRPr lang="ru-RU" sz="900" b="0" i="0" u="none" strike="noStrike">
                        <a:solidFill>
                          <a:srgbClr val="000000"/>
                        </a:solidFill>
                        <a:effectLst/>
                        <a:latin typeface="Calibri" panose="020F0502020204030204" pitchFamily="34" charset="0"/>
                      </a:endParaRPr>
                    </a:p>
                  </a:txBody>
                  <a:tcPr marL="3956" marR="3956" marT="3956" marB="0" anchor="ctr"/>
                </a:tc>
                <a:tc>
                  <a:txBody>
                    <a:bodyPr/>
                    <a:lstStyle/>
                    <a:p>
                      <a:pPr algn="ctr" fontAlgn="ctr"/>
                      <a:r>
                        <a:rPr lang="ru-RU" sz="900" u="none" strike="noStrike">
                          <a:effectLst/>
                        </a:rPr>
                        <a:t>76</a:t>
                      </a:r>
                      <a:endParaRPr lang="ru-RU" sz="900" b="0" i="0" u="none" strike="noStrike">
                        <a:solidFill>
                          <a:srgbClr val="000000"/>
                        </a:solidFill>
                        <a:effectLst/>
                        <a:latin typeface="Calibri" panose="020F0502020204030204" pitchFamily="34" charset="0"/>
                      </a:endParaRPr>
                    </a:p>
                  </a:txBody>
                  <a:tcPr marL="3956" marR="3956" marT="3956" marB="0" anchor="ctr"/>
                </a:tc>
                <a:extLst>
                  <a:ext uri="{0D108BD9-81ED-4DB2-BD59-A6C34878D82A}">
                    <a16:rowId xmlns:a16="http://schemas.microsoft.com/office/drawing/2014/main" val="2143675611"/>
                  </a:ext>
                </a:extLst>
              </a:tr>
              <a:tr h="390378">
                <a:tc>
                  <a:txBody>
                    <a:bodyPr/>
                    <a:lstStyle/>
                    <a:p>
                      <a:pPr algn="l" fontAlgn="ctr"/>
                      <a:r>
                        <a:rPr lang="ru-RU" sz="900" u="none" strike="noStrike" dirty="0">
                          <a:effectLst/>
                        </a:rPr>
                        <a:t>Общее количество предоставленной органами местного самоуправления площади на льготных условиях или в безвозмездное пользование СО НКО  в    сфере образования</a:t>
                      </a:r>
                      <a:endParaRPr lang="ru-RU" sz="900" b="0" i="0" u="none" strike="noStrike" dirty="0">
                        <a:solidFill>
                          <a:srgbClr val="000000"/>
                        </a:solidFill>
                        <a:effectLst/>
                        <a:latin typeface="Arial" panose="020B0604020202020204" pitchFamily="34" charset="0"/>
                      </a:endParaRPr>
                    </a:p>
                  </a:txBody>
                  <a:tcPr marL="3956" marR="3956" marT="3956" marB="0" anchor="ctr"/>
                </a:tc>
                <a:tc>
                  <a:txBody>
                    <a:bodyPr/>
                    <a:lstStyle/>
                    <a:p>
                      <a:pPr algn="ctr" fontAlgn="ctr"/>
                      <a:r>
                        <a:rPr lang="ru-RU" sz="900" u="none" strike="noStrike">
                          <a:effectLst/>
                        </a:rPr>
                        <a:t>отраслевой показатель</a:t>
                      </a:r>
                      <a:endParaRPr lang="ru-RU" sz="900" b="0" i="0" u="none" strike="noStrike">
                        <a:solidFill>
                          <a:srgbClr val="000000"/>
                        </a:solidFill>
                        <a:effectLst/>
                        <a:latin typeface="Arial" panose="020B0604020202020204" pitchFamily="34" charset="0"/>
                      </a:endParaRPr>
                    </a:p>
                  </a:txBody>
                  <a:tcPr marL="3956" marR="3956" marT="3956" marB="0" anchor="ctr"/>
                </a:tc>
                <a:tc>
                  <a:txBody>
                    <a:bodyPr/>
                    <a:lstStyle/>
                    <a:p>
                      <a:pPr algn="ctr" fontAlgn="ctr"/>
                      <a:r>
                        <a:rPr lang="ru-RU" sz="900" u="none" strike="noStrike">
                          <a:effectLst/>
                        </a:rPr>
                        <a:t>единиц</a:t>
                      </a:r>
                      <a:endParaRPr lang="ru-RU" sz="900" b="0" i="0" u="none" strike="noStrike">
                        <a:solidFill>
                          <a:srgbClr val="000000"/>
                        </a:solidFill>
                        <a:effectLst/>
                        <a:latin typeface="Arial" panose="020B0604020202020204" pitchFamily="34" charset="0"/>
                      </a:endParaRPr>
                    </a:p>
                  </a:txBody>
                  <a:tcPr marL="3956" marR="3956" marT="3956" marB="0" anchor="ctr"/>
                </a:tc>
                <a:tc>
                  <a:txBody>
                    <a:bodyPr/>
                    <a:lstStyle/>
                    <a:p>
                      <a:pPr algn="ctr" fontAlgn="ctr"/>
                      <a:r>
                        <a:rPr lang="ru-RU" sz="900" u="none" strike="noStrike">
                          <a:effectLst/>
                        </a:rPr>
                        <a:t>439,8</a:t>
                      </a:r>
                      <a:endParaRPr lang="ru-RU" sz="900" b="0" i="0" u="none" strike="noStrike">
                        <a:solidFill>
                          <a:srgbClr val="000000"/>
                        </a:solidFill>
                        <a:effectLst/>
                        <a:latin typeface="Arial" panose="020B0604020202020204" pitchFamily="34" charset="0"/>
                      </a:endParaRPr>
                    </a:p>
                  </a:txBody>
                  <a:tcPr marL="3956" marR="3956" marT="3956" marB="0" anchor="ctr"/>
                </a:tc>
                <a:tc>
                  <a:txBody>
                    <a:bodyPr/>
                    <a:lstStyle/>
                    <a:p>
                      <a:pPr algn="ctr" fontAlgn="t"/>
                      <a:r>
                        <a:rPr lang="ru-RU" sz="900" b="0" i="0" u="none" strike="noStrike" dirty="0">
                          <a:solidFill>
                            <a:srgbClr val="000000"/>
                          </a:solidFill>
                          <a:effectLst/>
                          <a:latin typeface="+mn-lt"/>
                        </a:rPr>
                        <a:t>439,8</a:t>
                      </a:r>
                    </a:p>
                  </a:txBody>
                  <a:tcPr marL="9525" marR="9525" marT="9525" marB="0" anchor="ctr"/>
                </a:tc>
                <a:tc>
                  <a:txBody>
                    <a:bodyPr/>
                    <a:lstStyle/>
                    <a:p>
                      <a:pPr algn="ctr" fontAlgn="ctr"/>
                      <a:r>
                        <a:rPr lang="ru-RU" sz="900" u="none" strike="noStrike">
                          <a:effectLst/>
                        </a:rPr>
                        <a:t>439,8</a:t>
                      </a:r>
                      <a:endParaRPr lang="ru-RU" sz="900" b="0" i="0" u="none" strike="noStrike">
                        <a:solidFill>
                          <a:srgbClr val="000000"/>
                        </a:solidFill>
                        <a:effectLst/>
                        <a:latin typeface="Arial" panose="020B0604020202020204" pitchFamily="34" charset="0"/>
                      </a:endParaRPr>
                    </a:p>
                  </a:txBody>
                  <a:tcPr marL="3956" marR="3956" marT="3956" marB="0" anchor="ctr"/>
                </a:tc>
                <a:tc>
                  <a:txBody>
                    <a:bodyPr/>
                    <a:lstStyle/>
                    <a:p>
                      <a:pPr algn="ctr" fontAlgn="ctr"/>
                      <a:r>
                        <a:rPr lang="ru-RU" sz="900" u="none" strike="noStrike">
                          <a:effectLst/>
                        </a:rPr>
                        <a:t>439,8</a:t>
                      </a:r>
                      <a:endParaRPr lang="ru-RU" sz="900" b="0" i="0" u="none" strike="noStrike">
                        <a:solidFill>
                          <a:srgbClr val="000000"/>
                        </a:solidFill>
                        <a:effectLst/>
                        <a:latin typeface="Arial" panose="020B0604020202020204" pitchFamily="34" charset="0"/>
                      </a:endParaRPr>
                    </a:p>
                  </a:txBody>
                  <a:tcPr marL="3956" marR="3956" marT="3956" marB="0" anchor="ctr"/>
                </a:tc>
                <a:tc>
                  <a:txBody>
                    <a:bodyPr/>
                    <a:lstStyle/>
                    <a:p>
                      <a:pPr algn="ctr" fontAlgn="ctr"/>
                      <a:r>
                        <a:rPr lang="ru-RU" sz="900" u="none" strike="noStrike">
                          <a:effectLst/>
                        </a:rPr>
                        <a:t>439,8</a:t>
                      </a:r>
                      <a:endParaRPr lang="ru-RU" sz="900" b="0" i="0" u="none" strike="noStrike">
                        <a:solidFill>
                          <a:srgbClr val="000000"/>
                        </a:solidFill>
                        <a:effectLst/>
                        <a:latin typeface="Arial" panose="020B0604020202020204" pitchFamily="34" charset="0"/>
                      </a:endParaRPr>
                    </a:p>
                  </a:txBody>
                  <a:tcPr marL="3956" marR="3956" marT="3956" marB="0" anchor="ctr"/>
                </a:tc>
                <a:tc>
                  <a:txBody>
                    <a:bodyPr/>
                    <a:lstStyle/>
                    <a:p>
                      <a:pPr algn="ctr" fontAlgn="ctr"/>
                      <a:r>
                        <a:rPr lang="ru-RU" sz="900" u="none" strike="noStrike">
                          <a:effectLst/>
                        </a:rPr>
                        <a:t>439,8</a:t>
                      </a:r>
                      <a:endParaRPr lang="ru-RU" sz="900" b="0" i="0" u="none" strike="noStrike">
                        <a:solidFill>
                          <a:srgbClr val="000000"/>
                        </a:solidFill>
                        <a:effectLst/>
                        <a:latin typeface="Arial" panose="020B0604020202020204" pitchFamily="34" charset="0"/>
                      </a:endParaRPr>
                    </a:p>
                  </a:txBody>
                  <a:tcPr marL="3956" marR="3956" marT="3956" marB="0" anchor="ctr"/>
                </a:tc>
                <a:extLst>
                  <a:ext uri="{0D108BD9-81ED-4DB2-BD59-A6C34878D82A}">
                    <a16:rowId xmlns:a16="http://schemas.microsoft.com/office/drawing/2014/main" val="1759673190"/>
                  </a:ext>
                </a:extLst>
              </a:tr>
              <a:tr h="292784">
                <a:tc>
                  <a:txBody>
                    <a:bodyPr/>
                    <a:lstStyle/>
                    <a:p>
                      <a:pPr algn="l" fontAlgn="ctr"/>
                      <a:r>
                        <a:rPr lang="ru-RU" sz="900" u="none" strike="noStrike" dirty="0">
                          <a:effectLst/>
                        </a:rPr>
                        <a:t>Количество СО НКО, которым оказана консультационная поддержка органами местного самоуправления</a:t>
                      </a:r>
                      <a:endParaRPr lang="ru-RU" sz="900" b="0" i="0" u="none" strike="noStrike" dirty="0">
                        <a:solidFill>
                          <a:srgbClr val="000000"/>
                        </a:solidFill>
                        <a:effectLst/>
                        <a:latin typeface="Arial" panose="020B0604020202020204" pitchFamily="34" charset="0"/>
                      </a:endParaRPr>
                    </a:p>
                  </a:txBody>
                  <a:tcPr marL="3956" marR="3956" marT="3956" marB="0" anchor="ctr"/>
                </a:tc>
                <a:tc>
                  <a:txBody>
                    <a:bodyPr/>
                    <a:lstStyle/>
                    <a:p>
                      <a:pPr algn="ctr" fontAlgn="ctr"/>
                      <a:r>
                        <a:rPr lang="ru-RU" sz="900" u="none" strike="noStrike">
                          <a:effectLst/>
                        </a:rPr>
                        <a:t>отраслевой показатель</a:t>
                      </a:r>
                      <a:endParaRPr lang="ru-RU" sz="900" b="0" i="0" u="none" strike="noStrike">
                        <a:solidFill>
                          <a:srgbClr val="000000"/>
                        </a:solidFill>
                        <a:effectLst/>
                        <a:latin typeface="Arial" panose="020B0604020202020204" pitchFamily="34" charset="0"/>
                      </a:endParaRPr>
                    </a:p>
                  </a:txBody>
                  <a:tcPr marL="3956" marR="3956" marT="3956" marB="0" anchor="ctr"/>
                </a:tc>
                <a:tc>
                  <a:txBody>
                    <a:bodyPr/>
                    <a:lstStyle/>
                    <a:p>
                      <a:pPr algn="ctr" fontAlgn="ctr"/>
                      <a:r>
                        <a:rPr lang="ru-RU" sz="900" u="none" strike="noStrike">
                          <a:effectLst/>
                        </a:rPr>
                        <a:t>единиц</a:t>
                      </a:r>
                      <a:endParaRPr lang="ru-RU" sz="900" b="0" i="0" u="none" strike="noStrike">
                        <a:solidFill>
                          <a:srgbClr val="000000"/>
                        </a:solidFill>
                        <a:effectLst/>
                        <a:latin typeface="Arial" panose="020B0604020202020204" pitchFamily="34" charset="0"/>
                      </a:endParaRPr>
                    </a:p>
                  </a:txBody>
                  <a:tcPr marL="3956" marR="3956" marT="3956" marB="0" anchor="ctr"/>
                </a:tc>
                <a:tc>
                  <a:txBody>
                    <a:bodyPr/>
                    <a:lstStyle/>
                    <a:p>
                      <a:pPr algn="ctr" fontAlgn="ctr"/>
                      <a:r>
                        <a:rPr lang="ru-RU" sz="900" u="none" strike="noStrike">
                          <a:effectLst/>
                        </a:rPr>
                        <a:t>10</a:t>
                      </a:r>
                      <a:endParaRPr lang="ru-RU" sz="900" b="0" i="0" u="none" strike="noStrike">
                        <a:solidFill>
                          <a:srgbClr val="000000"/>
                        </a:solidFill>
                        <a:effectLst/>
                        <a:latin typeface="Arial" panose="020B0604020202020204" pitchFamily="34" charset="0"/>
                      </a:endParaRPr>
                    </a:p>
                  </a:txBody>
                  <a:tcPr marL="3956" marR="3956" marT="3956" marB="0" anchor="ctr"/>
                </a:tc>
                <a:tc>
                  <a:txBody>
                    <a:bodyPr/>
                    <a:lstStyle/>
                    <a:p>
                      <a:pPr algn="ctr" fontAlgn="t"/>
                      <a:r>
                        <a:rPr lang="ru-RU" sz="900" b="0" i="0" u="none" strike="noStrike" dirty="0">
                          <a:solidFill>
                            <a:srgbClr val="000000"/>
                          </a:solidFill>
                          <a:effectLst/>
                          <a:latin typeface="+mn-lt"/>
                        </a:rPr>
                        <a:t>13</a:t>
                      </a:r>
                    </a:p>
                  </a:txBody>
                  <a:tcPr marL="9525" marR="9525" marT="9525" marB="0" anchor="ctr"/>
                </a:tc>
                <a:tc>
                  <a:txBody>
                    <a:bodyPr/>
                    <a:lstStyle/>
                    <a:p>
                      <a:pPr algn="ctr" fontAlgn="ctr"/>
                      <a:r>
                        <a:rPr lang="ru-RU" sz="900" u="none" strike="noStrike">
                          <a:effectLst/>
                        </a:rPr>
                        <a:t>10</a:t>
                      </a:r>
                      <a:endParaRPr lang="ru-RU" sz="900" b="0" i="0" u="none" strike="noStrike">
                        <a:solidFill>
                          <a:srgbClr val="000000"/>
                        </a:solidFill>
                        <a:effectLst/>
                        <a:latin typeface="Arial" panose="020B0604020202020204" pitchFamily="34" charset="0"/>
                      </a:endParaRPr>
                    </a:p>
                  </a:txBody>
                  <a:tcPr marL="3956" marR="3956" marT="3956" marB="0" anchor="ctr"/>
                </a:tc>
                <a:tc>
                  <a:txBody>
                    <a:bodyPr/>
                    <a:lstStyle/>
                    <a:p>
                      <a:pPr algn="ctr" fontAlgn="ctr"/>
                      <a:r>
                        <a:rPr lang="ru-RU" sz="900" u="none" strike="noStrike">
                          <a:effectLst/>
                        </a:rPr>
                        <a:t>10</a:t>
                      </a:r>
                      <a:endParaRPr lang="ru-RU" sz="900" b="0" i="0" u="none" strike="noStrike">
                        <a:solidFill>
                          <a:srgbClr val="000000"/>
                        </a:solidFill>
                        <a:effectLst/>
                        <a:latin typeface="Arial" panose="020B0604020202020204" pitchFamily="34" charset="0"/>
                      </a:endParaRPr>
                    </a:p>
                  </a:txBody>
                  <a:tcPr marL="3956" marR="3956" marT="3956" marB="0" anchor="ctr"/>
                </a:tc>
                <a:tc>
                  <a:txBody>
                    <a:bodyPr/>
                    <a:lstStyle/>
                    <a:p>
                      <a:pPr algn="ctr" fontAlgn="ctr"/>
                      <a:r>
                        <a:rPr lang="ru-RU" sz="900" u="none" strike="noStrike">
                          <a:effectLst/>
                        </a:rPr>
                        <a:t>10</a:t>
                      </a:r>
                      <a:endParaRPr lang="ru-RU" sz="900" b="0" i="0" u="none" strike="noStrike">
                        <a:solidFill>
                          <a:srgbClr val="000000"/>
                        </a:solidFill>
                        <a:effectLst/>
                        <a:latin typeface="Calibri" panose="020F0502020204030204" pitchFamily="34" charset="0"/>
                      </a:endParaRPr>
                    </a:p>
                  </a:txBody>
                  <a:tcPr marL="3956" marR="3956" marT="3956" marB="0" anchor="ctr"/>
                </a:tc>
                <a:tc>
                  <a:txBody>
                    <a:bodyPr/>
                    <a:lstStyle/>
                    <a:p>
                      <a:pPr algn="ctr" fontAlgn="ctr"/>
                      <a:r>
                        <a:rPr lang="ru-RU" sz="900" u="none" strike="noStrike" dirty="0">
                          <a:effectLst/>
                        </a:rPr>
                        <a:t>10</a:t>
                      </a:r>
                      <a:endParaRPr lang="ru-RU" sz="900" b="0" i="0" u="none" strike="noStrike" dirty="0">
                        <a:solidFill>
                          <a:srgbClr val="000000"/>
                        </a:solidFill>
                        <a:effectLst/>
                        <a:latin typeface="Calibri" panose="020F0502020204030204" pitchFamily="34" charset="0"/>
                      </a:endParaRPr>
                    </a:p>
                  </a:txBody>
                  <a:tcPr marL="3956" marR="3956" marT="3956" marB="0" anchor="ctr"/>
                </a:tc>
                <a:extLst>
                  <a:ext uri="{0D108BD9-81ED-4DB2-BD59-A6C34878D82A}">
                    <a16:rowId xmlns:a16="http://schemas.microsoft.com/office/drawing/2014/main" val="1206753854"/>
                  </a:ext>
                </a:extLst>
              </a:tr>
            </a:tbl>
          </a:graphicData>
        </a:graphic>
      </p:graphicFrame>
    </p:spTree>
    <p:extLst>
      <p:ext uri="{BB962C8B-B14F-4D97-AF65-F5344CB8AC3E}">
        <p14:creationId xmlns:p14="http://schemas.microsoft.com/office/powerpoint/2010/main" val="175233000"/>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C76ABE35-EE31-4586-BF2E-7BF9729091A9}"/>
              </a:ext>
            </a:extLst>
          </p:cNvPr>
          <p:cNvSpPr>
            <a:spLocks noGrp="1"/>
          </p:cNvSpPr>
          <p:nvPr>
            <p:ph type="title"/>
          </p:nvPr>
        </p:nvSpPr>
        <p:spPr>
          <a:xfrm>
            <a:off x="845127" y="170694"/>
            <a:ext cx="11192963" cy="539587"/>
          </a:xfrm>
        </p:spPr>
        <p:txBody>
          <a:bodyPr>
            <a:noAutofit/>
          </a:bodyPr>
          <a:lstStyle/>
          <a:p>
            <a:pPr algn="ctr"/>
            <a:r>
              <a:rPr lang="ru-RU" sz="2400" dirty="0"/>
              <a:t>Реализация муниципальных программ</a:t>
            </a:r>
            <a:br>
              <a:rPr lang="ru-RU" sz="2400" dirty="0"/>
            </a:br>
            <a:r>
              <a:rPr lang="ru-RU" sz="2400" dirty="0"/>
              <a:t> городского округа Долгопрудный в разрезе целевых показателей в динамике</a:t>
            </a:r>
          </a:p>
        </p:txBody>
      </p:sp>
      <p:sp>
        <p:nvSpPr>
          <p:cNvPr id="4" name="Номер слайда 3">
            <a:extLst>
              <a:ext uri="{FF2B5EF4-FFF2-40B4-BE49-F238E27FC236}">
                <a16:creationId xmlns:a16="http://schemas.microsoft.com/office/drawing/2014/main" id="{6F302A7F-1EA8-4336-863D-1EEEBC559F5F}"/>
              </a:ext>
            </a:extLst>
          </p:cNvPr>
          <p:cNvSpPr>
            <a:spLocks noGrp="1"/>
          </p:cNvSpPr>
          <p:nvPr>
            <p:ph type="sldNum" sz="quarter" idx="12"/>
          </p:nvPr>
        </p:nvSpPr>
        <p:spPr>
          <a:xfrm>
            <a:off x="9448800" y="6492240"/>
            <a:ext cx="2743200" cy="365125"/>
          </a:xfrm>
        </p:spPr>
        <p:txBody>
          <a:bodyPr/>
          <a:lstStyle/>
          <a:p>
            <a:fld id="{E4EB6E89-BA87-4003-BD23-6BDF40F3EBED}" type="slidenum">
              <a:rPr lang="ru-RU" smtClean="0"/>
              <a:pPr/>
              <a:t>49</a:t>
            </a:fld>
            <a:endParaRPr lang="ru-RU"/>
          </a:p>
        </p:txBody>
      </p:sp>
      <p:pic>
        <p:nvPicPr>
          <p:cNvPr id="6" name="Объект 6">
            <a:extLst>
              <a:ext uri="{FF2B5EF4-FFF2-40B4-BE49-F238E27FC236}">
                <a16:creationId xmlns:a16="http://schemas.microsoft.com/office/drawing/2014/main" id="{4CE9F828-CB7F-4197-B7C9-2991DABD01A3}"/>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53910" y="170694"/>
            <a:ext cx="760490" cy="342008"/>
          </a:xfrm>
          <a:prstGeom prst="rect">
            <a:avLst/>
          </a:prstGeom>
        </p:spPr>
      </p:pic>
      <p:graphicFrame>
        <p:nvGraphicFramePr>
          <p:cNvPr id="8" name="Объект 7">
            <a:extLst>
              <a:ext uri="{FF2B5EF4-FFF2-40B4-BE49-F238E27FC236}">
                <a16:creationId xmlns:a16="http://schemas.microsoft.com/office/drawing/2014/main" id="{12A9337E-9882-48DE-9D85-1916C8349415}"/>
              </a:ext>
            </a:extLst>
          </p:cNvPr>
          <p:cNvGraphicFramePr>
            <a:graphicFrameLocks noGrp="1"/>
          </p:cNvGraphicFramePr>
          <p:nvPr>
            <p:ph idx="1"/>
            <p:extLst>
              <p:ext uri="{D42A27DB-BD31-4B8C-83A1-F6EECF244321}">
                <p14:modId xmlns:p14="http://schemas.microsoft.com/office/powerpoint/2010/main" val="315718597"/>
              </p:ext>
            </p:extLst>
          </p:nvPr>
        </p:nvGraphicFramePr>
        <p:xfrm>
          <a:off x="691238" y="797678"/>
          <a:ext cx="10967106" cy="4822889"/>
        </p:xfrm>
        <a:graphic>
          <a:graphicData uri="http://schemas.openxmlformats.org/drawingml/2006/table">
            <a:tbl>
              <a:tblPr>
                <a:tableStyleId>{5C22544A-7EE6-4342-B048-85BDC9FD1C3A}</a:tableStyleId>
              </a:tblPr>
              <a:tblGrid>
                <a:gridCol w="2975059">
                  <a:extLst>
                    <a:ext uri="{9D8B030D-6E8A-4147-A177-3AD203B41FA5}">
                      <a16:colId xmlns:a16="http://schemas.microsoft.com/office/drawing/2014/main" val="3883882158"/>
                    </a:ext>
                  </a:extLst>
                </a:gridCol>
                <a:gridCol w="1119765">
                  <a:extLst>
                    <a:ext uri="{9D8B030D-6E8A-4147-A177-3AD203B41FA5}">
                      <a16:colId xmlns:a16="http://schemas.microsoft.com/office/drawing/2014/main" val="1916999183"/>
                    </a:ext>
                  </a:extLst>
                </a:gridCol>
                <a:gridCol w="944116">
                  <a:extLst>
                    <a:ext uri="{9D8B030D-6E8A-4147-A177-3AD203B41FA5}">
                      <a16:colId xmlns:a16="http://schemas.microsoft.com/office/drawing/2014/main" val="1937155797"/>
                    </a:ext>
                  </a:extLst>
                </a:gridCol>
                <a:gridCol w="944116">
                  <a:extLst>
                    <a:ext uri="{9D8B030D-6E8A-4147-A177-3AD203B41FA5}">
                      <a16:colId xmlns:a16="http://schemas.microsoft.com/office/drawing/2014/main" val="2600267931"/>
                    </a:ext>
                  </a:extLst>
                </a:gridCol>
                <a:gridCol w="988028">
                  <a:extLst>
                    <a:ext uri="{9D8B030D-6E8A-4147-A177-3AD203B41FA5}">
                      <a16:colId xmlns:a16="http://schemas.microsoft.com/office/drawing/2014/main" val="2065554136"/>
                    </a:ext>
                  </a:extLst>
                </a:gridCol>
                <a:gridCol w="966072">
                  <a:extLst>
                    <a:ext uri="{9D8B030D-6E8A-4147-A177-3AD203B41FA5}">
                      <a16:colId xmlns:a16="http://schemas.microsoft.com/office/drawing/2014/main" val="987040081"/>
                    </a:ext>
                  </a:extLst>
                </a:gridCol>
                <a:gridCol w="1064874">
                  <a:extLst>
                    <a:ext uri="{9D8B030D-6E8A-4147-A177-3AD203B41FA5}">
                      <a16:colId xmlns:a16="http://schemas.microsoft.com/office/drawing/2014/main" val="2429974602"/>
                    </a:ext>
                  </a:extLst>
                </a:gridCol>
                <a:gridCol w="966072">
                  <a:extLst>
                    <a:ext uri="{9D8B030D-6E8A-4147-A177-3AD203B41FA5}">
                      <a16:colId xmlns:a16="http://schemas.microsoft.com/office/drawing/2014/main" val="961206953"/>
                    </a:ext>
                  </a:extLst>
                </a:gridCol>
                <a:gridCol w="999004">
                  <a:extLst>
                    <a:ext uri="{9D8B030D-6E8A-4147-A177-3AD203B41FA5}">
                      <a16:colId xmlns:a16="http://schemas.microsoft.com/office/drawing/2014/main" val="3224791457"/>
                    </a:ext>
                  </a:extLst>
                </a:gridCol>
              </a:tblGrid>
              <a:tr h="139147">
                <a:tc rowSpan="2">
                  <a:txBody>
                    <a:bodyPr/>
                    <a:lstStyle/>
                    <a:p>
                      <a:pPr algn="ctr" fontAlgn="ctr"/>
                      <a:r>
                        <a:rPr lang="ru-RU" sz="900" u="none" strike="noStrike" dirty="0">
                          <a:effectLst/>
                        </a:rPr>
                        <a:t>Наименование муниципальной программы/подпрограммы/показателя</a:t>
                      </a:r>
                      <a:endParaRPr lang="ru-RU" sz="900" b="0" i="0" u="none" strike="noStrike" dirty="0">
                        <a:solidFill>
                          <a:srgbClr val="000000"/>
                        </a:solidFill>
                        <a:effectLst/>
                        <a:latin typeface="Arial" panose="020B0604020202020204" pitchFamily="34" charset="0"/>
                      </a:endParaRPr>
                    </a:p>
                  </a:txBody>
                  <a:tcPr marL="3974" marR="3974" marT="3974" marB="0" anchor="ctr"/>
                </a:tc>
                <a:tc rowSpan="2">
                  <a:txBody>
                    <a:bodyPr/>
                    <a:lstStyle/>
                    <a:p>
                      <a:pPr algn="ctr" fontAlgn="ctr"/>
                      <a:r>
                        <a:rPr lang="ru-RU" sz="900" u="none" strike="noStrike">
                          <a:effectLst/>
                        </a:rPr>
                        <a:t>Тип показателя</a:t>
                      </a:r>
                      <a:endParaRPr lang="ru-RU" sz="900" b="0" i="0" u="none" strike="noStrike">
                        <a:solidFill>
                          <a:srgbClr val="000000"/>
                        </a:solidFill>
                        <a:effectLst/>
                        <a:latin typeface="Arial" panose="020B0604020202020204" pitchFamily="34" charset="0"/>
                      </a:endParaRPr>
                    </a:p>
                  </a:txBody>
                  <a:tcPr marL="3974" marR="3974" marT="3974" marB="0" anchor="ctr"/>
                </a:tc>
                <a:tc rowSpan="2">
                  <a:txBody>
                    <a:bodyPr/>
                    <a:lstStyle/>
                    <a:p>
                      <a:pPr algn="ctr" fontAlgn="ctr"/>
                      <a:r>
                        <a:rPr lang="ru-RU" sz="900" u="none" strike="noStrike">
                          <a:effectLst/>
                        </a:rPr>
                        <a:t>Единица измерения</a:t>
                      </a:r>
                      <a:endParaRPr lang="ru-RU" sz="900" b="0" i="0" u="none" strike="noStrike">
                        <a:solidFill>
                          <a:srgbClr val="000000"/>
                        </a:solidFill>
                        <a:effectLst/>
                        <a:latin typeface="Arial" panose="020B0604020202020204" pitchFamily="34" charset="0"/>
                      </a:endParaRPr>
                    </a:p>
                  </a:txBody>
                  <a:tcPr marL="3974" marR="3974" marT="3974" marB="0" anchor="ctr"/>
                </a:tc>
                <a:tc rowSpan="2">
                  <a:txBody>
                    <a:bodyPr/>
                    <a:lstStyle/>
                    <a:p>
                      <a:pPr algn="ctr" fontAlgn="ctr"/>
                      <a:r>
                        <a:rPr lang="ru-RU" sz="900" u="none" strike="noStrike">
                          <a:effectLst/>
                        </a:rPr>
                        <a:t>Базовое значение</a:t>
                      </a:r>
                      <a:endParaRPr lang="ru-RU" sz="900" b="0" i="0" u="none" strike="noStrike">
                        <a:solidFill>
                          <a:srgbClr val="000000"/>
                        </a:solidFill>
                        <a:effectLst/>
                        <a:latin typeface="Arial" panose="020B0604020202020204" pitchFamily="34" charset="0"/>
                      </a:endParaRPr>
                    </a:p>
                  </a:txBody>
                  <a:tcPr marL="3974" marR="3974" marT="3974" marB="0" anchor="ctr"/>
                </a:tc>
                <a:tc rowSpan="2">
                  <a:txBody>
                    <a:bodyPr/>
                    <a:lstStyle/>
                    <a:p>
                      <a:pPr algn="ctr" fontAlgn="ctr"/>
                      <a:r>
                        <a:rPr lang="ru-RU" sz="900" u="none" strike="noStrike" dirty="0">
                          <a:effectLst/>
                        </a:rPr>
                        <a:t>Достигнутое </a:t>
                      </a:r>
                    </a:p>
                    <a:p>
                      <a:pPr algn="ctr" fontAlgn="ctr"/>
                      <a:r>
                        <a:rPr lang="ru-RU" sz="900" u="none" strike="noStrike" dirty="0">
                          <a:effectLst/>
                        </a:rPr>
                        <a:t>2021 года</a:t>
                      </a:r>
                      <a:endParaRPr lang="ru-RU" sz="900" b="0" i="0" u="none" strike="noStrike" dirty="0">
                        <a:solidFill>
                          <a:srgbClr val="000000"/>
                        </a:solidFill>
                        <a:effectLst/>
                        <a:latin typeface="Arial" panose="020B0604020202020204" pitchFamily="34" charset="0"/>
                      </a:endParaRPr>
                    </a:p>
                  </a:txBody>
                  <a:tcPr marL="3974" marR="3974" marT="3974" marB="0" anchor="ctr"/>
                </a:tc>
                <a:tc rowSpan="2">
                  <a:txBody>
                    <a:bodyPr/>
                    <a:lstStyle/>
                    <a:p>
                      <a:pPr algn="ctr" fontAlgn="ctr"/>
                      <a:r>
                        <a:rPr lang="ru-RU" sz="900" u="none" strike="noStrike" dirty="0">
                          <a:effectLst/>
                        </a:rPr>
                        <a:t>Оценка 2022 год</a:t>
                      </a:r>
                      <a:endParaRPr lang="ru-RU" sz="900" b="0" i="0" u="none" strike="noStrike" dirty="0">
                        <a:solidFill>
                          <a:srgbClr val="000000"/>
                        </a:solidFill>
                        <a:effectLst/>
                        <a:latin typeface="Arial" panose="020B0604020202020204" pitchFamily="34" charset="0"/>
                      </a:endParaRPr>
                    </a:p>
                  </a:txBody>
                  <a:tcPr marL="3974" marR="3974" marT="3974" marB="0" anchor="ctr"/>
                </a:tc>
                <a:tc gridSpan="3">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ru-RU" sz="9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Планируемое значение показателя по годам реализации</a:t>
                      </a:r>
                    </a:p>
                  </a:txBody>
                  <a:tcPr marL="3729" marR="3729" marT="3729" marB="0" anchor="ctr"/>
                </a:tc>
                <a:tc hMerge="1">
                  <a:txBody>
                    <a:bodyPr/>
                    <a:lstStyle/>
                    <a:p>
                      <a:endParaRPr lang="ru-RU" dirty="0"/>
                    </a:p>
                  </a:txBody>
                  <a:tcPr marL="3729" marR="3729" marT="3729" marB="0" anchor="ctr"/>
                </a:tc>
                <a:tc hMerge="1">
                  <a:txBody>
                    <a:bodyPr/>
                    <a:lstStyle/>
                    <a:p>
                      <a:endParaRPr lang="ru-RU" dirty="0"/>
                    </a:p>
                  </a:txBody>
                  <a:tcPr marL="3729" marR="3729" marT="3729" marB="0" anchor="ctr"/>
                </a:tc>
                <a:extLst>
                  <a:ext uri="{0D108BD9-81ED-4DB2-BD59-A6C34878D82A}">
                    <a16:rowId xmlns:a16="http://schemas.microsoft.com/office/drawing/2014/main" val="2978550102"/>
                  </a:ext>
                </a:extLst>
              </a:tr>
              <a:tr h="139147">
                <a:tc vMerge="1">
                  <a:txBody>
                    <a:bodyPr/>
                    <a:lstStyle/>
                    <a:p>
                      <a:endParaRPr lang="ru-RU"/>
                    </a:p>
                  </a:txBody>
                  <a:tcPr/>
                </a:tc>
                <a:tc vMerge="1">
                  <a:txBody>
                    <a:bodyPr/>
                    <a:lstStyle/>
                    <a:p>
                      <a:endParaRPr lang="ru-RU"/>
                    </a:p>
                  </a:txBody>
                  <a:tcPr/>
                </a:tc>
                <a:tc vMerge="1">
                  <a:txBody>
                    <a:bodyPr/>
                    <a:lstStyle/>
                    <a:p>
                      <a:endParaRPr lang="ru-RU"/>
                    </a:p>
                  </a:txBody>
                  <a:tcPr/>
                </a:tc>
                <a:tc vMerge="1">
                  <a:txBody>
                    <a:bodyPr/>
                    <a:lstStyle/>
                    <a:p>
                      <a:endParaRPr lang="ru-RU"/>
                    </a:p>
                  </a:txBody>
                  <a:tcPr/>
                </a:tc>
                <a:tc vMerge="1">
                  <a:txBody>
                    <a:bodyPr/>
                    <a:lstStyle/>
                    <a:p>
                      <a:endParaRPr lang="ru-RU"/>
                    </a:p>
                  </a:txBody>
                  <a:tcPr/>
                </a:tc>
                <a:tc vMerge="1">
                  <a:txBody>
                    <a:bodyPr/>
                    <a:lstStyle/>
                    <a:p>
                      <a:endParaRPr lang="ru-RU"/>
                    </a:p>
                  </a:txBody>
                  <a:tcPr/>
                </a:tc>
                <a:tc>
                  <a:txBody>
                    <a:bodyPr/>
                    <a:lstStyle/>
                    <a:p>
                      <a:pPr algn="ctr" fontAlgn="ctr"/>
                      <a:r>
                        <a:rPr lang="ru-RU" sz="900" u="none" strike="noStrike" dirty="0">
                          <a:effectLst/>
                        </a:rPr>
                        <a:t>2023 год</a:t>
                      </a:r>
                      <a:endParaRPr lang="ru-RU" sz="900" b="0" i="0" u="none" strike="noStrike" dirty="0">
                        <a:solidFill>
                          <a:srgbClr val="000000"/>
                        </a:solidFill>
                        <a:effectLst/>
                        <a:latin typeface="Arial" panose="020B0604020202020204" pitchFamily="34" charset="0"/>
                      </a:endParaRPr>
                    </a:p>
                  </a:txBody>
                  <a:tcPr marL="3729" marR="3729" marT="3729" marB="0" anchor="ctr"/>
                </a:tc>
                <a:tc>
                  <a:txBody>
                    <a:bodyPr/>
                    <a:lstStyle/>
                    <a:p>
                      <a:pPr algn="ctr" fontAlgn="ctr"/>
                      <a:r>
                        <a:rPr lang="ru-RU" sz="900" u="none" strike="noStrike" dirty="0">
                          <a:effectLst/>
                        </a:rPr>
                        <a:t>2024 год</a:t>
                      </a:r>
                      <a:endParaRPr lang="ru-RU" sz="900" b="0" i="0" u="none" strike="noStrike" dirty="0">
                        <a:solidFill>
                          <a:srgbClr val="000000"/>
                        </a:solidFill>
                        <a:effectLst/>
                        <a:latin typeface="Arial" panose="020B0604020202020204" pitchFamily="34" charset="0"/>
                      </a:endParaRPr>
                    </a:p>
                  </a:txBody>
                  <a:tcPr marL="3729" marR="3729" marT="3729" marB="0" anchor="ctr"/>
                </a:tc>
                <a:tc>
                  <a:txBody>
                    <a:bodyPr/>
                    <a:lstStyle/>
                    <a:p>
                      <a:pPr algn="ctr" fontAlgn="ctr"/>
                      <a:r>
                        <a:rPr lang="ru-RU" sz="900" u="none" strike="noStrike" dirty="0">
                          <a:effectLst/>
                        </a:rPr>
                        <a:t>2025 год</a:t>
                      </a:r>
                      <a:endParaRPr lang="ru-RU" sz="900" b="0" i="0" u="none" strike="noStrike" dirty="0">
                        <a:solidFill>
                          <a:srgbClr val="000000"/>
                        </a:solidFill>
                        <a:effectLst/>
                        <a:latin typeface="Arial" panose="020B0604020202020204" pitchFamily="34" charset="0"/>
                      </a:endParaRPr>
                    </a:p>
                  </a:txBody>
                  <a:tcPr marL="3729" marR="3729" marT="3729" marB="0" anchor="ctr"/>
                </a:tc>
                <a:extLst>
                  <a:ext uri="{0D108BD9-81ED-4DB2-BD59-A6C34878D82A}">
                    <a16:rowId xmlns:a16="http://schemas.microsoft.com/office/drawing/2014/main" val="2627708802"/>
                  </a:ext>
                </a:extLst>
              </a:tr>
              <a:tr h="131867">
                <a:tc>
                  <a:txBody>
                    <a:bodyPr/>
                    <a:lstStyle/>
                    <a:p>
                      <a:pPr algn="l" fontAlgn="ctr"/>
                      <a:r>
                        <a:rPr lang="ru-RU" sz="900" u="none" strike="noStrike" dirty="0">
                          <a:solidFill>
                            <a:schemeClr val="tx1"/>
                          </a:solidFill>
                          <a:effectLst/>
                        </a:rPr>
                        <a:t>Муниципальная программа «Спорт»</a:t>
                      </a:r>
                      <a:endParaRPr lang="ru-RU" sz="900" b="1" i="0" u="none" strike="noStrike" dirty="0">
                        <a:solidFill>
                          <a:schemeClr val="tx1"/>
                        </a:solidFill>
                        <a:effectLst/>
                        <a:latin typeface="Arial" panose="020B0604020202020204" pitchFamily="34" charset="0"/>
                      </a:endParaRPr>
                    </a:p>
                  </a:txBody>
                  <a:tcPr marL="3974" marR="3974" marT="3974" marB="0" anchor="ctr"/>
                </a:tc>
                <a:tc>
                  <a:txBody>
                    <a:bodyPr/>
                    <a:lstStyle/>
                    <a:p>
                      <a:pPr algn="ctr" fontAlgn="ctr"/>
                      <a:r>
                        <a:rPr lang="ru-RU" sz="900" u="none" strike="noStrike">
                          <a:effectLst/>
                        </a:rPr>
                        <a:t> </a:t>
                      </a:r>
                      <a:endParaRPr lang="ru-RU" sz="900" b="0" i="0" u="none" strike="noStrike">
                        <a:solidFill>
                          <a:srgbClr val="000000"/>
                        </a:solidFill>
                        <a:effectLst/>
                        <a:latin typeface="Arial" panose="020B0604020202020204" pitchFamily="34" charset="0"/>
                      </a:endParaRPr>
                    </a:p>
                  </a:txBody>
                  <a:tcPr marL="3974" marR="3974" marT="3974" marB="0" anchor="ctr"/>
                </a:tc>
                <a:tc>
                  <a:txBody>
                    <a:bodyPr/>
                    <a:lstStyle/>
                    <a:p>
                      <a:pPr algn="ctr" fontAlgn="ctr"/>
                      <a:r>
                        <a:rPr lang="ru-RU" sz="900" u="none" strike="noStrike">
                          <a:effectLst/>
                        </a:rPr>
                        <a:t> </a:t>
                      </a:r>
                      <a:endParaRPr lang="ru-RU" sz="900" b="0" i="0" u="none" strike="noStrike">
                        <a:solidFill>
                          <a:srgbClr val="000000"/>
                        </a:solidFill>
                        <a:effectLst/>
                        <a:latin typeface="Arial" panose="020B0604020202020204" pitchFamily="34" charset="0"/>
                      </a:endParaRPr>
                    </a:p>
                  </a:txBody>
                  <a:tcPr marL="3974" marR="3974" marT="3974" marB="0" anchor="ctr"/>
                </a:tc>
                <a:tc>
                  <a:txBody>
                    <a:bodyPr/>
                    <a:lstStyle/>
                    <a:p>
                      <a:pPr algn="ctr" fontAlgn="ctr"/>
                      <a:r>
                        <a:rPr lang="ru-RU" sz="900" u="none" strike="noStrike">
                          <a:effectLst/>
                        </a:rPr>
                        <a:t> </a:t>
                      </a:r>
                      <a:endParaRPr lang="ru-RU" sz="900" b="0" i="0" u="none" strike="noStrike">
                        <a:solidFill>
                          <a:srgbClr val="000000"/>
                        </a:solidFill>
                        <a:effectLst/>
                        <a:latin typeface="Arial" panose="020B0604020202020204" pitchFamily="34" charset="0"/>
                      </a:endParaRPr>
                    </a:p>
                  </a:txBody>
                  <a:tcPr marL="3974" marR="3974" marT="3974" marB="0" anchor="ctr"/>
                </a:tc>
                <a:tc>
                  <a:txBody>
                    <a:bodyPr/>
                    <a:lstStyle/>
                    <a:p>
                      <a:pPr algn="ctr" fontAlgn="ctr"/>
                      <a:r>
                        <a:rPr lang="ru-RU" sz="900" u="none" strike="noStrike">
                          <a:effectLst/>
                        </a:rPr>
                        <a:t> </a:t>
                      </a:r>
                      <a:endParaRPr lang="ru-RU" sz="900" b="0" i="0" u="none" strike="noStrike">
                        <a:solidFill>
                          <a:srgbClr val="000000"/>
                        </a:solidFill>
                        <a:effectLst/>
                        <a:latin typeface="Arial" panose="020B0604020202020204" pitchFamily="34" charset="0"/>
                      </a:endParaRPr>
                    </a:p>
                  </a:txBody>
                  <a:tcPr marL="3974" marR="3974" marT="3974" marB="0" anchor="ctr"/>
                </a:tc>
                <a:tc>
                  <a:txBody>
                    <a:bodyPr/>
                    <a:lstStyle/>
                    <a:p>
                      <a:pPr algn="ctr" fontAlgn="ctr"/>
                      <a:r>
                        <a:rPr lang="ru-RU" sz="900" u="none" strike="noStrike">
                          <a:effectLst/>
                        </a:rPr>
                        <a:t> </a:t>
                      </a:r>
                      <a:endParaRPr lang="ru-RU" sz="900" b="0" i="0" u="none" strike="noStrike">
                        <a:solidFill>
                          <a:srgbClr val="000000"/>
                        </a:solidFill>
                        <a:effectLst/>
                        <a:latin typeface="Arial" panose="020B0604020202020204" pitchFamily="34" charset="0"/>
                      </a:endParaRPr>
                    </a:p>
                  </a:txBody>
                  <a:tcPr marL="3974" marR="3974" marT="3974" marB="0" anchor="ctr"/>
                </a:tc>
                <a:tc>
                  <a:txBody>
                    <a:bodyPr/>
                    <a:lstStyle/>
                    <a:p>
                      <a:pPr algn="ctr" fontAlgn="ctr"/>
                      <a:r>
                        <a:rPr lang="ru-RU" sz="900" u="none" strike="noStrike">
                          <a:effectLst/>
                        </a:rPr>
                        <a:t> </a:t>
                      </a:r>
                      <a:endParaRPr lang="ru-RU" sz="900" b="0" i="0" u="none" strike="noStrike">
                        <a:solidFill>
                          <a:srgbClr val="000000"/>
                        </a:solidFill>
                        <a:effectLst/>
                        <a:latin typeface="Arial" panose="020B0604020202020204" pitchFamily="34" charset="0"/>
                      </a:endParaRPr>
                    </a:p>
                  </a:txBody>
                  <a:tcPr marL="3974" marR="3974" marT="3974" marB="0" anchor="ctr"/>
                </a:tc>
                <a:tc>
                  <a:txBody>
                    <a:bodyPr/>
                    <a:lstStyle/>
                    <a:p>
                      <a:pPr algn="ctr" fontAlgn="ctr"/>
                      <a:r>
                        <a:rPr lang="ru-RU" sz="900" u="none" strike="noStrike">
                          <a:effectLst/>
                        </a:rPr>
                        <a:t> </a:t>
                      </a:r>
                      <a:endParaRPr lang="ru-RU" sz="900" b="0" i="0" u="none" strike="noStrike">
                        <a:solidFill>
                          <a:srgbClr val="000000"/>
                        </a:solidFill>
                        <a:effectLst/>
                        <a:latin typeface="Calibri" panose="020F0502020204030204" pitchFamily="34" charset="0"/>
                      </a:endParaRPr>
                    </a:p>
                  </a:txBody>
                  <a:tcPr marL="3974" marR="3974" marT="3974" marB="0" anchor="ctr"/>
                </a:tc>
                <a:tc>
                  <a:txBody>
                    <a:bodyPr/>
                    <a:lstStyle/>
                    <a:p>
                      <a:pPr algn="ctr" fontAlgn="ctr"/>
                      <a:r>
                        <a:rPr lang="ru-RU" sz="900" u="none" strike="noStrike">
                          <a:effectLst/>
                        </a:rPr>
                        <a:t> </a:t>
                      </a:r>
                      <a:endParaRPr lang="ru-RU" sz="900" b="0" i="0" u="none" strike="noStrike">
                        <a:solidFill>
                          <a:srgbClr val="000000"/>
                        </a:solidFill>
                        <a:effectLst/>
                        <a:latin typeface="Calibri" panose="020F0502020204030204" pitchFamily="34" charset="0"/>
                      </a:endParaRPr>
                    </a:p>
                  </a:txBody>
                  <a:tcPr marL="3974" marR="3974" marT="3974" marB="0" anchor="ctr"/>
                </a:tc>
                <a:extLst>
                  <a:ext uri="{0D108BD9-81ED-4DB2-BD59-A6C34878D82A}">
                    <a16:rowId xmlns:a16="http://schemas.microsoft.com/office/drawing/2014/main" val="101205908"/>
                  </a:ext>
                </a:extLst>
              </a:tr>
              <a:tr h="260382">
                <a:tc>
                  <a:txBody>
                    <a:bodyPr/>
                    <a:lstStyle/>
                    <a:p>
                      <a:pPr algn="l" fontAlgn="ctr"/>
                      <a:r>
                        <a:rPr lang="ru-RU" sz="900" u="none" strike="noStrike" dirty="0">
                          <a:solidFill>
                            <a:schemeClr val="tx1"/>
                          </a:solidFill>
                          <a:effectLst/>
                        </a:rPr>
                        <a:t>Подпрограмма I «Развитие физической культуры и спорта»</a:t>
                      </a:r>
                      <a:endParaRPr lang="ru-RU" sz="900" b="1" i="0" u="none" strike="noStrike" dirty="0">
                        <a:solidFill>
                          <a:schemeClr val="tx1"/>
                        </a:solidFill>
                        <a:effectLst/>
                        <a:latin typeface="Arial" panose="020B0604020202020204" pitchFamily="34" charset="0"/>
                      </a:endParaRPr>
                    </a:p>
                  </a:txBody>
                  <a:tcPr marL="3974" marR="3974" marT="3974" marB="0" anchor="ctr"/>
                </a:tc>
                <a:tc>
                  <a:txBody>
                    <a:bodyPr/>
                    <a:lstStyle/>
                    <a:p>
                      <a:pPr algn="ctr" fontAlgn="ctr"/>
                      <a:r>
                        <a:rPr lang="ru-RU" sz="900" u="none" strike="noStrike">
                          <a:effectLst/>
                        </a:rPr>
                        <a:t> </a:t>
                      </a:r>
                      <a:endParaRPr lang="ru-RU" sz="900" b="0" i="0" u="none" strike="noStrike">
                        <a:solidFill>
                          <a:srgbClr val="000000"/>
                        </a:solidFill>
                        <a:effectLst/>
                        <a:latin typeface="Arial" panose="020B0604020202020204" pitchFamily="34" charset="0"/>
                      </a:endParaRPr>
                    </a:p>
                  </a:txBody>
                  <a:tcPr marL="3974" marR="3974" marT="3974" marB="0" anchor="ctr"/>
                </a:tc>
                <a:tc>
                  <a:txBody>
                    <a:bodyPr/>
                    <a:lstStyle/>
                    <a:p>
                      <a:pPr algn="ctr" fontAlgn="ctr"/>
                      <a:r>
                        <a:rPr lang="ru-RU" sz="900" u="none" strike="noStrike">
                          <a:effectLst/>
                        </a:rPr>
                        <a:t> </a:t>
                      </a:r>
                      <a:endParaRPr lang="ru-RU" sz="900" b="0" i="0" u="none" strike="noStrike">
                        <a:solidFill>
                          <a:srgbClr val="000000"/>
                        </a:solidFill>
                        <a:effectLst/>
                        <a:latin typeface="Arial" panose="020B0604020202020204" pitchFamily="34" charset="0"/>
                      </a:endParaRPr>
                    </a:p>
                  </a:txBody>
                  <a:tcPr marL="3974" marR="3974" marT="3974" marB="0" anchor="ctr"/>
                </a:tc>
                <a:tc>
                  <a:txBody>
                    <a:bodyPr/>
                    <a:lstStyle/>
                    <a:p>
                      <a:pPr algn="ctr" fontAlgn="ctr"/>
                      <a:r>
                        <a:rPr lang="ru-RU" sz="900" u="none" strike="noStrike">
                          <a:effectLst/>
                        </a:rPr>
                        <a:t> </a:t>
                      </a:r>
                      <a:endParaRPr lang="ru-RU" sz="900" b="0" i="0" u="none" strike="noStrike">
                        <a:solidFill>
                          <a:srgbClr val="000000"/>
                        </a:solidFill>
                        <a:effectLst/>
                        <a:latin typeface="Arial" panose="020B0604020202020204" pitchFamily="34" charset="0"/>
                      </a:endParaRPr>
                    </a:p>
                  </a:txBody>
                  <a:tcPr marL="3974" marR="3974" marT="3974" marB="0" anchor="ctr"/>
                </a:tc>
                <a:tc>
                  <a:txBody>
                    <a:bodyPr/>
                    <a:lstStyle/>
                    <a:p>
                      <a:pPr algn="ctr" fontAlgn="ctr"/>
                      <a:r>
                        <a:rPr lang="ru-RU" sz="900" u="none" strike="noStrike">
                          <a:effectLst/>
                        </a:rPr>
                        <a:t> </a:t>
                      </a:r>
                      <a:endParaRPr lang="ru-RU" sz="900" b="0" i="0" u="none" strike="noStrike">
                        <a:solidFill>
                          <a:srgbClr val="000000"/>
                        </a:solidFill>
                        <a:effectLst/>
                        <a:latin typeface="Arial" panose="020B0604020202020204" pitchFamily="34" charset="0"/>
                      </a:endParaRPr>
                    </a:p>
                  </a:txBody>
                  <a:tcPr marL="3974" marR="3974" marT="3974" marB="0" anchor="ctr"/>
                </a:tc>
                <a:tc>
                  <a:txBody>
                    <a:bodyPr/>
                    <a:lstStyle/>
                    <a:p>
                      <a:pPr algn="ctr" fontAlgn="ctr"/>
                      <a:r>
                        <a:rPr lang="ru-RU" sz="900" u="none" strike="noStrike">
                          <a:effectLst/>
                        </a:rPr>
                        <a:t> </a:t>
                      </a:r>
                      <a:endParaRPr lang="ru-RU" sz="900" b="0" i="0" u="none" strike="noStrike">
                        <a:solidFill>
                          <a:srgbClr val="000000"/>
                        </a:solidFill>
                        <a:effectLst/>
                        <a:latin typeface="Arial" panose="020B0604020202020204" pitchFamily="34" charset="0"/>
                      </a:endParaRPr>
                    </a:p>
                  </a:txBody>
                  <a:tcPr marL="3974" marR="3974" marT="3974" marB="0" anchor="ctr"/>
                </a:tc>
                <a:tc>
                  <a:txBody>
                    <a:bodyPr/>
                    <a:lstStyle/>
                    <a:p>
                      <a:pPr algn="ctr" fontAlgn="ctr"/>
                      <a:r>
                        <a:rPr lang="ru-RU" sz="900" u="none" strike="noStrike">
                          <a:effectLst/>
                        </a:rPr>
                        <a:t> </a:t>
                      </a:r>
                      <a:endParaRPr lang="ru-RU" sz="900" b="0" i="0" u="none" strike="noStrike">
                        <a:solidFill>
                          <a:srgbClr val="000000"/>
                        </a:solidFill>
                        <a:effectLst/>
                        <a:latin typeface="Arial" panose="020B0604020202020204" pitchFamily="34" charset="0"/>
                      </a:endParaRPr>
                    </a:p>
                  </a:txBody>
                  <a:tcPr marL="3974" marR="3974" marT="3974" marB="0" anchor="ctr"/>
                </a:tc>
                <a:tc>
                  <a:txBody>
                    <a:bodyPr/>
                    <a:lstStyle/>
                    <a:p>
                      <a:pPr algn="ctr" fontAlgn="ctr"/>
                      <a:r>
                        <a:rPr lang="ru-RU" sz="900" u="none" strike="noStrike">
                          <a:effectLst/>
                        </a:rPr>
                        <a:t> </a:t>
                      </a:r>
                      <a:endParaRPr lang="ru-RU" sz="900" b="0" i="0" u="none" strike="noStrike">
                        <a:solidFill>
                          <a:srgbClr val="000000"/>
                        </a:solidFill>
                        <a:effectLst/>
                        <a:latin typeface="Calibri" panose="020F0502020204030204" pitchFamily="34" charset="0"/>
                      </a:endParaRPr>
                    </a:p>
                  </a:txBody>
                  <a:tcPr marL="3974" marR="3974" marT="3974" marB="0" anchor="ctr"/>
                </a:tc>
                <a:tc>
                  <a:txBody>
                    <a:bodyPr/>
                    <a:lstStyle/>
                    <a:p>
                      <a:pPr algn="ctr" fontAlgn="ctr"/>
                      <a:r>
                        <a:rPr lang="ru-RU" sz="900" u="none" strike="noStrike">
                          <a:effectLst/>
                        </a:rPr>
                        <a:t> </a:t>
                      </a:r>
                      <a:endParaRPr lang="ru-RU" sz="900" b="0" i="0" u="none" strike="noStrike">
                        <a:solidFill>
                          <a:srgbClr val="000000"/>
                        </a:solidFill>
                        <a:effectLst/>
                        <a:latin typeface="Calibri" panose="020F0502020204030204" pitchFamily="34" charset="0"/>
                      </a:endParaRPr>
                    </a:p>
                  </a:txBody>
                  <a:tcPr marL="3974" marR="3974" marT="3974" marB="0" anchor="ctr"/>
                </a:tc>
                <a:extLst>
                  <a:ext uri="{0D108BD9-81ED-4DB2-BD59-A6C34878D82A}">
                    <a16:rowId xmlns:a16="http://schemas.microsoft.com/office/drawing/2014/main" val="553233350"/>
                  </a:ext>
                </a:extLst>
              </a:tr>
              <a:tr h="645928">
                <a:tc>
                  <a:txBody>
                    <a:bodyPr/>
                    <a:lstStyle/>
                    <a:p>
                      <a:pPr algn="l" fontAlgn="ctr"/>
                      <a:r>
                        <a:rPr lang="ru-RU" sz="900" u="none" strike="noStrike" dirty="0">
                          <a:solidFill>
                            <a:schemeClr val="tx1"/>
                          </a:solidFill>
                          <a:effectLst/>
                        </a:rPr>
                        <a:t>Доля жителей муниципального образования Московской области, систематически занимающихся физической культурой и спортом, в общей численности населения муниципального образования Московской области</a:t>
                      </a:r>
                      <a:endParaRPr lang="ru-RU" sz="900" b="0" i="0" u="none" strike="noStrike" dirty="0">
                        <a:solidFill>
                          <a:schemeClr val="tx1"/>
                        </a:solidFill>
                        <a:effectLst/>
                        <a:latin typeface="Arial" panose="020B0604020202020204" pitchFamily="34" charset="0"/>
                      </a:endParaRPr>
                    </a:p>
                  </a:txBody>
                  <a:tcPr marL="3974" marR="3974" marT="3974" marB="0" anchor="ctr"/>
                </a:tc>
                <a:tc>
                  <a:txBody>
                    <a:bodyPr/>
                    <a:lstStyle/>
                    <a:p>
                      <a:pPr algn="ctr" fontAlgn="ctr"/>
                      <a:r>
                        <a:rPr lang="ru-RU" sz="900" u="none" strike="noStrike">
                          <a:effectLst/>
                        </a:rPr>
                        <a:t>Указ Президента 204</a:t>
                      </a:r>
                      <a:endParaRPr lang="ru-RU" sz="900" b="0" i="0" u="none" strike="noStrike">
                        <a:solidFill>
                          <a:srgbClr val="000000"/>
                        </a:solidFill>
                        <a:effectLst/>
                        <a:latin typeface="Arial" panose="020B0604020202020204" pitchFamily="34" charset="0"/>
                      </a:endParaRPr>
                    </a:p>
                  </a:txBody>
                  <a:tcPr marL="3974" marR="3974" marT="3974" marB="0" anchor="ctr"/>
                </a:tc>
                <a:tc>
                  <a:txBody>
                    <a:bodyPr/>
                    <a:lstStyle/>
                    <a:p>
                      <a:pPr algn="ctr" fontAlgn="ctr"/>
                      <a:r>
                        <a:rPr lang="ru-RU" sz="900" u="none" strike="noStrike">
                          <a:effectLst/>
                        </a:rPr>
                        <a:t>Процент</a:t>
                      </a:r>
                      <a:endParaRPr lang="ru-RU" sz="900" b="0" i="0" u="none" strike="noStrike">
                        <a:solidFill>
                          <a:srgbClr val="000000"/>
                        </a:solidFill>
                        <a:effectLst/>
                        <a:latin typeface="Arial" panose="020B0604020202020204" pitchFamily="34" charset="0"/>
                      </a:endParaRPr>
                    </a:p>
                  </a:txBody>
                  <a:tcPr marL="3974" marR="3974" marT="3974" marB="0" anchor="ctr"/>
                </a:tc>
                <a:tc>
                  <a:txBody>
                    <a:bodyPr/>
                    <a:lstStyle/>
                    <a:p>
                      <a:pPr algn="ctr" fontAlgn="ctr"/>
                      <a:r>
                        <a:rPr lang="ru-RU" sz="900" u="none" strike="noStrike">
                          <a:effectLst/>
                        </a:rPr>
                        <a:t>40,5</a:t>
                      </a:r>
                      <a:endParaRPr lang="ru-RU" sz="900" b="0" i="0" u="none" strike="noStrike">
                        <a:solidFill>
                          <a:srgbClr val="000000"/>
                        </a:solidFill>
                        <a:effectLst/>
                        <a:latin typeface="Arial" panose="020B0604020202020204" pitchFamily="34" charset="0"/>
                      </a:endParaRPr>
                    </a:p>
                  </a:txBody>
                  <a:tcPr marL="3974" marR="3974" marT="3974" marB="0" anchor="ctr"/>
                </a:tc>
                <a:tc>
                  <a:txBody>
                    <a:bodyPr/>
                    <a:lstStyle/>
                    <a:p>
                      <a:pPr algn="ctr" fontAlgn="t"/>
                      <a:r>
                        <a:rPr lang="ru-RU" sz="900" b="0" i="0" u="none" strike="noStrike" dirty="0">
                          <a:solidFill>
                            <a:srgbClr val="000000"/>
                          </a:solidFill>
                          <a:effectLst/>
                          <a:latin typeface="+mn-lt"/>
                        </a:rPr>
                        <a:t>48,89</a:t>
                      </a:r>
                    </a:p>
                  </a:txBody>
                  <a:tcPr marL="9525" marR="9525" marT="9525" marB="0" anchor="ctr"/>
                </a:tc>
                <a:tc>
                  <a:txBody>
                    <a:bodyPr/>
                    <a:lstStyle/>
                    <a:p>
                      <a:pPr algn="ctr" fontAlgn="ctr"/>
                      <a:r>
                        <a:rPr lang="en-US" sz="900" u="none" strike="noStrike" dirty="0">
                          <a:effectLst/>
                        </a:rPr>
                        <a:t>48,5</a:t>
                      </a:r>
                      <a:endParaRPr lang="ru-RU" sz="900" b="0" i="0" u="none" strike="noStrike" dirty="0">
                        <a:solidFill>
                          <a:srgbClr val="000000"/>
                        </a:solidFill>
                        <a:effectLst/>
                        <a:latin typeface="Arial" panose="020B0604020202020204" pitchFamily="34" charset="0"/>
                      </a:endParaRPr>
                    </a:p>
                  </a:txBody>
                  <a:tcPr marL="3974" marR="3974" marT="3974" marB="0" anchor="ctr"/>
                </a:tc>
                <a:tc>
                  <a:txBody>
                    <a:bodyPr/>
                    <a:lstStyle/>
                    <a:p>
                      <a:pPr algn="ctr" fontAlgn="ctr"/>
                      <a:r>
                        <a:rPr lang="en-US" sz="900" u="none" strike="noStrike" dirty="0">
                          <a:effectLst/>
                        </a:rPr>
                        <a:t>51,7</a:t>
                      </a:r>
                      <a:endParaRPr lang="ru-RU" sz="900" b="0" i="0" u="none" strike="noStrike" dirty="0">
                        <a:solidFill>
                          <a:srgbClr val="000000"/>
                        </a:solidFill>
                        <a:effectLst/>
                        <a:latin typeface="Arial" panose="020B0604020202020204" pitchFamily="34" charset="0"/>
                      </a:endParaRPr>
                    </a:p>
                  </a:txBody>
                  <a:tcPr marL="3974" marR="3974" marT="3974" marB="0" anchor="ctr"/>
                </a:tc>
                <a:tc>
                  <a:txBody>
                    <a:bodyPr/>
                    <a:lstStyle/>
                    <a:p>
                      <a:pPr algn="ctr" fontAlgn="ctr"/>
                      <a:r>
                        <a:rPr lang="en-US" sz="900" u="none" strike="noStrike" dirty="0">
                          <a:effectLst/>
                        </a:rPr>
                        <a:t>55</a:t>
                      </a:r>
                      <a:endParaRPr lang="ru-RU" sz="900" b="0" i="0" u="none" strike="noStrike" dirty="0">
                        <a:solidFill>
                          <a:srgbClr val="000000"/>
                        </a:solidFill>
                        <a:effectLst/>
                        <a:latin typeface="Calibri" panose="020F0502020204030204" pitchFamily="34" charset="0"/>
                      </a:endParaRPr>
                    </a:p>
                  </a:txBody>
                  <a:tcPr marL="3974" marR="3974" marT="3974" marB="0" anchor="ctr"/>
                </a:tc>
                <a:tc>
                  <a:txBody>
                    <a:bodyPr/>
                    <a:lstStyle/>
                    <a:p>
                      <a:pPr algn="ctr" fontAlgn="ctr"/>
                      <a:r>
                        <a:rPr lang="ru-RU" sz="900" u="none" strike="noStrike">
                          <a:effectLst/>
                        </a:rPr>
                        <a:t>55</a:t>
                      </a:r>
                      <a:endParaRPr lang="ru-RU" sz="900" b="0" i="0" u="none" strike="noStrike">
                        <a:solidFill>
                          <a:srgbClr val="000000"/>
                        </a:solidFill>
                        <a:effectLst/>
                        <a:latin typeface="Calibri" panose="020F0502020204030204" pitchFamily="34" charset="0"/>
                      </a:endParaRPr>
                    </a:p>
                  </a:txBody>
                  <a:tcPr marL="3974" marR="3974" marT="3974" marB="0" anchor="ctr"/>
                </a:tc>
                <a:extLst>
                  <a:ext uri="{0D108BD9-81ED-4DB2-BD59-A6C34878D82A}">
                    <a16:rowId xmlns:a16="http://schemas.microsoft.com/office/drawing/2014/main" val="1704025541"/>
                  </a:ext>
                </a:extLst>
              </a:tr>
              <a:tr h="388897">
                <a:tc>
                  <a:txBody>
                    <a:bodyPr/>
                    <a:lstStyle/>
                    <a:p>
                      <a:pPr algn="l" fontAlgn="ctr"/>
                      <a:r>
                        <a:rPr lang="ru-RU" sz="900" u="none" strike="noStrike" dirty="0">
                          <a:solidFill>
                            <a:schemeClr val="tx1"/>
                          </a:solidFill>
                          <a:effectLst/>
                        </a:rPr>
                        <a:t>Доля детей и молодёжи (возраст 3–29 лет), систематически занимающихся физической культурой и спортом, в общей численности детей и молодежи</a:t>
                      </a:r>
                      <a:endParaRPr lang="ru-RU" sz="900" b="0" i="0" u="none" strike="noStrike" dirty="0">
                        <a:solidFill>
                          <a:schemeClr val="tx1"/>
                        </a:solidFill>
                        <a:effectLst/>
                        <a:latin typeface="Arial" panose="020B0604020202020204" pitchFamily="34" charset="0"/>
                      </a:endParaRPr>
                    </a:p>
                  </a:txBody>
                  <a:tcPr marL="3974" marR="3974" marT="3974" marB="0" anchor="ctr"/>
                </a:tc>
                <a:tc>
                  <a:txBody>
                    <a:bodyPr/>
                    <a:lstStyle/>
                    <a:p>
                      <a:pPr algn="ctr" fontAlgn="ctr"/>
                      <a:r>
                        <a:rPr lang="ru-RU" sz="900" u="none" strike="noStrike">
                          <a:effectLst/>
                        </a:rPr>
                        <a:t>Указ Президента 204</a:t>
                      </a:r>
                      <a:endParaRPr lang="ru-RU" sz="900" b="0" i="0" u="none" strike="noStrike">
                        <a:solidFill>
                          <a:srgbClr val="000000"/>
                        </a:solidFill>
                        <a:effectLst/>
                        <a:latin typeface="Arial" panose="020B0604020202020204" pitchFamily="34" charset="0"/>
                      </a:endParaRPr>
                    </a:p>
                  </a:txBody>
                  <a:tcPr marL="3974" marR="3974" marT="3974" marB="0" anchor="ctr"/>
                </a:tc>
                <a:tc>
                  <a:txBody>
                    <a:bodyPr/>
                    <a:lstStyle/>
                    <a:p>
                      <a:pPr algn="ctr" fontAlgn="ctr"/>
                      <a:r>
                        <a:rPr lang="ru-RU" sz="900" u="none" strike="noStrike" dirty="0">
                          <a:effectLst/>
                        </a:rPr>
                        <a:t>Процент</a:t>
                      </a:r>
                      <a:endParaRPr lang="ru-RU" sz="900" b="0" i="0" u="none" strike="noStrike" dirty="0">
                        <a:solidFill>
                          <a:srgbClr val="000000"/>
                        </a:solidFill>
                        <a:effectLst/>
                        <a:latin typeface="Arial" panose="020B0604020202020204" pitchFamily="34" charset="0"/>
                      </a:endParaRPr>
                    </a:p>
                  </a:txBody>
                  <a:tcPr marL="3974" marR="3974" marT="3974" marB="0" anchor="ctr"/>
                </a:tc>
                <a:tc>
                  <a:txBody>
                    <a:bodyPr/>
                    <a:lstStyle/>
                    <a:p>
                      <a:pPr algn="ctr" fontAlgn="ctr"/>
                      <a:r>
                        <a:rPr lang="ru-RU" sz="900" u="none" strike="noStrike">
                          <a:effectLst/>
                        </a:rPr>
                        <a:t>91</a:t>
                      </a:r>
                      <a:endParaRPr lang="ru-RU" sz="900" b="0" i="0" u="none" strike="noStrike">
                        <a:solidFill>
                          <a:srgbClr val="000000"/>
                        </a:solidFill>
                        <a:effectLst/>
                        <a:latin typeface="Arial" panose="020B0604020202020204" pitchFamily="34" charset="0"/>
                      </a:endParaRPr>
                    </a:p>
                  </a:txBody>
                  <a:tcPr marL="3974" marR="3974" marT="3974" marB="0" anchor="ctr"/>
                </a:tc>
                <a:tc>
                  <a:txBody>
                    <a:bodyPr/>
                    <a:lstStyle/>
                    <a:p>
                      <a:pPr algn="ctr" fontAlgn="t"/>
                      <a:r>
                        <a:rPr lang="ru-RU" sz="900" b="0" i="0" u="none" strike="noStrike" dirty="0">
                          <a:solidFill>
                            <a:srgbClr val="000000"/>
                          </a:solidFill>
                          <a:effectLst/>
                          <a:latin typeface="+mn-lt"/>
                        </a:rPr>
                        <a:t>93</a:t>
                      </a:r>
                    </a:p>
                  </a:txBody>
                  <a:tcPr marL="9525" marR="9525" marT="9525" marB="0" anchor="ctr"/>
                </a:tc>
                <a:tc>
                  <a:txBody>
                    <a:bodyPr/>
                    <a:lstStyle/>
                    <a:p>
                      <a:pPr algn="ctr" fontAlgn="ctr"/>
                      <a:r>
                        <a:rPr lang="en-US" sz="900" u="none" strike="noStrike" dirty="0">
                          <a:effectLst/>
                        </a:rPr>
                        <a:t>94</a:t>
                      </a:r>
                      <a:endParaRPr lang="ru-RU" sz="900" b="0" i="0" u="none" strike="noStrike" dirty="0">
                        <a:solidFill>
                          <a:srgbClr val="000000"/>
                        </a:solidFill>
                        <a:effectLst/>
                        <a:latin typeface="Arial" panose="020B0604020202020204" pitchFamily="34" charset="0"/>
                      </a:endParaRPr>
                    </a:p>
                  </a:txBody>
                  <a:tcPr marL="3974" marR="3974" marT="3974" marB="0" anchor="ctr"/>
                </a:tc>
                <a:tc>
                  <a:txBody>
                    <a:bodyPr/>
                    <a:lstStyle/>
                    <a:p>
                      <a:pPr algn="ctr" fontAlgn="ctr"/>
                      <a:r>
                        <a:rPr lang="en-US" sz="900" u="none" strike="noStrike" dirty="0">
                          <a:effectLst/>
                        </a:rPr>
                        <a:t>94,5</a:t>
                      </a:r>
                      <a:endParaRPr lang="ru-RU" sz="900" b="0" i="0" u="none" strike="noStrike" dirty="0">
                        <a:solidFill>
                          <a:srgbClr val="000000"/>
                        </a:solidFill>
                        <a:effectLst/>
                        <a:latin typeface="Arial" panose="020B0604020202020204" pitchFamily="34" charset="0"/>
                      </a:endParaRPr>
                    </a:p>
                  </a:txBody>
                  <a:tcPr marL="3974" marR="3974" marT="3974" marB="0" anchor="ctr"/>
                </a:tc>
                <a:tc>
                  <a:txBody>
                    <a:bodyPr/>
                    <a:lstStyle/>
                    <a:p>
                      <a:pPr algn="ctr" fontAlgn="ctr"/>
                      <a:r>
                        <a:rPr lang="en-US" sz="900" u="none" strike="noStrike" dirty="0">
                          <a:effectLst/>
                        </a:rPr>
                        <a:t>95</a:t>
                      </a:r>
                      <a:endParaRPr lang="ru-RU" sz="900" b="0" i="0" u="none" strike="noStrike" dirty="0">
                        <a:solidFill>
                          <a:srgbClr val="000000"/>
                        </a:solidFill>
                        <a:effectLst/>
                        <a:latin typeface="Calibri" panose="020F0502020204030204" pitchFamily="34" charset="0"/>
                      </a:endParaRPr>
                    </a:p>
                  </a:txBody>
                  <a:tcPr marL="3974" marR="3974" marT="3974" marB="0" anchor="ctr"/>
                </a:tc>
                <a:tc>
                  <a:txBody>
                    <a:bodyPr/>
                    <a:lstStyle/>
                    <a:p>
                      <a:pPr algn="ctr" fontAlgn="ctr"/>
                      <a:r>
                        <a:rPr lang="ru-RU" sz="900" u="none" strike="noStrike">
                          <a:effectLst/>
                        </a:rPr>
                        <a:t>95</a:t>
                      </a:r>
                      <a:endParaRPr lang="ru-RU" sz="900" b="0" i="0" u="none" strike="noStrike">
                        <a:solidFill>
                          <a:srgbClr val="000000"/>
                        </a:solidFill>
                        <a:effectLst/>
                        <a:latin typeface="Calibri" panose="020F0502020204030204" pitchFamily="34" charset="0"/>
                      </a:endParaRPr>
                    </a:p>
                  </a:txBody>
                  <a:tcPr marL="3974" marR="3974" marT="3974" marB="0" anchor="ctr"/>
                </a:tc>
                <a:extLst>
                  <a:ext uri="{0D108BD9-81ED-4DB2-BD59-A6C34878D82A}">
                    <a16:rowId xmlns:a16="http://schemas.microsoft.com/office/drawing/2014/main" val="2605203081"/>
                  </a:ext>
                </a:extLst>
              </a:tr>
              <a:tr h="517413">
                <a:tc>
                  <a:txBody>
                    <a:bodyPr/>
                    <a:lstStyle/>
                    <a:p>
                      <a:pPr algn="l" fontAlgn="ctr"/>
                      <a:r>
                        <a:rPr lang="ru-RU" sz="900" u="none" strike="noStrike" dirty="0">
                          <a:solidFill>
                            <a:schemeClr val="tx1"/>
                          </a:solidFill>
                          <a:effectLst/>
                        </a:rPr>
                        <a:t>Доля граждан среднего возраста (женщины 30–54 лет; мужчины 30–59 лет), систематически занимающихся физической культурой и спортом, в общей численности граждан среднего возраста</a:t>
                      </a:r>
                      <a:endParaRPr lang="ru-RU" sz="900" b="0" i="0" u="none" strike="noStrike" dirty="0">
                        <a:solidFill>
                          <a:schemeClr val="tx1"/>
                        </a:solidFill>
                        <a:effectLst/>
                        <a:latin typeface="Arial" panose="020B0604020202020204" pitchFamily="34" charset="0"/>
                      </a:endParaRPr>
                    </a:p>
                  </a:txBody>
                  <a:tcPr marL="3974" marR="3974" marT="3974" marB="0" anchor="ctr"/>
                </a:tc>
                <a:tc>
                  <a:txBody>
                    <a:bodyPr/>
                    <a:lstStyle/>
                    <a:p>
                      <a:pPr algn="ctr" fontAlgn="ctr"/>
                      <a:r>
                        <a:rPr lang="ru-RU" sz="900" u="none" strike="noStrike">
                          <a:effectLst/>
                        </a:rPr>
                        <a:t>Указ Президента 204</a:t>
                      </a:r>
                      <a:endParaRPr lang="ru-RU" sz="900" b="0" i="0" u="none" strike="noStrike">
                        <a:solidFill>
                          <a:srgbClr val="000000"/>
                        </a:solidFill>
                        <a:effectLst/>
                        <a:latin typeface="Arial" panose="020B0604020202020204" pitchFamily="34" charset="0"/>
                      </a:endParaRPr>
                    </a:p>
                  </a:txBody>
                  <a:tcPr marL="3974" marR="3974" marT="3974" marB="0" anchor="ctr"/>
                </a:tc>
                <a:tc>
                  <a:txBody>
                    <a:bodyPr/>
                    <a:lstStyle/>
                    <a:p>
                      <a:pPr algn="ctr" fontAlgn="ctr"/>
                      <a:r>
                        <a:rPr lang="ru-RU" sz="900" u="none" strike="noStrike">
                          <a:effectLst/>
                        </a:rPr>
                        <a:t>Процент</a:t>
                      </a:r>
                      <a:endParaRPr lang="ru-RU" sz="900" b="0" i="0" u="none" strike="noStrike">
                        <a:solidFill>
                          <a:srgbClr val="000000"/>
                        </a:solidFill>
                        <a:effectLst/>
                        <a:latin typeface="Arial" panose="020B0604020202020204" pitchFamily="34" charset="0"/>
                      </a:endParaRPr>
                    </a:p>
                  </a:txBody>
                  <a:tcPr marL="3974" marR="3974" marT="3974" marB="0" anchor="ctr"/>
                </a:tc>
                <a:tc>
                  <a:txBody>
                    <a:bodyPr/>
                    <a:lstStyle/>
                    <a:p>
                      <a:pPr algn="ctr" fontAlgn="ctr"/>
                      <a:r>
                        <a:rPr lang="ru-RU" sz="900" u="none" strike="noStrike">
                          <a:effectLst/>
                        </a:rPr>
                        <a:t>24</a:t>
                      </a:r>
                      <a:endParaRPr lang="ru-RU" sz="900" b="0" i="0" u="none" strike="noStrike">
                        <a:solidFill>
                          <a:srgbClr val="000000"/>
                        </a:solidFill>
                        <a:effectLst/>
                        <a:latin typeface="Arial" panose="020B0604020202020204" pitchFamily="34" charset="0"/>
                      </a:endParaRPr>
                    </a:p>
                  </a:txBody>
                  <a:tcPr marL="3974" marR="3974" marT="3974" marB="0" anchor="ctr"/>
                </a:tc>
                <a:tc>
                  <a:txBody>
                    <a:bodyPr/>
                    <a:lstStyle/>
                    <a:p>
                      <a:pPr algn="ctr" fontAlgn="t"/>
                      <a:r>
                        <a:rPr lang="ru-RU" sz="900" b="0" i="0" u="none" strike="noStrike" dirty="0">
                          <a:solidFill>
                            <a:srgbClr val="000000"/>
                          </a:solidFill>
                          <a:effectLst/>
                          <a:latin typeface="+mn-lt"/>
                        </a:rPr>
                        <a:t>28,5</a:t>
                      </a:r>
                    </a:p>
                  </a:txBody>
                  <a:tcPr marL="9525" marR="9525" marT="9525" marB="0" anchor="ctr"/>
                </a:tc>
                <a:tc>
                  <a:txBody>
                    <a:bodyPr/>
                    <a:lstStyle/>
                    <a:p>
                      <a:pPr algn="ctr" fontAlgn="ctr"/>
                      <a:r>
                        <a:rPr lang="en-US" sz="900" u="none" strike="noStrike" dirty="0">
                          <a:effectLst/>
                        </a:rPr>
                        <a:t>33,5</a:t>
                      </a:r>
                      <a:endParaRPr lang="ru-RU" sz="900" b="0" i="0" u="none" strike="noStrike" dirty="0">
                        <a:solidFill>
                          <a:srgbClr val="000000"/>
                        </a:solidFill>
                        <a:effectLst/>
                        <a:latin typeface="Arial" panose="020B0604020202020204" pitchFamily="34" charset="0"/>
                      </a:endParaRPr>
                    </a:p>
                  </a:txBody>
                  <a:tcPr marL="3974" marR="3974" marT="3974" marB="0" anchor="ctr"/>
                </a:tc>
                <a:tc>
                  <a:txBody>
                    <a:bodyPr/>
                    <a:lstStyle/>
                    <a:p>
                      <a:pPr algn="ctr" fontAlgn="ctr"/>
                      <a:r>
                        <a:rPr lang="en-US" sz="900" u="none" strike="noStrike" dirty="0">
                          <a:effectLst/>
                        </a:rPr>
                        <a:t>38,5</a:t>
                      </a:r>
                      <a:endParaRPr lang="ru-RU" sz="900" b="0" i="0" u="none" strike="noStrike" dirty="0">
                        <a:solidFill>
                          <a:srgbClr val="000000"/>
                        </a:solidFill>
                        <a:effectLst/>
                        <a:latin typeface="Arial" panose="020B0604020202020204" pitchFamily="34" charset="0"/>
                      </a:endParaRPr>
                    </a:p>
                  </a:txBody>
                  <a:tcPr marL="3974" marR="3974" marT="3974" marB="0" anchor="ctr"/>
                </a:tc>
                <a:tc>
                  <a:txBody>
                    <a:bodyPr/>
                    <a:lstStyle/>
                    <a:p>
                      <a:pPr algn="ctr" fontAlgn="ctr"/>
                      <a:r>
                        <a:rPr lang="en-US" sz="900" u="none" strike="noStrike" dirty="0">
                          <a:effectLst/>
                        </a:rPr>
                        <a:t>43</a:t>
                      </a:r>
                      <a:endParaRPr lang="ru-RU" sz="900" b="0" i="0" u="none" strike="noStrike" dirty="0">
                        <a:solidFill>
                          <a:srgbClr val="000000"/>
                        </a:solidFill>
                        <a:effectLst/>
                        <a:latin typeface="Calibri" panose="020F0502020204030204" pitchFamily="34" charset="0"/>
                      </a:endParaRPr>
                    </a:p>
                  </a:txBody>
                  <a:tcPr marL="3974" marR="3974" marT="3974" marB="0" anchor="ctr"/>
                </a:tc>
                <a:tc>
                  <a:txBody>
                    <a:bodyPr/>
                    <a:lstStyle/>
                    <a:p>
                      <a:pPr algn="ctr" fontAlgn="ctr"/>
                      <a:r>
                        <a:rPr lang="ru-RU" sz="900" u="none" strike="noStrike">
                          <a:effectLst/>
                        </a:rPr>
                        <a:t>43</a:t>
                      </a:r>
                      <a:endParaRPr lang="ru-RU" sz="900" b="0" i="0" u="none" strike="noStrike">
                        <a:solidFill>
                          <a:srgbClr val="000000"/>
                        </a:solidFill>
                        <a:effectLst/>
                        <a:latin typeface="Calibri" panose="020F0502020204030204" pitchFamily="34" charset="0"/>
                      </a:endParaRPr>
                    </a:p>
                  </a:txBody>
                  <a:tcPr marL="3974" marR="3974" marT="3974" marB="0" anchor="ctr"/>
                </a:tc>
                <a:extLst>
                  <a:ext uri="{0D108BD9-81ED-4DB2-BD59-A6C34878D82A}">
                    <a16:rowId xmlns:a16="http://schemas.microsoft.com/office/drawing/2014/main" val="3305453671"/>
                  </a:ext>
                </a:extLst>
              </a:tr>
              <a:tr h="517413">
                <a:tc>
                  <a:txBody>
                    <a:bodyPr/>
                    <a:lstStyle/>
                    <a:p>
                      <a:pPr algn="l" fontAlgn="ctr"/>
                      <a:r>
                        <a:rPr lang="ru-RU" sz="900" u="none" strike="noStrike" dirty="0">
                          <a:solidFill>
                            <a:schemeClr val="tx1"/>
                          </a:solidFill>
                          <a:effectLst/>
                        </a:rPr>
                        <a:t>Доля граждан старшего возраста (женщины 55–79 лет; мужчины 60–79 лет), систематически занимающихся физической культурой и спортом, в общей численности граждан старшего возраста</a:t>
                      </a:r>
                      <a:endParaRPr lang="ru-RU" sz="900" b="0" i="0" u="none" strike="noStrike" dirty="0">
                        <a:solidFill>
                          <a:schemeClr val="tx1"/>
                        </a:solidFill>
                        <a:effectLst/>
                        <a:latin typeface="Arial" panose="020B0604020202020204" pitchFamily="34" charset="0"/>
                      </a:endParaRPr>
                    </a:p>
                  </a:txBody>
                  <a:tcPr marL="3974" marR="3974" marT="3974" marB="0" anchor="ctr"/>
                </a:tc>
                <a:tc>
                  <a:txBody>
                    <a:bodyPr/>
                    <a:lstStyle/>
                    <a:p>
                      <a:pPr algn="ctr" fontAlgn="ctr"/>
                      <a:r>
                        <a:rPr lang="ru-RU" sz="900" u="none" strike="noStrike">
                          <a:effectLst/>
                        </a:rPr>
                        <a:t>Указ Президента 204</a:t>
                      </a:r>
                      <a:endParaRPr lang="ru-RU" sz="900" b="0" i="0" u="none" strike="noStrike">
                        <a:solidFill>
                          <a:srgbClr val="000000"/>
                        </a:solidFill>
                        <a:effectLst/>
                        <a:latin typeface="Arial" panose="020B0604020202020204" pitchFamily="34" charset="0"/>
                      </a:endParaRPr>
                    </a:p>
                  </a:txBody>
                  <a:tcPr marL="3974" marR="3974" marT="3974" marB="0" anchor="ctr"/>
                </a:tc>
                <a:tc>
                  <a:txBody>
                    <a:bodyPr/>
                    <a:lstStyle/>
                    <a:p>
                      <a:pPr algn="ctr" fontAlgn="ctr"/>
                      <a:r>
                        <a:rPr lang="ru-RU" sz="900" u="none" strike="noStrike">
                          <a:effectLst/>
                        </a:rPr>
                        <a:t>Процент</a:t>
                      </a:r>
                      <a:endParaRPr lang="ru-RU" sz="900" b="0" i="0" u="none" strike="noStrike">
                        <a:solidFill>
                          <a:srgbClr val="000000"/>
                        </a:solidFill>
                        <a:effectLst/>
                        <a:latin typeface="Arial" panose="020B0604020202020204" pitchFamily="34" charset="0"/>
                      </a:endParaRPr>
                    </a:p>
                  </a:txBody>
                  <a:tcPr marL="3974" marR="3974" marT="3974" marB="0" anchor="ctr"/>
                </a:tc>
                <a:tc>
                  <a:txBody>
                    <a:bodyPr/>
                    <a:lstStyle/>
                    <a:p>
                      <a:pPr algn="ctr" fontAlgn="ctr"/>
                      <a:r>
                        <a:rPr lang="ru-RU" sz="900" u="none" strike="noStrike">
                          <a:effectLst/>
                        </a:rPr>
                        <a:t>16</a:t>
                      </a:r>
                      <a:endParaRPr lang="ru-RU" sz="900" b="0" i="0" u="none" strike="noStrike">
                        <a:solidFill>
                          <a:srgbClr val="000000"/>
                        </a:solidFill>
                        <a:effectLst/>
                        <a:latin typeface="Arial" panose="020B0604020202020204" pitchFamily="34" charset="0"/>
                      </a:endParaRPr>
                    </a:p>
                  </a:txBody>
                  <a:tcPr marL="3974" marR="3974" marT="3974" marB="0" anchor="ctr"/>
                </a:tc>
                <a:tc>
                  <a:txBody>
                    <a:bodyPr/>
                    <a:lstStyle/>
                    <a:p>
                      <a:pPr algn="ctr" fontAlgn="t"/>
                      <a:r>
                        <a:rPr lang="ru-RU" sz="900" b="0" i="0" u="none" strike="noStrike" dirty="0">
                          <a:solidFill>
                            <a:srgbClr val="000000"/>
                          </a:solidFill>
                          <a:effectLst/>
                          <a:latin typeface="+mn-lt"/>
                        </a:rPr>
                        <a:t>20</a:t>
                      </a:r>
                    </a:p>
                  </a:txBody>
                  <a:tcPr marL="9525" marR="9525" marT="9525" marB="0" anchor="ctr"/>
                </a:tc>
                <a:tc>
                  <a:txBody>
                    <a:bodyPr/>
                    <a:lstStyle/>
                    <a:p>
                      <a:pPr algn="ctr" fontAlgn="ctr"/>
                      <a:r>
                        <a:rPr lang="en-US" sz="900" u="none" strike="noStrike" dirty="0">
                          <a:effectLst/>
                        </a:rPr>
                        <a:t>22</a:t>
                      </a:r>
                      <a:endParaRPr lang="ru-RU" sz="900" b="0" i="0" u="none" strike="noStrike" dirty="0">
                        <a:solidFill>
                          <a:srgbClr val="000000"/>
                        </a:solidFill>
                        <a:effectLst/>
                        <a:latin typeface="Arial" panose="020B0604020202020204" pitchFamily="34" charset="0"/>
                      </a:endParaRPr>
                    </a:p>
                  </a:txBody>
                  <a:tcPr marL="3974" marR="3974" marT="3974" marB="0" anchor="ctr"/>
                </a:tc>
                <a:tc>
                  <a:txBody>
                    <a:bodyPr/>
                    <a:lstStyle/>
                    <a:p>
                      <a:pPr algn="ctr" fontAlgn="ctr"/>
                      <a:r>
                        <a:rPr lang="en-US" sz="900" u="none" strike="noStrike" dirty="0">
                          <a:effectLst/>
                        </a:rPr>
                        <a:t>24,5</a:t>
                      </a:r>
                      <a:endParaRPr lang="ru-RU" sz="900" b="0" i="0" u="none" strike="noStrike" dirty="0">
                        <a:solidFill>
                          <a:srgbClr val="000000"/>
                        </a:solidFill>
                        <a:effectLst/>
                        <a:latin typeface="Arial" panose="020B0604020202020204" pitchFamily="34" charset="0"/>
                      </a:endParaRPr>
                    </a:p>
                  </a:txBody>
                  <a:tcPr marL="3974" marR="3974" marT="3974" marB="0" anchor="ctr"/>
                </a:tc>
                <a:tc>
                  <a:txBody>
                    <a:bodyPr/>
                    <a:lstStyle/>
                    <a:p>
                      <a:pPr algn="ctr" fontAlgn="ctr"/>
                      <a:r>
                        <a:rPr lang="en-US" sz="900" u="none" strike="noStrike" dirty="0">
                          <a:effectLst/>
                        </a:rPr>
                        <a:t>27</a:t>
                      </a:r>
                      <a:endParaRPr lang="ru-RU" sz="900" b="0" i="0" u="none" strike="noStrike" dirty="0">
                        <a:solidFill>
                          <a:srgbClr val="000000"/>
                        </a:solidFill>
                        <a:effectLst/>
                        <a:latin typeface="Calibri" panose="020F0502020204030204" pitchFamily="34" charset="0"/>
                      </a:endParaRPr>
                    </a:p>
                  </a:txBody>
                  <a:tcPr marL="3974" marR="3974" marT="3974" marB="0" anchor="ctr"/>
                </a:tc>
                <a:tc>
                  <a:txBody>
                    <a:bodyPr/>
                    <a:lstStyle/>
                    <a:p>
                      <a:pPr algn="ctr" fontAlgn="ctr"/>
                      <a:r>
                        <a:rPr lang="ru-RU" sz="900" u="none" strike="noStrike">
                          <a:effectLst/>
                        </a:rPr>
                        <a:t>27</a:t>
                      </a:r>
                      <a:endParaRPr lang="ru-RU" sz="900" b="0" i="0" u="none" strike="noStrike">
                        <a:solidFill>
                          <a:srgbClr val="000000"/>
                        </a:solidFill>
                        <a:effectLst/>
                        <a:latin typeface="Calibri" panose="020F0502020204030204" pitchFamily="34" charset="0"/>
                      </a:endParaRPr>
                    </a:p>
                  </a:txBody>
                  <a:tcPr marL="3974" marR="3974" marT="3974" marB="0" anchor="ctr"/>
                </a:tc>
                <a:extLst>
                  <a:ext uri="{0D108BD9-81ED-4DB2-BD59-A6C34878D82A}">
                    <a16:rowId xmlns:a16="http://schemas.microsoft.com/office/drawing/2014/main" val="4071909706"/>
                  </a:ext>
                </a:extLst>
              </a:tr>
              <a:tr h="645928">
                <a:tc>
                  <a:txBody>
                    <a:bodyPr/>
                    <a:lstStyle/>
                    <a:p>
                      <a:pPr algn="l" fontAlgn="ctr"/>
                      <a:r>
                        <a:rPr lang="ru-RU" sz="900" u="none" strike="noStrike" dirty="0">
                          <a:solidFill>
                            <a:schemeClr val="tx1"/>
                          </a:solidFill>
                          <a:effectLst/>
                        </a:rPr>
                        <a:t>Уровень обеспеченности граждан спортивными сооружениями исходя из единовременной пропускной способности объектов спорта</a:t>
                      </a:r>
                      <a:endParaRPr lang="ru-RU" sz="900" b="0" i="0" u="none" strike="noStrike" dirty="0">
                        <a:solidFill>
                          <a:schemeClr val="tx1"/>
                        </a:solidFill>
                        <a:effectLst/>
                        <a:latin typeface="Arial" panose="020B0604020202020204" pitchFamily="34" charset="0"/>
                      </a:endParaRPr>
                    </a:p>
                  </a:txBody>
                  <a:tcPr marL="3974" marR="3974" marT="3974" marB="0" anchor="ctr"/>
                </a:tc>
                <a:tc>
                  <a:txBody>
                    <a:bodyPr/>
                    <a:lstStyle/>
                    <a:p>
                      <a:pPr algn="ctr" fontAlgn="ctr"/>
                      <a:r>
                        <a:rPr lang="ru-RU" sz="900" u="none" strike="noStrike">
                          <a:effectLst/>
                        </a:rPr>
                        <a:t>Указ Президента 204</a:t>
                      </a:r>
                      <a:br>
                        <a:rPr lang="ru-RU" sz="900" u="none" strike="noStrike">
                          <a:effectLst/>
                        </a:rPr>
                      </a:br>
                      <a:r>
                        <a:rPr lang="ru-RU" sz="900" u="none" strike="noStrike">
                          <a:effectLst/>
                        </a:rPr>
                        <a:t>Приоритетный показатель</a:t>
                      </a:r>
                      <a:br>
                        <a:rPr lang="ru-RU" sz="900" u="none" strike="noStrike">
                          <a:effectLst/>
                        </a:rPr>
                      </a:br>
                      <a:endParaRPr lang="ru-RU" sz="900" b="0" i="0" u="none" strike="noStrike">
                        <a:solidFill>
                          <a:srgbClr val="000000"/>
                        </a:solidFill>
                        <a:effectLst/>
                        <a:latin typeface="Arial" panose="020B0604020202020204" pitchFamily="34" charset="0"/>
                      </a:endParaRPr>
                    </a:p>
                  </a:txBody>
                  <a:tcPr marL="3974" marR="3974" marT="3974" marB="0" anchor="ctr"/>
                </a:tc>
                <a:tc>
                  <a:txBody>
                    <a:bodyPr/>
                    <a:lstStyle/>
                    <a:p>
                      <a:pPr algn="ctr" fontAlgn="ctr"/>
                      <a:r>
                        <a:rPr lang="ru-RU" sz="900" u="none" strike="noStrike">
                          <a:effectLst/>
                        </a:rPr>
                        <a:t>Процент</a:t>
                      </a:r>
                      <a:endParaRPr lang="ru-RU" sz="900" b="0" i="0" u="none" strike="noStrike">
                        <a:solidFill>
                          <a:srgbClr val="000000"/>
                        </a:solidFill>
                        <a:effectLst/>
                        <a:latin typeface="Arial" panose="020B0604020202020204" pitchFamily="34" charset="0"/>
                      </a:endParaRPr>
                    </a:p>
                  </a:txBody>
                  <a:tcPr marL="3974" marR="3974" marT="3974" marB="0" anchor="ctr"/>
                </a:tc>
                <a:tc>
                  <a:txBody>
                    <a:bodyPr/>
                    <a:lstStyle/>
                    <a:p>
                      <a:pPr algn="ctr" fontAlgn="ctr"/>
                      <a:r>
                        <a:rPr lang="ru-RU" sz="900" u="none" strike="noStrike">
                          <a:effectLst/>
                        </a:rPr>
                        <a:t>32,06</a:t>
                      </a:r>
                      <a:endParaRPr lang="ru-RU" sz="900" b="0" i="0" u="none" strike="noStrike">
                        <a:solidFill>
                          <a:srgbClr val="000000"/>
                        </a:solidFill>
                        <a:effectLst/>
                        <a:latin typeface="Arial" panose="020B0604020202020204" pitchFamily="34" charset="0"/>
                      </a:endParaRPr>
                    </a:p>
                  </a:txBody>
                  <a:tcPr marL="3974" marR="3974" marT="3974" marB="0" anchor="ctr"/>
                </a:tc>
                <a:tc>
                  <a:txBody>
                    <a:bodyPr/>
                    <a:lstStyle/>
                    <a:p>
                      <a:pPr algn="ctr" fontAlgn="t"/>
                      <a:r>
                        <a:rPr lang="ru-RU" sz="900" b="0" i="0" u="none" strike="noStrike" dirty="0">
                          <a:solidFill>
                            <a:srgbClr val="000000"/>
                          </a:solidFill>
                          <a:effectLst/>
                          <a:latin typeface="+mn-lt"/>
                        </a:rPr>
                        <a:t>34,45</a:t>
                      </a:r>
                    </a:p>
                  </a:txBody>
                  <a:tcPr marL="9525" marR="9525" marT="9525" marB="0" anchor="ctr"/>
                </a:tc>
                <a:tc>
                  <a:txBody>
                    <a:bodyPr/>
                    <a:lstStyle/>
                    <a:p>
                      <a:pPr algn="ctr" fontAlgn="ctr"/>
                      <a:r>
                        <a:rPr lang="en-US" sz="900" u="none" strike="noStrike" dirty="0">
                          <a:effectLst/>
                        </a:rPr>
                        <a:t>32,07</a:t>
                      </a:r>
                      <a:endParaRPr lang="ru-RU" sz="900" b="0" i="0" u="none" strike="noStrike" dirty="0">
                        <a:solidFill>
                          <a:srgbClr val="000000"/>
                        </a:solidFill>
                        <a:effectLst/>
                        <a:latin typeface="Arial" panose="020B0604020202020204" pitchFamily="34" charset="0"/>
                      </a:endParaRPr>
                    </a:p>
                  </a:txBody>
                  <a:tcPr marL="3974" marR="3974" marT="3974" marB="0" anchor="ctr"/>
                </a:tc>
                <a:tc>
                  <a:txBody>
                    <a:bodyPr/>
                    <a:lstStyle/>
                    <a:p>
                      <a:pPr algn="ctr" fontAlgn="ctr"/>
                      <a:r>
                        <a:rPr lang="ru-RU" sz="900" u="none" strike="noStrike" dirty="0">
                          <a:effectLst/>
                        </a:rPr>
                        <a:t>32,07</a:t>
                      </a:r>
                      <a:endParaRPr lang="ru-RU" sz="900" b="0" i="0" u="none" strike="noStrike" dirty="0">
                        <a:solidFill>
                          <a:srgbClr val="000000"/>
                        </a:solidFill>
                        <a:effectLst/>
                        <a:latin typeface="Arial" panose="020B0604020202020204" pitchFamily="34" charset="0"/>
                      </a:endParaRPr>
                    </a:p>
                  </a:txBody>
                  <a:tcPr marL="3974" marR="3974" marT="3974" marB="0" anchor="ctr"/>
                </a:tc>
                <a:tc>
                  <a:txBody>
                    <a:bodyPr/>
                    <a:lstStyle/>
                    <a:p>
                      <a:pPr algn="ctr" fontAlgn="ctr"/>
                      <a:r>
                        <a:rPr lang="en-US" sz="900" u="none" strike="noStrike" dirty="0">
                          <a:effectLst/>
                        </a:rPr>
                        <a:t>32,08</a:t>
                      </a:r>
                      <a:endParaRPr lang="ru-RU" sz="900" b="0" i="0" u="none" strike="noStrike" dirty="0">
                        <a:solidFill>
                          <a:srgbClr val="000000"/>
                        </a:solidFill>
                        <a:effectLst/>
                        <a:latin typeface="Calibri" panose="020F0502020204030204" pitchFamily="34" charset="0"/>
                      </a:endParaRPr>
                    </a:p>
                  </a:txBody>
                  <a:tcPr marL="3974" marR="3974" marT="3974" marB="0" anchor="ctr"/>
                </a:tc>
                <a:tc>
                  <a:txBody>
                    <a:bodyPr/>
                    <a:lstStyle/>
                    <a:p>
                      <a:pPr algn="ctr" fontAlgn="ctr"/>
                      <a:r>
                        <a:rPr lang="ru-RU" sz="900" u="none" strike="noStrike">
                          <a:effectLst/>
                        </a:rPr>
                        <a:t>32,08</a:t>
                      </a:r>
                      <a:endParaRPr lang="ru-RU" sz="900" b="0" i="0" u="none" strike="noStrike">
                        <a:solidFill>
                          <a:srgbClr val="000000"/>
                        </a:solidFill>
                        <a:effectLst/>
                        <a:latin typeface="Calibri" panose="020F0502020204030204" pitchFamily="34" charset="0"/>
                      </a:endParaRPr>
                    </a:p>
                  </a:txBody>
                  <a:tcPr marL="3974" marR="3974" marT="3974" marB="0" anchor="ctr"/>
                </a:tc>
                <a:extLst>
                  <a:ext uri="{0D108BD9-81ED-4DB2-BD59-A6C34878D82A}">
                    <a16:rowId xmlns:a16="http://schemas.microsoft.com/office/drawing/2014/main" val="1586729865"/>
                  </a:ext>
                </a:extLst>
              </a:tr>
              <a:tr h="407794">
                <a:tc>
                  <a:txBody>
                    <a:bodyPr/>
                    <a:lstStyle/>
                    <a:p>
                      <a:pPr algn="l" fontAlgn="b"/>
                      <a:r>
                        <a:rPr lang="ru-RU" sz="900" u="none" strike="noStrike" dirty="0">
                          <a:solidFill>
                            <a:schemeClr val="tx1"/>
                          </a:solidFill>
                          <a:effectLst/>
                        </a:rPr>
                        <a:t>2021 Доступные спортивные площадки. Доля спортивных площадок, управляемых в соответствии со стандартом их использования</a:t>
                      </a:r>
                      <a:endParaRPr lang="ru-RU" sz="900" b="0" i="0" u="none" strike="noStrike" dirty="0">
                        <a:solidFill>
                          <a:schemeClr val="tx1"/>
                        </a:solidFill>
                        <a:effectLst/>
                        <a:latin typeface="Arial" panose="020B0604020202020204" pitchFamily="34" charset="0"/>
                      </a:endParaRPr>
                    </a:p>
                  </a:txBody>
                  <a:tcPr marL="3974" marR="3974" marT="3974" marB="0" anchor="b"/>
                </a:tc>
                <a:tc>
                  <a:txBody>
                    <a:bodyPr/>
                    <a:lstStyle/>
                    <a:p>
                      <a:pPr algn="ctr" fontAlgn="ctr"/>
                      <a:r>
                        <a:rPr lang="ru-RU" sz="900" u="none" strike="noStrike">
                          <a:effectLst/>
                        </a:rPr>
                        <a:t>Рейтинг-45</a:t>
                      </a:r>
                      <a:endParaRPr lang="ru-RU" sz="900" b="0" i="0" u="none" strike="noStrike">
                        <a:solidFill>
                          <a:srgbClr val="000000"/>
                        </a:solidFill>
                        <a:effectLst/>
                        <a:latin typeface="Arial" panose="020B0604020202020204" pitchFamily="34" charset="0"/>
                      </a:endParaRPr>
                    </a:p>
                  </a:txBody>
                  <a:tcPr marL="3974" marR="3974" marT="3974" marB="0" anchor="ctr"/>
                </a:tc>
                <a:tc>
                  <a:txBody>
                    <a:bodyPr/>
                    <a:lstStyle/>
                    <a:p>
                      <a:pPr algn="ctr" fontAlgn="ctr"/>
                      <a:r>
                        <a:rPr lang="ru-RU" sz="900" u="none" strike="noStrike">
                          <a:effectLst/>
                        </a:rPr>
                        <a:t>Процент</a:t>
                      </a:r>
                      <a:endParaRPr lang="ru-RU" sz="900" b="0" i="0" u="none" strike="noStrike">
                        <a:solidFill>
                          <a:srgbClr val="000000"/>
                        </a:solidFill>
                        <a:effectLst/>
                        <a:latin typeface="Arial" panose="020B0604020202020204" pitchFamily="34" charset="0"/>
                      </a:endParaRPr>
                    </a:p>
                  </a:txBody>
                  <a:tcPr marL="3974" marR="3974" marT="3974" marB="0" anchor="ctr"/>
                </a:tc>
                <a:tc>
                  <a:txBody>
                    <a:bodyPr/>
                    <a:lstStyle/>
                    <a:p>
                      <a:pPr algn="ctr" fontAlgn="ctr"/>
                      <a:r>
                        <a:rPr lang="ru-RU" sz="900" u="none" strike="noStrike">
                          <a:effectLst/>
                        </a:rPr>
                        <a:t>45,66</a:t>
                      </a:r>
                      <a:endParaRPr lang="ru-RU" sz="900" b="0" i="0" u="none" strike="noStrike">
                        <a:solidFill>
                          <a:srgbClr val="000000"/>
                        </a:solidFill>
                        <a:effectLst/>
                        <a:latin typeface="Arial" panose="020B0604020202020204" pitchFamily="34" charset="0"/>
                      </a:endParaRPr>
                    </a:p>
                  </a:txBody>
                  <a:tcPr marL="3974" marR="3974" marT="3974" marB="0" anchor="ctr"/>
                </a:tc>
                <a:tc>
                  <a:txBody>
                    <a:bodyPr/>
                    <a:lstStyle/>
                    <a:p>
                      <a:pPr algn="ctr" fontAlgn="t"/>
                      <a:r>
                        <a:rPr lang="ru-RU" sz="900" b="0" i="0" u="none" strike="noStrike" dirty="0">
                          <a:solidFill>
                            <a:srgbClr val="000000"/>
                          </a:solidFill>
                          <a:effectLst/>
                          <a:latin typeface="+mn-lt"/>
                        </a:rPr>
                        <a:t>98,55</a:t>
                      </a:r>
                    </a:p>
                  </a:txBody>
                  <a:tcPr marL="9525" marR="9525" marT="9525" marB="0" anchor="ctr"/>
                </a:tc>
                <a:tc>
                  <a:txBody>
                    <a:bodyPr/>
                    <a:lstStyle/>
                    <a:p>
                      <a:pPr algn="ctr" fontAlgn="ctr"/>
                      <a:r>
                        <a:rPr lang="ru-RU" sz="900" u="none" strike="noStrike">
                          <a:effectLst/>
                        </a:rPr>
                        <a:t>100</a:t>
                      </a:r>
                      <a:endParaRPr lang="ru-RU" sz="900" b="0" i="0" u="none" strike="noStrike">
                        <a:solidFill>
                          <a:srgbClr val="000000"/>
                        </a:solidFill>
                        <a:effectLst/>
                        <a:latin typeface="Arial" panose="020B0604020202020204" pitchFamily="34" charset="0"/>
                      </a:endParaRPr>
                    </a:p>
                  </a:txBody>
                  <a:tcPr marL="3974" marR="3974" marT="3974" marB="0" anchor="ctr"/>
                </a:tc>
                <a:tc>
                  <a:txBody>
                    <a:bodyPr/>
                    <a:lstStyle/>
                    <a:p>
                      <a:pPr algn="ctr" fontAlgn="ctr"/>
                      <a:r>
                        <a:rPr lang="ru-RU" sz="900" u="none" strike="noStrike">
                          <a:effectLst/>
                        </a:rPr>
                        <a:t>100</a:t>
                      </a:r>
                      <a:endParaRPr lang="ru-RU" sz="900" b="0" i="0" u="none" strike="noStrike">
                        <a:solidFill>
                          <a:srgbClr val="000000"/>
                        </a:solidFill>
                        <a:effectLst/>
                        <a:latin typeface="Arial" panose="020B0604020202020204" pitchFamily="34" charset="0"/>
                      </a:endParaRPr>
                    </a:p>
                  </a:txBody>
                  <a:tcPr marL="3974" marR="3974" marT="3974" marB="0" anchor="ctr"/>
                </a:tc>
                <a:tc>
                  <a:txBody>
                    <a:bodyPr/>
                    <a:lstStyle/>
                    <a:p>
                      <a:pPr algn="ctr" fontAlgn="ctr"/>
                      <a:r>
                        <a:rPr lang="ru-RU" sz="900" u="none" strike="noStrike">
                          <a:effectLst/>
                        </a:rPr>
                        <a:t>100</a:t>
                      </a:r>
                      <a:endParaRPr lang="ru-RU" sz="900" b="0" i="0" u="none" strike="noStrike">
                        <a:solidFill>
                          <a:srgbClr val="000000"/>
                        </a:solidFill>
                        <a:effectLst/>
                        <a:latin typeface="Calibri" panose="020F0502020204030204" pitchFamily="34" charset="0"/>
                      </a:endParaRPr>
                    </a:p>
                  </a:txBody>
                  <a:tcPr marL="3974" marR="3974" marT="3974" marB="0" anchor="ctr"/>
                </a:tc>
                <a:tc>
                  <a:txBody>
                    <a:bodyPr/>
                    <a:lstStyle/>
                    <a:p>
                      <a:pPr algn="ctr" fontAlgn="ctr"/>
                      <a:r>
                        <a:rPr lang="ru-RU" sz="900" u="none" strike="noStrike">
                          <a:effectLst/>
                        </a:rPr>
                        <a:t>100</a:t>
                      </a:r>
                      <a:endParaRPr lang="ru-RU" sz="900" b="0" i="0" u="none" strike="noStrike">
                        <a:solidFill>
                          <a:srgbClr val="000000"/>
                        </a:solidFill>
                        <a:effectLst/>
                        <a:latin typeface="Calibri" panose="020F0502020204030204" pitchFamily="34" charset="0"/>
                      </a:endParaRPr>
                    </a:p>
                  </a:txBody>
                  <a:tcPr marL="3974" marR="3974" marT="3974" marB="0" anchor="ctr"/>
                </a:tc>
                <a:extLst>
                  <a:ext uri="{0D108BD9-81ED-4DB2-BD59-A6C34878D82A}">
                    <a16:rowId xmlns:a16="http://schemas.microsoft.com/office/drawing/2014/main" val="3738366025"/>
                  </a:ext>
                </a:extLst>
              </a:tr>
              <a:tr h="774443">
                <a:tc>
                  <a:txBody>
                    <a:bodyPr/>
                    <a:lstStyle/>
                    <a:p>
                      <a:pPr algn="l" fontAlgn="ctr"/>
                      <a:r>
                        <a:rPr lang="ru-RU" sz="900" u="none" strike="noStrike" dirty="0">
                          <a:solidFill>
                            <a:schemeClr val="tx1"/>
                          </a:solidFill>
                          <a:effectLst/>
                        </a:rPr>
                        <a:t>Доля лиц с ограниченными возможностями здоровья и инвалидов, систематически занимающихся физической культурой и спортом, в общей численности указанной категории населения, проживающих в муниципальном образовании Московской области</a:t>
                      </a:r>
                      <a:endParaRPr lang="ru-RU" sz="900" b="0" i="0" u="none" strike="noStrike" dirty="0">
                        <a:solidFill>
                          <a:schemeClr val="tx1"/>
                        </a:solidFill>
                        <a:effectLst/>
                        <a:latin typeface="Arial" panose="020B0604020202020204" pitchFamily="34" charset="0"/>
                      </a:endParaRPr>
                    </a:p>
                  </a:txBody>
                  <a:tcPr marL="3974" marR="3974" marT="3974" marB="0" anchor="ctr"/>
                </a:tc>
                <a:tc>
                  <a:txBody>
                    <a:bodyPr/>
                    <a:lstStyle/>
                    <a:p>
                      <a:pPr algn="ctr" fontAlgn="ctr"/>
                      <a:r>
                        <a:rPr lang="ru-RU" sz="900" u="none" strike="noStrike">
                          <a:effectLst/>
                        </a:rPr>
                        <a:t>Показатель муниципальной программы</a:t>
                      </a:r>
                      <a:endParaRPr lang="ru-RU" sz="900" b="0" i="0" u="none" strike="noStrike">
                        <a:solidFill>
                          <a:srgbClr val="000000"/>
                        </a:solidFill>
                        <a:effectLst/>
                        <a:latin typeface="Arial" panose="020B0604020202020204" pitchFamily="34" charset="0"/>
                      </a:endParaRPr>
                    </a:p>
                  </a:txBody>
                  <a:tcPr marL="3974" marR="3974" marT="3974" marB="0" anchor="ctr"/>
                </a:tc>
                <a:tc>
                  <a:txBody>
                    <a:bodyPr/>
                    <a:lstStyle/>
                    <a:p>
                      <a:pPr algn="ctr" fontAlgn="ctr"/>
                      <a:r>
                        <a:rPr lang="ru-RU" sz="900" u="none" strike="noStrike">
                          <a:effectLst/>
                        </a:rPr>
                        <a:t>Процент</a:t>
                      </a:r>
                      <a:endParaRPr lang="ru-RU" sz="900" b="0" i="0" u="none" strike="noStrike">
                        <a:solidFill>
                          <a:srgbClr val="000000"/>
                        </a:solidFill>
                        <a:effectLst/>
                        <a:latin typeface="Arial" panose="020B0604020202020204" pitchFamily="34" charset="0"/>
                      </a:endParaRPr>
                    </a:p>
                  </a:txBody>
                  <a:tcPr marL="3974" marR="3974" marT="3974" marB="0" anchor="ctr"/>
                </a:tc>
                <a:tc>
                  <a:txBody>
                    <a:bodyPr/>
                    <a:lstStyle/>
                    <a:p>
                      <a:pPr algn="ctr" fontAlgn="ctr"/>
                      <a:r>
                        <a:rPr lang="ru-RU" sz="900" u="none" strike="noStrike">
                          <a:effectLst/>
                        </a:rPr>
                        <a:t>11</a:t>
                      </a:r>
                      <a:endParaRPr lang="ru-RU" sz="900" b="0" i="0" u="none" strike="noStrike">
                        <a:solidFill>
                          <a:srgbClr val="000000"/>
                        </a:solidFill>
                        <a:effectLst/>
                        <a:latin typeface="Arial" panose="020B0604020202020204" pitchFamily="34" charset="0"/>
                      </a:endParaRPr>
                    </a:p>
                  </a:txBody>
                  <a:tcPr marL="3974" marR="3974" marT="3974" marB="0" anchor="ctr"/>
                </a:tc>
                <a:tc>
                  <a:txBody>
                    <a:bodyPr/>
                    <a:lstStyle/>
                    <a:p>
                      <a:pPr algn="ctr" fontAlgn="t"/>
                      <a:r>
                        <a:rPr lang="ru-RU" sz="900" b="0" i="0" u="none" strike="noStrike" dirty="0">
                          <a:solidFill>
                            <a:srgbClr val="000000"/>
                          </a:solidFill>
                          <a:effectLst/>
                          <a:latin typeface="+mn-lt"/>
                        </a:rPr>
                        <a:t>15,5</a:t>
                      </a:r>
                    </a:p>
                  </a:txBody>
                  <a:tcPr marL="9525" marR="9525" marT="9525" marB="0" anchor="ctr"/>
                </a:tc>
                <a:tc>
                  <a:txBody>
                    <a:bodyPr/>
                    <a:lstStyle/>
                    <a:p>
                      <a:pPr algn="ctr" fontAlgn="ctr"/>
                      <a:r>
                        <a:rPr lang="en-US" sz="900" u="none" strike="noStrike" dirty="0">
                          <a:effectLst/>
                        </a:rPr>
                        <a:t>16</a:t>
                      </a:r>
                      <a:endParaRPr lang="ru-RU" sz="900" b="0" i="0" u="none" strike="noStrike" dirty="0">
                        <a:solidFill>
                          <a:srgbClr val="000000"/>
                        </a:solidFill>
                        <a:effectLst/>
                        <a:latin typeface="Arial" panose="020B0604020202020204" pitchFamily="34" charset="0"/>
                      </a:endParaRPr>
                    </a:p>
                  </a:txBody>
                  <a:tcPr marL="3974" marR="3974" marT="3974" marB="0" anchor="ctr"/>
                </a:tc>
                <a:tc>
                  <a:txBody>
                    <a:bodyPr/>
                    <a:lstStyle/>
                    <a:p>
                      <a:pPr algn="ctr" fontAlgn="ctr"/>
                      <a:r>
                        <a:rPr lang="ru-RU" sz="900" u="none" strike="noStrike" dirty="0">
                          <a:effectLst/>
                        </a:rPr>
                        <a:t>16</a:t>
                      </a:r>
                      <a:r>
                        <a:rPr lang="en-US" sz="900" u="none" strike="noStrike" dirty="0">
                          <a:effectLst/>
                        </a:rPr>
                        <a:t>,5</a:t>
                      </a:r>
                      <a:endParaRPr lang="ru-RU" sz="900" b="0" i="0" u="none" strike="noStrike" dirty="0">
                        <a:solidFill>
                          <a:srgbClr val="000000"/>
                        </a:solidFill>
                        <a:effectLst/>
                        <a:latin typeface="Arial" panose="020B0604020202020204" pitchFamily="34" charset="0"/>
                      </a:endParaRPr>
                    </a:p>
                  </a:txBody>
                  <a:tcPr marL="3974" marR="3974" marT="3974" marB="0" anchor="ctr"/>
                </a:tc>
                <a:tc>
                  <a:txBody>
                    <a:bodyPr/>
                    <a:lstStyle/>
                    <a:p>
                      <a:pPr algn="ctr" fontAlgn="ctr"/>
                      <a:r>
                        <a:rPr lang="en-US" sz="900" u="none" strike="noStrike" dirty="0">
                          <a:effectLst/>
                        </a:rPr>
                        <a:t>17</a:t>
                      </a:r>
                      <a:endParaRPr lang="ru-RU" sz="900" b="0" i="0" u="none" strike="noStrike" dirty="0">
                        <a:solidFill>
                          <a:srgbClr val="000000"/>
                        </a:solidFill>
                        <a:effectLst/>
                        <a:latin typeface="Calibri" panose="020F0502020204030204" pitchFamily="34" charset="0"/>
                      </a:endParaRPr>
                    </a:p>
                  </a:txBody>
                  <a:tcPr marL="3974" marR="3974" marT="3974" marB="0" anchor="ctr"/>
                </a:tc>
                <a:tc>
                  <a:txBody>
                    <a:bodyPr/>
                    <a:lstStyle/>
                    <a:p>
                      <a:pPr algn="ctr" fontAlgn="ctr"/>
                      <a:r>
                        <a:rPr lang="ru-RU" sz="900" u="none" strike="noStrike" dirty="0">
                          <a:effectLst/>
                        </a:rPr>
                        <a:t>17</a:t>
                      </a:r>
                      <a:endParaRPr lang="ru-RU" sz="900" b="0" i="0" u="none" strike="noStrike" dirty="0">
                        <a:solidFill>
                          <a:srgbClr val="000000"/>
                        </a:solidFill>
                        <a:effectLst/>
                        <a:latin typeface="Calibri" panose="020F0502020204030204" pitchFamily="34" charset="0"/>
                      </a:endParaRPr>
                    </a:p>
                  </a:txBody>
                  <a:tcPr marL="3974" marR="3974" marT="3974" marB="0" anchor="ctr"/>
                </a:tc>
                <a:extLst>
                  <a:ext uri="{0D108BD9-81ED-4DB2-BD59-A6C34878D82A}">
                    <a16:rowId xmlns:a16="http://schemas.microsoft.com/office/drawing/2014/main" val="4259741613"/>
                  </a:ext>
                </a:extLst>
              </a:tr>
            </a:tbl>
          </a:graphicData>
        </a:graphic>
      </p:graphicFrame>
    </p:spTree>
    <p:extLst>
      <p:ext uri="{BB962C8B-B14F-4D97-AF65-F5344CB8AC3E}">
        <p14:creationId xmlns:p14="http://schemas.microsoft.com/office/powerpoint/2010/main" val="256696638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accent1">
            <a:lumMod val="20000"/>
            <a:lumOff val="80000"/>
          </a:schemeClr>
        </a:solidFill>
        <a:effectLst/>
      </p:bgPr>
    </p:bg>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7859154B-BA2B-4232-A093-A36CC40B898D}"/>
              </a:ext>
            </a:extLst>
          </p:cNvPr>
          <p:cNvSpPr>
            <a:spLocks noGrp="1"/>
          </p:cNvSpPr>
          <p:nvPr>
            <p:ph type="title"/>
          </p:nvPr>
        </p:nvSpPr>
        <p:spPr>
          <a:xfrm>
            <a:off x="1066800" y="237241"/>
            <a:ext cx="10058400" cy="403781"/>
          </a:xfrm>
        </p:spPr>
        <p:txBody>
          <a:bodyPr vert="horz" lIns="91440" tIns="45720" rIns="91440" bIns="45720" rtlCol="0" anchor="ctr">
            <a:normAutofit fontScale="90000"/>
          </a:bodyPr>
          <a:lstStyle/>
          <a:p>
            <a:pPr algn="ctr"/>
            <a:r>
              <a:rPr lang="ru-RU" sz="2400" dirty="0">
                <a:latin typeface="Century Gothic" panose="020B0502020202020204" pitchFamily="34" charset="0"/>
              </a:rPr>
              <a:t>Основные показатели социально-экономического развития </a:t>
            </a:r>
          </a:p>
        </p:txBody>
      </p:sp>
      <p:pic>
        <p:nvPicPr>
          <p:cNvPr id="7" name="Объект 6">
            <a:extLst>
              <a:ext uri="{FF2B5EF4-FFF2-40B4-BE49-F238E27FC236}">
                <a16:creationId xmlns:a16="http://schemas.microsoft.com/office/drawing/2014/main" id="{7E753F43-9FFE-4B24-8629-01A7E40120BF}"/>
              </a:ext>
            </a:extLst>
          </p:cNvPr>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153910" y="170694"/>
            <a:ext cx="760490" cy="342008"/>
          </a:xfrm>
        </p:spPr>
      </p:pic>
      <p:sp>
        <p:nvSpPr>
          <p:cNvPr id="5" name="Номер слайда 4">
            <a:extLst>
              <a:ext uri="{FF2B5EF4-FFF2-40B4-BE49-F238E27FC236}">
                <a16:creationId xmlns:a16="http://schemas.microsoft.com/office/drawing/2014/main" id="{EEDDC82F-EA33-48FF-85E8-C21A7F0EFC77}"/>
              </a:ext>
            </a:extLst>
          </p:cNvPr>
          <p:cNvSpPr>
            <a:spLocks noGrp="1"/>
          </p:cNvSpPr>
          <p:nvPr>
            <p:ph type="sldNum" sz="quarter" idx="12"/>
          </p:nvPr>
        </p:nvSpPr>
        <p:spPr>
          <a:xfrm>
            <a:off x="10728960" y="6529319"/>
            <a:ext cx="1463040" cy="274320"/>
          </a:xfrm>
        </p:spPr>
        <p:txBody>
          <a:bodyPr/>
          <a:lstStyle/>
          <a:p>
            <a:fld id="{5C57661F-B2B1-4F5C-A5BA-3FA02C8F7456}" type="slidenum">
              <a:rPr lang="ru-RU" smtClean="0"/>
              <a:t>5</a:t>
            </a:fld>
            <a:endParaRPr lang="ru-RU" dirty="0"/>
          </a:p>
        </p:txBody>
      </p:sp>
      <p:pic>
        <p:nvPicPr>
          <p:cNvPr id="6" name="Рисунок 5">
            <a:extLst>
              <a:ext uri="{FF2B5EF4-FFF2-40B4-BE49-F238E27FC236}">
                <a16:creationId xmlns:a16="http://schemas.microsoft.com/office/drawing/2014/main" id="{C71103D2-2F3D-4FEE-A1F6-B5D0588171D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18816" y="1441410"/>
            <a:ext cx="3724103" cy="2084534"/>
          </a:xfrm>
          <a:prstGeom prst="rect">
            <a:avLst/>
          </a:prstGeom>
          <a:noFill/>
          <a:extLst>
            <a:ext uri="{909E8E84-426E-40DD-AFC4-6F175D3DCCD1}">
              <a14:hiddenFill xmlns:a14="http://schemas.microsoft.com/office/drawing/2010/main">
                <a:solidFill>
                  <a:srgbClr val="FFFFFF"/>
                </a:solidFill>
              </a14:hiddenFill>
            </a:ext>
          </a:extLst>
        </p:spPr>
      </p:pic>
      <p:sp>
        <p:nvSpPr>
          <p:cNvPr id="3" name="Прямоугольник 2">
            <a:extLst>
              <a:ext uri="{FF2B5EF4-FFF2-40B4-BE49-F238E27FC236}">
                <a16:creationId xmlns:a16="http://schemas.microsoft.com/office/drawing/2014/main" id="{0DA7E74A-98D4-4772-A777-D9B1FF35C76D}"/>
              </a:ext>
            </a:extLst>
          </p:cNvPr>
          <p:cNvSpPr/>
          <p:nvPr/>
        </p:nvSpPr>
        <p:spPr>
          <a:xfrm>
            <a:off x="1235040" y="1010295"/>
            <a:ext cx="3672926" cy="400110"/>
          </a:xfrm>
          <a:prstGeom prst="rect">
            <a:avLst/>
          </a:prstGeom>
        </p:spPr>
        <p:txBody>
          <a:bodyPr wrap="square">
            <a:spAutoFit/>
          </a:bodyPr>
          <a:lstStyle/>
          <a:p>
            <a:r>
              <a:rPr lang="ru-RU" sz="1000" b="1" dirty="0">
                <a:solidFill>
                  <a:srgbClr val="000000"/>
                </a:solidFill>
                <a:latin typeface="Arial" panose="020B0604020202020204" pitchFamily="34" charset="0"/>
              </a:rPr>
              <a:t>Численность постоянного населения (на конец года)</a:t>
            </a:r>
          </a:p>
          <a:p>
            <a:r>
              <a:rPr lang="ru-RU" sz="1000" dirty="0">
                <a:solidFill>
                  <a:srgbClr val="000000"/>
                </a:solidFill>
                <a:latin typeface="Arial" panose="020B0604020202020204" pitchFamily="34" charset="0"/>
                <a:cs typeface="Arial" panose="020B0604020202020204" pitchFamily="34" charset="0"/>
              </a:rPr>
              <a:t>                                        (человек)</a:t>
            </a:r>
            <a:endParaRPr lang="ru-RU" sz="1000" dirty="0">
              <a:solidFill>
                <a:srgbClr val="000000"/>
              </a:solidFill>
              <a:latin typeface="Arial" panose="020B0604020202020204" pitchFamily="34" charset="0"/>
            </a:endParaRPr>
          </a:p>
        </p:txBody>
      </p:sp>
      <p:graphicFrame>
        <p:nvGraphicFramePr>
          <p:cNvPr id="8" name="Диаграмма 7">
            <a:extLst>
              <a:ext uri="{FF2B5EF4-FFF2-40B4-BE49-F238E27FC236}">
                <a16:creationId xmlns:a16="http://schemas.microsoft.com/office/drawing/2014/main" id="{052FF027-2827-4E88-B7F0-B019928F3D4E}"/>
              </a:ext>
            </a:extLst>
          </p:cNvPr>
          <p:cNvGraphicFramePr>
            <a:graphicFrameLocks/>
          </p:cNvGraphicFramePr>
          <p:nvPr>
            <p:extLst>
              <p:ext uri="{D42A27DB-BD31-4B8C-83A1-F6EECF244321}">
                <p14:modId xmlns:p14="http://schemas.microsoft.com/office/powerpoint/2010/main" val="838481140"/>
              </p:ext>
            </p:extLst>
          </p:nvPr>
        </p:nvGraphicFramePr>
        <p:xfrm>
          <a:off x="1118815" y="4128034"/>
          <a:ext cx="3724103" cy="1908872"/>
        </p:xfrm>
        <a:graphic>
          <a:graphicData uri="http://schemas.openxmlformats.org/drawingml/2006/chart">
            <c:chart xmlns:c="http://schemas.openxmlformats.org/drawingml/2006/chart" xmlns:r="http://schemas.openxmlformats.org/officeDocument/2006/relationships" r:id="rId4"/>
          </a:graphicData>
        </a:graphic>
      </p:graphicFrame>
      <p:sp>
        <p:nvSpPr>
          <p:cNvPr id="4" name="Прямоугольник 3">
            <a:extLst>
              <a:ext uri="{FF2B5EF4-FFF2-40B4-BE49-F238E27FC236}">
                <a16:creationId xmlns:a16="http://schemas.microsoft.com/office/drawing/2014/main" id="{8E652E2F-85EC-47D3-BFCF-763DACA551FB}"/>
              </a:ext>
            </a:extLst>
          </p:cNvPr>
          <p:cNvSpPr/>
          <p:nvPr/>
        </p:nvSpPr>
        <p:spPr>
          <a:xfrm>
            <a:off x="1118817" y="3525944"/>
            <a:ext cx="3724103" cy="523220"/>
          </a:xfrm>
          <a:prstGeom prst="rect">
            <a:avLst/>
          </a:prstGeom>
        </p:spPr>
        <p:txBody>
          <a:bodyPr wrap="square">
            <a:spAutoFit/>
          </a:bodyPr>
          <a:lstStyle/>
          <a:p>
            <a:r>
              <a:rPr lang="ru-RU" sz="1000" b="1" dirty="0">
                <a:solidFill>
                  <a:srgbClr val="000000"/>
                </a:solidFill>
                <a:latin typeface="Arial" panose="020B0604020202020204" pitchFamily="34" charset="0"/>
              </a:rPr>
              <a:t>Фонд</a:t>
            </a:r>
            <a:r>
              <a:rPr lang="ru-RU" dirty="0"/>
              <a:t> </a:t>
            </a:r>
            <a:r>
              <a:rPr lang="ru-RU" sz="1000" b="1" dirty="0">
                <a:solidFill>
                  <a:srgbClr val="000000"/>
                </a:solidFill>
                <a:latin typeface="Arial" panose="020B0604020202020204" pitchFamily="34" charset="0"/>
              </a:rPr>
              <a:t>начисленной заработной платы всех работников</a:t>
            </a:r>
          </a:p>
          <a:p>
            <a:r>
              <a:rPr lang="ru-RU" sz="1000" dirty="0">
                <a:solidFill>
                  <a:srgbClr val="000000"/>
                </a:solidFill>
                <a:latin typeface="Arial" panose="020B0604020202020204" pitchFamily="34" charset="0"/>
              </a:rPr>
              <a:t>                                      (млн. рублей)</a:t>
            </a:r>
          </a:p>
        </p:txBody>
      </p:sp>
      <p:pic>
        <p:nvPicPr>
          <p:cNvPr id="9" name="Рисунок 8">
            <a:extLst>
              <a:ext uri="{FF2B5EF4-FFF2-40B4-BE49-F238E27FC236}">
                <a16:creationId xmlns:a16="http://schemas.microsoft.com/office/drawing/2014/main" id="{4AB6598D-721F-4235-AE76-D1BCA225B0F6}"/>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261236" y="4049164"/>
            <a:ext cx="2853148" cy="2388958"/>
          </a:xfrm>
          <a:prstGeom prst="rect">
            <a:avLst/>
          </a:prstGeom>
          <a:noFill/>
          <a:extLst>
            <a:ext uri="{909E8E84-426E-40DD-AFC4-6F175D3DCCD1}">
              <a14:hiddenFill xmlns:a14="http://schemas.microsoft.com/office/drawing/2010/main">
                <a:solidFill>
                  <a:srgbClr val="FFFFFF"/>
                </a:solidFill>
              </a14:hiddenFill>
            </a:ext>
          </a:extLst>
        </p:spPr>
      </p:pic>
      <p:sp>
        <p:nvSpPr>
          <p:cNvPr id="10" name="Прямоугольник 9">
            <a:extLst>
              <a:ext uri="{FF2B5EF4-FFF2-40B4-BE49-F238E27FC236}">
                <a16:creationId xmlns:a16="http://schemas.microsoft.com/office/drawing/2014/main" id="{15BBF9AC-729C-4179-889E-C245D9484A6B}"/>
              </a:ext>
            </a:extLst>
          </p:cNvPr>
          <p:cNvSpPr/>
          <p:nvPr/>
        </p:nvSpPr>
        <p:spPr>
          <a:xfrm>
            <a:off x="7261236" y="1010295"/>
            <a:ext cx="3672926" cy="400110"/>
          </a:xfrm>
          <a:prstGeom prst="rect">
            <a:avLst/>
          </a:prstGeom>
        </p:spPr>
        <p:txBody>
          <a:bodyPr wrap="square">
            <a:spAutoFit/>
          </a:bodyPr>
          <a:lstStyle/>
          <a:p>
            <a:endParaRPr lang="ru-RU" sz="1000" b="1" dirty="0">
              <a:solidFill>
                <a:srgbClr val="000000"/>
              </a:solidFill>
              <a:latin typeface="Arial" panose="020B0604020202020204" pitchFamily="34" charset="0"/>
            </a:endParaRPr>
          </a:p>
          <a:p>
            <a:r>
              <a:rPr lang="ru-RU" sz="1000" dirty="0">
                <a:solidFill>
                  <a:srgbClr val="000000"/>
                </a:solidFill>
                <a:latin typeface="Arial" panose="020B0604020202020204" pitchFamily="34" charset="0"/>
                <a:cs typeface="Arial" panose="020B0604020202020204" pitchFamily="34" charset="0"/>
              </a:rPr>
              <a:t>                                        </a:t>
            </a:r>
            <a:endParaRPr lang="ru-RU" sz="1000" dirty="0">
              <a:solidFill>
                <a:srgbClr val="000000"/>
              </a:solidFill>
              <a:latin typeface="Arial" panose="020B0604020202020204" pitchFamily="34" charset="0"/>
            </a:endParaRPr>
          </a:p>
        </p:txBody>
      </p:sp>
      <p:sp>
        <p:nvSpPr>
          <p:cNvPr id="11" name="Прямоугольник 10">
            <a:extLst>
              <a:ext uri="{FF2B5EF4-FFF2-40B4-BE49-F238E27FC236}">
                <a16:creationId xmlns:a16="http://schemas.microsoft.com/office/drawing/2014/main" id="{E77E7D85-8FBB-40FA-8B16-D2C61B5E7E90}"/>
              </a:ext>
            </a:extLst>
          </p:cNvPr>
          <p:cNvSpPr/>
          <p:nvPr/>
        </p:nvSpPr>
        <p:spPr>
          <a:xfrm>
            <a:off x="7261235" y="3670905"/>
            <a:ext cx="2666855" cy="246221"/>
          </a:xfrm>
          <a:prstGeom prst="rect">
            <a:avLst/>
          </a:prstGeom>
        </p:spPr>
        <p:txBody>
          <a:bodyPr wrap="square">
            <a:spAutoFit/>
          </a:bodyPr>
          <a:lstStyle/>
          <a:p>
            <a:r>
              <a:rPr lang="ru-RU" sz="1000" b="1" dirty="0">
                <a:solidFill>
                  <a:srgbClr val="000000"/>
                </a:solidFill>
                <a:latin typeface="Arial" panose="020B0604020202020204" pitchFamily="34" charset="0"/>
              </a:rPr>
              <a:t> Количество созданных рабочих мест</a:t>
            </a:r>
          </a:p>
        </p:txBody>
      </p:sp>
      <p:graphicFrame>
        <p:nvGraphicFramePr>
          <p:cNvPr id="12" name="Диаграмма 11">
            <a:extLst>
              <a:ext uri="{FF2B5EF4-FFF2-40B4-BE49-F238E27FC236}">
                <a16:creationId xmlns:a16="http://schemas.microsoft.com/office/drawing/2014/main" id="{ECDBAC24-F829-433E-90D2-C367A13B830F}"/>
              </a:ext>
            </a:extLst>
          </p:cNvPr>
          <p:cNvGraphicFramePr>
            <a:graphicFrameLocks/>
          </p:cNvGraphicFramePr>
          <p:nvPr>
            <p:extLst>
              <p:ext uri="{D42A27DB-BD31-4B8C-83A1-F6EECF244321}">
                <p14:modId xmlns:p14="http://schemas.microsoft.com/office/powerpoint/2010/main" val="2103605625"/>
              </p:ext>
            </p:extLst>
          </p:nvPr>
        </p:nvGraphicFramePr>
        <p:xfrm>
          <a:off x="6522098" y="1490273"/>
          <a:ext cx="4078591" cy="2035671"/>
        </p:xfrm>
        <a:graphic>
          <a:graphicData uri="http://schemas.openxmlformats.org/drawingml/2006/chart">
            <c:chart xmlns:c="http://schemas.openxmlformats.org/drawingml/2006/chart" xmlns:r="http://schemas.openxmlformats.org/officeDocument/2006/relationships" r:id="rId6"/>
          </a:graphicData>
        </a:graphic>
      </p:graphicFrame>
      <p:sp>
        <p:nvSpPr>
          <p:cNvPr id="13" name="Прямоугольник 12">
            <a:extLst>
              <a:ext uri="{FF2B5EF4-FFF2-40B4-BE49-F238E27FC236}">
                <a16:creationId xmlns:a16="http://schemas.microsoft.com/office/drawing/2014/main" id="{54CBBF34-1FDC-438E-B3A9-44BE78E0CA7A}"/>
              </a:ext>
            </a:extLst>
          </p:cNvPr>
          <p:cNvSpPr/>
          <p:nvPr/>
        </p:nvSpPr>
        <p:spPr>
          <a:xfrm>
            <a:off x="6432406" y="1050229"/>
            <a:ext cx="4168283" cy="400110"/>
          </a:xfrm>
          <a:prstGeom prst="rect">
            <a:avLst/>
          </a:prstGeom>
        </p:spPr>
        <p:txBody>
          <a:bodyPr wrap="square">
            <a:spAutoFit/>
          </a:bodyPr>
          <a:lstStyle/>
          <a:p>
            <a:r>
              <a:rPr lang="ru-RU" sz="1000" b="1" dirty="0">
                <a:solidFill>
                  <a:srgbClr val="000000"/>
                </a:solidFill>
                <a:latin typeface="Arial" panose="020B0604020202020204" pitchFamily="34" charset="0"/>
              </a:rPr>
              <a:t>            Индекс потребительских цен за период с начала года</a:t>
            </a:r>
          </a:p>
          <a:p>
            <a:r>
              <a:rPr lang="ru-RU" sz="1000" dirty="0">
                <a:solidFill>
                  <a:srgbClr val="000000"/>
                </a:solidFill>
                <a:latin typeface="Arial" panose="020B0604020202020204" pitchFamily="34" charset="0"/>
                <a:cs typeface="Arial" panose="020B0604020202020204" pitchFamily="34" charset="0"/>
              </a:rPr>
              <a:t>           (процент к соответствующему периоду предыдущего года)</a:t>
            </a:r>
            <a:endParaRPr lang="ru-RU" sz="1000" dirty="0">
              <a:solidFill>
                <a:srgbClr val="000000"/>
              </a:solidFill>
              <a:latin typeface="Arial" panose="020B0604020202020204" pitchFamily="34" charset="0"/>
            </a:endParaRPr>
          </a:p>
        </p:txBody>
      </p:sp>
    </p:spTree>
    <p:extLst>
      <p:ext uri="{BB962C8B-B14F-4D97-AF65-F5344CB8AC3E}">
        <p14:creationId xmlns:p14="http://schemas.microsoft.com/office/powerpoint/2010/main" val="4116307944"/>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C76ABE35-EE31-4586-BF2E-7BF9729091A9}"/>
              </a:ext>
            </a:extLst>
          </p:cNvPr>
          <p:cNvSpPr>
            <a:spLocks noGrp="1"/>
          </p:cNvSpPr>
          <p:nvPr>
            <p:ph type="title"/>
          </p:nvPr>
        </p:nvSpPr>
        <p:spPr>
          <a:xfrm>
            <a:off x="845127" y="170694"/>
            <a:ext cx="11192963" cy="539587"/>
          </a:xfrm>
        </p:spPr>
        <p:txBody>
          <a:bodyPr>
            <a:noAutofit/>
          </a:bodyPr>
          <a:lstStyle/>
          <a:p>
            <a:pPr algn="ctr"/>
            <a:r>
              <a:rPr lang="ru-RU" sz="2400" dirty="0"/>
              <a:t>Реализация муниципальных программ</a:t>
            </a:r>
            <a:br>
              <a:rPr lang="ru-RU" sz="2400" dirty="0"/>
            </a:br>
            <a:r>
              <a:rPr lang="ru-RU" sz="2400" dirty="0"/>
              <a:t> городского округа Долгопрудный в разрезе целевых показателей в динамике</a:t>
            </a:r>
          </a:p>
        </p:txBody>
      </p:sp>
      <p:sp>
        <p:nvSpPr>
          <p:cNvPr id="4" name="Номер слайда 3">
            <a:extLst>
              <a:ext uri="{FF2B5EF4-FFF2-40B4-BE49-F238E27FC236}">
                <a16:creationId xmlns:a16="http://schemas.microsoft.com/office/drawing/2014/main" id="{6F302A7F-1EA8-4336-863D-1EEEBC559F5F}"/>
              </a:ext>
            </a:extLst>
          </p:cNvPr>
          <p:cNvSpPr>
            <a:spLocks noGrp="1"/>
          </p:cNvSpPr>
          <p:nvPr>
            <p:ph type="sldNum" sz="quarter" idx="12"/>
          </p:nvPr>
        </p:nvSpPr>
        <p:spPr>
          <a:xfrm>
            <a:off x="9448800" y="6492240"/>
            <a:ext cx="2743200" cy="365125"/>
          </a:xfrm>
        </p:spPr>
        <p:txBody>
          <a:bodyPr/>
          <a:lstStyle/>
          <a:p>
            <a:fld id="{E4EB6E89-BA87-4003-BD23-6BDF40F3EBED}" type="slidenum">
              <a:rPr lang="ru-RU" smtClean="0"/>
              <a:pPr/>
              <a:t>50</a:t>
            </a:fld>
            <a:endParaRPr lang="ru-RU"/>
          </a:p>
        </p:txBody>
      </p:sp>
      <p:pic>
        <p:nvPicPr>
          <p:cNvPr id="6" name="Объект 6">
            <a:extLst>
              <a:ext uri="{FF2B5EF4-FFF2-40B4-BE49-F238E27FC236}">
                <a16:creationId xmlns:a16="http://schemas.microsoft.com/office/drawing/2014/main" id="{4CE9F828-CB7F-4197-B7C9-2991DABD01A3}"/>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53910" y="170694"/>
            <a:ext cx="760490" cy="342008"/>
          </a:xfrm>
          <a:prstGeom prst="rect">
            <a:avLst/>
          </a:prstGeom>
        </p:spPr>
      </p:pic>
      <p:graphicFrame>
        <p:nvGraphicFramePr>
          <p:cNvPr id="7" name="Объект 6">
            <a:extLst>
              <a:ext uri="{FF2B5EF4-FFF2-40B4-BE49-F238E27FC236}">
                <a16:creationId xmlns:a16="http://schemas.microsoft.com/office/drawing/2014/main" id="{26FB4728-4D4D-4940-AEAE-03F30A2D56F4}"/>
              </a:ext>
            </a:extLst>
          </p:cNvPr>
          <p:cNvGraphicFramePr>
            <a:graphicFrameLocks noGrp="1"/>
          </p:cNvGraphicFramePr>
          <p:nvPr>
            <p:ph idx="1"/>
            <p:extLst>
              <p:ext uri="{D42A27DB-BD31-4B8C-83A1-F6EECF244321}">
                <p14:modId xmlns:p14="http://schemas.microsoft.com/office/powerpoint/2010/main" val="857769549"/>
              </p:ext>
            </p:extLst>
          </p:nvPr>
        </p:nvGraphicFramePr>
        <p:xfrm>
          <a:off x="569338" y="862620"/>
          <a:ext cx="11053324" cy="5641098"/>
        </p:xfrm>
        <a:graphic>
          <a:graphicData uri="http://schemas.openxmlformats.org/drawingml/2006/table">
            <a:tbl>
              <a:tblPr>
                <a:tableStyleId>{5C22544A-7EE6-4342-B048-85BDC9FD1C3A}</a:tableStyleId>
              </a:tblPr>
              <a:tblGrid>
                <a:gridCol w="3321663">
                  <a:extLst>
                    <a:ext uri="{9D8B030D-6E8A-4147-A177-3AD203B41FA5}">
                      <a16:colId xmlns:a16="http://schemas.microsoft.com/office/drawing/2014/main" val="3623803051"/>
                    </a:ext>
                  </a:extLst>
                </a:gridCol>
                <a:gridCol w="1032095">
                  <a:extLst>
                    <a:ext uri="{9D8B030D-6E8A-4147-A177-3AD203B41FA5}">
                      <a16:colId xmlns:a16="http://schemas.microsoft.com/office/drawing/2014/main" val="1041775711"/>
                    </a:ext>
                  </a:extLst>
                </a:gridCol>
                <a:gridCol w="724796">
                  <a:extLst>
                    <a:ext uri="{9D8B030D-6E8A-4147-A177-3AD203B41FA5}">
                      <a16:colId xmlns:a16="http://schemas.microsoft.com/office/drawing/2014/main" val="2634811024"/>
                    </a:ext>
                  </a:extLst>
                </a:gridCol>
                <a:gridCol w="951538">
                  <a:extLst>
                    <a:ext uri="{9D8B030D-6E8A-4147-A177-3AD203B41FA5}">
                      <a16:colId xmlns:a16="http://schemas.microsoft.com/office/drawing/2014/main" val="3105964682"/>
                    </a:ext>
                  </a:extLst>
                </a:gridCol>
                <a:gridCol w="995794">
                  <a:extLst>
                    <a:ext uri="{9D8B030D-6E8A-4147-A177-3AD203B41FA5}">
                      <a16:colId xmlns:a16="http://schemas.microsoft.com/office/drawing/2014/main" val="3028337233"/>
                    </a:ext>
                  </a:extLst>
                </a:gridCol>
                <a:gridCol w="973666">
                  <a:extLst>
                    <a:ext uri="{9D8B030D-6E8A-4147-A177-3AD203B41FA5}">
                      <a16:colId xmlns:a16="http://schemas.microsoft.com/office/drawing/2014/main" val="3853950134"/>
                    </a:ext>
                  </a:extLst>
                </a:gridCol>
                <a:gridCol w="1073247">
                  <a:extLst>
                    <a:ext uri="{9D8B030D-6E8A-4147-A177-3AD203B41FA5}">
                      <a16:colId xmlns:a16="http://schemas.microsoft.com/office/drawing/2014/main" val="2415210167"/>
                    </a:ext>
                  </a:extLst>
                </a:gridCol>
                <a:gridCol w="973666">
                  <a:extLst>
                    <a:ext uri="{9D8B030D-6E8A-4147-A177-3AD203B41FA5}">
                      <a16:colId xmlns:a16="http://schemas.microsoft.com/office/drawing/2014/main" val="249583846"/>
                    </a:ext>
                  </a:extLst>
                </a:gridCol>
                <a:gridCol w="1006859">
                  <a:extLst>
                    <a:ext uri="{9D8B030D-6E8A-4147-A177-3AD203B41FA5}">
                      <a16:colId xmlns:a16="http://schemas.microsoft.com/office/drawing/2014/main" val="1459105453"/>
                    </a:ext>
                  </a:extLst>
                </a:gridCol>
              </a:tblGrid>
              <a:tr h="161850">
                <a:tc rowSpan="2">
                  <a:txBody>
                    <a:bodyPr/>
                    <a:lstStyle/>
                    <a:p>
                      <a:pPr algn="ctr" fontAlgn="ctr"/>
                      <a:r>
                        <a:rPr lang="ru-RU" sz="1050" u="none" strike="noStrike" dirty="0">
                          <a:effectLst/>
                        </a:rPr>
                        <a:t>Наименование муниципальной программы/подпрограммы/показателя</a:t>
                      </a:r>
                      <a:endParaRPr lang="ru-RU" sz="1050" b="0" i="0" u="none" strike="noStrike" dirty="0">
                        <a:solidFill>
                          <a:srgbClr val="000000"/>
                        </a:solidFill>
                        <a:effectLst/>
                        <a:latin typeface="Arial" panose="020B0604020202020204" pitchFamily="34" charset="0"/>
                      </a:endParaRPr>
                    </a:p>
                  </a:txBody>
                  <a:tcPr marL="3660" marR="3660" marT="3660" marB="0" anchor="ctr"/>
                </a:tc>
                <a:tc rowSpan="2">
                  <a:txBody>
                    <a:bodyPr/>
                    <a:lstStyle/>
                    <a:p>
                      <a:pPr algn="ctr" fontAlgn="ctr"/>
                      <a:r>
                        <a:rPr lang="ru-RU" sz="1050" u="none" strike="noStrike">
                          <a:effectLst/>
                        </a:rPr>
                        <a:t>Тип показателя</a:t>
                      </a:r>
                      <a:endParaRPr lang="ru-RU" sz="1050" b="0" i="0" u="none" strike="noStrike">
                        <a:solidFill>
                          <a:srgbClr val="000000"/>
                        </a:solidFill>
                        <a:effectLst/>
                        <a:latin typeface="Arial" panose="020B0604020202020204" pitchFamily="34" charset="0"/>
                      </a:endParaRPr>
                    </a:p>
                  </a:txBody>
                  <a:tcPr marL="3660" marR="3660" marT="3660" marB="0" anchor="ctr"/>
                </a:tc>
                <a:tc rowSpan="2">
                  <a:txBody>
                    <a:bodyPr/>
                    <a:lstStyle/>
                    <a:p>
                      <a:pPr algn="ctr" fontAlgn="ctr"/>
                      <a:r>
                        <a:rPr lang="ru-RU" sz="1050" u="none" strike="noStrike">
                          <a:effectLst/>
                        </a:rPr>
                        <a:t>Единица измерения</a:t>
                      </a:r>
                      <a:endParaRPr lang="ru-RU" sz="1050" b="0" i="0" u="none" strike="noStrike">
                        <a:solidFill>
                          <a:srgbClr val="000000"/>
                        </a:solidFill>
                        <a:effectLst/>
                        <a:latin typeface="Arial" panose="020B0604020202020204" pitchFamily="34" charset="0"/>
                      </a:endParaRPr>
                    </a:p>
                  </a:txBody>
                  <a:tcPr marL="3660" marR="3660" marT="3660" marB="0" anchor="ctr"/>
                </a:tc>
                <a:tc rowSpan="2">
                  <a:txBody>
                    <a:bodyPr/>
                    <a:lstStyle/>
                    <a:p>
                      <a:pPr algn="ctr" fontAlgn="ctr"/>
                      <a:r>
                        <a:rPr lang="ru-RU" sz="1050" u="none" strike="noStrike">
                          <a:effectLst/>
                        </a:rPr>
                        <a:t>Базовое значение</a:t>
                      </a:r>
                      <a:endParaRPr lang="ru-RU" sz="1050" b="0" i="0" u="none" strike="noStrike">
                        <a:solidFill>
                          <a:srgbClr val="000000"/>
                        </a:solidFill>
                        <a:effectLst/>
                        <a:latin typeface="Arial" panose="020B0604020202020204" pitchFamily="34" charset="0"/>
                      </a:endParaRPr>
                    </a:p>
                  </a:txBody>
                  <a:tcPr marL="3660" marR="3660" marT="3660" marB="0" anchor="ctr"/>
                </a:tc>
                <a:tc rowSpan="2">
                  <a:txBody>
                    <a:bodyPr/>
                    <a:lstStyle/>
                    <a:p>
                      <a:pPr algn="ctr" fontAlgn="ctr"/>
                      <a:r>
                        <a:rPr lang="ru-RU" sz="1050" u="none" strike="noStrike" dirty="0">
                          <a:effectLst/>
                        </a:rPr>
                        <a:t>Достигнутое </a:t>
                      </a:r>
                    </a:p>
                    <a:p>
                      <a:pPr algn="ctr" fontAlgn="ctr"/>
                      <a:r>
                        <a:rPr lang="ru-RU" sz="1050" u="none" strike="noStrike" dirty="0">
                          <a:effectLst/>
                        </a:rPr>
                        <a:t>2021 года</a:t>
                      </a:r>
                      <a:endParaRPr lang="ru-RU" sz="1050" b="0" i="0" u="none" strike="noStrike" dirty="0">
                        <a:solidFill>
                          <a:srgbClr val="000000"/>
                        </a:solidFill>
                        <a:effectLst/>
                        <a:latin typeface="Arial" panose="020B0604020202020204" pitchFamily="34" charset="0"/>
                      </a:endParaRPr>
                    </a:p>
                  </a:txBody>
                  <a:tcPr marL="3660" marR="3660" marT="3660" marB="0" anchor="ctr"/>
                </a:tc>
                <a:tc rowSpan="2">
                  <a:txBody>
                    <a:bodyPr/>
                    <a:lstStyle/>
                    <a:p>
                      <a:pPr algn="ctr" fontAlgn="ctr"/>
                      <a:r>
                        <a:rPr lang="ru-RU" sz="1050" u="none" strike="noStrike" dirty="0">
                          <a:effectLst/>
                        </a:rPr>
                        <a:t>Оценка 2022 год</a:t>
                      </a:r>
                      <a:endParaRPr lang="ru-RU" sz="1050" b="0" i="0" u="none" strike="noStrike" dirty="0">
                        <a:solidFill>
                          <a:srgbClr val="000000"/>
                        </a:solidFill>
                        <a:effectLst/>
                        <a:latin typeface="Arial" panose="020B0604020202020204" pitchFamily="34" charset="0"/>
                      </a:endParaRPr>
                    </a:p>
                  </a:txBody>
                  <a:tcPr marL="3660" marR="3660" marT="3660" marB="0" anchor="ctr"/>
                </a:tc>
                <a:tc gridSpan="3">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ru-RU" sz="105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Планируемое значение показателя по годам реализации</a:t>
                      </a:r>
                    </a:p>
                  </a:txBody>
                  <a:tcPr marL="3729" marR="3729" marT="3729" marB="0" anchor="ctr"/>
                </a:tc>
                <a:tc hMerge="1">
                  <a:txBody>
                    <a:bodyPr/>
                    <a:lstStyle/>
                    <a:p>
                      <a:endParaRPr lang="ru-RU" dirty="0"/>
                    </a:p>
                  </a:txBody>
                  <a:tcPr marL="3729" marR="3729" marT="3729" marB="0" anchor="ctr"/>
                </a:tc>
                <a:tc hMerge="1">
                  <a:txBody>
                    <a:bodyPr/>
                    <a:lstStyle/>
                    <a:p>
                      <a:endParaRPr lang="ru-RU" dirty="0"/>
                    </a:p>
                  </a:txBody>
                  <a:tcPr marL="3729" marR="3729" marT="3729" marB="0" anchor="ctr"/>
                </a:tc>
                <a:extLst>
                  <a:ext uri="{0D108BD9-81ED-4DB2-BD59-A6C34878D82A}">
                    <a16:rowId xmlns:a16="http://schemas.microsoft.com/office/drawing/2014/main" val="2405920471"/>
                  </a:ext>
                </a:extLst>
              </a:tr>
              <a:tr h="161850">
                <a:tc vMerge="1">
                  <a:txBody>
                    <a:bodyPr/>
                    <a:lstStyle/>
                    <a:p>
                      <a:endParaRPr lang="ru-RU"/>
                    </a:p>
                  </a:txBody>
                  <a:tcPr/>
                </a:tc>
                <a:tc vMerge="1">
                  <a:txBody>
                    <a:bodyPr/>
                    <a:lstStyle/>
                    <a:p>
                      <a:endParaRPr lang="ru-RU"/>
                    </a:p>
                  </a:txBody>
                  <a:tcPr/>
                </a:tc>
                <a:tc vMerge="1">
                  <a:txBody>
                    <a:bodyPr/>
                    <a:lstStyle/>
                    <a:p>
                      <a:endParaRPr lang="ru-RU"/>
                    </a:p>
                  </a:txBody>
                  <a:tcPr/>
                </a:tc>
                <a:tc vMerge="1">
                  <a:txBody>
                    <a:bodyPr/>
                    <a:lstStyle/>
                    <a:p>
                      <a:endParaRPr lang="ru-RU"/>
                    </a:p>
                  </a:txBody>
                  <a:tcPr/>
                </a:tc>
                <a:tc vMerge="1">
                  <a:txBody>
                    <a:bodyPr/>
                    <a:lstStyle/>
                    <a:p>
                      <a:endParaRPr lang="ru-RU"/>
                    </a:p>
                  </a:txBody>
                  <a:tcPr/>
                </a:tc>
                <a:tc vMerge="1">
                  <a:txBody>
                    <a:bodyPr/>
                    <a:lstStyle/>
                    <a:p>
                      <a:endParaRPr lang="ru-RU"/>
                    </a:p>
                  </a:txBody>
                  <a:tcPr/>
                </a:tc>
                <a:tc>
                  <a:txBody>
                    <a:bodyPr/>
                    <a:lstStyle/>
                    <a:p>
                      <a:pPr algn="ctr" fontAlgn="ctr"/>
                      <a:r>
                        <a:rPr lang="ru-RU" sz="1050" u="none" strike="noStrike" dirty="0">
                          <a:effectLst/>
                        </a:rPr>
                        <a:t>2023 год</a:t>
                      </a:r>
                      <a:endParaRPr lang="ru-RU" sz="1050" b="0" i="0" u="none" strike="noStrike" dirty="0">
                        <a:solidFill>
                          <a:srgbClr val="000000"/>
                        </a:solidFill>
                        <a:effectLst/>
                        <a:latin typeface="Arial" panose="020B0604020202020204" pitchFamily="34" charset="0"/>
                      </a:endParaRPr>
                    </a:p>
                  </a:txBody>
                  <a:tcPr marL="3729" marR="3729" marT="3729" marB="0" anchor="ctr"/>
                </a:tc>
                <a:tc>
                  <a:txBody>
                    <a:bodyPr/>
                    <a:lstStyle/>
                    <a:p>
                      <a:pPr algn="ctr" fontAlgn="ctr"/>
                      <a:r>
                        <a:rPr lang="ru-RU" sz="1050" u="none" strike="noStrike" dirty="0">
                          <a:effectLst/>
                        </a:rPr>
                        <a:t>2024 год</a:t>
                      </a:r>
                      <a:endParaRPr lang="ru-RU" sz="1050" b="0" i="0" u="none" strike="noStrike" dirty="0">
                        <a:solidFill>
                          <a:srgbClr val="000000"/>
                        </a:solidFill>
                        <a:effectLst/>
                        <a:latin typeface="Arial" panose="020B0604020202020204" pitchFamily="34" charset="0"/>
                      </a:endParaRPr>
                    </a:p>
                  </a:txBody>
                  <a:tcPr marL="3729" marR="3729" marT="3729" marB="0" anchor="ctr"/>
                </a:tc>
                <a:tc>
                  <a:txBody>
                    <a:bodyPr/>
                    <a:lstStyle/>
                    <a:p>
                      <a:pPr algn="ctr" fontAlgn="ctr"/>
                      <a:r>
                        <a:rPr lang="ru-RU" sz="1050" u="none" strike="noStrike" dirty="0">
                          <a:effectLst/>
                        </a:rPr>
                        <a:t>2025 год</a:t>
                      </a:r>
                      <a:endParaRPr lang="ru-RU" sz="1050" b="0" i="0" u="none" strike="noStrike" dirty="0">
                        <a:solidFill>
                          <a:srgbClr val="000000"/>
                        </a:solidFill>
                        <a:effectLst/>
                        <a:latin typeface="Arial" panose="020B0604020202020204" pitchFamily="34" charset="0"/>
                      </a:endParaRPr>
                    </a:p>
                  </a:txBody>
                  <a:tcPr marL="3729" marR="3729" marT="3729" marB="0" anchor="ctr"/>
                </a:tc>
                <a:extLst>
                  <a:ext uri="{0D108BD9-81ED-4DB2-BD59-A6C34878D82A}">
                    <a16:rowId xmlns:a16="http://schemas.microsoft.com/office/drawing/2014/main" val="2453712516"/>
                  </a:ext>
                </a:extLst>
              </a:tr>
              <a:tr h="111779">
                <a:tc>
                  <a:txBody>
                    <a:bodyPr/>
                    <a:lstStyle/>
                    <a:p>
                      <a:pPr algn="l" fontAlgn="ctr"/>
                      <a:r>
                        <a:rPr lang="ru-RU" sz="1050" u="none" strike="noStrike" dirty="0">
                          <a:solidFill>
                            <a:schemeClr val="tx1"/>
                          </a:solidFill>
                          <a:effectLst/>
                        </a:rPr>
                        <a:t>Муниципальная программа «Спорт»</a:t>
                      </a:r>
                      <a:endParaRPr lang="ru-RU" sz="1050" b="1" i="0" u="none" strike="noStrike" dirty="0">
                        <a:solidFill>
                          <a:schemeClr val="tx1"/>
                        </a:solidFill>
                        <a:effectLst/>
                        <a:latin typeface="Arial" panose="020B0604020202020204" pitchFamily="34" charset="0"/>
                      </a:endParaRPr>
                    </a:p>
                  </a:txBody>
                  <a:tcPr marL="3660" marR="3660" marT="3660" marB="0" anchor="ctr"/>
                </a:tc>
                <a:tc>
                  <a:txBody>
                    <a:bodyPr/>
                    <a:lstStyle/>
                    <a:p>
                      <a:pPr algn="ctr" fontAlgn="ctr"/>
                      <a:r>
                        <a:rPr lang="ru-RU" sz="1050" u="none" strike="noStrike">
                          <a:effectLst/>
                        </a:rPr>
                        <a:t> </a:t>
                      </a:r>
                      <a:endParaRPr lang="ru-RU" sz="1050" b="0" i="0" u="none" strike="noStrike">
                        <a:solidFill>
                          <a:srgbClr val="000000"/>
                        </a:solidFill>
                        <a:effectLst/>
                        <a:latin typeface="Arial" panose="020B0604020202020204" pitchFamily="34" charset="0"/>
                      </a:endParaRPr>
                    </a:p>
                  </a:txBody>
                  <a:tcPr marL="3660" marR="3660" marT="3660" marB="0" anchor="ctr"/>
                </a:tc>
                <a:tc>
                  <a:txBody>
                    <a:bodyPr/>
                    <a:lstStyle/>
                    <a:p>
                      <a:pPr algn="ctr" fontAlgn="ctr"/>
                      <a:r>
                        <a:rPr lang="ru-RU" sz="1050" u="none" strike="noStrike">
                          <a:effectLst/>
                        </a:rPr>
                        <a:t> </a:t>
                      </a:r>
                      <a:endParaRPr lang="ru-RU" sz="1050" b="0" i="0" u="none" strike="noStrike">
                        <a:solidFill>
                          <a:srgbClr val="000000"/>
                        </a:solidFill>
                        <a:effectLst/>
                        <a:latin typeface="Arial" panose="020B0604020202020204" pitchFamily="34" charset="0"/>
                      </a:endParaRPr>
                    </a:p>
                  </a:txBody>
                  <a:tcPr marL="3660" marR="3660" marT="3660" marB="0" anchor="ctr"/>
                </a:tc>
                <a:tc>
                  <a:txBody>
                    <a:bodyPr/>
                    <a:lstStyle/>
                    <a:p>
                      <a:pPr algn="ctr" fontAlgn="ctr"/>
                      <a:r>
                        <a:rPr lang="ru-RU" sz="1050" u="none" strike="noStrike">
                          <a:effectLst/>
                        </a:rPr>
                        <a:t> </a:t>
                      </a:r>
                      <a:endParaRPr lang="ru-RU" sz="1050" b="0" i="0" u="none" strike="noStrike">
                        <a:solidFill>
                          <a:srgbClr val="000000"/>
                        </a:solidFill>
                        <a:effectLst/>
                        <a:latin typeface="Arial" panose="020B0604020202020204" pitchFamily="34" charset="0"/>
                      </a:endParaRPr>
                    </a:p>
                  </a:txBody>
                  <a:tcPr marL="3660" marR="3660" marT="3660" marB="0" anchor="ctr"/>
                </a:tc>
                <a:tc>
                  <a:txBody>
                    <a:bodyPr/>
                    <a:lstStyle/>
                    <a:p>
                      <a:pPr algn="ctr" fontAlgn="ctr"/>
                      <a:r>
                        <a:rPr lang="ru-RU" sz="1050" u="none" strike="noStrike">
                          <a:effectLst/>
                        </a:rPr>
                        <a:t> </a:t>
                      </a:r>
                      <a:endParaRPr lang="ru-RU" sz="1050" b="0" i="0" u="none" strike="noStrike">
                        <a:solidFill>
                          <a:srgbClr val="000000"/>
                        </a:solidFill>
                        <a:effectLst/>
                        <a:latin typeface="Arial" panose="020B0604020202020204" pitchFamily="34" charset="0"/>
                      </a:endParaRPr>
                    </a:p>
                  </a:txBody>
                  <a:tcPr marL="3660" marR="3660" marT="3660" marB="0" anchor="ctr"/>
                </a:tc>
                <a:tc>
                  <a:txBody>
                    <a:bodyPr/>
                    <a:lstStyle/>
                    <a:p>
                      <a:pPr algn="ctr" fontAlgn="ctr"/>
                      <a:r>
                        <a:rPr lang="ru-RU" sz="1050" u="none" strike="noStrike">
                          <a:effectLst/>
                        </a:rPr>
                        <a:t> </a:t>
                      </a:r>
                      <a:endParaRPr lang="ru-RU" sz="1050" b="0" i="0" u="none" strike="noStrike">
                        <a:solidFill>
                          <a:srgbClr val="000000"/>
                        </a:solidFill>
                        <a:effectLst/>
                        <a:latin typeface="Arial" panose="020B0604020202020204" pitchFamily="34" charset="0"/>
                      </a:endParaRPr>
                    </a:p>
                  </a:txBody>
                  <a:tcPr marL="3660" marR="3660" marT="3660" marB="0" anchor="ctr"/>
                </a:tc>
                <a:tc>
                  <a:txBody>
                    <a:bodyPr/>
                    <a:lstStyle/>
                    <a:p>
                      <a:pPr algn="ctr" fontAlgn="ctr"/>
                      <a:r>
                        <a:rPr lang="ru-RU" sz="1050" u="none" strike="noStrike">
                          <a:effectLst/>
                        </a:rPr>
                        <a:t> </a:t>
                      </a:r>
                      <a:endParaRPr lang="ru-RU" sz="1050" b="0" i="0" u="none" strike="noStrike">
                        <a:solidFill>
                          <a:srgbClr val="000000"/>
                        </a:solidFill>
                        <a:effectLst/>
                        <a:latin typeface="Arial" panose="020B0604020202020204" pitchFamily="34" charset="0"/>
                      </a:endParaRPr>
                    </a:p>
                  </a:txBody>
                  <a:tcPr marL="3660" marR="3660" marT="3660" marB="0" anchor="ctr"/>
                </a:tc>
                <a:tc>
                  <a:txBody>
                    <a:bodyPr/>
                    <a:lstStyle/>
                    <a:p>
                      <a:pPr algn="ctr" fontAlgn="ctr"/>
                      <a:r>
                        <a:rPr lang="ru-RU" sz="1050" u="none" strike="noStrike">
                          <a:effectLst/>
                        </a:rPr>
                        <a:t> </a:t>
                      </a:r>
                      <a:endParaRPr lang="ru-RU" sz="1050" b="0" i="0" u="none" strike="noStrike">
                        <a:solidFill>
                          <a:srgbClr val="000000"/>
                        </a:solidFill>
                        <a:effectLst/>
                        <a:latin typeface="Calibri" panose="020F0502020204030204" pitchFamily="34" charset="0"/>
                      </a:endParaRPr>
                    </a:p>
                  </a:txBody>
                  <a:tcPr marL="3660" marR="3660" marT="3660" marB="0" anchor="ctr"/>
                </a:tc>
                <a:tc>
                  <a:txBody>
                    <a:bodyPr/>
                    <a:lstStyle/>
                    <a:p>
                      <a:pPr algn="ctr" fontAlgn="ctr"/>
                      <a:r>
                        <a:rPr lang="ru-RU" sz="1050" u="none" strike="noStrike" dirty="0">
                          <a:effectLst/>
                        </a:rPr>
                        <a:t> </a:t>
                      </a:r>
                      <a:endParaRPr lang="ru-RU" sz="1050" b="0" i="0" u="none" strike="noStrike" dirty="0">
                        <a:solidFill>
                          <a:srgbClr val="000000"/>
                        </a:solidFill>
                        <a:effectLst/>
                        <a:latin typeface="Calibri" panose="020F0502020204030204" pitchFamily="34" charset="0"/>
                      </a:endParaRPr>
                    </a:p>
                  </a:txBody>
                  <a:tcPr marL="3660" marR="3660" marT="3660" marB="0" anchor="ctr"/>
                </a:tc>
                <a:extLst>
                  <a:ext uri="{0D108BD9-81ED-4DB2-BD59-A6C34878D82A}">
                    <a16:rowId xmlns:a16="http://schemas.microsoft.com/office/drawing/2014/main" val="4156348667"/>
                  </a:ext>
                </a:extLst>
              </a:tr>
              <a:tr h="111779">
                <a:tc>
                  <a:txBody>
                    <a:bodyPr/>
                    <a:lstStyle/>
                    <a:p>
                      <a:pPr algn="l" fontAlgn="ctr"/>
                      <a:r>
                        <a:rPr lang="ru-RU" sz="1050" u="none" strike="noStrike" dirty="0">
                          <a:solidFill>
                            <a:schemeClr val="tx1"/>
                          </a:solidFill>
                          <a:effectLst/>
                        </a:rPr>
                        <a:t>Подпрограмма I «Развитие физической культуры и спорта»</a:t>
                      </a:r>
                      <a:endParaRPr lang="ru-RU" sz="1050" b="1" i="0" u="none" strike="noStrike" dirty="0">
                        <a:solidFill>
                          <a:schemeClr val="tx1"/>
                        </a:solidFill>
                        <a:effectLst/>
                        <a:latin typeface="Arial" panose="020B0604020202020204" pitchFamily="34" charset="0"/>
                      </a:endParaRPr>
                    </a:p>
                  </a:txBody>
                  <a:tcPr marL="3660" marR="3660" marT="3660" marB="0" anchor="ctr"/>
                </a:tc>
                <a:tc>
                  <a:txBody>
                    <a:bodyPr/>
                    <a:lstStyle/>
                    <a:p>
                      <a:pPr algn="ctr" fontAlgn="ctr"/>
                      <a:r>
                        <a:rPr lang="ru-RU" sz="1050" u="none" strike="noStrike">
                          <a:effectLst/>
                        </a:rPr>
                        <a:t> </a:t>
                      </a:r>
                      <a:endParaRPr lang="ru-RU" sz="1050" b="0" i="0" u="none" strike="noStrike">
                        <a:solidFill>
                          <a:srgbClr val="000000"/>
                        </a:solidFill>
                        <a:effectLst/>
                        <a:latin typeface="Arial" panose="020B0604020202020204" pitchFamily="34" charset="0"/>
                      </a:endParaRPr>
                    </a:p>
                  </a:txBody>
                  <a:tcPr marL="3660" marR="3660" marT="3660" marB="0" anchor="ctr"/>
                </a:tc>
                <a:tc>
                  <a:txBody>
                    <a:bodyPr/>
                    <a:lstStyle/>
                    <a:p>
                      <a:pPr algn="ctr" fontAlgn="ctr"/>
                      <a:r>
                        <a:rPr lang="ru-RU" sz="1050" u="none" strike="noStrike">
                          <a:effectLst/>
                        </a:rPr>
                        <a:t> </a:t>
                      </a:r>
                      <a:endParaRPr lang="ru-RU" sz="1050" b="0" i="0" u="none" strike="noStrike">
                        <a:solidFill>
                          <a:srgbClr val="000000"/>
                        </a:solidFill>
                        <a:effectLst/>
                        <a:latin typeface="Arial" panose="020B0604020202020204" pitchFamily="34" charset="0"/>
                      </a:endParaRPr>
                    </a:p>
                  </a:txBody>
                  <a:tcPr marL="3660" marR="3660" marT="3660" marB="0" anchor="ctr"/>
                </a:tc>
                <a:tc>
                  <a:txBody>
                    <a:bodyPr/>
                    <a:lstStyle/>
                    <a:p>
                      <a:pPr algn="ctr" fontAlgn="ctr"/>
                      <a:r>
                        <a:rPr lang="ru-RU" sz="1050" u="none" strike="noStrike">
                          <a:effectLst/>
                        </a:rPr>
                        <a:t> </a:t>
                      </a:r>
                      <a:endParaRPr lang="ru-RU" sz="1050" b="0" i="0" u="none" strike="noStrike">
                        <a:solidFill>
                          <a:srgbClr val="000000"/>
                        </a:solidFill>
                        <a:effectLst/>
                        <a:latin typeface="Arial" panose="020B0604020202020204" pitchFamily="34" charset="0"/>
                      </a:endParaRPr>
                    </a:p>
                  </a:txBody>
                  <a:tcPr marL="3660" marR="3660" marT="3660" marB="0" anchor="ctr"/>
                </a:tc>
                <a:tc>
                  <a:txBody>
                    <a:bodyPr/>
                    <a:lstStyle/>
                    <a:p>
                      <a:pPr algn="ctr" fontAlgn="ctr"/>
                      <a:r>
                        <a:rPr lang="ru-RU" sz="1050" u="none" strike="noStrike">
                          <a:effectLst/>
                        </a:rPr>
                        <a:t> </a:t>
                      </a:r>
                      <a:endParaRPr lang="ru-RU" sz="1050" b="0" i="0" u="none" strike="noStrike">
                        <a:solidFill>
                          <a:srgbClr val="000000"/>
                        </a:solidFill>
                        <a:effectLst/>
                        <a:latin typeface="Arial" panose="020B0604020202020204" pitchFamily="34" charset="0"/>
                      </a:endParaRPr>
                    </a:p>
                  </a:txBody>
                  <a:tcPr marL="3660" marR="3660" marT="3660" marB="0" anchor="ctr"/>
                </a:tc>
                <a:tc>
                  <a:txBody>
                    <a:bodyPr/>
                    <a:lstStyle/>
                    <a:p>
                      <a:pPr algn="ctr" fontAlgn="ctr"/>
                      <a:r>
                        <a:rPr lang="ru-RU" sz="1050" u="none" strike="noStrike">
                          <a:effectLst/>
                        </a:rPr>
                        <a:t> </a:t>
                      </a:r>
                      <a:endParaRPr lang="ru-RU" sz="1050" b="0" i="0" u="none" strike="noStrike">
                        <a:solidFill>
                          <a:srgbClr val="000000"/>
                        </a:solidFill>
                        <a:effectLst/>
                        <a:latin typeface="Arial" panose="020B0604020202020204" pitchFamily="34" charset="0"/>
                      </a:endParaRPr>
                    </a:p>
                  </a:txBody>
                  <a:tcPr marL="3660" marR="3660" marT="3660" marB="0" anchor="ctr"/>
                </a:tc>
                <a:tc>
                  <a:txBody>
                    <a:bodyPr/>
                    <a:lstStyle/>
                    <a:p>
                      <a:pPr algn="ctr" fontAlgn="ctr"/>
                      <a:r>
                        <a:rPr lang="ru-RU" sz="1050" u="none" strike="noStrike">
                          <a:effectLst/>
                        </a:rPr>
                        <a:t> </a:t>
                      </a:r>
                      <a:endParaRPr lang="ru-RU" sz="1050" b="0" i="0" u="none" strike="noStrike">
                        <a:solidFill>
                          <a:srgbClr val="000000"/>
                        </a:solidFill>
                        <a:effectLst/>
                        <a:latin typeface="Arial" panose="020B0604020202020204" pitchFamily="34" charset="0"/>
                      </a:endParaRPr>
                    </a:p>
                  </a:txBody>
                  <a:tcPr marL="3660" marR="3660" marT="3660" marB="0" anchor="ctr"/>
                </a:tc>
                <a:tc>
                  <a:txBody>
                    <a:bodyPr/>
                    <a:lstStyle/>
                    <a:p>
                      <a:pPr algn="ctr" fontAlgn="ctr"/>
                      <a:r>
                        <a:rPr lang="ru-RU" sz="1050" u="none" strike="noStrike">
                          <a:effectLst/>
                        </a:rPr>
                        <a:t> </a:t>
                      </a:r>
                      <a:endParaRPr lang="ru-RU" sz="1050" b="0" i="0" u="none" strike="noStrike">
                        <a:solidFill>
                          <a:srgbClr val="000000"/>
                        </a:solidFill>
                        <a:effectLst/>
                        <a:latin typeface="Calibri" panose="020F0502020204030204" pitchFamily="34" charset="0"/>
                      </a:endParaRPr>
                    </a:p>
                  </a:txBody>
                  <a:tcPr marL="3660" marR="3660" marT="3660" marB="0" anchor="ctr"/>
                </a:tc>
                <a:tc>
                  <a:txBody>
                    <a:bodyPr/>
                    <a:lstStyle/>
                    <a:p>
                      <a:pPr algn="ctr" fontAlgn="ctr"/>
                      <a:r>
                        <a:rPr lang="ru-RU" sz="1050" u="none" strike="noStrike">
                          <a:effectLst/>
                        </a:rPr>
                        <a:t> </a:t>
                      </a:r>
                      <a:endParaRPr lang="ru-RU" sz="1050" b="0" i="0" u="none" strike="noStrike">
                        <a:solidFill>
                          <a:srgbClr val="000000"/>
                        </a:solidFill>
                        <a:effectLst/>
                        <a:latin typeface="Calibri" panose="020F0502020204030204" pitchFamily="34" charset="0"/>
                      </a:endParaRPr>
                    </a:p>
                  </a:txBody>
                  <a:tcPr marL="3660" marR="3660" marT="3660" marB="0" anchor="ctr"/>
                </a:tc>
                <a:extLst>
                  <a:ext uri="{0D108BD9-81ED-4DB2-BD59-A6C34878D82A}">
                    <a16:rowId xmlns:a16="http://schemas.microsoft.com/office/drawing/2014/main" val="1309286906"/>
                  </a:ext>
                </a:extLst>
              </a:tr>
              <a:tr h="329527">
                <a:tc>
                  <a:txBody>
                    <a:bodyPr/>
                    <a:lstStyle/>
                    <a:p>
                      <a:pPr algn="l" fontAlgn="ctr"/>
                      <a:r>
                        <a:rPr lang="ru-RU" sz="1050" u="none" strike="noStrike" dirty="0">
                          <a:solidFill>
                            <a:schemeClr val="tx1"/>
                          </a:solidFill>
                          <a:effectLst/>
                        </a:rPr>
                        <a:t>Эффективность использования существующих объектов спорта (отношение фактической посещаемости к нормативной пропускной способности)</a:t>
                      </a:r>
                      <a:endParaRPr lang="ru-RU" sz="1050" b="0" i="0" u="none" strike="noStrike" dirty="0">
                        <a:solidFill>
                          <a:schemeClr val="tx1"/>
                        </a:solidFill>
                        <a:effectLst/>
                        <a:latin typeface="Arial" panose="020B0604020202020204" pitchFamily="34" charset="0"/>
                      </a:endParaRPr>
                    </a:p>
                  </a:txBody>
                  <a:tcPr marL="3660" marR="3660" marT="3660" marB="0" anchor="ctr"/>
                </a:tc>
                <a:tc>
                  <a:txBody>
                    <a:bodyPr/>
                    <a:lstStyle/>
                    <a:p>
                      <a:pPr algn="ctr" fontAlgn="ctr"/>
                      <a:r>
                        <a:rPr lang="ru-RU" sz="1050" u="none" strike="noStrike">
                          <a:effectLst/>
                        </a:rPr>
                        <a:t>Показатель муниципальной программы</a:t>
                      </a:r>
                      <a:endParaRPr lang="ru-RU" sz="1050" b="0" i="0" u="none" strike="noStrike">
                        <a:solidFill>
                          <a:srgbClr val="000000"/>
                        </a:solidFill>
                        <a:effectLst/>
                        <a:latin typeface="Arial" panose="020B0604020202020204" pitchFamily="34" charset="0"/>
                      </a:endParaRPr>
                    </a:p>
                  </a:txBody>
                  <a:tcPr marL="3660" marR="3660" marT="3660" marB="0" anchor="ctr"/>
                </a:tc>
                <a:tc>
                  <a:txBody>
                    <a:bodyPr/>
                    <a:lstStyle/>
                    <a:p>
                      <a:pPr algn="ctr" fontAlgn="ctr"/>
                      <a:r>
                        <a:rPr lang="ru-RU" sz="1050" u="none" strike="noStrike">
                          <a:effectLst/>
                        </a:rPr>
                        <a:t>Процент</a:t>
                      </a:r>
                      <a:endParaRPr lang="ru-RU" sz="1050" b="0" i="0" u="none" strike="noStrike">
                        <a:solidFill>
                          <a:srgbClr val="000000"/>
                        </a:solidFill>
                        <a:effectLst/>
                        <a:latin typeface="Arial" panose="020B0604020202020204" pitchFamily="34" charset="0"/>
                      </a:endParaRPr>
                    </a:p>
                  </a:txBody>
                  <a:tcPr marL="3660" marR="3660" marT="3660" marB="0" anchor="ctr"/>
                </a:tc>
                <a:tc>
                  <a:txBody>
                    <a:bodyPr/>
                    <a:lstStyle/>
                    <a:p>
                      <a:pPr algn="ctr" fontAlgn="ctr"/>
                      <a:r>
                        <a:rPr lang="ru-RU" sz="1050" u="none" strike="noStrike">
                          <a:effectLst/>
                        </a:rPr>
                        <a:t>99,5</a:t>
                      </a:r>
                      <a:endParaRPr lang="ru-RU" sz="1050" b="0" i="0" u="none" strike="noStrike">
                        <a:solidFill>
                          <a:srgbClr val="000000"/>
                        </a:solidFill>
                        <a:effectLst/>
                        <a:latin typeface="Arial" panose="020B0604020202020204" pitchFamily="34" charset="0"/>
                      </a:endParaRPr>
                    </a:p>
                  </a:txBody>
                  <a:tcPr marL="3660" marR="3660" marT="3660" marB="0" anchor="ctr"/>
                </a:tc>
                <a:tc>
                  <a:txBody>
                    <a:bodyPr/>
                    <a:lstStyle/>
                    <a:p>
                      <a:pPr algn="ctr" fontAlgn="ctr"/>
                      <a:r>
                        <a:rPr lang="ru-RU" sz="1050" u="none" strike="noStrike" dirty="0">
                          <a:effectLst/>
                        </a:rPr>
                        <a:t>100</a:t>
                      </a:r>
                      <a:endParaRPr lang="ru-RU" sz="1050" b="0" i="0" u="none" strike="noStrike" dirty="0">
                        <a:solidFill>
                          <a:srgbClr val="000000"/>
                        </a:solidFill>
                        <a:effectLst/>
                        <a:latin typeface="Arial" panose="020B0604020202020204" pitchFamily="34" charset="0"/>
                      </a:endParaRPr>
                    </a:p>
                  </a:txBody>
                  <a:tcPr marL="3660" marR="3660" marT="3660" marB="0" anchor="ctr"/>
                </a:tc>
                <a:tc>
                  <a:txBody>
                    <a:bodyPr/>
                    <a:lstStyle/>
                    <a:p>
                      <a:pPr algn="ctr" fontAlgn="ctr"/>
                      <a:r>
                        <a:rPr lang="ru-RU" sz="1050" u="none" strike="noStrike">
                          <a:effectLst/>
                        </a:rPr>
                        <a:t>100</a:t>
                      </a:r>
                      <a:endParaRPr lang="ru-RU" sz="1050" b="0" i="0" u="none" strike="noStrike">
                        <a:solidFill>
                          <a:srgbClr val="000000"/>
                        </a:solidFill>
                        <a:effectLst/>
                        <a:latin typeface="Arial" panose="020B0604020202020204" pitchFamily="34" charset="0"/>
                      </a:endParaRPr>
                    </a:p>
                  </a:txBody>
                  <a:tcPr marL="3660" marR="3660" marT="3660" marB="0" anchor="ctr"/>
                </a:tc>
                <a:tc>
                  <a:txBody>
                    <a:bodyPr/>
                    <a:lstStyle/>
                    <a:p>
                      <a:pPr algn="ctr" fontAlgn="ctr"/>
                      <a:r>
                        <a:rPr lang="ru-RU" sz="1050" u="none" strike="noStrike">
                          <a:effectLst/>
                        </a:rPr>
                        <a:t>100</a:t>
                      </a:r>
                      <a:endParaRPr lang="ru-RU" sz="1050" b="0" i="0" u="none" strike="noStrike">
                        <a:solidFill>
                          <a:srgbClr val="000000"/>
                        </a:solidFill>
                        <a:effectLst/>
                        <a:latin typeface="Arial" panose="020B0604020202020204" pitchFamily="34" charset="0"/>
                      </a:endParaRPr>
                    </a:p>
                  </a:txBody>
                  <a:tcPr marL="3660" marR="3660" marT="3660" marB="0" anchor="ctr"/>
                </a:tc>
                <a:tc>
                  <a:txBody>
                    <a:bodyPr/>
                    <a:lstStyle/>
                    <a:p>
                      <a:pPr algn="ctr" fontAlgn="ctr"/>
                      <a:r>
                        <a:rPr lang="ru-RU" sz="1050" u="none" strike="noStrike">
                          <a:effectLst/>
                        </a:rPr>
                        <a:t>100</a:t>
                      </a:r>
                      <a:endParaRPr lang="ru-RU" sz="1050" b="0" i="0" u="none" strike="noStrike">
                        <a:solidFill>
                          <a:srgbClr val="000000"/>
                        </a:solidFill>
                        <a:effectLst/>
                        <a:latin typeface="Calibri" panose="020F0502020204030204" pitchFamily="34" charset="0"/>
                      </a:endParaRPr>
                    </a:p>
                  </a:txBody>
                  <a:tcPr marL="3660" marR="3660" marT="3660" marB="0" anchor="ctr"/>
                </a:tc>
                <a:tc>
                  <a:txBody>
                    <a:bodyPr/>
                    <a:lstStyle/>
                    <a:p>
                      <a:pPr algn="ctr" fontAlgn="ctr"/>
                      <a:r>
                        <a:rPr lang="ru-RU" sz="1050" u="none" strike="noStrike">
                          <a:effectLst/>
                        </a:rPr>
                        <a:t>100</a:t>
                      </a:r>
                      <a:endParaRPr lang="ru-RU" sz="1050" b="0" i="0" u="none" strike="noStrike">
                        <a:solidFill>
                          <a:srgbClr val="000000"/>
                        </a:solidFill>
                        <a:effectLst/>
                        <a:latin typeface="Calibri" panose="020F0502020204030204" pitchFamily="34" charset="0"/>
                      </a:endParaRPr>
                    </a:p>
                  </a:txBody>
                  <a:tcPr marL="3660" marR="3660" marT="3660" marB="0" anchor="ctr"/>
                </a:tc>
                <a:extLst>
                  <a:ext uri="{0D108BD9-81ED-4DB2-BD59-A6C34878D82A}">
                    <a16:rowId xmlns:a16="http://schemas.microsoft.com/office/drawing/2014/main" val="3354361875"/>
                  </a:ext>
                </a:extLst>
              </a:tr>
              <a:tr h="329527">
                <a:tc>
                  <a:txBody>
                    <a:bodyPr/>
                    <a:lstStyle/>
                    <a:p>
                      <a:pPr algn="l" fontAlgn="ctr"/>
                      <a:r>
                        <a:rPr lang="ru-RU" sz="1050" u="none" strike="noStrike" dirty="0">
                          <a:solidFill>
                            <a:schemeClr val="tx1"/>
                          </a:solidFill>
                          <a:effectLst/>
                        </a:rPr>
                        <a:t>Количество проведенных массовых, официальных физкультурных и спортивных мероприятий</a:t>
                      </a:r>
                      <a:endParaRPr lang="ru-RU" sz="1050" b="0" i="0" u="none" strike="noStrike" dirty="0">
                        <a:solidFill>
                          <a:schemeClr val="tx1"/>
                        </a:solidFill>
                        <a:effectLst/>
                        <a:latin typeface="Arial" panose="020B0604020202020204" pitchFamily="34" charset="0"/>
                      </a:endParaRPr>
                    </a:p>
                  </a:txBody>
                  <a:tcPr marL="3660" marR="3660" marT="3660" marB="0" anchor="ctr"/>
                </a:tc>
                <a:tc>
                  <a:txBody>
                    <a:bodyPr/>
                    <a:lstStyle/>
                    <a:p>
                      <a:pPr algn="ctr" fontAlgn="ctr"/>
                      <a:r>
                        <a:rPr lang="ru-RU" sz="1050" u="none" strike="noStrike">
                          <a:effectLst/>
                        </a:rPr>
                        <a:t>Показатель муниципальной программы</a:t>
                      </a:r>
                      <a:endParaRPr lang="ru-RU" sz="1050" b="0" i="0" u="none" strike="noStrike">
                        <a:solidFill>
                          <a:srgbClr val="000000"/>
                        </a:solidFill>
                        <a:effectLst/>
                        <a:latin typeface="Arial" panose="020B0604020202020204" pitchFamily="34" charset="0"/>
                      </a:endParaRPr>
                    </a:p>
                  </a:txBody>
                  <a:tcPr marL="3660" marR="3660" marT="3660" marB="0" anchor="ctr"/>
                </a:tc>
                <a:tc>
                  <a:txBody>
                    <a:bodyPr/>
                    <a:lstStyle/>
                    <a:p>
                      <a:pPr algn="ctr" fontAlgn="ctr"/>
                      <a:r>
                        <a:rPr lang="ru-RU" sz="1050" u="none" strike="noStrike">
                          <a:effectLst/>
                        </a:rPr>
                        <a:t>единиц</a:t>
                      </a:r>
                      <a:endParaRPr lang="ru-RU" sz="1050" b="0" i="0" u="none" strike="noStrike">
                        <a:solidFill>
                          <a:srgbClr val="000000"/>
                        </a:solidFill>
                        <a:effectLst/>
                        <a:latin typeface="Arial" panose="020B0604020202020204" pitchFamily="34" charset="0"/>
                      </a:endParaRPr>
                    </a:p>
                  </a:txBody>
                  <a:tcPr marL="3660" marR="3660" marT="3660" marB="0" anchor="ctr"/>
                </a:tc>
                <a:tc>
                  <a:txBody>
                    <a:bodyPr/>
                    <a:lstStyle/>
                    <a:p>
                      <a:pPr algn="ctr" fontAlgn="ctr"/>
                      <a:r>
                        <a:rPr lang="ru-RU" sz="1050" u="none" strike="noStrike">
                          <a:effectLst/>
                        </a:rPr>
                        <a:t>100</a:t>
                      </a:r>
                      <a:endParaRPr lang="ru-RU" sz="1050" b="0" i="0" u="none" strike="noStrike">
                        <a:solidFill>
                          <a:srgbClr val="000000"/>
                        </a:solidFill>
                        <a:effectLst/>
                        <a:latin typeface="Arial" panose="020B0604020202020204" pitchFamily="34" charset="0"/>
                      </a:endParaRPr>
                    </a:p>
                  </a:txBody>
                  <a:tcPr marL="3660" marR="3660" marT="3660" marB="0" anchor="ctr"/>
                </a:tc>
                <a:tc>
                  <a:txBody>
                    <a:bodyPr/>
                    <a:lstStyle/>
                    <a:p>
                      <a:pPr algn="ctr" fontAlgn="ctr"/>
                      <a:r>
                        <a:rPr lang="ru-RU" sz="1050" u="none" strike="noStrike">
                          <a:effectLst/>
                        </a:rPr>
                        <a:t>110</a:t>
                      </a:r>
                      <a:endParaRPr lang="ru-RU" sz="1050" b="0" i="0" u="none" strike="noStrike">
                        <a:solidFill>
                          <a:srgbClr val="000000"/>
                        </a:solidFill>
                        <a:effectLst/>
                        <a:latin typeface="Arial" panose="020B0604020202020204" pitchFamily="34" charset="0"/>
                      </a:endParaRPr>
                    </a:p>
                  </a:txBody>
                  <a:tcPr marL="3660" marR="3660" marT="3660" marB="0" anchor="ctr"/>
                </a:tc>
                <a:tc>
                  <a:txBody>
                    <a:bodyPr/>
                    <a:lstStyle/>
                    <a:p>
                      <a:pPr algn="ctr" fontAlgn="ctr"/>
                      <a:r>
                        <a:rPr lang="ru-RU" sz="1050" u="none" strike="noStrike" dirty="0">
                          <a:effectLst/>
                        </a:rPr>
                        <a:t>115</a:t>
                      </a:r>
                      <a:endParaRPr lang="ru-RU" sz="1050" b="0" i="0" u="none" strike="noStrike" dirty="0">
                        <a:solidFill>
                          <a:srgbClr val="000000"/>
                        </a:solidFill>
                        <a:effectLst/>
                        <a:latin typeface="Arial" panose="020B0604020202020204" pitchFamily="34" charset="0"/>
                      </a:endParaRPr>
                    </a:p>
                  </a:txBody>
                  <a:tcPr marL="3660" marR="3660" marT="3660" marB="0" anchor="ctr"/>
                </a:tc>
                <a:tc>
                  <a:txBody>
                    <a:bodyPr/>
                    <a:lstStyle/>
                    <a:p>
                      <a:pPr algn="ctr" fontAlgn="ctr"/>
                      <a:r>
                        <a:rPr lang="ru-RU" sz="1050" u="none" strike="noStrike">
                          <a:effectLst/>
                        </a:rPr>
                        <a:t>115</a:t>
                      </a:r>
                      <a:endParaRPr lang="ru-RU" sz="1050" b="0" i="0" u="none" strike="noStrike">
                        <a:solidFill>
                          <a:srgbClr val="000000"/>
                        </a:solidFill>
                        <a:effectLst/>
                        <a:latin typeface="Arial" panose="020B0604020202020204" pitchFamily="34" charset="0"/>
                      </a:endParaRPr>
                    </a:p>
                  </a:txBody>
                  <a:tcPr marL="3660" marR="3660" marT="3660" marB="0" anchor="ctr"/>
                </a:tc>
                <a:tc>
                  <a:txBody>
                    <a:bodyPr/>
                    <a:lstStyle/>
                    <a:p>
                      <a:pPr algn="ctr" fontAlgn="ctr"/>
                      <a:r>
                        <a:rPr lang="ru-RU" sz="1050" u="none" strike="noStrike">
                          <a:effectLst/>
                        </a:rPr>
                        <a:t>115</a:t>
                      </a:r>
                      <a:endParaRPr lang="ru-RU" sz="1050" b="0" i="0" u="none" strike="noStrike">
                        <a:solidFill>
                          <a:srgbClr val="000000"/>
                        </a:solidFill>
                        <a:effectLst/>
                        <a:latin typeface="Calibri" panose="020F0502020204030204" pitchFamily="34" charset="0"/>
                      </a:endParaRPr>
                    </a:p>
                  </a:txBody>
                  <a:tcPr marL="3660" marR="3660" marT="3660" marB="0" anchor="ctr"/>
                </a:tc>
                <a:tc>
                  <a:txBody>
                    <a:bodyPr/>
                    <a:lstStyle/>
                    <a:p>
                      <a:pPr algn="ctr" fontAlgn="ctr"/>
                      <a:r>
                        <a:rPr lang="ru-RU" sz="1050" u="none" strike="noStrike">
                          <a:effectLst/>
                        </a:rPr>
                        <a:t>115</a:t>
                      </a:r>
                      <a:endParaRPr lang="ru-RU" sz="1050" b="0" i="0" u="none" strike="noStrike">
                        <a:solidFill>
                          <a:srgbClr val="000000"/>
                        </a:solidFill>
                        <a:effectLst/>
                        <a:latin typeface="Calibri" panose="020F0502020204030204" pitchFamily="34" charset="0"/>
                      </a:endParaRPr>
                    </a:p>
                  </a:txBody>
                  <a:tcPr marL="3660" marR="3660" marT="3660" marB="0" anchor="ctr"/>
                </a:tc>
                <a:extLst>
                  <a:ext uri="{0D108BD9-81ED-4DB2-BD59-A6C34878D82A}">
                    <a16:rowId xmlns:a16="http://schemas.microsoft.com/office/drawing/2014/main" val="2122100688"/>
                  </a:ext>
                </a:extLst>
              </a:tr>
              <a:tr h="547275">
                <a:tc>
                  <a:txBody>
                    <a:bodyPr/>
                    <a:lstStyle/>
                    <a:p>
                      <a:pPr algn="l" fontAlgn="ctr"/>
                      <a:r>
                        <a:rPr lang="ru-RU" sz="1050" u="none" strike="noStrike" dirty="0">
                          <a:solidFill>
                            <a:schemeClr val="tx1"/>
                          </a:solidFill>
                          <a:effectLst/>
                        </a:rPr>
                        <a:t>Доля жителей муниципального образования Московской области, выполнивших нормативы испытаний (тестов) Всероссийского комплекса «Готов к труду и обороне» (ГТО), в общей численности населения, принявшего участие в испытаниях (тестах)</a:t>
                      </a:r>
                      <a:endParaRPr lang="ru-RU" sz="1050" b="0" i="0" u="none" strike="noStrike" dirty="0">
                        <a:solidFill>
                          <a:schemeClr val="tx1"/>
                        </a:solidFill>
                        <a:effectLst/>
                        <a:latin typeface="Arial" panose="020B0604020202020204" pitchFamily="34" charset="0"/>
                      </a:endParaRPr>
                    </a:p>
                  </a:txBody>
                  <a:tcPr marL="3660" marR="3660" marT="3660" marB="0" anchor="ctr"/>
                </a:tc>
                <a:tc>
                  <a:txBody>
                    <a:bodyPr/>
                    <a:lstStyle/>
                    <a:p>
                      <a:pPr algn="ctr" fontAlgn="ctr"/>
                      <a:r>
                        <a:rPr lang="ru-RU" sz="1050" u="none" strike="noStrike">
                          <a:effectLst/>
                        </a:rPr>
                        <a:t>Показатель муниципальной программы</a:t>
                      </a:r>
                      <a:endParaRPr lang="ru-RU" sz="1050" b="0" i="0" u="none" strike="noStrike">
                        <a:solidFill>
                          <a:srgbClr val="000000"/>
                        </a:solidFill>
                        <a:effectLst/>
                        <a:latin typeface="Arial" panose="020B0604020202020204" pitchFamily="34" charset="0"/>
                      </a:endParaRPr>
                    </a:p>
                  </a:txBody>
                  <a:tcPr marL="3660" marR="3660" marT="3660" marB="0" anchor="ctr"/>
                </a:tc>
                <a:tc>
                  <a:txBody>
                    <a:bodyPr/>
                    <a:lstStyle/>
                    <a:p>
                      <a:pPr algn="ctr" fontAlgn="ctr"/>
                      <a:r>
                        <a:rPr lang="ru-RU" sz="1050" u="none" strike="noStrike">
                          <a:effectLst/>
                        </a:rPr>
                        <a:t>Процент</a:t>
                      </a:r>
                      <a:endParaRPr lang="ru-RU" sz="1050" b="0" i="0" u="none" strike="noStrike">
                        <a:solidFill>
                          <a:srgbClr val="000000"/>
                        </a:solidFill>
                        <a:effectLst/>
                        <a:latin typeface="Arial" panose="020B0604020202020204" pitchFamily="34" charset="0"/>
                      </a:endParaRPr>
                    </a:p>
                  </a:txBody>
                  <a:tcPr marL="3660" marR="3660" marT="3660" marB="0" anchor="ctr"/>
                </a:tc>
                <a:tc>
                  <a:txBody>
                    <a:bodyPr/>
                    <a:lstStyle/>
                    <a:p>
                      <a:pPr algn="ctr" fontAlgn="ctr"/>
                      <a:r>
                        <a:rPr lang="ru-RU" sz="1050" u="none" strike="noStrike">
                          <a:effectLst/>
                        </a:rPr>
                        <a:t>30,3</a:t>
                      </a:r>
                      <a:endParaRPr lang="ru-RU" sz="1050" b="0" i="0" u="none" strike="noStrike">
                        <a:solidFill>
                          <a:srgbClr val="000000"/>
                        </a:solidFill>
                        <a:effectLst/>
                        <a:latin typeface="Arial" panose="020B0604020202020204" pitchFamily="34" charset="0"/>
                      </a:endParaRPr>
                    </a:p>
                  </a:txBody>
                  <a:tcPr marL="3660" marR="3660" marT="3660" marB="0" anchor="ctr"/>
                </a:tc>
                <a:tc>
                  <a:txBody>
                    <a:bodyPr/>
                    <a:lstStyle/>
                    <a:p>
                      <a:pPr algn="ctr" fontAlgn="ctr"/>
                      <a:r>
                        <a:rPr lang="ru-RU" sz="1050" u="none" strike="noStrike" dirty="0">
                          <a:effectLst/>
                        </a:rPr>
                        <a:t>30,9</a:t>
                      </a:r>
                      <a:endParaRPr lang="ru-RU" sz="1050" b="0" i="0" u="none" strike="noStrike" dirty="0">
                        <a:solidFill>
                          <a:srgbClr val="000000"/>
                        </a:solidFill>
                        <a:effectLst/>
                        <a:latin typeface="Arial" panose="020B0604020202020204" pitchFamily="34" charset="0"/>
                      </a:endParaRPr>
                    </a:p>
                  </a:txBody>
                  <a:tcPr marL="3660" marR="3660" marT="3660" marB="0" anchor="ctr"/>
                </a:tc>
                <a:tc>
                  <a:txBody>
                    <a:bodyPr/>
                    <a:lstStyle/>
                    <a:p>
                      <a:pPr algn="ctr" fontAlgn="ctr"/>
                      <a:r>
                        <a:rPr lang="ru-RU" sz="1050" u="none" strike="noStrike" dirty="0">
                          <a:effectLst/>
                        </a:rPr>
                        <a:t>31,2</a:t>
                      </a:r>
                      <a:endParaRPr lang="ru-RU" sz="1050" b="0" i="0" u="none" strike="noStrike" dirty="0">
                        <a:solidFill>
                          <a:srgbClr val="000000"/>
                        </a:solidFill>
                        <a:effectLst/>
                        <a:latin typeface="Arial" panose="020B0604020202020204" pitchFamily="34" charset="0"/>
                      </a:endParaRPr>
                    </a:p>
                  </a:txBody>
                  <a:tcPr marL="3660" marR="3660" marT="3660" marB="0" anchor="ctr"/>
                </a:tc>
                <a:tc>
                  <a:txBody>
                    <a:bodyPr/>
                    <a:lstStyle/>
                    <a:p>
                      <a:pPr algn="ctr" fontAlgn="ctr"/>
                      <a:r>
                        <a:rPr lang="ru-RU" sz="1050" u="none" strike="noStrike" dirty="0">
                          <a:effectLst/>
                        </a:rPr>
                        <a:t>31,3</a:t>
                      </a:r>
                      <a:endParaRPr lang="ru-RU" sz="1050" b="0" i="0" u="none" strike="noStrike" dirty="0">
                        <a:solidFill>
                          <a:srgbClr val="000000"/>
                        </a:solidFill>
                        <a:effectLst/>
                        <a:latin typeface="Arial" panose="020B0604020202020204" pitchFamily="34" charset="0"/>
                      </a:endParaRPr>
                    </a:p>
                  </a:txBody>
                  <a:tcPr marL="3660" marR="3660" marT="3660" marB="0" anchor="ctr"/>
                </a:tc>
                <a:tc>
                  <a:txBody>
                    <a:bodyPr/>
                    <a:lstStyle/>
                    <a:p>
                      <a:pPr algn="ctr" fontAlgn="ctr"/>
                      <a:r>
                        <a:rPr lang="ru-RU" sz="1050" u="none" strike="noStrike" dirty="0">
                          <a:effectLst/>
                        </a:rPr>
                        <a:t>31,4</a:t>
                      </a:r>
                      <a:endParaRPr lang="ru-RU" sz="1050" b="0" i="0" u="none" strike="noStrike" dirty="0">
                        <a:solidFill>
                          <a:srgbClr val="000000"/>
                        </a:solidFill>
                        <a:effectLst/>
                        <a:latin typeface="Calibri" panose="020F0502020204030204" pitchFamily="34" charset="0"/>
                      </a:endParaRPr>
                    </a:p>
                  </a:txBody>
                  <a:tcPr marL="3660" marR="3660" marT="3660" marB="0" anchor="ctr"/>
                </a:tc>
                <a:tc>
                  <a:txBody>
                    <a:bodyPr/>
                    <a:lstStyle/>
                    <a:p>
                      <a:pPr algn="ctr" fontAlgn="ctr"/>
                      <a:r>
                        <a:rPr lang="ru-RU" sz="1050" u="none" strike="noStrike">
                          <a:effectLst/>
                        </a:rPr>
                        <a:t>31,4</a:t>
                      </a:r>
                      <a:endParaRPr lang="ru-RU" sz="1050" b="0" i="0" u="none" strike="noStrike">
                        <a:solidFill>
                          <a:srgbClr val="000000"/>
                        </a:solidFill>
                        <a:effectLst/>
                        <a:latin typeface="Calibri" panose="020F0502020204030204" pitchFamily="34" charset="0"/>
                      </a:endParaRPr>
                    </a:p>
                  </a:txBody>
                  <a:tcPr marL="3660" marR="3660" marT="3660" marB="0" anchor="ctr"/>
                </a:tc>
                <a:extLst>
                  <a:ext uri="{0D108BD9-81ED-4DB2-BD59-A6C34878D82A}">
                    <a16:rowId xmlns:a16="http://schemas.microsoft.com/office/drawing/2014/main" val="1694100009"/>
                  </a:ext>
                </a:extLst>
              </a:tr>
              <a:tr h="765023">
                <a:tc>
                  <a:txBody>
                    <a:bodyPr/>
                    <a:lstStyle/>
                    <a:p>
                      <a:pPr algn="l" fontAlgn="ctr"/>
                      <a:r>
                        <a:rPr lang="ru-RU" sz="1050" u="none" strike="noStrike" dirty="0">
                          <a:solidFill>
                            <a:schemeClr val="tx1"/>
                          </a:solidFill>
                          <a:effectLst/>
                        </a:rPr>
                        <a:t>Доля обучающихся и студентов  муниципального образования Московской области, выполнивших нормативы Всероссийского физкультурно-спортивного комплекса «Готов к труду и обороне» (ГТО), в общей численности обучающихся и студентов, принявших участие в сдаче нормативов Всероссийского физкультурно-спортивного комплекса «Готов к труду и обороне» (ГТО) </a:t>
                      </a:r>
                      <a:endParaRPr lang="ru-RU" sz="1050" b="0" i="0" u="none" strike="noStrike" dirty="0">
                        <a:solidFill>
                          <a:schemeClr val="tx1"/>
                        </a:solidFill>
                        <a:effectLst/>
                        <a:latin typeface="Arial" panose="020B0604020202020204" pitchFamily="34" charset="0"/>
                      </a:endParaRPr>
                    </a:p>
                  </a:txBody>
                  <a:tcPr marL="3660" marR="3660" marT="3660" marB="0" anchor="ctr"/>
                </a:tc>
                <a:tc>
                  <a:txBody>
                    <a:bodyPr/>
                    <a:lstStyle/>
                    <a:p>
                      <a:pPr algn="ctr" fontAlgn="ctr"/>
                      <a:r>
                        <a:rPr lang="ru-RU" sz="1050" u="none" strike="noStrike">
                          <a:effectLst/>
                        </a:rPr>
                        <a:t>Показатель муниципальной программы</a:t>
                      </a:r>
                      <a:endParaRPr lang="ru-RU" sz="1050" b="0" i="0" u="none" strike="noStrike">
                        <a:solidFill>
                          <a:srgbClr val="000000"/>
                        </a:solidFill>
                        <a:effectLst/>
                        <a:latin typeface="Arial" panose="020B0604020202020204" pitchFamily="34" charset="0"/>
                      </a:endParaRPr>
                    </a:p>
                  </a:txBody>
                  <a:tcPr marL="3660" marR="3660" marT="3660" marB="0" anchor="ctr"/>
                </a:tc>
                <a:tc>
                  <a:txBody>
                    <a:bodyPr/>
                    <a:lstStyle/>
                    <a:p>
                      <a:pPr algn="ctr" fontAlgn="ctr"/>
                      <a:r>
                        <a:rPr lang="ru-RU" sz="1050" u="none" strike="noStrike">
                          <a:effectLst/>
                        </a:rPr>
                        <a:t>Процент</a:t>
                      </a:r>
                      <a:endParaRPr lang="ru-RU" sz="1050" b="0" i="0" u="none" strike="noStrike">
                        <a:solidFill>
                          <a:srgbClr val="000000"/>
                        </a:solidFill>
                        <a:effectLst/>
                        <a:latin typeface="Arial" panose="020B0604020202020204" pitchFamily="34" charset="0"/>
                      </a:endParaRPr>
                    </a:p>
                  </a:txBody>
                  <a:tcPr marL="3660" marR="3660" marT="3660" marB="0" anchor="ctr"/>
                </a:tc>
                <a:tc>
                  <a:txBody>
                    <a:bodyPr/>
                    <a:lstStyle/>
                    <a:p>
                      <a:pPr algn="ctr" fontAlgn="ctr"/>
                      <a:r>
                        <a:rPr lang="ru-RU" sz="1050" u="none" strike="noStrike">
                          <a:effectLst/>
                        </a:rPr>
                        <a:t>50,3</a:t>
                      </a:r>
                      <a:endParaRPr lang="ru-RU" sz="1050" b="0" i="0" u="none" strike="noStrike">
                        <a:solidFill>
                          <a:srgbClr val="000000"/>
                        </a:solidFill>
                        <a:effectLst/>
                        <a:latin typeface="Arial" panose="020B0604020202020204" pitchFamily="34" charset="0"/>
                      </a:endParaRPr>
                    </a:p>
                  </a:txBody>
                  <a:tcPr marL="3660" marR="3660" marT="3660" marB="0" anchor="ctr"/>
                </a:tc>
                <a:tc>
                  <a:txBody>
                    <a:bodyPr/>
                    <a:lstStyle/>
                    <a:p>
                      <a:pPr algn="ctr" fontAlgn="ctr"/>
                      <a:r>
                        <a:rPr lang="ru-RU" sz="1050" u="none" strike="noStrike" dirty="0">
                          <a:effectLst/>
                        </a:rPr>
                        <a:t>50,9</a:t>
                      </a:r>
                      <a:endParaRPr lang="ru-RU" sz="1050" b="0" i="0" u="none" strike="noStrike" dirty="0">
                        <a:solidFill>
                          <a:srgbClr val="000000"/>
                        </a:solidFill>
                        <a:effectLst/>
                        <a:latin typeface="Arial" panose="020B0604020202020204" pitchFamily="34" charset="0"/>
                      </a:endParaRPr>
                    </a:p>
                  </a:txBody>
                  <a:tcPr marL="3660" marR="3660" marT="3660" marB="0" anchor="ctr"/>
                </a:tc>
                <a:tc>
                  <a:txBody>
                    <a:bodyPr/>
                    <a:lstStyle/>
                    <a:p>
                      <a:pPr algn="ctr" fontAlgn="ctr"/>
                      <a:r>
                        <a:rPr lang="ru-RU" sz="1050" u="none" strike="noStrike" dirty="0">
                          <a:effectLst/>
                        </a:rPr>
                        <a:t>51,2</a:t>
                      </a:r>
                      <a:endParaRPr lang="ru-RU" sz="1050" b="0" i="0" u="none" strike="noStrike" dirty="0">
                        <a:solidFill>
                          <a:srgbClr val="000000"/>
                        </a:solidFill>
                        <a:effectLst/>
                        <a:latin typeface="Arial" panose="020B0604020202020204" pitchFamily="34" charset="0"/>
                      </a:endParaRPr>
                    </a:p>
                  </a:txBody>
                  <a:tcPr marL="3660" marR="3660" marT="3660" marB="0" anchor="ctr"/>
                </a:tc>
                <a:tc>
                  <a:txBody>
                    <a:bodyPr/>
                    <a:lstStyle/>
                    <a:p>
                      <a:pPr algn="ctr" fontAlgn="ctr"/>
                      <a:r>
                        <a:rPr lang="ru-RU" sz="1050" u="none" strike="noStrike" dirty="0">
                          <a:effectLst/>
                        </a:rPr>
                        <a:t>51,3</a:t>
                      </a:r>
                      <a:endParaRPr lang="ru-RU" sz="1050" b="0" i="0" u="none" strike="noStrike" dirty="0">
                        <a:solidFill>
                          <a:srgbClr val="000000"/>
                        </a:solidFill>
                        <a:effectLst/>
                        <a:latin typeface="Arial" panose="020B0604020202020204" pitchFamily="34" charset="0"/>
                      </a:endParaRPr>
                    </a:p>
                  </a:txBody>
                  <a:tcPr marL="3660" marR="3660" marT="3660" marB="0" anchor="ctr"/>
                </a:tc>
                <a:tc>
                  <a:txBody>
                    <a:bodyPr/>
                    <a:lstStyle/>
                    <a:p>
                      <a:pPr algn="ctr" fontAlgn="ctr"/>
                      <a:r>
                        <a:rPr lang="ru-RU" sz="1050" u="none" strike="noStrike" dirty="0">
                          <a:effectLst/>
                        </a:rPr>
                        <a:t>51,4</a:t>
                      </a:r>
                      <a:endParaRPr lang="ru-RU" sz="1050" b="0" i="0" u="none" strike="noStrike" dirty="0">
                        <a:solidFill>
                          <a:srgbClr val="000000"/>
                        </a:solidFill>
                        <a:effectLst/>
                        <a:latin typeface="Calibri" panose="020F0502020204030204" pitchFamily="34" charset="0"/>
                      </a:endParaRPr>
                    </a:p>
                  </a:txBody>
                  <a:tcPr marL="3660" marR="3660" marT="3660" marB="0" anchor="ctr"/>
                </a:tc>
                <a:tc>
                  <a:txBody>
                    <a:bodyPr/>
                    <a:lstStyle/>
                    <a:p>
                      <a:pPr algn="ctr" fontAlgn="ctr"/>
                      <a:r>
                        <a:rPr lang="ru-RU" sz="1050" u="none" strike="noStrike">
                          <a:effectLst/>
                        </a:rPr>
                        <a:t>51,4</a:t>
                      </a:r>
                      <a:endParaRPr lang="ru-RU" sz="1050" b="0" i="0" u="none" strike="noStrike">
                        <a:solidFill>
                          <a:srgbClr val="000000"/>
                        </a:solidFill>
                        <a:effectLst/>
                        <a:latin typeface="Calibri" panose="020F0502020204030204" pitchFamily="34" charset="0"/>
                      </a:endParaRPr>
                    </a:p>
                  </a:txBody>
                  <a:tcPr marL="3660" marR="3660" marT="3660" marB="0" anchor="ctr"/>
                </a:tc>
                <a:extLst>
                  <a:ext uri="{0D108BD9-81ED-4DB2-BD59-A6C34878D82A}">
                    <a16:rowId xmlns:a16="http://schemas.microsoft.com/office/drawing/2014/main" val="2211048844"/>
                  </a:ext>
                </a:extLst>
              </a:tr>
              <a:tr h="406862">
                <a:tc>
                  <a:txBody>
                    <a:bodyPr/>
                    <a:lstStyle/>
                    <a:p>
                      <a:pPr algn="l" fontAlgn="ctr"/>
                      <a:r>
                        <a:rPr lang="ru-RU" sz="1050" u="none" strike="noStrike" dirty="0">
                          <a:solidFill>
                            <a:schemeClr val="tx1"/>
                          </a:solidFill>
                          <a:effectLst/>
                        </a:rPr>
                        <a:t>Количество дворовых спортивных сооружений, содержание которых осуществляется в рамках программы</a:t>
                      </a:r>
                      <a:endParaRPr lang="ru-RU" sz="1050" b="0" i="0" u="none" strike="noStrike" dirty="0">
                        <a:solidFill>
                          <a:schemeClr val="tx1"/>
                        </a:solidFill>
                        <a:effectLst/>
                        <a:latin typeface="Arial" panose="020B0604020202020204" pitchFamily="34" charset="0"/>
                      </a:endParaRPr>
                    </a:p>
                  </a:txBody>
                  <a:tcPr marL="3660" marR="3660" marT="3660" marB="0" anchor="ctr"/>
                </a:tc>
                <a:tc>
                  <a:txBody>
                    <a:bodyPr/>
                    <a:lstStyle/>
                    <a:p>
                      <a:pPr algn="ctr" fontAlgn="ctr"/>
                      <a:r>
                        <a:rPr lang="ru-RU" sz="1050" u="none" strike="noStrike">
                          <a:effectLst/>
                        </a:rPr>
                        <a:t>Показатель муниципальной программы</a:t>
                      </a:r>
                      <a:endParaRPr lang="ru-RU" sz="1050" b="0" i="0" u="none" strike="noStrike">
                        <a:solidFill>
                          <a:srgbClr val="000000"/>
                        </a:solidFill>
                        <a:effectLst/>
                        <a:latin typeface="Arial" panose="020B0604020202020204" pitchFamily="34" charset="0"/>
                      </a:endParaRPr>
                    </a:p>
                  </a:txBody>
                  <a:tcPr marL="3660" marR="3660" marT="3660" marB="0" anchor="ctr"/>
                </a:tc>
                <a:tc>
                  <a:txBody>
                    <a:bodyPr/>
                    <a:lstStyle/>
                    <a:p>
                      <a:pPr algn="ctr" fontAlgn="ctr"/>
                      <a:r>
                        <a:rPr lang="ru-RU" sz="1050" u="none" strike="noStrike">
                          <a:effectLst/>
                        </a:rPr>
                        <a:t>единиц</a:t>
                      </a:r>
                      <a:endParaRPr lang="ru-RU" sz="1050" b="0" i="0" u="none" strike="noStrike">
                        <a:solidFill>
                          <a:srgbClr val="000000"/>
                        </a:solidFill>
                        <a:effectLst/>
                        <a:latin typeface="Arial" panose="020B0604020202020204" pitchFamily="34" charset="0"/>
                      </a:endParaRPr>
                    </a:p>
                  </a:txBody>
                  <a:tcPr marL="3660" marR="3660" marT="3660" marB="0" anchor="ctr"/>
                </a:tc>
                <a:tc>
                  <a:txBody>
                    <a:bodyPr/>
                    <a:lstStyle/>
                    <a:p>
                      <a:pPr algn="ctr" fontAlgn="ctr"/>
                      <a:r>
                        <a:rPr lang="ru-RU" sz="1050" u="none" strike="noStrike">
                          <a:effectLst/>
                        </a:rPr>
                        <a:t>7</a:t>
                      </a:r>
                      <a:endParaRPr lang="ru-RU" sz="1050" b="0" i="0" u="none" strike="noStrike">
                        <a:solidFill>
                          <a:srgbClr val="000000"/>
                        </a:solidFill>
                        <a:effectLst/>
                        <a:latin typeface="Arial" panose="020B0604020202020204" pitchFamily="34" charset="0"/>
                      </a:endParaRPr>
                    </a:p>
                  </a:txBody>
                  <a:tcPr marL="3660" marR="3660" marT="3660" marB="0" anchor="ctr"/>
                </a:tc>
                <a:tc>
                  <a:txBody>
                    <a:bodyPr/>
                    <a:lstStyle/>
                    <a:p>
                      <a:pPr algn="ctr" fontAlgn="ctr"/>
                      <a:r>
                        <a:rPr lang="ru-RU" sz="1050" u="none" strike="noStrike">
                          <a:effectLst/>
                        </a:rPr>
                        <a:t>6</a:t>
                      </a:r>
                      <a:endParaRPr lang="ru-RU" sz="1050" b="0" i="0" u="none" strike="noStrike">
                        <a:solidFill>
                          <a:srgbClr val="000000"/>
                        </a:solidFill>
                        <a:effectLst/>
                        <a:latin typeface="Arial" panose="020B0604020202020204" pitchFamily="34" charset="0"/>
                      </a:endParaRPr>
                    </a:p>
                  </a:txBody>
                  <a:tcPr marL="3660" marR="3660" marT="3660" marB="0" anchor="ctr"/>
                </a:tc>
                <a:tc>
                  <a:txBody>
                    <a:bodyPr/>
                    <a:lstStyle/>
                    <a:p>
                      <a:pPr algn="ctr" fontAlgn="ctr"/>
                      <a:r>
                        <a:rPr lang="ru-RU" sz="1050" u="none" strike="noStrike">
                          <a:effectLst/>
                        </a:rPr>
                        <a:t>6</a:t>
                      </a:r>
                      <a:endParaRPr lang="ru-RU" sz="1050" b="0" i="0" u="none" strike="noStrike">
                        <a:solidFill>
                          <a:srgbClr val="000000"/>
                        </a:solidFill>
                        <a:effectLst/>
                        <a:latin typeface="Arial" panose="020B0604020202020204" pitchFamily="34" charset="0"/>
                      </a:endParaRPr>
                    </a:p>
                  </a:txBody>
                  <a:tcPr marL="3660" marR="3660" marT="3660" marB="0" anchor="ctr"/>
                </a:tc>
                <a:tc>
                  <a:txBody>
                    <a:bodyPr/>
                    <a:lstStyle/>
                    <a:p>
                      <a:pPr algn="ctr" fontAlgn="ctr"/>
                      <a:r>
                        <a:rPr lang="ru-RU" sz="1050" u="none" strike="noStrike">
                          <a:effectLst/>
                        </a:rPr>
                        <a:t>6</a:t>
                      </a:r>
                      <a:endParaRPr lang="ru-RU" sz="1050" b="0" i="0" u="none" strike="noStrike">
                        <a:solidFill>
                          <a:srgbClr val="000000"/>
                        </a:solidFill>
                        <a:effectLst/>
                        <a:latin typeface="Arial" panose="020B0604020202020204" pitchFamily="34" charset="0"/>
                      </a:endParaRPr>
                    </a:p>
                  </a:txBody>
                  <a:tcPr marL="3660" marR="3660" marT="3660" marB="0" anchor="ctr"/>
                </a:tc>
                <a:tc>
                  <a:txBody>
                    <a:bodyPr/>
                    <a:lstStyle/>
                    <a:p>
                      <a:pPr algn="ctr" fontAlgn="ctr"/>
                      <a:r>
                        <a:rPr lang="ru-RU" sz="1050" u="none" strike="noStrike">
                          <a:effectLst/>
                        </a:rPr>
                        <a:t>6</a:t>
                      </a:r>
                      <a:endParaRPr lang="ru-RU" sz="1050" b="0" i="0" u="none" strike="noStrike">
                        <a:solidFill>
                          <a:srgbClr val="000000"/>
                        </a:solidFill>
                        <a:effectLst/>
                        <a:latin typeface="Calibri" panose="020F0502020204030204" pitchFamily="34" charset="0"/>
                      </a:endParaRPr>
                    </a:p>
                  </a:txBody>
                  <a:tcPr marL="3660" marR="3660" marT="3660" marB="0" anchor="ctr"/>
                </a:tc>
                <a:tc>
                  <a:txBody>
                    <a:bodyPr/>
                    <a:lstStyle/>
                    <a:p>
                      <a:pPr algn="ctr" fontAlgn="ctr"/>
                      <a:r>
                        <a:rPr lang="ru-RU" sz="1050" u="none" strike="noStrike">
                          <a:effectLst/>
                        </a:rPr>
                        <a:t>6</a:t>
                      </a:r>
                      <a:endParaRPr lang="ru-RU" sz="1050" b="0" i="0" u="none" strike="noStrike">
                        <a:solidFill>
                          <a:srgbClr val="000000"/>
                        </a:solidFill>
                        <a:effectLst/>
                        <a:latin typeface="Calibri" panose="020F0502020204030204" pitchFamily="34" charset="0"/>
                      </a:endParaRPr>
                    </a:p>
                  </a:txBody>
                  <a:tcPr marL="3660" marR="3660" marT="3660" marB="0" anchor="ctr"/>
                </a:tc>
                <a:extLst>
                  <a:ext uri="{0D108BD9-81ED-4DB2-BD59-A6C34878D82A}">
                    <a16:rowId xmlns:a16="http://schemas.microsoft.com/office/drawing/2014/main" val="60561097"/>
                  </a:ext>
                </a:extLst>
              </a:tr>
              <a:tr h="111779">
                <a:tc>
                  <a:txBody>
                    <a:bodyPr/>
                    <a:lstStyle/>
                    <a:p>
                      <a:pPr algn="l" fontAlgn="ctr"/>
                      <a:r>
                        <a:rPr lang="ru-RU" sz="1050" u="none" strike="noStrike" dirty="0">
                          <a:effectLst/>
                        </a:rPr>
                        <a:t>Подпрограмма III «Подготовка спортивного резерва»</a:t>
                      </a:r>
                      <a:endParaRPr lang="ru-RU" sz="1050" b="1" i="0" u="none" strike="noStrike" dirty="0">
                        <a:solidFill>
                          <a:srgbClr val="000000"/>
                        </a:solidFill>
                        <a:effectLst/>
                        <a:latin typeface="Arial" panose="020B0604020202020204" pitchFamily="34" charset="0"/>
                      </a:endParaRPr>
                    </a:p>
                  </a:txBody>
                  <a:tcPr marL="3660" marR="3660" marT="3660" marB="0" anchor="ctr"/>
                </a:tc>
                <a:tc>
                  <a:txBody>
                    <a:bodyPr/>
                    <a:lstStyle/>
                    <a:p>
                      <a:pPr algn="ctr" fontAlgn="ctr"/>
                      <a:r>
                        <a:rPr lang="ru-RU" sz="1050" u="none" strike="noStrike">
                          <a:effectLst/>
                        </a:rPr>
                        <a:t> </a:t>
                      </a:r>
                      <a:endParaRPr lang="ru-RU" sz="1050" b="0" i="0" u="none" strike="noStrike">
                        <a:solidFill>
                          <a:srgbClr val="000000"/>
                        </a:solidFill>
                        <a:effectLst/>
                        <a:latin typeface="Arial" panose="020B0604020202020204" pitchFamily="34" charset="0"/>
                      </a:endParaRPr>
                    </a:p>
                  </a:txBody>
                  <a:tcPr marL="3660" marR="3660" marT="3660" marB="0" anchor="ctr"/>
                </a:tc>
                <a:tc>
                  <a:txBody>
                    <a:bodyPr/>
                    <a:lstStyle/>
                    <a:p>
                      <a:pPr algn="ctr" fontAlgn="ctr"/>
                      <a:r>
                        <a:rPr lang="ru-RU" sz="1050" u="none" strike="noStrike">
                          <a:effectLst/>
                        </a:rPr>
                        <a:t> </a:t>
                      </a:r>
                      <a:endParaRPr lang="ru-RU" sz="1050" b="0" i="0" u="none" strike="noStrike">
                        <a:solidFill>
                          <a:srgbClr val="000000"/>
                        </a:solidFill>
                        <a:effectLst/>
                        <a:latin typeface="Arial" panose="020B0604020202020204" pitchFamily="34" charset="0"/>
                      </a:endParaRPr>
                    </a:p>
                  </a:txBody>
                  <a:tcPr marL="3660" marR="3660" marT="3660" marB="0" anchor="ctr"/>
                </a:tc>
                <a:tc>
                  <a:txBody>
                    <a:bodyPr/>
                    <a:lstStyle/>
                    <a:p>
                      <a:pPr algn="ctr" fontAlgn="ctr"/>
                      <a:r>
                        <a:rPr lang="ru-RU" sz="1050" u="none" strike="noStrike">
                          <a:effectLst/>
                        </a:rPr>
                        <a:t> </a:t>
                      </a:r>
                      <a:endParaRPr lang="ru-RU" sz="1050" b="0" i="0" u="none" strike="noStrike">
                        <a:solidFill>
                          <a:srgbClr val="000000"/>
                        </a:solidFill>
                        <a:effectLst/>
                        <a:latin typeface="Arial" panose="020B0604020202020204" pitchFamily="34" charset="0"/>
                      </a:endParaRPr>
                    </a:p>
                  </a:txBody>
                  <a:tcPr marL="3660" marR="3660" marT="3660" marB="0" anchor="ctr"/>
                </a:tc>
                <a:tc>
                  <a:txBody>
                    <a:bodyPr/>
                    <a:lstStyle/>
                    <a:p>
                      <a:pPr algn="ctr" fontAlgn="ctr"/>
                      <a:r>
                        <a:rPr lang="ru-RU" sz="1050" u="none" strike="noStrike">
                          <a:effectLst/>
                        </a:rPr>
                        <a:t> </a:t>
                      </a:r>
                      <a:endParaRPr lang="ru-RU" sz="1050" b="0" i="0" u="none" strike="noStrike">
                        <a:solidFill>
                          <a:srgbClr val="000000"/>
                        </a:solidFill>
                        <a:effectLst/>
                        <a:latin typeface="Arial" panose="020B0604020202020204" pitchFamily="34" charset="0"/>
                      </a:endParaRPr>
                    </a:p>
                  </a:txBody>
                  <a:tcPr marL="3660" marR="3660" marT="3660" marB="0" anchor="ctr"/>
                </a:tc>
                <a:tc>
                  <a:txBody>
                    <a:bodyPr/>
                    <a:lstStyle/>
                    <a:p>
                      <a:pPr algn="ctr" fontAlgn="ctr"/>
                      <a:r>
                        <a:rPr lang="ru-RU" sz="1050" u="none" strike="noStrike">
                          <a:effectLst/>
                        </a:rPr>
                        <a:t> </a:t>
                      </a:r>
                      <a:endParaRPr lang="ru-RU" sz="1050" b="0" i="0" u="none" strike="noStrike">
                        <a:solidFill>
                          <a:srgbClr val="000000"/>
                        </a:solidFill>
                        <a:effectLst/>
                        <a:latin typeface="Arial" panose="020B0604020202020204" pitchFamily="34" charset="0"/>
                      </a:endParaRPr>
                    </a:p>
                  </a:txBody>
                  <a:tcPr marL="3660" marR="3660" marT="3660" marB="0" anchor="ctr"/>
                </a:tc>
                <a:tc>
                  <a:txBody>
                    <a:bodyPr/>
                    <a:lstStyle/>
                    <a:p>
                      <a:pPr algn="ctr" fontAlgn="ctr"/>
                      <a:r>
                        <a:rPr lang="ru-RU" sz="1050" u="none" strike="noStrike">
                          <a:effectLst/>
                        </a:rPr>
                        <a:t> </a:t>
                      </a:r>
                      <a:endParaRPr lang="ru-RU" sz="1050" b="0" i="0" u="none" strike="noStrike">
                        <a:solidFill>
                          <a:srgbClr val="000000"/>
                        </a:solidFill>
                        <a:effectLst/>
                        <a:latin typeface="Arial" panose="020B0604020202020204" pitchFamily="34" charset="0"/>
                      </a:endParaRPr>
                    </a:p>
                  </a:txBody>
                  <a:tcPr marL="3660" marR="3660" marT="3660" marB="0" anchor="ctr"/>
                </a:tc>
                <a:tc>
                  <a:txBody>
                    <a:bodyPr/>
                    <a:lstStyle/>
                    <a:p>
                      <a:pPr algn="ctr" fontAlgn="ctr"/>
                      <a:r>
                        <a:rPr lang="ru-RU" sz="1050" u="none" strike="noStrike">
                          <a:effectLst/>
                        </a:rPr>
                        <a:t> </a:t>
                      </a:r>
                      <a:endParaRPr lang="ru-RU" sz="1050" b="0" i="0" u="none" strike="noStrike">
                        <a:solidFill>
                          <a:srgbClr val="000000"/>
                        </a:solidFill>
                        <a:effectLst/>
                        <a:latin typeface="Calibri" panose="020F0502020204030204" pitchFamily="34" charset="0"/>
                      </a:endParaRPr>
                    </a:p>
                  </a:txBody>
                  <a:tcPr marL="3660" marR="3660" marT="3660" marB="0" anchor="ctr"/>
                </a:tc>
                <a:tc>
                  <a:txBody>
                    <a:bodyPr/>
                    <a:lstStyle/>
                    <a:p>
                      <a:pPr algn="ctr" fontAlgn="ctr"/>
                      <a:r>
                        <a:rPr lang="ru-RU" sz="1050" u="none" strike="noStrike">
                          <a:effectLst/>
                        </a:rPr>
                        <a:t> </a:t>
                      </a:r>
                      <a:endParaRPr lang="ru-RU" sz="1050" b="0" i="0" u="none" strike="noStrike">
                        <a:solidFill>
                          <a:srgbClr val="000000"/>
                        </a:solidFill>
                        <a:effectLst/>
                        <a:latin typeface="Calibri" panose="020F0502020204030204" pitchFamily="34" charset="0"/>
                      </a:endParaRPr>
                    </a:p>
                  </a:txBody>
                  <a:tcPr marL="3660" marR="3660" marT="3660" marB="0" anchor="ctr"/>
                </a:tc>
                <a:extLst>
                  <a:ext uri="{0D108BD9-81ED-4DB2-BD59-A6C34878D82A}">
                    <a16:rowId xmlns:a16="http://schemas.microsoft.com/office/drawing/2014/main" val="2364421459"/>
                  </a:ext>
                </a:extLst>
              </a:tr>
              <a:tr h="547275">
                <a:tc>
                  <a:txBody>
                    <a:bodyPr/>
                    <a:lstStyle/>
                    <a:p>
                      <a:pPr algn="l" fontAlgn="ctr"/>
                      <a:r>
                        <a:rPr lang="ru-RU" sz="1050" u="none" strike="noStrike" dirty="0">
                          <a:effectLst/>
                        </a:rPr>
                        <a:t>Доля занимающихся по программам спортивной подготовки в организациях ведомственной принадлежности физической культуры и спорта в общем количестве занимающихся в организациях ведомственной принадлежности физической культуры и спорта</a:t>
                      </a:r>
                      <a:endParaRPr lang="ru-RU" sz="1050" b="0" i="0" u="none" strike="noStrike" dirty="0">
                        <a:solidFill>
                          <a:srgbClr val="000000"/>
                        </a:solidFill>
                        <a:effectLst/>
                        <a:latin typeface="Arial" panose="020B0604020202020204" pitchFamily="34" charset="0"/>
                      </a:endParaRPr>
                    </a:p>
                  </a:txBody>
                  <a:tcPr marL="3660" marR="3660" marT="3660" marB="0" anchor="ctr"/>
                </a:tc>
                <a:tc>
                  <a:txBody>
                    <a:bodyPr/>
                    <a:lstStyle/>
                    <a:p>
                      <a:pPr algn="ctr" fontAlgn="ctr"/>
                      <a:r>
                        <a:rPr lang="ru-RU" sz="1050" u="none" strike="noStrike">
                          <a:effectLst/>
                        </a:rPr>
                        <a:t>Показатель муниципальной программы</a:t>
                      </a:r>
                      <a:endParaRPr lang="ru-RU" sz="1050" b="0" i="0" u="none" strike="noStrike">
                        <a:solidFill>
                          <a:srgbClr val="000000"/>
                        </a:solidFill>
                        <a:effectLst/>
                        <a:latin typeface="Arial" panose="020B0604020202020204" pitchFamily="34" charset="0"/>
                      </a:endParaRPr>
                    </a:p>
                  </a:txBody>
                  <a:tcPr marL="3660" marR="3660" marT="3660" marB="0" anchor="ctr"/>
                </a:tc>
                <a:tc>
                  <a:txBody>
                    <a:bodyPr/>
                    <a:lstStyle/>
                    <a:p>
                      <a:pPr algn="ctr" fontAlgn="ctr"/>
                      <a:r>
                        <a:rPr lang="ru-RU" sz="1050" u="none" strike="noStrike">
                          <a:effectLst/>
                        </a:rPr>
                        <a:t>Процент</a:t>
                      </a:r>
                      <a:endParaRPr lang="ru-RU" sz="1050" b="0" i="0" u="none" strike="noStrike">
                        <a:solidFill>
                          <a:srgbClr val="000000"/>
                        </a:solidFill>
                        <a:effectLst/>
                        <a:latin typeface="Arial" panose="020B0604020202020204" pitchFamily="34" charset="0"/>
                      </a:endParaRPr>
                    </a:p>
                  </a:txBody>
                  <a:tcPr marL="3660" marR="3660" marT="3660" marB="0" anchor="ctr"/>
                </a:tc>
                <a:tc>
                  <a:txBody>
                    <a:bodyPr/>
                    <a:lstStyle/>
                    <a:p>
                      <a:pPr algn="ctr" fontAlgn="ctr"/>
                      <a:r>
                        <a:rPr lang="ru-RU" sz="1050" u="none" strike="noStrike">
                          <a:effectLst/>
                        </a:rPr>
                        <a:t>74</a:t>
                      </a:r>
                      <a:endParaRPr lang="ru-RU" sz="1050" b="0" i="0" u="none" strike="noStrike">
                        <a:solidFill>
                          <a:srgbClr val="000000"/>
                        </a:solidFill>
                        <a:effectLst/>
                        <a:latin typeface="Arial" panose="020B0604020202020204" pitchFamily="34" charset="0"/>
                      </a:endParaRPr>
                    </a:p>
                  </a:txBody>
                  <a:tcPr marL="3660" marR="3660" marT="3660" marB="0" anchor="ct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ru-RU" sz="1050" b="0" i="0" u="none" strike="noStrike" dirty="0">
                          <a:solidFill>
                            <a:srgbClr val="000000"/>
                          </a:solidFill>
                          <a:effectLst/>
                          <a:latin typeface="+mn-lt"/>
                        </a:rPr>
                        <a:t>100</a:t>
                      </a:r>
                    </a:p>
                  </a:txBody>
                  <a:tcPr marL="3660" marR="3660" marT="3660" marB="0" anchor="ctr"/>
                </a:tc>
                <a:tc>
                  <a:txBody>
                    <a:bodyPr/>
                    <a:lstStyle/>
                    <a:p>
                      <a:pPr algn="ctr" fontAlgn="ctr"/>
                      <a:r>
                        <a:rPr lang="en-US" sz="1050" u="none" strike="noStrike" dirty="0">
                          <a:effectLst/>
                        </a:rPr>
                        <a:t>93,7</a:t>
                      </a:r>
                      <a:endParaRPr lang="ru-RU" sz="1050" b="0" i="0" u="none" strike="noStrike" dirty="0">
                        <a:solidFill>
                          <a:srgbClr val="000000"/>
                        </a:solidFill>
                        <a:effectLst/>
                        <a:latin typeface="Arial" panose="020B0604020202020204" pitchFamily="34" charset="0"/>
                      </a:endParaRPr>
                    </a:p>
                  </a:txBody>
                  <a:tcPr marL="3660" marR="3660" marT="3660" marB="0" anchor="ctr"/>
                </a:tc>
                <a:tc>
                  <a:txBody>
                    <a:bodyPr/>
                    <a:lstStyle/>
                    <a:p>
                      <a:pPr algn="ctr" fontAlgn="ctr"/>
                      <a:r>
                        <a:rPr lang="en-US" sz="1050" u="none" strike="noStrike" dirty="0">
                          <a:effectLst/>
                        </a:rPr>
                        <a:t>96,8</a:t>
                      </a:r>
                      <a:endParaRPr lang="ru-RU" sz="1050" b="0" i="0" u="none" strike="noStrike" dirty="0">
                        <a:solidFill>
                          <a:srgbClr val="000000"/>
                        </a:solidFill>
                        <a:effectLst/>
                        <a:latin typeface="Arial" panose="020B0604020202020204" pitchFamily="34" charset="0"/>
                      </a:endParaRPr>
                    </a:p>
                  </a:txBody>
                  <a:tcPr marL="3660" marR="3660" marT="3660" marB="0" anchor="ctr"/>
                </a:tc>
                <a:tc>
                  <a:txBody>
                    <a:bodyPr/>
                    <a:lstStyle/>
                    <a:p>
                      <a:pPr algn="ctr" fontAlgn="ctr"/>
                      <a:r>
                        <a:rPr lang="en-US" sz="1050" u="none" strike="noStrike" dirty="0">
                          <a:effectLst/>
                        </a:rPr>
                        <a:t>100</a:t>
                      </a:r>
                      <a:endParaRPr lang="ru-RU" sz="1050" b="0" i="0" u="none" strike="noStrike" dirty="0">
                        <a:solidFill>
                          <a:srgbClr val="000000"/>
                        </a:solidFill>
                        <a:effectLst/>
                        <a:latin typeface="Calibri" panose="020F0502020204030204" pitchFamily="34" charset="0"/>
                      </a:endParaRPr>
                    </a:p>
                  </a:txBody>
                  <a:tcPr marL="3660" marR="3660" marT="3660" marB="0" anchor="ctr"/>
                </a:tc>
                <a:tc>
                  <a:txBody>
                    <a:bodyPr/>
                    <a:lstStyle/>
                    <a:p>
                      <a:pPr algn="ctr" fontAlgn="ctr"/>
                      <a:r>
                        <a:rPr lang="ru-RU" sz="1050" u="none" strike="noStrike" dirty="0">
                          <a:effectLst/>
                        </a:rPr>
                        <a:t>100</a:t>
                      </a:r>
                      <a:endParaRPr lang="ru-RU" sz="1050" b="0" i="0" u="none" strike="noStrike" dirty="0">
                        <a:solidFill>
                          <a:srgbClr val="000000"/>
                        </a:solidFill>
                        <a:effectLst/>
                        <a:latin typeface="Calibri" panose="020F0502020204030204" pitchFamily="34" charset="0"/>
                      </a:endParaRPr>
                    </a:p>
                  </a:txBody>
                  <a:tcPr marL="3660" marR="3660" marT="3660" marB="0" anchor="ctr"/>
                </a:tc>
                <a:extLst>
                  <a:ext uri="{0D108BD9-81ED-4DB2-BD59-A6C34878D82A}">
                    <a16:rowId xmlns:a16="http://schemas.microsoft.com/office/drawing/2014/main" val="17663937"/>
                  </a:ext>
                </a:extLst>
              </a:tr>
            </a:tbl>
          </a:graphicData>
        </a:graphic>
      </p:graphicFrame>
    </p:spTree>
    <p:extLst>
      <p:ext uri="{BB962C8B-B14F-4D97-AF65-F5344CB8AC3E}">
        <p14:creationId xmlns:p14="http://schemas.microsoft.com/office/powerpoint/2010/main" val="2391224526"/>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C76ABE35-EE31-4586-BF2E-7BF9729091A9}"/>
              </a:ext>
            </a:extLst>
          </p:cNvPr>
          <p:cNvSpPr>
            <a:spLocks noGrp="1"/>
          </p:cNvSpPr>
          <p:nvPr>
            <p:ph type="title"/>
          </p:nvPr>
        </p:nvSpPr>
        <p:spPr>
          <a:xfrm>
            <a:off x="845127" y="170694"/>
            <a:ext cx="11192963" cy="539587"/>
          </a:xfrm>
        </p:spPr>
        <p:txBody>
          <a:bodyPr>
            <a:noAutofit/>
          </a:bodyPr>
          <a:lstStyle/>
          <a:p>
            <a:pPr algn="ctr"/>
            <a:r>
              <a:rPr lang="ru-RU" sz="2400" dirty="0"/>
              <a:t>Реализация муниципальных программ</a:t>
            </a:r>
            <a:br>
              <a:rPr lang="ru-RU" sz="2400" dirty="0"/>
            </a:br>
            <a:r>
              <a:rPr lang="ru-RU" sz="2400" dirty="0"/>
              <a:t> городского округа Долгопрудный в разрезе целевых показателей в динамике</a:t>
            </a:r>
          </a:p>
        </p:txBody>
      </p:sp>
      <p:sp>
        <p:nvSpPr>
          <p:cNvPr id="4" name="Номер слайда 3">
            <a:extLst>
              <a:ext uri="{FF2B5EF4-FFF2-40B4-BE49-F238E27FC236}">
                <a16:creationId xmlns:a16="http://schemas.microsoft.com/office/drawing/2014/main" id="{6F302A7F-1EA8-4336-863D-1EEEBC559F5F}"/>
              </a:ext>
            </a:extLst>
          </p:cNvPr>
          <p:cNvSpPr>
            <a:spLocks noGrp="1"/>
          </p:cNvSpPr>
          <p:nvPr>
            <p:ph type="sldNum" sz="quarter" idx="12"/>
          </p:nvPr>
        </p:nvSpPr>
        <p:spPr>
          <a:xfrm>
            <a:off x="9448800" y="6492240"/>
            <a:ext cx="2743200" cy="365125"/>
          </a:xfrm>
        </p:spPr>
        <p:txBody>
          <a:bodyPr/>
          <a:lstStyle/>
          <a:p>
            <a:fld id="{E4EB6E89-BA87-4003-BD23-6BDF40F3EBED}" type="slidenum">
              <a:rPr lang="ru-RU" smtClean="0"/>
              <a:pPr/>
              <a:t>51</a:t>
            </a:fld>
            <a:endParaRPr lang="ru-RU"/>
          </a:p>
        </p:txBody>
      </p:sp>
      <p:pic>
        <p:nvPicPr>
          <p:cNvPr id="6" name="Объект 6">
            <a:extLst>
              <a:ext uri="{FF2B5EF4-FFF2-40B4-BE49-F238E27FC236}">
                <a16:creationId xmlns:a16="http://schemas.microsoft.com/office/drawing/2014/main" id="{4CE9F828-CB7F-4197-B7C9-2991DABD01A3}"/>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53910" y="170694"/>
            <a:ext cx="760490" cy="342008"/>
          </a:xfrm>
          <a:prstGeom prst="rect">
            <a:avLst/>
          </a:prstGeom>
        </p:spPr>
      </p:pic>
      <p:graphicFrame>
        <p:nvGraphicFramePr>
          <p:cNvPr id="8" name="Объект 7">
            <a:extLst>
              <a:ext uri="{FF2B5EF4-FFF2-40B4-BE49-F238E27FC236}">
                <a16:creationId xmlns:a16="http://schemas.microsoft.com/office/drawing/2014/main" id="{CF223F22-D77B-43B5-8714-BDC244EFC958}"/>
              </a:ext>
            </a:extLst>
          </p:cNvPr>
          <p:cNvGraphicFramePr>
            <a:graphicFrameLocks noGrp="1"/>
          </p:cNvGraphicFramePr>
          <p:nvPr>
            <p:ph idx="1"/>
            <p:extLst>
              <p:ext uri="{D42A27DB-BD31-4B8C-83A1-F6EECF244321}">
                <p14:modId xmlns:p14="http://schemas.microsoft.com/office/powerpoint/2010/main" val="2970438663"/>
              </p:ext>
            </p:extLst>
          </p:nvPr>
        </p:nvGraphicFramePr>
        <p:xfrm>
          <a:off x="270095" y="892053"/>
          <a:ext cx="11096434" cy="1798737"/>
        </p:xfrm>
        <a:graphic>
          <a:graphicData uri="http://schemas.openxmlformats.org/drawingml/2006/table">
            <a:tbl>
              <a:tblPr>
                <a:tableStyleId>{5C22544A-7EE6-4342-B048-85BDC9FD1C3A}</a:tableStyleId>
              </a:tblPr>
              <a:tblGrid>
                <a:gridCol w="3221428">
                  <a:extLst>
                    <a:ext uri="{9D8B030D-6E8A-4147-A177-3AD203B41FA5}">
                      <a16:colId xmlns:a16="http://schemas.microsoft.com/office/drawing/2014/main" val="62314480"/>
                    </a:ext>
                  </a:extLst>
                </a:gridCol>
                <a:gridCol w="1113576">
                  <a:extLst>
                    <a:ext uri="{9D8B030D-6E8A-4147-A177-3AD203B41FA5}">
                      <a16:colId xmlns:a16="http://schemas.microsoft.com/office/drawing/2014/main" val="2295861339"/>
                    </a:ext>
                  </a:extLst>
                </a:gridCol>
                <a:gridCol w="950614">
                  <a:extLst>
                    <a:ext uri="{9D8B030D-6E8A-4147-A177-3AD203B41FA5}">
                      <a16:colId xmlns:a16="http://schemas.microsoft.com/office/drawing/2014/main" val="999817124"/>
                    </a:ext>
                  </a:extLst>
                </a:gridCol>
                <a:gridCol w="767990">
                  <a:extLst>
                    <a:ext uri="{9D8B030D-6E8A-4147-A177-3AD203B41FA5}">
                      <a16:colId xmlns:a16="http://schemas.microsoft.com/office/drawing/2014/main" val="2853920381"/>
                    </a:ext>
                  </a:extLst>
                </a:gridCol>
                <a:gridCol w="999680">
                  <a:extLst>
                    <a:ext uri="{9D8B030D-6E8A-4147-A177-3AD203B41FA5}">
                      <a16:colId xmlns:a16="http://schemas.microsoft.com/office/drawing/2014/main" val="440660900"/>
                    </a:ext>
                  </a:extLst>
                </a:gridCol>
                <a:gridCol w="977464">
                  <a:extLst>
                    <a:ext uri="{9D8B030D-6E8A-4147-A177-3AD203B41FA5}">
                      <a16:colId xmlns:a16="http://schemas.microsoft.com/office/drawing/2014/main" val="1209666393"/>
                    </a:ext>
                  </a:extLst>
                </a:gridCol>
                <a:gridCol w="1077432">
                  <a:extLst>
                    <a:ext uri="{9D8B030D-6E8A-4147-A177-3AD203B41FA5}">
                      <a16:colId xmlns:a16="http://schemas.microsoft.com/office/drawing/2014/main" val="2987510071"/>
                    </a:ext>
                  </a:extLst>
                </a:gridCol>
                <a:gridCol w="977464">
                  <a:extLst>
                    <a:ext uri="{9D8B030D-6E8A-4147-A177-3AD203B41FA5}">
                      <a16:colId xmlns:a16="http://schemas.microsoft.com/office/drawing/2014/main" val="3264369970"/>
                    </a:ext>
                  </a:extLst>
                </a:gridCol>
                <a:gridCol w="1010786">
                  <a:extLst>
                    <a:ext uri="{9D8B030D-6E8A-4147-A177-3AD203B41FA5}">
                      <a16:colId xmlns:a16="http://schemas.microsoft.com/office/drawing/2014/main" val="1381113856"/>
                    </a:ext>
                  </a:extLst>
                </a:gridCol>
              </a:tblGrid>
              <a:tr h="184584">
                <a:tc rowSpan="2">
                  <a:txBody>
                    <a:bodyPr/>
                    <a:lstStyle/>
                    <a:p>
                      <a:pPr algn="ctr" fontAlgn="ctr"/>
                      <a:r>
                        <a:rPr lang="ru-RU" sz="1200" u="none" strike="noStrike" dirty="0">
                          <a:effectLst/>
                        </a:rPr>
                        <a:t>Наименование муниципальной программы/подпрограммы/показателя</a:t>
                      </a:r>
                      <a:endParaRPr lang="ru-RU" sz="1200" b="0" i="0" u="none" strike="noStrike" dirty="0">
                        <a:solidFill>
                          <a:srgbClr val="000000"/>
                        </a:solidFill>
                        <a:effectLst/>
                        <a:latin typeface="Arial" panose="020B0604020202020204" pitchFamily="34" charset="0"/>
                      </a:endParaRPr>
                    </a:p>
                  </a:txBody>
                  <a:tcPr marL="3408" marR="3408" marT="3408" marB="0" anchor="ctr"/>
                </a:tc>
                <a:tc rowSpan="2">
                  <a:txBody>
                    <a:bodyPr/>
                    <a:lstStyle/>
                    <a:p>
                      <a:pPr algn="ctr" fontAlgn="ctr"/>
                      <a:r>
                        <a:rPr lang="ru-RU" sz="1200" u="none" strike="noStrike" dirty="0">
                          <a:effectLst/>
                        </a:rPr>
                        <a:t>Тип показателя</a:t>
                      </a:r>
                      <a:endParaRPr lang="ru-RU" sz="1200" b="0" i="0" u="none" strike="noStrike" dirty="0">
                        <a:solidFill>
                          <a:srgbClr val="000000"/>
                        </a:solidFill>
                        <a:effectLst/>
                        <a:latin typeface="Arial" panose="020B0604020202020204" pitchFamily="34" charset="0"/>
                      </a:endParaRPr>
                    </a:p>
                  </a:txBody>
                  <a:tcPr marL="3408" marR="3408" marT="3408" marB="0" anchor="ctr"/>
                </a:tc>
                <a:tc rowSpan="2">
                  <a:txBody>
                    <a:bodyPr/>
                    <a:lstStyle/>
                    <a:p>
                      <a:pPr algn="ctr" fontAlgn="ctr"/>
                      <a:r>
                        <a:rPr lang="ru-RU" sz="1200" u="none" strike="noStrike">
                          <a:effectLst/>
                        </a:rPr>
                        <a:t>Единица измерения</a:t>
                      </a:r>
                      <a:endParaRPr lang="ru-RU" sz="1200" b="0" i="0" u="none" strike="noStrike">
                        <a:solidFill>
                          <a:srgbClr val="000000"/>
                        </a:solidFill>
                        <a:effectLst/>
                        <a:latin typeface="Arial" panose="020B0604020202020204" pitchFamily="34" charset="0"/>
                      </a:endParaRPr>
                    </a:p>
                  </a:txBody>
                  <a:tcPr marL="3408" marR="3408" marT="3408" marB="0" anchor="ctr"/>
                </a:tc>
                <a:tc rowSpan="2">
                  <a:txBody>
                    <a:bodyPr/>
                    <a:lstStyle/>
                    <a:p>
                      <a:pPr algn="ctr" fontAlgn="ctr"/>
                      <a:r>
                        <a:rPr lang="ru-RU" sz="1200" u="none" strike="noStrike" dirty="0">
                          <a:effectLst/>
                        </a:rPr>
                        <a:t>Базовое значение</a:t>
                      </a:r>
                      <a:endParaRPr lang="ru-RU" sz="1200" b="0" i="0" u="none" strike="noStrike" dirty="0">
                        <a:solidFill>
                          <a:srgbClr val="000000"/>
                        </a:solidFill>
                        <a:effectLst/>
                        <a:latin typeface="Arial" panose="020B0604020202020204" pitchFamily="34" charset="0"/>
                      </a:endParaRPr>
                    </a:p>
                  </a:txBody>
                  <a:tcPr marL="3408" marR="3408" marT="3408" marB="0" anchor="ctr"/>
                </a:tc>
                <a:tc rowSpan="2">
                  <a:txBody>
                    <a:bodyPr/>
                    <a:lstStyle/>
                    <a:p>
                      <a:pPr algn="ctr" fontAlgn="ctr"/>
                      <a:r>
                        <a:rPr lang="ru-RU" sz="1200" u="none" strike="noStrike" dirty="0">
                          <a:effectLst/>
                        </a:rPr>
                        <a:t>Достигнутое </a:t>
                      </a:r>
                    </a:p>
                    <a:p>
                      <a:pPr algn="ctr" fontAlgn="ctr"/>
                      <a:r>
                        <a:rPr lang="ru-RU" sz="1200" u="none" strike="noStrike" dirty="0">
                          <a:effectLst/>
                        </a:rPr>
                        <a:t>2021 года</a:t>
                      </a:r>
                      <a:endParaRPr lang="ru-RU" sz="1200" b="0" i="0" u="none" strike="noStrike" dirty="0">
                        <a:solidFill>
                          <a:srgbClr val="000000"/>
                        </a:solidFill>
                        <a:effectLst/>
                        <a:latin typeface="Arial" panose="020B0604020202020204" pitchFamily="34" charset="0"/>
                      </a:endParaRPr>
                    </a:p>
                  </a:txBody>
                  <a:tcPr marL="3408" marR="3408" marT="3408" marB="0" anchor="ctr"/>
                </a:tc>
                <a:tc rowSpan="2">
                  <a:txBody>
                    <a:bodyPr/>
                    <a:lstStyle/>
                    <a:p>
                      <a:pPr algn="ctr" fontAlgn="ctr"/>
                      <a:r>
                        <a:rPr lang="ru-RU" sz="1200" u="none" strike="noStrike" dirty="0">
                          <a:effectLst/>
                        </a:rPr>
                        <a:t>Оценка 2022 год</a:t>
                      </a:r>
                      <a:endParaRPr lang="ru-RU" sz="1200" b="0" i="0" u="none" strike="noStrike" dirty="0">
                        <a:solidFill>
                          <a:srgbClr val="000000"/>
                        </a:solidFill>
                        <a:effectLst/>
                        <a:latin typeface="Arial" panose="020B0604020202020204" pitchFamily="34" charset="0"/>
                      </a:endParaRPr>
                    </a:p>
                  </a:txBody>
                  <a:tcPr marL="3408" marR="3408" marT="3408" marB="0" anchor="ctr"/>
                </a:tc>
                <a:tc gridSpan="3">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ru-RU" sz="105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Планируемое значение показателя по годам реализации</a:t>
                      </a:r>
                    </a:p>
                  </a:txBody>
                  <a:tcPr marL="3729" marR="3729" marT="3729" marB="0" anchor="ctr"/>
                </a:tc>
                <a:tc hMerge="1">
                  <a:txBody>
                    <a:bodyPr/>
                    <a:lstStyle/>
                    <a:p>
                      <a:endParaRPr lang="ru-RU" dirty="0"/>
                    </a:p>
                  </a:txBody>
                  <a:tcPr marL="3729" marR="3729" marT="3729" marB="0" anchor="ctr"/>
                </a:tc>
                <a:tc hMerge="1">
                  <a:txBody>
                    <a:bodyPr/>
                    <a:lstStyle/>
                    <a:p>
                      <a:endParaRPr lang="ru-RU" dirty="0"/>
                    </a:p>
                  </a:txBody>
                  <a:tcPr marL="3729" marR="3729" marT="3729" marB="0" anchor="ctr"/>
                </a:tc>
                <a:extLst>
                  <a:ext uri="{0D108BD9-81ED-4DB2-BD59-A6C34878D82A}">
                    <a16:rowId xmlns:a16="http://schemas.microsoft.com/office/drawing/2014/main" val="1072989327"/>
                  </a:ext>
                </a:extLst>
              </a:tr>
              <a:tr h="184584">
                <a:tc vMerge="1">
                  <a:txBody>
                    <a:bodyPr/>
                    <a:lstStyle/>
                    <a:p>
                      <a:endParaRPr lang="ru-RU"/>
                    </a:p>
                  </a:txBody>
                  <a:tcPr/>
                </a:tc>
                <a:tc vMerge="1">
                  <a:txBody>
                    <a:bodyPr/>
                    <a:lstStyle/>
                    <a:p>
                      <a:endParaRPr lang="ru-RU"/>
                    </a:p>
                  </a:txBody>
                  <a:tcPr/>
                </a:tc>
                <a:tc vMerge="1">
                  <a:txBody>
                    <a:bodyPr/>
                    <a:lstStyle/>
                    <a:p>
                      <a:endParaRPr lang="ru-RU"/>
                    </a:p>
                  </a:txBody>
                  <a:tcPr/>
                </a:tc>
                <a:tc vMerge="1">
                  <a:txBody>
                    <a:bodyPr/>
                    <a:lstStyle/>
                    <a:p>
                      <a:endParaRPr lang="ru-RU"/>
                    </a:p>
                  </a:txBody>
                  <a:tcPr/>
                </a:tc>
                <a:tc vMerge="1">
                  <a:txBody>
                    <a:bodyPr/>
                    <a:lstStyle/>
                    <a:p>
                      <a:endParaRPr lang="ru-RU"/>
                    </a:p>
                  </a:txBody>
                  <a:tcPr/>
                </a:tc>
                <a:tc vMerge="1">
                  <a:txBody>
                    <a:bodyPr/>
                    <a:lstStyle/>
                    <a:p>
                      <a:endParaRPr lang="ru-RU"/>
                    </a:p>
                  </a:txBody>
                  <a:tcPr/>
                </a:tc>
                <a:tc>
                  <a:txBody>
                    <a:bodyPr/>
                    <a:lstStyle/>
                    <a:p>
                      <a:pPr algn="ctr" fontAlgn="ctr"/>
                      <a:r>
                        <a:rPr lang="ru-RU" sz="1050" u="none" strike="noStrike" dirty="0">
                          <a:effectLst/>
                        </a:rPr>
                        <a:t>2023 год</a:t>
                      </a:r>
                      <a:endParaRPr lang="ru-RU" sz="1050" b="0" i="0" u="none" strike="noStrike" dirty="0">
                        <a:solidFill>
                          <a:srgbClr val="000000"/>
                        </a:solidFill>
                        <a:effectLst/>
                        <a:latin typeface="Arial" panose="020B0604020202020204" pitchFamily="34" charset="0"/>
                      </a:endParaRPr>
                    </a:p>
                  </a:txBody>
                  <a:tcPr marL="3729" marR="3729" marT="3729" marB="0" anchor="ctr"/>
                </a:tc>
                <a:tc>
                  <a:txBody>
                    <a:bodyPr/>
                    <a:lstStyle/>
                    <a:p>
                      <a:pPr algn="ctr" fontAlgn="ctr"/>
                      <a:r>
                        <a:rPr lang="ru-RU" sz="1050" u="none" strike="noStrike" dirty="0">
                          <a:effectLst/>
                        </a:rPr>
                        <a:t>2024 год</a:t>
                      </a:r>
                      <a:endParaRPr lang="ru-RU" sz="1050" b="0" i="0" u="none" strike="noStrike" dirty="0">
                        <a:solidFill>
                          <a:srgbClr val="000000"/>
                        </a:solidFill>
                        <a:effectLst/>
                        <a:latin typeface="Arial" panose="020B0604020202020204" pitchFamily="34" charset="0"/>
                      </a:endParaRPr>
                    </a:p>
                  </a:txBody>
                  <a:tcPr marL="3729" marR="3729" marT="3729" marB="0" anchor="ctr"/>
                </a:tc>
                <a:tc>
                  <a:txBody>
                    <a:bodyPr/>
                    <a:lstStyle/>
                    <a:p>
                      <a:pPr algn="ctr" fontAlgn="ctr"/>
                      <a:r>
                        <a:rPr lang="ru-RU" sz="1050" u="none" strike="noStrike" dirty="0">
                          <a:effectLst/>
                        </a:rPr>
                        <a:t>2025 год</a:t>
                      </a:r>
                      <a:endParaRPr lang="ru-RU" sz="1050" b="0" i="0" u="none" strike="noStrike" dirty="0">
                        <a:solidFill>
                          <a:srgbClr val="000000"/>
                        </a:solidFill>
                        <a:effectLst/>
                        <a:latin typeface="Arial" panose="020B0604020202020204" pitchFamily="34" charset="0"/>
                      </a:endParaRPr>
                    </a:p>
                  </a:txBody>
                  <a:tcPr marL="3729" marR="3729" marT="3729" marB="0" anchor="ctr"/>
                </a:tc>
                <a:extLst>
                  <a:ext uri="{0D108BD9-81ED-4DB2-BD59-A6C34878D82A}">
                    <a16:rowId xmlns:a16="http://schemas.microsoft.com/office/drawing/2014/main" val="1987963662"/>
                  </a:ext>
                </a:extLst>
              </a:tr>
              <a:tr h="109477">
                <a:tc>
                  <a:txBody>
                    <a:bodyPr/>
                    <a:lstStyle/>
                    <a:p>
                      <a:pPr algn="l" fontAlgn="ctr"/>
                      <a:r>
                        <a:rPr lang="ru-RU" sz="1200" u="none" strike="noStrike">
                          <a:effectLst/>
                        </a:rPr>
                        <a:t>Муниципальная программа «Развитие сельского хозяйства»</a:t>
                      </a:r>
                      <a:endParaRPr lang="ru-RU" sz="1200" b="1" i="0" u="none" strike="noStrike">
                        <a:solidFill>
                          <a:srgbClr val="000000"/>
                        </a:solidFill>
                        <a:effectLst/>
                        <a:latin typeface="Arial" panose="020B0604020202020204" pitchFamily="34" charset="0"/>
                      </a:endParaRPr>
                    </a:p>
                  </a:txBody>
                  <a:tcPr marL="3408" marR="3408" marT="3408" marB="0" anchor="ctr"/>
                </a:tc>
                <a:tc>
                  <a:txBody>
                    <a:bodyPr/>
                    <a:lstStyle/>
                    <a:p>
                      <a:pPr algn="ctr" fontAlgn="ctr"/>
                      <a:r>
                        <a:rPr lang="ru-RU" sz="1200" u="none" strike="noStrike">
                          <a:effectLst/>
                        </a:rPr>
                        <a:t> </a:t>
                      </a:r>
                      <a:endParaRPr lang="ru-RU" sz="1200" b="0" i="0" u="none" strike="noStrike">
                        <a:solidFill>
                          <a:srgbClr val="000000"/>
                        </a:solidFill>
                        <a:effectLst/>
                        <a:latin typeface="Arial" panose="020B0604020202020204" pitchFamily="34" charset="0"/>
                      </a:endParaRPr>
                    </a:p>
                  </a:txBody>
                  <a:tcPr marL="3408" marR="3408" marT="3408" marB="0" anchor="ctr"/>
                </a:tc>
                <a:tc>
                  <a:txBody>
                    <a:bodyPr/>
                    <a:lstStyle/>
                    <a:p>
                      <a:pPr algn="ctr" fontAlgn="ctr"/>
                      <a:r>
                        <a:rPr lang="ru-RU" sz="1200" u="none" strike="noStrike">
                          <a:effectLst/>
                        </a:rPr>
                        <a:t> </a:t>
                      </a:r>
                      <a:endParaRPr lang="ru-RU" sz="1200" b="0" i="0" u="none" strike="noStrike">
                        <a:solidFill>
                          <a:srgbClr val="000000"/>
                        </a:solidFill>
                        <a:effectLst/>
                        <a:latin typeface="Arial" panose="020B0604020202020204" pitchFamily="34" charset="0"/>
                      </a:endParaRPr>
                    </a:p>
                  </a:txBody>
                  <a:tcPr marL="3408" marR="3408" marT="3408" marB="0" anchor="ctr"/>
                </a:tc>
                <a:tc>
                  <a:txBody>
                    <a:bodyPr/>
                    <a:lstStyle/>
                    <a:p>
                      <a:pPr algn="ctr" fontAlgn="ctr"/>
                      <a:r>
                        <a:rPr lang="ru-RU" sz="1200" u="none" strike="noStrike">
                          <a:effectLst/>
                        </a:rPr>
                        <a:t> </a:t>
                      </a:r>
                      <a:endParaRPr lang="ru-RU" sz="1200" b="0" i="0" u="none" strike="noStrike">
                        <a:solidFill>
                          <a:srgbClr val="000000"/>
                        </a:solidFill>
                        <a:effectLst/>
                        <a:latin typeface="Arial" panose="020B0604020202020204" pitchFamily="34" charset="0"/>
                      </a:endParaRPr>
                    </a:p>
                  </a:txBody>
                  <a:tcPr marL="3408" marR="3408" marT="3408" marB="0" anchor="ctr"/>
                </a:tc>
                <a:tc>
                  <a:txBody>
                    <a:bodyPr/>
                    <a:lstStyle/>
                    <a:p>
                      <a:pPr algn="ctr" fontAlgn="ctr"/>
                      <a:r>
                        <a:rPr lang="ru-RU" sz="1200" u="none" strike="noStrike">
                          <a:effectLst/>
                        </a:rPr>
                        <a:t> </a:t>
                      </a:r>
                      <a:endParaRPr lang="ru-RU" sz="1200" b="0" i="0" u="none" strike="noStrike">
                        <a:solidFill>
                          <a:srgbClr val="000000"/>
                        </a:solidFill>
                        <a:effectLst/>
                        <a:latin typeface="Arial" panose="020B0604020202020204" pitchFamily="34" charset="0"/>
                      </a:endParaRPr>
                    </a:p>
                  </a:txBody>
                  <a:tcPr marL="3408" marR="3408" marT="3408" marB="0" anchor="ctr"/>
                </a:tc>
                <a:tc>
                  <a:txBody>
                    <a:bodyPr/>
                    <a:lstStyle/>
                    <a:p>
                      <a:pPr algn="ctr" fontAlgn="ctr"/>
                      <a:r>
                        <a:rPr lang="ru-RU" sz="1200" u="none" strike="noStrike">
                          <a:effectLst/>
                        </a:rPr>
                        <a:t> </a:t>
                      </a:r>
                      <a:endParaRPr lang="ru-RU" sz="1200" b="0" i="0" u="none" strike="noStrike">
                        <a:solidFill>
                          <a:srgbClr val="000000"/>
                        </a:solidFill>
                        <a:effectLst/>
                        <a:latin typeface="Arial" panose="020B0604020202020204" pitchFamily="34" charset="0"/>
                      </a:endParaRPr>
                    </a:p>
                  </a:txBody>
                  <a:tcPr marL="3408" marR="3408" marT="3408" marB="0" anchor="ctr"/>
                </a:tc>
                <a:tc>
                  <a:txBody>
                    <a:bodyPr/>
                    <a:lstStyle/>
                    <a:p>
                      <a:pPr algn="ctr" fontAlgn="ctr"/>
                      <a:r>
                        <a:rPr lang="ru-RU" sz="1200" u="none" strike="noStrike">
                          <a:effectLst/>
                        </a:rPr>
                        <a:t> </a:t>
                      </a:r>
                      <a:endParaRPr lang="ru-RU" sz="1200" b="0" i="0" u="none" strike="noStrike">
                        <a:solidFill>
                          <a:srgbClr val="000000"/>
                        </a:solidFill>
                        <a:effectLst/>
                        <a:latin typeface="Arial" panose="020B0604020202020204" pitchFamily="34" charset="0"/>
                      </a:endParaRPr>
                    </a:p>
                  </a:txBody>
                  <a:tcPr marL="3408" marR="3408" marT="3408" marB="0" anchor="ctr"/>
                </a:tc>
                <a:tc>
                  <a:txBody>
                    <a:bodyPr/>
                    <a:lstStyle/>
                    <a:p>
                      <a:pPr algn="ctr" fontAlgn="ctr"/>
                      <a:r>
                        <a:rPr lang="ru-RU" sz="1200" u="none" strike="noStrike">
                          <a:effectLst/>
                        </a:rPr>
                        <a:t> </a:t>
                      </a:r>
                      <a:endParaRPr lang="ru-RU" sz="1200" b="0" i="0" u="none" strike="noStrike">
                        <a:solidFill>
                          <a:srgbClr val="000000"/>
                        </a:solidFill>
                        <a:effectLst/>
                        <a:latin typeface="Calibri" panose="020F0502020204030204" pitchFamily="34" charset="0"/>
                      </a:endParaRPr>
                    </a:p>
                  </a:txBody>
                  <a:tcPr marL="3408" marR="3408" marT="3408" marB="0" anchor="ctr"/>
                </a:tc>
                <a:tc>
                  <a:txBody>
                    <a:bodyPr/>
                    <a:lstStyle/>
                    <a:p>
                      <a:pPr algn="ctr" fontAlgn="ctr"/>
                      <a:r>
                        <a:rPr lang="ru-RU" sz="1200" u="none" strike="noStrike">
                          <a:effectLst/>
                        </a:rPr>
                        <a:t> </a:t>
                      </a:r>
                      <a:endParaRPr lang="ru-RU" sz="1200" b="0" i="0" u="none" strike="noStrike">
                        <a:solidFill>
                          <a:srgbClr val="000000"/>
                        </a:solidFill>
                        <a:effectLst/>
                        <a:latin typeface="Calibri" panose="020F0502020204030204" pitchFamily="34" charset="0"/>
                      </a:endParaRPr>
                    </a:p>
                  </a:txBody>
                  <a:tcPr marL="3408" marR="3408" marT="3408" marB="0" anchor="ctr"/>
                </a:tc>
                <a:extLst>
                  <a:ext uri="{0D108BD9-81ED-4DB2-BD59-A6C34878D82A}">
                    <a16:rowId xmlns:a16="http://schemas.microsoft.com/office/drawing/2014/main" val="4163009577"/>
                  </a:ext>
                </a:extLst>
              </a:tr>
              <a:tr h="216301">
                <a:tc>
                  <a:txBody>
                    <a:bodyPr/>
                    <a:lstStyle/>
                    <a:p>
                      <a:pPr algn="l" fontAlgn="ctr"/>
                      <a:r>
                        <a:rPr lang="ru-RU" sz="1200" u="none" strike="noStrike" dirty="0">
                          <a:effectLst/>
                        </a:rPr>
                        <a:t>Подпрограмма IV «Обеспечение эпизоотического и ветеринарно-санитарного благополучия»</a:t>
                      </a:r>
                      <a:endParaRPr lang="ru-RU" sz="1200" b="1" i="0" u="none" strike="noStrike" dirty="0">
                        <a:solidFill>
                          <a:srgbClr val="000000"/>
                        </a:solidFill>
                        <a:effectLst/>
                        <a:latin typeface="Arial" panose="020B0604020202020204" pitchFamily="34" charset="0"/>
                      </a:endParaRPr>
                    </a:p>
                  </a:txBody>
                  <a:tcPr marL="3408" marR="3408" marT="3408" marB="0" anchor="ctr"/>
                </a:tc>
                <a:tc>
                  <a:txBody>
                    <a:bodyPr/>
                    <a:lstStyle/>
                    <a:p>
                      <a:pPr algn="ctr" fontAlgn="ctr"/>
                      <a:r>
                        <a:rPr lang="ru-RU" sz="1200" u="none" strike="noStrike">
                          <a:effectLst/>
                        </a:rPr>
                        <a:t> </a:t>
                      </a:r>
                      <a:endParaRPr lang="ru-RU" sz="1200" b="0" i="0" u="none" strike="noStrike">
                        <a:solidFill>
                          <a:srgbClr val="000000"/>
                        </a:solidFill>
                        <a:effectLst/>
                        <a:latin typeface="Arial" panose="020B0604020202020204" pitchFamily="34" charset="0"/>
                      </a:endParaRPr>
                    </a:p>
                  </a:txBody>
                  <a:tcPr marL="3408" marR="3408" marT="3408" marB="0" anchor="ctr"/>
                </a:tc>
                <a:tc>
                  <a:txBody>
                    <a:bodyPr/>
                    <a:lstStyle/>
                    <a:p>
                      <a:pPr algn="ctr" fontAlgn="ctr"/>
                      <a:r>
                        <a:rPr lang="ru-RU" sz="1200" u="none" strike="noStrike">
                          <a:effectLst/>
                        </a:rPr>
                        <a:t> </a:t>
                      </a:r>
                      <a:endParaRPr lang="ru-RU" sz="1200" b="0" i="0" u="none" strike="noStrike">
                        <a:solidFill>
                          <a:srgbClr val="000000"/>
                        </a:solidFill>
                        <a:effectLst/>
                        <a:latin typeface="Arial" panose="020B0604020202020204" pitchFamily="34" charset="0"/>
                      </a:endParaRPr>
                    </a:p>
                  </a:txBody>
                  <a:tcPr marL="3408" marR="3408" marT="3408" marB="0" anchor="ctr"/>
                </a:tc>
                <a:tc>
                  <a:txBody>
                    <a:bodyPr/>
                    <a:lstStyle/>
                    <a:p>
                      <a:pPr algn="ctr" fontAlgn="ctr"/>
                      <a:r>
                        <a:rPr lang="ru-RU" sz="1200" u="none" strike="noStrike">
                          <a:effectLst/>
                        </a:rPr>
                        <a:t> </a:t>
                      </a:r>
                      <a:endParaRPr lang="ru-RU" sz="1200" b="0" i="0" u="none" strike="noStrike">
                        <a:solidFill>
                          <a:srgbClr val="000000"/>
                        </a:solidFill>
                        <a:effectLst/>
                        <a:latin typeface="Arial" panose="020B0604020202020204" pitchFamily="34" charset="0"/>
                      </a:endParaRPr>
                    </a:p>
                  </a:txBody>
                  <a:tcPr marL="3408" marR="3408" marT="3408" marB="0" anchor="ctr"/>
                </a:tc>
                <a:tc>
                  <a:txBody>
                    <a:bodyPr/>
                    <a:lstStyle/>
                    <a:p>
                      <a:pPr algn="ctr" fontAlgn="ctr"/>
                      <a:r>
                        <a:rPr lang="ru-RU" sz="1200" u="none" strike="noStrike">
                          <a:effectLst/>
                        </a:rPr>
                        <a:t> </a:t>
                      </a:r>
                      <a:endParaRPr lang="ru-RU" sz="1200" b="0" i="0" u="none" strike="noStrike">
                        <a:solidFill>
                          <a:srgbClr val="000000"/>
                        </a:solidFill>
                        <a:effectLst/>
                        <a:latin typeface="Arial" panose="020B0604020202020204" pitchFamily="34" charset="0"/>
                      </a:endParaRPr>
                    </a:p>
                  </a:txBody>
                  <a:tcPr marL="3408" marR="3408" marT="3408" marB="0" anchor="ctr"/>
                </a:tc>
                <a:tc>
                  <a:txBody>
                    <a:bodyPr/>
                    <a:lstStyle/>
                    <a:p>
                      <a:pPr algn="ctr" fontAlgn="ctr"/>
                      <a:r>
                        <a:rPr lang="ru-RU" sz="1200" u="none" strike="noStrike">
                          <a:effectLst/>
                        </a:rPr>
                        <a:t> </a:t>
                      </a:r>
                      <a:endParaRPr lang="ru-RU" sz="1200" b="0" i="0" u="none" strike="noStrike">
                        <a:solidFill>
                          <a:srgbClr val="000000"/>
                        </a:solidFill>
                        <a:effectLst/>
                        <a:latin typeface="Arial" panose="020B0604020202020204" pitchFamily="34" charset="0"/>
                      </a:endParaRPr>
                    </a:p>
                  </a:txBody>
                  <a:tcPr marL="3408" marR="3408" marT="3408" marB="0" anchor="ctr"/>
                </a:tc>
                <a:tc>
                  <a:txBody>
                    <a:bodyPr/>
                    <a:lstStyle/>
                    <a:p>
                      <a:pPr algn="ctr" fontAlgn="ctr"/>
                      <a:r>
                        <a:rPr lang="ru-RU" sz="1200" u="none" strike="noStrike">
                          <a:effectLst/>
                        </a:rPr>
                        <a:t> </a:t>
                      </a:r>
                      <a:endParaRPr lang="ru-RU" sz="1200" b="0" i="0" u="none" strike="noStrike">
                        <a:solidFill>
                          <a:srgbClr val="000000"/>
                        </a:solidFill>
                        <a:effectLst/>
                        <a:latin typeface="Arial" panose="020B0604020202020204" pitchFamily="34" charset="0"/>
                      </a:endParaRPr>
                    </a:p>
                  </a:txBody>
                  <a:tcPr marL="3408" marR="3408" marT="3408" marB="0" anchor="ctr"/>
                </a:tc>
                <a:tc>
                  <a:txBody>
                    <a:bodyPr/>
                    <a:lstStyle/>
                    <a:p>
                      <a:pPr algn="ctr" fontAlgn="ctr"/>
                      <a:r>
                        <a:rPr lang="ru-RU" sz="1200" u="none" strike="noStrike">
                          <a:effectLst/>
                        </a:rPr>
                        <a:t> </a:t>
                      </a:r>
                      <a:endParaRPr lang="ru-RU" sz="1200" b="0" i="0" u="none" strike="noStrike">
                        <a:solidFill>
                          <a:srgbClr val="000000"/>
                        </a:solidFill>
                        <a:effectLst/>
                        <a:latin typeface="Calibri" panose="020F0502020204030204" pitchFamily="34" charset="0"/>
                      </a:endParaRPr>
                    </a:p>
                  </a:txBody>
                  <a:tcPr marL="3408" marR="3408" marT="3408" marB="0" anchor="ctr"/>
                </a:tc>
                <a:tc>
                  <a:txBody>
                    <a:bodyPr/>
                    <a:lstStyle/>
                    <a:p>
                      <a:pPr algn="ctr" fontAlgn="ctr"/>
                      <a:r>
                        <a:rPr lang="ru-RU" sz="1200" u="none" strike="noStrike">
                          <a:effectLst/>
                        </a:rPr>
                        <a:t> </a:t>
                      </a:r>
                      <a:endParaRPr lang="ru-RU" sz="1200" b="0" i="0" u="none" strike="noStrike">
                        <a:solidFill>
                          <a:srgbClr val="000000"/>
                        </a:solidFill>
                        <a:effectLst/>
                        <a:latin typeface="Calibri" panose="020F0502020204030204" pitchFamily="34" charset="0"/>
                      </a:endParaRPr>
                    </a:p>
                  </a:txBody>
                  <a:tcPr marL="3408" marR="3408" marT="3408" marB="0" anchor="ctr"/>
                </a:tc>
                <a:extLst>
                  <a:ext uri="{0D108BD9-81ED-4DB2-BD59-A6C34878D82A}">
                    <a16:rowId xmlns:a16="http://schemas.microsoft.com/office/drawing/2014/main" val="1569704947"/>
                  </a:ext>
                </a:extLst>
              </a:tr>
              <a:tr h="109477">
                <a:tc>
                  <a:txBody>
                    <a:bodyPr/>
                    <a:lstStyle/>
                    <a:p>
                      <a:pPr algn="l" fontAlgn="ctr"/>
                      <a:r>
                        <a:rPr lang="ru-RU" sz="1200" u="none" strike="noStrike" dirty="0">
                          <a:effectLst/>
                        </a:rPr>
                        <a:t>Количество отловленных животных без владельцев</a:t>
                      </a:r>
                      <a:endParaRPr lang="ru-RU" sz="1200" b="0" i="0" u="none" strike="noStrike" dirty="0">
                        <a:solidFill>
                          <a:srgbClr val="000000"/>
                        </a:solidFill>
                        <a:effectLst/>
                        <a:latin typeface="Arial" panose="020B0604020202020204" pitchFamily="34" charset="0"/>
                      </a:endParaRPr>
                    </a:p>
                  </a:txBody>
                  <a:tcPr marL="3408" marR="3408" marT="3408" marB="0" anchor="ctr"/>
                </a:tc>
                <a:tc>
                  <a:txBody>
                    <a:bodyPr/>
                    <a:lstStyle/>
                    <a:p>
                      <a:pPr algn="ctr" fontAlgn="ctr"/>
                      <a:r>
                        <a:rPr lang="ru-RU" sz="1200" u="none" strike="noStrike">
                          <a:effectLst/>
                        </a:rPr>
                        <a:t>отраслевой</a:t>
                      </a:r>
                      <a:endParaRPr lang="ru-RU" sz="1200" b="0" i="0" u="none" strike="noStrike">
                        <a:solidFill>
                          <a:srgbClr val="000000"/>
                        </a:solidFill>
                        <a:effectLst/>
                        <a:latin typeface="Arial" panose="020B0604020202020204" pitchFamily="34" charset="0"/>
                      </a:endParaRPr>
                    </a:p>
                  </a:txBody>
                  <a:tcPr marL="3408" marR="3408" marT="3408" marB="0" anchor="ctr"/>
                </a:tc>
                <a:tc>
                  <a:txBody>
                    <a:bodyPr/>
                    <a:lstStyle/>
                    <a:p>
                      <a:pPr algn="ctr" fontAlgn="ctr"/>
                      <a:r>
                        <a:rPr lang="ru-RU" sz="1200" u="none" strike="noStrike">
                          <a:effectLst/>
                        </a:rPr>
                        <a:t>единиц</a:t>
                      </a:r>
                      <a:endParaRPr lang="ru-RU" sz="1200" b="0" i="0" u="none" strike="noStrike">
                        <a:solidFill>
                          <a:srgbClr val="000000"/>
                        </a:solidFill>
                        <a:effectLst/>
                        <a:latin typeface="Arial" panose="020B0604020202020204" pitchFamily="34" charset="0"/>
                      </a:endParaRPr>
                    </a:p>
                  </a:txBody>
                  <a:tcPr marL="3408" marR="3408" marT="3408" marB="0" anchor="ctr"/>
                </a:tc>
                <a:tc>
                  <a:txBody>
                    <a:bodyPr/>
                    <a:lstStyle/>
                    <a:p>
                      <a:pPr algn="ctr" fontAlgn="ctr"/>
                      <a:r>
                        <a:rPr lang="ru-RU" sz="1200" u="none" strike="noStrike">
                          <a:effectLst/>
                        </a:rPr>
                        <a:t>300</a:t>
                      </a:r>
                      <a:endParaRPr lang="ru-RU" sz="1200" b="0" i="0" u="none" strike="noStrike">
                        <a:solidFill>
                          <a:srgbClr val="000000"/>
                        </a:solidFill>
                        <a:effectLst/>
                        <a:latin typeface="Arial" panose="020B0604020202020204" pitchFamily="34" charset="0"/>
                      </a:endParaRPr>
                    </a:p>
                  </a:txBody>
                  <a:tcPr marL="3408" marR="3408" marT="3408" marB="0" anchor="ctr"/>
                </a:tc>
                <a:tc>
                  <a:txBody>
                    <a:bodyPr/>
                    <a:lstStyle/>
                    <a:p>
                      <a:pPr algn="ctr" fontAlgn="ctr"/>
                      <a:r>
                        <a:rPr lang="en-US" sz="1200" u="none" strike="noStrike" dirty="0">
                          <a:effectLst/>
                        </a:rPr>
                        <a:t>220</a:t>
                      </a:r>
                      <a:endParaRPr lang="ru-RU" sz="1200" b="0" i="0" u="none" strike="noStrike" dirty="0">
                        <a:solidFill>
                          <a:srgbClr val="000000"/>
                        </a:solidFill>
                        <a:effectLst/>
                        <a:latin typeface="Arial" panose="020B0604020202020204" pitchFamily="34" charset="0"/>
                      </a:endParaRPr>
                    </a:p>
                  </a:txBody>
                  <a:tcPr marL="3408" marR="3408" marT="3408" marB="0" anchor="ctr"/>
                </a:tc>
                <a:tc>
                  <a:txBody>
                    <a:bodyPr/>
                    <a:lstStyle/>
                    <a:p>
                      <a:pPr algn="ctr" fontAlgn="ctr"/>
                      <a:r>
                        <a:rPr lang="en-US" sz="1200" u="none" strike="noStrike" dirty="0">
                          <a:effectLst/>
                        </a:rPr>
                        <a:t>133</a:t>
                      </a:r>
                      <a:endParaRPr lang="ru-RU" sz="1200" b="0" i="0" u="none" strike="noStrike" dirty="0">
                        <a:solidFill>
                          <a:srgbClr val="000000"/>
                        </a:solidFill>
                        <a:effectLst/>
                        <a:latin typeface="Arial" panose="020B0604020202020204" pitchFamily="34" charset="0"/>
                      </a:endParaRPr>
                    </a:p>
                  </a:txBody>
                  <a:tcPr marL="3408" marR="3408" marT="3408" marB="0" anchor="ctr"/>
                </a:tc>
                <a:tc>
                  <a:txBody>
                    <a:bodyPr/>
                    <a:lstStyle/>
                    <a:p>
                      <a:pPr algn="ctr" fontAlgn="ctr"/>
                      <a:r>
                        <a:rPr lang="en-US" sz="1200" u="none" strike="noStrike" dirty="0">
                          <a:effectLst/>
                        </a:rPr>
                        <a:t>220</a:t>
                      </a:r>
                      <a:endParaRPr lang="ru-RU" sz="1200" b="0" i="0" u="none" strike="noStrike" dirty="0">
                        <a:solidFill>
                          <a:srgbClr val="000000"/>
                        </a:solidFill>
                        <a:effectLst/>
                        <a:latin typeface="Arial" panose="020B0604020202020204" pitchFamily="34" charset="0"/>
                      </a:endParaRPr>
                    </a:p>
                  </a:txBody>
                  <a:tcPr marL="3408" marR="3408" marT="3408" marB="0" anchor="ctr"/>
                </a:tc>
                <a:tc>
                  <a:txBody>
                    <a:bodyPr/>
                    <a:lstStyle/>
                    <a:p>
                      <a:pPr algn="ctr" fontAlgn="ctr"/>
                      <a:r>
                        <a:rPr lang="ru-RU" sz="1200" u="none" strike="noStrike" dirty="0">
                          <a:effectLst/>
                        </a:rPr>
                        <a:t>220</a:t>
                      </a:r>
                      <a:endParaRPr lang="ru-RU" sz="1200" b="0" i="0" u="none" strike="noStrike" dirty="0">
                        <a:solidFill>
                          <a:srgbClr val="000000"/>
                        </a:solidFill>
                        <a:effectLst/>
                        <a:latin typeface="Calibri" panose="020F0502020204030204" pitchFamily="34" charset="0"/>
                      </a:endParaRPr>
                    </a:p>
                  </a:txBody>
                  <a:tcPr marL="3408" marR="3408" marT="3408" marB="0" anchor="ctr"/>
                </a:tc>
                <a:tc>
                  <a:txBody>
                    <a:bodyPr/>
                    <a:lstStyle/>
                    <a:p>
                      <a:pPr algn="ctr" fontAlgn="ctr"/>
                      <a:r>
                        <a:rPr lang="ru-RU" sz="1200" u="none" strike="noStrike" dirty="0">
                          <a:solidFill>
                            <a:schemeClr val="tx1"/>
                          </a:solidFill>
                          <a:effectLst/>
                        </a:rPr>
                        <a:t>220</a:t>
                      </a:r>
                      <a:endParaRPr lang="ru-RU" sz="1200" b="0" i="0" u="none" strike="noStrike" dirty="0">
                        <a:solidFill>
                          <a:schemeClr val="tx1"/>
                        </a:solidFill>
                        <a:effectLst/>
                        <a:latin typeface="Calibri" panose="020F0502020204030204" pitchFamily="34" charset="0"/>
                      </a:endParaRPr>
                    </a:p>
                  </a:txBody>
                  <a:tcPr marL="3408" marR="3408" marT="3408" marB="0" anchor="ctr"/>
                </a:tc>
                <a:extLst>
                  <a:ext uri="{0D108BD9-81ED-4DB2-BD59-A6C34878D82A}">
                    <a16:rowId xmlns:a16="http://schemas.microsoft.com/office/drawing/2014/main" val="3997409868"/>
                  </a:ext>
                </a:extLst>
              </a:tr>
            </a:tbl>
          </a:graphicData>
        </a:graphic>
      </p:graphicFrame>
    </p:spTree>
    <p:extLst>
      <p:ext uri="{BB962C8B-B14F-4D97-AF65-F5344CB8AC3E}">
        <p14:creationId xmlns:p14="http://schemas.microsoft.com/office/powerpoint/2010/main" val="690521033"/>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C76ABE35-EE31-4586-BF2E-7BF9729091A9}"/>
              </a:ext>
            </a:extLst>
          </p:cNvPr>
          <p:cNvSpPr>
            <a:spLocks noGrp="1"/>
          </p:cNvSpPr>
          <p:nvPr>
            <p:ph type="title"/>
          </p:nvPr>
        </p:nvSpPr>
        <p:spPr>
          <a:xfrm>
            <a:off x="845127" y="170694"/>
            <a:ext cx="11192963" cy="539587"/>
          </a:xfrm>
        </p:spPr>
        <p:txBody>
          <a:bodyPr>
            <a:noAutofit/>
          </a:bodyPr>
          <a:lstStyle/>
          <a:p>
            <a:pPr algn="ctr"/>
            <a:r>
              <a:rPr lang="ru-RU" sz="2400" dirty="0"/>
              <a:t>Реализация муниципальных программ</a:t>
            </a:r>
            <a:br>
              <a:rPr lang="ru-RU" sz="2400" dirty="0"/>
            </a:br>
            <a:r>
              <a:rPr lang="ru-RU" sz="2400" dirty="0"/>
              <a:t> городского округа Долгопрудный в разрезе целевых показателей в динамике</a:t>
            </a:r>
          </a:p>
        </p:txBody>
      </p:sp>
      <p:sp>
        <p:nvSpPr>
          <p:cNvPr id="4" name="Номер слайда 3">
            <a:extLst>
              <a:ext uri="{FF2B5EF4-FFF2-40B4-BE49-F238E27FC236}">
                <a16:creationId xmlns:a16="http://schemas.microsoft.com/office/drawing/2014/main" id="{6F302A7F-1EA8-4336-863D-1EEEBC559F5F}"/>
              </a:ext>
            </a:extLst>
          </p:cNvPr>
          <p:cNvSpPr>
            <a:spLocks noGrp="1"/>
          </p:cNvSpPr>
          <p:nvPr>
            <p:ph type="sldNum" sz="quarter" idx="12"/>
          </p:nvPr>
        </p:nvSpPr>
        <p:spPr>
          <a:xfrm>
            <a:off x="9448800" y="6492240"/>
            <a:ext cx="2743200" cy="365125"/>
          </a:xfrm>
        </p:spPr>
        <p:txBody>
          <a:bodyPr/>
          <a:lstStyle/>
          <a:p>
            <a:fld id="{E4EB6E89-BA87-4003-BD23-6BDF40F3EBED}" type="slidenum">
              <a:rPr lang="ru-RU" smtClean="0"/>
              <a:pPr/>
              <a:t>52</a:t>
            </a:fld>
            <a:endParaRPr lang="ru-RU"/>
          </a:p>
        </p:txBody>
      </p:sp>
      <p:pic>
        <p:nvPicPr>
          <p:cNvPr id="6" name="Объект 6">
            <a:extLst>
              <a:ext uri="{FF2B5EF4-FFF2-40B4-BE49-F238E27FC236}">
                <a16:creationId xmlns:a16="http://schemas.microsoft.com/office/drawing/2014/main" id="{4CE9F828-CB7F-4197-B7C9-2991DABD01A3}"/>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53910" y="170694"/>
            <a:ext cx="760490" cy="342008"/>
          </a:xfrm>
          <a:prstGeom prst="rect">
            <a:avLst/>
          </a:prstGeom>
        </p:spPr>
      </p:pic>
      <p:graphicFrame>
        <p:nvGraphicFramePr>
          <p:cNvPr id="7" name="Объект 6">
            <a:extLst>
              <a:ext uri="{FF2B5EF4-FFF2-40B4-BE49-F238E27FC236}">
                <a16:creationId xmlns:a16="http://schemas.microsoft.com/office/drawing/2014/main" id="{2A3266BB-9BD7-4EE6-9DA8-4058C4AD4D6C}"/>
              </a:ext>
            </a:extLst>
          </p:cNvPr>
          <p:cNvGraphicFramePr>
            <a:graphicFrameLocks noGrp="1"/>
          </p:cNvGraphicFramePr>
          <p:nvPr>
            <p:ph idx="1"/>
            <p:extLst>
              <p:ext uri="{D42A27DB-BD31-4B8C-83A1-F6EECF244321}">
                <p14:modId xmlns:p14="http://schemas.microsoft.com/office/powerpoint/2010/main" val="3934564858"/>
              </p:ext>
            </p:extLst>
          </p:nvPr>
        </p:nvGraphicFramePr>
        <p:xfrm>
          <a:off x="845127" y="825262"/>
          <a:ext cx="10906749" cy="5666978"/>
        </p:xfrm>
        <a:graphic>
          <a:graphicData uri="http://schemas.openxmlformats.org/drawingml/2006/table">
            <a:tbl>
              <a:tblPr>
                <a:tableStyleId>{5C22544A-7EE6-4342-B048-85BDC9FD1C3A}</a:tableStyleId>
              </a:tblPr>
              <a:tblGrid>
                <a:gridCol w="2958687">
                  <a:extLst>
                    <a:ext uri="{9D8B030D-6E8A-4147-A177-3AD203B41FA5}">
                      <a16:colId xmlns:a16="http://schemas.microsoft.com/office/drawing/2014/main" val="2435631434"/>
                    </a:ext>
                  </a:extLst>
                </a:gridCol>
                <a:gridCol w="1113602">
                  <a:extLst>
                    <a:ext uri="{9D8B030D-6E8A-4147-A177-3AD203B41FA5}">
                      <a16:colId xmlns:a16="http://schemas.microsoft.com/office/drawing/2014/main" val="29644754"/>
                    </a:ext>
                  </a:extLst>
                </a:gridCol>
                <a:gridCol w="938920">
                  <a:extLst>
                    <a:ext uri="{9D8B030D-6E8A-4147-A177-3AD203B41FA5}">
                      <a16:colId xmlns:a16="http://schemas.microsoft.com/office/drawing/2014/main" val="4080674438"/>
                    </a:ext>
                  </a:extLst>
                </a:gridCol>
                <a:gridCol w="938920">
                  <a:extLst>
                    <a:ext uri="{9D8B030D-6E8A-4147-A177-3AD203B41FA5}">
                      <a16:colId xmlns:a16="http://schemas.microsoft.com/office/drawing/2014/main" val="698492071"/>
                    </a:ext>
                  </a:extLst>
                </a:gridCol>
                <a:gridCol w="982589">
                  <a:extLst>
                    <a:ext uri="{9D8B030D-6E8A-4147-A177-3AD203B41FA5}">
                      <a16:colId xmlns:a16="http://schemas.microsoft.com/office/drawing/2014/main" val="465837057"/>
                    </a:ext>
                  </a:extLst>
                </a:gridCol>
                <a:gridCol w="960755">
                  <a:extLst>
                    <a:ext uri="{9D8B030D-6E8A-4147-A177-3AD203B41FA5}">
                      <a16:colId xmlns:a16="http://schemas.microsoft.com/office/drawing/2014/main" val="3341576163"/>
                    </a:ext>
                  </a:extLst>
                </a:gridCol>
                <a:gridCol w="1059013">
                  <a:extLst>
                    <a:ext uri="{9D8B030D-6E8A-4147-A177-3AD203B41FA5}">
                      <a16:colId xmlns:a16="http://schemas.microsoft.com/office/drawing/2014/main" val="3017957150"/>
                    </a:ext>
                  </a:extLst>
                </a:gridCol>
                <a:gridCol w="960755">
                  <a:extLst>
                    <a:ext uri="{9D8B030D-6E8A-4147-A177-3AD203B41FA5}">
                      <a16:colId xmlns:a16="http://schemas.microsoft.com/office/drawing/2014/main" val="173343411"/>
                    </a:ext>
                  </a:extLst>
                </a:gridCol>
                <a:gridCol w="993508">
                  <a:extLst>
                    <a:ext uri="{9D8B030D-6E8A-4147-A177-3AD203B41FA5}">
                      <a16:colId xmlns:a16="http://schemas.microsoft.com/office/drawing/2014/main" val="2895159929"/>
                    </a:ext>
                  </a:extLst>
                </a:gridCol>
              </a:tblGrid>
              <a:tr h="195263">
                <a:tc rowSpan="2">
                  <a:txBody>
                    <a:bodyPr/>
                    <a:lstStyle/>
                    <a:p>
                      <a:pPr algn="ctr" fontAlgn="ctr"/>
                      <a:r>
                        <a:rPr lang="ru-RU" sz="900" u="none" strike="noStrike" dirty="0">
                          <a:effectLst/>
                        </a:rPr>
                        <a:t>Наименование муниципальной программы/подпрограммы/показателя</a:t>
                      </a:r>
                      <a:endParaRPr lang="ru-RU" sz="900" b="0" i="0" u="none" strike="noStrike" dirty="0">
                        <a:solidFill>
                          <a:srgbClr val="000000"/>
                        </a:solidFill>
                        <a:effectLst/>
                        <a:latin typeface="Arial" panose="020B0604020202020204" pitchFamily="34" charset="0"/>
                      </a:endParaRPr>
                    </a:p>
                  </a:txBody>
                  <a:tcPr marL="6562" marR="6562" marT="6562" marB="0" anchor="ctr"/>
                </a:tc>
                <a:tc rowSpan="2">
                  <a:txBody>
                    <a:bodyPr/>
                    <a:lstStyle/>
                    <a:p>
                      <a:pPr algn="ctr" fontAlgn="ctr"/>
                      <a:r>
                        <a:rPr lang="ru-RU" sz="900" u="none" strike="noStrike">
                          <a:effectLst/>
                        </a:rPr>
                        <a:t>Тип показателя</a:t>
                      </a:r>
                      <a:endParaRPr lang="ru-RU" sz="900" b="0" i="0" u="none" strike="noStrike">
                        <a:solidFill>
                          <a:srgbClr val="000000"/>
                        </a:solidFill>
                        <a:effectLst/>
                        <a:latin typeface="Arial" panose="020B0604020202020204" pitchFamily="34" charset="0"/>
                      </a:endParaRPr>
                    </a:p>
                  </a:txBody>
                  <a:tcPr marL="6562" marR="6562" marT="6562" marB="0" anchor="ctr"/>
                </a:tc>
                <a:tc rowSpan="2">
                  <a:txBody>
                    <a:bodyPr/>
                    <a:lstStyle/>
                    <a:p>
                      <a:pPr algn="ctr" fontAlgn="ctr"/>
                      <a:r>
                        <a:rPr lang="ru-RU" sz="900" u="none" strike="noStrike">
                          <a:effectLst/>
                        </a:rPr>
                        <a:t>Единица измерения</a:t>
                      </a:r>
                      <a:endParaRPr lang="ru-RU" sz="900" b="0" i="0" u="none" strike="noStrike">
                        <a:solidFill>
                          <a:srgbClr val="000000"/>
                        </a:solidFill>
                        <a:effectLst/>
                        <a:latin typeface="Arial" panose="020B0604020202020204" pitchFamily="34" charset="0"/>
                      </a:endParaRPr>
                    </a:p>
                  </a:txBody>
                  <a:tcPr marL="6562" marR="6562" marT="6562" marB="0" anchor="ctr"/>
                </a:tc>
                <a:tc rowSpan="2">
                  <a:txBody>
                    <a:bodyPr/>
                    <a:lstStyle/>
                    <a:p>
                      <a:pPr algn="ctr" fontAlgn="ctr"/>
                      <a:r>
                        <a:rPr lang="ru-RU" sz="900" u="none" strike="noStrike">
                          <a:effectLst/>
                        </a:rPr>
                        <a:t>Базовое значение</a:t>
                      </a:r>
                      <a:endParaRPr lang="ru-RU" sz="900" b="0" i="0" u="none" strike="noStrike">
                        <a:solidFill>
                          <a:srgbClr val="000000"/>
                        </a:solidFill>
                        <a:effectLst/>
                        <a:latin typeface="Arial" panose="020B0604020202020204" pitchFamily="34" charset="0"/>
                      </a:endParaRPr>
                    </a:p>
                  </a:txBody>
                  <a:tcPr marL="6562" marR="6562" marT="6562" marB="0" anchor="ctr"/>
                </a:tc>
                <a:tc rowSpan="2">
                  <a:txBody>
                    <a:bodyPr/>
                    <a:lstStyle/>
                    <a:p>
                      <a:pPr algn="ctr" fontAlgn="ctr"/>
                      <a:r>
                        <a:rPr lang="ru-RU" sz="900" u="none" strike="noStrike" dirty="0">
                          <a:effectLst/>
                        </a:rPr>
                        <a:t>Достигнутое 2021 года</a:t>
                      </a:r>
                      <a:endParaRPr lang="ru-RU" sz="900" b="0" i="0" u="none" strike="noStrike" dirty="0">
                        <a:solidFill>
                          <a:srgbClr val="000000"/>
                        </a:solidFill>
                        <a:effectLst/>
                        <a:latin typeface="Arial" panose="020B0604020202020204" pitchFamily="34" charset="0"/>
                      </a:endParaRPr>
                    </a:p>
                  </a:txBody>
                  <a:tcPr marL="6562" marR="6562" marT="6562" marB="0" anchor="ctr"/>
                </a:tc>
                <a:tc rowSpan="2">
                  <a:txBody>
                    <a:bodyPr/>
                    <a:lstStyle/>
                    <a:p>
                      <a:pPr algn="ctr" fontAlgn="ctr"/>
                      <a:r>
                        <a:rPr lang="ru-RU" sz="900" u="none" strike="noStrike" dirty="0">
                          <a:effectLst/>
                        </a:rPr>
                        <a:t>Оценка 2022 год</a:t>
                      </a:r>
                      <a:endParaRPr lang="ru-RU" sz="900" b="0" i="0" u="none" strike="noStrike" dirty="0">
                        <a:solidFill>
                          <a:srgbClr val="000000"/>
                        </a:solidFill>
                        <a:effectLst/>
                        <a:latin typeface="Arial" panose="020B0604020202020204" pitchFamily="34" charset="0"/>
                      </a:endParaRPr>
                    </a:p>
                  </a:txBody>
                  <a:tcPr marL="6562" marR="6562" marT="6562" marB="0" anchor="ctr"/>
                </a:tc>
                <a:tc gridSpan="3">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ru-RU" sz="9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Планируемое значение показателя по годам реализации</a:t>
                      </a:r>
                    </a:p>
                  </a:txBody>
                  <a:tcPr marL="3729" marR="3729" marT="3729" marB="0" anchor="ctr"/>
                </a:tc>
                <a:tc hMerge="1">
                  <a:txBody>
                    <a:bodyPr/>
                    <a:lstStyle/>
                    <a:p>
                      <a:endParaRPr lang="ru-RU" dirty="0"/>
                    </a:p>
                  </a:txBody>
                  <a:tcPr marL="3729" marR="3729" marT="3729" marB="0" anchor="ctr"/>
                </a:tc>
                <a:tc hMerge="1">
                  <a:txBody>
                    <a:bodyPr/>
                    <a:lstStyle/>
                    <a:p>
                      <a:endParaRPr lang="ru-RU" dirty="0"/>
                    </a:p>
                  </a:txBody>
                  <a:tcPr marL="3729" marR="3729" marT="3729" marB="0" anchor="ctr"/>
                </a:tc>
                <a:extLst>
                  <a:ext uri="{0D108BD9-81ED-4DB2-BD59-A6C34878D82A}">
                    <a16:rowId xmlns:a16="http://schemas.microsoft.com/office/drawing/2014/main" val="765760769"/>
                  </a:ext>
                </a:extLst>
              </a:tr>
              <a:tr h="195263">
                <a:tc vMerge="1">
                  <a:txBody>
                    <a:bodyPr/>
                    <a:lstStyle/>
                    <a:p>
                      <a:endParaRPr lang="ru-RU"/>
                    </a:p>
                  </a:txBody>
                  <a:tcPr/>
                </a:tc>
                <a:tc vMerge="1">
                  <a:txBody>
                    <a:bodyPr/>
                    <a:lstStyle/>
                    <a:p>
                      <a:endParaRPr lang="ru-RU"/>
                    </a:p>
                  </a:txBody>
                  <a:tcPr/>
                </a:tc>
                <a:tc vMerge="1">
                  <a:txBody>
                    <a:bodyPr/>
                    <a:lstStyle/>
                    <a:p>
                      <a:endParaRPr lang="ru-RU"/>
                    </a:p>
                  </a:txBody>
                  <a:tcPr/>
                </a:tc>
                <a:tc vMerge="1">
                  <a:txBody>
                    <a:bodyPr/>
                    <a:lstStyle/>
                    <a:p>
                      <a:endParaRPr lang="ru-RU"/>
                    </a:p>
                  </a:txBody>
                  <a:tcPr/>
                </a:tc>
                <a:tc vMerge="1">
                  <a:txBody>
                    <a:bodyPr/>
                    <a:lstStyle/>
                    <a:p>
                      <a:endParaRPr lang="ru-RU"/>
                    </a:p>
                  </a:txBody>
                  <a:tcPr/>
                </a:tc>
                <a:tc vMerge="1">
                  <a:txBody>
                    <a:bodyPr/>
                    <a:lstStyle/>
                    <a:p>
                      <a:endParaRPr lang="ru-RU"/>
                    </a:p>
                  </a:txBody>
                  <a:tcPr/>
                </a:tc>
                <a:tc>
                  <a:txBody>
                    <a:bodyPr/>
                    <a:lstStyle/>
                    <a:p>
                      <a:pPr algn="ctr" fontAlgn="ctr"/>
                      <a:r>
                        <a:rPr lang="ru-RU" sz="900" u="none" strike="noStrike" dirty="0">
                          <a:effectLst/>
                        </a:rPr>
                        <a:t>2023 год</a:t>
                      </a:r>
                      <a:endParaRPr lang="ru-RU" sz="900" b="0" i="0" u="none" strike="noStrike" dirty="0">
                        <a:solidFill>
                          <a:srgbClr val="000000"/>
                        </a:solidFill>
                        <a:effectLst/>
                        <a:latin typeface="Arial" panose="020B0604020202020204" pitchFamily="34" charset="0"/>
                      </a:endParaRPr>
                    </a:p>
                  </a:txBody>
                  <a:tcPr marL="3729" marR="3729" marT="3729" marB="0" anchor="ctr"/>
                </a:tc>
                <a:tc>
                  <a:txBody>
                    <a:bodyPr/>
                    <a:lstStyle/>
                    <a:p>
                      <a:pPr algn="ctr" fontAlgn="ctr"/>
                      <a:r>
                        <a:rPr lang="ru-RU" sz="900" u="none" strike="noStrike" dirty="0">
                          <a:effectLst/>
                        </a:rPr>
                        <a:t>2024 год</a:t>
                      </a:r>
                      <a:endParaRPr lang="ru-RU" sz="900" b="0" i="0" u="none" strike="noStrike" dirty="0">
                        <a:solidFill>
                          <a:srgbClr val="000000"/>
                        </a:solidFill>
                        <a:effectLst/>
                        <a:latin typeface="Arial" panose="020B0604020202020204" pitchFamily="34" charset="0"/>
                      </a:endParaRPr>
                    </a:p>
                  </a:txBody>
                  <a:tcPr marL="3729" marR="3729" marT="3729" marB="0" anchor="ctr"/>
                </a:tc>
                <a:tc>
                  <a:txBody>
                    <a:bodyPr/>
                    <a:lstStyle/>
                    <a:p>
                      <a:pPr algn="ctr" fontAlgn="ctr"/>
                      <a:r>
                        <a:rPr lang="ru-RU" sz="900" u="none" strike="noStrike" dirty="0">
                          <a:effectLst/>
                        </a:rPr>
                        <a:t>2025 год</a:t>
                      </a:r>
                      <a:endParaRPr lang="ru-RU" sz="900" b="0" i="0" u="none" strike="noStrike" dirty="0">
                        <a:solidFill>
                          <a:srgbClr val="000000"/>
                        </a:solidFill>
                        <a:effectLst/>
                        <a:latin typeface="Arial" panose="020B0604020202020204" pitchFamily="34" charset="0"/>
                      </a:endParaRPr>
                    </a:p>
                  </a:txBody>
                  <a:tcPr marL="3729" marR="3729" marT="3729" marB="0" anchor="ctr"/>
                </a:tc>
                <a:extLst>
                  <a:ext uri="{0D108BD9-81ED-4DB2-BD59-A6C34878D82A}">
                    <a16:rowId xmlns:a16="http://schemas.microsoft.com/office/drawing/2014/main" val="3400629866"/>
                  </a:ext>
                </a:extLst>
              </a:tr>
              <a:tr h="295275">
                <a:tc>
                  <a:txBody>
                    <a:bodyPr/>
                    <a:lstStyle/>
                    <a:p>
                      <a:pPr algn="l" fontAlgn="ctr"/>
                      <a:r>
                        <a:rPr lang="ru-RU" sz="900" u="none" strike="noStrike" dirty="0">
                          <a:effectLst/>
                        </a:rPr>
                        <a:t>Муниципальная программа «Экология и окружающая среда»</a:t>
                      </a:r>
                      <a:endParaRPr lang="ru-RU" sz="900" b="1" i="0" u="none" strike="noStrike" dirty="0">
                        <a:solidFill>
                          <a:srgbClr val="000000"/>
                        </a:solidFill>
                        <a:effectLst/>
                        <a:latin typeface="Arial" panose="020B0604020202020204" pitchFamily="34" charset="0"/>
                      </a:endParaRPr>
                    </a:p>
                  </a:txBody>
                  <a:tcPr marL="6562" marR="6562" marT="6562" marB="0" anchor="ctr"/>
                </a:tc>
                <a:tc>
                  <a:txBody>
                    <a:bodyPr/>
                    <a:lstStyle/>
                    <a:p>
                      <a:pPr algn="ctr" fontAlgn="ctr"/>
                      <a:r>
                        <a:rPr lang="ru-RU" sz="900" u="none" strike="noStrike">
                          <a:effectLst/>
                        </a:rPr>
                        <a:t> </a:t>
                      </a:r>
                      <a:endParaRPr lang="ru-RU" sz="900" b="0" i="0" u="none" strike="noStrike">
                        <a:solidFill>
                          <a:srgbClr val="000000"/>
                        </a:solidFill>
                        <a:effectLst/>
                        <a:latin typeface="Arial" panose="020B0604020202020204" pitchFamily="34" charset="0"/>
                      </a:endParaRPr>
                    </a:p>
                  </a:txBody>
                  <a:tcPr marL="6562" marR="6562" marT="6562" marB="0" anchor="ctr"/>
                </a:tc>
                <a:tc>
                  <a:txBody>
                    <a:bodyPr/>
                    <a:lstStyle/>
                    <a:p>
                      <a:pPr algn="ctr" fontAlgn="ctr"/>
                      <a:r>
                        <a:rPr lang="ru-RU" sz="900" u="none" strike="noStrike">
                          <a:effectLst/>
                        </a:rPr>
                        <a:t> </a:t>
                      </a:r>
                      <a:endParaRPr lang="ru-RU" sz="900" b="0" i="0" u="none" strike="noStrike">
                        <a:solidFill>
                          <a:srgbClr val="000000"/>
                        </a:solidFill>
                        <a:effectLst/>
                        <a:latin typeface="Arial" panose="020B0604020202020204" pitchFamily="34" charset="0"/>
                      </a:endParaRPr>
                    </a:p>
                  </a:txBody>
                  <a:tcPr marL="6562" marR="6562" marT="6562" marB="0" anchor="ctr"/>
                </a:tc>
                <a:tc>
                  <a:txBody>
                    <a:bodyPr/>
                    <a:lstStyle/>
                    <a:p>
                      <a:pPr algn="ctr" fontAlgn="ctr"/>
                      <a:r>
                        <a:rPr lang="ru-RU" sz="900" u="none" strike="noStrike">
                          <a:effectLst/>
                        </a:rPr>
                        <a:t> </a:t>
                      </a:r>
                      <a:endParaRPr lang="ru-RU" sz="900" b="0" i="0" u="none" strike="noStrike">
                        <a:solidFill>
                          <a:srgbClr val="000000"/>
                        </a:solidFill>
                        <a:effectLst/>
                        <a:latin typeface="Arial" panose="020B0604020202020204" pitchFamily="34" charset="0"/>
                      </a:endParaRPr>
                    </a:p>
                  </a:txBody>
                  <a:tcPr marL="6562" marR="6562" marT="6562" marB="0" anchor="ctr"/>
                </a:tc>
                <a:tc>
                  <a:txBody>
                    <a:bodyPr/>
                    <a:lstStyle/>
                    <a:p>
                      <a:pPr algn="ctr" fontAlgn="ctr"/>
                      <a:r>
                        <a:rPr lang="ru-RU" sz="900" u="none" strike="noStrike">
                          <a:effectLst/>
                        </a:rPr>
                        <a:t> </a:t>
                      </a:r>
                      <a:endParaRPr lang="ru-RU" sz="900" b="0" i="0" u="none" strike="noStrike">
                        <a:solidFill>
                          <a:srgbClr val="000000"/>
                        </a:solidFill>
                        <a:effectLst/>
                        <a:latin typeface="Arial" panose="020B0604020202020204" pitchFamily="34" charset="0"/>
                      </a:endParaRPr>
                    </a:p>
                  </a:txBody>
                  <a:tcPr marL="6562" marR="6562" marT="6562" marB="0" anchor="ctr"/>
                </a:tc>
                <a:tc>
                  <a:txBody>
                    <a:bodyPr/>
                    <a:lstStyle/>
                    <a:p>
                      <a:pPr algn="ctr" fontAlgn="ctr"/>
                      <a:r>
                        <a:rPr lang="ru-RU" sz="900" u="none" strike="noStrike">
                          <a:effectLst/>
                        </a:rPr>
                        <a:t> </a:t>
                      </a:r>
                      <a:endParaRPr lang="ru-RU" sz="900" b="0" i="0" u="none" strike="noStrike">
                        <a:solidFill>
                          <a:srgbClr val="000000"/>
                        </a:solidFill>
                        <a:effectLst/>
                        <a:latin typeface="Arial" panose="020B0604020202020204" pitchFamily="34" charset="0"/>
                      </a:endParaRPr>
                    </a:p>
                  </a:txBody>
                  <a:tcPr marL="6562" marR="6562" marT="6562" marB="0" anchor="ctr"/>
                </a:tc>
                <a:tc>
                  <a:txBody>
                    <a:bodyPr/>
                    <a:lstStyle/>
                    <a:p>
                      <a:pPr algn="ctr" fontAlgn="ctr"/>
                      <a:r>
                        <a:rPr lang="ru-RU" sz="900" u="none" strike="noStrike">
                          <a:effectLst/>
                        </a:rPr>
                        <a:t> </a:t>
                      </a:r>
                      <a:endParaRPr lang="ru-RU" sz="900" b="0" i="0" u="none" strike="noStrike">
                        <a:solidFill>
                          <a:srgbClr val="000000"/>
                        </a:solidFill>
                        <a:effectLst/>
                        <a:latin typeface="Arial" panose="020B0604020202020204" pitchFamily="34" charset="0"/>
                      </a:endParaRPr>
                    </a:p>
                  </a:txBody>
                  <a:tcPr marL="6562" marR="6562" marT="6562" marB="0" anchor="ctr"/>
                </a:tc>
                <a:tc>
                  <a:txBody>
                    <a:bodyPr/>
                    <a:lstStyle/>
                    <a:p>
                      <a:pPr algn="ctr" fontAlgn="ctr"/>
                      <a:r>
                        <a:rPr lang="ru-RU" sz="900" u="none" strike="noStrike">
                          <a:effectLst/>
                        </a:rPr>
                        <a:t> </a:t>
                      </a:r>
                      <a:endParaRPr lang="ru-RU" sz="900" b="0" i="0" u="none" strike="noStrike">
                        <a:solidFill>
                          <a:srgbClr val="000000"/>
                        </a:solidFill>
                        <a:effectLst/>
                        <a:latin typeface="Calibri" panose="020F0502020204030204" pitchFamily="34" charset="0"/>
                      </a:endParaRPr>
                    </a:p>
                  </a:txBody>
                  <a:tcPr marL="6562" marR="6562" marT="6562" marB="0" anchor="ctr"/>
                </a:tc>
                <a:tc>
                  <a:txBody>
                    <a:bodyPr/>
                    <a:lstStyle/>
                    <a:p>
                      <a:pPr algn="ctr" fontAlgn="ctr"/>
                      <a:r>
                        <a:rPr lang="ru-RU" sz="900" u="none" strike="noStrike">
                          <a:effectLst/>
                        </a:rPr>
                        <a:t> </a:t>
                      </a:r>
                      <a:endParaRPr lang="ru-RU" sz="900" b="0" i="0" u="none" strike="noStrike">
                        <a:solidFill>
                          <a:srgbClr val="000000"/>
                        </a:solidFill>
                        <a:effectLst/>
                        <a:latin typeface="Calibri" panose="020F0502020204030204" pitchFamily="34" charset="0"/>
                      </a:endParaRPr>
                    </a:p>
                  </a:txBody>
                  <a:tcPr marL="6562" marR="6562" marT="6562" marB="0" anchor="ctr"/>
                </a:tc>
                <a:extLst>
                  <a:ext uri="{0D108BD9-81ED-4DB2-BD59-A6C34878D82A}">
                    <a16:rowId xmlns:a16="http://schemas.microsoft.com/office/drawing/2014/main" val="3186029011"/>
                  </a:ext>
                </a:extLst>
              </a:tr>
              <a:tr h="227110">
                <a:tc>
                  <a:txBody>
                    <a:bodyPr/>
                    <a:lstStyle/>
                    <a:p>
                      <a:pPr algn="l" fontAlgn="ctr"/>
                      <a:r>
                        <a:rPr lang="ru-RU" sz="900" u="none" strike="noStrike" dirty="0">
                          <a:effectLst/>
                        </a:rPr>
                        <a:t>Подпрограмма V</a:t>
                      </a:r>
                      <a:r>
                        <a:rPr lang="en-US" sz="900" u="none" strike="noStrike" dirty="0">
                          <a:effectLst/>
                        </a:rPr>
                        <a:t>I</a:t>
                      </a:r>
                      <a:r>
                        <a:rPr lang="ru-RU" sz="900" u="none" strike="noStrike" baseline="0" dirty="0">
                          <a:effectLst/>
                        </a:rPr>
                        <a:t> «Охрана окружающей среды»</a:t>
                      </a:r>
                      <a:endParaRPr lang="ru-RU" sz="900" b="1" i="0" u="none" strike="noStrike" dirty="0">
                        <a:solidFill>
                          <a:srgbClr val="000000"/>
                        </a:solidFill>
                        <a:effectLst/>
                        <a:latin typeface="Arial" panose="020B0604020202020204" pitchFamily="34" charset="0"/>
                      </a:endParaRPr>
                    </a:p>
                  </a:txBody>
                  <a:tcPr marL="6562" marR="6562" marT="6562" marB="0" anchor="ctr"/>
                </a:tc>
                <a:tc>
                  <a:txBody>
                    <a:bodyPr/>
                    <a:lstStyle/>
                    <a:p>
                      <a:pPr algn="ctr" fontAlgn="ctr"/>
                      <a:endParaRPr lang="ru-RU" sz="900" b="0" i="0" u="none" strike="noStrike">
                        <a:solidFill>
                          <a:srgbClr val="000000"/>
                        </a:solidFill>
                        <a:effectLst/>
                        <a:latin typeface="Arial" panose="020B0604020202020204" pitchFamily="34" charset="0"/>
                      </a:endParaRPr>
                    </a:p>
                  </a:txBody>
                  <a:tcPr marL="6562" marR="6562" marT="6562" marB="0" anchor="ctr"/>
                </a:tc>
                <a:tc>
                  <a:txBody>
                    <a:bodyPr/>
                    <a:lstStyle/>
                    <a:p>
                      <a:pPr algn="ctr" fontAlgn="ctr"/>
                      <a:endParaRPr lang="ru-RU" sz="900" b="0" i="0" u="none" strike="noStrike">
                        <a:solidFill>
                          <a:srgbClr val="000000"/>
                        </a:solidFill>
                        <a:effectLst/>
                        <a:latin typeface="Arial" panose="020B0604020202020204" pitchFamily="34" charset="0"/>
                      </a:endParaRPr>
                    </a:p>
                  </a:txBody>
                  <a:tcPr marL="6562" marR="6562" marT="6562" marB="0" anchor="ctr"/>
                </a:tc>
                <a:tc>
                  <a:txBody>
                    <a:bodyPr/>
                    <a:lstStyle/>
                    <a:p>
                      <a:pPr algn="ctr" fontAlgn="ctr"/>
                      <a:endParaRPr lang="ru-RU" sz="900" b="0" i="0" u="none" strike="noStrike">
                        <a:solidFill>
                          <a:srgbClr val="000000"/>
                        </a:solidFill>
                        <a:effectLst/>
                        <a:latin typeface="Arial" panose="020B0604020202020204" pitchFamily="34" charset="0"/>
                      </a:endParaRPr>
                    </a:p>
                  </a:txBody>
                  <a:tcPr marL="6562" marR="6562" marT="6562" marB="0" anchor="ctr"/>
                </a:tc>
                <a:tc>
                  <a:txBody>
                    <a:bodyPr/>
                    <a:lstStyle/>
                    <a:p>
                      <a:pPr algn="ctr" fontAlgn="ctr"/>
                      <a:endParaRPr lang="ru-RU" sz="900" b="0" i="0" u="none" strike="noStrike" dirty="0">
                        <a:solidFill>
                          <a:srgbClr val="000000"/>
                        </a:solidFill>
                        <a:effectLst/>
                        <a:latin typeface="Arial" panose="020B0604020202020204" pitchFamily="34" charset="0"/>
                      </a:endParaRPr>
                    </a:p>
                  </a:txBody>
                  <a:tcPr marL="6562" marR="6562" marT="6562" marB="0" anchor="ctr"/>
                </a:tc>
                <a:tc>
                  <a:txBody>
                    <a:bodyPr/>
                    <a:lstStyle/>
                    <a:p>
                      <a:pPr algn="ctr" fontAlgn="ctr"/>
                      <a:endParaRPr lang="ru-RU" sz="900" b="0" i="0" u="none" strike="noStrike">
                        <a:solidFill>
                          <a:srgbClr val="000000"/>
                        </a:solidFill>
                        <a:effectLst/>
                        <a:latin typeface="Arial" panose="020B0604020202020204" pitchFamily="34" charset="0"/>
                      </a:endParaRPr>
                    </a:p>
                  </a:txBody>
                  <a:tcPr marL="6562" marR="6562" marT="6562" marB="0" anchor="ctr"/>
                </a:tc>
                <a:tc>
                  <a:txBody>
                    <a:bodyPr/>
                    <a:lstStyle/>
                    <a:p>
                      <a:pPr algn="ctr" fontAlgn="ctr"/>
                      <a:endParaRPr lang="ru-RU" sz="900" b="0" i="0" u="none" strike="noStrike">
                        <a:solidFill>
                          <a:srgbClr val="000000"/>
                        </a:solidFill>
                        <a:effectLst/>
                        <a:latin typeface="Arial" panose="020B0604020202020204" pitchFamily="34" charset="0"/>
                      </a:endParaRPr>
                    </a:p>
                  </a:txBody>
                  <a:tcPr marL="6562" marR="6562" marT="6562" marB="0" anchor="ctr"/>
                </a:tc>
                <a:tc>
                  <a:txBody>
                    <a:bodyPr/>
                    <a:lstStyle/>
                    <a:p>
                      <a:pPr algn="ctr" fontAlgn="ctr"/>
                      <a:endParaRPr lang="ru-RU" sz="900" b="0" i="0" u="none" strike="noStrike">
                        <a:solidFill>
                          <a:srgbClr val="000000"/>
                        </a:solidFill>
                        <a:effectLst/>
                        <a:latin typeface="Calibri" panose="020F0502020204030204" pitchFamily="34" charset="0"/>
                      </a:endParaRPr>
                    </a:p>
                  </a:txBody>
                  <a:tcPr marL="6562" marR="6562" marT="6562" marB="0" anchor="ctr"/>
                </a:tc>
                <a:tc>
                  <a:txBody>
                    <a:bodyPr/>
                    <a:lstStyle/>
                    <a:p>
                      <a:pPr algn="ctr" fontAlgn="ctr"/>
                      <a:endParaRPr lang="ru-RU" sz="900" b="0" i="0" u="none" strike="noStrike" dirty="0">
                        <a:solidFill>
                          <a:srgbClr val="000000"/>
                        </a:solidFill>
                        <a:effectLst/>
                        <a:latin typeface="Calibri" panose="020F0502020204030204" pitchFamily="34" charset="0"/>
                      </a:endParaRPr>
                    </a:p>
                  </a:txBody>
                  <a:tcPr marL="6562" marR="6562" marT="6562" marB="0" anchor="ctr"/>
                </a:tc>
                <a:extLst>
                  <a:ext uri="{0D108BD9-81ED-4DB2-BD59-A6C34878D82A}">
                    <a16:rowId xmlns:a16="http://schemas.microsoft.com/office/drawing/2014/main" val="10002"/>
                  </a:ext>
                </a:extLst>
              </a:tr>
              <a:tr h="344390">
                <a:tc>
                  <a:txBody>
                    <a:bodyPr/>
                    <a:lstStyle/>
                    <a:p>
                      <a:pPr algn="l" fontAlgn="ctr"/>
                      <a:r>
                        <a:rPr lang="ru-RU" sz="900" b="0" i="0" u="none" strike="noStrike" dirty="0">
                          <a:solidFill>
                            <a:srgbClr val="000000"/>
                          </a:solidFill>
                          <a:effectLst/>
                          <a:latin typeface="+mn-lt"/>
                        </a:rPr>
                        <a:t>Устройство (установка) оборудования для очистки вентиляционных выбросов на КНС «Котово» </a:t>
                      </a:r>
                    </a:p>
                  </a:txBody>
                  <a:tcPr marL="6562" marR="6562" marT="6562" marB="0" anchor="ctr"/>
                </a:tc>
                <a:tc>
                  <a:txBody>
                    <a:bodyPr/>
                    <a:lstStyle/>
                    <a:p>
                      <a:pPr algn="ctr" fontAlgn="ctr"/>
                      <a:r>
                        <a:rPr lang="ru-RU" sz="900" u="none" strike="noStrike" dirty="0">
                          <a:effectLst/>
                        </a:rPr>
                        <a:t>Показатель муниципальной программы</a:t>
                      </a:r>
                      <a:endParaRPr lang="ru-RU" sz="900" b="0" i="0" u="none" strike="noStrike" dirty="0">
                        <a:solidFill>
                          <a:srgbClr val="000000"/>
                        </a:solidFill>
                        <a:effectLst/>
                        <a:latin typeface="Arial" panose="020B0604020202020204" pitchFamily="34" charset="0"/>
                      </a:endParaRPr>
                    </a:p>
                  </a:txBody>
                  <a:tcPr marL="6562" marR="6562" marT="6562" marB="0" anchor="ctr"/>
                </a:tc>
                <a:tc>
                  <a:txBody>
                    <a:bodyPr/>
                    <a:lstStyle/>
                    <a:p>
                      <a:pPr algn="ctr" fontAlgn="ctr"/>
                      <a:r>
                        <a:rPr lang="ru-RU" sz="900" b="0" i="0" u="none" strike="noStrike" dirty="0">
                          <a:solidFill>
                            <a:srgbClr val="000000"/>
                          </a:solidFill>
                          <a:effectLst/>
                          <a:latin typeface="Arial" panose="020B0604020202020204" pitchFamily="34" charset="0"/>
                        </a:rPr>
                        <a:t>Единица</a:t>
                      </a:r>
                    </a:p>
                  </a:txBody>
                  <a:tcPr marL="6562" marR="6562" marT="6562" marB="0" anchor="ctr"/>
                </a:tc>
                <a:tc>
                  <a:txBody>
                    <a:bodyPr/>
                    <a:lstStyle/>
                    <a:p>
                      <a:pPr algn="ctr" fontAlgn="ctr"/>
                      <a:r>
                        <a:rPr lang="ru-RU" sz="900" b="0" i="0" u="none" strike="noStrike" dirty="0">
                          <a:solidFill>
                            <a:srgbClr val="000000"/>
                          </a:solidFill>
                          <a:effectLst/>
                          <a:latin typeface="Arial" panose="020B0604020202020204" pitchFamily="34" charset="0"/>
                        </a:rPr>
                        <a:t>0</a:t>
                      </a:r>
                    </a:p>
                  </a:txBody>
                  <a:tcPr marL="6562" marR="6562" marT="6562" marB="0" anchor="ctr"/>
                </a:tc>
                <a:tc>
                  <a:txBody>
                    <a:bodyPr/>
                    <a:lstStyle/>
                    <a:p>
                      <a:pPr algn="ctr" fontAlgn="ctr"/>
                      <a:r>
                        <a:rPr lang="ru-RU" sz="900" b="0" i="0" u="none" strike="noStrike" dirty="0">
                          <a:solidFill>
                            <a:srgbClr val="000000"/>
                          </a:solidFill>
                          <a:effectLst/>
                          <a:latin typeface="Arial" panose="020B0604020202020204" pitchFamily="34" charset="0"/>
                        </a:rPr>
                        <a:t>1</a:t>
                      </a:r>
                    </a:p>
                  </a:txBody>
                  <a:tcPr marL="6562" marR="6562" marT="6562" marB="0" anchor="ctr"/>
                </a:tc>
                <a:tc>
                  <a:txBody>
                    <a:bodyPr/>
                    <a:lstStyle/>
                    <a:p>
                      <a:pPr algn="ctr" fontAlgn="ctr"/>
                      <a:r>
                        <a:rPr lang="ru-RU" sz="900" b="0" i="0" u="none" strike="noStrike" dirty="0">
                          <a:solidFill>
                            <a:srgbClr val="000000"/>
                          </a:solidFill>
                          <a:effectLst/>
                          <a:latin typeface="Arial" panose="020B0604020202020204" pitchFamily="34" charset="0"/>
                        </a:rPr>
                        <a:t>0</a:t>
                      </a:r>
                    </a:p>
                  </a:txBody>
                  <a:tcPr marL="6562" marR="6562" marT="6562" marB="0" anchor="ctr"/>
                </a:tc>
                <a:tc>
                  <a:txBody>
                    <a:bodyPr/>
                    <a:lstStyle/>
                    <a:p>
                      <a:pPr algn="ctr" fontAlgn="ctr"/>
                      <a:r>
                        <a:rPr lang="ru-RU" sz="900" b="0" i="0" u="none" strike="noStrike" dirty="0">
                          <a:solidFill>
                            <a:srgbClr val="000000"/>
                          </a:solidFill>
                          <a:effectLst/>
                          <a:latin typeface="Arial" panose="020B0604020202020204" pitchFamily="34" charset="0"/>
                        </a:rPr>
                        <a:t>0</a:t>
                      </a:r>
                    </a:p>
                  </a:txBody>
                  <a:tcPr marL="6562" marR="6562" marT="6562" marB="0" anchor="ctr"/>
                </a:tc>
                <a:tc>
                  <a:txBody>
                    <a:bodyPr/>
                    <a:lstStyle/>
                    <a:p>
                      <a:pPr algn="ctr" fontAlgn="ctr"/>
                      <a:r>
                        <a:rPr lang="ru-RU" sz="900" b="0" i="0" u="none" strike="noStrike" dirty="0">
                          <a:solidFill>
                            <a:srgbClr val="000000"/>
                          </a:solidFill>
                          <a:effectLst/>
                          <a:latin typeface="Calibri" panose="020F0502020204030204" pitchFamily="34" charset="0"/>
                        </a:rPr>
                        <a:t>0</a:t>
                      </a:r>
                    </a:p>
                  </a:txBody>
                  <a:tcPr marL="6562" marR="6562" marT="6562" marB="0" anchor="ctr"/>
                </a:tc>
                <a:tc>
                  <a:txBody>
                    <a:bodyPr/>
                    <a:lstStyle/>
                    <a:p>
                      <a:pPr algn="ctr" fontAlgn="ctr"/>
                      <a:r>
                        <a:rPr lang="ru-RU" sz="900" b="0" i="0" u="none" strike="noStrike" dirty="0">
                          <a:solidFill>
                            <a:srgbClr val="000000"/>
                          </a:solidFill>
                          <a:effectLst/>
                          <a:latin typeface="Calibri" panose="020F0502020204030204" pitchFamily="34" charset="0"/>
                        </a:rPr>
                        <a:t>0</a:t>
                      </a:r>
                    </a:p>
                  </a:txBody>
                  <a:tcPr marL="6562" marR="6562" marT="6562" marB="0" anchor="ctr"/>
                </a:tc>
                <a:extLst>
                  <a:ext uri="{0D108BD9-81ED-4DB2-BD59-A6C34878D82A}">
                    <a16:rowId xmlns:a16="http://schemas.microsoft.com/office/drawing/2014/main" val="10003"/>
                  </a:ext>
                </a:extLst>
              </a:tr>
              <a:tr h="383548">
                <a:tc>
                  <a:txBody>
                    <a:bodyPr/>
                    <a:lstStyle/>
                    <a:p>
                      <a:pPr algn="l" fontAlgn="ctr"/>
                      <a:r>
                        <a:rPr lang="ru-RU" sz="900" b="0" i="0" u="none" strike="noStrike" dirty="0">
                          <a:solidFill>
                            <a:srgbClr val="000000"/>
                          </a:solidFill>
                          <a:effectLst/>
                          <a:latin typeface="+mn-lt"/>
                        </a:rPr>
                        <a:t>Проведение мониторинга атмосферного воздуха</a:t>
                      </a:r>
                    </a:p>
                  </a:txBody>
                  <a:tcPr marL="6562" marR="6562" marT="6562" marB="0" anchor="ct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ru-RU" sz="900" u="none" strike="noStrike" dirty="0">
                          <a:effectLst/>
                        </a:rPr>
                        <a:t>Показатель муниципальной программы</a:t>
                      </a:r>
                      <a:endParaRPr lang="ru-RU" sz="900" b="0" i="0" u="none" strike="noStrike" dirty="0">
                        <a:solidFill>
                          <a:srgbClr val="000000"/>
                        </a:solidFill>
                        <a:effectLst/>
                        <a:latin typeface="Arial" panose="020B0604020202020204" pitchFamily="34" charset="0"/>
                      </a:endParaRPr>
                    </a:p>
                    <a:p>
                      <a:pPr algn="ctr" fontAlgn="ctr"/>
                      <a:endParaRPr lang="ru-RU" sz="900" b="0" i="0" u="none" strike="noStrike" dirty="0">
                        <a:solidFill>
                          <a:srgbClr val="000000"/>
                        </a:solidFill>
                        <a:effectLst/>
                        <a:latin typeface="Arial" panose="020B0604020202020204" pitchFamily="34" charset="0"/>
                      </a:endParaRPr>
                    </a:p>
                  </a:txBody>
                  <a:tcPr marL="6562" marR="6562" marT="6562" marB="0" anchor="ctr"/>
                </a:tc>
                <a:tc>
                  <a:txBody>
                    <a:bodyPr/>
                    <a:lstStyle/>
                    <a:p>
                      <a:pPr algn="ctr" fontAlgn="ctr"/>
                      <a:r>
                        <a:rPr lang="ru-RU" sz="900" b="0" i="0" u="none" strike="noStrike" dirty="0">
                          <a:solidFill>
                            <a:srgbClr val="000000"/>
                          </a:solidFill>
                          <a:effectLst/>
                          <a:latin typeface="Arial" panose="020B0604020202020204" pitchFamily="34" charset="0"/>
                        </a:rPr>
                        <a:t>Мероприятия</a:t>
                      </a:r>
                    </a:p>
                  </a:txBody>
                  <a:tcPr marL="6562" marR="6562" marT="6562" marB="0" anchor="ctr"/>
                </a:tc>
                <a:tc>
                  <a:txBody>
                    <a:bodyPr/>
                    <a:lstStyle/>
                    <a:p>
                      <a:pPr algn="ctr" fontAlgn="ctr"/>
                      <a:r>
                        <a:rPr lang="ru-RU" sz="900" b="0" i="0" u="none" strike="noStrike" dirty="0">
                          <a:solidFill>
                            <a:srgbClr val="000000"/>
                          </a:solidFill>
                          <a:effectLst/>
                          <a:latin typeface="Arial" panose="020B0604020202020204" pitchFamily="34" charset="0"/>
                        </a:rPr>
                        <a:t>0</a:t>
                      </a:r>
                    </a:p>
                  </a:txBody>
                  <a:tcPr marL="6562" marR="6562" marT="6562" marB="0" anchor="ctr"/>
                </a:tc>
                <a:tc>
                  <a:txBody>
                    <a:bodyPr/>
                    <a:lstStyle/>
                    <a:p>
                      <a:pPr algn="ctr" fontAlgn="ctr"/>
                      <a:r>
                        <a:rPr lang="ru-RU" sz="900" b="0" i="0" u="none" strike="noStrike" dirty="0">
                          <a:solidFill>
                            <a:srgbClr val="000000"/>
                          </a:solidFill>
                          <a:effectLst/>
                          <a:latin typeface="Arial" panose="020B0604020202020204" pitchFamily="34" charset="0"/>
                        </a:rPr>
                        <a:t>24</a:t>
                      </a:r>
                    </a:p>
                  </a:txBody>
                  <a:tcPr marL="6562" marR="6562" marT="6562" marB="0" anchor="ctr"/>
                </a:tc>
                <a:tc>
                  <a:txBody>
                    <a:bodyPr/>
                    <a:lstStyle/>
                    <a:p>
                      <a:pPr algn="ctr" fontAlgn="ctr"/>
                      <a:r>
                        <a:rPr lang="ru-RU" sz="900" b="0" i="0" u="none" strike="noStrike" dirty="0">
                          <a:solidFill>
                            <a:srgbClr val="000000"/>
                          </a:solidFill>
                          <a:effectLst/>
                          <a:latin typeface="Arial" panose="020B0604020202020204" pitchFamily="34" charset="0"/>
                        </a:rPr>
                        <a:t>24</a:t>
                      </a:r>
                    </a:p>
                  </a:txBody>
                  <a:tcPr marL="6562" marR="6562" marT="6562" marB="0" anchor="ctr"/>
                </a:tc>
                <a:tc>
                  <a:txBody>
                    <a:bodyPr/>
                    <a:lstStyle/>
                    <a:p>
                      <a:pPr algn="ctr" fontAlgn="ctr"/>
                      <a:r>
                        <a:rPr lang="ru-RU" sz="900" b="0" i="0" u="none" strike="noStrike" dirty="0">
                          <a:solidFill>
                            <a:srgbClr val="000000"/>
                          </a:solidFill>
                          <a:effectLst/>
                          <a:latin typeface="Arial" panose="020B0604020202020204" pitchFamily="34" charset="0"/>
                        </a:rPr>
                        <a:t>24</a:t>
                      </a:r>
                    </a:p>
                  </a:txBody>
                  <a:tcPr marL="6562" marR="6562" marT="6562" marB="0" anchor="ctr"/>
                </a:tc>
                <a:tc>
                  <a:txBody>
                    <a:bodyPr/>
                    <a:lstStyle/>
                    <a:p>
                      <a:pPr algn="ctr" fontAlgn="ctr"/>
                      <a:r>
                        <a:rPr lang="ru-RU" sz="900" b="0" i="0" u="none" strike="noStrike" dirty="0">
                          <a:solidFill>
                            <a:srgbClr val="000000"/>
                          </a:solidFill>
                          <a:effectLst/>
                          <a:latin typeface="Calibri" panose="020F0502020204030204" pitchFamily="34" charset="0"/>
                        </a:rPr>
                        <a:t>24</a:t>
                      </a:r>
                    </a:p>
                  </a:txBody>
                  <a:tcPr marL="6562" marR="6562" marT="6562" marB="0" anchor="ctr"/>
                </a:tc>
                <a:tc>
                  <a:txBody>
                    <a:bodyPr/>
                    <a:lstStyle/>
                    <a:p>
                      <a:pPr algn="ctr" fontAlgn="ctr"/>
                      <a:r>
                        <a:rPr lang="ru-RU" sz="900" b="0" i="0" u="none" strike="noStrike" dirty="0">
                          <a:solidFill>
                            <a:srgbClr val="000000"/>
                          </a:solidFill>
                          <a:effectLst/>
                          <a:latin typeface="Calibri" panose="020F0502020204030204" pitchFamily="34" charset="0"/>
                        </a:rPr>
                        <a:t>24</a:t>
                      </a:r>
                    </a:p>
                  </a:txBody>
                  <a:tcPr marL="6562" marR="6562" marT="6562" marB="0" anchor="ctr"/>
                </a:tc>
                <a:extLst>
                  <a:ext uri="{0D108BD9-81ED-4DB2-BD59-A6C34878D82A}">
                    <a16:rowId xmlns:a16="http://schemas.microsoft.com/office/drawing/2014/main" val="10004"/>
                  </a:ext>
                </a:extLst>
              </a:tr>
              <a:tr h="323646">
                <a:tc>
                  <a:txBody>
                    <a:bodyPr/>
                    <a:lstStyle/>
                    <a:p>
                      <a:pPr algn="l" fontAlgn="ctr"/>
                      <a:r>
                        <a:rPr lang="ru-RU" sz="900" b="0" i="0" u="none" strike="noStrike" dirty="0">
                          <a:solidFill>
                            <a:srgbClr val="000000"/>
                          </a:solidFill>
                          <a:effectLst/>
                          <a:latin typeface="+mn-lt"/>
                        </a:rPr>
                        <a:t>Количество населения, принявшего участие в экологических мероприятиях</a:t>
                      </a:r>
                    </a:p>
                  </a:txBody>
                  <a:tcPr marL="6562" marR="6562" marT="6562" marB="0" anchor="ct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ru-RU" sz="900" u="none" strike="noStrike" dirty="0">
                          <a:effectLst/>
                        </a:rPr>
                        <a:t>Показатель муниципальной программы</a:t>
                      </a:r>
                      <a:endParaRPr lang="ru-RU" sz="900" b="0" i="0" u="none" strike="noStrike" dirty="0">
                        <a:solidFill>
                          <a:srgbClr val="000000"/>
                        </a:solidFill>
                        <a:effectLst/>
                        <a:latin typeface="Arial" panose="020B0604020202020204" pitchFamily="34" charset="0"/>
                      </a:endParaRPr>
                    </a:p>
                    <a:p>
                      <a:pPr algn="ctr" fontAlgn="ctr"/>
                      <a:endParaRPr lang="ru-RU" sz="900" b="0" i="0" u="none" strike="noStrike" dirty="0">
                        <a:solidFill>
                          <a:srgbClr val="000000"/>
                        </a:solidFill>
                        <a:effectLst/>
                        <a:latin typeface="Arial" panose="020B0604020202020204" pitchFamily="34" charset="0"/>
                      </a:endParaRPr>
                    </a:p>
                  </a:txBody>
                  <a:tcPr marL="6562" marR="6562" marT="6562" marB="0" anchor="ctr"/>
                </a:tc>
                <a:tc>
                  <a:txBody>
                    <a:bodyPr/>
                    <a:lstStyle/>
                    <a:p>
                      <a:pPr algn="ctr" fontAlgn="ctr"/>
                      <a:r>
                        <a:rPr lang="ru-RU" sz="900" b="0" i="0" u="none" strike="noStrike" dirty="0">
                          <a:solidFill>
                            <a:srgbClr val="000000"/>
                          </a:solidFill>
                          <a:effectLst/>
                          <a:latin typeface="Arial" panose="020B0604020202020204" pitchFamily="34" charset="0"/>
                        </a:rPr>
                        <a:t>Человек</a:t>
                      </a:r>
                    </a:p>
                  </a:txBody>
                  <a:tcPr marL="6562" marR="6562" marT="6562" marB="0" anchor="ctr"/>
                </a:tc>
                <a:tc>
                  <a:txBody>
                    <a:bodyPr/>
                    <a:lstStyle/>
                    <a:p>
                      <a:pPr algn="ctr" fontAlgn="ctr"/>
                      <a:r>
                        <a:rPr lang="ru-RU" sz="900" b="0" i="0" u="none" strike="noStrike" dirty="0">
                          <a:solidFill>
                            <a:srgbClr val="000000"/>
                          </a:solidFill>
                          <a:effectLst/>
                          <a:latin typeface="Arial" panose="020B0604020202020204" pitchFamily="34" charset="0"/>
                        </a:rPr>
                        <a:t>4</a:t>
                      </a:r>
                      <a:r>
                        <a:rPr lang="ru-RU" sz="900" b="0" i="0" u="none" strike="noStrike" baseline="0" dirty="0">
                          <a:solidFill>
                            <a:srgbClr val="000000"/>
                          </a:solidFill>
                          <a:effectLst/>
                          <a:latin typeface="Arial" panose="020B0604020202020204" pitchFamily="34" charset="0"/>
                        </a:rPr>
                        <a:t> 500</a:t>
                      </a:r>
                      <a:endParaRPr lang="ru-RU" sz="900" b="0" i="0" u="none" strike="noStrike" dirty="0">
                        <a:solidFill>
                          <a:srgbClr val="000000"/>
                        </a:solidFill>
                        <a:effectLst/>
                        <a:latin typeface="Arial" panose="020B0604020202020204" pitchFamily="34" charset="0"/>
                      </a:endParaRPr>
                    </a:p>
                  </a:txBody>
                  <a:tcPr marL="6562" marR="6562" marT="6562" marB="0" anchor="ct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endParaRPr lang="ru-RU" sz="900" b="0" i="0" u="none" strike="noStrike" dirty="0">
                        <a:solidFill>
                          <a:srgbClr val="000000"/>
                        </a:solidFill>
                        <a:effectLst/>
                        <a:latin typeface="+mn-lt"/>
                      </a:endParaRPr>
                    </a:p>
                    <a:p>
                      <a:pPr marL="0" marR="0" lvl="0" indent="0" algn="ctr" defTabSz="914400" rtl="0" eaLnBrk="1" fontAlgn="ctr" latinLnBrk="0" hangingPunct="1">
                        <a:lnSpc>
                          <a:spcPct val="100000"/>
                        </a:lnSpc>
                        <a:spcBef>
                          <a:spcPts val="0"/>
                        </a:spcBef>
                        <a:spcAft>
                          <a:spcPts val="0"/>
                        </a:spcAft>
                        <a:buClrTx/>
                        <a:buSzTx/>
                        <a:buFontTx/>
                        <a:buNone/>
                        <a:tabLst/>
                        <a:defRPr/>
                      </a:pPr>
                      <a:r>
                        <a:rPr lang="ru-RU" sz="900" b="0" i="0" u="none" strike="noStrike" dirty="0">
                          <a:solidFill>
                            <a:srgbClr val="000000"/>
                          </a:solidFill>
                          <a:effectLst/>
                          <a:latin typeface="+mn-lt"/>
                        </a:rPr>
                        <a:t>19 737</a:t>
                      </a:r>
                    </a:p>
                    <a:p>
                      <a:pPr algn="ctr" fontAlgn="ctr"/>
                      <a:endParaRPr lang="ru-RU" sz="900" b="0" i="0" u="none" strike="noStrike" dirty="0">
                        <a:solidFill>
                          <a:srgbClr val="000000"/>
                        </a:solidFill>
                        <a:effectLst/>
                        <a:latin typeface="Arial" panose="020B0604020202020204" pitchFamily="34" charset="0"/>
                      </a:endParaRPr>
                    </a:p>
                  </a:txBody>
                  <a:tcPr marL="6562" marR="6562" marT="6562" marB="0" anchor="ctr"/>
                </a:tc>
                <a:tc>
                  <a:txBody>
                    <a:bodyPr/>
                    <a:lstStyle/>
                    <a:p>
                      <a:pPr algn="ctr" fontAlgn="ctr"/>
                      <a:r>
                        <a:rPr lang="ru-RU" sz="900" b="0" i="0" u="none" strike="noStrike" dirty="0">
                          <a:solidFill>
                            <a:srgbClr val="000000"/>
                          </a:solidFill>
                          <a:effectLst/>
                          <a:latin typeface="Arial" panose="020B0604020202020204" pitchFamily="34" charset="0"/>
                        </a:rPr>
                        <a:t>9 500</a:t>
                      </a:r>
                    </a:p>
                  </a:txBody>
                  <a:tcPr marL="6562" marR="6562" marT="6562" marB="0" anchor="ctr"/>
                </a:tc>
                <a:tc>
                  <a:txBody>
                    <a:bodyPr/>
                    <a:lstStyle/>
                    <a:p>
                      <a:pPr algn="ctr" fontAlgn="ctr"/>
                      <a:r>
                        <a:rPr lang="ru-RU" sz="900" b="0" i="0" u="none" strike="noStrike" dirty="0">
                          <a:solidFill>
                            <a:srgbClr val="000000"/>
                          </a:solidFill>
                          <a:effectLst/>
                          <a:latin typeface="Arial" panose="020B0604020202020204" pitchFamily="34" charset="0"/>
                        </a:rPr>
                        <a:t>9</a:t>
                      </a:r>
                      <a:r>
                        <a:rPr lang="ru-RU" sz="900" b="0" i="0" u="none" strike="noStrike" baseline="0" dirty="0">
                          <a:solidFill>
                            <a:srgbClr val="000000"/>
                          </a:solidFill>
                          <a:effectLst/>
                          <a:latin typeface="Arial" panose="020B0604020202020204" pitchFamily="34" charset="0"/>
                        </a:rPr>
                        <a:t> 800</a:t>
                      </a:r>
                      <a:endParaRPr lang="ru-RU" sz="900" b="0" i="0" u="none" strike="noStrike" dirty="0">
                        <a:solidFill>
                          <a:srgbClr val="000000"/>
                        </a:solidFill>
                        <a:effectLst/>
                        <a:latin typeface="Arial" panose="020B0604020202020204" pitchFamily="34" charset="0"/>
                      </a:endParaRPr>
                    </a:p>
                  </a:txBody>
                  <a:tcPr marL="6562" marR="6562" marT="6562" marB="0" anchor="ctr"/>
                </a:tc>
                <a:tc>
                  <a:txBody>
                    <a:bodyPr/>
                    <a:lstStyle/>
                    <a:p>
                      <a:pPr algn="ctr" fontAlgn="ctr"/>
                      <a:r>
                        <a:rPr lang="ru-RU" sz="900" b="0" i="0" u="none" strike="noStrike" dirty="0">
                          <a:solidFill>
                            <a:srgbClr val="000000"/>
                          </a:solidFill>
                          <a:effectLst/>
                          <a:latin typeface="Calibri" panose="020F0502020204030204" pitchFamily="34" charset="0"/>
                        </a:rPr>
                        <a:t>10 000</a:t>
                      </a:r>
                    </a:p>
                  </a:txBody>
                  <a:tcPr marL="6562" marR="6562" marT="6562" marB="0" anchor="ctr"/>
                </a:tc>
                <a:tc>
                  <a:txBody>
                    <a:bodyPr/>
                    <a:lstStyle/>
                    <a:p>
                      <a:pPr algn="ctr" fontAlgn="ctr"/>
                      <a:r>
                        <a:rPr lang="ru-RU" sz="900" b="0" i="0" u="none" strike="noStrike" dirty="0">
                          <a:solidFill>
                            <a:srgbClr val="000000"/>
                          </a:solidFill>
                          <a:effectLst/>
                          <a:latin typeface="Calibri" panose="020F0502020204030204" pitchFamily="34" charset="0"/>
                        </a:rPr>
                        <a:t>10 000</a:t>
                      </a:r>
                    </a:p>
                  </a:txBody>
                  <a:tcPr marL="6562" marR="6562" marT="6562" marB="0" anchor="ctr"/>
                </a:tc>
                <a:extLst>
                  <a:ext uri="{0D108BD9-81ED-4DB2-BD59-A6C34878D82A}">
                    <a16:rowId xmlns:a16="http://schemas.microsoft.com/office/drawing/2014/main" val="10005"/>
                  </a:ext>
                </a:extLst>
              </a:tr>
              <a:tr h="425669">
                <a:tc>
                  <a:txBody>
                    <a:bodyPr/>
                    <a:lstStyle/>
                    <a:p>
                      <a:pPr algn="l" fontAlgn="ctr"/>
                      <a:r>
                        <a:rPr lang="ru-RU" sz="900" b="0" i="0" u="none" strike="noStrike" dirty="0">
                          <a:solidFill>
                            <a:srgbClr val="000000"/>
                          </a:solidFill>
                          <a:effectLst/>
                          <a:latin typeface="+mn-lt"/>
                        </a:rPr>
                        <a:t>Организация мероприятий по экологическому воспитанию и просвещению населения на территории городского округа</a:t>
                      </a:r>
                    </a:p>
                  </a:txBody>
                  <a:tcPr marL="6562" marR="6562" marT="6562" marB="0" anchor="ct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ru-RU" sz="900" u="none" strike="noStrike" dirty="0">
                          <a:effectLst/>
                        </a:rPr>
                        <a:t>Показатель муниципальной программы</a:t>
                      </a:r>
                      <a:endParaRPr lang="ru-RU" sz="900" b="0" i="0" u="none" strike="noStrike" dirty="0">
                        <a:solidFill>
                          <a:srgbClr val="000000"/>
                        </a:solidFill>
                        <a:effectLst/>
                        <a:latin typeface="Arial" panose="020B0604020202020204" pitchFamily="34" charset="0"/>
                      </a:endParaRPr>
                    </a:p>
                    <a:p>
                      <a:pPr algn="ctr" fontAlgn="ctr"/>
                      <a:endParaRPr lang="ru-RU" sz="900" b="0" i="0" u="none" strike="noStrike" dirty="0">
                        <a:solidFill>
                          <a:srgbClr val="000000"/>
                        </a:solidFill>
                        <a:effectLst/>
                        <a:latin typeface="Arial" panose="020B0604020202020204" pitchFamily="34" charset="0"/>
                      </a:endParaRPr>
                    </a:p>
                  </a:txBody>
                  <a:tcPr marL="6562" marR="6562" marT="6562" marB="0" anchor="ctr"/>
                </a:tc>
                <a:tc>
                  <a:txBody>
                    <a:bodyPr/>
                    <a:lstStyle/>
                    <a:p>
                      <a:pPr algn="ctr" fontAlgn="ctr"/>
                      <a:r>
                        <a:rPr lang="ru-RU" sz="900" b="0" i="0" u="none" strike="noStrike" dirty="0">
                          <a:solidFill>
                            <a:srgbClr val="000000"/>
                          </a:solidFill>
                          <a:effectLst/>
                          <a:latin typeface="Arial" panose="020B0604020202020204" pitchFamily="34" charset="0"/>
                        </a:rPr>
                        <a:t>Единиц</a:t>
                      </a:r>
                    </a:p>
                  </a:txBody>
                  <a:tcPr marL="6562" marR="6562" marT="6562" marB="0" anchor="ctr"/>
                </a:tc>
                <a:tc>
                  <a:txBody>
                    <a:bodyPr/>
                    <a:lstStyle/>
                    <a:p>
                      <a:pPr algn="ctr" fontAlgn="ctr"/>
                      <a:r>
                        <a:rPr lang="ru-RU" sz="900" b="0" i="0" u="none" strike="noStrike" dirty="0">
                          <a:solidFill>
                            <a:srgbClr val="000000"/>
                          </a:solidFill>
                          <a:effectLst/>
                          <a:latin typeface="Arial" panose="020B0604020202020204" pitchFamily="34" charset="0"/>
                        </a:rPr>
                        <a:t>13</a:t>
                      </a:r>
                    </a:p>
                  </a:txBody>
                  <a:tcPr marL="6562" marR="6562" marT="6562" marB="0" anchor="ctr"/>
                </a:tc>
                <a:tc>
                  <a:txBody>
                    <a:bodyPr/>
                    <a:lstStyle/>
                    <a:p>
                      <a:pPr algn="ctr" fontAlgn="ctr"/>
                      <a:r>
                        <a:rPr lang="ru-RU" sz="900" b="0" i="0" u="none" strike="noStrike" dirty="0">
                          <a:solidFill>
                            <a:srgbClr val="000000"/>
                          </a:solidFill>
                          <a:effectLst/>
                          <a:latin typeface="Arial" panose="020B0604020202020204" pitchFamily="34" charset="0"/>
                        </a:rPr>
                        <a:t>49</a:t>
                      </a:r>
                    </a:p>
                  </a:txBody>
                  <a:tcPr marL="6562" marR="6562" marT="6562" marB="0" anchor="ctr"/>
                </a:tc>
                <a:tc>
                  <a:txBody>
                    <a:bodyPr/>
                    <a:lstStyle/>
                    <a:p>
                      <a:pPr algn="ctr" fontAlgn="ctr"/>
                      <a:r>
                        <a:rPr lang="ru-RU" sz="900" b="0" i="0" u="none" strike="noStrike" dirty="0">
                          <a:solidFill>
                            <a:srgbClr val="000000"/>
                          </a:solidFill>
                          <a:effectLst/>
                          <a:latin typeface="Arial" panose="020B0604020202020204" pitchFamily="34" charset="0"/>
                        </a:rPr>
                        <a:t>38</a:t>
                      </a:r>
                    </a:p>
                  </a:txBody>
                  <a:tcPr marL="6562" marR="6562" marT="6562" marB="0" anchor="ctr"/>
                </a:tc>
                <a:tc>
                  <a:txBody>
                    <a:bodyPr/>
                    <a:lstStyle/>
                    <a:p>
                      <a:pPr algn="ctr" fontAlgn="ctr"/>
                      <a:r>
                        <a:rPr lang="ru-RU" sz="900" b="0" i="0" u="none" strike="noStrike" dirty="0">
                          <a:solidFill>
                            <a:srgbClr val="000000"/>
                          </a:solidFill>
                          <a:effectLst/>
                          <a:latin typeface="Arial" panose="020B0604020202020204" pitchFamily="34" charset="0"/>
                        </a:rPr>
                        <a:t>40</a:t>
                      </a:r>
                    </a:p>
                  </a:txBody>
                  <a:tcPr marL="6562" marR="6562" marT="6562" marB="0" anchor="ctr"/>
                </a:tc>
                <a:tc>
                  <a:txBody>
                    <a:bodyPr/>
                    <a:lstStyle/>
                    <a:p>
                      <a:pPr algn="ctr" fontAlgn="ctr"/>
                      <a:r>
                        <a:rPr lang="ru-RU" sz="900" b="0" i="0" u="none" strike="noStrike" dirty="0">
                          <a:solidFill>
                            <a:srgbClr val="000000"/>
                          </a:solidFill>
                          <a:effectLst/>
                          <a:latin typeface="Calibri" panose="020F0502020204030204" pitchFamily="34" charset="0"/>
                        </a:rPr>
                        <a:t>42</a:t>
                      </a:r>
                    </a:p>
                  </a:txBody>
                  <a:tcPr marL="6562" marR="6562" marT="6562" marB="0" anchor="ctr"/>
                </a:tc>
                <a:tc>
                  <a:txBody>
                    <a:bodyPr/>
                    <a:lstStyle/>
                    <a:p>
                      <a:pPr algn="ctr" fontAlgn="ctr"/>
                      <a:r>
                        <a:rPr lang="ru-RU" sz="900" b="0" i="0" u="none" strike="noStrike" dirty="0">
                          <a:solidFill>
                            <a:srgbClr val="000000"/>
                          </a:solidFill>
                          <a:effectLst/>
                          <a:latin typeface="Calibri" panose="020F0502020204030204" pitchFamily="34" charset="0"/>
                        </a:rPr>
                        <a:t>42</a:t>
                      </a:r>
                    </a:p>
                  </a:txBody>
                  <a:tcPr marL="6562" marR="6562" marT="6562" marB="0" anchor="ctr"/>
                </a:tc>
                <a:extLst>
                  <a:ext uri="{0D108BD9-81ED-4DB2-BD59-A6C34878D82A}">
                    <a16:rowId xmlns:a16="http://schemas.microsoft.com/office/drawing/2014/main" val="10006"/>
                  </a:ext>
                </a:extLst>
              </a:tr>
              <a:tr h="299092">
                <a:tc>
                  <a:txBody>
                    <a:bodyPr/>
                    <a:lstStyle/>
                    <a:p>
                      <a:pPr algn="l" fontAlgn="ctr"/>
                      <a:r>
                        <a:rPr lang="ru-RU" sz="900" u="none" strike="noStrike" dirty="0">
                          <a:effectLst/>
                        </a:rPr>
                        <a:t>Подпрограмма V «Региональная программа в области обращения с отходами, в том числе с твердыми коммунальными отходами»</a:t>
                      </a:r>
                      <a:endParaRPr lang="ru-RU" sz="900" b="1" i="0" u="none" strike="noStrike" dirty="0">
                        <a:solidFill>
                          <a:srgbClr val="000000"/>
                        </a:solidFill>
                        <a:effectLst/>
                        <a:latin typeface="Arial" panose="020B0604020202020204" pitchFamily="34" charset="0"/>
                      </a:endParaRPr>
                    </a:p>
                  </a:txBody>
                  <a:tcPr marL="6562" marR="6562" marT="6562" marB="0" anchor="ctr"/>
                </a:tc>
                <a:tc>
                  <a:txBody>
                    <a:bodyPr/>
                    <a:lstStyle/>
                    <a:p>
                      <a:pPr algn="ctr" fontAlgn="ctr"/>
                      <a:r>
                        <a:rPr lang="ru-RU" sz="900" u="none" strike="noStrike">
                          <a:effectLst/>
                        </a:rPr>
                        <a:t> </a:t>
                      </a:r>
                      <a:endParaRPr lang="ru-RU" sz="900" b="0" i="0" u="none" strike="noStrike">
                        <a:solidFill>
                          <a:srgbClr val="000000"/>
                        </a:solidFill>
                        <a:effectLst/>
                        <a:latin typeface="Arial" panose="020B0604020202020204" pitchFamily="34" charset="0"/>
                      </a:endParaRPr>
                    </a:p>
                  </a:txBody>
                  <a:tcPr marL="6562" marR="6562" marT="6562" marB="0" anchor="ctr"/>
                </a:tc>
                <a:tc>
                  <a:txBody>
                    <a:bodyPr/>
                    <a:lstStyle/>
                    <a:p>
                      <a:pPr algn="ctr" fontAlgn="ctr"/>
                      <a:r>
                        <a:rPr lang="ru-RU" sz="900" u="none" strike="noStrike">
                          <a:effectLst/>
                        </a:rPr>
                        <a:t> </a:t>
                      </a:r>
                      <a:endParaRPr lang="ru-RU" sz="900" b="0" i="0" u="none" strike="noStrike">
                        <a:solidFill>
                          <a:srgbClr val="000000"/>
                        </a:solidFill>
                        <a:effectLst/>
                        <a:latin typeface="Arial" panose="020B0604020202020204" pitchFamily="34" charset="0"/>
                      </a:endParaRPr>
                    </a:p>
                  </a:txBody>
                  <a:tcPr marL="6562" marR="6562" marT="6562" marB="0" anchor="ctr"/>
                </a:tc>
                <a:tc>
                  <a:txBody>
                    <a:bodyPr/>
                    <a:lstStyle/>
                    <a:p>
                      <a:pPr algn="ctr" fontAlgn="ctr"/>
                      <a:r>
                        <a:rPr lang="ru-RU" sz="900" u="none" strike="noStrike">
                          <a:effectLst/>
                        </a:rPr>
                        <a:t> </a:t>
                      </a:r>
                      <a:endParaRPr lang="ru-RU" sz="900" b="0" i="0" u="none" strike="noStrike">
                        <a:solidFill>
                          <a:srgbClr val="000000"/>
                        </a:solidFill>
                        <a:effectLst/>
                        <a:latin typeface="Arial" panose="020B0604020202020204" pitchFamily="34" charset="0"/>
                      </a:endParaRPr>
                    </a:p>
                  </a:txBody>
                  <a:tcPr marL="6562" marR="6562" marT="6562" marB="0" anchor="ctr"/>
                </a:tc>
                <a:tc>
                  <a:txBody>
                    <a:bodyPr/>
                    <a:lstStyle/>
                    <a:p>
                      <a:pPr algn="ctr" fontAlgn="ctr"/>
                      <a:r>
                        <a:rPr lang="ru-RU" sz="900" u="none" strike="noStrike" dirty="0">
                          <a:effectLst/>
                        </a:rPr>
                        <a:t> </a:t>
                      </a:r>
                      <a:endParaRPr lang="ru-RU" sz="900" b="0" i="0" u="none" strike="noStrike" dirty="0">
                        <a:solidFill>
                          <a:srgbClr val="000000"/>
                        </a:solidFill>
                        <a:effectLst/>
                        <a:latin typeface="Arial" panose="020B0604020202020204" pitchFamily="34" charset="0"/>
                      </a:endParaRPr>
                    </a:p>
                  </a:txBody>
                  <a:tcPr marL="6562" marR="6562" marT="6562" marB="0" anchor="ctr"/>
                </a:tc>
                <a:tc>
                  <a:txBody>
                    <a:bodyPr/>
                    <a:lstStyle/>
                    <a:p>
                      <a:pPr algn="ctr" fontAlgn="ctr"/>
                      <a:r>
                        <a:rPr lang="ru-RU" sz="900" u="none" strike="noStrike">
                          <a:effectLst/>
                        </a:rPr>
                        <a:t> </a:t>
                      </a:r>
                      <a:endParaRPr lang="ru-RU" sz="900" b="0" i="0" u="none" strike="noStrike">
                        <a:solidFill>
                          <a:srgbClr val="000000"/>
                        </a:solidFill>
                        <a:effectLst/>
                        <a:latin typeface="Arial" panose="020B0604020202020204" pitchFamily="34" charset="0"/>
                      </a:endParaRPr>
                    </a:p>
                  </a:txBody>
                  <a:tcPr marL="6562" marR="6562" marT="6562" marB="0" anchor="ctr"/>
                </a:tc>
                <a:tc>
                  <a:txBody>
                    <a:bodyPr/>
                    <a:lstStyle/>
                    <a:p>
                      <a:pPr algn="ctr" fontAlgn="ctr"/>
                      <a:r>
                        <a:rPr lang="ru-RU" sz="900" u="none" strike="noStrike">
                          <a:effectLst/>
                        </a:rPr>
                        <a:t> </a:t>
                      </a:r>
                      <a:endParaRPr lang="ru-RU" sz="900" b="0" i="0" u="none" strike="noStrike">
                        <a:solidFill>
                          <a:srgbClr val="000000"/>
                        </a:solidFill>
                        <a:effectLst/>
                        <a:latin typeface="Arial" panose="020B0604020202020204" pitchFamily="34" charset="0"/>
                      </a:endParaRPr>
                    </a:p>
                  </a:txBody>
                  <a:tcPr marL="6562" marR="6562" marT="6562" marB="0" anchor="ctr"/>
                </a:tc>
                <a:tc>
                  <a:txBody>
                    <a:bodyPr/>
                    <a:lstStyle/>
                    <a:p>
                      <a:pPr algn="ctr" fontAlgn="ctr"/>
                      <a:r>
                        <a:rPr lang="ru-RU" sz="900" u="none" strike="noStrike">
                          <a:effectLst/>
                        </a:rPr>
                        <a:t> </a:t>
                      </a:r>
                      <a:endParaRPr lang="ru-RU" sz="900" b="0" i="0" u="none" strike="noStrike">
                        <a:solidFill>
                          <a:srgbClr val="000000"/>
                        </a:solidFill>
                        <a:effectLst/>
                        <a:latin typeface="Calibri" panose="020F0502020204030204" pitchFamily="34" charset="0"/>
                      </a:endParaRPr>
                    </a:p>
                  </a:txBody>
                  <a:tcPr marL="6562" marR="6562" marT="6562" marB="0" anchor="ctr"/>
                </a:tc>
                <a:tc>
                  <a:txBody>
                    <a:bodyPr/>
                    <a:lstStyle/>
                    <a:p>
                      <a:pPr algn="ctr" fontAlgn="ctr"/>
                      <a:r>
                        <a:rPr lang="ru-RU" sz="900" u="none" strike="noStrike">
                          <a:effectLst/>
                        </a:rPr>
                        <a:t> </a:t>
                      </a:r>
                      <a:endParaRPr lang="ru-RU" sz="900" b="0" i="0" u="none" strike="noStrike">
                        <a:solidFill>
                          <a:srgbClr val="000000"/>
                        </a:solidFill>
                        <a:effectLst/>
                        <a:latin typeface="Calibri" panose="020F0502020204030204" pitchFamily="34" charset="0"/>
                      </a:endParaRPr>
                    </a:p>
                  </a:txBody>
                  <a:tcPr marL="6562" marR="6562" marT="6562" marB="0" anchor="ctr"/>
                </a:tc>
                <a:extLst>
                  <a:ext uri="{0D108BD9-81ED-4DB2-BD59-A6C34878D82A}">
                    <a16:rowId xmlns:a16="http://schemas.microsoft.com/office/drawing/2014/main" val="235359428"/>
                  </a:ext>
                </a:extLst>
              </a:tr>
              <a:tr h="361950">
                <a:tc>
                  <a:txBody>
                    <a:bodyPr/>
                    <a:lstStyle/>
                    <a:p>
                      <a:pPr algn="l" fontAlgn="ctr"/>
                      <a:r>
                        <a:rPr lang="ru-RU" sz="900" u="none" strike="noStrike" dirty="0">
                          <a:effectLst/>
                        </a:rPr>
                        <a:t>Ликвидировано  объектов накопленного вреда (в том числе наиболее опасных объектов накопленного вреда)</a:t>
                      </a:r>
                      <a:endParaRPr lang="ru-RU" sz="900" b="0" i="0" u="none" strike="noStrike" dirty="0">
                        <a:solidFill>
                          <a:srgbClr val="000000"/>
                        </a:solidFill>
                        <a:effectLst/>
                        <a:latin typeface="Arial" panose="020B0604020202020204" pitchFamily="34" charset="0"/>
                      </a:endParaRPr>
                    </a:p>
                  </a:txBody>
                  <a:tcPr marL="6562" marR="6562" marT="6562" marB="0" anchor="ctr"/>
                </a:tc>
                <a:tc>
                  <a:txBody>
                    <a:bodyPr/>
                    <a:lstStyle/>
                    <a:p>
                      <a:pPr algn="ctr" fontAlgn="ctr"/>
                      <a:r>
                        <a:rPr lang="ru-RU" sz="900" u="none" strike="noStrike">
                          <a:effectLst/>
                        </a:rPr>
                        <a:t>приоритетный</a:t>
                      </a:r>
                      <a:endParaRPr lang="ru-RU" sz="900" b="0" i="0" u="none" strike="noStrike">
                        <a:solidFill>
                          <a:srgbClr val="000000"/>
                        </a:solidFill>
                        <a:effectLst/>
                        <a:latin typeface="Arial" panose="020B0604020202020204" pitchFamily="34" charset="0"/>
                      </a:endParaRPr>
                    </a:p>
                  </a:txBody>
                  <a:tcPr marL="6562" marR="6562" marT="6562" marB="0" anchor="ctr"/>
                </a:tc>
                <a:tc>
                  <a:txBody>
                    <a:bodyPr/>
                    <a:lstStyle/>
                    <a:p>
                      <a:pPr algn="ctr" fontAlgn="ctr"/>
                      <a:r>
                        <a:rPr lang="ru-RU" sz="900" u="none" strike="noStrike">
                          <a:effectLst/>
                        </a:rPr>
                        <a:t>Штука</a:t>
                      </a:r>
                      <a:endParaRPr lang="ru-RU" sz="900" b="0" i="0" u="none" strike="noStrike">
                        <a:solidFill>
                          <a:srgbClr val="000000"/>
                        </a:solidFill>
                        <a:effectLst/>
                        <a:latin typeface="Arial" panose="020B0604020202020204" pitchFamily="34" charset="0"/>
                      </a:endParaRPr>
                    </a:p>
                  </a:txBody>
                  <a:tcPr marL="6562" marR="6562" marT="6562" marB="0" anchor="ctr"/>
                </a:tc>
                <a:tc>
                  <a:txBody>
                    <a:bodyPr/>
                    <a:lstStyle/>
                    <a:p>
                      <a:pPr algn="ctr" fontAlgn="ctr"/>
                      <a:r>
                        <a:rPr lang="ru-RU" sz="900" u="none" strike="noStrike">
                          <a:effectLst/>
                        </a:rPr>
                        <a:t>0</a:t>
                      </a:r>
                      <a:endParaRPr lang="ru-RU" sz="900" b="0" i="0" u="none" strike="noStrike">
                        <a:solidFill>
                          <a:srgbClr val="000000"/>
                        </a:solidFill>
                        <a:effectLst/>
                        <a:latin typeface="Arial" panose="020B0604020202020204" pitchFamily="34" charset="0"/>
                      </a:endParaRPr>
                    </a:p>
                  </a:txBody>
                  <a:tcPr marL="6562" marR="6562" marT="6562" marB="0" anchor="ctr"/>
                </a:tc>
                <a:tc>
                  <a:txBody>
                    <a:bodyPr/>
                    <a:lstStyle/>
                    <a:p>
                      <a:pPr algn="ctr" fontAlgn="ctr"/>
                      <a:r>
                        <a:rPr lang="ru-RU" sz="900" u="none" strike="noStrike" dirty="0">
                          <a:effectLst/>
                        </a:rPr>
                        <a:t>1</a:t>
                      </a:r>
                      <a:endParaRPr lang="ru-RU" sz="900" b="0" i="0" u="none" strike="noStrike" dirty="0">
                        <a:solidFill>
                          <a:srgbClr val="000000"/>
                        </a:solidFill>
                        <a:effectLst/>
                        <a:latin typeface="Arial" panose="020B0604020202020204" pitchFamily="34" charset="0"/>
                      </a:endParaRPr>
                    </a:p>
                  </a:txBody>
                  <a:tcPr marL="6562" marR="6562" marT="6562" marB="0" anchor="ctr"/>
                </a:tc>
                <a:tc>
                  <a:txBody>
                    <a:bodyPr/>
                    <a:lstStyle/>
                    <a:p>
                      <a:pPr algn="ctr" fontAlgn="ctr"/>
                      <a:r>
                        <a:rPr lang="ru-RU" sz="900" u="none" strike="noStrike">
                          <a:effectLst/>
                        </a:rPr>
                        <a:t>1</a:t>
                      </a:r>
                      <a:endParaRPr lang="ru-RU" sz="900" b="0" i="0" u="none" strike="noStrike">
                        <a:solidFill>
                          <a:srgbClr val="000000"/>
                        </a:solidFill>
                        <a:effectLst/>
                        <a:latin typeface="Arial" panose="020B0604020202020204" pitchFamily="34" charset="0"/>
                      </a:endParaRPr>
                    </a:p>
                  </a:txBody>
                  <a:tcPr marL="6562" marR="6562" marT="6562" marB="0" anchor="ctr"/>
                </a:tc>
                <a:tc>
                  <a:txBody>
                    <a:bodyPr/>
                    <a:lstStyle/>
                    <a:p>
                      <a:pPr algn="ctr" fontAlgn="ctr"/>
                      <a:r>
                        <a:rPr lang="ru-RU" sz="900" u="none" strike="noStrike">
                          <a:effectLst/>
                        </a:rPr>
                        <a:t>1</a:t>
                      </a:r>
                      <a:endParaRPr lang="ru-RU" sz="900" b="0" i="0" u="none" strike="noStrike">
                        <a:solidFill>
                          <a:srgbClr val="000000"/>
                        </a:solidFill>
                        <a:effectLst/>
                        <a:latin typeface="Arial" panose="020B0604020202020204" pitchFamily="34" charset="0"/>
                      </a:endParaRPr>
                    </a:p>
                  </a:txBody>
                  <a:tcPr marL="6562" marR="6562" marT="6562" marB="0" anchor="ctr"/>
                </a:tc>
                <a:tc>
                  <a:txBody>
                    <a:bodyPr/>
                    <a:lstStyle/>
                    <a:p>
                      <a:pPr algn="ctr" fontAlgn="ctr"/>
                      <a:r>
                        <a:rPr lang="ru-RU" sz="900" u="none" strike="noStrike">
                          <a:effectLst/>
                        </a:rPr>
                        <a:t>1</a:t>
                      </a:r>
                      <a:endParaRPr lang="ru-RU" sz="900" b="0" i="0" u="none" strike="noStrike">
                        <a:solidFill>
                          <a:srgbClr val="000000"/>
                        </a:solidFill>
                        <a:effectLst/>
                        <a:latin typeface="Calibri" panose="020F0502020204030204" pitchFamily="34" charset="0"/>
                      </a:endParaRPr>
                    </a:p>
                  </a:txBody>
                  <a:tcPr marL="6562" marR="6562" marT="6562" marB="0" anchor="ctr"/>
                </a:tc>
                <a:tc>
                  <a:txBody>
                    <a:bodyPr/>
                    <a:lstStyle/>
                    <a:p>
                      <a:pPr algn="ctr" fontAlgn="ctr"/>
                      <a:r>
                        <a:rPr lang="ru-RU" sz="900" u="none" strike="noStrike">
                          <a:effectLst/>
                        </a:rPr>
                        <a:t>1</a:t>
                      </a:r>
                      <a:endParaRPr lang="ru-RU" sz="900" b="0" i="0" u="none" strike="noStrike">
                        <a:solidFill>
                          <a:srgbClr val="000000"/>
                        </a:solidFill>
                        <a:effectLst/>
                        <a:latin typeface="Calibri" panose="020F0502020204030204" pitchFamily="34" charset="0"/>
                      </a:endParaRPr>
                    </a:p>
                  </a:txBody>
                  <a:tcPr marL="6562" marR="6562" marT="6562" marB="0" anchor="ctr"/>
                </a:tc>
                <a:extLst>
                  <a:ext uri="{0D108BD9-81ED-4DB2-BD59-A6C34878D82A}">
                    <a16:rowId xmlns:a16="http://schemas.microsoft.com/office/drawing/2014/main" val="3571718355"/>
                  </a:ext>
                </a:extLst>
              </a:tr>
              <a:tr h="626541">
                <a:tc>
                  <a:txBody>
                    <a:bodyPr/>
                    <a:lstStyle/>
                    <a:p>
                      <a:pPr algn="l" fontAlgn="ctr"/>
                      <a:r>
                        <a:rPr lang="ru-RU" sz="900" u="none" strike="noStrike" dirty="0">
                          <a:effectLst/>
                        </a:rPr>
                        <a:t>Соответствие расходов на природоохранную деятельность, установленных муниципальной экологической программой, нормативу расходов на природоохранную деятельность, установленному Правительством Московской области (28,6 руб./чел.)  </a:t>
                      </a:r>
                      <a:endParaRPr lang="ru-RU" sz="900" b="0" i="0" u="none" strike="noStrike" dirty="0">
                        <a:solidFill>
                          <a:srgbClr val="000000"/>
                        </a:solidFill>
                        <a:effectLst/>
                        <a:latin typeface="Arial" panose="020B0604020202020204" pitchFamily="34" charset="0"/>
                      </a:endParaRPr>
                    </a:p>
                  </a:txBody>
                  <a:tcPr marL="6562" marR="6562" marT="6562" marB="0" anchor="ctr"/>
                </a:tc>
                <a:tc>
                  <a:txBody>
                    <a:bodyPr/>
                    <a:lstStyle/>
                    <a:p>
                      <a:pPr algn="ctr" fontAlgn="ctr"/>
                      <a:r>
                        <a:rPr lang="ru-RU" sz="900" u="none" strike="noStrike" dirty="0">
                          <a:effectLst/>
                        </a:rPr>
                        <a:t>Показатель муниципальной программы</a:t>
                      </a:r>
                      <a:endParaRPr lang="ru-RU" sz="900" b="0" i="0" u="none" strike="noStrike" dirty="0">
                        <a:solidFill>
                          <a:srgbClr val="000000"/>
                        </a:solidFill>
                        <a:effectLst/>
                        <a:latin typeface="Arial" panose="020B0604020202020204" pitchFamily="34" charset="0"/>
                      </a:endParaRPr>
                    </a:p>
                  </a:txBody>
                  <a:tcPr marL="6562" marR="6562" marT="6562" marB="0" anchor="ctr"/>
                </a:tc>
                <a:tc>
                  <a:txBody>
                    <a:bodyPr/>
                    <a:lstStyle/>
                    <a:p>
                      <a:pPr algn="ctr" fontAlgn="ctr"/>
                      <a:r>
                        <a:rPr lang="ru-RU" sz="900" u="none" strike="noStrike">
                          <a:effectLst/>
                        </a:rPr>
                        <a:t>Процент</a:t>
                      </a:r>
                      <a:endParaRPr lang="ru-RU" sz="900" b="0" i="0" u="none" strike="noStrike">
                        <a:solidFill>
                          <a:srgbClr val="000000"/>
                        </a:solidFill>
                        <a:effectLst/>
                        <a:latin typeface="Arial" panose="020B0604020202020204" pitchFamily="34" charset="0"/>
                      </a:endParaRPr>
                    </a:p>
                  </a:txBody>
                  <a:tcPr marL="6562" marR="6562" marT="6562" marB="0" anchor="ctr"/>
                </a:tc>
                <a:tc>
                  <a:txBody>
                    <a:bodyPr/>
                    <a:lstStyle/>
                    <a:p>
                      <a:pPr algn="ctr" fontAlgn="ctr"/>
                      <a:r>
                        <a:rPr lang="ru-RU" sz="900" u="none" strike="noStrike">
                          <a:effectLst/>
                        </a:rPr>
                        <a:t>100</a:t>
                      </a:r>
                      <a:endParaRPr lang="ru-RU" sz="900" b="0" i="0" u="none" strike="noStrike">
                        <a:solidFill>
                          <a:srgbClr val="000000"/>
                        </a:solidFill>
                        <a:effectLst/>
                        <a:latin typeface="Arial" panose="020B0604020202020204" pitchFamily="34" charset="0"/>
                      </a:endParaRPr>
                    </a:p>
                  </a:txBody>
                  <a:tcPr marL="6562" marR="6562" marT="6562" marB="0" anchor="ctr"/>
                </a:tc>
                <a:tc>
                  <a:txBody>
                    <a:bodyPr/>
                    <a:lstStyle/>
                    <a:p>
                      <a:pPr algn="ctr" fontAlgn="ctr"/>
                      <a:r>
                        <a:rPr lang="ru-RU" sz="900" u="none" strike="noStrike">
                          <a:effectLst/>
                        </a:rPr>
                        <a:t>100</a:t>
                      </a:r>
                      <a:endParaRPr lang="ru-RU" sz="900" b="0" i="0" u="none" strike="noStrike">
                        <a:solidFill>
                          <a:srgbClr val="000000"/>
                        </a:solidFill>
                        <a:effectLst/>
                        <a:latin typeface="Arial" panose="020B0604020202020204" pitchFamily="34" charset="0"/>
                      </a:endParaRPr>
                    </a:p>
                  </a:txBody>
                  <a:tcPr marL="6562" marR="6562" marT="6562" marB="0" anchor="ctr"/>
                </a:tc>
                <a:tc>
                  <a:txBody>
                    <a:bodyPr/>
                    <a:lstStyle/>
                    <a:p>
                      <a:pPr algn="ctr" fontAlgn="ctr"/>
                      <a:r>
                        <a:rPr lang="ru-RU" sz="900" u="none" strike="noStrike">
                          <a:effectLst/>
                        </a:rPr>
                        <a:t>100</a:t>
                      </a:r>
                      <a:endParaRPr lang="ru-RU" sz="900" b="0" i="0" u="none" strike="noStrike">
                        <a:solidFill>
                          <a:srgbClr val="000000"/>
                        </a:solidFill>
                        <a:effectLst/>
                        <a:latin typeface="Arial" panose="020B0604020202020204" pitchFamily="34" charset="0"/>
                      </a:endParaRPr>
                    </a:p>
                  </a:txBody>
                  <a:tcPr marL="6562" marR="6562" marT="6562" marB="0" anchor="ctr"/>
                </a:tc>
                <a:tc>
                  <a:txBody>
                    <a:bodyPr/>
                    <a:lstStyle/>
                    <a:p>
                      <a:pPr algn="ctr" fontAlgn="ctr"/>
                      <a:r>
                        <a:rPr lang="ru-RU" sz="900" u="none" strike="noStrike">
                          <a:effectLst/>
                        </a:rPr>
                        <a:t>100</a:t>
                      </a:r>
                      <a:endParaRPr lang="ru-RU" sz="900" b="0" i="0" u="none" strike="noStrike">
                        <a:solidFill>
                          <a:srgbClr val="000000"/>
                        </a:solidFill>
                        <a:effectLst/>
                        <a:latin typeface="Arial" panose="020B0604020202020204" pitchFamily="34" charset="0"/>
                      </a:endParaRPr>
                    </a:p>
                  </a:txBody>
                  <a:tcPr marL="6562" marR="6562" marT="6562" marB="0" anchor="ctr"/>
                </a:tc>
                <a:tc>
                  <a:txBody>
                    <a:bodyPr/>
                    <a:lstStyle/>
                    <a:p>
                      <a:pPr algn="ctr" fontAlgn="ctr"/>
                      <a:r>
                        <a:rPr lang="ru-RU" sz="900" u="none" strike="noStrike">
                          <a:effectLst/>
                        </a:rPr>
                        <a:t>100</a:t>
                      </a:r>
                      <a:endParaRPr lang="ru-RU" sz="900" b="0" i="0" u="none" strike="noStrike">
                        <a:solidFill>
                          <a:srgbClr val="000000"/>
                        </a:solidFill>
                        <a:effectLst/>
                        <a:latin typeface="Calibri" panose="020F0502020204030204" pitchFamily="34" charset="0"/>
                      </a:endParaRPr>
                    </a:p>
                  </a:txBody>
                  <a:tcPr marL="6562" marR="6562" marT="6562" marB="0" anchor="ctr"/>
                </a:tc>
                <a:tc>
                  <a:txBody>
                    <a:bodyPr/>
                    <a:lstStyle/>
                    <a:p>
                      <a:pPr algn="ctr" fontAlgn="ctr"/>
                      <a:r>
                        <a:rPr lang="ru-RU" sz="900" u="none" strike="noStrike">
                          <a:effectLst/>
                        </a:rPr>
                        <a:t>100</a:t>
                      </a:r>
                      <a:endParaRPr lang="ru-RU" sz="900" b="0" i="0" u="none" strike="noStrike">
                        <a:solidFill>
                          <a:srgbClr val="000000"/>
                        </a:solidFill>
                        <a:effectLst/>
                        <a:latin typeface="Calibri" panose="020F0502020204030204" pitchFamily="34" charset="0"/>
                      </a:endParaRPr>
                    </a:p>
                  </a:txBody>
                  <a:tcPr marL="6562" marR="6562" marT="6562" marB="0" anchor="ctr"/>
                </a:tc>
                <a:extLst>
                  <a:ext uri="{0D108BD9-81ED-4DB2-BD59-A6C34878D82A}">
                    <a16:rowId xmlns:a16="http://schemas.microsoft.com/office/drawing/2014/main" val="4214227573"/>
                  </a:ext>
                </a:extLst>
              </a:tr>
              <a:tr h="553304">
                <a:tc>
                  <a:txBody>
                    <a:bodyPr/>
                    <a:lstStyle/>
                    <a:p>
                      <a:pPr algn="l" fontAlgn="ctr"/>
                      <a:r>
                        <a:rPr lang="ru-RU" sz="900" u="none" strike="noStrike">
                          <a:effectLst/>
                        </a:rPr>
                        <a:t>2021 Численность населения, качество жизни которого улучшится в связи с ликвидацией выявленных на 1 января 2018 г. несанкционированных свалок в границах городов и наиболее опасных объектов накопленного экологического вреда</a:t>
                      </a:r>
                      <a:endParaRPr lang="ru-RU" sz="900" b="0" i="0" u="none" strike="noStrike">
                        <a:solidFill>
                          <a:srgbClr val="000000"/>
                        </a:solidFill>
                        <a:effectLst/>
                        <a:latin typeface="Arial" panose="020B0604020202020204" pitchFamily="34" charset="0"/>
                      </a:endParaRPr>
                    </a:p>
                  </a:txBody>
                  <a:tcPr marL="6562" marR="6562" marT="6562" marB="0" anchor="ctr"/>
                </a:tc>
                <a:tc>
                  <a:txBody>
                    <a:bodyPr/>
                    <a:lstStyle/>
                    <a:p>
                      <a:pPr algn="ctr" fontAlgn="ctr"/>
                      <a:r>
                        <a:rPr lang="ru-RU" sz="900" u="none" strike="noStrike">
                          <a:effectLst/>
                        </a:rPr>
                        <a:t>приоритетный</a:t>
                      </a:r>
                      <a:endParaRPr lang="ru-RU" sz="900" b="0" i="0" u="none" strike="noStrike">
                        <a:solidFill>
                          <a:srgbClr val="000000"/>
                        </a:solidFill>
                        <a:effectLst/>
                        <a:latin typeface="Arial" panose="020B0604020202020204" pitchFamily="34" charset="0"/>
                      </a:endParaRPr>
                    </a:p>
                  </a:txBody>
                  <a:tcPr marL="6562" marR="6562" marT="6562" marB="0" anchor="ctr"/>
                </a:tc>
                <a:tc>
                  <a:txBody>
                    <a:bodyPr/>
                    <a:lstStyle/>
                    <a:p>
                      <a:pPr algn="ctr" fontAlgn="ctr"/>
                      <a:r>
                        <a:rPr lang="ru-RU" sz="900" u="none" strike="noStrike" dirty="0">
                          <a:effectLst/>
                        </a:rPr>
                        <a:t>Тысяча человек</a:t>
                      </a:r>
                      <a:endParaRPr lang="ru-RU" sz="900" b="0" i="0" u="none" strike="noStrike" dirty="0">
                        <a:solidFill>
                          <a:srgbClr val="000000"/>
                        </a:solidFill>
                        <a:effectLst/>
                        <a:latin typeface="Arial" panose="020B0604020202020204" pitchFamily="34" charset="0"/>
                      </a:endParaRPr>
                    </a:p>
                  </a:txBody>
                  <a:tcPr marL="6562" marR="6562" marT="6562" marB="0" anchor="ctr"/>
                </a:tc>
                <a:tc>
                  <a:txBody>
                    <a:bodyPr/>
                    <a:lstStyle/>
                    <a:p>
                      <a:pPr algn="ctr" fontAlgn="ctr"/>
                      <a:r>
                        <a:rPr lang="ru-RU" sz="900" u="none" strike="noStrike">
                          <a:effectLst/>
                        </a:rPr>
                        <a:t>0</a:t>
                      </a:r>
                      <a:endParaRPr lang="ru-RU" sz="900" b="0" i="0" u="none" strike="noStrike">
                        <a:solidFill>
                          <a:srgbClr val="000000"/>
                        </a:solidFill>
                        <a:effectLst/>
                        <a:latin typeface="Arial" panose="020B0604020202020204" pitchFamily="34" charset="0"/>
                      </a:endParaRPr>
                    </a:p>
                  </a:txBody>
                  <a:tcPr marL="6562" marR="6562" marT="6562" marB="0" anchor="ctr"/>
                </a:tc>
                <a:tc>
                  <a:txBody>
                    <a:bodyPr/>
                    <a:lstStyle/>
                    <a:p>
                      <a:pPr algn="ctr" fontAlgn="ctr"/>
                      <a:r>
                        <a:rPr lang="ru-RU" sz="900" u="none" strike="noStrike" dirty="0">
                          <a:effectLst/>
                        </a:rPr>
                        <a:t>344,5</a:t>
                      </a:r>
                      <a:endParaRPr lang="ru-RU" sz="900" b="0" i="0" u="none" strike="noStrike" dirty="0">
                        <a:solidFill>
                          <a:srgbClr val="000000"/>
                        </a:solidFill>
                        <a:effectLst/>
                        <a:latin typeface="Arial" panose="020B0604020202020204" pitchFamily="34" charset="0"/>
                      </a:endParaRPr>
                    </a:p>
                  </a:txBody>
                  <a:tcPr marL="6562" marR="6562" marT="6562" marB="0" anchor="ctr"/>
                </a:tc>
                <a:tc>
                  <a:txBody>
                    <a:bodyPr/>
                    <a:lstStyle/>
                    <a:p>
                      <a:pPr algn="ctr" fontAlgn="ctr"/>
                      <a:r>
                        <a:rPr lang="ru-RU" sz="900" u="none" strike="noStrike">
                          <a:effectLst/>
                        </a:rPr>
                        <a:t>344,5</a:t>
                      </a:r>
                      <a:endParaRPr lang="ru-RU" sz="900" b="0" i="0" u="none" strike="noStrike">
                        <a:solidFill>
                          <a:srgbClr val="000000"/>
                        </a:solidFill>
                        <a:effectLst/>
                        <a:latin typeface="Arial" panose="020B0604020202020204" pitchFamily="34" charset="0"/>
                      </a:endParaRPr>
                    </a:p>
                  </a:txBody>
                  <a:tcPr marL="6562" marR="6562" marT="6562" marB="0" anchor="ctr"/>
                </a:tc>
                <a:tc>
                  <a:txBody>
                    <a:bodyPr/>
                    <a:lstStyle/>
                    <a:p>
                      <a:pPr algn="ctr" fontAlgn="ctr"/>
                      <a:r>
                        <a:rPr lang="ru-RU" sz="900" u="none" strike="noStrike">
                          <a:effectLst/>
                        </a:rPr>
                        <a:t>344,5</a:t>
                      </a:r>
                      <a:endParaRPr lang="ru-RU" sz="900" b="0" i="0" u="none" strike="noStrike">
                        <a:solidFill>
                          <a:srgbClr val="000000"/>
                        </a:solidFill>
                        <a:effectLst/>
                        <a:latin typeface="Arial" panose="020B0604020202020204" pitchFamily="34" charset="0"/>
                      </a:endParaRPr>
                    </a:p>
                  </a:txBody>
                  <a:tcPr marL="6562" marR="6562" marT="6562" marB="0" anchor="ctr"/>
                </a:tc>
                <a:tc>
                  <a:txBody>
                    <a:bodyPr/>
                    <a:lstStyle/>
                    <a:p>
                      <a:pPr algn="ctr" fontAlgn="ctr"/>
                      <a:r>
                        <a:rPr lang="ru-RU" sz="900" u="none" strike="noStrike">
                          <a:effectLst/>
                        </a:rPr>
                        <a:t>344,5</a:t>
                      </a:r>
                      <a:endParaRPr lang="ru-RU" sz="900" b="0" i="0" u="none" strike="noStrike">
                        <a:solidFill>
                          <a:srgbClr val="000000"/>
                        </a:solidFill>
                        <a:effectLst/>
                        <a:latin typeface="Arial" panose="020B0604020202020204" pitchFamily="34" charset="0"/>
                      </a:endParaRPr>
                    </a:p>
                  </a:txBody>
                  <a:tcPr marL="6562" marR="6562" marT="6562" marB="0" anchor="ctr"/>
                </a:tc>
                <a:tc>
                  <a:txBody>
                    <a:bodyPr/>
                    <a:lstStyle/>
                    <a:p>
                      <a:pPr algn="ctr" fontAlgn="ctr"/>
                      <a:r>
                        <a:rPr lang="ru-RU" sz="900" u="none" strike="noStrike">
                          <a:effectLst/>
                        </a:rPr>
                        <a:t>344,5</a:t>
                      </a:r>
                      <a:endParaRPr lang="ru-RU" sz="900" b="0" i="0" u="none" strike="noStrike">
                        <a:solidFill>
                          <a:srgbClr val="000000"/>
                        </a:solidFill>
                        <a:effectLst/>
                        <a:latin typeface="Arial" panose="020B0604020202020204" pitchFamily="34" charset="0"/>
                      </a:endParaRPr>
                    </a:p>
                  </a:txBody>
                  <a:tcPr marL="6562" marR="6562" marT="6562" marB="0" anchor="ctr"/>
                </a:tc>
                <a:extLst>
                  <a:ext uri="{0D108BD9-81ED-4DB2-BD59-A6C34878D82A}">
                    <a16:rowId xmlns:a16="http://schemas.microsoft.com/office/drawing/2014/main" val="1811688558"/>
                  </a:ext>
                </a:extLst>
              </a:tr>
              <a:tr h="422917">
                <a:tc>
                  <a:txBody>
                    <a:bodyPr/>
                    <a:lstStyle/>
                    <a:p>
                      <a:pPr algn="l" fontAlgn="ctr"/>
                      <a:r>
                        <a:rPr lang="ru-RU" sz="900" u="none" strike="noStrike">
                          <a:effectLst/>
                        </a:rPr>
                        <a:t>2021 Общая площадь восстановленных, в том числе рекультивированных земель подверженных негативному воздействию накопленного вреда окружающей среде</a:t>
                      </a:r>
                      <a:endParaRPr lang="ru-RU" sz="900" b="0" i="0" u="none" strike="noStrike">
                        <a:solidFill>
                          <a:srgbClr val="000000"/>
                        </a:solidFill>
                        <a:effectLst/>
                        <a:latin typeface="Arial" panose="020B0604020202020204" pitchFamily="34" charset="0"/>
                      </a:endParaRPr>
                    </a:p>
                  </a:txBody>
                  <a:tcPr marL="6562" marR="6562" marT="6562" marB="0" anchor="ctr"/>
                </a:tc>
                <a:tc>
                  <a:txBody>
                    <a:bodyPr/>
                    <a:lstStyle/>
                    <a:p>
                      <a:pPr algn="ctr" fontAlgn="ctr"/>
                      <a:r>
                        <a:rPr lang="ru-RU" sz="900" u="none" strike="noStrike">
                          <a:effectLst/>
                        </a:rPr>
                        <a:t>приоритетный</a:t>
                      </a:r>
                      <a:endParaRPr lang="ru-RU" sz="900" b="0" i="0" u="none" strike="noStrike">
                        <a:solidFill>
                          <a:srgbClr val="000000"/>
                        </a:solidFill>
                        <a:effectLst/>
                        <a:latin typeface="Arial" panose="020B0604020202020204" pitchFamily="34" charset="0"/>
                      </a:endParaRPr>
                    </a:p>
                  </a:txBody>
                  <a:tcPr marL="6562" marR="6562" marT="6562" marB="0" anchor="ctr"/>
                </a:tc>
                <a:tc>
                  <a:txBody>
                    <a:bodyPr/>
                    <a:lstStyle/>
                    <a:p>
                      <a:pPr algn="ctr" fontAlgn="ctr"/>
                      <a:r>
                        <a:rPr lang="ru-RU" sz="900" u="none" strike="noStrike">
                          <a:effectLst/>
                        </a:rPr>
                        <a:t>Гектар</a:t>
                      </a:r>
                      <a:endParaRPr lang="ru-RU" sz="900" b="0" i="0" u="none" strike="noStrike">
                        <a:solidFill>
                          <a:srgbClr val="000000"/>
                        </a:solidFill>
                        <a:effectLst/>
                        <a:latin typeface="Arial" panose="020B0604020202020204" pitchFamily="34" charset="0"/>
                      </a:endParaRPr>
                    </a:p>
                  </a:txBody>
                  <a:tcPr marL="6562" marR="6562" marT="6562" marB="0" anchor="ctr"/>
                </a:tc>
                <a:tc>
                  <a:txBody>
                    <a:bodyPr/>
                    <a:lstStyle/>
                    <a:p>
                      <a:pPr algn="ctr" fontAlgn="ctr"/>
                      <a:r>
                        <a:rPr lang="ru-RU" sz="900" u="none" strike="noStrike">
                          <a:effectLst/>
                        </a:rPr>
                        <a:t>0</a:t>
                      </a:r>
                      <a:endParaRPr lang="ru-RU" sz="900" b="0" i="0" u="none" strike="noStrike">
                        <a:solidFill>
                          <a:srgbClr val="000000"/>
                        </a:solidFill>
                        <a:effectLst/>
                        <a:latin typeface="Arial" panose="020B0604020202020204" pitchFamily="34" charset="0"/>
                      </a:endParaRPr>
                    </a:p>
                  </a:txBody>
                  <a:tcPr marL="6562" marR="6562" marT="6562" marB="0" anchor="ctr"/>
                </a:tc>
                <a:tc>
                  <a:txBody>
                    <a:bodyPr/>
                    <a:lstStyle/>
                    <a:p>
                      <a:pPr algn="ctr" fontAlgn="ctr"/>
                      <a:r>
                        <a:rPr lang="en-US" sz="900" u="none" strike="noStrike" dirty="0">
                          <a:effectLst/>
                        </a:rPr>
                        <a:t>-</a:t>
                      </a:r>
                      <a:endParaRPr lang="ru-RU" sz="900" b="0" i="0" u="none" strike="noStrike" dirty="0">
                        <a:solidFill>
                          <a:srgbClr val="000000"/>
                        </a:solidFill>
                        <a:effectLst/>
                        <a:latin typeface="Arial" panose="020B0604020202020204" pitchFamily="34" charset="0"/>
                      </a:endParaRPr>
                    </a:p>
                  </a:txBody>
                  <a:tcPr marL="6562" marR="6562" marT="6562" marB="0" anchor="ctr"/>
                </a:tc>
                <a:tc>
                  <a:txBody>
                    <a:bodyPr/>
                    <a:lstStyle/>
                    <a:p>
                      <a:pPr algn="ctr" fontAlgn="ctr"/>
                      <a:r>
                        <a:rPr lang="ru-RU" sz="900" u="none" strike="noStrike">
                          <a:effectLst/>
                        </a:rPr>
                        <a:t>-</a:t>
                      </a:r>
                      <a:endParaRPr lang="ru-RU" sz="900" b="0" i="0" u="none" strike="noStrike">
                        <a:solidFill>
                          <a:srgbClr val="000000"/>
                        </a:solidFill>
                        <a:effectLst/>
                        <a:latin typeface="Arial" panose="020B0604020202020204" pitchFamily="34" charset="0"/>
                      </a:endParaRPr>
                    </a:p>
                  </a:txBody>
                  <a:tcPr marL="6562" marR="6562" marT="6562" marB="0" anchor="ctr"/>
                </a:tc>
                <a:tc>
                  <a:txBody>
                    <a:bodyPr/>
                    <a:lstStyle/>
                    <a:p>
                      <a:pPr algn="ctr" fontAlgn="ctr"/>
                      <a:r>
                        <a:rPr lang="ru-RU" sz="900" u="none" strike="noStrike">
                          <a:effectLst/>
                        </a:rPr>
                        <a:t>-</a:t>
                      </a:r>
                      <a:endParaRPr lang="ru-RU" sz="900" b="0" i="0" u="none" strike="noStrike">
                        <a:solidFill>
                          <a:srgbClr val="000000"/>
                        </a:solidFill>
                        <a:effectLst/>
                        <a:latin typeface="Arial" panose="020B0604020202020204" pitchFamily="34" charset="0"/>
                      </a:endParaRPr>
                    </a:p>
                  </a:txBody>
                  <a:tcPr marL="6562" marR="6562" marT="6562" marB="0" anchor="ctr"/>
                </a:tc>
                <a:tc>
                  <a:txBody>
                    <a:bodyPr/>
                    <a:lstStyle/>
                    <a:p>
                      <a:pPr algn="ctr" fontAlgn="ctr"/>
                      <a:r>
                        <a:rPr lang="ru-RU" sz="900" u="none" strike="noStrike">
                          <a:effectLst/>
                        </a:rPr>
                        <a:t>-</a:t>
                      </a:r>
                      <a:endParaRPr lang="ru-RU" sz="900" b="0" i="0" u="none" strike="noStrike">
                        <a:solidFill>
                          <a:srgbClr val="000000"/>
                        </a:solidFill>
                        <a:effectLst/>
                        <a:latin typeface="Calibri" panose="020F0502020204030204" pitchFamily="34" charset="0"/>
                      </a:endParaRPr>
                    </a:p>
                  </a:txBody>
                  <a:tcPr marL="6562" marR="6562" marT="6562" marB="0" anchor="ctr"/>
                </a:tc>
                <a:tc>
                  <a:txBody>
                    <a:bodyPr/>
                    <a:lstStyle/>
                    <a:p>
                      <a:pPr algn="ctr" fontAlgn="ctr"/>
                      <a:r>
                        <a:rPr lang="ru-RU" sz="900" u="none" strike="noStrike" dirty="0">
                          <a:effectLst/>
                        </a:rPr>
                        <a:t>-</a:t>
                      </a:r>
                      <a:endParaRPr lang="ru-RU" sz="900" b="0" i="0" u="none" strike="noStrike" dirty="0">
                        <a:solidFill>
                          <a:srgbClr val="000000"/>
                        </a:solidFill>
                        <a:effectLst/>
                        <a:latin typeface="Calibri" panose="020F0502020204030204" pitchFamily="34" charset="0"/>
                      </a:endParaRPr>
                    </a:p>
                  </a:txBody>
                  <a:tcPr marL="6562" marR="6562" marT="6562" marB="0" anchor="ctr"/>
                </a:tc>
                <a:extLst>
                  <a:ext uri="{0D108BD9-81ED-4DB2-BD59-A6C34878D82A}">
                    <a16:rowId xmlns:a16="http://schemas.microsoft.com/office/drawing/2014/main" val="3714618598"/>
                  </a:ext>
                </a:extLst>
              </a:tr>
            </a:tbl>
          </a:graphicData>
        </a:graphic>
      </p:graphicFrame>
    </p:spTree>
    <p:extLst>
      <p:ext uri="{BB962C8B-B14F-4D97-AF65-F5344CB8AC3E}">
        <p14:creationId xmlns:p14="http://schemas.microsoft.com/office/powerpoint/2010/main" val="2695632675"/>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C76ABE35-EE31-4586-BF2E-7BF9729091A9}"/>
              </a:ext>
            </a:extLst>
          </p:cNvPr>
          <p:cNvSpPr>
            <a:spLocks noGrp="1"/>
          </p:cNvSpPr>
          <p:nvPr>
            <p:ph type="title"/>
          </p:nvPr>
        </p:nvSpPr>
        <p:spPr>
          <a:xfrm>
            <a:off x="845127" y="170694"/>
            <a:ext cx="11192963" cy="539587"/>
          </a:xfrm>
        </p:spPr>
        <p:txBody>
          <a:bodyPr>
            <a:noAutofit/>
          </a:bodyPr>
          <a:lstStyle/>
          <a:p>
            <a:pPr algn="ctr"/>
            <a:r>
              <a:rPr lang="ru-RU" sz="2400" dirty="0"/>
              <a:t>Реализация муниципальных программ</a:t>
            </a:r>
            <a:br>
              <a:rPr lang="ru-RU" sz="2400" dirty="0"/>
            </a:br>
            <a:r>
              <a:rPr lang="ru-RU" sz="2400" dirty="0"/>
              <a:t> городского округа Долгопрудный в разрезе целевых показателей в динамике</a:t>
            </a:r>
          </a:p>
        </p:txBody>
      </p:sp>
      <p:sp>
        <p:nvSpPr>
          <p:cNvPr id="4" name="Номер слайда 3">
            <a:extLst>
              <a:ext uri="{FF2B5EF4-FFF2-40B4-BE49-F238E27FC236}">
                <a16:creationId xmlns:a16="http://schemas.microsoft.com/office/drawing/2014/main" id="{6F302A7F-1EA8-4336-863D-1EEEBC559F5F}"/>
              </a:ext>
            </a:extLst>
          </p:cNvPr>
          <p:cNvSpPr>
            <a:spLocks noGrp="1"/>
          </p:cNvSpPr>
          <p:nvPr>
            <p:ph type="sldNum" sz="quarter" idx="12"/>
          </p:nvPr>
        </p:nvSpPr>
        <p:spPr>
          <a:xfrm>
            <a:off x="9448800" y="6492240"/>
            <a:ext cx="2743200" cy="365125"/>
          </a:xfrm>
        </p:spPr>
        <p:txBody>
          <a:bodyPr/>
          <a:lstStyle/>
          <a:p>
            <a:fld id="{E4EB6E89-BA87-4003-BD23-6BDF40F3EBED}" type="slidenum">
              <a:rPr lang="ru-RU" smtClean="0"/>
              <a:pPr/>
              <a:t>53</a:t>
            </a:fld>
            <a:endParaRPr lang="ru-RU"/>
          </a:p>
        </p:txBody>
      </p:sp>
      <p:pic>
        <p:nvPicPr>
          <p:cNvPr id="6" name="Объект 6">
            <a:extLst>
              <a:ext uri="{FF2B5EF4-FFF2-40B4-BE49-F238E27FC236}">
                <a16:creationId xmlns:a16="http://schemas.microsoft.com/office/drawing/2014/main" id="{4CE9F828-CB7F-4197-B7C9-2991DABD01A3}"/>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53910" y="170694"/>
            <a:ext cx="760490" cy="342008"/>
          </a:xfrm>
          <a:prstGeom prst="rect">
            <a:avLst/>
          </a:prstGeom>
        </p:spPr>
      </p:pic>
      <p:graphicFrame>
        <p:nvGraphicFramePr>
          <p:cNvPr id="10" name="Объект 9">
            <a:extLst>
              <a:ext uri="{FF2B5EF4-FFF2-40B4-BE49-F238E27FC236}">
                <a16:creationId xmlns:a16="http://schemas.microsoft.com/office/drawing/2014/main" id="{B877E685-5093-4652-AE0C-8D92DB167CBC}"/>
              </a:ext>
            </a:extLst>
          </p:cNvPr>
          <p:cNvGraphicFramePr>
            <a:graphicFrameLocks noGrp="1"/>
          </p:cNvGraphicFramePr>
          <p:nvPr>
            <p:ph idx="1"/>
            <p:extLst>
              <p:ext uri="{D42A27DB-BD31-4B8C-83A1-F6EECF244321}">
                <p14:modId xmlns:p14="http://schemas.microsoft.com/office/powerpoint/2010/main" val="3169287866"/>
              </p:ext>
            </p:extLst>
          </p:nvPr>
        </p:nvGraphicFramePr>
        <p:xfrm>
          <a:off x="556407" y="859049"/>
          <a:ext cx="11079186" cy="5633191"/>
        </p:xfrm>
        <a:graphic>
          <a:graphicData uri="http://schemas.openxmlformats.org/drawingml/2006/table">
            <a:tbl>
              <a:tblPr>
                <a:tableStyleId>{5C22544A-7EE6-4342-B048-85BDC9FD1C3A}</a:tableStyleId>
              </a:tblPr>
              <a:tblGrid>
                <a:gridCol w="3284154">
                  <a:extLst>
                    <a:ext uri="{9D8B030D-6E8A-4147-A177-3AD203B41FA5}">
                      <a16:colId xmlns:a16="http://schemas.microsoft.com/office/drawing/2014/main" val="1553721672"/>
                    </a:ext>
                  </a:extLst>
                </a:gridCol>
                <a:gridCol w="1167897">
                  <a:extLst>
                    <a:ext uri="{9D8B030D-6E8A-4147-A177-3AD203B41FA5}">
                      <a16:colId xmlns:a16="http://schemas.microsoft.com/office/drawing/2014/main" val="1247568029"/>
                    </a:ext>
                  </a:extLst>
                </a:gridCol>
                <a:gridCol w="950614">
                  <a:extLst>
                    <a:ext uri="{9D8B030D-6E8A-4147-A177-3AD203B41FA5}">
                      <a16:colId xmlns:a16="http://schemas.microsoft.com/office/drawing/2014/main" val="4084025544"/>
                    </a:ext>
                  </a:extLst>
                </a:gridCol>
                <a:gridCol w="641536">
                  <a:extLst>
                    <a:ext uri="{9D8B030D-6E8A-4147-A177-3AD203B41FA5}">
                      <a16:colId xmlns:a16="http://schemas.microsoft.com/office/drawing/2014/main" val="4007100656"/>
                    </a:ext>
                  </a:extLst>
                </a:gridCol>
                <a:gridCol w="998125">
                  <a:extLst>
                    <a:ext uri="{9D8B030D-6E8A-4147-A177-3AD203B41FA5}">
                      <a16:colId xmlns:a16="http://schemas.microsoft.com/office/drawing/2014/main" val="1386912279"/>
                    </a:ext>
                  </a:extLst>
                </a:gridCol>
                <a:gridCol w="975944">
                  <a:extLst>
                    <a:ext uri="{9D8B030D-6E8A-4147-A177-3AD203B41FA5}">
                      <a16:colId xmlns:a16="http://schemas.microsoft.com/office/drawing/2014/main" val="3965589857"/>
                    </a:ext>
                  </a:extLst>
                </a:gridCol>
                <a:gridCol w="1075757">
                  <a:extLst>
                    <a:ext uri="{9D8B030D-6E8A-4147-A177-3AD203B41FA5}">
                      <a16:colId xmlns:a16="http://schemas.microsoft.com/office/drawing/2014/main" val="2334975215"/>
                    </a:ext>
                  </a:extLst>
                </a:gridCol>
                <a:gridCol w="975944">
                  <a:extLst>
                    <a:ext uri="{9D8B030D-6E8A-4147-A177-3AD203B41FA5}">
                      <a16:colId xmlns:a16="http://schemas.microsoft.com/office/drawing/2014/main" val="3088992434"/>
                    </a:ext>
                  </a:extLst>
                </a:gridCol>
                <a:gridCol w="1009215">
                  <a:extLst>
                    <a:ext uri="{9D8B030D-6E8A-4147-A177-3AD203B41FA5}">
                      <a16:colId xmlns:a16="http://schemas.microsoft.com/office/drawing/2014/main" val="2218577162"/>
                    </a:ext>
                  </a:extLst>
                </a:gridCol>
              </a:tblGrid>
              <a:tr h="235512">
                <a:tc rowSpan="2">
                  <a:txBody>
                    <a:bodyPr/>
                    <a:lstStyle/>
                    <a:p>
                      <a:pPr algn="ctr" fontAlgn="ctr"/>
                      <a:r>
                        <a:rPr lang="ru-RU" sz="850" u="none" strike="noStrike" dirty="0">
                          <a:effectLst/>
                        </a:rPr>
                        <a:t>Наименование муниципальной программы/подпрограммы/показателя</a:t>
                      </a:r>
                      <a:endParaRPr lang="ru-RU" sz="850" b="0" i="0" u="none" strike="noStrike" dirty="0">
                        <a:solidFill>
                          <a:srgbClr val="000000"/>
                        </a:solidFill>
                        <a:effectLst/>
                        <a:latin typeface="Arial" panose="020B0604020202020204" pitchFamily="34" charset="0"/>
                      </a:endParaRPr>
                    </a:p>
                  </a:txBody>
                  <a:tcPr marL="3663" marR="3663" marT="3663" marB="0" anchor="ctr"/>
                </a:tc>
                <a:tc rowSpan="2">
                  <a:txBody>
                    <a:bodyPr/>
                    <a:lstStyle/>
                    <a:p>
                      <a:pPr algn="ctr" fontAlgn="ctr"/>
                      <a:r>
                        <a:rPr lang="ru-RU" sz="850" u="none" strike="noStrike">
                          <a:effectLst/>
                        </a:rPr>
                        <a:t>Тип показателя</a:t>
                      </a:r>
                      <a:endParaRPr lang="ru-RU" sz="850" b="0" i="0" u="none" strike="noStrike">
                        <a:solidFill>
                          <a:srgbClr val="000000"/>
                        </a:solidFill>
                        <a:effectLst/>
                        <a:latin typeface="Arial" panose="020B0604020202020204" pitchFamily="34" charset="0"/>
                      </a:endParaRPr>
                    </a:p>
                  </a:txBody>
                  <a:tcPr marL="3663" marR="3663" marT="3663" marB="0" anchor="ctr"/>
                </a:tc>
                <a:tc rowSpan="2">
                  <a:txBody>
                    <a:bodyPr/>
                    <a:lstStyle/>
                    <a:p>
                      <a:pPr algn="ctr" fontAlgn="ctr"/>
                      <a:r>
                        <a:rPr lang="ru-RU" sz="850" u="none" strike="noStrike">
                          <a:effectLst/>
                        </a:rPr>
                        <a:t>Единица измерения</a:t>
                      </a:r>
                      <a:endParaRPr lang="ru-RU" sz="850" b="0" i="0" u="none" strike="noStrike">
                        <a:solidFill>
                          <a:srgbClr val="000000"/>
                        </a:solidFill>
                        <a:effectLst/>
                        <a:latin typeface="Arial" panose="020B0604020202020204" pitchFamily="34" charset="0"/>
                      </a:endParaRPr>
                    </a:p>
                  </a:txBody>
                  <a:tcPr marL="3663" marR="3663" marT="3663" marB="0" anchor="ctr"/>
                </a:tc>
                <a:tc rowSpan="2">
                  <a:txBody>
                    <a:bodyPr/>
                    <a:lstStyle/>
                    <a:p>
                      <a:pPr algn="ctr" fontAlgn="ctr"/>
                      <a:r>
                        <a:rPr lang="ru-RU" sz="850" u="none" strike="noStrike">
                          <a:effectLst/>
                        </a:rPr>
                        <a:t>Базовое значение</a:t>
                      </a:r>
                      <a:endParaRPr lang="ru-RU" sz="850" b="0" i="0" u="none" strike="noStrike">
                        <a:solidFill>
                          <a:srgbClr val="000000"/>
                        </a:solidFill>
                        <a:effectLst/>
                        <a:latin typeface="Arial" panose="020B0604020202020204" pitchFamily="34" charset="0"/>
                      </a:endParaRPr>
                    </a:p>
                  </a:txBody>
                  <a:tcPr marL="3663" marR="3663" marT="3663" marB="0" anchor="ctr"/>
                </a:tc>
                <a:tc rowSpan="2">
                  <a:txBody>
                    <a:bodyPr/>
                    <a:lstStyle/>
                    <a:p>
                      <a:pPr algn="ctr" fontAlgn="ctr"/>
                      <a:r>
                        <a:rPr lang="ru-RU" sz="850" u="none" strike="noStrike" dirty="0">
                          <a:effectLst/>
                        </a:rPr>
                        <a:t>Достигнутое </a:t>
                      </a:r>
                    </a:p>
                    <a:p>
                      <a:pPr algn="ctr" fontAlgn="ctr"/>
                      <a:r>
                        <a:rPr lang="ru-RU" sz="850" u="none" strike="noStrike" dirty="0">
                          <a:effectLst/>
                        </a:rPr>
                        <a:t>2021 года</a:t>
                      </a:r>
                      <a:endParaRPr lang="ru-RU" sz="850" b="0" i="0" u="none" strike="noStrike" dirty="0">
                        <a:solidFill>
                          <a:srgbClr val="000000"/>
                        </a:solidFill>
                        <a:effectLst/>
                        <a:latin typeface="Arial" panose="020B0604020202020204" pitchFamily="34" charset="0"/>
                      </a:endParaRPr>
                    </a:p>
                  </a:txBody>
                  <a:tcPr marL="3663" marR="3663" marT="3663" marB="0" anchor="ctr"/>
                </a:tc>
                <a:tc rowSpan="2">
                  <a:txBody>
                    <a:bodyPr/>
                    <a:lstStyle/>
                    <a:p>
                      <a:pPr algn="ctr" fontAlgn="ctr"/>
                      <a:r>
                        <a:rPr lang="ru-RU" sz="850" u="none" strike="noStrike" dirty="0">
                          <a:effectLst/>
                        </a:rPr>
                        <a:t>Оценка 2022 год</a:t>
                      </a:r>
                      <a:endParaRPr lang="ru-RU" sz="850" b="0" i="0" u="none" strike="noStrike" dirty="0">
                        <a:solidFill>
                          <a:srgbClr val="000000"/>
                        </a:solidFill>
                        <a:effectLst/>
                        <a:latin typeface="Arial" panose="020B0604020202020204" pitchFamily="34" charset="0"/>
                      </a:endParaRPr>
                    </a:p>
                  </a:txBody>
                  <a:tcPr marL="3663" marR="3663" marT="3663" marB="0" anchor="ctr"/>
                </a:tc>
                <a:tc gridSpan="3">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ru-RU" sz="9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Планируемое значение показателя по годам реализации</a:t>
                      </a:r>
                    </a:p>
                  </a:txBody>
                  <a:tcPr marL="3729" marR="3729" marT="3729" marB="0" anchor="ctr"/>
                </a:tc>
                <a:tc hMerge="1">
                  <a:txBody>
                    <a:bodyPr/>
                    <a:lstStyle/>
                    <a:p>
                      <a:endParaRPr lang="ru-RU" dirty="0"/>
                    </a:p>
                  </a:txBody>
                  <a:tcPr marL="3729" marR="3729" marT="3729" marB="0" anchor="ctr"/>
                </a:tc>
                <a:tc hMerge="1">
                  <a:txBody>
                    <a:bodyPr/>
                    <a:lstStyle/>
                    <a:p>
                      <a:endParaRPr lang="ru-RU" dirty="0"/>
                    </a:p>
                  </a:txBody>
                  <a:tcPr marL="3729" marR="3729" marT="3729" marB="0" anchor="ctr"/>
                </a:tc>
                <a:extLst>
                  <a:ext uri="{0D108BD9-81ED-4DB2-BD59-A6C34878D82A}">
                    <a16:rowId xmlns:a16="http://schemas.microsoft.com/office/drawing/2014/main" val="3096501983"/>
                  </a:ext>
                </a:extLst>
              </a:tr>
              <a:tr h="131372">
                <a:tc vMerge="1">
                  <a:txBody>
                    <a:bodyPr/>
                    <a:lstStyle/>
                    <a:p>
                      <a:endParaRPr lang="ru-RU"/>
                    </a:p>
                  </a:txBody>
                  <a:tcPr/>
                </a:tc>
                <a:tc vMerge="1">
                  <a:txBody>
                    <a:bodyPr/>
                    <a:lstStyle/>
                    <a:p>
                      <a:endParaRPr lang="ru-RU"/>
                    </a:p>
                  </a:txBody>
                  <a:tcPr/>
                </a:tc>
                <a:tc vMerge="1">
                  <a:txBody>
                    <a:bodyPr/>
                    <a:lstStyle/>
                    <a:p>
                      <a:endParaRPr lang="ru-RU"/>
                    </a:p>
                  </a:txBody>
                  <a:tcPr/>
                </a:tc>
                <a:tc vMerge="1">
                  <a:txBody>
                    <a:bodyPr/>
                    <a:lstStyle/>
                    <a:p>
                      <a:endParaRPr lang="ru-RU"/>
                    </a:p>
                  </a:txBody>
                  <a:tcPr/>
                </a:tc>
                <a:tc vMerge="1">
                  <a:txBody>
                    <a:bodyPr/>
                    <a:lstStyle/>
                    <a:p>
                      <a:endParaRPr lang="ru-RU"/>
                    </a:p>
                  </a:txBody>
                  <a:tcPr/>
                </a:tc>
                <a:tc vMerge="1">
                  <a:txBody>
                    <a:bodyPr/>
                    <a:lstStyle/>
                    <a:p>
                      <a:endParaRPr lang="ru-RU"/>
                    </a:p>
                  </a:txBody>
                  <a:tcPr/>
                </a:tc>
                <a:tc>
                  <a:txBody>
                    <a:bodyPr/>
                    <a:lstStyle/>
                    <a:p>
                      <a:pPr algn="ctr" fontAlgn="ctr"/>
                      <a:r>
                        <a:rPr lang="ru-RU" sz="900" u="none" strike="noStrike" dirty="0">
                          <a:effectLst/>
                        </a:rPr>
                        <a:t>2023 год</a:t>
                      </a:r>
                      <a:endParaRPr lang="ru-RU" sz="900" b="0" i="0" u="none" strike="noStrike" dirty="0">
                        <a:solidFill>
                          <a:srgbClr val="000000"/>
                        </a:solidFill>
                        <a:effectLst/>
                        <a:latin typeface="Arial" panose="020B0604020202020204" pitchFamily="34" charset="0"/>
                      </a:endParaRPr>
                    </a:p>
                  </a:txBody>
                  <a:tcPr marL="3729" marR="3729" marT="3729" marB="0" anchor="ctr"/>
                </a:tc>
                <a:tc>
                  <a:txBody>
                    <a:bodyPr/>
                    <a:lstStyle/>
                    <a:p>
                      <a:pPr algn="ctr" fontAlgn="ctr"/>
                      <a:r>
                        <a:rPr lang="ru-RU" sz="900" u="none" strike="noStrike" dirty="0">
                          <a:effectLst/>
                        </a:rPr>
                        <a:t>2024 год</a:t>
                      </a:r>
                      <a:endParaRPr lang="ru-RU" sz="900" b="0" i="0" u="none" strike="noStrike" dirty="0">
                        <a:solidFill>
                          <a:srgbClr val="000000"/>
                        </a:solidFill>
                        <a:effectLst/>
                        <a:latin typeface="Arial" panose="020B0604020202020204" pitchFamily="34" charset="0"/>
                      </a:endParaRPr>
                    </a:p>
                  </a:txBody>
                  <a:tcPr marL="3729" marR="3729" marT="3729" marB="0" anchor="ctr"/>
                </a:tc>
                <a:tc>
                  <a:txBody>
                    <a:bodyPr/>
                    <a:lstStyle/>
                    <a:p>
                      <a:pPr algn="ctr" fontAlgn="ctr"/>
                      <a:r>
                        <a:rPr lang="ru-RU" sz="900" u="none" strike="noStrike" dirty="0">
                          <a:effectLst/>
                        </a:rPr>
                        <a:t>2025 год</a:t>
                      </a:r>
                      <a:endParaRPr lang="ru-RU" sz="900" b="0" i="0" u="none" strike="noStrike" dirty="0">
                        <a:solidFill>
                          <a:srgbClr val="000000"/>
                        </a:solidFill>
                        <a:effectLst/>
                        <a:latin typeface="Arial" panose="020B0604020202020204" pitchFamily="34" charset="0"/>
                      </a:endParaRPr>
                    </a:p>
                  </a:txBody>
                  <a:tcPr marL="3729" marR="3729" marT="3729" marB="0" anchor="ctr"/>
                </a:tc>
                <a:extLst>
                  <a:ext uri="{0D108BD9-81ED-4DB2-BD59-A6C34878D82A}">
                    <a16:rowId xmlns:a16="http://schemas.microsoft.com/office/drawing/2014/main" val="1492707609"/>
                  </a:ext>
                </a:extLst>
              </a:tr>
              <a:tr h="178204">
                <a:tc>
                  <a:txBody>
                    <a:bodyPr/>
                    <a:lstStyle/>
                    <a:p>
                      <a:pPr algn="l" fontAlgn="ctr"/>
                      <a:r>
                        <a:rPr lang="ru-RU" sz="850" u="none" strike="noStrike">
                          <a:effectLst/>
                        </a:rPr>
                        <a:t>Муниципальная программа «Безопасность и обеспечение безопасности жизнедеятельности населения»</a:t>
                      </a:r>
                      <a:endParaRPr lang="ru-RU" sz="850" b="1" i="0" u="none" strike="noStrike">
                        <a:solidFill>
                          <a:srgbClr val="000000"/>
                        </a:solidFill>
                        <a:effectLst/>
                        <a:latin typeface="Arial" panose="020B0604020202020204" pitchFamily="34" charset="0"/>
                      </a:endParaRPr>
                    </a:p>
                  </a:txBody>
                  <a:tcPr marL="3663" marR="3663" marT="3663" marB="0" anchor="ctr"/>
                </a:tc>
                <a:tc>
                  <a:txBody>
                    <a:bodyPr/>
                    <a:lstStyle/>
                    <a:p>
                      <a:pPr algn="ctr" fontAlgn="ctr"/>
                      <a:r>
                        <a:rPr lang="ru-RU" sz="850" u="none" strike="noStrike">
                          <a:effectLst/>
                        </a:rPr>
                        <a:t> </a:t>
                      </a:r>
                      <a:endParaRPr lang="ru-RU" sz="850" b="0" i="0" u="none" strike="noStrike">
                        <a:solidFill>
                          <a:srgbClr val="000000"/>
                        </a:solidFill>
                        <a:effectLst/>
                        <a:latin typeface="Arial" panose="020B0604020202020204" pitchFamily="34" charset="0"/>
                      </a:endParaRPr>
                    </a:p>
                  </a:txBody>
                  <a:tcPr marL="3663" marR="3663" marT="3663" marB="0" anchor="ctr"/>
                </a:tc>
                <a:tc>
                  <a:txBody>
                    <a:bodyPr/>
                    <a:lstStyle/>
                    <a:p>
                      <a:pPr algn="ctr" fontAlgn="ctr"/>
                      <a:r>
                        <a:rPr lang="ru-RU" sz="850" u="none" strike="noStrike">
                          <a:effectLst/>
                        </a:rPr>
                        <a:t> </a:t>
                      </a:r>
                      <a:endParaRPr lang="ru-RU" sz="850" b="0" i="0" u="none" strike="noStrike">
                        <a:solidFill>
                          <a:srgbClr val="000000"/>
                        </a:solidFill>
                        <a:effectLst/>
                        <a:latin typeface="Arial" panose="020B0604020202020204" pitchFamily="34" charset="0"/>
                      </a:endParaRPr>
                    </a:p>
                  </a:txBody>
                  <a:tcPr marL="3663" marR="3663" marT="3663" marB="0" anchor="ctr"/>
                </a:tc>
                <a:tc>
                  <a:txBody>
                    <a:bodyPr/>
                    <a:lstStyle/>
                    <a:p>
                      <a:pPr algn="ctr" fontAlgn="ctr"/>
                      <a:r>
                        <a:rPr lang="ru-RU" sz="850" u="none" strike="noStrike">
                          <a:effectLst/>
                        </a:rPr>
                        <a:t> </a:t>
                      </a:r>
                      <a:endParaRPr lang="ru-RU" sz="850" b="0" i="0" u="none" strike="noStrike">
                        <a:solidFill>
                          <a:srgbClr val="000000"/>
                        </a:solidFill>
                        <a:effectLst/>
                        <a:latin typeface="Arial" panose="020B0604020202020204" pitchFamily="34" charset="0"/>
                      </a:endParaRPr>
                    </a:p>
                  </a:txBody>
                  <a:tcPr marL="3663" marR="3663" marT="3663" marB="0" anchor="ctr"/>
                </a:tc>
                <a:tc>
                  <a:txBody>
                    <a:bodyPr/>
                    <a:lstStyle/>
                    <a:p>
                      <a:pPr algn="ctr" fontAlgn="ctr"/>
                      <a:r>
                        <a:rPr lang="ru-RU" sz="850" u="none" strike="noStrike">
                          <a:effectLst/>
                        </a:rPr>
                        <a:t> </a:t>
                      </a:r>
                      <a:endParaRPr lang="ru-RU" sz="850" b="0" i="0" u="none" strike="noStrike">
                        <a:solidFill>
                          <a:srgbClr val="000000"/>
                        </a:solidFill>
                        <a:effectLst/>
                        <a:latin typeface="Arial" panose="020B0604020202020204" pitchFamily="34" charset="0"/>
                      </a:endParaRPr>
                    </a:p>
                  </a:txBody>
                  <a:tcPr marL="3663" marR="3663" marT="3663" marB="0" anchor="ctr"/>
                </a:tc>
                <a:tc>
                  <a:txBody>
                    <a:bodyPr/>
                    <a:lstStyle/>
                    <a:p>
                      <a:pPr algn="ctr" fontAlgn="ctr"/>
                      <a:r>
                        <a:rPr lang="ru-RU" sz="850" u="none" strike="noStrike">
                          <a:effectLst/>
                        </a:rPr>
                        <a:t> </a:t>
                      </a:r>
                      <a:endParaRPr lang="ru-RU" sz="850" b="0" i="0" u="none" strike="noStrike">
                        <a:solidFill>
                          <a:srgbClr val="000000"/>
                        </a:solidFill>
                        <a:effectLst/>
                        <a:latin typeface="Arial" panose="020B0604020202020204" pitchFamily="34" charset="0"/>
                      </a:endParaRPr>
                    </a:p>
                  </a:txBody>
                  <a:tcPr marL="3663" marR="3663" marT="3663" marB="0" anchor="ctr"/>
                </a:tc>
                <a:tc>
                  <a:txBody>
                    <a:bodyPr/>
                    <a:lstStyle/>
                    <a:p>
                      <a:pPr algn="ctr" fontAlgn="ctr"/>
                      <a:r>
                        <a:rPr lang="ru-RU" sz="850" u="none" strike="noStrike">
                          <a:effectLst/>
                        </a:rPr>
                        <a:t> </a:t>
                      </a:r>
                      <a:endParaRPr lang="ru-RU" sz="850" b="0" i="0" u="none" strike="noStrike">
                        <a:solidFill>
                          <a:srgbClr val="000000"/>
                        </a:solidFill>
                        <a:effectLst/>
                        <a:latin typeface="Arial" panose="020B0604020202020204" pitchFamily="34" charset="0"/>
                      </a:endParaRPr>
                    </a:p>
                  </a:txBody>
                  <a:tcPr marL="3663" marR="3663" marT="3663" marB="0" anchor="ctr"/>
                </a:tc>
                <a:tc>
                  <a:txBody>
                    <a:bodyPr/>
                    <a:lstStyle/>
                    <a:p>
                      <a:pPr algn="ctr" fontAlgn="ctr"/>
                      <a:r>
                        <a:rPr lang="ru-RU" sz="850" u="none" strike="noStrike">
                          <a:effectLst/>
                        </a:rPr>
                        <a:t> </a:t>
                      </a:r>
                      <a:endParaRPr lang="ru-RU" sz="850" b="0" i="0" u="none" strike="noStrike">
                        <a:solidFill>
                          <a:srgbClr val="000000"/>
                        </a:solidFill>
                        <a:effectLst/>
                        <a:latin typeface="Calibri" panose="020F0502020204030204" pitchFamily="34" charset="0"/>
                      </a:endParaRPr>
                    </a:p>
                  </a:txBody>
                  <a:tcPr marL="3663" marR="3663" marT="3663" marB="0" anchor="ctr"/>
                </a:tc>
                <a:tc>
                  <a:txBody>
                    <a:bodyPr/>
                    <a:lstStyle/>
                    <a:p>
                      <a:pPr algn="ctr" fontAlgn="ctr"/>
                      <a:r>
                        <a:rPr lang="ru-RU" sz="850" u="none" strike="noStrike">
                          <a:effectLst/>
                        </a:rPr>
                        <a:t> </a:t>
                      </a:r>
                      <a:endParaRPr lang="ru-RU" sz="850" b="0" i="0" u="none" strike="noStrike">
                        <a:solidFill>
                          <a:srgbClr val="000000"/>
                        </a:solidFill>
                        <a:effectLst/>
                        <a:latin typeface="Calibri" panose="020F0502020204030204" pitchFamily="34" charset="0"/>
                      </a:endParaRPr>
                    </a:p>
                  </a:txBody>
                  <a:tcPr marL="3663" marR="3663" marT="3663" marB="0" anchor="ctr"/>
                </a:tc>
                <a:extLst>
                  <a:ext uri="{0D108BD9-81ED-4DB2-BD59-A6C34878D82A}">
                    <a16:rowId xmlns:a16="http://schemas.microsoft.com/office/drawing/2014/main" val="84743934"/>
                  </a:ext>
                </a:extLst>
              </a:tr>
              <a:tr h="178204">
                <a:tc>
                  <a:txBody>
                    <a:bodyPr/>
                    <a:lstStyle/>
                    <a:p>
                      <a:pPr algn="l" fontAlgn="ctr"/>
                      <a:r>
                        <a:rPr lang="ru-RU" sz="850" u="none" strike="noStrike">
                          <a:effectLst/>
                        </a:rPr>
                        <a:t>Подпрограмма I «Профилактика преступлений и иных правонарушений»</a:t>
                      </a:r>
                      <a:endParaRPr lang="ru-RU" sz="850" b="1" i="0" u="none" strike="noStrike">
                        <a:solidFill>
                          <a:srgbClr val="000000"/>
                        </a:solidFill>
                        <a:effectLst/>
                        <a:latin typeface="Arial" panose="020B0604020202020204" pitchFamily="34" charset="0"/>
                      </a:endParaRPr>
                    </a:p>
                  </a:txBody>
                  <a:tcPr marL="3663" marR="3663" marT="3663" marB="0" anchor="ctr"/>
                </a:tc>
                <a:tc>
                  <a:txBody>
                    <a:bodyPr/>
                    <a:lstStyle/>
                    <a:p>
                      <a:pPr algn="ctr" fontAlgn="ctr"/>
                      <a:r>
                        <a:rPr lang="ru-RU" sz="850" u="none" strike="noStrike">
                          <a:effectLst/>
                        </a:rPr>
                        <a:t> </a:t>
                      </a:r>
                      <a:endParaRPr lang="ru-RU" sz="850" b="0" i="0" u="none" strike="noStrike">
                        <a:solidFill>
                          <a:srgbClr val="000000"/>
                        </a:solidFill>
                        <a:effectLst/>
                        <a:latin typeface="Arial" panose="020B0604020202020204" pitchFamily="34" charset="0"/>
                      </a:endParaRPr>
                    </a:p>
                  </a:txBody>
                  <a:tcPr marL="3663" marR="3663" marT="3663" marB="0" anchor="ctr"/>
                </a:tc>
                <a:tc>
                  <a:txBody>
                    <a:bodyPr/>
                    <a:lstStyle/>
                    <a:p>
                      <a:pPr algn="ctr" fontAlgn="ctr"/>
                      <a:r>
                        <a:rPr lang="ru-RU" sz="850" u="none" strike="noStrike">
                          <a:effectLst/>
                        </a:rPr>
                        <a:t> </a:t>
                      </a:r>
                      <a:endParaRPr lang="ru-RU" sz="850" b="0" i="0" u="none" strike="noStrike">
                        <a:solidFill>
                          <a:srgbClr val="000000"/>
                        </a:solidFill>
                        <a:effectLst/>
                        <a:latin typeface="Arial" panose="020B0604020202020204" pitchFamily="34" charset="0"/>
                      </a:endParaRPr>
                    </a:p>
                  </a:txBody>
                  <a:tcPr marL="3663" marR="3663" marT="3663" marB="0" anchor="ctr"/>
                </a:tc>
                <a:tc>
                  <a:txBody>
                    <a:bodyPr/>
                    <a:lstStyle/>
                    <a:p>
                      <a:pPr algn="ctr" fontAlgn="ctr"/>
                      <a:r>
                        <a:rPr lang="ru-RU" sz="850" u="none" strike="noStrike">
                          <a:effectLst/>
                        </a:rPr>
                        <a:t> </a:t>
                      </a:r>
                      <a:endParaRPr lang="ru-RU" sz="850" b="0" i="0" u="none" strike="noStrike">
                        <a:solidFill>
                          <a:srgbClr val="000000"/>
                        </a:solidFill>
                        <a:effectLst/>
                        <a:latin typeface="Arial" panose="020B0604020202020204" pitchFamily="34" charset="0"/>
                      </a:endParaRPr>
                    </a:p>
                  </a:txBody>
                  <a:tcPr marL="3663" marR="3663" marT="3663" marB="0" anchor="ctr"/>
                </a:tc>
                <a:tc>
                  <a:txBody>
                    <a:bodyPr/>
                    <a:lstStyle/>
                    <a:p>
                      <a:pPr algn="ctr" fontAlgn="ctr"/>
                      <a:r>
                        <a:rPr lang="ru-RU" sz="850" u="none" strike="noStrike">
                          <a:effectLst/>
                        </a:rPr>
                        <a:t> </a:t>
                      </a:r>
                      <a:endParaRPr lang="ru-RU" sz="850" b="0" i="0" u="none" strike="noStrike">
                        <a:solidFill>
                          <a:srgbClr val="000000"/>
                        </a:solidFill>
                        <a:effectLst/>
                        <a:latin typeface="Arial" panose="020B0604020202020204" pitchFamily="34" charset="0"/>
                      </a:endParaRPr>
                    </a:p>
                  </a:txBody>
                  <a:tcPr marL="3663" marR="3663" marT="3663" marB="0" anchor="ctr"/>
                </a:tc>
                <a:tc>
                  <a:txBody>
                    <a:bodyPr/>
                    <a:lstStyle/>
                    <a:p>
                      <a:pPr algn="ctr" fontAlgn="ctr"/>
                      <a:r>
                        <a:rPr lang="ru-RU" sz="850" u="none" strike="noStrike">
                          <a:effectLst/>
                        </a:rPr>
                        <a:t> </a:t>
                      </a:r>
                      <a:endParaRPr lang="ru-RU" sz="850" b="0" i="0" u="none" strike="noStrike">
                        <a:solidFill>
                          <a:srgbClr val="000000"/>
                        </a:solidFill>
                        <a:effectLst/>
                        <a:latin typeface="Arial" panose="020B0604020202020204" pitchFamily="34" charset="0"/>
                      </a:endParaRPr>
                    </a:p>
                  </a:txBody>
                  <a:tcPr marL="3663" marR="3663" marT="3663" marB="0" anchor="ctr"/>
                </a:tc>
                <a:tc>
                  <a:txBody>
                    <a:bodyPr/>
                    <a:lstStyle/>
                    <a:p>
                      <a:pPr algn="ctr" fontAlgn="ctr"/>
                      <a:r>
                        <a:rPr lang="ru-RU" sz="850" u="none" strike="noStrike">
                          <a:effectLst/>
                        </a:rPr>
                        <a:t> </a:t>
                      </a:r>
                      <a:endParaRPr lang="ru-RU" sz="850" b="0" i="0" u="none" strike="noStrike">
                        <a:solidFill>
                          <a:srgbClr val="000000"/>
                        </a:solidFill>
                        <a:effectLst/>
                        <a:latin typeface="Arial" panose="020B0604020202020204" pitchFamily="34" charset="0"/>
                      </a:endParaRPr>
                    </a:p>
                  </a:txBody>
                  <a:tcPr marL="3663" marR="3663" marT="3663" marB="0" anchor="ctr"/>
                </a:tc>
                <a:tc>
                  <a:txBody>
                    <a:bodyPr/>
                    <a:lstStyle/>
                    <a:p>
                      <a:pPr algn="ctr" fontAlgn="ctr"/>
                      <a:r>
                        <a:rPr lang="ru-RU" sz="850" u="none" strike="noStrike">
                          <a:effectLst/>
                        </a:rPr>
                        <a:t> </a:t>
                      </a:r>
                      <a:endParaRPr lang="ru-RU" sz="850" b="0" i="0" u="none" strike="noStrike">
                        <a:solidFill>
                          <a:srgbClr val="000000"/>
                        </a:solidFill>
                        <a:effectLst/>
                        <a:latin typeface="Calibri" panose="020F0502020204030204" pitchFamily="34" charset="0"/>
                      </a:endParaRPr>
                    </a:p>
                  </a:txBody>
                  <a:tcPr marL="3663" marR="3663" marT="3663" marB="0" anchor="ctr"/>
                </a:tc>
                <a:tc>
                  <a:txBody>
                    <a:bodyPr/>
                    <a:lstStyle/>
                    <a:p>
                      <a:pPr algn="ctr" fontAlgn="ctr"/>
                      <a:r>
                        <a:rPr lang="ru-RU" sz="850" u="none" strike="noStrike">
                          <a:effectLst/>
                        </a:rPr>
                        <a:t> </a:t>
                      </a:r>
                      <a:endParaRPr lang="ru-RU" sz="850" b="0" i="0" u="none" strike="noStrike">
                        <a:solidFill>
                          <a:srgbClr val="000000"/>
                        </a:solidFill>
                        <a:effectLst/>
                        <a:latin typeface="Calibri" panose="020F0502020204030204" pitchFamily="34" charset="0"/>
                      </a:endParaRPr>
                    </a:p>
                  </a:txBody>
                  <a:tcPr marL="3663" marR="3663" marT="3663" marB="0" anchor="ctr"/>
                </a:tc>
                <a:extLst>
                  <a:ext uri="{0D108BD9-81ED-4DB2-BD59-A6C34878D82A}">
                    <a16:rowId xmlns:a16="http://schemas.microsoft.com/office/drawing/2014/main" val="610963274"/>
                  </a:ext>
                </a:extLst>
              </a:tr>
              <a:tr h="266064">
                <a:tc>
                  <a:txBody>
                    <a:bodyPr/>
                    <a:lstStyle/>
                    <a:p>
                      <a:pPr algn="l" fontAlgn="ctr"/>
                      <a:r>
                        <a:rPr lang="ru-RU" sz="850" u="none" strike="noStrike" dirty="0">
                          <a:effectLst/>
                        </a:rPr>
                        <a:t>Снижение общего количества преступлений, совершенных на территории муниципального образования, не менее чем на 5 % ежегодно</a:t>
                      </a:r>
                      <a:endParaRPr lang="ru-RU" sz="850" b="0" i="0" u="none" strike="noStrike" dirty="0">
                        <a:solidFill>
                          <a:srgbClr val="000000"/>
                        </a:solidFill>
                        <a:effectLst/>
                        <a:latin typeface="Arial" panose="020B0604020202020204" pitchFamily="34" charset="0"/>
                      </a:endParaRPr>
                    </a:p>
                  </a:txBody>
                  <a:tcPr marL="3663" marR="3663" marT="3663" marB="0" anchor="ctr"/>
                </a:tc>
                <a:tc>
                  <a:txBody>
                    <a:bodyPr/>
                    <a:lstStyle/>
                    <a:p>
                      <a:pPr algn="ctr" fontAlgn="ctr"/>
                      <a:r>
                        <a:rPr lang="ru-RU" sz="850" u="none" strike="noStrike">
                          <a:effectLst/>
                        </a:rPr>
                        <a:t>Приоритетный целевой</a:t>
                      </a:r>
                      <a:endParaRPr lang="ru-RU" sz="850" b="0" i="0" u="none" strike="noStrike">
                        <a:solidFill>
                          <a:srgbClr val="000000"/>
                        </a:solidFill>
                        <a:effectLst/>
                        <a:latin typeface="Arial" panose="020B0604020202020204" pitchFamily="34" charset="0"/>
                      </a:endParaRPr>
                    </a:p>
                  </a:txBody>
                  <a:tcPr marL="3663" marR="3663" marT="3663" marB="0" anchor="ctr"/>
                </a:tc>
                <a:tc>
                  <a:txBody>
                    <a:bodyPr/>
                    <a:lstStyle/>
                    <a:p>
                      <a:pPr algn="ctr" fontAlgn="ctr"/>
                      <a:r>
                        <a:rPr lang="ru-RU" sz="850" u="none" strike="noStrike">
                          <a:effectLst/>
                        </a:rPr>
                        <a:t>кол-во преступлений</a:t>
                      </a:r>
                      <a:endParaRPr lang="ru-RU" sz="850" b="0" i="0" u="none" strike="noStrike">
                        <a:solidFill>
                          <a:srgbClr val="000000"/>
                        </a:solidFill>
                        <a:effectLst/>
                        <a:latin typeface="Arial" panose="020B0604020202020204" pitchFamily="34" charset="0"/>
                      </a:endParaRPr>
                    </a:p>
                  </a:txBody>
                  <a:tcPr marL="3663" marR="3663" marT="3663" marB="0" anchor="ctr"/>
                </a:tc>
                <a:tc>
                  <a:txBody>
                    <a:bodyPr/>
                    <a:lstStyle/>
                    <a:p>
                      <a:pPr algn="ctr" fontAlgn="ctr"/>
                      <a:r>
                        <a:rPr lang="ru-RU" sz="850" u="none" strike="noStrike">
                          <a:effectLst/>
                        </a:rPr>
                        <a:t>638</a:t>
                      </a:r>
                      <a:endParaRPr lang="ru-RU" sz="850" b="0" i="0" u="none" strike="noStrike">
                        <a:solidFill>
                          <a:srgbClr val="000000"/>
                        </a:solidFill>
                        <a:effectLst/>
                        <a:latin typeface="Arial" panose="020B0604020202020204" pitchFamily="34" charset="0"/>
                      </a:endParaRPr>
                    </a:p>
                  </a:txBody>
                  <a:tcPr marL="3663" marR="3663" marT="3663" marB="0" anchor="ctr"/>
                </a:tc>
                <a:tc>
                  <a:txBody>
                    <a:bodyPr/>
                    <a:lstStyle/>
                    <a:p>
                      <a:pPr algn="ctr" fontAlgn="ctr"/>
                      <a:r>
                        <a:rPr lang="en-US" sz="850" u="none" strike="noStrike" dirty="0">
                          <a:effectLst/>
                        </a:rPr>
                        <a:t>512</a:t>
                      </a:r>
                      <a:endParaRPr lang="ru-RU" sz="850" b="0" i="0" u="none" strike="noStrike" dirty="0">
                        <a:solidFill>
                          <a:srgbClr val="000000"/>
                        </a:solidFill>
                        <a:effectLst/>
                        <a:latin typeface="Arial" panose="020B0604020202020204" pitchFamily="34" charset="0"/>
                      </a:endParaRPr>
                    </a:p>
                  </a:txBody>
                  <a:tcPr marL="3663" marR="3663" marT="3663" marB="0" anchor="ctr"/>
                </a:tc>
                <a:tc>
                  <a:txBody>
                    <a:bodyPr/>
                    <a:lstStyle/>
                    <a:p>
                      <a:pPr algn="ctr" fontAlgn="ctr"/>
                      <a:r>
                        <a:rPr lang="en-US" sz="850" u="none" strike="noStrike" dirty="0">
                          <a:effectLst/>
                        </a:rPr>
                        <a:t>486</a:t>
                      </a:r>
                      <a:endParaRPr lang="ru-RU" sz="850" b="0" i="0" u="none" strike="noStrike" dirty="0">
                        <a:solidFill>
                          <a:srgbClr val="000000"/>
                        </a:solidFill>
                        <a:effectLst/>
                        <a:latin typeface="Arial" panose="020B0604020202020204" pitchFamily="34" charset="0"/>
                      </a:endParaRPr>
                    </a:p>
                  </a:txBody>
                  <a:tcPr marL="3663" marR="3663" marT="3663" marB="0" anchor="ctr"/>
                </a:tc>
                <a:tc>
                  <a:txBody>
                    <a:bodyPr/>
                    <a:lstStyle/>
                    <a:p>
                      <a:pPr algn="ctr" fontAlgn="ctr"/>
                      <a:r>
                        <a:rPr lang="en-US" sz="850" u="none" strike="noStrike" dirty="0">
                          <a:effectLst/>
                        </a:rPr>
                        <a:t>462</a:t>
                      </a:r>
                      <a:endParaRPr lang="ru-RU" sz="850" b="0" i="0" u="none" strike="noStrike" dirty="0">
                        <a:solidFill>
                          <a:srgbClr val="000000"/>
                        </a:solidFill>
                        <a:effectLst/>
                        <a:latin typeface="Arial" panose="020B0604020202020204" pitchFamily="34" charset="0"/>
                      </a:endParaRPr>
                    </a:p>
                  </a:txBody>
                  <a:tcPr marL="3663" marR="3663" marT="3663" marB="0" anchor="ctr"/>
                </a:tc>
                <a:tc>
                  <a:txBody>
                    <a:bodyPr/>
                    <a:lstStyle/>
                    <a:p>
                      <a:pPr algn="ctr" fontAlgn="ctr"/>
                      <a:r>
                        <a:rPr lang="en-US" sz="850" u="none" strike="noStrike" dirty="0">
                          <a:effectLst/>
                        </a:rPr>
                        <a:t>439</a:t>
                      </a:r>
                      <a:endParaRPr lang="ru-RU" sz="850" b="0" i="0" u="none" strike="noStrike" dirty="0">
                        <a:solidFill>
                          <a:srgbClr val="000000"/>
                        </a:solidFill>
                        <a:effectLst/>
                        <a:latin typeface="Calibri" panose="020F0502020204030204" pitchFamily="34" charset="0"/>
                      </a:endParaRPr>
                    </a:p>
                  </a:txBody>
                  <a:tcPr marL="3663" marR="3663" marT="3663" marB="0" anchor="ctr"/>
                </a:tc>
                <a:tc>
                  <a:txBody>
                    <a:bodyPr/>
                    <a:lstStyle/>
                    <a:p>
                      <a:pPr algn="ctr" fontAlgn="ctr"/>
                      <a:r>
                        <a:rPr lang="ru-RU" sz="850" u="none" strike="noStrike">
                          <a:effectLst/>
                        </a:rPr>
                        <a:t>439</a:t>
                      </a:r>
                      <a:endParaRPr lang="ru-RU" sz="850" b="0" i="0" u="none" strike="noStrike">
                        <a:solidFill>
                          <a:srgbClr val="000000"/>
                        </a:solidFill>
                        <a:effectLst/>
                        <a:latin typeface="Calibri" panose="020F0502020204030204" pitchFamily="34" charset="0"/>
                      </a:endParaRPr>
                    </a:p>
                  </a:txBody>
                  <a:tcPr marL="3663" marR="3663" marT="3663" marB="0" anchor="ctr"/>
                </a:tc>
                <a:extLst>
                  <a:ext uri="{0D108BD9-81ED-4DB2-BD59-A6C34878D82A}">
                    <a16:rowId xmlns:a16="http://schemas.microsoft.com/office/drawing/2014/main" val="2344867046"/>
                  </a:ext>
                </a:extLst>
              </a:tr>
              <a:tr h="266064">
                <a:tc>
                  <a:txBody>
                    <a:bodyPr/>
                    <a:lstStyle/>
                    <a:p>
                      <a:pPr algn="l" fontAlgn="ctr"/>
                      <a:r>
                        <a:rPr lang="ru-RU" sz="850" u="none" strike="noStrike" dirty="0">
                          <a:effectLst/>
                        </a:rPr>
                        <a:t>Увеличение доли социально значимых объектов (учреждений), оборудованных в целях антитеррористической защищенности средствами безопасности</a:t>
                      </a:r>
                      <a:endParaRPr lang="ru-RU" sz="850" b="0" i="0" u="none" strike="noStrike" dirty="0">
                        <a:solidFill>
                          <a:srgbClr val="000000"/>
                        </a:solidFill>
                        <a:effectLst/>
                        <a:latin typeface="Arial" panose="020B0604020202020204" pitchFamily="34" charset="0"/>
                      </a:endParaRPr>
                    </a:p>
                  </a:txBody>
                  <a:tcPr marL="3663" marR="3663" marT="3663" marB="0" anchor="ctr"/>
                </a:tc>
                <a:tc>
                  <a:txBody>
                    <a:bodyPr/>
                    <a:lstStyle/>
                    <a:p>
                      <a:pPr algn="ctr" fontAlgn="ctr"/>
                      <a:r>
                        <a:rPr lang="ru-RU" sz="850" u="none" strike="noStrike">
                          <a:effectLst/>
                        </a:rPr>
                        <a:t>Показатель муниципальной программы</a:t>
                      </a:r>
                      <a:endParaRPr lang="ru-RU" sz="850" b="0" i="0" u="none" strike="noStrike">
                        <a:solidFill>
                          <a:srgbClr val="000000"/>
                        </a:solidFill>
                        <a:effectLst/>
                        <a:latin typeface="Arial" panose="020B0604020202020204" pitchFamily="34" charset="0"/>
                      </a:endParaRPr>
                    </a:p>
                  </a:txBody>
                  <a:tcPr marL="3663" marR="3663" marT="3663" marB="0" anchor="ctr"/>
                </a:tc>
                <a:tc>
                  <a:txBody>
                    <a:bodyPr/>
                    <a:lstStyle/>
                    <a:p>
                      <a:pPr algn="ctr" fontAlgn="ctr"/>
                      <a:r>
                        <a:rPr lang="ru-RU" sz="850" u="none" strike="noStrike">
                          <a:effectLst/>
                        </a:rPr>
                        <a:t>Процент</a:t>
                      </a:r>
                      <a:endParaRPr lang="ru-RU" sz="850" b="0" i="0" u="none" strike="noStrike">
                        <a:solidFill>
                          <a:srgbClr val="000000"/>
                        </a:solidFill>
                        <a:effectLst/>
                        <a:latin typeface="Arial" panose="020B0604020202020204" pitchFamily="34" charset="0"/>
                      </a:endParaRPr>
                    </a:p>
                  </a:txBody>
                  <a:tcPr marL="3663" marR="3663" marT="3663" marB="0" anchor="ctr"/>
                </a:tc>
                <a:tc>
                  <a:txBody>
                    <a:bodyPr/>
                    <a:lstStyle/>
                    <a:p>
                      <a:pPr algn="ctr" fontAlgn="ctr"/>
                      <a:r>
                        <a:rPr lang="ru-RU" sz="850" u="none" strike="noStrike">
                          <a:effectLst/>
                        </a:rPr>
                        <a:t>60</a:t>
                      </a:r>
                      <a:endParaRPr lang="ru-RU" sz="850" b="0" i="0" u="none" strike="noStrike">
                        <a:solidFill>
                          <a:srgbClr val="000000"/>
                        </a:solidFill>
                        <a:effectLst/>
                        <a:latin typeface="Arial" panose="020B0604020202020204" pitchFamily="34" charset="0"/>
                      </a:endParaRPr>
                    </a:p>
                  </a:txBody>
                  <a:tcPr marL="3663" marR="3663" marT="3663" marB="0" anchor="ctr"/>
                </a:tc>
                <a:tc>
                  <a:txBody>
                    <a:bodyPr/>
                    <a:lstStyle/>
                    <a:p>
                      <a:pPr algn="ctr" fontAlgn="ctr"/>
                      <a:r>
                        <a:rPr lang="en-US" sz="850" u="none" strike="noStrike" dirty="0">
                          <a:effectLst/>
                        </a:rPr>
                        <a:t>76</a:t>
                      </a:r>
                      <a:endParaRPr lang="ru-RU" sz="850" b="0" i="0" u="none" strike="noStrike" dirty="0">
                        <a:solidFill>
                          <a:srgbClr val="000000"/>
                        </a:solidFill>
                        <a:effectLst/>
                        <a:latin typeface="Arial" panose="020B0604020202020204" pitchFamily="34" charset="0"/>
                      </a:endParaRPr>
                    </a:p>
                  </a:txBody>
                  <a:tcPr marL="3663" marR="3663" marT="3663" marB="0" anchor="ctr"/>
                </a:tc>
                <a:tc>
                  <a:txBody>
                    <a:bodyPr/>
                    <a:lstStyle/>
                    <a:p>
                      <a:pPr algn="ctr" fontAlgn="ctr"/>
                      <a:r>
                        <a:rPr lang="en-US" sz="850" u="none" strike="noStrike" dirty="0">
                          <a:effectLst/>
                        </a:rPr>
                        <a:t>84</a:t>
                      </a:r>
                      <a:endParaRPr lang="ru-RU" sz="850" b="0" i="0" u="none" strike="noStrike" dirty="0">
                        <a:solidFill>
                          <a:srgbClr val="000000"/>
                        </a:solidFill>
                        <a:effectLst/>
                        <a:latin typeface="Arial" panose="020B0604020202020204" pitchFamily="34" charset="0"/>
                      </a:endParaRPr>
                    </a:p>
                  </a:txBody>
                  <a:tcPr marL="3663" marR="3663" marT="3663" marB="0" anchor="ctr"/>
                </a:tc>
                <a:tc>
                  <a:txBody>
                    <a:bodyPr/>
                    <a:lstStyle/>
                    <a:p>
                      <a:pPr algn="ctr" fontAlgn="ctr"/>
                      <a:r>
                        <a:rPr lang="en-US" sz="850" u="none" strike="noStrike" dirty="0">
                          <a:effectLst/>
                        </a:rPr>
                        <a:t>92</a:t>
                      </a:r>
                      <a:endParaRPr lang="ru-RU" sz="850" b="0" i="0" u="none" strike="noStrike" dirty="0">
                        <a:solidFill>
                          <a:srgbClr val="000000"/>
                        </a:solidFill>
                        <a:effectLst/>
                        <a:latin typeface="Arial" panose="020B0604020202020204" pitchFamily="34" charset="0"/>
                      </a:endParaRPr>
                    </a:p>
                  </a:txBody>
                  <a:tcPr marL="3663" marR="3663" marT="3663" marB="0" anchor="ctr"/>
                </a:tc>
                <a:tc>
                  <a:txBody>
                    <a:bodyPr/>
                    <a:lstStyle/>
                    <a:p>
                      <a:pPr algn="ctr" fontAlgn="ctr"/>
                      <a:r>
                        <a:rPr lang="en-US" sz="850" u="none" strike="noStrike" dirty="0">
                          <a:effectLst/>
                        </a:rPr>
                        <a:t>100</a:t>
                      </a:r>
                      <a:endParaRPr lang="ru-RU" sz="850" b="0" i="0" u="none" strike="noStrike" dirty="0">
                        <a:solidFill>
                          <a:srgbClr val="000000"/>
                        </a:solidFill>
                        <a:effectLst/>
                        <a:latin typeface="Calibri" panose="020F0502020204030204" pitchFamily="34" charset="0"/>
                      </a:endParaRPr>
                    </a:p>
                  </a:txBody>
                  <a:tcPr marL="3663" marR="3663" marT="3663" marB="0" anchor="ctr"/>
                </a:tc>
                <a:tc>
                  <a:txBody>
                    <a:bodyPr/>
                    <a:lstStyle/>
                    <a:p>
                      <a:pPr algn="ctr" fontAlgn="ctr"/>
                      <a:r>
                        <a:rPr lang="ru-RU" sz="850" u="none" strike="noStrike">
                          <a:effectLst/>
                        </a:rPr>
                        <a:t>100</a:t>
                      </a:r>
                      <a:endParaRPr lang="ru-RU" sz="850" b="0" i="0" u="none" strike="noStrike">
                        <a:solidFill>
                          <a:srgbClr val="000000"/>
                        </a:solidFill>
                        <a:effectLst/>
                        <a:latin typeface="Calibri" panose="020F0502020204030204" pitchFamily="34" charset="0"/>
                      </a:endParaRPr>
                    </a:p>
                  </a:txBody>
                  <a:tcPr marL="3663" marR="3663" marT="3663" marB="0" anchor="ctr"/>
                </a:tc>
                <a:extLst>
                  <a:ext uri="{0D108BD9-81ED-4DB2-BD59-A6C34878D82A}">
                    <a16:rowId xmlns:a16="http://schemas.microsoft.com/office/drawing/2014/main" val="1466336209"/>
                  </a:ext>
                </a:extLst>
              </a:tr>
              <a:tr h="266064">
                <a:tc>
                  <a:txBody>
                    <a:bodyPr/>
                    <a:lstStyle/>
                    <a:p>
                      <a:pPr algn="l" fontAlgn="ctr"/>
                      <a:r>
                        <a:rPr lang="ru-RU" sz="850" u="none" strike="noStrike" dirty="0">
                          <a:effectLst/>
                        </a:rPr>
                        <a:t>Увеличение доли от числа граждан, принимающих участие в деятельности народных дружин</a:t>
                      </a:r>
                      <a:endParaRPr lang="ru-RU" sz="850" b="0" i="0" u="none" strike="noStrike" dirty="0">
                        <a:solidFill>
                          <a:srgbClr val="000000"/>
                        </a:solidFill>
                        <a:effectLst/>
                        <a:latin typeface="Arial" panose="020B0604020202020204" pitchFamily="34" charset="0"/>
                      </a:endParaRPr>
                    </a:p>
                  </a:txBody>
                  <a:tcPr marL="3663" marR="3663" marT="3663" marB="0" anchor="ctr"/>
                </a:tc>
                <a:tc>
                  <a:txBody>
                    <a:bodyPr/>
                    <a:lstStyle/>
                    <a:p>
                      <a:pPr algn="ctr" fontAlgn="ctr"/>
                      <a:r>
                        <a:rPr lang="ru-RU" sz="850" u="none" strike="noStrike">
                          <a:effectLst/>
                        </a:rPr>
                        <a:t>Показатель муниципальной программы</a:t>
                      </a:r>
                      <a:endParaRPr lang="ru-RU" sz="850" b="0" i="0" u="none" strike="noStrike">
                        <a:solidFill>
                          <a:srgbClr val="000000"/>
                        </a:solidFill>
                        <a:effectLst/>
                        <a:latin typeface="Arial" panose="020B0604020202020204" pitchFamily="34" charset="0"/>
                      </a:endParaRPr>
                    </a:p>
                  </a:txBody>
                  <a:tcPr marL="3663" marR="3663" marT="3663" marB="0" anchor="ctr"/>
                </a:tc>
                <a:tc>
                  <a:txBody>
                    <a:bodyPr/>
                    <a:lstStyle/>
                    <a:p>
                      <a:pPr algn="ctr" fontAlgn="ctr"/>
                      <a:r>
                        <a:rPr lang="ru-RU" sz="850" u="none" strike="noStrike">
                          <a:effectLst/>
                        </a:rPr>
                        <a:t>Процент</a:t>
                      </a:r>
                      <a:endParaRPr lang="ru-RU" sz="850" b="0" i="0" u="none" strike="noStrike">
                        <a:solidFill>
                          <a:srgbClr val="000000"/>
                        </a:solidFill>
                        <a:effectLst/>
                        <a:latin typeface="Arial" panose="020B0604020202020204" pitchFamily="34" charset="0"/>
                      </a:endParaRPr>
                    </a:p>
                  </a:txBody>
                  <a:tcPr marL="3663" marR="3663" marT="3663" marB="0" anchor="ctr"/>
                </a:tc>
                <a:tc>
                  <a:txBody>
                    <a:bodyPr/>
                    <a:lstStyle/>
                    <a:p>
                      <a:pPr algn="ctr" fontAlgn="ctr"/>
                      <a:r>
                        <a:rPr lang="ru-RU" sz="850" u="none" strike="noStrike">
                          <a:effectLst/>
                        </a:rPr>
                        <a:t>100</a:t>
                      </a:r>
                      <a:endParaRPr lang="ru-RU" sz="850" b="0" i="0" u="none" strike="noStrike">
                        <a:solidFill>
                          <a:srgbClr val="000000"/>
                        </a:solidFill>
                        <a:effectLst/>
                        <a:latin typeface="Arial" panose="020B0604020202020204" pitchFamily="34" charset="0"/>
                      </a:endParaRPr>
                    </a:p>
                  </a:txBody>
                  <a:tcPr marL="3663" marR="3663" marT="3663" marB="0" anchor="ctr"/>
                </a:tc>
                <a:tc>
                  <a:txBody>
                    <a:bodyPr/>
                    <a:lstStyle/>
                    <a:p>
                      <a:pPr algn="ctr" fontAlgn="ctr"/>
                      <a:r>
                        <a:rPr lang="en-US" sz="850" u="none" strike="noStrike" dirty="0">
                          <a:effectLst/>
                        </a:rPr>
                        <a:t>110</a:t>
                      </a:r>
                      <a:endParaRPr lang="ru-RU" sz="850" b="0" i="0" u="none" strike="noStrike" dirty="0">
                        <a:solidFill>
                          <a:srgbClr val="000000"/>
                        </a:solidFill>
                        <a:effectLst/>
                        <a:latin typeface="Arial" panose="020B0604020202020204" pitchFamily="34" charset="0"/>
                      </a:endParaRPr>
                    </a:p>
                  </a:txBody>
                  <a:tcPr marL="3663" marR="3663" marT="3663" marB="0" anchor="ctr"/>
                </a:tc>
                <a:tc>
                  <a:txBody>
                    <a:bodyPr/>
                    <a:lstStyle/>
                    <a:p>
                      <a:pPr algn="ctr" fontAlgn="ctr"/>
                      <a:r>
                        <a:rPr lang="en-US" sz="850" u="none" strike="noStrike" dirty="0">
                          <a:effectLst/>
                        </a:rPr>
                        <a:t>115</a:t>
                      </a:r>
                      <a:endParaRPr lang="ru-RU" sz="850" b="0" i="0" u="none" strike="noStrike" dirty="0">
                        <a:solidFill>
                          <a:srgbClr val="000000"/>
                        </a:solidFill>
                        <a:effectLst/>
                        <a:latin typeface="Arial" panose="020B0604020202020204" pitchFamily="34" charset="0"/>
                      </a:endParaRPr>
                    </a:p>
                  </a:txBody>
                  <a:tcPr marL="3663" marR="3663" marT="3663" marB="0" anchor="ctr"/>
                </a:tc>
                <a:tc>
                  <a:txBody>
                    <a:bodyPr/>
                    <a:lstStyle/>
                    <a:p>
                      <a:pPr algn="ctr" fontAlgn="ctr"/>
                      <a:r>
                        <a:rPr lang="en-US" sz="850" u="none" strike="noStrike" dirty="0">
                          <a:effectLst/>
                        </a:rPr>
                        <a:t>120</a:t>
                      </a:r>
                      <a:endParaRPr lang="ru-RU" sz="850" b="0" i="0" u="none" strike="noStrike" dirty="0">
                        <a:solidFill>
                          <a:srgbClr val="000000"/>
                        </a:solidFill>
                        <a:effectLst/>
                        <a:latin typeface="Arial" panose="020B0604020202020204" pitchFamily="34" charset="0"/>
                      </a:endParaRPr>
                    </a:p>
                  </a:txBody>
                  <a:tcPr marL="3663" marR="3663" marT="3663" marB="0" anchor="ctr"/>
                </a:tc>
                <a:tc>
                  <a:txBody>
                    <a:bodyPr/>
                    <a:lstStyle/>
                    <a:p>
                      <a:pPr algn="ctr" fontAlgn="ctr"/>
                      <a:r>
                        <a:rPr lang="en-US" sz="850" u="none" strike="noStrike" dirty="0">
                          <a:effectLst/>
                        </a:rPr>
                        <a:t>125</a:t>
                      </a:r>
                      <a:endParaRPr lang="ru-RU" sz="850" b="0" i="0" u="none" strike="noStrike" dirty="0">
                        <a:solidFill>
                          <a:srgbClr val="000000"/>
                        </a:solidFill>
                        <a:effectLst/>
                        <a:latin typeface="Calibri" panose="020F0502020204030204" pitchFamily="34" charset="0"/>
                      </a:endParaRPr>
                    </a:p>
                  </a:txBody>
                  <a:tcPr marL="3663" marR="3663" marT="3663" marB="0" anchor="ctr"/>
                </a:tc>
                <a:tc>
                  <a:txBody>
                    <a:bodyPr/>
                    <a:lstStyle/>
                    <a:p>
                      <a:pPr algn="ctr" fontAlgn="ctr"/>
                      <a:r>
                        <a:rPr lang="ru-RU" sz="850" u="none" strike="noStrike">
                          <a:effectLst/>
                        </a:rPr>
                        <a:t>125</a:t>
                      </a:r>
                      <a:endParaRPr lang="ru-RU" sz="850" b="0" i="0" u="none" strike="noStrike">
                        <a:solidFill>
                          <a:srgbClr val="000000"/>
                        </a:solidFill>
                        <a:effectLst/>
                        <a:latin typeface="Calibri" panose="020F0502020204030204" pitchFamily="34" charset="0"/>
                      </a:endParaRPr>
                    </a:p>
                  </a:txBody>
                  <a:tcPr marL="3663" marR="3663" marT="3663" marB="0" anchor="ctr"/>
                </a:tc>
                <a:extLst>
                  <a:ext uri="{0D108BD9-81ED-4DB2-BD59-A6C34878D82A}">
                    <a16:rowId xmlns:a16="http://schemas.microsoft.com/office/drawing/2014/main" val="893924261"/>
                  </a:ext>
                </a:extLst>
              </a:tr>
              <a:tr h="266064">
                <a:tc>
                  <a:txBody>
                    <a:bodyPr/>
                    <a:lstStyle/>
                    <a:p>
                      <a:pPr algn="l" fontAlgn="ctr"/>
                      <a:r>
                        <a:rPr lang="ru-RU" sz="850" u="none" strike="noStrike" dirty="0">
                          <a:effectLst/>
                        </a:rPr>
                        <a:t>Снижение доли несовершеннолетних в общем числе лиц, совершивших преступления</a:t>
                      </a:r>
                      <a:endParaRPr lang="ru-RU" sz="850" b="0" i="0" u="none" strike="noStrike" dirty="0">
                        <a:solidFill>
                          <a:srgbClr val="000000"/>
                        </a:solidFill>
                        <a:effectLst/>
                        <a:latin typeface="Arial" panose="020B0604020202020204" pitchFamily="34" charset="0"/>
                      </a:endParaRPr>
                    </a:p>
                  </a:txBody>
                  <a:tcPr marL="3663" marR="3663" marT="3663" marB="0" anchor="ctr"/>
                </a:tc>
                <a:tc>
                  <a:txBody>
                    <a:bodyPr/>
                    <a:lstStyle/>
                    <a:p>
                      <a:pPr algn="ctr" fontAlgn="ctr"/>
                      <a:r>
                        <a:rPr lang="ru-RU" sz="850" u="none" strike="noStrike">
                          <a:effectLst/>
                        </a:rPr>
                        <a:t>Показатель муниципальной программы</a:t>
                      </a:r>
                      <a:endParaRPr lang="ru-RU" sz="850" b="0" i="0" u="none" strike="noStrike">
                        <a:solidFill>
                          <a:srgbClr val="000000"/>
                        </a:solidFill>
                        <a:effectLst/>
                        <a:latin typeface="Arial" panose="020B0604020202020204" pitchFamily="34" charset="0"/>
                      </a:endParaRPr>
                    </a:p>
                  </a:txBody>
                  <a:tcPr marL="3663" marR="3663" marT="3663" marB="0" anchor="ctr"/>
                </a:tc>
                <a:tc>
                  <a:txBody>
                    <a:bodyPr/>
                    <a:lstStyle/>
                    <a:p>
                      <a:pPr algn="ctr" fontAlgn="ctr"/>
                      <a:r>
                        <a:rPr lang="ru-RU" sz="850" u="none" strike="noStrike">
                          <a:effectLst/>
                        </a:rPr>
                        <a:t>Процент</a:t>
                      </a:r>
                      <a:endParaRPr lang="ru-RU" sz="850" b="0" i="0" u="none" strike="noStrike">
                        <a:solidFill>
                          <a:srgbClr val="000000"/>
                        </a:solidFill>
                        <a:effectLst/>
                        <a:latin typeface="Arial" panose="020B0604020202020204" pitchFamily="34" charset="0"/>
                      </a:endParaRPr>
                    </a:p>
                  </a:txBody>
                  <a:tcPr marL="3663" marR="3663" marT="3663" marB="0" anchor="ctr"/>
                </a:tc>
                <a:tc>
                  <a:txBody>
                    <a:bodyPr/>
                    <a:lstStyle/>
                    <a:p>
                      <a:pPr algn="ctr" fontAlgn="ctr"/>
                      <a:r>
                        <a:rPr lang="ru-RU" sz="850" u="none" strike="noStrike">
                          <a:effectLst/>
                        </a:rPr>
                        <a:t>100</a:t>
                      </a:r>
                      <a:endParaRPr lang="ru-RU" sz="850" b="0" i="0" u="none" strike="noStrike">
                        <a:solidFill>
                          <a:srgbClr val="000000"/>
                        </a:solidFill>
                        <a:effectLst/>
                        <a:latin typeface="Arial" panose="020B0604020202020204" pitchFamily="34" charset="0"/>
                      </a:endParaRPr>
                    </a:p>
                  </a:txBody>
                  <a:tcPr marL="3663" marR="3663" marT="3663" marB="0" anchor="ctr"/>
                </a:tc>
                <a:tc>
                  <a:txBody>
                    <a:bodyPr/>
                    <a:lstStyle/>
                    <a:p>
                      <a:pPr algn="ctr" fontAlgn="ctr"/>
                      <a:r>
                        <a:rPr lang="en-US" sz="850" u="none" strike="noStrike" dirty="0">
                          <a:effectLst/>
                        </a:rPr>
                        <a:t>99,8</a:t>
                      </a:r>
                      <a:endParaRPr lang="ru-RU" sz="850" b="0" i="0" u="none" strike="noStrike" dirty="0">
                        <a:solidFill>
                          <a:srgbClr val="000000"/>
                        </a:solidFill>
                        <a:effectLst/>
                        <a:latin typeface="Arial" panose="020B0604020202020204" pitchFamily="34" charset="0"/>
                      </a:endParaRPr>
                    </a:p>
                  </a:txBody>
                  <a:tcPr marL="3663" marR="3663" marT="3663" marB="0" anchor="ctr"/>
                </a:tc>
                <a:tc>
                  <a:txBody>
                    <a:bodyPr/>
                    <a:lstStyle/>
                    <a:p>
                      <a:pPr algn="ctr" fontAlgn="ctr"/>
                      <a:r>
                        <a:rPr lang="en-US" sz="850" u="none" strike="noStrike" dirty="0">
                          <a:effectLst/>
                        </a:rPr>
                        <a:t>99,7</a:t>
                      </a:r>
                      <a:endParaRPr lang="ru-RU" sz="850" b="0" i="0" u="none" strike="noStrike" dirty="0">
                        <a:solidFill>
                          <a:srgbClr val="000000"/>
                        </a:solidFill>
                        <a:effectLst/>
                        <a:latin typeface="Arial" panose="020B0604020202020204" pitchFamily="34" charset="0"/>
                      </a:endParaRPr>
                    </a:p>
                  </a:txBody>
                  <a:tcPr marL="3663" marR="3663" marT="3663" marB="0" anchor="ctr"/>
                </a:tc>
                <a:tc>
                  <a:txBody>
                    <a:bodyPr/>
                    <a:lstStyle/>
                    <a:p>
                      <a:pPr algn="ctr" fontAlgn="ctr"/>
                      <a:r>
                        <a:rPr lang="en-US" sz="850" u="none" strike="noStrike" dirty="0">
                          <a:effectLst/>
                        </a:rPr>
                        <a:t>99,6</a:t>
                      </a:r>
                      <a:endParaRPr lang="ru-RU" sz="850" b="0" i="0" u="none" strike="noStrike" dirty="0">
                        <a:solidFill>
                          <a:srgbClr val="000000"/>
                        </a:solidFill>
                        <a:effectLst/>
                        <a:latin typeface="Arial" panose="020B0604020202020204" pitchFamily="34" charset="0"/>
                      </a:endParaRPr>
                    </a:p>
                  </a:txBody>
                  <a:tcPr marL="3663" marR="3663" marT="3663" marB="0" anchor="ctr"/>
                </a:tc>
                <a:tc>
                  <a:txBody>
                    <a:bodyPr/>
                    <a:lstStyle/>
                    <a:p>
                      <a:pPr algn="ctr" fontAlgn="ctr"/>
                      <a:r>
                        <a:rPr lang="en-US" sz="850" u="none" strike="noStrike" dirty="0">
                          <a:effectLst/>
                        </a:rPr>
                        <a:t>99,5</a:t>
                      </a:r>
                      <a:endParaRPr lang="ru-RU" sz="850" b="0" i="0" u="none" strike="noStrike" dirty="0">
                        <a:solidFill>
                          <a:srgbClr val="000000"/>
                        </a:solidFill>
                        <a:effectLst/>
                        <a:latin typeface="Calibri" panose="020F0502020204030204" pitchFamily="34" charset="0"/>
                      </a:endParaRPr>
                    </a:p>
                  </a:txBody>
                  <a:tcPr marL="3663" marR="3663" marT="3663" marB="0" anchor="ctr"/>
                </a:tc>
                <a:tc>
                  <a:txBody>
                    <a:bodyPr/>
                    <a:lstStyle/>
                    <a:p>
                      <a:pPr algn="ctr" fontAlgn="ctr"/>
                      <a:r>
                        <a:rPr lang="ru-RU" sz="850" u="none" strike="noStrike">
                          <a:effectLst/>
                        </a:rPr>
                        <a:t>99,5</a:t>
                      </a:r>
                      <a:endParaRPr lang="ru-RU" sz="850" b="0" i="0" u="none" strike="noStrike">
                        <a:solidFill>
                          <a:srgbClr val="000000"/>
                        </a:solidFill>
                        <a:effectLst/>
                        <a:latin typeface="Calibri" panose="020F0502020204030204" pitchFamily="34" charset="0"/>
                      </a:endParaRPr>
                    </a:p>
                  </a:txBody>
                  <a:tcPr marL="3663" marR="3663" marT="3663" marB="0" anchor="ctr"/>
                </a:tc>
                <a:extLst>
                  <a:ext uri="{0D108BD9-81ED-4DB2-BD59-A6C34878D82A}">
                    <a16:rowId xmlns:a16="http://schemas.microsoft.com/office/drawing/2014/main" val="3323656674"/>
                  </a:ext>
                </a:extLst>
              </a:tr>
              <a:tr h="266064">
                <a:tc>
                  <a:txBody>
                    <a:bodyPr/>
                    <a:lstStyle/>
                    <a:p>
                      <a:pPr algn="l" fontAlgn="ctr"/>
                      <a:r>
                        <a:rPr lang="ru-RU" sz="850" u="none" strike="noStrike" dirty="0">
                          <a:effectLst/>
                        </a:rPr>
                        <a:t>Количество отремонтированных зданий(помещений), находящихся в собственности муниципальных образований Московской области, в которых располагаются городские (районные) суды</a:t>
                      </a:r>
                      <a:endParaRPr lang="ru-RU" sz="850" b="0" i="0" u="none" strike="noStrike" dirty="0">
                        <a:solidFill>
                          <a:srgbClr val="000000"/>
                        </a:solidFill>
                        <a:effectLst/>
                        <a:latin typeface="Arial" panose="020B0604020202020204" pitchFamily="34" charset="0"/>
                      </a:endParaRPr>
                    </a:p>
                  </a:txBody>
                  <a:tcPr marL="3663" marR="3663" marT="3663" marB="0" anchor="ctr"/>
                </a:tc>
                <a:tc>
                  <a:txBody>
                    <a:bodyPr/>
                    <a:lstStyle/>
                    <a:p>
                      <a:pPr algn="ctr" fontAlgn="ctr"/>
                      <a:r>
                        <a:rPr lang="ru-RU" sz="850" u="none" strike="noStrike">
                          <a:effectLst/>
                        </a:rPr>
                        <a:t>Показатель муниципальной программы</a:t>
                      </a:r>
                      <a:endParaRPr lang="ru-RU" sz="850" b="0" i="0" u="none" strike="noStrike">
                        <a:solidFill>
                          <a:srgbClr val="000000"/>
                        </a:solidFill>
                        <a:effectLst/>
                        <a:latin typeface="Arial" panose="020B0604020202020204" pitchFamily="34" charset="0"/>
                      </a:endParaRPr>
                    </a:p>
                  </a:txBody>
                  <a:tcPr marL="3663" marR="3663" marT="3663" marB="0" anchor="ctr"/>
                </a:tc>
                <a:tc>
                  <a:txBody>
                    <a:bodyPr/>
                    <a:lstStyle/>
                    <a:p>
                      <a:pPr algn="ctr" fontAlgn="ctr"/>
                      <a:r>
                        <a:rPr lang="ru-RU" sz="850" u="none" strike="noStrike">
                          <a:effectLst/>
                        </a:rPr>
                        <a:t>единица</a:t>
                      </a:r>
                      <a:endParaRPr lang="ru-RU" sz="850" b="0" i="0" u="none" strike="noStrike">
                        <a:solidFill>
                          <a:srgbClr val="000000"/>
                        </a:solidFill>
                        <a:effectLst/>
                        <a:latin typeface="Arial" panose="020B0604020202020204" pitchFamily="34" charset="0"/>
                      </a:endParaRPr>
                    </a:p>
                  </a:txBody>
                  <a:tcPr marL="3663" marR="3663" marT="3663" marB="0" anchor="ctr"/>
                </a:tc>
                <a:tc>
                  <a:txBody>
                    <a:bodyPr/>
                    <a:lstStyle/>
                    <a:p>
                      <a:pPr algn="ctr" fontAlgn="ctr"/>
                      <a:r>
                        <a:rPr lang="ru-RU" sz="850" u="none" strike="noStrike">
                          <a:effectLst/>
                        </a:rPr>
                        <a:t>-</a:t>
                      </a:r>
                      <a:endParaRPr lang="ru-RU" sz="850" b="0" i="0" u="none" strike="noStrike">
                        <a:solidFill>
                          <a:srgbClr val="000000"/>
                        </a:solidFill>
                        <a:effectLst/>
                        <a:latin typeface="Arial" panose="020B0604020202020204" pitchFamily="34" charset="0"/>
                      </a:endParaRPr>
                    </a:p>
                  </a:txBody>
                  <a:tcPr marL="3663" marR="3663" marT="3663" marB="0" anchor="ctr"/>
                </a:tc>
                <a:tc>
                  <a:txBody>
                    <a:bodyPr/>
                    <a:lstStyle/>
                    <a:p>
                      <a:pPr algn="ctr" fontAlgn="ctr"/>
                      <a:r>
                        <a:rPr lang="en-US" sz="850" u="none" strike="noStrike" dirty="0">
                          <a:effectLst/>
                        </a:rPr>
                        <a:t>1</a:t>
                      </a:r>
                      <a:endParaRPr lang="ru-RU" sz="850" b="0" i="0" u="none" strike="noStrike" dirty="0">
                        <a:solidFill>
                          <a:srgbClr val="000000"/>
                        </a:solidFill>
                        <a:effectLst/>
                        <a:latin typeface="Arial" panose="020B0604020202020204" pitchFamily="34" charset="0"/>
                      </a:endParaRPr>
                    </a:p>
                  </a:txBody>
                  <a:tcPr marL="3663" marR="3663" marT="3663" marB="0" anchor="ctr"/>
                </a:tc>
                <a:tc>
                  <a:txBody>
                    <a:bodyPr/>
                    <a:lstStyle/>
                    <a:p>
                      <a:pPr algn="ctr" fontAlgn="ctr"/>
                      <a:r>
                        <a:rPr lang="en-US" sz="850" u="none" strike="noStrike" dirty="0">
                          <a:effectLst/>
                        </a:rPr>
                        <a:t>-</a:t>
                      </a:r>
                      <a:endParaRPr lang="ru-RU" sz="850" b="0" i="0" u="none" strike="noStrike" dirty="0">
                        <a:solidFill>
                          <a:srgbClr val="000000"/>
                        </a:solidFill>
                        <a:effectLst/>
                        <a:latin typeface="Arial" panose="020B0604020202020204" pitchFamily="34" charset="0"/>
                      </a:endParaRPr>
                    </a:p>
                  </a:txBody>
                  <a:tcPr marL="3663" marR="3663" marT="3663" marB="0" anchor="ctr"/>
                </a:tc>
                <a:tc>
                  <a:txBody>
                    <a:bodyPr/>
                    <a:lstStyle/>
                    <a:p>
                      <a:pPr algn="ctr" fontAlgn="ctr"/>
                      <a:r>
                        <a:rPr lang="ru-RU" sz="850" u="none" strike="noStrike">
                          <a:effectLst/>
                        </a:rPr>
                        <a:t>-</a:t>
                      </a:r>
                      <a:endParaRPr lang="ru-RU" sz="850" b="0" i="0" u="none" strike="noStrike">
                        <a:solidFill>
                          <a:srgbClr val="000000"/>
                        </a:solidFill>
                        <a:effectLst/>
                        <a:latin typeface="Arial" panose="020B0604020202020204" pitchFamily="34" charset="0"/>
                      </a:endParaRPr>
                    </a:p>
                  </a:txBody>
                  <a:tcPr marL="3663" marR="3663" marT="3663" marB="0" anchor="ctr"/>
                </a:tc>
                <a:tc>
                  <a:txBody>
                    <a:bodyPr/>
                    <a:lstStyle/>
                    <a:p>
                      <a:pPr algn="ctr" fontAlgn="ctr"/>
                      <a:r>
                        <a:rPr lang="ru-RU" sz="850" u="none" strike="noStrike">
                          <a:effectLst/>
                        </a:rPr>
                        <a:t>-</a:t>
                      </a:r>
                      <a:endParaRPr lang="ru-RU" sz="850" b="0" i="0" u="none" strike="noStrike">
                        <a:solidFill>
                          <a:srgbClr val="000000"/>
                        </a:solidFill>
                        <a:effectLst/>
                        <a:latin typeface="Arial" panose="020B0604020202020204" pitchFamily="34" charset="0"/>
                      </a:endParaRPr>
                    </a:p>
                  </a:txBody>
                  <a:tcPr marL="3663" marR="3663" marT="3663" marB="0" anchor="ctr"/>
                </a:tc>
                <a:tc>
                  <a:txBody>
                    <a:bodyPr/>
                    <a:lstStyle/>
                    <a:p>
                      <a:pPr algn="ctr" fontAlgn="ctr"/>
                      <a:r>
                        <a:rPr lang="ru-RU" sz="850" u="none" strike="noStrike">
                          <a:effectLst/>
                        </a:rPr>
                        <a:t>-</a:t>
                      </a:r>
                      <a:endParaRPr lang="ru-RU" sz="850" b="0" i="0" u="none" strike="noStrike">
                        <a:solidFill>
                          <a:srgbClr val="000000"/>
                        </a:solidFill>
                        <a:effectLst/>
                        <a:latin typeface="Arial" panose="020B0604020202020204" pitchFamily="34" charset="0"/>
                      </a:endParaRPr>
                    </a:p>
                  </a:txBody>
                  <a:tcPr marL="3663" marR="3663" marT="3663" marB="0" anchor="ctr"/>
                </a:tc>
                <a:extLst>
                  <a:ext uri="{0D108BD9-81ED-4DB2-BD59-A6C34878D82A}">
                    <a16:rowId xmlns:a16="http://schemas.microsoft.com/office/drawing/2014/main" val="1645653555"/>
                  </a:ext>
                </a:extLst>
              </a:tr>
              <a:tr h="353924">
                <a:tc>
                  <a:txBody>
                    <a:bodyPr/>
                    <a:lstStyle/>
                    <a:p>
                      <a:pPr algn="l" fontAlgn="ctr"/>
                      <a:r>
                        <a:rPr lang="ru-RU" sz="850" u="none" strike="noStrike" dirty="0">
                          <a:effectLst/>
                        </a:rPr>
                        <a:t>Увеличение общего количества видеокамер, введенных в эксплуатацию в систему технологического обеспечения региональной общественной безопасности и оперативного управления «Безопасный регион», не менее чем на 5 % ежегодно</a:t>
                      </a:r>
                      <a:endParaRPr lang="ru-RU" sz="850" b="0" i="0" u="none" strike="noStrike" dirty="0">
                        <a:solidFill>
                          <a:srgbClr val="000000"/>
                        </a:solidFill>
                        <a:effectLst/>
                        <a:latin typeface="Arial" panose="020B0604020202020204" pitchFamily="34" charset="0"/>
                      </a:endParaRPr>
                    </a:p>
                  </a:txBody>
                  <a:tcPr marL="3663" marR="3663" marT="3663" marB="0" anchor="ctr"/>
                </a:tc>
                <a:tc>
                  <a:txBody>
                    <a:bodyPr/>
                    <a:lstStyle/>
                    <a:p>
                      <a:pPr algn="ctr" fontAlgn="ctr"/>
                      <a:r>
                        <a:rPr lang="ru-RU" sz="850" u="none" strike="noStrike">
                          <a:effectLst/>
                        </a:rPr>
                        <a:t>Приоритетный целевой</a:t>
                      </a:r>
                      <a:endParaRPr lang="ru-RU" sz="850" b="0" i="0" u="none" strike="noStrike">
                        <a:solidFill>
                          <a:srgbClr val="000000"/>
                        </a:solidFill>
                        <a:effectLst/>
                        <a:latin typeface="Arial" panose="020B0604020202020204" pitchFamily="34" charset="0"/>
                      </a:endParaRPr>
                    </a:p>
                  </a:txBody>
                  <a:tcPr marL="3663" marR="3663" marT="3663" marB="0" anchor="ctr"/>
                </a:tc>
                <a:tc>
                  <a:txBody>
                    <a:bodyPr/>
                    <a:lstStyle/>
                    <a:p>
                      <a:pPr algn="ctr" fontAlgn="ctr"/>
                      <a:r>
                        <a:rPr lang="ru-RU" sz="850" u="none" strike="noStrike">
                          <a:effectLst/>
                        </a:rPr>
                        <a:t>единица/процент</a:t>
                      </a:r>
                      <a:endParaRPr lang="ru-RU" sz="850" b="0" i="0" u="none" strike="noStrike">
                        <a:solidFill>
                          <a:srgbClr val="000000"/>
                        </a:solidFill>
                        <a:effectLst/>
                        <a:latin typeface="Arial" panose="020B0604020202020204" pitchFamily="34" charset="0"/>
                      </a:endParaRPr>
                    </a:p>
                  </a:txBody>
                  <a:tcPr marL="3663" marR="3663" marT="3663" marB="0" anchor="ctr"/>
                </a:tc>
                <a:tc>
                  <a:txBody>
                    <a:bodyPr/>
                    <a:lstStyle/>
                    <a:p>
                      <a:pPr algn="ctr" fontAlgn="ctr"/>
                      <a:r>
                        <a:rPr lang="ru-RU" sz="850" u="none" strike="noStrike">
                          <a:effectLst/>
                        </a:rPr>
                        <a:t>534</a:t>
                      </a:r>
                      <a:endParaRPr lang="ru-RU" sz="850" b="0" i="0" u="none" strike="noStrike">
                        <a:solidFill>
                          <a:srgbClr val="000000"/>
                        </a:solidFill>
                        <a:effectLst/>
                        <a:latin typeface="Arial" panose="020B0604020202020204" pitchFamily="34" charset="0"/>
                      </a:endParaRPr>
                    </a:p>
                  </a:txBody>
                  <a:tcPr marL="3663" marR="3663" marT="3663" marB="0" anchor="ctr"/>
                </a:tc>
                <a:tc>
                  <a:txBody>
                    <a:bodyPr/>
                    <a:lstStyle/>
                    <a:p>
                      <a:pPr algn="ctr" fontAlgn="ctr"/>
                      <a:r>
                        <a:rPr lang="en-US" sz="850" u="none" strike="noStrike" dirty="0">
                          <a:effectLst/>
                        </a:rPr>
                        <a:t>1070</a:t>
                      </a:r>
                      <a:endParaRPr lang="ru-RU" sz="850" b="0" i="0" u="none" strike="noStrike" dirty="0">
                        <a:solidFill>
                          <a:srgbClr val="000000"/>
                        </a:solidFill>
                        <a:effectLst/>
                        <a:latin typeface="Arial" panose="020B0604020202020204" pitchFamily="34" charset="0"/>
                      </a:endParaRPr>
                    </a:p>
                  </a:txBody>
                  <a:tcPr marL="3663" marR="3663" marT="3663" marB="0" anchor="ctr"/>
                </a:tc>
                <a:tc>
                  <a:txBody>
                    <a:bodyPr/>
                    <a:lstStyle/>
                    <a:p>
                      <a:pPr algn="ctr" fontAlgn="ctr"/>
                      <a:r>
                        <a:rPr lang="en-US" sz="850" u="none" strike="noStrike" dirty="0">
                          <a:effectLst/>
                        </a:rPr>
                        <a:t>1123</a:t>
                      </a:r>
                      <a:endParaRPr lang="ru-RU" sz="850" b="0" i="0" u="none" strike="noStrike" dirty="0">
                        <a:solidFill>
                          <a:srgbClr val="000000"/>
                        </a:solidFill>
                        <a:effectLst/>
                        <a:latin typeface="Arial" panose="020B0604020202020204" pitchFamily="34" charset="0"/>
                      </a:endParaRPr>
                    </a:p>
                  </a:txBody>
                  <a:tcPr marL="3663" marR="3663" marT="3663" marB="0" anchor="ctr"/>
                </a:tc>
                <a:tc>
                  <a:txBody>
                    <a:bodyPr/>
                    <a:lstStyle/>
                    <a:p>
                      <a:pPr algn="ctr" fontAlgn="ctr"/>
                      <a:r>
                        <a:rPr lang="en-US" sz="850" u="none" strike="noStrike" dirty="0">
                          <a:effectLst/>
                        </a:rPr>
                        <a:t>1179</a:t>
                      </a:r>
                      <a:endParaRPr lang="ru-RU" sz="850" b="0" i="0" u="none" strike="noStrike" dirty="0">
                        <a:solidFill>
                          <a:srgbClr val="000000"/>
                        </a:solidFill>
                        <a:effectLst/>
                        <a:latin typeface="Arial" panose="020B0604020202020204" pitchFamily="34" charset="0"/>
                      </a:endParaRPr>
                    </a:p>
                  </a:txBody>
                  <a:tcPr marL="3663" marR="3663" marT="3663" marB="0" anchor="ctr"/>
                </a:tc>
                <a:tc>
                  <a:txBody>
                    <a:bodyPr/>
                    <a:lstStyle/>
                    <a:p>
                      <a:pPr algn="ctr" fontAlgn="ctr"/>
                      <a:r>
                        <a:rPr lang="en-US" sz="850" u="none" strike="noStrike" dirty="0">
                          <a:effectLst/>
                        </a:rPr>
                        <a:t>1238</a:t>
                      </a:r>
                      <a:endParaRPr lang="ru-RU" sz="850" b="0" i="0" u="none" strike="noStrike" dirty="0">
                        <a:solidFill>
                          <a:srgbClr val="000000"/>
                        </a:solidFill>
                        <a:effectLst/>
                        <a:latin typeface="Calibri" panose="020F0502020204030204" pitchFamily="34" charset="0"/>
                      </a:endParaRPr>
                    </a:p>
                  </a:txBody>
                  <a:tcPr marL="3663" marR="3663" marT="3663" marB="0" anchor="ctr"/>
                </a:tc>
                <a:tc>
                  <a:txBody>
                    <a:bodyPr/>
                    <a:lstStyle/>
                    <a:p>
                      <a:pPr algn="ctr" fontAlgn="ctr"/>
                      <a:r>
                        <a:rPr lang="ru-RU" sz="850" u="none" strike="noStrike">
                          <a:effectLst/>
                        </a:rPr>
                        <a:t>1238</a:t>
                      </a:r>
                      <a:endParaRPr lang="ru-RU" sz="850" b="0" i="0" u="none" strike="noStrike">
                        <a:solidFill>
                          <a:srgbClr val="000000"/>
                        </a:solidFill>
                        <a:effectLst/>
                        <a:latin typeface="Calibri" panose="020F0502020204030204" pitchFamily="34" charset="0"/>
                      </a:endParaRPr>
                    </a:p>
                  </a:txBody>
                  <a:tcPr marL="3663" marR="3663" marT="3663" marB="0" anchor="ctr"/>
                </a:tc>
                <a:extLst>
                  <a:ext uri="{0D108BD9-81ED-4DB2-BD59-A6C34878D82A}">
                    <a16:rowId xmlns:a16="http://schemas.microsoft.com/office/drawing/2014/main" val="1809553392"/>
                  </a:ext>
                </a:extLst>
              </a:tr>
              <a:tr h="412528">
                <a:tc>
                  <a:txBody>
                    <a:bodyPr/>
                    <a:lstStyle/>
                    <a:p>
                      <a:pPr algn="l" fontAlgn="ctr"/>
                      <a:r>
                        <a:rPr lang="ru-RU" sz="850" u="none" strike="noStrike" dirty="0">
                          <a:effectLst/>
                        </a:rPr>
                        <a:t>Рост числа лиц, состоящих на диспансерном наблюдении с диагнозом «Употребление наркотиков с вредными последствиями»</a:t>
                      </a:r>
                      <a:endParaRPr lang="ru-RU" sz="850" b="0" i="0" u="none" strike="noStrike" dirty="0">
                        <a:solidFill>
                          <a:srgbClr val="000000"/>
                        </a:solidFill>
                        <a:effectLst/>
                        <a:latin typeface="Arial" panose="020B0604020202020204" pitchFamily="34" charset="0"/>
                      </a:endParaRPr>
                    </a:p>
                  </a:txBody>
                  <a:tcPr marL="3663" marR="3663" marT="3663" marB="0" anchor="ctr"/>
                </a:tc>
                <a:tc>
                  <a:txBody>
                    <a:bodyPr/>
                    <a:lstStyle/>
                    <a:p>
                      <a:pPr algn="ctr" fontAlgn="ctr"/>
                      <a:r>
                        <a:rPr lang="ru-RU" sz="850" u="none" strike="noStrike">
                          <a:effectLst/>
                        </a:rPr>
                        <a:t>Показатель муниципальной программы</a:t>
                      </a:r>
                      <a:endParaRPr lang="ru-RU" sz="850" b="0" i="0" u="none" strike="noStrike">
                        <a:solidFill>
                          <a:srgbClr val="000000"/>
                        </a:solidFill>
                        <a:effectLst/>
                        <a:latin typeface="Arial" panose="020B0604020202020204" pitchFamily="34" charset="0"/>
                      </a:endParaRPr>
                    </a:p>
                  </a:txBody>
                  <a:tcPr marL="3663" marR="3663" marT="3663" marB="0" anchor="ctr"/>
                </a:tc>
                <a:tc>
                  <a:txBody>
                    <a:bodyPr/>
                    <a:lstStyle/>
                    <a:p>
                      <a:pPr algn="ctr" fontAlgn="ctr"/>
                      <a:r>
                        <a:rPr lang="ru-RU" sz="850" u="none" strike="noStrike">
                          <a:effectLst/>
                        </a:rPr>
                        <a:t>Процент</a:t>
                      </a:r>
                      <a:endParaRPr lang="ru-RU" sz="850" b="0" i="0" u="none" strike="noStrike">
                        <a:solidFill>
                          <a:srgbClr val="000000"/>
                        </a:solidFill>
                        <a:effectLst/>
                        <a:latin typeface="Arial" panose="020B0604020202020204" pitchFamily="34" charset="0"/>
                      </a:endParaRPr>
                    </a:p>
                  </a:txBody>
                  <a:tcPr marL="3663" marR="3663" marT="3663" marB="0" anchor="ctr"/>
                </a:tc>
                <a:tc>
                  <a:txBody>
                    <a:bodyPr/>
                    <a:lstStyle/>
                    <a:p>
                      <a:pPr algn="ctr" fontAlgn="ctr"/>
                      <a:r>
                        <a:rPr lang="ru-RU" sz="850" u="none" strike="noStrike">
                          <a:effectLst/>
                        </a:rPr>
                        <a:t>100</a:t>
                      </a:r>
                      <a:endParaRPr lang="ru-RU" sz="850" b="0" i="0" u="none" strike="noStrike">
                        <a:solidFill>
                          <a:srgbClr val="000000"/>
                        </a:solidFill>
                        <a:effectLst/>
                        <a:latin typeface="Arial" panose="020B0604020202020204" pitchFamily="34" charset="0"/>
                      </a:endParaRPr>
                    </a:p>
                  </a:txBody>
                  <a:tcPr marL="3663" marR="3663" marT="3663" marB="0" anchor="ctr"/>
                </a:tc>
                <a:tc>
                  <a:txBody>
                    <a:bodyPr/>
                    <a:lstStyle/>
                    <a:p>
                      <a:pPr algn="ctr" fontAlgn="ctr"/>
                      <a:r>
                        <a:rPr lang="en-US" sz="850" u="none" strike="noStrike" dirty="0">
                          <a:effectLst/>
                        </a:rPr>
                        <a:t>104</a:t>
                      </a:r>
                      <a:endParaRPr lang="ru-RU" sz="850" b="0" i="0" u="none" strike="noStrike" dirty="0">
                        <a:solidFill>
                          <a:srgbClr val="000000"/>
                        </a:solidFill>
                        <a:effectLst/>
                        <a:latin typeface="Arial" panose="020B0604020202020204" pitchFamily="34" charset="0"/>
                      </a:endParaRPr>
                    </a:p>
                  </a:txBody>
                  <a:tcPr marL="3663" marR="3663" marT="3663" marB="0" anchor="ctr"/>
                </a:tc>
                <a:tc>
                  <a:txBody>
                    <a:bodyPr/>
                    <a:lstStyle/>
                    <a:p>
                      <a:pPr algn="ctr" fontAlgn="ctr"/>
                      <a:r>
                        <a:rPr lang="en-US" sz="850" u="none" strike="noStrike" dirty="0">
                          <a:effectLst/>
                        </a:rPr>
                        <a:t>106</a:t>
                      </a:r>
                      <a:endParaRPr lang="ru-RU" sz="850" b="0" i="0" u="none" strike="noStrike" dirty="0">
                        <a:solidFill>
                          <a:srgbClr val="000000"/>
                        </a:solidFill>
                        <a:effectLst/>
                        <a:latin typeface="Arial" panose="020B0604020202020204" pitchFamily="34" charset="0"/>
                      </a:endParaRPr>
                    </a:p>
                  </a:txBody>
                  <a:tcPr marL="3663" marR="3663" marT="3663" marB="0" anchor="ctr"/>
                </a:tc>
                <a:tc>
                  <a:txBody>
                    <a:bodyPr/>
                    <a:lstStyle/>
                    <a:p>
                      <a:pPr algn="ctr" fontAlgn="ctr"/>
                      <a:r>
                        <a:rPr lang="en-US" sz="850" u="none" strike="noStrike" dirty="0">
                          <a:effectLst/>
                        </a:rPr>
                        <a:t>108</a:t>
                      </a:r>
                      <a:endParaRPr lang="ru-RU" sz="850" b="0" i="0" u="none" strike="noStrike" dirty="0">
                        <a:solidFill>
                          <a:srgbClr val="000000"/>
                        </a:solidFill>
                        <a:effectLst/>
                        <a:latin typeface="Arial" panose="020B0604020202020204" pitchFamily="34" charset="0"/>
                      </a:endParaRPr>
                    </a:p>
                  </a:txBody>
                  <a:tcPr marL="3663" marR="3663" marT="3663" marB="0" anchor="ctr"/>
                </a:tc>
                <a:tc>
                  <a:txBody>
                    <a:bodyPr/>
                    <a:lstStyle/>
                    <a:p>
                      <a:pPr algn="ctr" fontAlgn="ctr"/>
                      <a:r>
                        <a:rPr lang="en-US" sz="850" u="none" strike="noStrike" dirty="0">
                          <a:effectLst/>
                        </a:rPr>
                        <a:t>110</a:t>
                      </a:r>
                      <a:endParaRPr lang="ru-RU" sz="850" b="0" i="0" u="none" strike="noStrike" dirty="0">
                        <a:solidFill>
                          <a:srgbClr val="000000"/>
                        </a:solidFill>
                        <a:effectLst/>
                        <a:latin typeface="Calibri" panose="020F0502020204030204" pitchFamily="34" charset="0"/>
                      </a:endParaRPr>
                    </a:p>
                  </a:txBody>
                  <a:tcPr marL="3663" marR="3663" marT="3663" marB="0" anchor="ctr"/>
                </a:tc>
                <a:tc>
                  <a:txBody>
                    <a:bodyPr/>
                    <a:lstStyle/>
                    <a:p>
                      <a:pPr algn="ctr" fontAlgn="ctr"/>
                      <a:r>
                        <a:rPr lang="ru-RU" sz="850" u="none" strike="noStrike">
                          <a:effectLst/>
                        </a:rPr>
                        <a:t>110</a:t>
                      </a:r>
                      <a:endParaRPr lang="ru-RU" sz="850" b="0" i="0" u="none" strike="noStrike">
                        <a:solidFill>
                          <a:srgbClr val="000000"/>
                        </a:solidFill>
                        <a:effectLst/>
                        <a:latin typeface="Calibri" panose="020F0502020204030204" pitchFamily="34" charset="0"/>
                      </a:endParaRPr>
                    </a:p>
                  </a:txBody>
                  <a:tcPr marL="3663" marR="3663" marT="3663" marB="0" anchor="ctr"/>
                </a:tc>
                <a:extLst>
                  <a:ext uri="{0D108BD9-81ED-4DB2-BD59-A6C34878D82A}">
                    <a16:rowId xmlns:a16="http://schemas.microsoft.com/office/drawing/2014/main" val="404124746"/>
                  </a:ext>
                </a:extLst>
              </a:tr>
              <a:tr h="90344">
                <a:tc>
                  <a:txBody>
                    <a:bodyPr/>
                    <a:lstStyle/>
                    <a:p>
                      <a:pPr algn="l" fontAlgn="ctr"/>
                      <a:r>
                        <a:rPr lang="ru-RU" sz="850" u="none" strike="noStrike" dirty="0">
                          <a:effectLst/>
                        </a:rPr>
                        <a:t>Инвентаризация мест захоронений</a:t>
                      </a:r>
                      <a:endParaRPr lang="ru-RU" sz="850" b="0" i="0" u="none" strike="noStrike" dirty="0">
                        <a:solidFill>
                          <a:srgbClr val="000000"/>
                        </a:solidFill>
                        <a:effectLst/>
                        <a:latin typeface="Arial" panose="020B0604020202020204" pitchFamily="34" charset="0"/>
                      </a:endParaRPr>
                    </a:p>
                  </a:txBody>
                  <a:tcPr marL="3663" marR="3663" marT="3663" marB="0" anchor="ctr"/>
                </a:tc>
                <a:tc>
                  <a:txBody>
                    <a:bodyPr/>
                    <a:lstStyle/>
                    <a:p>
                      <a:pPr algn="ctr" fontAlgn="ctr"/>
                      <a:r>
                        <a:rPr lang="ru-RU" sz="850" u="none" strike="noStrike">
                          <a:effectLst/>
                        </a:rPr>
                        <a:t>Приоритетный целевой</a:t>
                      </a:r>
                      <a:endParaRPr lang="ru-RU" sz="850" b="0" i="0" u="none" strike="noStrike">
                        <a:solidFill>
                          <a:srgbClr val="000000"/>
                        </a:solidFill>
                        <a:effectLst/>
                        <a:latin typeface="Arial" panose="020B0604020202020204" pitchFamily="34" charset="0"/>
                      </a:endParaRPr>
                    </a:p>
                  </a:txBody>
                  <a:tcPr marL="3663" marR="3663" marT="3663" marB="0" anchor="ctr"/>
                </a:tc>
                <a:tc>
                  <a:txBody>
                    <a:bodyPr/>
                    <a:lstStyle/>
                    <a:p>
                      <a:pPr algn="ctr" fontAlgn="ctr"/>
                      <a:r>
                        <a:rPr lang="ru-RU" sz="850" u="none" strike="noStrike">
                          <a:effectLst/>
                        </a:rPr>
                        <a:t>Процент</a:t>
                      </a:r>
                      <a:endParaRPr lang="ru-RU" sz="850" b="0" i="0" u="none" strike="noStrike">
                        <a:solidFill>
                          <a:srgbClr val="000000"/>
                        </a:solidFill>
                        <a:effectLst/>
                        <a:latin typeface="Arial" panose="020B0604020202020204" pitchFamily="34" charset="0"/>
                      </a:endParaRPr>
                    </a:p>
                  </a:txBody>
                  <a:tcPr marL="3663" marR="3663" marT="3663" marB="0" anchor="ctr"/>
                </a:tc>
                <a:tc>
                  <a:txBody>
                    <a:bodyPr/>
                    <a:lstStyle/>
                    <a:p>
                      <a:pPr algn="ctr" fontAlgn="ctr"/>
                      <a:r>
                        <a:rPr lang="ru-RU" sz="850" u="none" strike="noStrike">
                          <a:effectLst/>
                        </a:rPr>
                        <a:t>100</a:t>
                      </a:r>
                      <a:endParaRPr lang="ru-RU" sz="850" b="0" i="0" u="none" strike="noStrike">
                        <a:solidFill>
                          <a:srgbClr val="000000"/>
                        </a:solidFill>
                        <a:effectLst/>
                        <a:latin typeface="Arial" panose="020B0604020202020204" pitchFamily="34" charset="0"/>
                      </a:endParaRPr>
                    </a:p>
                  </a:txBody>
                  <a:tcPr marL="3663" marR="3663" marT="3663" marB="0" anchor="ctr"/>
                </a:tc>
                <a:tc>
                  <a:txBody>
                    <a:bodyPr/>
                    <a:lstStyle/>
                    <a:p>
                      <a:pPr algn="ctr" fontAlgn="ctr"/>
                      <a:r>
                        <a:rPr lang="ru-RU" sz="850" u="none" strike="noStrike">
                          <a:effectLst/>
                        </a:rPr>
                        <a:t>100</a:t>
                      </a:r>
                      <a:endParaRPr lang="ru-RU" sz="850" b="0" i="0" u="none" strike="noStrike">
                        <a:solidFill>
                          <a:srgbClr val="000000"/>
                        </a:solidFill>
                        <a:effectLst/>
                        <a:latin typeface="Arial" panose="020B0604020202020204" pitchFamily="34" charset="0"/>
                      </a:endParaRPr>
                    </a:p>
                  </a:txBody>
                  <a:tcPr marL="3663" marR="3663" marT="3663" marB="0" anchor="ctr"/>
                </a:tc>
                <a:tc>
                  <a:txBody>
                    <a:bodyPr/>
                    <a:lstStyle/>
                    <a:p>
                      <a:pPr algn="ctr" fontAlgn="ctr"/>
                      <a:r>
                        <a:rPr lang="ru-RU" sz="850" u="none" strike="noStrike">
                          <a:effectLst/>
                        </a:rPr>
                        <a:t>100</a:t>
                      </a:r>
                      <a:endParaRPr lang="ru-RU" sz="850" b="0" i="0" u="none" strike="noStrike">
                        <a:solidFill>
                          <a:srgbClr val="000000"/>
                        </a:solidFill>
                        <a:effectLst/>
                        <a:latin typeface="Arial" panose="020B0604020202020204" pitchFamily="34" charset="0"/>
                      </a:endParaRPr>
                    </a:p>
                  </a:txBody>
                  <a:tcPr marL="3663" marR="3663" marT="3663" marB="0" anchor="ctr"/>
                </a:tc>
                <a:tc>
                  <a:txBody>
                    <a:bodyPr/>
                    <a:lstStyle/>
                    <a:p>
                      <a:pPr algn="ctr" fontAlgn="ctr"/>
                      <a:r>
                        <a:rPr lang="ru-RU" sz="850" u="none" strike="noStrike" dirty="0">
                          <a:effectLst/>
                        </a:rPr>
                        <a:t>100</a:t>
                      </a:r>
                      <a:endParaRPr lang="ru-RU" sz="850" b="0" i="0" u="none" strike="noStrike" dirty="0">
                        <a:solidFill>
                          <a:srgbClr val="000000"/>
                        </a:solidFill>
                        <a:effectLst/>
                        <a:latin typeface="Arial" panose="020B0604020202020204" pitchFamily="34" charset="0"/>
                      </a:endParaRPr>
                    </a:p>
                  </a:txBody>
                  <a:tcPr marL="3663" marR="3663" marT="3663" marB="0" anchor="ctr"/>
                </a:tc>
                <a:tc>
                  <a:txBody>
                    <a:bodyPr/>
                    <a:lstStyle/>
                    <a:p>
                      <a:pPr algn="ctr" fontAlgn="ctr"/>
                      <a:r>
                        <a:rPr lang="ru-RU" sz="850" u="none" strike="noStrike" dirty="0">
                          <a:effectLst/>
                        </a:rPr>
                        <a:t>100</a:t>
                      </a:r>
                      <a:endParaRPr lang="ru-RU" sz="850" b="0" i="0" u="none" strike="noStrike" dirty="0">
                        <a:solidFill>
                          <a:srgbClr val="000000"/>
                        </a:solidFill>
                        <a:effectLst/>
                        <a:latin typeface="Calibri" panose="020F0502020204030204" pitchFamily="34" charset="0"/>
                      </a:endParaRPr>
                    </a:p>
                  </a:txBody>
                  <a:tcPr marL="3663" marR="3663" marT="3663" marB="0" anchor="ctr"/>
                </a:tc>
                <a:tc>
                  <a:txBody>
                    <a:bodyPr/>
                    <a:lstStyle/>
                    <a:p>
                      <a:pPr algn="ctr" fontAlgn="ctr"/>
                      <a:r>
                        <a:rPr lang="ru-RU" sz="850" u="none" strike="noStrike">
                          <a:effectLst/>
                        </a:rPr>
                        <a:t>100</a:t>
                      </a:r>
                      <a:endParaRPr lang="ru-RU" sz="850" b="0" i="0" u="none" strike="noStrike">
                        <a:solidFill>
                          <a:srgbClr val="000000"/>
                        </a:solidFill>
                        <a:effectLst/>
                        <a:latin typeface="Calibri" panose="020F0502020204030204" pitchFamily="34" charset="0"/>
                      </a:endParaRPr>
                    </a:p>
                  </a:txBody>
                  <a:tcPr marL="3663" marR="3663" marT="3663" marB="0" anchor="ctr"/>
                </a:tc>
                <a:extLst>
                  <a:ext uri="{0D108BD9-81ED-4DB2-BD59-A6C34878D82A}">
                    <a16:rowId xmlns:a16="http://schemas.microsoft.com/office/drawing/2014/main" val="1179562366"/>
                  </a:ext>
                </a:extLst>
              </a:tr>
              <a:tr h="178204">
                <a:tc>
                  <a:txBody>
                    <a:bodyPr/>
                    <a:lstStyle/>
                    <a:p>
                      <a:pPr algn="l" fontAlgn="ctr"/>
                      <a:r>
                        <a:rPr lang="ru-RU" sz="850" u="none" strike="noStrike" dirty="0">
                          <a:effectLst/>
                        </a:rPr>
                        <a:t>Благоустроим кладбища «Доля кладбищ, соответствующих Региональному стандарту»</a:t>
                      </a:r>
                      <a:endParaRPr lang="ru-RU" sz="850" b="0" i="0" u="none" strike="noStrike" dirty="0">
                        <a:solidFill>
                          <a:srgbClr val="000000"/>
                        </a:solidFill>
                        <a:effectLst/>
                        <a:latin typeface="Arial" panose="020B0604020202020204" pitchFamily="34" charset="0"/>
                      </a:endParaRPr>
                    </a:p>
                  </a:txBody>
                  <a:tcPr marL="3663" marR="3663" marT="3663" marB="0" anchor="ctr"/>
                </a:tc>
                <a:tc>
                  <a:txBody>
                    <a:bodyPr/>
                    <a:lstStyle/>
                    <a:p>
                      <a:pPr algn="ctr" fontAlgn="ctr"/>
                      <a:r>
                        <a:rPr lang="ru-RU" sz="850" u="none" strike="noStrike">
                          <a:effectLst/>
                        </a:rPr>
                        <a:t>Рейтинг-50</a:t>
                      </a:r>
                      <a:endParaRPr lang="ru-RU" sz="850" b="0" i="0" u="none" strike="noStrike">
                        <a:solidFill>
                          <a:srgbClr val="000000"/>
                        </a:solidFill>
                        <a:effectLst/>
                        <a:latin typeface="Arial" panose="020B0604020202020204" pitchFamily="34" charset="0"/>
                      </a:endParaRPr>
                    </a:p>
                  </a:txBody>
                  <a:tcPr marL="3663" marR="3663" marT="3663" marB="0" anchor="ctr"/>
                </a:tc>
                <a:tc>
                  <a:txBody>
                    <a:bodyPr/>
                    <a:lstStyle/>
                    <a:p>
                      <a:pPr algn="ctr" fontAlgn="ctr"/>
                      <a:r>
                        <a:rPr lang="ru-RU" sz="850" u="none" strike="noStrike">
                          <a:effectLst/>
                        </a:rPr>
                        <a:t>Процент</a:t>
                      </a:r>
                      <a:endParaRPr lang="ru-RU" sz="850" b="0" i="0" u="none" strike="noStrike">
                        <a:solidFill>
                          <a:srgbClr val="000000"/>
                        </a:solidFill>
                        <a:effectLst/>
                        <a:latin typeface="Arial" panose="020B0604020202020204" pitchFamily="34" charset="0"/>
                      </a:endParaRPr>
                    </a:p>
                  </a:txBody>
                  <a:tcPr marL="3663" marR="3663" marT="3663" marB="0" anchor="ctr"/>
                </a:tc>
                <a:tc>
                  <a:txBody>
                    <a:bodyPr/>
                    <a:lstStyle/>
                    <a:p>
                      <a:pPr algn="ctr" fontAlgn="ctr"/>
                      <a:r>
                        <a:rPr lang="ru-RU" sz="850" u="none" strike="noStrike">
                          <a:effectLst/>
                        </a:rPr>
                        <a:t>66,67</a:t>
                      </a:r>
                      <a:endParaRPr lang="ru-RU" sz="850" b="0" i="0" u="none" strike="noStrike">
                        <a:solidFill>
                          <a:srgbClr val="000000"/>
                        </a:solidFill>
                        <a:effectLst/>
                        <a:latin typeface="Arial" panose="020B0604020202020204" pitchFamily="34" charset="0"/>
                      </a:endParaRPr>
                    </a:p>
                  </a:txBody>
                  <a:tcPr marL="3663" marR="3663" marT="3663" marB="0" anchor="ctr"/>
                </a:tc>
                <a:tc>
                  <a:txBody>
                    <a:bodyPr/>
                    <a:lstStyle/>
                    <a:p>
                      <a:pPr algn="ctr" fontAlgn="ctr"/>
                      <a:r>
                        <a:rPr lang="ru-RU" sz="850" u="none" strike="noStrike">
                          <a:effectLst/>
                        </a:rPr>
                        <a:t>66,67</a:t>
                      </a:r>
                      <a:endParaRPr lang="ru-RU" sz="850" b="0" i="0" u="none" strike="noStrike">
                        <a:solidFill>
                          <a:srgbClr val="000000"/>
                        </a:solidFill>
                        <a:effectLst/>
                        <a:latin typeface="Arial" panose="020B0604020202020204" pitchFamily="34" charset="0"/>
                      </a:endParaRPr>
                    </a:p>
                  </a:txBody>
                  <a:tcPr marL="3663" marR="3663" marT="3663" marB="0" anchor="ctr"/>
                </a:tc>
                <a:tc>
                  <a:txBody>
                    <a:bodyPr/>
                    <a:lstStyle/>
                    <a:p>
                      <a:pPr algn="ctr" fontAlgn="ctr"/>
                      <a:r>
                        <a:rPr lang="ru-RU" sz="850" u="none" strike="noStrike">
                          <a:effectLst/>
                        </a:rPr>
                        <a:t>66,7</a:t>
                      </a:r>
                      <a:endParaRPr lang="ru-RU" sz="850" b="0" i="0" u="none" strike="noStrike">
                        <a:solidFill>
                          <a:srgbClr val="000000"/>
                        </a:solidFill>
                        <a:effectLst/>
                        <a:latin typeface="Arial" panose="020B0604020202020204" pitchFamily="34" charset="0"/>
                      </a:endParaRPr>
                    </a:p>
                  </a:txBody>
                  <a:tcPr marL="3663" marR="3663" marT="3663" marB="0" anchor="ctr"/>
                </a:tc>
                <a:tc>
                  <a:txBody>
                    <a:bodyPr/>
                    <a:lstStyle/>
                    <a:p>
                      <a:pPr algn="ctr" fontAlgn="ctr"/>
                      <a:r>
                        <a:rPr lang="ru-RU" sz="850" u="none" strike="noStrike">
                          <a:effectLst/>
                        </a:rPr>
                        <a:t>66,67</a:t>
                      </a:r>
                      <a:endParaRPr lang="ru-RU" sz="850" b="0" i="0" u="none" strike="noStrike">
                        <a:solidFill>
                          <a:srgbClr val="000000"/>
                        </a:solidFill>
                        <a:effectLst/>
                        <a:latin typeface="Arial" panose="020B0604020202020204" pitchFamily="34" charset="0"/>
                      </a:endParaRPr>
                    </a:p>
                  </a:txBody>
                  <a:tcPr marL="3663" marR="3663" marT="3663" marB="0" anchor="ctr"/>
                </a:tc>
                <a:tc>
                  <a:txBody>
                    <a:bodyPr/>
                    <a:lstStyle/>
                    <a:p>
                      <a:pPr algn="ctr" fontAlgn="ctr"/>
                      <a:r>
                        <a:rPr lang="en-US" sz="850" u="none" strike="noStrike" dirty="0">
                          <a:effectLst/>
                        </a:rPr>
                        <a:t>100</a:t>
                      </a:r>
                      <a:endParaRPr lang="ru-RU" sz="850" b="0" i="0" u="none" strike="noStrike" dirty="0">
                        <a:solidFill>
                          <a:srgbClr val="000000"/>
                        </a:solidFill>
                        <a:effectLst/>
                        <a:latin typeface="Arial" panose="020B0604020202020204" pitchFamily="34" charset="0"/>
                      </a:endParaRPr>
                    </a:p>
                  </a:txBody>
                  <a:tcPr marL="3663" marR="3663" marT="3663" marB="0" anchor="ctr"/>
                </a:tc>
                <a:tc>
                  <a:txBody>
                    <a:bodyPr/>
                    <a:lstStyle/>
                    <a:p>
                      <a:pPr algn="ctr" fontAlgn="ctr"/>
                      <a:r>
                        <a:rPr lang="en-US" sz="850" u="none" strike="noStrike" dirty="0">
                          <a:effectLst/>
                        </a:rPr>
                        <a:t>100</a:t>
                      </a:r>
                      <a:endParaRPr lang="ru-RU" sz="850" b="0" i="0" u="none" strike="noStrike" dirty="0">
                        <a:solidFill>
                          <a:srgbClr val="000000"/>
                        </a:solidFill>
                        <a:effectLst/>
                        <a:latin typeface="Arial" panose="020B0604020202020204" pitchFamily="34" charset="0"/>
                      </a:endParaRPr>
                    </a:p>
                  </a:txBody>
                  <a:tcPr marL="3663" marR="3663" marT="3663" marB="0" anchor="ctr"/>
                </a:tc>
                <a:extLst>
                  <a:ext uri="{0D108BD9-81ED-4DB2-BD59-A6C34878D82A}">
                    <a16:rowId xmlns:a16="http://schemas.microsoft.com/office/drawing/2014/main" val="3209213237"/>
                  </a:ext>
                </a:extLst>
              </a:tr>
              <a:tr h="178204">
                <a:tc>
                  <a:txBody>
                    <a:bodyPr/>
                    <a:lstStyle/>
                    <a:p>
                      <a:pPr algn="l" fontAlgn="ctr"/>
                      <a:r>
                        <a:rPr lang="ru-RU" sz="850" u="none" strike="noStrike" dirty="0">
                          <a:effectLst/>
                        </a:rPr>
                        <a:t>Количество восстановленных (ремонт, реставрация, благоустройство) воинских захоронений</a:t>
                      </a:r>
                      <a:endParaRPr lang="ru-RU" sz="850" b="0" i="0" u="none" strike="noStrike" dirty="0">
                        <a:solidFill>
                          <a:srgbClr val="000000"/>
                        </a:solidFill>
                        <a:effectLst/>
                        <a:latin typeface="Arial" panose="020B0604020202020204" pitchFamily="34" charset="0"/>
                      </a:endParaRPr>
                    </a:p>
                  </a:txBody>
                  <a:tcPr marL="3663" marR="3663" marT="3663" marB="0" anchor="ctr"/>
                </a:tc>
                <a:tc>
                  <a:txBody>
                    <a:bodyPr/>
                    <a:lstStyle/>
                    <a:p>
                      <a:pPr algn="ctr" fontAlgn="ctr"/>
                      <a:r>
                        <a:rPr lang="ru-RU" sz="850" u="none" strike="noStrike">
                          <a:effectLst/>
                        </a:rPr>
                        <a:t>Соглашение</a:t>
                      </a:r>
                      <a:endParaRPr lang="ru-RU" sz="850" b="0" i="0" u="none" strike="noStrike">
                        <a:solidFill>
                          <a:srgbClr val="000000"/>
                        </a:solidFill>
                        <a:effectLst/>
                        <a:latin typeface="Arial" panose="020B0604020202020204" pitchFamily="34" charset="0"/>
                      </a:endParaRPr>
                    </a:p>
                  </a:txBody>
                  <a:tcPr marL="3663" marR="3663" marT="3663" marB="0" anchor="ctr"/>
                </a:tc>
                <a:tc>
                  <a:txBody>
                    <a:bodyPr/>
                    <a:lstStyle/>
                    <a:p>
                      <a:pPr algn="ctr" fontAlgn="ctr"/>
                      <a:r>
                        <a:rPr lang="ru-RU" sz="850" u="none" strike="noStrike">
                          <a:effectLst/>
                        </a:rPr>
                        <a:t>едениц</a:t>
                      </a:r>
                      <a:endParaRPr lang="ru-RU" sz="850" b="0" i="0" u="none" strike="noStrike">
                        <a:solidFill>
                          <a:srgbClr val="000000"/>
                        </a:solidFill>
                        <a:effectLst/>
                        <a:latin typeface="Arial" panose="020B0604020202020204" pitchFamily="34" charset="0"/>
                      </a:endParaRPr>
                    </a:p>
                  </a:txBody>
                  <a:tcPr marL="3663" marR="3663" marT="3663" marB="0" anchor="ctr"/>
                </a:tc>
                <a:tc>
                  <a:txBody>
                    <a:bodyPr/>
                    <a:lstStyle/>
                    <a:p>
                      <a:pPr algn="ctr" fontAlgn="ctr"/>
                      <a:r>
                        <a:rPr lang="ru-RU" sz="850" u="none" strike="noStrike">
                          <a:effectLst/>
                        </a:rPr>
                        <a:t>0</a:t>
                      </a:r>
                      <a:endParaRPr lang="ru-RU" sz="850" b="0" i="0" u="none" strike="noStrike">
                        <a:solidFill>
                          <a:srgbClr val="000000"/>
                        </a:solidFill>
                        <a:effectLst/>
                        <a:latin typeface="Arial" panose="020B0604020202020204" pitchFamily="34" charset="0"/>
                      </a:endParaRPr>
                    </a:p>
                  </a:txBody>
                  <a:tcPr marL="3663" marR="3663" marT="3663" marB="0" anchor="ctr"/>
                </a:tc>
                <a:tc>
                  <a:txBody>
                    <a:bodyPr/>
                    <a:lstStyle/>
                    <a:p>
                      <a:pPr algn="ctr" fontAlgn="ctr"/>
                      <a:r>
                        <a:rPr lang="ru-RU" sz="850" u="none" strike="noStrike">
                          <a:effectLst/>
                        </a:rPr>
                        <a:t>0</a:t>
                      </a:r>
                      <a:endParaRPr lang="ru-RU" sz="850" b="0" i="0" u="none" strike="noStrike">
                        <a:solidFill>
                          <a:srgbClr val="000000"/>
                        </a:solidFill>
                        <a:effectLst/>
                        <a:latin typeface="Arial" panose="020B0604020202020204" pitchFamily="34" charset="0"/>
                      </a:endParaRPr>
                    </a:p>
                  </a:txBody>
                  <a:tcPr marL="3663" marR="3663" marT="3663" marB="0" anchor="ctr"/>
                </a:tc>
                <a:tc>
                  <a:txBody>
                    <a:bodyPr/>
                    <a:lstStyle/>
                    <a:p>
                      <a:pPr algn="ctr" fontAlgn="ctr"/>
                      <a:r>
                        <a:rPr lang="ru-RU" sz="850" u="none" strike="noStrike">
                          <a:effectLst/>
                        </a:rPr>
                        <a:t>0</a:t>
                      </a:r>
                      <a:endParaRPr lang="ru-RU" sz="850" b="0" i="0" u="none" strike="noStrike">
                        <a:solidFill>
                          <a:srgbClr val="000000"/>
                        </a:solidFill>
                        <a:effectLst/>
                        <a:latin typeface="Arial" panose="020B0604020202020204" pitchFamily="34" charset="0"/>
                      </a:endParaRPr>
                    </a:p>
                  </a:txBody>
                  <a:tcPr marL="3663" marR="3663" marT="3663" marB="0" anchor="ctr"/>
                </a:tc>
                <a:tc>
                  <a:txBody>
                    <a:bodyPr/>
                    <a:lstStyle/>
                    <a:p>
                      <a:pPr algn="ctr" fontAlgn="ctr"/>
                      <a:r>
                        <a:rPr lang="ru-RU" sz="850" u="none" strike="noStrike">
                          <a:effectLst/>
                        </a:rPr>
                        <a:t>0</a:t>
                      </a:r>
                      <a:endParaRPr lang="ru-RU" sz="850" b="0" i="0" u="none" strike="noStrike">
                        <a:solidFill>
                          <a:srgbClr val="000000"/>
                        </a:solidFill>
                        <a:effectLst/>
                        <a:latin typeface="Arial" panose="020B0604020202020204" pitchFamily="34" charset="0"/>
                      </a:endParaRPr>
                    </a:p>
                  </a:txBody>
                  <a:tcPr marL="3663" marR="3663" marT="3663" marB="0" anchor="ctr"/>
                </a:tc>
                <a:tc>
                  <a:txBody>
                    <a:bodyPr/>
                    <a:lstStyle/>
                    <a:p>
                      <a:pPr algn="ctr" fontAlgn="ctr"/>
                      <a:r>
                        <a:rPr lang="ru-RU" sz="850" u="none" strike="noStrike">
                          <a:effectLst/>
                        </a:rPr>
                        <a:t>0</a:t>
                      </a:r>
                      <a:endParaRPr lang="ru-RU" sz="850" b="0" i="0" u="none" strike="noStrike">
                        <a:solidFill>
                          <a:srgbClr val="000000"/>
                        </a:solidFill>
                        <a:effectLst/>
                        <a:latin typeface="Arial" panose="020B0604020202020204" pitchFamily="34" charset="0"/>
                      </a:endParaRPr>
                    </a:p>
                  </a:txBody>
                  <a:tcPr marL="3663" marR="3663" marT="3663" marB="0" anchor="ctr"/>
                </a:tc>
                <a:tc>
                  <a:txBody>
                    <a:bodyPr/>
                    <a:lstStyle/>
                    <a:p>
                      <a:pPr algn="ctr" fontAlgn="ctr"/>
                      <a:r>
                        <a:rPr lang="ru-RU" sz="850" u="none" strike="noStrike">
                          <a:effectLst/>
                        </a:rPr>
                        <a:t>0</a:t>
                      </a:r>
                      <a:endParaRPr lang="ru-RU" sz="850" b="0" i="0" u="none" strike="noStrike">
                        <a:solidFill>
                          <a:srgbClr val="000000"/>
                        </a:solidFill>
                        <a:effectLst/>
                        <a:latin typeface="Arial" panose="020B0604020202020204" pitchFamily="34" charset="0"/>
                      </a:endParaRPr>
                    </a:p>
                  </a:txBody>
                  <a:tcPr marL="3663" marR="3663" marT="3663" marB="0" anchor="ctr"/>
                </a:tc>
                <a:extLst>
                  <a:ext uri="{0D108BD9-81ED-4DB2-BD59-A6C34878D82A}">
                    <a16:rowId xmlns:a16="http://schemas.microsoft.com/office/drawing/2014/main" val="330322451"/>
                  </a:ext>
                </a:extLst>
              </a:tr>
              <a:tr h="266064">
                <a:tc>
                  <a:txBody>
                    <a:bodyPr/>
                    <a:lstStyle/>
                    <a:p>
                      <a:pPr algn="l" fontAlgn="ctr"/>
                      <a:r>
                        <a:rPr lang="ru-RU" sz="850" u="none" strike="noStrike" dirty="0">
                          <a:effectLst/>
                        </a:rPr>
                        <a:t>Доля транспортировок умерших в морг с мест обнаружения или происшествия для производства судебно-медицинской экспертизы, произведенных в соответствии с установленными требованиями</a:t>
                      </a:r>
                      <a:endParaRPr lang="ru-RU" sz="850" b="0" i="0" u="none" strike="noStrike" dirty="0">
                        <a:solidFill>
                          <a:srgbClr val="000000"/>
                        </a:solidFill>
                        <a:effectLst/>
                        <a:latin typeface="Arial" panose="020B0604020202020204" pitchFamily="34" charset="0"/>
                      </a:endParaRPr>
                    </a:p>
                  </a:txBody>
                  <a:tcPr marL="3663" marR="3663" marT="3663" marB="0" anchor="ctr"/>
                </a:tc>
                <a:tc>
                  <a:txBody>
                    <a:bodyPr/>
                    <a:lstStyle/>
                    <a:p>
                      <a:pPr algn="ctr" fontAlgn="ctr"/>
                      <a:r>
                        <a:rPr lang="ru-RU" sz="850" u="none" strike="noStrike">
                          <a:effectLst/>
                        </a:rPr>
                        <a:t>Показатель муниципальной программы</a:t>
                      </a:r>
                      <a:endParaRPr lang="ru-RU" sz="850" b="0" i="0" u="none" strike="noStrike">
                        <a:solidFill>
                          <a:srgbClr val="000000"/>
                        </a:solidFill>
                        <a:effectLst/>
                        <a:latin typeface="Arial" panose="020B0604020202020204" pitchFamily="34" charset="0"/>
                      </a:endParaRPr>
                    </a:p>
                  </a:txBody>
                  <a:tcPr marL="3663" marR="3663" marT="3663" marB="0" anchor="ctr"/>
                </a:tc>
                <a:tc>
                  <a:txBody>
                    <a:bodyPr/>
                    <a:lstStyle/>
                    <a:p>
                      <a:pPr algn="ctr" fontAlgn="ctr"/>
                      <a:r>
                        <a:rPr lang="ru-RU" sz="850" u="none" strike="noStrike">
                          <a:effectLst/>
                        </a:rPr>
                        <a:t>Процент</a:t>
                      </a:r>
                      <a:endParaRPr lang="ru-RU" sz="850" b="0" i="0" u="none" strike="noStrike">
                        <a:solidFill>
                          <a:srgbClr val="000000"/>
                        </a:solidFill>
                        <a:effectLst/>
                        <a:latin typeface="Arial" panose="020B0604020202020204" pitchFamily="34" charset="0"/>
                      </a:endParaRPr>
                    </a:p>
                  </a:txBody>
                  <a:tcPr marL="3663" marR="3663" marT="3663" marB="0" anchor="ctr"/>
                </a:tc>
                <a:tc>
                  <a:txBody>
                    <a:bodyPr/>
                    <a:lstStyle/>
                    <a:p>
                      <a:pPr algn="ctr" fontAlgn="ctr"/>
                      <a:r>
                        <a:rPr lang="ru-RU" sz="850" u="none" strike="noStrike">
                          <a:effectLst/>
                        </a:rPr>
                        <a:t>638</a:t>
                      </a:r>
                      <a:endParaRPr lang="ru-RU" sz="850" b="0" i="0" u="none" strike="noStrike">
                        <a:solidFill>
                          <a:srgbClr val="000000"/>
                        </a:solidFill>
                        <a:effectLst/>
                        <a:latin typeface="Arial" panose="020B0604020202020204" pitchFamily="34" charset="0"/>
                      </a:endParaRPr>
                    </a:p>
                  </a:txBody>
                  <a:tcPr marL="3663" marR="3663" marT="3663" marB="0" anchor="ctr"/>
                </a:tc>
                <a:tc>
                  <a:txBody>
                    <a:bodyPr/>
                    <a:lstStyle/>
                    <a:p>
                      <a:pPr algn="ctr" fontAlgn="ctr"/>
                      <a:r>
                        <a:rPr lang="en-US" sz="850" u="none" strike="noStrike" dirty="0">
                          <a:effectLst/>
                        </a:rPr>
                        <a:t>100</a:t>
                      </a:r>
                      <a:endParaRPr lang="ru-RU" sz="850" b="0" i="0" u="none" strike="noStrike" dirty="0">
                        <a:solidFill>
                          <a:srgbClr val="000000"/>
                        </a:solidFill>
                        <a:effectLst/>
                        <a:latin typeface="Arial" panose="020B0604020202020204" pitchFamily="34" charset="0"/>
                      </a:endParaRPr>
                    </a:p>
                  </a:txBody>
                  <a:tcPr marL="3663" marR="3663" marT="3663" marB="0" anchor="ctr"/>
                </a:tc>
                <a:tc>
                  <a:txBody>
                    <a:bodyPr/>
                    <a:lstStyle/>
                    <a:p>
                      <a:pPr algn="ctr" fontAlgn="ctr"/>
                      <a:r>
                        <a:rPr lang="en-US" sz="850" u="none" strike="noStrike" dirty="0">
                          <a:effectLst/>
                        </a:rPr>
                        <a:t>100</a:t>
                      </a:r>
                      <a:endParaRPr lang="ru-RU" sz="850" b="0" i="0" u="none" strike="noStrike" dirty="0">
                        <a:solidFill>
                          <a:srgbClr val="000000"/>
                        </a:solidFill>
                        <a:effectLst/>
                        <a:latin typeface="Arial" panose="020B0604020202020204" pitchFamily="34" charset="0"/>
                      </a:endParaRPr>
                    </a:p>
                  </a:txBody>
                  <a:tcPr marL="3663" marR="3663" marT="3663" marB="0" anchor="ctr"/>
                </a:tc>
                <a:tc>
                  <a:txBody>
                    <a:bodyPr/>
                    <a:lstStyle/>
                    <a:p>
                      <a:pPr algn="ctr" fontAlgn="ctr"/>
                      <a:r>
                        <a:rPr lang="en-US" sz="850" u="none" strike="noStrike" dirty="0">
                          <a:effectLst/>
                        </a:rPr>
                        <a:t>100</a:t>
                      </a:r>
                      <a:endParaRPr lang="ru-RU" sz="850" b="0" i="0" u="none" strike="noStrike" dirty="0">
                        <a:solidFill>
                          <a:srgbClr val="000000"/>
                        </a:solidFill>
                        <a:effectLst/>
                        <a:latin typeface="Arial" panose="020B0604020202020204" pitchFamily="34" charset="0"/>
                      </a:endParaRPr>
                    </a:p>
                  </a:txBody>
                  <a:tcPr marL="3663" marR="3663" marT="3663" marB="0" anchor="ctr"/>
                </a:tc>
                <a:tc>
                  <a:txBody>
                    <a:bodyPr/>
                    <a:lstStyle/>
                    <a:p>
                      <a:pPr algn="ctr" fontAlgn="ctr"/>
                      <a:r>
                        <a:rPr lang="en-US" sz="850" u="none" strike="noStrike" dirty="0">
                          <a:effectLst/>
                        </a:rPr>
                        <a:t>100</a:t>
                      </a:r>
                      <a:endParaRPr lang="ru-RU" sz="850" b="0" i="0" u="none" strike="noStrike" dirty="0">
                        <a:solidFill>
                          <a:srgbClr val="000000"/>
                        </a:solidFill>
                        <a:effectLst/>
                        <a:latin typeface="Calibri" panose="020F0502020204030204" pitchFamily="34" charset="0"/>
                      </a:endParaRPr>
                    </a:p>
                  </a:txBody>
                  <a:tcPr marL="3663" marR="3663" marT="3663" marB="0" anchor="ctr"/>
                </a:tc>
                <a:tc>
                  <a:txBody>
                    <a:bodyPr/>
                    <a:lstStyle/>
                    <a:p>
                      <a:pPr algn="ctr" fontAlgn="ctr"/>
                      <a:r>
                        <a:rPr lang="en-US" sz="850" u="none" strike="noStrike" dirty="0">
                          <a:effectLst/>
                        </a:rPr>
                        <a:t>100</a:t>
                      </a:r>
                      <a:endParaRPr lang="ru-RU" sz="850" b="0" i="0" u="none" strike="noStrike" dirty="0">
                        <a:solidFill>
                          <a:srgbClr val="000000"/>
                        </a:solidFill>
                        <a:effectLst/>
                        <a:latin typeface="Calibri" panose="020F0502020204030204" pitchFamily="34" charset="0"/>
                      </a:endParaRPr>
                    </a:p>
                  </a:txBody>
                  <a:tcPr marL="3663" marR="3663" marT="3663" marB="0" anchor="ctr"/>
                </a:tc>
                <a:extLst>
                  <a:ext uri="{0D108BD9-81ED-4DB2-BD59-A6C34878D82A}">
                    <a16:rowId xmlns:a16="http://schemas.microsoft.com/office/drawing/2014/main" val="3928116275"/>
                  </a:ext>
                </a:extLst>
              </a:tr>
              <a:tr h="266064">
                <a:tc>
                  <a:txBody>
                    <a:bodyPr/>
                    <a:lstStyle/>
                    <a:p>
                      <a:pPr algn="l" fontAlgn="ctr"/>
                      <a:r>
                        <a:rPr lang="ru-RU" sz="850" u="none" strike="noStrike" dirty="0">
                          <a:effectLst/>
                        </a:rPr>
                        <a:t>Снижение уровня вовлеченности населения в незаконный оборот наркотиков на 100 тыс. человек</a:t>
                      </a:r>
                      <a:endParaRPr lang="ru-RU" sz="850" b="0" i="0" u="none" strike="noStrike" dirty="0">
                        <a:solidFill>
                          <a:srgbClr val="000000"/>
                        </a:solidFill>
                        <a:effectLst/>
                        <a:latin typeface="Arial" panose="020B0604020202020204" pitchFamily="34" charset="0"/>
                      </a:endParaRPr>
                    </a:p>
                  </a:txBody>
                  <a:tcPr marL="3663" marR="3663" marT="3663" marB="0" anchor="ctr"/>
                </a:tc>
                <a:tc>
                  <a:txBody>
                    <a:bodyPr/>
                    <a:lstStyle/>
                    <a:p>
                      <a:pPr algn="ctr" fontAlgn="ctr"/>
                      <a:r>
                        <a:rPr lang="ru-RU" sz="850" u="none" strike="noStrike">
                          <a:effectLst/>
                        </a:rPr>
                        <a:t>Показатель муниципальной программы</a:t>
                      </a:r>
                      <a:endParaRPr lang="ru-RU" sz="850" b="0" i="0" u="none" strike="noStrike">
                        <a:solidFill>
                          <a:srgbClr val="000000"/>
                        </a:solidFill>
                        <a:effectLst/>
                        <a:latin typeface="Arial" panose="020B0604020202020204" pitchFamily="34" charset="0"/>
                      </a:endParaRPr>
                    </a:p>
                  </a:txBody>
                  <a:tcPr marL="3663" marR="3663" marT="3663" marB="0" anchor="ctr"/>
                </a:tc>
                <a:tc>
                  <a:txBody>
                    <a:bodyPr/>
                    <a:lstStyle/>
                    <a:p>
                      <a:pPr algn="ctr" fontAlgn="ctr"/>
                      <a:r>
                        <a:rPr lang="ru-RU" sz="850" u="none" strike="noStrike">
                          <a:effectLst/>
                        </a:rPr>
                        <a:t>человек на 100 тыс. населения</a:t>
                      </a:r>
                      <a:endParaRPr lang="ru-RU" sz="850" b="0" i="0" u="none" strike="noStrike">
                        <a:solidFill>
                          <a:srgbClr val="000000"/>
                        </a:solidFill>
                        <a:effectLst/>
                        <a:latin typeface="Arial" panose="020B0604020202020204" pitchFamily="34" charset="0"/>
                      </a:endParaRPr>
                    </a:p>
                  </a:txBody>
                  <a:tcPr marL="3663" marR="3663" marT="3663" marB="0" anchor="ctr"/>
                </a:tc>
                <a:tc>
                  <a:txBody>
                    <a:bodyPr/>
                    <a:lstStyle/>
                    <a:p>
                      <a:pPr algn="ctr" fontAlgn="ctr"/>
                      <a:r>
                        <a:rPr lang="ru-RU" sz="850" u="none" strike="noStrike">
                          <a:effectLst/>
                        </a:rPr>
                        <a:t>70,5</a:t>
                      </a:r>
                      <a:endParaRPr lang="ru-RU" sz="850" b="0" i="0" u="none" strike="noStrike">
                        <a:solidFill>
                          <a:srgbClr val="000000"/>
                        </a:solidFill>
                        <a:effectLst/>
                        <a:latin typeface="Arial" panose="020B0604020202020204" pitchFamily="34" charset="0"/>
                      </a:endParaRPr>
                    </a:p>
                  </a:txBody>
                  <a:tcPr marL="3663" marR="3663" marT="3663" marB="0" anchor="ctr"/>
                </a:tc>
                <a:tc>
                  <a:txBody>
                    <a:bodyPr/>
                    <a:lstStyle/>
                    <a:p>
                      <a:pPr algn="ctr" fontAlgn="ctr"/>
                      <a:r>
                        <a:rPr lang="en-US" sz="850" u="none" strike="noStrike" dirty="0">
                          <a:effectLst/>
                        </a:rPr>
                        <a:t>66,9</a:t>
                      </a:r>
                      <a:endParaRPr lang="ru-RU" sz="850" b="0" i="0" u="none" strike="noStrike" dirty="0">
                        <a:solidFill>
                          <a:srgbClr val="000000"/>
                        </a:solidFill>
                        <a:effectLst/>
                        <a:latin typeface="Arial" panose="020B0604020202020204" pitchFamily="34" charset="0"/>
                      </a:endParaRPr>
                    </a:p>
                  </a:txBody>
                  <a:tcPr marL="3663" marR="3663" marT="3663" marB="0" anchor="ctr"/>
                </a:tc>
                <a:tc>
                  <a:txBody>
                    <a:bodyPr/>
                    <a:lstStyle/>
                    <a:p>
                      <a:pPr algn="ctr" fontAlgn="ctr"/>
                      <a:r>
                        <a:rPr lang="en-US" sz="850" u="none" strike="noStrike" dirty="0">
                          <a:effectLst/>
                        </a:rPr>
                        <a:t>63,6</a:t>
                      </a:r>
                      <a:endParaRPr lang="ru-RU" sz="850" b="0" i="0" u="none" strike="noStrike" dirty="0">
                        <a:solidFill>
                          <a:srgbClr val="000000"/>
                        </a:solidFill>
                        <a:effectLst/>
                        <a:latin typeface="Arial" panose="020B0604020202020204" pitchFamily="34" charset="0"/>
                      </a:endParaRPr>
                    </a:p>
                  </a:txBody>
                  <a:tcPr marL="3663" marR="3663" marT="3663" marB="0" anchor="ctr"/>
                </a:tc>
                <a:tc>
                  <a:txBody>
                    <a:bodyPr/>
                    <a:lstStyle/>
                    <a:p>
                      <a:pPr algn="ctr" fontAlgn="ctr"/>
                      <a:r>
                        <a:rPr lang="en-US" sz="850" u="none" strike="noStrike" dirty="0">
                          <a:effectLst/>
                        </a:rPr>
                        <a:t>60,5</a:t>
                      </a:r>
                      <a:endParaRPr lang="ru-RU" sz="850" b="0" i="0" u="none" strike="noStrike" dirty="0">
                        <a:solidFill>
                          <a:srgbClr val="000000"/>
                        </a:solidFill>
                        <a:effectLst/>
                        <a:latin typeface="Arial" panose="020B0604020202020204" pitchFamily="34" charset="0"/>
                      </a:endParaRPr>
                    </a:p>
                  </a:txBody>
                  <a:tcPr marL="3663" marR="3663" marT="3663" marB="0" anchor="ctr"/>
                </a:tc>
                <a:tc>
                  <a:txBody>
                    <a:bodyPr/>
                    <a:lstStyle/>
                    <a:p>
                      <a:pPr algn="ctr" fontAlgn="ctr"/>
                      <a:r>
                        <a:rPr lang="en-US" sz="850" u="none" strike="noStrike" dirty="0">
                          <a:effectLst/>
                        </a:rPr>
                        <a:t>57,4</a:t>
                      </a:r>
                      <a:endParaRPr lang="ru-RU" sz="850" b="0" i="0" u="none" strike="noStrike" dirty="0">
                        <a:solidFill>
                          <a:srgbClr val="000000"/>
                        </a:solidFill>
                        <a:effectLst/>
                        <a:latin typeface="Calibri" panose="020F0502020204030204" pitchFamily="34" charset="0"/>
                      </a:endParaRPr>
                    </a:p>
                  </a:txBody>
                  <a:tcPr marL="3663" marR="3663" marT="3663" marB="0" anchor="ctr"/>
                </a:tc>
                <a:tc>
                  <a:txBody>
                    <a:bodyPr/>
                    <a:lstStyle/>
                    <a:p>
                      <a:pPr algn="ctr" fontAlgn="ctr"/>
                      <a:r>
                        <a:rPr lang="ru-RU" sz="850" u="none" strike="noStrike">
                          <a:effectLst/>
                        </a:rPr>
                        <a:t>57,4</a:t>
                      </a:r>
                      <a:endParaRPr lang="ru-RU" sz="850" b="0" i="0" u="none" strike="noStrike">
                        <a:solidFill>
                          <a:srgbClr val="000000"/>
                        </a:solidFill>
                        <a:effectLst/>
                        <a:latin typeface="Calibri" panose="020F0502020204030204" pitchFamily="34" charset="0"/>
                      </a:endParaRPr>
                    </a:p>
                  </a:txBody>
                  <a:tcPr marL="3663" marR="3663" marT="3663" marB="0" anchor="ctr"/>
                </a:tc>
                <a:extLst>
                  <a:ext uri="{0D108BD9-81ED-4DB2-BD59-A6C34878D82A}">
                    <a16:rowId xmlns:a16="http://schemas.microsoft.com/office/drawing/2014/main" val="282610711"/>
                  </a:ext>
                </a:extLst>
              </a:tr>
              <a:tr h="266064">
                <a:tc>
                  <a:txBody>
                    <a:bodyPr/>
                    <a:lstStyle/>
                    <a:p>
                      <a:pPr algn="l" fontAlgn="ctr"/>
                      <a:r>
                        <a:rPr lang="ru-RU" sz="850" u="none" strike="noStrike" dirty="0">
                          <a:effectLst/>
                        </a:rPr>
                        <a:t>Снижение уровня </a:t>
                      </a:r>
                      <a:r>
                        <a:rPr lang="ru-RU" sz="850" u="none" strike="noStrike" dirty="0" err="1">
                          <a:effectLst/>
                        </a:rPr>
                        <a:t>криминогенности</a:t>
                      </a:r>
                      <a:r>
                        <a:rPr lang="ru-RU" sz="850" u="none" strike="noStrike" dirty="0">
                          <a:effectLst/>
                        </a:rPr>
                        <a:t> наркомании на 100 тыс. человек</a:t>
                      </a:r>
                      <a:endParaRPr lang="ru-RU" sz="850" b="0" i="0" u="none" strike="noStrike" dirty="0">
                        <a:solidFill>
                          <a:srgbClr val="000000"/>
                        </a:solidFill>
                        <a:effectLst/>
                        <a:latin typeface="Arial" panose="020B0604020202020204" pitchFamily="34" charset="0"/>
                      </a:endParaRPr>
                    </a:p>
                  </a:txBody>
                  <a:tcPr marL="3663" marR="3663" marT="3663" marB="0" anchor="ctr"/>
                </a:tc>
                <a:tc>
                  <a:txBody>
                    <a:bodyPr/>
                    <a:lstStyle/>
                    <a:p>
                      <a:pPr algn="ctr" fontAlgn="ctr"/>
                      <a:r>
                        <a:rPr lang="ru-RU" sz="850" u="none" strike="noStrike">
                          <a:effectLst/>
                        </a:rPr>
                        <a:t>Показатель муниципальной программы</a:t>
                      </a:r>
                      <a:endParaRPr lang="ru-RU" sz="850" b="0" i="0" u="none" strike="noStrike">
                        <a:solidFill>
                          <a:srgbClr val="000000"/>
                        </a:solidFill>
                        <a:effectLst/>
                        <a:latin typeface="Arial" panose="020B0604020202020204" pitchFamily="34" charset="0"/>
                      </a:endParaRPr>
                    </a:p>
                  </a:txBody>
                  <a:tcPr marL="3663" marR="3663" marT="3663" marB="0" anchor="ctr"/>
                </a:tc>
                <a:tc>
                  <a:txBody>
                    <a:bodyPr/>
                    <a:lstStyle/>
                    <a:p>
                      <a:pPr algn="ctr" fontAlgn="ctr"/>
                      <a:r>
                        <a:rPr lang="ru-RU" sz="850" u="none" strike="noStrike">
                          <a:effectLst/>
                        </a:rPr>
                        <a:t>человек на 100 тыс. населения</a:t>
                      </a:r>
                      <a:endParaRPr lang="ru-RU" sz="850" b="0" i="0" u="none" strike="noStrike">
                        <a:solidFill>
                          <a:srgbClr val="000000"/>
                        </a:solidFill>
                        <a:effectLst/>
                        <a:latin typeface="Arial" panose="020B0604020202020204" pitchFamily="34" charset="0"/>
                      </a:endParaRPr>
                    </a:p>
                  </a:txBody>
                  <a:tcPr marL="3663" marR="3663" marT="3663" marB="0" anchor="ctr"/>
                </a:tc>
                <a:tc>
                  <a:txBody>
                    <a:bodyPr/>
                    <a:lstStyle/>
                    <a:p>
                      <a:pPr algn="ctr" fontAlgn="ctr"/>
                      <a:r>
                        <a:rPr lang="ru-RU" sz="850" u="none" strike="noStrike">
                          <a:effectLst/>
                        </a:rPr>
                        <a:t>71,5</a:t>
                      </a:r>
                      <a:endParaRPr lang="ru-RU" sz="850" b="0" i="0" u="none" strike="noStrike">
                        <a:solidFill>
                          <a:srgbClr val="000000"/>
                        </a:solidFill>
                        <a:effectLst/>
                        <a:latin typeface="Arial" panose="020B0604020202020204" pitchFamily="34" charset="0"/>
                      </a:endParaRPr>
                    </a:p>
                  </a:txBody>
                  <a:tcPr marL="3663" marR="3663" marT="3663" marB="0" anchor="ctr"/>
                </a:tc>
                <a:tc>
                  <a:txBody>
                    <a:bodyPr/>
                    <a:lstStyle/>
                    <a:p>
                      <a:pPr algn="ctr" fontAlgn="ctr"/>
                      <a:r>
                        <a:rPr lang="en-US" sz="850" u="none" strike="noStrike" dirty="0">
                          <a:effectLst/>
                        </a:rPr>
                        <a:t>66,9</a:t>
                      </a:r>
                      <a:endParaRPr lang="ru-RU" sz="850" b="0" i="0" u="none" strike="noStrike" dirty="0">
                        <a:solidFill>
                          <a:srgbClr val="000000"/>
                        </a:solidFill>
                        <a:effectLst/>
                        <a:latin typeface="Arial" panose="020B0604020202020204" pitchFamily="34" charset="0"/>
                      </a:endParaRPr>
                    </a:p>
                  </a:txBody>
                  <a:tcPr marL="3663" marR="3663" marT="3663" marB="0" anchor="ctr"/>
                </a:tc>
                <a:tc>
                  <a:txBody>
                    <a:bodyPr/>
                    <a:lstStyle/>
                    <a:p>
                      <a:pPr algn="ctr" fontAlgn="ctr"/>
                      <a:r>
                        <a:rPr lang="en-US" sz="850" u="none" strike="noStrike" dirty="0">
                          <a:effectLst/>
                        </a:rPr>
                        <a:t>63,6</a:t>
                      </a:r>
                      <a:endParaRPr lang="ru-RU" sz="850" b="0" i="0" u="none" strike="noStrike" dirty="0">
                        <a:solidFill>
                          <a:srgbClr val="000000"/>
                        </a:solidFill>
                        <a:effectLst/>
                        <a:latin typeface="Arial" panose="020B0604020202020204" pitchFamily="34" charset="0"/>
                      </a:endParaRPr>
                    </a:p>
                  </a:txBody>
                  <a:tcPr marL="3663" marR="3663" marT="3663" marB="0" anchor="ctr"/>
                </a:tc>
                <a:tc>
                  <a:txBody>
                    <a:bodyPr/>
                    <a:lstStyle/>
                    <a:p>
                      <a:pPr algn="ctr" fontAlgn="ctr"/>
                      <a:r>
                        <a:rPr lang="en-US" sz="850" u="none" strike="noStrike" dirty="0">
                          <a:effectLst/>
                        </a:rPr>
                        <a:t>60,5</a:t>
                      </a:r>
                      <a:endParaRPr lang="ru-RU" sz="850" b="0" i="0" u="none" strike="noStrike" dirty="0">
                        <a:solidFill>
                          <a:srgbClr val="000000"/>
                        </a:solidFill>
                        <a:effectLst/>
                        <a:latin typeface="Arial" panose="020B0604020202020204" pitchFamily="34" charset="0"/>
                      </a:endParaRPr>
                    </a:p>
                  </a:txBody>
                  <a:tcPr marL="3663" marR="3663" marT="3663" marB="0" anchor="ctr"/>
                </a:tc>
                <a:tc>
                  <a:txBody>
                    <a:bodyPr/>
                    <a:lstStyle/>
                    <a:p>
                      <a:pPr algn="ctr" fontAlgn="ctr"/>
                      <a:r>
                        <a:rPr lang="en-US" sz="850" u="none" strike="noStrike" dirty="0">
                          <a:effectLst/>
                        </a:rPr>
                        <a:t>57,4</a:t>
                      </a:r>
                      <a:endParaRPr lang="ru-RU" sz="850" b="0" i="0" u="none" strike="noStrike" dirty="0">
                        <a:solidFill>
                          <a:srgbClr val="000000"/>
                        </a:solidFill>
                        <a:effectLst/>
                        <a:latin typeface="Calibri" panose="020F0502020204030204" pitchFamily="34" charset="0"/>
                      </a:endParaRPr>
                    </a:p>
                  </a:txBody>
                  <a:tcPr marL="3663" marR="3663" marT="3663" marB="0" anchor="ctr"/>
                </a:tc>
                <a:tc>
                  <a:txBody>
                    <a:bodyPr/>
                    <a:lstStyle/>
                    <a:p>
                      <a:pPr algn="ctr" fontAlgn="ctr"/>
                      <a:r>
                        <a:rPr lang="ru-RU" sz="850" u="none" strike="noStrike" dirty="0">
                          <a:effectLst/>
                        </a:rPr>
                        <a:t>57,4</a:t>
                      </a:r>
                      <a:endParaRPr lang="ru-RU" sz="850" b="0" i="0" u="none" strike="noStrike" dirty="0">
                        <a:solidFill>
                          <a:srgbClr val="000000"/>
                        </a:solidFill>
                        <a:effectLst/>
                        <a:latin typeface="Calibri" panose="020F0502020204030204" pitchFamily="34" charset="0"/>
                      </a:endParaRPr>
                    </a:p>
                  </a:txBody>
                  <a:tcPr marL="3663" marR="3663" marT="3663" marB="0" anchor="ctr"/>
                </a:tc>
                <a:extLst>
                  <a:ext uri="{0D108BD9-81ED-4DB2-BD59-A6C34878D82A}">
                    <a16:rowId xmlns:a16="http://schemas.microsoft.com/office/drawing/2014/main" val="3464476265"/>
                  </a:ext>
                </a:extLst>
              </a:tr>
            </a:tbl>
          </a:graphicData>
        </a:graphic>
      </p:graphicFrame>
    </p:spTree>
    <p:extLst>
      <p:ext uri="{BB962C8B-B14F-4D97-AF65-F5344CB8AC3E}">
        <p14:creationId xmlns:p14="http://schemas.microsoft.com/office/powerpoint/2010/main" val="1643025060"/>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C76ABE35-EE31-4586-BF2E-7BF9729091A9}"/>
              </a:ext>
            </a:extLst>
          </p:cNvPr>
          <p:cNvSpPr>
            <a:spLocks noGrp="1"/>
          </p:cNvSpPr>
          <p:nvPr>
            <p:ph type="title"/>
          </p:nvPr>
        </p:nvSpPr>
        <p:spPr>
          <a:xfrm>
            <a:off x="845127" y="170694"/>
            <a:ext cx="11192963" cy="539587"/>
          </a:xfrm>
        </p:spPr>
        <p:txBody>
          <a:bodyPr>
            <a:noAutofit/>
          </a:bodyPr>
          <a:lstStyle/>
          <a:p>
            <a:pPr algn="ctr"/>
            <a:r>
              <a:rPr lang="ru-RU" sz="2400" dirty="0"/>
              <a:t>Реализация муниципальных программ</a:t>
            </a:r>
            <a:br>
              <a:rPr lang="ru-RU" sz="2400" dirty="0"/>
            </a:br>
            <a:r>
              <a:rPr lang="ru-RU" sz="2400" dirty="0"/>
              <a:t> городского округа Долгопрудный в разрезе целевых показателей в динамике</a:t>
            </a:r>
          </a:p>
        </p:txBody>
      </p:sp>
      <p:sp>
        <p:nvSpPr>
          <p:cNvPr id="4" name="Номер слайда 3">
            <a:extLst>
              <a:ext uri="{FF2B5EF4-FFF2-40B4-BE49-F238E27FC236}">
                <a16:creationId xmlns:a16="http://schemas.microsoft.com/office/drawing/2014/main" id="{6F302A7F-1EA8-4336-863D-1EEEBC559F5F}"/>
              </a:ext>
            </a:extLst>
          </p:cNvPr>
          <p:cNvSpPr>
            <a:spLocks noGrp="1"/>
          </p:cNvSpPr>
          <p:nvPr>
            <p:ph type="sldNum" sz="quarter" idx="12"/>
          </p:nvPr>
        </p:nvSpPr>
        <p:spPr>
          <a:xfrm>
            <a:off x="9448800" y="6492240"/>
            <a:ext cx="2743200" cy="365125"/>
          </a:xfrm>
        </p:spPr>
        <p:txBody>
          <a:bodyPr/>
          <a:lstStyle/>
          <a:p>
            <a:fld id="{E4EB6E89-BA87-4003-BD23-6BDF40F3EBED}" type="slidenum">
              <a:rPr lang="ru-RU" smtClean="0"/>
              <a:pPr/>
              <a:t>54</a:t>
            </a:fld>
            <a:endParaRPr lang="ru-RU"/>
          </a:p>
        </p:txBody>
      </p:sp>
      <p:pic>
        <p:nvPicPr>
          <p:cNvPr id="6" name="Объект 6">
            <a:extLst>
              <a:ext uri="{FF2B5EF4-FFF2-40B4-BE49-F238E27FC236}">
                <a16:creationId xmlns:a16="http://schemas.microsoft.com/office/drawing/2014/main" id="{4CE9F828-CB7F-4197-B7C9-2991DABD01A3}"/>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53910" y="170694"/>
            <a:ext cx="760490" cy="342008"/>
          </a:xfrm>
          <a:prstGeom prst="rect">
            <a:avLst/>
          </a:prstGeom>
        </p:spPr>
      </p:pic>
      <p:graphicFrame>
        <p:nvGraphicFramePr>
          <p:cNvPr id="7" name="Объект 6">
            <a:extLst>
              <a:ext uri="{FF2B5EF4-FFF2-40B4-BE49-F238E27FC236}">
                <a16:creationId xmlns:a16="http://schemas.microsoft.com/office/drawing/2014/main" id="{C71821D9-F39F-4DB2-81E8-A901CDB02E11}"/>
              </a:ext>
            </a:extLst>
          </p:cNvPr>
          <p:cNvGraphicFramePr>
            <a:graphicFrameLocks noGrp="1"/>
          </p:cNvGraphicFramePr>
          <p:nvPr>
            <p:ph idx="1"/>
            <p:extLst>
              <p:ext uri="{D42A27DB-BD31-4B8C-83A1-F6EECF244321}">
                <p14:modId xmlns:p14="http://schemas.microsoft.com/office/powerpoint/2010/main" val="4241958682"/>
              </p:ext>
            </p:extLst>
          </p:nvPr>
        </p:nvGraphicFramePr>
        <p:xfrm>
          <a:off x="714407" y="821509"/>
          <a:ext cx="11192964" cy="5914342"/>
        </p:xfrm>
        <a:graphic>
          <a:graphicData uri="http://schemas.openxmlformats.org/drawingml/2006/table">
            <a:tbl>
              <a:tblPr>
                <a:tableStyleId>{5C22544A-7EE6-4342-B048-85BDC9FD1C3A}</a:tableStyleId>
              </a:tblPr>
              <a:tblGrid>
                <a:gridCol w="3036328">
                  <a:extLst>
                    <a:ext uri="{9D8B030D-6E8A-4147-A177-3AD203B41FA5}">
                      <a16:colId xmlns:a16="http://schemas.microsoft.com/office/drawing/2014/main" val="1549087464"/>
                    </a:ext>
                  </a:extLst>
                </a:gridCol>
                <a:gridCol w="1142825">
                  <a:extLst>
                    <a:ext uri="{9D8B030D-6E8A-4147-A177-3AD203B41FA5}">
                      <a16:colId xmlns:a16="http://schemas.microsoft.com/office/drawing/2014/main" val="2914859674"/>
                    </a:ext>
                  </a:extLst>
                </a:gridCol>
                <a:gridCol w="963559">
                  <a:extLst>
                    <a:ext uri="{9D8B030D-6E8A-4147-A177-3AD203B41FA5}">
                      <a16:colId xmlns:a16="http://schemas.microsoft.com/office/drawing/2014/main" val="3178880918"/>
                    </a:ext>
                  </a:extLst>
                </a:gridCol>
                <a:gridCol w="963559">
                  <a:extLst>
                    <a:ext uri="{9D8B030D-6E8A-4147-A177-3AD203B41FA5}">
                      <a16:colId xmlns:a16="http://schemas.microsoft.com/office/drawing/2014/main" val="960554198"/>
                    </a:ext>
                  </a:extLst>
                </a:gridCol>
                <a:gridCol w="1008374">
                  <a:extLst>
                    <a:ext uri="{9D8B030D-6E8A-4147-A177-3AD203B41FA5}">
                      <a16:colId xmlns:a16="http://schemas.microsoft.com/office/drawing/2014/main" val="4201438245"/>
                    </a:ext>
                  </a:extLst>
                </a:gridCol>
                <a:gridCol w="985967">
                  <a:extLst>
                    <a:ext uri="{9D8B030D-6E8A-4147-A177-3AD203B41FA5}">
                      <a16:colId xmlns:a16="http://schemas.microsoft.com/office/drawing/2014/main" val="4184349756"/>
                    </a:ext>
                  </a:extLst>
                </a:gridCol>
                <a:gridCol w="1086805">
                  <a:extLst>
                    <a:ext uri="{9D8B030D-6E8A-4147-A177-3AD203B41FA5}">
                      <a16:colId xmlns:a16="http://schemas.microsoft.com/office/drawing/2014/main" val="3880554051"/>
                    </a:ext>
                  </a:extLst>
                </a:gridCol>
                <a:gridCol w="985967">
                  <a:extLst>
                    <a:ext uri="{9D8B030D-6E8A-4147-A177-3AD203B41FA5}">
                      <a16:colId xmlns:a16="http://schemas.microsoft.com/office/drawing/2014/main" val="4261699738"/>
                    </a:ext>
                  </a:extLst>
                </a:gridCol>
                <a:gridCol w="1019580">
                  <a:extLst>
                    <a:ext uri="{9D8B030D-6E8A-4147-A177-3AD203B41FA5}">
                      <a16:colId xmlns:a16="http://schemas.microsoft.com/office/drawing/2014/main" val="1098210738"/>
                    </a:ext>
                  </a:extLst>
                </a:gridCol>
              </a:tblGrid>
              <a:tr h="223000">
                <a:tc rowSpan="2">
                  <a:txBody>
                    <a:bodyPr/>
                    <a:lstStyle/>
                    <a:p>
                      <a:pPr algn="ctr" fontAlgn="ctr"/>
                      <a:r>
                        <a:rPr lang="ru-RU" sz="900" u="none" strike="noStrike" dirty="0">
                          <a:effectLst/>
                        </a:rPr>
                        <a:t>Наименование муниципальной программы/подпрограммы/показателя</a:t>
                      </a:r>
                      <a:endParaRPr lang="ru-RU" sz="900" b="0" i="0" u="none" strike="noStrike" dirty="0">
                        <a:solidFill>
                          <a:srgbClr val="000000"/>
                        </a:solidFill>
                        <a:effectLst/>
                        <a:latin typeface="Arial" panose="020B0604020202020204" pitchFamily="34" charset="0"/>
                      </a:endParaRPr>
                    </a:p>
                  </a:txBody>
                  <a:tcPr marL="3732" marR="3732" marT="3732" marB="0" anchor="ctr"/>
                </a:tc>
                <a:tc rowSpan="2">
                  <a:txBody>
                    <a:bodyPr/>
                    <a:lstStyle/>
                    <a:p>
                      <a:pPr algn="ctr" fontAlgn="ctr"/>
                      <a:r>
                        <a:rPr lang="ru-RU" sz="900" u="none" strike="noStrike">
                          <a:effectLst/>
                        </a:rPr>
                        <a:t>Тип показателя</a:t>
                      </a:r>
                      <a:endParaRPr lang="ru-RU" sz="900" b="0" i="0" u="none" strike="noStrike">
                        <a:solidFill>
                          <a:srgbClr val="000000"/>
                        </a:solidFill>
                        <a:effectLst/>
                        <a:latin typeface="Arial" panose="020B0604020202020204" pitchFamily="34" charset="0"/>
                      </a:endParaRPr>
                    </a:p>
                  </a:txBody>
                  <a:tcPr marL="3732" marR="3732" marT="3732" marB="0" anchor="ctr"/>
                </a:tc>
                <a:tc rowSpan="2">
                  <a:txBody>
                    <a:bodyPr/>
                    <a:lstStyle/>
                    <a:p>
                      <a:pPr algn="ctr" fontAlgn="ctr"/>
                      <a:r>
                        <a:rPr lang="ru-RU" sz="900" u="none" strike="noStrike">
                          <a:effectLst/>
                        </a:rPr>
                        <a:t>Единица измерения</a:t>
                      </a:r>
                      <a:endParaRPr lang="ru-RU" sz="900" b="0" i="0" u="none" strike="noStrike">
                        <a:solidFill>
                          <a:srgbClr val="000000"/>
                        </a:solidFill>
                        <a:effectLst/>
                        <a:latin typeface="Arial" panose="020B0604020202020204" pitchFamily="34" charset="0"/>
                      </a:endParaRPr>
                    </a:p>
                  </a:txBody>
                  <a:tcPr marL="3732" marR="3732" marT="3732" marB="0" anchor="ctr"/>
                </a:tc>
                <a:tc rowSpan="2">
                  <a:txBody>
                    <a:bodyPr/>
                    <a:lstStyle/>
                    <a:p>
                      <a:pPr algn="ctr" fontAlgn="ctr"/>
                      <a:r>
                        <a:rPr lang="ru-RU" sz="900" u="none" strike="noStrike">
                          <a:effectLst/>
                        </a:rPr>
                        <a:t>Базовое значение</a:t>
                      </a:r>
                      <a:endParaRPr lang="ru-RU" sz="900" b="0" i="0" u="none" strike="noStrike">
                        <a:solidFill>
                          <a:srgbClr val="000000"/>
                        </a:solidFill>
                        <a:effectLst/>
                        <a:latin typeface="Arial" panose="020B0604020202020204" pitchFamily="34" charset="0"/>
                      </a:endParaRPr>
                    </a:p>
                  </a:txBody>
                  <a:tcPr marL="3732" marR="3732" marT="3732" marB="0" anchor="ctr"/>
                </a:tc>
                <a:tc rowSpan="2">
                  <a:txBody>
                    <a:bodyPr/>
                    <a:lstStyle/>
                    <a:p>
                      <a:pPr algn="ctr" fontAlgn="ctr"/>
                      <a:r>
                        <a:rPr lang="ru-RU" sz="900" u="none" strike="noStrike" dirty="0">
                          <a:effectLst/>
                        </a:rPr>
                        <a:t>Достигнутое </a:t>
                      </a:r>
                    </a:p>
                    <a:p>
                      <a:pPr algn="ctr" fontAlgn="ctr"/>
                      <a:r>
                        <a:rPr lang="ru-RU" sz="900" u="none" strike="noStrike" dirty="0">
                          <a:effectLst/>
                        </a:rPr>
                        <a:t>2021 года</a:t>
                      </a:r>
                      <a:endParaRPr lang="ru-RU" sz="900" b="0" i="0" u="none" strike="noStrike" dirty="0">
                        <a:solidFill>
                          <a:srgbClr val="000000"/>
                        </a:solidFill>
                        <a:effectLst/>
                        <a:latin typeface="Arial" panose="020B0604020202020204" pitchFamily="34" charset="0"/>
                      </a:endParaRPr>
                    </a:p>
                  </a:txBody>
                  <a:tcPr marL="3732" marR="3732" marT="3732" marB="0" anchor="ctr"/>
                </a:tc>
                <a:tc rowSpan="2">
                  <a:txBody>
                    <a:bodyPr/>
                    <a:lstStyle/>
                    <a:p>
                      <a:pPr algn="ctr" fontAlgn="ctr"/>
                      <a:r>
                        <a:rPr lang="ru-RU" sz="900" u="none" strike="noStrike" dirty="0">
                          <a:effectLst/>
                        </a:rPr>
                        <a:t>Оценка 2022 год</a:t>
                      </a:r>
                      <a:endParaRPr lang="ru-RU" sz="900" b="0" i="0" u="none" strike="noStrike" dirty="0">
                        <a:solidFill>
                          <a:srgbClr val="000000"/>
                        </a:solidFill>
                        <a:effectLst/>
                        <a:latin typeface="Arial" panose="020B0604020202020204" pitchFamily="34" charset="0"/>
                      </a:endParaRPr>
                    </a:p>
                  </a:txBody>
                  <a:tcPr marL="3732" marR="3732" marT="3732" marB="0" anchor="ctr"/>
                </a:tc>
                <a:tc gridSpan="3">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ru-RU" sz="9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Планируемое значение показателя по годам реализации</a:t>
                      </a:r>
                    </a:p>
                  </a:txBody>
                  <a:tcPr marL="3729" marR="3729" marT="3729" marB="0" anchor="ctr"/>
                </a:tc>
                <a:tc hMerge="1">
                  <a:txBody>
                    <a:bodyPr/>
                    <a:lstStyle/>
                    <a:p>
                      <a:endParaRPr lang="ru-RU" dirty="0"/>
                    </a:p>
                  </a:txBody>
                  <a:tcPr marL="3729" marR="3729" marT="3729" marB="0" anchor="ctr"/>
                </a:tc>
                <a:tc hMerge="1">
                  <a:txBody>
                    <a:bodyPr/>
                    <a:lstStyle/>
                    <a:p>
                      <a:endParaRPr lang="ru-RU" dirty="0"/>
                    </a:p>
                  </a:txBody>
                  <a:tcPr marL="3729" marR="3729" marT="3729" marB="0" anchor="ctr"/>
                </a:tc>
                <a:extLst>
                  <a:ext uri="{0D108BD9-81ED-4DB2-BD59-A6C34878D82A}">
                    <a16:rowId xmlns:a16="http://schemas.microsoft.com/office/drawing/2014/main" val="3542763859"/>
                  </a:ext>
                </a:extLst>
              </a:tr>
              <a:tr h="139026">
                <a:tc vMerge="1">
                  <a:txBody>
                    <a:bodyPr/>
                    <a:lstStyle/>
                    <a:p>
                      <a:endParaRPr lang="ru-RU"/>
                    </a:p>
                  </a:txBody>
                  <a:tcPr/>
                </a:tc>
                <a:tc vMerge="1">
                  <a:txBody>
                    <a:bodyPr/>
                    <a:lstStyle/>
                    <a:p>
                      <a:endParaRPr lang="ru-RU"/>
                    </a:p>
                  </a:txBody>
                  <a:tcPr/>
                </a:tc>
                <a:tc vMerge="1">
                  <a:txBody>
                    <a:bodyPr/>
                    <a:lstStyle/>
                    <a:p>
                      <a:endParaRPr lang="ru-RU"/>
                    </a:p>
                  </a:txBody>
                  <a:tcPr/>
                </a:tc>
                <a:tc vMerge="1">
                  <a:txBody>
                    <a:bodyPr/>
                    <a:lstStyle/>
                    <a:p>
                      <a:endParaRPr lang="ru-RU"/>
                    </a:p>
                  </a:txBody>
                  <a:tcPr/>
                </a:tc>
                <a:tc vMerge="1">
                  <a:txBody>
                    <a:bodyPr/>
                    <a:lstStyle/>
                    <a:p>
                      <a:endParaRPr lang="ru-RU"/>
                    </a:p>
                  </a:txBody>
                  <a:tcPr/>
                </a:tc>
                <a:tc vMerge="1">
                  <a:txBody>
                    <a:bodyPr/>
                    <a:lstStyle/>
                    <a:p>
                      <a:endParaRPr lang="ru-RU"/>
                    </a:p>
                  </a:txBody>
                  <a:tcPr/>
                </a:tc>
                <a:tc>
                  <a:txBody>
                    <a:bodyPr/>
                    <a:lstStyle/>
                    <a:p>
                      <a:pPr algn="ctr" fontAlgn="ctr"/>
                      <a:r>
                        <a:rPr lang="ru-RU" sz="900" u="none" strike="noStrike" dirty="0">
                          <a:effectLst/>
                        </a:rPr>
                        <a:t>2023 год</a:t>
                      </a:r>
                      <a:endParaRPr lang="ru-RU" sz="900" b="0" i="0" u="none" strike="noStrike" dirty="0">
                        <a:solidFill>
                          <a:srgbClr val="000000"/>
                        </a:solidFill>
                        <a:effectLst/>
                        <a:latin typeface="Arial" panose="020B0604020202020204" pitchFamily="34" charset="0"/>
                      </a:endParaRPr>
                    </a:p>
                  </a:txBody>
                  <a:tcPr marL="3729" marR="3729" marT="3729" marB="0" anchor="ctr"/>
                </a:tc>
                <a:tc>
                  <a:txBody>
                    <a:bodyPr/>
                    <a:lstStyle/>
                    <a:p>
                      <a:pPr algn="ctr" fontAlgn="ctr"/>
                      <a:r>
                        <a:rPr lang="ru-RU" sz="900" u="none" strike="noStrike" dirty="0">
                          <a:effectLst/>
                        </a:rPr>
                        <a:t>2024 год</a:t>
                      </a:r>
                      <a:endParaRPr lang="ru-RU" sz="900" b="0" i="0" u="none" strike="noStrike" dirty="0">
                        <a:solidFill>
                          <a:srgbClr val="000000"/>
                        </a:solidFill>
                        <a:effectLst/>
                        <a:latin typeface="Arial" panose="020B0604020202020204" pitchFamily="34" charset="0"/>
                      </a:endParaRPr>
                    </a:p>
                  </a:txBody>
                  <a:tcPr marL="3729" marR="3729" marT="3729" marB="0" anchor="ctr"/>
                </a:tc>
                <a:tc>
                  <a:txBody>
                    <a:bodyPr/>
                    <a:lstStyle/>
                    <a:p>
                      <a:pPr algn="ctr" fontAlgn="ctr"/>
                      <a:r>
                        <a:rPr lang="ru-RU" sz="900" u="none" strike="noStrike" dirty="0">
                          <a:effectLst/>
                        </a:rPr>
                        <a:t>2025 год</a:t>
                      </a:r>
                      <a:endParaRPr lang="ru-RU" sz="900" b="0" i="0" u="none" strike="noStrike" dirty="0">
                        <a:solidFill>
                          <a:srgbClr val="000000"/>
                        </a:solidFill>
                        <a:effectLst/>
                        <a:latin typeface="Arial" panose="020B0604020202020204" pitchFamily="34" charset="0"/>
                      </a:endParaRPr>
                    </a:p>
                  </a:txBody>
                  <a:tcPr marL="3729" marR="3729" marT="3729" marB="0" anchor="ctr"/>
                </a:tc>
                <a:extLst>
                  <a:ext uri="{0D108BD9-81ED-4DB2-BD59-A6C34878D82A}">
                    <a16:rowId xmlns:a16="http://schemas.microsoft.com/office/drawing/2014/main" val="1870636671"/>
                  </a:ext>
                </a:extLst>
              </a:tr>
              <a:tr h="254819">
                <a:tc>
                  <a:txBody>
                    <a:bodyPr/>
                    <a:lstStyle/>
                    <a:p>
                      <a:pPr algn="l" fontAlgn="ctr"/>
                      <a:r>
                        <a:rPr lang="ru-RU" sz="900" u="none" strike="noStrike">
                          <a:effectLst/>
                        </a:rPr>
                        <a:t>Муниципальная программа «Безопасность и обеспечение безопасности жизнедеятельности населения»</a:t>
                      </a:r>
                      <a:endParaRPr lang="ru-RU" sz="900" b="1" i="0" u="none" strike="noStrike">
                        <a:solidFill>
                          <a:srgbClr val="000000"/>
                        </a:solidFill>
                        <a:effectLst/>
                        <a:latin typeface="Arial" panose="020B0604020202020204" pitchFamily="34" charset="0"/>
                      </a:endParaRPr>
                    </a:p>
                  </a:txBody>
                  <a:tcPr marL="3732" marR="3732" marT="3732" marB="0" anchor="ctr"/>
                </a:tc>
                <a:tc>
                  <a:txBody>
                    <a:bodyPr/>
                    <a:lstStyle/>
                    <a:p>
                      <a:pPr algn="ctr" fontAlgn="ctr"/>
                      <a:r>
                        <a:rPr lang="ru-RU" sz="900" u="none" strike="noStrike">
                          <a:effectLst/>
                        </a:rPr>
                        <a:t> </a:t>
                      </a:r>
                      <a:endParaRPr lang="ru-RU" sz="900" b="0" i="0" u="none" strike="noStrike">
                        <a:solidFill>
                          <a:srgbClr val="000000"/>
                        </a:solidFill>
                        <a:effectLst/>
                        <a:latin typeface="Arial" panose="020B0604020202020204" pitchFamily="34" charset="0"/>
                      </a:endParaRPr>
                    </a:p>
                  </a:txBody>
                  <a:tcPr marL="3732" marR="3732" marT="3732" marB="0" anchor="ctr"/>
                </a:tc>
                <a:tc>
                  <a:txBody>
                    <a:bodyPr/>
                    <a:lstStyle/>
                    <a:p>
                      <a:pPr algn="ctr" fontAlgn="ctr"/>
                      <a:r>
                        <a:rPr lang="ru-RU" sz="900" u="none" strike="noStrike">
                          <a:effectLst/>
                        </a:rPr>
                        <a:t> </a:t>
                      </a:r>
                      <a:endParaRPr lang="ru-RU" sz="900" b="0" i="0" u="none" strike="noStrike">
                        <a:solidFill>
                          <a:srgbClr val="000000"/>
                        </a:solidFill>
                        <a:effectLst/>
                        <a:latin typeface="Arial" panose="020B0604020202020204" pitchFamily="34" charset="0"/>
                      </a:endParaRPr>
                    </a:p>
                  </a:txBody>
                  <a:tcPr marL="3732" marR="3732" marT="3732" marB="0" anchor="ctr"/>
                </a:tc>
                <a:tc>
                  <a:txBody>
                    <a:bodyPr/>
                    <a:lstStyle/>
                    <a:p>
                      <a:pPr algn="ctr" fontAlgn="ctr"/>
                      <a:r>
                        <a:rPr lang="ru-RU" sz="900" u="none" strike="noStrike">
                          <a:effectLst/>
                        </a:rPr>
                        <a:t> </a:t>
                      </a:r>
                      <a:endParaRPr lang="ru-RU" sz="900" b="0" i="0" u="none" strike="noStrike">
                        <a:solidFill>
                          <a:srgbClr val="000000"/>
                        </a:solidFill>
                        <a:effectLst/>
                        <a:latin typeface="Arial" panose="020B0604020202020204" pitchFamily="34" charset="0"/>
                      </a:endParaRPr>
                    </a:p>
                  </a:txBody>
                  <a:tcPr marL="3732" marR="3732" marT="3732" marB="0" anchor="ctr"/>
                </a:tc>
                <a:tc>
                  <a:txBody>
                    <a:bodyPr/>
                    <a:lstStyle/>
                    <a:p>
                      <a:pPr algn="ctr" fontAlgn="ctr"/>
                      <a:r>
                        <a:rPr lang="ru-RU" sz="900" u="none" strike="noStrike">
                          <a:effectLst/>
                        </a:rPr>
                        <a:t> </a:t>
                      </a:r>
                      <a:endParaRPr lang="ru-RU" sz="900" b="0" i="0" u="none" strike="noStrike">
                        <a:solidFill>
                          <a:srgbClr val="000000"/>
                        </a:solidFill>
                        <a:effectLst/>
                        <a:latin typeface="Arial" panose="020B0604020202020204" pitchFamily="34" charset="0"/>
                      </a:endParaRPr>
                    </a:p>
                  </a:txBody>
                  <a:tcPr marL="3732" marR="3732" marT="3732" marB="0" anchor="ctr"/>
                </a:tc>
                <a:tc>
                  <a:txBody>
                    <a:bodyPr/>
                    <a:lstStyle/>
                    <a:p>
                      <a:pPr algn="ctr" fontAlgn="ctr"/>
                      <a:r>
                        <a:rPr lang="ru-RU" sz="900" u="none" strike="noStrike">
                          <a:effectLst/>
                        </a:rPr>
                        <a:t> </a:t>
                      </a:r>
                      <a:endParaRPr lang="ru-RU" sz="900" b="0" i="0" u="none" strike="noStrike">
                        <a:solidFill>
                          <a:srgbClr val="000000"/>
                        </a:solidFill>
                        <a:effectLst/>
                        <a:latin typeface="Arial" panose="020B0604020202020204" pitchFamily="34" charset="0"/>
                      </a:endParaRPr>
                    </a:p>
                  </a:txBody>
                  <a:tcPr marL="3732" marR="3732" marT="3732" marB="0" anchor="ctr"/>
                </a:tc>
                <a:tc>
                  <a:txBody>
                    <a:bodyPr/>
                    <a:lstStyle/>
                    <a:p>
                      <a:pPr algn="ctr" fontAlgn="ctr"/>
                      <a:r>
                        <a:rPr lang="ru-RU" sz="900" u="none" strike="noStrike">
                          <a:effectLst/>
                        </a:rPr>
                        <a:t> </a:t>
                      </a:r>
                      <a:endParaRPr lang="ru-RU" sz="900" b="0" i="0" u="none" strike="noStrike">
                        <a:solidFill>
                          <a:srgbClr val="000000"/>
                        </a:solidFill>
                        <a:effectLst/>
                        <a:latin typeface="Arial" panose="020B0604020202020204" pitchFamily="34" charset="0"/>
                      </a:endParaRPr>
                    </a:p>
                  </a:txBody>
                  <a:tcPr marL="3732" marR="3732" marT="3732" marB="0" anchor="ctr"/>
                </a:tc>
                <a:tc>
                  <a:txBody>
                    <a:bodyPr/>
                    <a:lstStyle/>
                    <a:p>
                      <a:pPr algn="ctr" fontAlgn="ctr"/>
                      <a:r>
                        <a:rPr lang="ru-RU" sz="900" u="none" strike="noStrike">
                          <a:effectLst/>
                        </a:rPr>
                        <a:t> </a:t>
                      </a:r>
                      <a:endParaRPr lang="ru-RU" sz="900" b="0" i="0" u="none" strike="noStrike">
                        <a:solidFill>
                          <a:srgbClr val="000000"/>
                        </a:solidFill>
                        <a:effectLst/>
                        <a:latin typeface="Calibri" panose="020F0502020204030204" pitchFamily="34" charset="0"/>
                      </a:endParaRPr>
                    </a:p>
                  </a:txBody>
                  <a:tcPr marL="3732" marR="3732" marT="3732" marB="0" anchor="ctr"/>
                </a:tc>
                <a:tc>
                  <a:txBody>
                    <a:bodyPr/>
                    <a:lstStyle/>
                    <a:p>
                      <a:pPr algn="ctr" fontAlgn="ctr"/>
                      <a:r>
                        <a:rPr lang="ru-RU" sz="900" u="none" strike="noStrike">
                          <a:effectLst/>
                        </a:rPr>
                        <a:t> </a:t>
                      </a:r>
                      <a:endParaRPr lang="ru-RU" sz="900" b="0" i="0" u="none" strike="noStrike">
                        <a:solidFill>
                          <a:srgbClr val="000000"/>
                        </a:solidFill>
                        <a:effectLst/>
                        <a:latin typeface="Calibri" panose="020F0502020204030204" pitchFamily="34" charset="0"/>
                      </a:endParaRPr>
                    </a:p>
                  </a:txBody>
                  <a:tcPr marL="3732" marR="3732" marT="3732" marB="0" anchor="ctr"/>
                </a:tc>
                <a:extLst>
                  <a:ext uri="{0D108BD9-81ED-4DB2-BD59-A6C34878D82A}">
                    <a16:rowId xmlns:a16="http://schemas.microsoft.com/office/drawing/2014/main" val="3516585535"/>
                  </a:ext>
                </a:extLst>
              </a:tr>
              <a:tr h="509638">
                <a:tc>
                  <a:txBody>
                    <a:bodyPr/>
                    <a:lstStyle/>
                    <a:p>
                      <a:pPr algn="l" fontAlgn="ctr"/>
                      <a:r>
                        <a:rPr lang="ru-RU" sz="900" u="none" strike="noStrike" dirty="0">
                          <a:effectLst/>
                        </a:rPr>
                        <a:t>Подпрограмма II «Снижение рисков возникновения и смягчение последствий чрезвычайных ситуаций природного и техногенного характера на территории муниципального образования Московской области»</a:t>
                      </a:r>
                      <a:endParaRPr lang="ru-RU" sz="900" b="1" i="0" u="none" strike="noStrike" dirty="0">
                        <a:solidFill>
                          <a:srgbClr val="000000"/>
                        </a:solidFill>
                        <a:effectLst/>
                        <a:latin typeface="Arial" panose="020B0604020202020204" pitchFamily="34" charset="0"/>
                      </a:endParaRPr>
                    </a:p>
                  </a:txBody>
                  <a:tcPr marL="3732" marR="3732" marT="3732" marB="0" anchor="ctr"/>
                </a:tc>
                <a:tc>
                  <a:txBody>
                    <a:bodyPr/>
                    <a:lstStyle/>
                    <a:p>
                      <a:pPr algn="ctr" fontAlgn="ctr"/>
                      <a:r>
                        <a:rPr lang="ru-RU" sz="900" u="none" strike="noStrike">
                          <a:effectLst/>
                        </a:rPr>
                        <a:t> </a:t>
                      </a:r>
                      <a:endParaRPr lang="ru-RU" sz="900" b="0" i="0" u="none" strike="noStrike">
                        <a:solidFill>
                          <a:srgbClr val="000000"/>
                        </a:solidFill>
                        <a:effectLst/>
                        <a:latin typeface="Arial" panose="020B0604020202020204" pitchFamily="34" charset="0"/>
                      </a:endParaRPr>
                    </a:p>
                  </a:txBody>
                  <a:tcPr marL="3732" marR="3732" marT="3732" marB="0" anchor="ctr"/>
                </a:tc>
                <a:tc>
                  <a:txBody>
                    <a:bodyPr/>
                    <a:lstStyle/>
                    <a:p>
                      <a:pPr algn="ctr" fontAlgn="ctr"/>
                      <a:r>
                        <a:rPr lang="ru-RU" sz="900" u="none" strike="noStrike">
                          <a:effectLst/>
                        </a:rPr>
                        <a:t> </a:t>
                      </a:r>
                      <a:endParaRPr lang="ru-RU" sz="900" b="0" i="0" u="none" strike="noStrike">
                        <a:solidFill>
                          <a:srgbClr val="000000"/>
                        </a:solidFill>
                        <a:effectLst/>
                        <a:latin typeface="Arial" panose="020B0604020202020204" pitchFamily="34" charset="0"/>
                      </a:endParaRPr>
                    </a:p>
                  </a:txBody>
                  <a:tcPr marL="3732" marR="3732" marT="3732" marB="0" anchor="ctr"/>
                </a:tc>
                <a:tc>
                  <a:txBody>
                    <a:bodyPr/>
                    <a:lstStyle/>
                    <a:p>
                      <a:pPr algn="ctr" fontAlgn="ctr"/>
                      <a:r>
                        <a:rPr lang="ru-RU" sz="900" u="none" strike="noStrike">
                          <a:effectLst/>
                        </a:rPr>
                        <a:t> </a:t>
                      </a:r>
                      <a:endParaRPr lang="ru-RU" sz="900" b="0" i="0" u="none" strike="noStrike">
                        <a:solidFill>
                          <a:srgbClr val="000000"/>
                        </a:solidFill>
                        <a:effectLst/>
                        <a:latin typeface="Arial" panose="020B0604020202020204" pitchFamily="34" charset="0"/>
                      </a:endParaRPr>
                    </a:p>
                  </a:txBody>
                  <a:tcPr marL="3732" marR="3732" marT="3732" marB="0" anchor="ctr"/>
                </a:tc>
                <a:tc>
                  <a:txBody>
                    <a:bodyPr/>
                    <a:lstStyle/>
                    <a:p>
                      <a:pPr algn="ctr" fontAlgn="ctr"/>
                      <a:r>
                        <a:rPr lang="ru-RU" sz="900" u="none" strike="noStrike">
                          <a:effectLst/>
                        </a:rPr>
                        <a:t> </a:t>
                      </a:r>
                      <a:endParaRPr lang="ru-RU" sz="900" b="0" i="0" u="none" strike="noStrike">
                        <a:solidFill>
                          <a:srgbClr val="000000"/>
                        </a:solidFill>
                        <a:effectLst/>
                        <a:latin typeface="Arial" panose="020B0604020202020204" pitchFamily="34" charset="0"/>
                      </a:endParaRPr>
                    </a:p>
                  </a:txBody>
                  <a:tcPr marL="3732" marR="3732" marT="3732" marB="0" anchor="ctr"/>
                </a:tc>
                <a:tc>
                  <a:txBody>
                    <a:bodyPr/>
                    <a:lstStyle/>
                    <a:p>
                      <a:pPr algn="ctr" fontAlgn="ctr"/>
                      <a:r>
                        <a:rPr lang="ru-RU" sz="900" u="none" strike="noStrike">
                          <a:effectLst/>
                        </a:rPr>
                        <a:t> </a:t>
                      </a:r>
                      <a:endParaRPr lang="ru-RU" sz="900" b="0" i="0" u="none" strike="noStrike">
                        <a:solidFill>
                          <a:srgbClr val="000000"/>
                        </a:solidFill>
                        <a:effectLst/>
                        <a:latin typeface="Arial" panose="020B0604020202020204" pitchFamily="34" charset="0"/>
                      </a:endParaRPr>
                    </a:p>
                  </a:txBody>
                  <a:tcPr marL="3732" marR="3732" marT="3732" marB="0" anchor="ctr"/>
                </a:tc>
                <a:tc>
                  <a:txBody>
                    <a:bodyPr/>
                    <a:lstStyle/>
                    <a:p>
                      <a:pPr algn="ctr" fontAlgn="ctr"/>
                      <a:r>
                        <a:rPr lang="ru-RU" sz="900" u="none" strike="noStrike">
                          <a:effectLst/>
                        </a:rPr>
                        <a:t> </a:t>
                      </a:r>
                      <a:endParaRPr lang="ru-RU" sz="900" b="0" i="0" u="none" strike="noStrike">
                        <a:solidFill>
                          <a:srgbClr val="000000"/>
                        </a:solidFill>
                        <a:effectLst/>
                        <a:latin typeface="Arial" panose="020B0604020202020204" pitchFamily="34" charset="0"/>
                      </a:endParaRPr>
                    </a:p>
                  </a:txBody>
                  <a:tcPr marL="3732" marR="3732" marT="3732" marB="0" anchor="ctr"/>
                </a:tc>
                <a:tc>
                  <a:txBody>
                    <a:bodyPr/>
                    <a:lstStyle/>
                    <a:p>
                      <a:pPr algn="ctr" fontAlgn="ctr"/>
                      <a:r>
                        <a:rPr lang="ru-RU" sz="900" u="none" strike="noStrike">
                          <a:effectLst/>
                        </a:rPr>
                        <a:t> </a:t>
                      </a:r>
                      <a:endParaRPr lang="ru-RU" sz="900" b="0" i="0" u="none" strike="noStrike">
                        <a:solidFill>
                          <a:srgbClr val="000000"/>
                        </a:solidFill>
                        <a:effectLst/>
                        <a:latin typeface="Calibri" panose="020F0502020204030204" pitchFamily="34" charset="0"/>
                      </a:endParaRPr>
                    </a:p>
                  </a:txBody>
                  <a:tcPr marL="3732" marR="3732" marT="3732" marB="0" anchor="ctr"/>
                </a:tc>
                <a:tc>
                  <a:txBody>
                    <a:bodyPr/>
                    <a:lstStyle/>
                    <a:p>
                      <a:pPr algn="ctr" fontAlgn="ctr"/>
                      <a:r>
                        <a:rPr lang="ru-RU" sz="900" u="none" strike="noStrike">
                          <a:effectLst/>
                        </a:rPr>
                        <a:t> </a:t>
                      </a:r>
                      <a:endParaRPr lang="ru-RU" sz="900" b="0" i="0" u="none" strike="noStrike">
                        <a:solidFill>
                          <a:srgbClr val="000000"/>
                        </a:solidFill>
                        <a:effectLst/>
                        <a:latin typeface="Calibri" panose="020F0502020204030204" pitchFamily="34" charset="0"/>
                      </a:endParaRPr>
                    </a:p>
                  </a:txBody>
                  <a:tcPr marL="3732" marR="3732" marT="3732" marB="0" anchor="ctr"/>
                </a:tc>
                <a:extLst>
                  <a:ext uri="{0D108BD9-81ED-4DB2-BD59-A6C34878D82A}">
                    <a16:rowId xmlns:a16="http://schemas.microsoft.com/office/drawing/2014/main" val="1267412253"/>
                  </a:ext>
                </a:extLst>
              </a:tr>
              <a:tr h="434597">
                <a:tc>
                  <a:txBody>
                    <a:bodyPr/>
                    <a:lstStyle/>
                    <a:p>
                      <a:pPr algn="l" fontAlgn="ctr"/>
                      <a:r>
                        <a:rPr lang="ru-RU" sz="900" u="none" strike="noStrike" dirty="0">
                          <a:solidFill>
                            <a:schemeClr val="tx1"/>
                          </a:solidFill>
                          <a:effectLst/>
                        </a:rPr>
                        <a:t>Степень готовности муниципального звена</a:t>
                      </a:r>
                      <a:r>
                        <a:rPr lang="ru-RU" sz="900" u="none" strike="noStrike" baseline="0" dirty="0">
                          <a:solidFill>
                            <a:schemeClr val="tx1"/>
                          </a:solidFill>
                          <a:effectLst/>
                        </a:rPr>
                        <a:t> Московской области системы предупреждения и ликвидации чрезвычайным ситуациям к действиям по предназначению</a:t>
                      </a:r>
                      <a:endParaRPr lang="ru-RU" sz="900" b="0" i="0" u="none" strike="noStrike" dirty="0">
                        <a:solidFill>
                          <a:schemeClr val="tx1"/>
                        </a:solidFill>
                        <a:effectLst/>
                        <a:latin typeface="Arial" panose="020B0604020202020204" pitchFamily="34" charset="0"/>
                      </a:endParaRPr>
                    </a:p>
                  </a:txBody>
                  <a:tcPr marL="3732" marR="3732" marT="3732" marB="0" anchor="ctr"/>
                </a:tc>
                <a:tc>
                  <a:txBody>
                    <a:bodyPr/>
                    <a:lstStyle/>
                    <a:p>
                      <a:pPr algn="ctr" fontAlgn="ctr"/>
                      <a:r>
                        <a:rPr lang="ru-RU" sz="900" u="none" strike="noStrike" dirty="0">
                          <a:effectLst/>
                        </a:rPr>
                        <a:t>Приоритетный целевой</a:t>
                      </a:r>
                      <a:endParaRPr lang="ru-RU" sz="900" b="0" i="0" u="none" strike="noStrike" dirty="0">
                        <a:solidFill>
                          <a:srgbClr val="000000"/>
                        </a:solidFill>
                        <a:effectLst/>
                        <a:latin typeface="Arial" panose="020B0604020202020204" pitchFamily="34" charset="0"/>
                      </a:endParaRPr>
                    </a:p>
                  </a:txBody>
                  <a:tcPr marL="3732" marR="3732" marT="3732" marB="0" anchor="ctr"/>
                </a:tc>
                <a:tc>
                  <a:txBody>
                    <a:bodyPr/>
                    <a:lstStyle/>
                    <a:p>
                      <a:pPr algn="ctr" fontAlgn="ctr"/>
                      <a:r>
                        <a:rPr lang="ru-RU" sz="900" u="none" strike="noStrike">
                          <a:effectLst/>
                        </a:rPr>
                        <a:t>Процент</a:t>
                      </a:r>
                      <a:endParaRPr lang="ru-RU" sz="900" b="0" i="0" u="none" strike="noStrike">
                        <a:solidFill>
                          <a:srgbClr val="000000"/>
                        </a:solidFill>
                        <a:effectLst/>
                        <a:latin typeface="Arial" panose="020B0604020202020204" pitchFamily="34" charset="0"/>
                      </a:endParaRPr>
                    </a:p>
                  </a:txBody>
                  <a:tcPr marL="3732" marR="3732" marT="3732" marB="0" anchor="ctr"/>
                </a:tc>
                <a:tc>
                  <a:txBody>
                    <a:bodyPr/>
                    <a:lstStyle/>
                    <a:p>
                      <a:pPr algn="ctr" fontAlgn="ctr"/>
                      <a:r>
                        <a:rPr lang="ru-RU" sz="900" u="none" strike="noStrike">
                          <a:effectLst/>
                        </a:rPr>
                        <a:t>7,3</a:t>
                      </a:r>
                      <a:endParaRPr lang="ru-RU" sz="900" b="0" i="0" u="none" strike="noStrike">
                        <a:solidFill>
                          <a:srgbClr val="000000"/>
                        </a:solidFill>
                        <a:effectLst/>
                        <a:latin typeface="Arial" panose="020B0604020202020204" pitchFamily="34" charset="0"/>
                      </a:endParaRPr>
                    </a:p>
                  </a:txBody>
                  <a:tcPr marL="3732" marR="3732" marT="3732" marB="0" anchor="ctr"/>
                </a:tc>
                <a:tc>
                  <a:txBody>
                    <a:bodyPr/>
                    <a:lstStyle/>
                    <a:p>
                      <a:pPr algn="ctr" fontAlgn="ctr"/>
                      <a:r>
                        <a:rPr lang="en-US" sz="900" u="none" strike="noStrike" dirty="0">
                          <a:effectLst/>
                        </a:rPr>
                        <a:t>12,5</a:t>
                      </a:r>
                      <a:endParaRPr lang="ru-RU" sz="900" b="0" i="0" u="none" strike="noStrike" dirty="0">
                        <a:solidFill>
                          <a:srgbClr val="000000"/>
                        </a:solidFill>
                        <a:effectLst/>
                        <a:latin typeface="Arial" panose="020B0604020202020204" pitchFamily="34" charset="0"/>
                      </a:endParaRPr>
                    </a:p>
                  </a:txBody>
                  <a:tcPr marL="3732" marR="3732" marT="3732" marB="0" anchor="ctr"/>
                </a:tc>
                <a:tc>
                  <a:txBody>
                    <a:bodyPr/>
                    <a:lstStyle/>
                    <a:p>
                      <a:pPr algn="ctr" fontAlgn="ctr"/>
                      <a:r>
                        <a:rPr lang="en-US" sz="900" u="none" strike="noStrike" dirty="0">
                          <a:effectLst/>
                        </a:rPr>
                        <a:t>23</a:t>
                      </a:r>
                      <a:endParaRPr lang="ru-RU" sz="900" b="0" i="0" u="none" strike="noStrike" dirty="0">
                        <a:solidFill>
                          <a:srgbClr val="000000"/>
                        </a:solidFill>
                        <a:effectLst/>
                        <a:latin typeface="Arial" panose="020B0604020202020204" pitchFamily="34" charset="0"/>
                      </a:endParaRPr>
                    </a:p>
                  </a:txBody>
                  <a:tcPr marL="3732" marR="3732" marT="3732" marB="0" anchor="ctr"/>
                </a:tc>
                <a:tc>
                  <a:txBody>
                    <a:bodyPr/>
                    <a:lstStyle/>
                    <a:p>
                      <a:pPr algn="ctr" fontAlgn="ctr"/>
                      <a:r>
                        <a:rPr lang="en-US" sz="900" u="none" strike="noStrike" dirty="0">
                          <a:effectLst/>
                        </a:rPr>
                        <a:t>28</a:t>
                      </a:r>
                      <a:endParaRPr lang="ru-RU" sz="900" b="0" i="0" u="none" strike="noStrike" dirty="0">
                        <a:solidFill>
                          <a:srgbClr val="000000"/>
                        </a:solidFill>
                        <a:effectLst/>
                        <a:latin typeface="Arial" panose="020B0604020202020204" pitchFamily="34" charset="0"/>
                      </a:endParaRPr>
                    </a:p>
                  </a:txBody>
                  <a:tcPr marL="3732" marR="3732" marT="3732" marB="0" anchor="ctr"/>
                </a:tc>
                <a:tc>
                  <a:txBody>
                    <a:bodyPr/>
                    <a:lstStyle/>
                    <a:p>
                      <a:pPr algn="ctr" fontAlgn="ctr"/>
                      <a:r>
                        <a:rPr lang="en-US" sz="900" u="none" strike="noStrike" dirty="0">
                          <a:effectLst/>
                        </a:rPr>
                        <a:t>31,5</a:t>
                      </a:r>
                      <a:endParaRPr lang="ru-RU" sz="900" b="0" i="0" u="none" strike="noStrike" dirty="0">
                        <a:solidFill>
                          <a:srgbClr val="000000"/>
                        </a:solidFill>
                        <a:effectLst/>
                        <a:latin typeface="Calibri" panose="020F0502020204030204" pitchFamily="34" charset="0"/>
                      </a:endParaRPr>
                    </a:p>
                  </a:txBody>
                  <a:tcPr marL="3732" marR="3732" marT="3732" marB="0" anchor="ctr"/>
                </a:tc>
                <a:tc>
                  <a:txBody>
                    <a:bodyPr/>
                    <a:lstStyle/>
                    <a:p>
                      <a:pPr algn="ctr" fontAlgn="ctr"/>
                      <a:r>
                        <a:rPr lang="ru-RU" sz="900" u="none" strike="noStrike" dirty="0">
                          <a:solidFill>
                            <a:schemeClr val="tx1"/>
                          </a:solidFill>
                          <a:effectLst/>
                        </a:rPr>
                        <a:t>31,5</a:t>
                      </a:r>
                      <a:endParaRPr lang="ru-RU" sz="900" b="0" i="0" u="none" strike="noStrike" dirty="0">
                        <a:solidFill>
                          <a:schemeClr val="tx1"/>
                        </a:solidFill>
                        <a:effectLst/>
                        <a:latin typeface="Calibri" panose="020F0502020204030204" pitchFamily="34" charset="0"/>
                      </a:endParaRPr>
                    </a:p>
                  </a:txBody>
                  <a:tcPr marL="3732" marR="3732" marT="3732" marB="0" anchor="ctr"/>
                </a:tc>
                <a:extLst>
                  <a:ext uri="{0D108BD9-81ED-4DB2-BD59-A6C34878D82A}">
                    <a16:rowId xmlns:a16="http://schemas.microsoft.com/office/drawing/2014/main" val="4152893556"/>
                  </a:ext>
                </a:extLst>
              </a:tr>
              <a:tr h="434597">
                <a:tc>
                  <a:txBody>
                    <a:bodyPr/>
                    <a:lstStyle/>
                    <a:p>
                      <a:pPr algn="l" fontAlgn="ctr"/>
                      <a:r>
                        <a:rPr lang="ru-RU" sz="900" u="none" strike="noStrike" dirty="0">
                          <a:solidFill>
                            <a:schemeClr val="tx1"/>
                          </a:solidFill>
                          <a:effectLst/>
                        </a:rPr>
                        <a:t>Прирост уровня безопасности</a:t>
                      </a:r>
                      <a:r>
                        <a:rPr lang="ru-RU" sz="900" u="none" strike="noStrike" baseline="0" dirty="0">
                          <a:solidFill>
                            <a:schemeClr val="tx1"/>
                          </a:solidFill>
                          <a:effectLst/>
                        </a:rPr>
                        <a:t> людей на водных объектах расположенных на территории муниципального образования Московской области </a:t>
                      </a:r>
                      <a:endParaRPr lang="ru-RU" sz="900" b="0" i="0" u="none" strike="noStrike" dirty="0">
                        <a:solidFill>
                          <a:schemeClr val="tx1"/>
                        </a:solidFill>
                        <a:effectLst/>
                        <a:latin typeface="Arial" panose="020B0604020202020204" pitchFamily="34" charset="0"/>
                      </a:endParaRPr>
                    </a:p>
                  </a:txBody>
                  <a:tcPr marL="3732" marR="3732" marT="3732" marB="0" anchor="ctr"/>
                </a:tc>
                <a:tc>
                  <a:txBody>
                    <a:bodyPr/>
                    <a:lstStyle/>
                    <a:p>
                      <a:pPr algn="ctr" fontAlgn="ctr"/>
                      <a:r>
                        <a:rPr lang="ru-RU" sz="900" u="none" strike="noStrike" dirty="0">
                          <a:effectLst/>
                        </a:rPr>
                        <a:t>Приоритетный целевой</a:t>
                      </a:r>
                      <a:endParaRPr lang="ru-RU" sz="900" b="0" i="0" u="none" strike="noStrike" dirty="0">
                        <a:solidFill>
                          <a:srgbClr val="000000"/>
                        </a:solidFill>
                        <a:effectLst/>
                        <a:latin typeface="Arial" panose="020B0604020202020204" pitchFamily="34" charset="0"/>
                      </a:endParaRPr>
                    </a:p>
                  </a:txBody>
                  <a:tcPr marL="3732" marR="3732" marT="3732" marB="0" anchor="ctr"/>
                </a:tc>
                <a:tc>
                  <a:txBody>
                    <a:bodyPr/>
                    <a:lstStyle/>
                    <a:p>
                      <a:pPr algn="ctr" fontAlgn="ctr"/>
                      <a:r>
                        <a:rPr lang="ru-RU" sz="900" u="none" strike="noStrike">
                          <a:effectLst/>
                        </a:rPr>
                        <a:t>Процент</a:t>
                      </a:r>
                      <a:endParaRPr lang="ru-RU" sz="900" b="0" i="0" u="none" strike="noStrike">
                        <a:solidFill>
                          <a:srgbClr val="000000"/>
                        </a:solidFill>
                        <a:effectLst/>
                        <a:latin typeface="Arial" panose="020B0604020202020204" pitchFamily="34" charset="0"/>
                      </a:endParaRPr>
                    </a:p>
                  </a:txBody>
                  <a:tcPr marL="3732" marR="3732" marT="3732" marB="0" anchor="ctr"/>
                </a:tc>
                <a:tc>
                  <a:txBody>
                    <a:bodyPr/>
                    <a:lstStyle/>
                    <a:p>
                      <a:pPr algn="ctr" fontAlgn="ctr"/>
                      <a:r>
                        <a:rPr lang="ru-RU" sz="900" u="none" strike="noStrike">
                          <a:effectLst/>
                        </a:rPr>
                        <a:t>-</a:t>
                      </a:r>
                      <a:endParaRPr lang="ru-RU" sz="900" b="0" i="0" u="none" strike="noStrike">
                        <a:solidFill>
                          <a:srgbClr val="000000"/>
                        </a:solidFill>
                        <a:effectLst/>
                        <a:latin typeface="Arial" panose="020B0604020202020204" pitchFamily="34" charset="0"/>
                      </a:endParaRPr>
                    </a:p>
                  </a:txBody>
                  <a:tcPr marL="3732" marR="3732" marT="3732" marB="0" anchor="ctr"/>
                </a:tc>
                <a:tc>
                  <a:txBody>
                    <a:bodyPr/>
                    <a:lstStyle/>
                    <a:p>
                      <a:pPr algn="ctr" fontAlgn="ctr"/>
                      <a:r>
                        <a:rPr lang="ru-RU" sz="900" u="none" strike="noStrike" dirty="0">
                          <a:effectLst/>
                        </a:rPr>
                        <a:t>18</a:t>
                      </a:r>
                      <a:endParaRPr lang="ru-RU" sz="900" b="0" i="0" u="none" strike="noStrike" dirty="0">
                        <a:solidFill>
                          <a:srgbClr val="000000"/>
                        </a:solidFill>
                        <a:effectLst/>
                        <a:latin typeface="Arial" panose="020B0604020202020204" pitchFamily="34" charset="0"/>
                      </a:endParaRPr>
                    </a:p>
                  </a:txBody>
                  <a:tcPr marL="3732" marR="3732" marT="3732" marB="0" anchor="ctr"/>
                </a:tc>
                <a:tc>
                  <a:txBody>
                    <a:bodyPr/>
                    <a:lstStyle/>
                    <a:p>
                      <a:pPr algn="ctr" fontAlgn="ctr"/>
                      <a:r>
                        <a:rPr lang="ru-RU" sz="900" u="none" strike="noStrike" dirty="0">
                          <a:effectLst/>
                        </a:rPr>
                        <a:t>22</a:t>
                      </a:r>
                      <a:endParaRPr lang="ru-RU" sz="900" b="0" i="0" u="none" strike="noStrike" dirty="0">
                        <a:solidFill>
                          <a:srgbClr val="000000"/>
                        </a:solidFill>
                        <a:effectLst/>
                        <a:latin typeface="Arial" panose="020B0604020202020204" pitchFamily="34" charset="0"/>
                      </a:endParaRPr>
                    </a:p>
                  </a:txBody>
                  <a:tcPr marL="3732" marR="3732" marT="3732" marB="0" anchor="ctr"/>
                </a:tc>
                <a:tc>
                  <a:txBody>
                    <a:bodyPr/>
                    <a:lstStyle/>
                    <a:p>
                      <a:pPr algn="ctr" fontAlgn="ctr"/>
                      <a:r>
                        <a:rPr lang="ru-RU" sz="900" u="none" strike="noStrike" dirty="0">
                          <a:effectLst/>
                        </a:rPr>
                        <a:t>24</a:t>
                      </a:r>
                      <a:endParaRPr lang="ru-RU" sz="900" b="0" i="0" u="none" strike="noStrike" dirty="0">
                        <a:solidFill>
                          <a:srgbClr val="000000"/>
                        </a:solidFill>
                        <a:effectLst/>
                        <a:latin typeface="Arial" panose="020B0604020202020204" pitchFamily="34" charset="0"/>
                      </a:endParaRPr>
                    </a:p>
                  </a:txBody>
                  <a:tcPr marL="3732" marR="3732" marT="3732" marB="0" anchor="ctr"/>
                </a:tc>
                <a:tc>
                  <a:txBody>
                    <a:bodyPr/>
                    <a:lstStyle/>
                    <a:p>
                      <a:pPr algn="ctr" fontAlgn="ctr"/>
                      <a:r>
                        <a:rPr lang="ru-RU" sz="900" u="none" strike="noStrike" dirty="0">
                          <a:effectLst/>
                        </a:rPr>
                        <a:t>26</a:t>
                      </a:r>
                      <a:endParaRPr lang="ru-RU" sz="900" b="0" i="0" u="none" strike="noStrike" dirty="0">
                        <a:solidFill>
                          <a:srgbClr val="000000"/>
                        </a:solidFill>
                        <a:effectLst/>
                        <a:latin typeface="Calibri" panose="020F0502020204030204" pitchFamily="34" charset="0"/>
                      </a:endParaRPr>
                    </a:p>
                  </a:txBody>
                  <a:tcPr marL="3732" marR="3732" marT="3732" marB="0" anchor="ctr"/>
                </a:tc>
                <a:tc>
                  <a:txBody>
                    <a:bodyPr/>
                    <a:lstStyle/>
                    <a:p>
                      <a:pPr algn="ctr" fontAlgn="ctr"/>
                      <a:r>
                        <a:rPr lang="ru-RU" sz="900" u="none" strike="noStrike" dirty="0">
                          <a:solidFill>
                            <a:schemeClr val="tx1"/>
                          </a:solidFill>
                          <a:effectLst/>
                        </a:rPr>
                        <a:t>26</a:t>
                      </a:r>
                      <a:endParaRPr lang="ru-RU" sz="900" b="0" i="0" u="none" strike="noStrike" dirty="0">
                        <a:solidFill>
                          <a:schemeClr val="tx1"/>
                        </a:solidFill>
                        <a:effectLst/>
                        <a:latin typeface="Calibri" panose="020F0502020204030204" pitchFamily="34" charset="0"/>
                      </a:endParaRPr>
                    </a:p>
                  </a:txBody>
                  <a:tcPr marL="3732" marR="3732" marT="3732" marB="0" anchor="ctr"/>
                </a:tc>
                <a:extLst>
                  <a:ext uri="{0D108BD9-81ED-4DB2-BD59-A6C34878D82A}">
                    <a16:rowId xmlns:a16="http://schemas.microsoft.com/office/drawing/2014/main" val="2231507679"/>
                  </a:ext>
                </a:extLst>
              </a:tr>
              <a:tr h="339759">
                <a:tc>
                  <a:txBody>
                    <a:bodyPr/>
                    <a:lstStyle/>
                    <a:p>
                      <a:pPr algn="l" fontAlgn="ctr"/>
                      <a:r>
                        <a:rPr lang="ru-RU" sz="900" u="none" strike="noStrike" dirty="0">
                          <a:effectLst/>
                        </a:rPr>
                        <a:t>Подпрограмма III «Развитие и совершенствование систем оповещения и информирования населения Московской области»</a:t>
                      </a:r>
                      <a:endParaRPr lang="ru-RU" sz="900" b="1" i="0" u="none" strike="noStrike" dirty="0">
                        <a:solidFill>
                          <a:srgbClr val="000000"/>
                        </a:solidFill>
                        <a:effectLst/>
                        <a:latin typeface="Arial" panose="020B0604020202020204" pitchFamily="34" charset="0"/>
                      </a:endParaRPr>
                    </a:p>
                  </a:txBody>
                  <a:tcPr marL="3732" marR="3732" marT="3732" marB="0" anchor="ctr"/>
                </a:tc>
                <a:tc>
                  <a:txBody>
                    <a:bodyPr/>
                    <a:lstStyle/>
                    <a:p>
                      <a:pPr algn="ctr" fontAlgn="ctr"/>
                      <a:r>
                        <a:rPr lang="ru-RU" sz="900" u="none" strike="noStrike">
                          <a:effectLst/>
                        </a:rPr>
                        <a:t> </a:t>
                      </a:r>
                      <a:endParaRPr lang="ru-RU" sz="900" b="0" i="0" u="none" strike="noStrike">
                        <a:solidFill>
                          <a:srgbClr val="000000"/>
                        </a:solidFill>
                        <a:effectLst/>
                        <a:latin typeface="Arial" panose="020B0604020202020204" pitchFamily="34" charset="0"/>
                      </a:endParaRPr>
                    </a:p>
                  </a:txBody>
                  <a:tcPr marL="3732" marR="3732" marT="3732" marB="0" anchor="ctr"/>
                </a:tc>
                <a:tc>
                  <a:txBody>
                    <a:bodyPr/>
                    <a:lstStyle/>
                    <a:p>
                      <a:pPr algn="ctr" fontAlgn="ctr"/>
                      <a:r>
                        <a:rPr lang="ru-RU" sz="900" u="none" strike="noStrike">
                          <a:effectLst/>
                        </a:rPr>
                        <a:t> </a:t>
                      </a:r>
                      <a:endParaRPr lang="ru-RU" sz="900" b="0" i="0" u="none" strike="noStrike">
                        <a:solidFill>
                          <a:srgbClr val="000000"/>
                        </a:solidFill>
                        <a:effectLst/>
                        <a:latin typeface="Arial" panose="020B0604020202020204" pitchFamily="34" charset="0"/>
                      </a:endParaRPr>
                    </a:p>
                  </a:txBody>
                  <a:tcPr marL="3732" marR="3732" marT="3732" marB="0" anchor="ctr"/>
                </a:tc>
                <a:tc>
                  <a:txBody>
                    <a:bodyPr/>
                    <a:lstStyle/>
                    <a:p>
                      <a:pPr algn="ctr" fontAlgn="ctr"/>
                      <a:r>
                        <a:rPr lang="ru-RU" sz="900" u="none" strike="noStrike">
                          <a:effectLst/>
                        </a:rPr>
                        <a:t> </a:t>
                      </a:r>
                      <a:endParaRPr lang="ru-RU" sz="900" b="0" i="0" u="none" strike="noStrike">
                        <a:solidFill>
                          <a:srgbClr val="000000"/>
                        </a:solidFill>
                        <a:effectLst/>
                        <a:latin typeface="Arial" panose="020B0604020202020204" pitchFamily="34" charset="0"/>
                      </a:endParaRPr>
                    </a:p>
                  </a:txBody>
                  <a:tcPr marL="3732" marR="3732" marT="3732" marB="0" anchor="ctr"/>
                </a:tc>
                <a:tc>
                  <a:txBody>
                    <a:bodyPr/>
                    <a:lstStyle/>
                    <a:p>
                      <a:pPr algn="ctr" fontAlgn="ctr"/>
                      <a:r>
                        <a:rPr lang="ru-RU" sz="900" u="none" strike="noStrike">
                          <a:effectLst/>
                        </a:rPr>
                        <a:t> </a:t>
                      </a:r>
                      <a:endParaRPr lang="ru-RU" sz="900" b="0" i="0" u="none" strike="noStrike">
                        <a:solidFill>
                          <a:srgbClr val="000000"/>
                        </a:solidFill>
                        <a:effectLst/>
                        <a:latin typeface="Arial" panose="020B0604020202020204" pitchFamily="34" charset="0"/>
                      </a:endParaRPr>
                    </a:p>
                  </a:txBody>
                  <a:tcPr marL="3732" marR="3732" marT="3732" marB="0" anchor="ctr"/>
                </a:tc>
                <a:tc>
                  <a:txBody>
                    <a:bodyPr/>
                    <a:lstStyle/>
                    <a:p>
                      <a:pPr algn="ctr" fontAlgn="ctr"/>
                      <a:r>
                        <a:rPr lang="ru-RU" sz="900" u="none" strike="noStrike">
                          <a:effectLst/>
                        </a:rPr>
                        <a:t> </a:t>
                      </a:r>
                      <a:endParaRPr lang="ru-RU" sz="900" b="0" i="0" u="none" strike="noStrike">
                        <a:solidFill>
                          <a:srgbClr val="000000"/>
                        </a:solidFill>
                        <a:effectLst/>
                        <a:latin typeface="Arial" panose="020B0604020202020204" pitchFamily="34" charset="0"/>
                      </a:endParaRPr>
                    </a:p>
                  </a:txBody>
                  <a:tcPr marL="3732" marR="3732" marT="3732" marB="0" anchor="ctr"/>
                </a:tc>
                <a:tc>
                  <a:txBody>
                    <a:bodyPr/>
                    <a:lstStyle/>
                    <a:p>
                      <a:pPr algn="ctr" fontAlgn="ctr"/>
                      <a:r>
                        <a:rPr lang="ru-RU" sz="900" u="none" strike="noStrike" dirty="0">
                          <a:effectLst/>
                        </a:rPr>
                        <a:t> </a:t>
                      </a:r>
                      <a:endParaRPr lang="ru-RU" sz="900" b="0" i="0" u="none" strike="noStrike" dirty="0">
                        <a:solidFill>
                          <a:srgbClr val="000000"/>
                        </a:solidFill>
                        <a:effectLst/>
                        <a:latin typeface="Arial" panose="020B0604020202020204" pitchFamily="34" charset="0"/>
                      </a:endParaRPr>
                    </a:p>
                  </a:txBody>
                  <a:tcPr marL="3732" marR="3732" marT="3732" marB="0" anchor="ctr"/>
                </a:tc>
                <a:tc>
                  <a:txBody>
                    <a:bodyPr/>
                    <a:lstStyle/>
                    <a:p>
                      <a:pPr algn="ctr" fontAlgn="ctr"/>
                      <a:r>
                        <a:rPr lang="ru-RU" sz="900" u="none" strike="noStrike">
                          <a:effectLst/>
                        </a:rPr>
                        <a:t> </a:t>
                      </a:r>
                      <a:endParaRPr lang="ru-RU" sz="900" b="0" i="0" u="none" strike="noStrike">
                        <a:solidFill>
                          <a:srgbClr val="000000"/>
                        </a:solidFill>
                        <a:effectLst/>
                        <a:latin typeface="Calibri" panose="020F0502020204030204" pitchFamily="34" charset="0"/>
                      </a:endParaRPr>
                    </a:p>
                  </a:txBody>
                  <a:tcPr marL="3732" marR="3732" marT="3732" marB="0" anchor="ctr"/>
                </a:tc>
                <a:tc>
                  <a:txBody>
                    <a:bodyPr/>
                    <a:lstStyle/>
                    <a:p>
                      <a:pPr algn="ctr" fontAlgn="ctr"/>
                      <a:r>
                        <a:rPr lang="ru-RU" sz="900" u="none" strike="noStrike" dirty="0">
                          <a:solidFill>
                            <a:schemeClr val="tx1"/>
                          </a:solidFill>
                          <a:effectLst/>
                        </a:rPr>
                        <a:t> </a:t>
                      </a:r>
                      <a:endParaRPr lang="ru-RU" sz="900" b="0" i="0" u="none" strike="noStrike" dirty="0">
                        <a:solidFill>
                          <a:schemeClr val="tx1"/>
                        </a:solidFill>
                        <a:effectLst/>
                        <a:latin typeface="Calibri" panose="020F0502020204030204" pitchFamily="34" charset="0"/>
                      </a:endParaRPr>
                    </a:p>
                  </a:txBody>
                  <a:tcPr marL="3732" marR="3732" marT="3732" marB="0" anchor="ctr"/>
                </a:tc>
                <a:extLst>
                  <a:ext uri="{0D108BD9-81ED-4DB2-BD59-A6C34878D82A}">
                    <a16:rowId xmlns:a16="http://schemas.microsoft.com/office/drawing/2014/main" val="2152960025"/>
                  </a:ext>
                </a:extLst>
              </a:tr>
              <a:tr h="434597">
                <a:tc>
                  <a:txBody>
                    <a:bodyPr/>
                    <a:lstStyle/>
                    <a:p>
                      <a:pPr algn="l" fontAlgn="ctr"/>
                      <a:r>
                        <a:rPr lang="ru-RU" sz="900" u="none" strike="noStrike">
                          <a:effectLst/>
                        </a:rPr>
                        <a:t>Увеличение процента покрытия, системой централизованного оповещения и информирования при чрезвычайных ситуациях или угрозе их возникновения, населения на территории муниципального образования</a:t>
                      </a:r>
                      <a:endParaRPr lang="ru-RU" sz="900" b="0" i="0" u="none" strike="noStrike">
                        <a:solidFill>
                          <a:srgbClr val="000000"/>
                        </a:solidFill>
                        <a:effectLst/>
                        <a:latin typeface="Arial" panose="020B0604020202020204" pitchFamily="34" charset="0"/>
                      </a:endParaRPr>
                    </a:p>
                  </a:txBody>
                  <a:tcPr marL="3732" marR="3732" marT="3732" marB="0" anchor="ctr"/>
                </a:tc>
                <a:tc>
                  <a:txBody>
                    <a:bodyPr/>
                    <a:lstStyle/>
                    <a:p>
                      <a:pPr algn="ctr" fontAlgn="ctr"/>
                      <a:r>
                        <a:rPr lang="ru-RU" sz="900" u="none" strike="noStrike" dirty="0">
                          <a:effectLst/>
                        </a:rPr>
                        <a:t>Приоритетный целевой</a:t>
                      </a:r>
                      <a:endParaRPr lang="ru-RU" sz="900" b="0" i="0" u="none" strike="noStrike" dirty="0">
                        <a:solidFill>
                          <a:srgbClr val="000000"/>
                        </a:solidFill>
                        <a:effectLst/>
                        <a:latin typeface="Arial" panose="020B0604020202020204" pitchFamily="34" charset="0"/>
                      </a:endParaRPr>
                    </a:p>
                  </a:txBody>
                  <a:tcPr marL="3732" marR="3732" marT="3732" marB="0" anchor="ctr"/>
                </a:tc>
                <a:tc>
                  <a:txBody>
                    <a:bodyPr/>
                    <a:lstStyle/>
                    <a:p>
                      <a:pPr algn="ctr" fontAlgn="ctr"/>
                      <a:r>
                        <a:rPr lang="ru-RU" sz="900" u="none" strike="noStrike">
                          <a:effectLst/>
                        </a:rPr>
                        <a:t>Процент</a:t>
                      </a:r>
                      <a:endParaRPr lang="ru-RU" sz="900" b="0" i="0" u="none" strike="noStrike">
                        <a:solidFill>
                          <a:srgbClr val="000000"/>
                        </a:solidFill>
                        <a:effectLst/>
                        <a:latin typeface="Arial" panose="020B0604020202020204" pitchFamily="34" charset="0"/>
                      </a:endParaRPr>
                    </a:p>
                  </a:txBody>
                  <a:tcPr marL="3732" marR="3732" marT="3732" marB="0" anchor="ctr"/>
                </a:tc>
                <a:tc>
                  <a:txBody>
                    <a:bodyPr/>
                    <a:lstStyle/>
                    <a:p>
                      <a:pPr algn="ctr" fontAlgn="ctr"/>
                      <a:r>
                        <a:rPr lang="ru-RU" sz="900" u="none" strike="noStrike">
                          <a:effectLst/>
                        </a:rPr>
                        <a:t>95</a:t>
                      </a:r>
                      <a:endParaRPr lang="ru-RU" sz="900" b="0" i="0" u="none" strike="noStrike">
                        <a:solidFill>
                          <a:srgbClr val="000000"/>
                        </a:solidFill>
                        <a:effectLst/>
                        <a:latin typeface="Arial" panose="020B0604020202020204" pitchFamily="34" charset="0"/>
                      </a:endParaRPr>
                    </a:p>
                  </a:txBody>
                  <a:tcPr marL="3732" marR="3732" marT="3732" marB="0" anchor="ctr"/>
                </a:tc>
                <a:tc>
                  <a:txBody>
                    <a:bodyPr/>
                    <a:lstStyle/>
                    <a:p>
                      <a:pPr algn="ctr" fontAlgn="ctr"/>
                      <a:r>
                        <a:rPr lang="ru-RU" sz="900" u="none" strike="noStrike" dirty="0">
                          <a:effectLst/>
                        </a:rPr>
                        <a:t>98</a:t>
                      </a:r>
                      <a:endParaRPr lang="ru-RU" sz="900" b="0" i="0" u="none" strike="noStrike" dirty="0">
                        <a:solidFill>
                          <a:srgbClr val="000000"/>
                        </a:solidFill>
                        <a:effectLst/>
                        <a:latin typeface="Arial" panose="020B0604020202020204" pitchFamily="34" charset="0"/>
                      </a:endParaRPr>
                    </a:p>
                  </a:txBody>
                  <a:tcPr marL="3732" marR="3732" marT="3732" marB="0" anchor="ctr"/>
                </a:tc>
                <a:tc>
                  <a:txBody>
                    <a:bodyPr/>
                    <a:lstStyle/>
                    <a:p>
                      <a:pPr algn="ctr" fontAlgn="ctr"/>
                      <a:r>
                        <a:rPr lang="ru-RU" sz="900" u="none" strike="noStrike" dirty="0">
                          <a:effectLst/>
                        </a:rPr>
                        <a:t>99</a:t>
                      </a:r>
                      <a:endParaRPr lang="ru-RU" sz="900" b="0" i="0" u="none" strike="noStrike" dirty="0">
                        <a:solidFill>
                          <a:srgbClr val="000000"/>
                        </a:solidFill>
                        <a:effectLst/>
                        <a:latin typeface="Arial" panose="020B0604020202020204" pitchFamily="34" charset="0"/>
                      </a:endParaRPr>
                    </a:p>
                  </a:txBody>
                  <a:tcPr marL="3732" marR="3732" marT="3732" marB="0" anchor="ctr"/>
                </a:tc>
                <a:tc>
                  <a:txBody>
                    <a:bodyPr/>
                    <a:lstStyle/>
                    <a:p>
                      <a:pPr algn="ctr" fontAlgn="ctr"/>
                      <a:r>
                        <a:rPr lang="ru-RU" sz="900" u="none" strike="noStrike" dirty="0">
                          <a:effectLst/>
                        </a:rPr>
                        <a:t>100</a:t>
                      </a:r>
                      <a:endParaRPr lang="ru-RU" sz="900" b="0" i="0" u="none" strike="noStrike" dirty="0">
                        <a:solidFill>
                          <a:srgbClr val="000000"/>
                        </a:solidFill>
                        <a:effectLst/>
                        <a:latin typeface="Arial" panose="020B0604020202020204" pitchFamily="34" charset="0"/>
                      </a:endParaRPr>
                    </a:p>
                  </a:txBody>
                  <a:tcPr marL="3732" marR="3732" marT="3732" marB="0" anchor="ctr"/>
                </a:tc>
                <a:tc>
                  <a:txBody>
                    <a:bodyPr/>
                    <a:lstStyle/>
                    <a:p>
                      <a:pPr algn="ctr" fontAlgn="ctr"/>
                      <a:r>
                        <a:rPr lang="en-US" sz="900" u="none" strike="noStrike" dirty="0">
                          <a:effectLst/>
                        </a:rPr>
                        <a:t>-</a:t>
                      </a:r>
                      <a:endParaRPr lang="ru-RU" sz="900" b="0" i="0" u="none" strike="noStrike" dirty="0">
                        <a:solidFill>
                          <a:srgbClr val="000000"/>
                        </a:solidFill>
                        <a:effectLst/>
                        <a:latin typeface="Calibri" panose="020F0502020204030204" pitchFamily="34" charset="0"/>
                      </a:endParaRPr>
                    </a:p>
                  </a:txBody>
                  <a:tcPr marL="3732" marR="3732" marT="3732" marB="0" anchor="ctr"/>
                </a:tc>
                <a:tc>
                  <a:txBody>
                    <a:bodyPr/>
                    <a:lstStyle/>
                    <a:p>
                      <a:pPr algn="ctr" fontAlgn="ctr"/>
                      <a:r>
                        <a:rPr lang="ru-RU" sz="900" u="none" strike="noStrike" dirty="0">
                          <a:solidFill>
                            <a:schemeClr val="tx1"/>
                          </a:solidFill>
                          <a:effectLst/>
                        </a:rPr>
                        <a:t>-</a:t>
                      </a:r>
                      <a:endParaRPr lang="ru-RU" sz="900" b="0" i="0" u="none" strike="noStrike" dirty="0">
                        <a:solidFill>
                          <a:schemeClr val="tx1"/>
                        </a:solidFill>
                        <a:effectLst/>
                        <a:latin typeface="Calibri" panose="020F0502020204030204" pitchFamily="34" charset="0"/>
                      </a:endParaRPr>
                    </a:p>
                  </a:txBody>
                  <a:tcPr marL="3732" marR="3732" marT="3732" marB="0" anchor="ctr"/>
                </a:tc>
                <a:extLst>
                  <a:ext uri="{0D108BD9-81ED-4DB2-BD59-A6C34878D82A}">
                    <a16:rowId xmlns:a16="http://schemas.microsoft.com/office/drawing/2014/main" val="172273208"/>
                  </a:ext>
                </a:extLst>
              </a:tr>
              <a:tr h="326682">
                <a:tc>
                  <a:txBody>
                    <a:bodyPr/>
                    <a:lstStyle/>
                    <a:p>
                      <a:pPr algn="l" fontAlgn="ctr"/>
                      <a:r>
                        <a:rPr lang="ru-RU" sz="900" u="none" strike="noStrike" dirty="0">
                          <a:effectLst/>
                        </a:rPr>
                        <a:t>Подпрограмма IV «Обеспечение пожарной безопасности на территории муниципального образования Московской области»</a:t>
                      </a:r>
                      <a:endParaRPr lang="ru-RU" sz="900" b="1" i="0" u="none" strike="noStrike" dirty="0">
                        <a:solidFill>
                          <a:srgbClr val="000000"/>
                        </a:solidFill>
                        <a:effectLst/>
                        <a:latin typeface="Arial" panose="020B0604020202020204" pitchFamily="34" charset="0"/>
                      </a:endParaRPr>
                    </a:p>
                  </a:txBody>
                  <a:tcPr marL="3732" marR="3732" marT="3732" marB="0" anchor="ctr"/>
                </a:tc>
                <a:tc>
                  <a:txBody>
                    <a:bodyPr/>
                    <a:lstStyle/>
                    <a:p>
                      <a:pPr algn="ctr" fontAlgn="ctr"/>
                      <a:r>
                        <a:rPr lang="ru-RU" sz="900" u="none" strike="noStrike">
                          <a:effectLst/>
                        </a:rPr>
                        <a:t> </a:t>
                      </a:r>
                      <a:endParaRPr lang="ru-RU" sz="900" b="0" i="0" u="none" strike="noStrike">
                        <a:solidFill>
                          <a:srgbClr val="000000"/>
                        </a:solidFill>
                        <a:effectLst/>
                        <a:latin typeface="Arial" panose="020B0604020202020204" pitchFamily="34" charset="0"/>
                      </a:endParaRPr>
                    </a:p>
                  </a:txBody>
                  <a:tcPr marL="3732" marR="3732" marT="3732" marB="0" anchor="ctr"/>
                </a:tc>
                <a:tc>
                  <a:txBody>
                    <a:bodyPr/>
                    <a:lstStyle/>
                    <a:p>
                      <a:pPr algn="ctr" fontAlgn="ctr"/>
                      <a:r>
                        <a:rPr lang="ru-RU" sz="900" u="none" strike="noStrike">
                          <a:effectLst/>
                        </a:rPr>
                        <a:t> </a:t>
                      </a:r>
                      <a:endParaRPr lang="ru-RU" sz="900" b="0" i="0" u="none" strike="noStrike">
                        <a:solidFill>
                          <a:srgbClr val="000000"/>
                        </a:solidFill>
                        <a:effectLst/>
                        <a:latin typeface="Arial" panose="020B0604020202020204" pitchFamily="34" charset="0"/>
                      </a:endParaRPr>
                    </a:p>
                  </a:txBody>
                  <a:tcPr marL="3732" marR="3732" marT="3732" marB="0" anchor="ctr"/>
                </a:tc>
                <a:tc>
                  <a:txBody>
                    <a:bodyPr/>
                    <a:lstStyle/>
                    <a:p>
                      <a:pPr algn="ctr" fontAlgn="ctr"/>
                      <a:r>
                        <a:rPr lang="ru-RU" sz="900" u="none" strike="noStrike">
                          <a:effectLst/>
                        </a:rPr>
                        <a:t> </a:t>
                      </a:r>
                      <a:endParaRPr lang="ru-RU" sz="900" b="0" i="0" u="none" strike="noStrike">
                        <a:solidFill>
                          <a:srgbClr val="000000"/>
                        </a:solidFill>
                        <a:effectLst/>
                        <a:latin typeface="Arial" panose="020B0604020202020204" pitchFamily="34" charset="0"/>
                      </a:endParaRPr>
                    </a:p>
                  </a:txBody>
                  <a:tcPr marL="3732" marR="3732" marT="3732" marB="0" anchor="ctr"/>
                </a:tc>
                <a:tc>
                  <a:txBody>
                    <a:bodyPr/>
                    <a:lstStyle/>
                    <a:p>
                      <a:pPr algn="ctr" fontAlgn="ctr"/>
                      <a:r>
                        <a:rPr lang="ru-RU" sz="900" u="none" strike="noStrike">
                          <a:effectLst/>
                        </a:rPr>
                        <a:t> </a:t>
                      </a:r>
                      <a:endParaRPr lang="ru-RU" sz="900" b="0" i="0" u="none" strike="noStrike">
                        <a:solidFill>
                          <a:srgbClr val="000000"/>
                        </a:solidFill>
                        <a:effectLst/>
                        <a:latin typeface="Arial" panose="020B0604020202020204" pitchFamily="34" charset="0"/>
                      </a:endParaRPr>
                    </a:p>
                  </a:txBody>
                  <a:tcPr marL="3732" marR="3732" marT="3732" marB="0" anchor="ctr"/>
                </a:tc>
                <a:tc>
                  <a:txBody>
                    <a:bodyPr/>
                    <a:lstStyle/>
                    <a:p>
                      <a:pPr algn="ctr" fontAlgn="ctr"/>
                      <a:r>
                        <a:rPr lang="ru-RU" sz="900" u="none" strike="noStrike">
                          <a:effectLst/>
                        </a:rPr>
                        <a:t> </a:t>
                      </a:r>
                      <a:endParaRPr lang="ru-RU" sz="900" b="0" i="0" u="none" strike="noStrike">
                        <a:solidFill>
                          <a:srgbClr val="000000"/>
                        </a:solidFill>
                        <a:effectLst/>
                        <a:latin typeface="Arial" panose="020B0604020202020204" pitchFamily="34" charset="0"/>
                      </a:endParaRPr>
                    </a:p>
                  </a:txBody>
                  <a:tcPr marL="3732" marR="3732" marT="3732" marB="0" anchor="ctr"/>
                </a:tc>
                <a:tc>
                  <a:txBody>
                    <a:bodyPr/>
                    <a:lstStyle/>
                    <a:p>
                      <a:pPr algn="ctr" fontAlgn="ctr"/>
                      <a:r>
                        <a:rPr lang="ru-RU" sz="900" u="none" strike="noStrike">
                          <a:effectLst/>
                        </a:rPr>
                        <a:t> </a:t>
                      </a:r>
                      <a:endParaRPr lang="ru-RU" sz="900" b="0" i="0" u="none" strike="noStrike">
                        <a:solidFill>
                          <a:srgbClr val="000000"/>
                        </a:solidFill>
                        <a:effectLst/>
                        <a:latin typeface="Arial" panose="020B0604020202020204" pitchFamily="34" charset="0"/>
                      </a:endParaRPr>
                    </a:p>
                  </a:txBody>
                  <a:tcPr marL="3732" marR="3732" marT="3732" marB="0" anchor="ctr"/>
                </a:tc>
                <a:tc>
                  <a:txBody>
                    <a:bodyPr/>
                    <a:lstStyle/>
                    <a:p>
                      <a:pPr algn="ctr" fontAlgn="ctr"/>
                      <a:r>
                        <a:rPr lang="ru-RU" sz="900" u="none" strike="noStrike">
                          <a:effectLst/>
                        </a:rPr>
                        <a:t> </a:t>
                      </a:r>
                      <a:endParaRPr lang="ru-RU" sz="900" b="0" i="0" u="none" strike="noStrike">
                        <a:solidFill>
                          <a:srgbClr val="000000"/>
                        </a:solidFill>
                        <a:effectLst/>
                        <a:latin typeface="Calibri" panose="020F0502020204030204" pitchFamily="34" charset="0"/>
                      </a:endParaRPr>
                    </a:p>
                  </a:txBody>
                  <a:tcPr marL="3732" marR="3732" marT="3732" marB="0" anchor="ctr"/>
                </a:tc>
                <a:tc>
                  <a:txBody>
                    <a:bodyPr/>
                    <a:lstStyle/>
                    <a:p>
                      <a:pPr algn="ctr" fontAlgn="ctr"/>
                      <a:r>
                        <a:rPr lang="ru-RU" sz="900" u="none" strike="noStrike" dirty="0">
                          <a:solidFill>
                            <a:schemeClr val="tx1"/>
                          </a:solidFill>
                          <a:effectLst/>
                        </a:rPr>
                        <a:t> </a:t>
                      </a:r>
                      <a:endParaRPr lang="ru-RU" sz="900" b="0" i="0" u="none" strike="noStrike" dirty="0">
                        <a:solidFill>
                          <a:schemeClr val="tx1"/>
                        </a:solidFill>
                        <a:effectLst/>
                        <a:latin typeface="Calibri" panose="020F0502020204030204" pitchFamily="34" charset="0"/>
                      </a:endParaRPr>
                    </a:p>
                  </a:txBody>
                  <a:tcPr marL="3732" marR="3732" marT="3732" marB="0" anchor="ctr"/>
                </a:tc>
                <a:extLst>
                  <a:ext uri="{0D108BD9-81ED-4DB2-BD59-A6C34878D82A}">
                    <a16:rowId xmlns:a16="http://schemas.microsoft.com/office/drawing/2014/main" val="2503239317"/>
                  </a:ext>
                </a:extLst>
              </a:tr>
              <a:tr h="326682">
                <a:tc>
                  <a:txBody>
                    <a:bodyPr/>
                    <a:lstStyle/>
                    <a:p>
                      <a:pPr algn="l" fontAlgn="ctr"/>
                      <a:r>
                        <a:rPr lang="ru-RU" sz="900" u="none" strike="noStrike">
                          <a:effectLst/>
                        </a:rPr>
                        <a:t>Повышение степени пожарной защищенности муниципального образования, по отношению к базовому периоду 2019 года</a:t>
                      </a:r>
                      <a:endParaRPr lang="ru-RU" sz="900" b="0" i="0" u="none" strike="noStrike">
                        <a:solidFill>
                          <a:srgbClr val="000000"/>
                        </a:solidFill>
                        <a:effectLst/>
                        <a:latin typeface="Arial" panose="020B0604020202020204" pitchFamily="34" charset="0"/>
                      </a:endParaRPr>
                    </a:p>
                  </a:txBody>
                  <a:tcPr marL="3732" marR="3732" marT="3732" marB="0" anchor="ctr"/>
                </a:tc>
                <a:tc>
                  <a:txBody>
                    <a:bodyPr/>
                    <a:lstStyle/>
                    <a:p>
                      <a:pPr algn="ctr" fontAlgn="ctr"/>
                      <a:r>
                        <a:rPr lang="ru-RU" sz="900" u="none" strike="noStrike">
                          <a:effectLst/>
                        </a:rPr>
                        <a:t>Приоритетный целевой</a:t>
                      </a:r>
                      <a:endParaRPr lang="ru-RU" sz="900" b="0" i="0" u="none" strike="noStrike">
                        <a:solidFill>
                          <a:srgbClr val="000000"/>
                        </a:solidFill>
                        <a:effectLst/>
                        <a:latin typeface="Arial" panose="020B0604020202020204" pitchFamily="34" charset="0"/>
                      </a:endParaRPr>
                    </a:p>
                  </a:txBody>
                  <a:tcPr marL="3732" marR="3732" marT="3732" marB="0" anchor="ctr"/>
                </a:tc>
                <a:tc>
                  <a:txBody>
                    <a:bodyPr/>
                    <a:lstStyle/>
                    <a:p>
                      <a:pPr algn="ctr" fontAlgn="ctr"/>
                      <a:r>
                        <a:rPr lang="ru-RU" sz="900" u="none" strike="noStrike">
                          <a:effectLst/>
                        </a:rPr>
                        <a:t>Процент</a:t>
                      </a:r>
                      <a:endParaRPr lang="ru-RU" sz="900" b="0" i="0" u="none" strike="noStrike">
                        <a:solidFill>
                          <a:srgbClr val="000000"/>
                        </a:solidFill>
                        <a:effectLst/>
                        <a:latin typeface="Arial" panose="020B0604020202020204" pitchFamily="34" charset="0"/>
                      </a:endParaRPr>
                    </a:p>
                  </a:txBody>
                  <a:tcPr marL="3732" marR="3732" marT="3732" marB="0" anchor="ctr"/>
                </a:tc>
                <a:tc>
                  <a:txBody>
                    <a:bodyPr/>
                    <a:lstStyle/>
                    <a:p>
                      <a:pPr algn="ctr" fontAlgn="ctr"/>
                      <a:r>
                        <a:rPr lang="ru-RU" sz="900" u="none" strike="noStrike">
                          <a:effectLst/>
                        </a:rPr>
                        <a:t>15,5</a:t>
                      </a:r>
                      <a:endParaRPr lang="ru-RU" sz="900" b="0" i="0" u="none" strike="noStrike">
                        <a:solidFill>
                          <a:srgbClr val="000000"/>
                        </a:solidFill>
                        <a:effectLst/>
                        <a:latin typeface="Arial" panose="020B0604020202020204" pitchFamily="34" charset="0"/>
                      </a:endParaRPr>
                    </a:p>
                  </a:txBody>
                  <a:tcPr marL="3732" marR="3732" marT="3732" marB="0" anchor="ctr"/>
                </a:tc>
                <a:tc>
                  <a:txBody>
                    <a:bodyPr/>
                    <a:lstStyle/>
                    <a:p>
                      <a:pPr algn="ctr" fontAlgn="ctr"/>
                      <a:r>
                        <a:rPr lang="ru-RU" sz="900" u="none" strike="noStrike" dirty="0">
                          <a:effectLst/>
                        </a:rPr>
                        <a:t>17</a:t>
                      </a:r>
                      <a:endParaRPr lang="ru-RU" sz="900" b="0" i="0" u="none" strike="noStrike" dirty="0">
                        <a:solidFill>
                          <a:srgbClr val="000000"/>
                        </a:solidFill>
                        <a:effectLst/>
                        <a:latin typeface="Arial" panose="020B0604020202020204" pitchFamily="34" charset="0"/>
                      </a:endParaRPr>
                    </a:p>
                  </a:txBody>
                  <a:tcPr marL="3732" marR="3732" marT="3732" marB="0" anchor="ctr"/>
                </a:tc>
                <a:tc>
                  <a:txBody>
                    <a:bodyPr/>
                    <a:lstStyle/>
                    <a:p>
                      <a:pPr algn="ctr" fontAlgn="ctr"/>
                      <a:r>
                        <a:rPr lang="ru-RU" sz="900" u="none" strike="noStrike" dirty="0">
                          <a:effectLst/>
                        </a:rPr>
                        <a:t>18,5</a:t>
                      </a:r>
                      <a:endParaRPr lang="ru-RU" sz="900" b="0" i="0" u="none" strike="noStrike" dirty="0">
                        <a:solidFill>
                          <a:srgbClr val="000000"/>
                        </a:solidFill>
                        <a:effectLst/>
                        <a:latin typeface="Arial" panose="020B0604020202020204" pitchFamily="34" charset="0"/>
                      </a:endParaRPr>
                    </a:p>
                  </a:txBody>
                  <a:tcPr marL="3732" marR="3732" marT="3732" marB="0" anchor="ctr"/>
                </a:tc>
                <a:tc>
                  <a:txBody>
                    <a:bodyPr/>
                    <a:lstStyle/>
                    <a:p>
                      <a:pPr algn="ctr" fontAlgn="ctr"/>
                      <a:r>
                        <a:rPr lang="ru-RU" sz="900" u="none" strike="noStrike" dirty="0">
                          <a:effectLst/>
                        </a:rPr>
                        <a:t>19,5</a:t>
                      </a:r>
                      <a:endParaRPr lang="ru-RU" sz="900" b="0" i="0" u="none" strike="noStrike" dirty="0">
                        <a:solidFill>
                          <a:srgbClr val="000000"/>
                        </a:solidFill>
                        <a:effectLst/>
                        <a:latin typeface="Arial" panose="020B0604020202020204" pitchFamily="34" charset="0"/>
                      </a:endParaRPr>
                    </a:p>
                  </a:txBody>
                  <a:tcPr marL="3732" marR="3732" marT="3732" marB="0" anchor="ctr"/>
                </a:tc>
                <a:tc>
                  <a:txBody>
                    <a:bodyPr/>
                    <a:lstStyle/>
                    <a:p>
                      <a:pPr algn="ctr" fontAlgn="ctr"/>
                      <a:r>
                        <a:rPr lang="ru-RU" sz="900" u="none" strike="noStrike" dirty="0">
                          <a:effectLst/>
                        </a:rPr>
                        <a:t>20</a:t>
                      </a:r>
                      <a:endParaRPr lang="ru-RU" sz="900" b="0" i="0" u="none" strike="noStrike" dirty="0">
                        <a:solidFill>
                          <a:srgbClr val="000000"/>
                        </a:solidFill>
                        <a:effectLst/>
                        <a:latin typeface="Calibri" panose="020F0502020204030204" pitchFamily="34" charset="0"/>
                      </a:endParaRPr>
                    </a:p>
                  </a:txBody>
                  <a:tcPr marL="3732" marR="3732" marT="3732" marB="0" anchor="ctr"/>
                </a:tc>
                <a:tc>
                  <a:txBody>
                    <a:bodyPr/>
                    <a:lstStyle/>
                    <a:p>
                      <a:pPr algn="ctr" fontAlgn="ctr"/>
                      <a:r>
                        <a:rPr lang="ru-RU" sz="900" u="none" strike="noStrike" dirty="0">
                          <a:solidFill>
                            <a:schemeClr val="tx1"/>
                          </a:solidFill>
                          <a:effectLst/>
                        </a:rPr>
                        <a:t>20</a:t>
                      </a:r>
                      <a:endParaRPr lang="ru-RU" sz="900" b="0" i="0" u="none" strike="noStrike" dirty="0">
                        <a:solidFill>
                          <a:schemeClr val="tx1"/>
                        </a:solidFill>
                        <a:effectLst/>
                        <a:latin typeface="Calibri" panose="020F0502020204030204" pitchFamily="34" charset="0"/>
                      </a:endParaRPr>
                    </a:p>
                  </a:txBody>
                  <a:tcPr marL="3732" marR="3732" marT="3732" marB="0" anchor="ctr"/>
                </a:tc>
                <a:extLst>
                  <a:ext uri="{0D108BD9-81ED-4DB2-BD59-A6C34878D82A}">
                    <a16:rowId xmlns:a16="http://schemas.microsoft.com/office/drawing/2014/main" val="1532039787"/>
                  </a:ext>
                </a:extLst>
              </a:tr>
              <a:tr h="339759">
                <a:tc>
                  <a:txBody>
                    <a:bodyPr/>
                    <a:lstStyle/>
                    <a:p>
                      <a:pPr algn="l" fontAlgn="ctr"/>
                      <a:r>
                        <a:rPr lang="ru-RU" sz="900" u="none" strike="noStrike">
                          <a:effectLst/>
                        </a:rPr>
                        <a:t>Подпрограмма V «Обеспечение мероприятий гражданской обороны на территории муниципального образования Московской области»</a:t>
                      </a:r>
                      <a:endParaRPr lang="ru-RU" sz="900" b="1" i="0" u="none" strike="noStrike">
                        <a:solidFill>
                          <a:srgbClr val="000000"/>
                        </a:solidFill>
                        <a:effectLst/>
                        <a:latin typeface="Arial" panose="020B0604020202020204" pitchFamily="34" charset="0"/>
                      </a:endParaRPr>
                    </a:p>
                  </a:txBody>
                  <a:tcPr marL="3732" marR="3732" marT="3732" marB="0" anchor="ctr"/>
                </a:tc>
                <a:tc>
                  <a:txBody>
                    <a:bodyPr/>
                    <a:lstStyle/>
                    <a:p>
                      <a:pPr algn="ctr" fontAlgn="ctr"/>
                      <a:r>
                        <a:rPr lang="ru-RU" sz="900" u="none" strike="noStrike">
                          <a:effectLst/>
                        </a:rPr>
                        <a:t> </a:t>
                      </a:r>
                      <a:endParaRPr lang="ru-RU" sz="900" b="0" i="0" u="none" strike="noStrike">
                        <a:solidFill>
                          <a:srgbClr val="000000"/>
                        </a:solidFill>
                        <a:effectLst/>
                        <a:latin typeface="Arial" panose="020B0604020202020204" pitchFamily="34" charset="0"/>
                      </a:endParaRPr>
                    </a:p>
                  </a:txBody>
                  <a:tcPr marL="3732" marR="3732" marT="3732" marB="0" anchor="ctr"/>
                </a:tc>
                <a:tc>
                  <a:txBody>
                    <a:bodyPr/>
                    <a:lstStyle/>
                    <a:p>
                      <a:pPr algn="ctr" fontAlgn="ctr"/>
                      <a:r>
                        <a:rPr lang="ru-RU" sz="900" u="none" strike="noStrike">
                          <a:effectLst/>
                        </a:rPr>
                        <a:t> </a:t>
                      </a:r>
                      <a:endParaRPr lang="ru-RU" sz="900" b="0" i="0" u="none" strike="noStrike">
                        <a:solidFill>
                          <a:srgbClr val="000000"/>
                        </a:solidFill>
                        <a:effectLst/>
                        <a:latin typeface="Arial" panose="020B0604020202020204" pitchFamily="34" charset="0"/>
                      </a:endParaRPr>
                    </a:p>
                  </a:txBody>
                  <a:tcPr marL="3732" marR="3732" marT="3732" marB="0" anchor="ctr"/>
                </a:tc>
                <a:tc>
                  <a:txBody>
                    <a:bodyPr/>
                    <a:lstStyle/>
                    <a:p>
                      <a:pPr algn="ctr" fontAlgn="ctr"/>
                      <a:r>
                        <a:rPr lang="ru-RU" sz="900" u="none" strike="noStrike">
                          <a:effectLst/>
                        </a:rPr>
                        <a:t> </a:t>
                      </a:r>
                      <a:endParaRPr lang="ru-RU" sz="900" b="0" i="0" u="none" strike="noStrike">
                        <a:solidFill>
                          <a:srgbClr val="000000"/>
                        </a:solidFill>
                        <a:effectLst/>
                        <a:latin typeface="Arial" panose="020B0604020202020204" pitchFamily="34" charset="0"/>
                      </a:endParaRPr>
                    </a:p>
                  </a:txBody>
                  <a:tcPr marL="3732" marR="3732" marT="3732" marB="0" anchor="ctr"/>
                </a:tc>
                <a:tc>
                  <a:txBody>
                    <a:bodyPr/>
                    <a:lstStyle/>
                    <a:p>
                      <a:pPr algn="ctr" fontAlgn="ctr"/>
                      <a:r>
                        <a:rPr lang="ru-RU" sz="900" u="none" strike="noStrike">
                          <a:effectLst/>
                        </a:rPr>
                        <a:t> </a:t>
                      </a:r>
                      <a:endParaRPr lang="ru-RU" sz="900" b="0" i="0" u="none" strike="noStrike">
                        <a:solidFill>
                          <a:srgbClr val="000000"/>
                        </a:solidFill>
                        <a:effectLst/>
                        <a:latin typeface="Arial" panose="020B0604020202020204" pitchFamily="34" charset="0"/>
                      </a:endParaRPr>
                    </a:p>
                  </a:txBody>
                  <a:tcPr marL="3732" marR="3732" marT="3732" marB="0" anchor="ctr"/>
                </a:tc>
                <a:tc>
                  <a:txBody>
                    <a:bodyPr/>
                    <a:lstStyle/>
                    <a:p>
                      <a:pPr algn="ctr" fontAlgn="ctr"/>
                      <a:r>
                        <a:rPr lang="ru-RU" sz="900" u="none" strike="noStrike">
                          <a:effectLst/>
                        </a:rPr>
                        <a:t> </a:t>
                      </a:r>
                      <a:endParaRPr lang="ru-RU" sz="900" b="0" i="0" u="none" strike="noStrike">
                        <a:solidFill>
                          <a:srgbClr val="000000"/>
                        </a:solidFill>
                        <a:effectLst/>
                        <a:latin typeface="Arial" panose="020B0604020202020204" pitchFamily="34" charset="0"/>
                      </a:endParaRPr>
                    </a:p>
                  </a:txBody>
                  <a:tcPr marL="3732" marR="3732" marT="3732" marB="0" anchor="ctr"/>
                </a:tc>
                <a:tc>
                  <a:txBody>
                    <a:bodyPr/>
                    <a:lstStyle/>
                    <a:p>
                      <a:pPr algn="ctr" fontAlgn="ctr"/>
                      <a:r>
                        <a:rPr lang="ru-RU" sz="900" u="none" strike="noStrike">
                          <a:effectLst/>
                        </a:rPr>
                        <a:t> </a:t>
                      </a:r>
                      <a:endParaRPr lang="ru-RU" sz="900" b="0" i="0" u="none" strike="noStrike">
                        <a:solidFill>
                          <a:srgbClr val="000000"/>
                        </a:solidFill>
                        <a:effectLst/>
                        <a:latin typeface="Arial" panose="020B0604020202020204" pitchFamily="34" charset="0"/>
                      </a:endParaRPr>
                    </a:p>
                  </a:txBody>
                  <a:tcPr marL="3732" marR="3732" marT="3732" marB="0" anchor="ctr"/>
                </a:tc>
                <a:tc>
                  <a:txBody>
                    <a:bodyPr/>
                    <a:lstStyle/>
                    <a:p>
                      <a:pPr algn="ctr" fontAlgn="ctr"/>
                      <a:r>
                        <a:rPr lang="ru-RU" sz="900" u="none" strike="noStrike">
                          <a:effectLst/>
                        </a:rPr>
                        <a:t> </a:t>
                      </a:r>
                      <a:endParaRPr lang="ru-RU" sz="900" b="0" i="0" u="none" strike="noStrike">
                        <a:solidFill>
                          <a:srgbClr val="000000"/>
                        </a:solidFill>
                        <a:effectLst/>
                        <a:latin typeface="Calibri" panose="020F0502020204030204" pitchFamily="34" charset="0"/>
                      </a:endParaRPr>
                    </a:p>
                  </a:txBody>
                  <a:tcPr marL="3732" marR="3732" marT="3732" marB="0" anchor="ctr"/>
                </a:tc>
                <a:tc>
                  <a:txBody>
                    <a:bodyPr/>
                    <a:lstStyle/>
                    <a:p>
                      <a:pPr algn="ctr" fontAlgn="ctr"/>
                      <a:r>
                        <a:rPr lang="ru-RU" sz="900" u="none" strike="noStrike" dirty="0">
                          <a:solidFill>
                            <a:schemeClr val="tx1"/>
                          </a:solidFill>
                          <a:effectLst/>
                        </a:rPr>
                        <a:t> </a:t>
                      </a:r>
                      <a:endParaRPr lang="ru-RU" sz="900" b="0" i="0" u="none" strike="noStrike" dirty="0">
                        <a:solidFill>
                          <a:schemeClr val="tx1"/>
                        </a:solidFill>
                        <a:effectLst/>
                        <a:latin typeface="Calibri" panose="020F0502020204030204" pitchFamily="34" charset="0"/>
                      </a:endParaRPr>
                    </a:p>
                  </a:txBody>
                  <a:tcPr marL="3732" marR="3732" marT="3732" marB="0" anchor="ctr"/>
                </a:tc>
                <a:extLst>
                  <a:ext uri="{0D108BD9-81ED-4DB2-BD59-A6C34878D82A}">
                    <a16:rowId xmlns:a16="http://schemas.microsoft.com/office/drawing/2014/main" val="3463332465"/>
                  </a:ext>
                </a:extLst>
              </a:tr>
              <a:tr h="434597">
                <a:tc>
                  <a:txBody>
                    <a:bodyPr/>
                    <a:lstStyle/>
                    <a:p>
                      <a:pPr algn="l" fontAlgn="ctr"/>
                      <a:r>
                        <a:rPr lang="ru-RU" sz="900" u="none" strike="noStrike" dirty="0">
                          <a:effectLst/>
                        </a:rPr>
                        <a:t>Степень готовности муниципального образования Московской области к действиям по предназначению при возникновении чрезвычайных ситуациях (происшествиях) природного и техногенного характера., процент</a:t>
                      </a:r>
                      <a:endParaRPr lang="ru-RU" sz="900" b="0" i="0" u="none" strike="noStrike" dirty="0">
                        <a:solidFill>
                          <a:srgbClr val="000000"/>
                        </a:solidFill>
                        <a:effectLst/>
                        <a:latin typeface="Arial" panose="020B0604020202020204" pitchFamily="34" charset="0"/>
                      </a:endParaRPr>
                    </a:p>
                  </a:txBody>
                  <a:tcPr marL="3732" marR="3732" marT="3732" marB="0" anchor="ctr"/>
                </a:tc>
                <a:tc>
                  <a:txBody>
                    <a:bodyPr/>
                    <a:lstStyle/>
                    <a:p>
                      <a:pPr algn="ctr" fontAlgn="ctr"/>
                      <a:r>
                        <a:rPr lang="ru-RU" sz="900" u="none" strike="noStrike">
                          <a:effectLst/>
                        </a:rPr>
                        <a:t>Приоритетный целевой</a:t>
                      </a:r>
                      <a:endParaRPr lang="ru-RU" sz="900" b="0" i="0" u="none" strike="noStrike">
                        <a:solidFill>
                          <a:srgbClr val="000000"/>
                        </a:solidFill>
                        <a:effectLst/>
                        <a:latin typeface="Arial" panose="020B0604020202020204" pitchFamily="34" charset="0"/>
                      </a:endParaRPr>
                    </a:p>
                  </a:txBody>
                  <a:tcPr marL="3732" marR="3732" marT="3732" marB="0" anchor="ctr"/>
                </a:tc>
                <a:tc>
                  <a:txBody>
                    <a:bodyPr/>
                    <a:lstStyle/>
                    <a:p>
                      <a:pPr algn="ctr" fontAlgn="ctr"/>
                      <a:r>
                        <a:rPr lang="ru-RU" sz="900" u="none" strike="noStrike">
                          <a:effectLst/>
                        </a:rPr>
                        <a:t>Процент</a:t>
                      </a:r>
                      <a:endParaRPr lang="ru-RU" sz="900" b="0" i="0" u="none" strike="noStrike">
                        <a:solidFill>
                          <a:srgbClr val="000000"/>
                        </a:solidFill>
                        <a:effectLst/>
                        <a:latin typeface="Arial" panose="020B0604020202020204" pitchFamily="34" charset="0"/>
                      </a:endParaRPr>
                    </a:p>
                  </a:txBody>
                  <a:tcPr marL="3732" marR="3732" marT="3732" marB="0" anchor="ctr"/>
                </a:tc>
                <a:tc>
                  <a:txBody>
                    <a:bodyPr/>
                    <a:lstStyle/>
                    <a:p>
                      <a:pPr algn="ctr" fontAlgn="ctr"/>
                      <a:r>
                        <a:rPr lang="ru-RU" sz="900" u="none" strike="noStrike">
                          <a:effectLst/>
                        </a:rPr>
                        <a:t>-</a:t>
                      </a:r>
                      <a:endParaRPr lang="ru-RU" sz="900" b="0" i="0" u="none" strike="noStrike">
                        <a:solidFill>
                          <a:srgbClr val="000000"/>
                        </a:solidFill>
                        <a:effectLst/>
                        <a:latin typeface="Arial" panose="020B0604020202020204" pitchFamily="34" charset="0"/>
                      </a:endParaRPr>
                    </a:p>
                  </a:txBody>
                  <a:tcPr marL="3732" marR="3732" marT="3732" marB="0" anchor="ctr"/>
                </a:tc>
                <a:tc>
                  <a:txBody>
                    <a:bodyPr/>
                    <a:lstStyle/>
                    <a:p>
                      <a:pPr algn="ctr" fontAlgn="ctr"/>
                      <a:r>
                        <a:rPr lang="en-US" sz="900" u="none" strike="noStrike" dirty="0">
                          <a:effectLst/>
                        </a:rPr>
                        <a:t>3</a:t>
                      </a:r>
                      <a:endParaRPr lang="ru-RU" sz="900" b="0" i="0" u="none" strike="noStrike" dirty="0">
                        <a:solidFill>
                          <a:srgbClr val="000000"/>
                        </a:solidFill>
                        <a:effectLst/>
                        <a:latin typeface="Arial" panose="020B0604020202020204" pitchFamily="34" charset="0"/>
                      </a:endParaRPr>
                    </a:p>
                  </a:txBody>
                  <a:tcPr marL="3732" marR="3732" marT="3732" marB="0" anchor="ctr"/>
                </a:tc>
                <a:tc>
                  <a:txBody>
                    <a:bodyPr/>
                    <a:lstStyle/>
                    <a:p>
                      <a:pPr algn="ctr" fontAlgn="ctr"/>
                      <a:r>
                        <a:rPr lang="en-US" sz="900" b="0" i="0" u="none" strike="noStrike" dirty="0">
                          <a:solidFill>
                            <a:srgbClr val="000000"/>
                          </a:solidFill>
                          <a:effectLst/>
                          <a:latin typeface="Arial" panose="020B0604020202020204" pitchFamily="34" charset="0"/>
                        </a:rPr>
                        <a:t>4</a:t>
                      </a:r>
                      <a:endParaRPr lang="ru-RU" sz="900" b="0" i="0" u="none" strike="noStrike" dirty="0">
                        <a:solidFill>
                          <a:srgbClr val="000000"/>
                        </a:solidFill>
                        <a:effectLst/>
                        <a:latin typeface="Arial" panose="020B0604020202020204" pitchFamily="34" charset="0"/>
                      </a:endParaRPr>
                    </a:p>
                  </a:txBody>
                  <a:tcPr marL="3732" marR="3732" marT="3732" marB="0" anchor="ctr"/>
                </a:tc>
                <a:tc>
                  <a:txBody>
                    <a:bodyPr/>
                    <a:lstStyle/>
                    <a:p>
                      <a:pPr algn="ctr" fontAlgn="ctr"/>
                      <a:r>
                        <a:rPr lang="en-US" sz="900" u="none" strike="noStrike" dirty="0">
                          <a:effectLst/>
                        </a:rPr>
                        <a:t>5</a:t>
                      </a:r>
                      <a:endParaRPr lang="ru-RU" sz="900" b="0" i="0" u="none" strike="noStrike" dirty="0">
                        <a:solidFill>
                          <a:srgbClr val="000000"/>
                        </a:solidFill>
                        <a:effectLst/>
                        <a:latin typeface="Arial" panose="020B0604020202020204" pitchFamily="34" charset="0"/>
                      </a:endParaRPr>
                    </a:p>
                  </a:txBody>
                  <a:tcPr marL="3732" marR="3732" marT="3732" marB="0" anchor="ctr"/>
                </a:tc>
                <a:tc>
                  <a:txBody>
                    <a:bodyPr/>
                    <a:lstStyle/>
                    <a:p>
                      <a:pPr algn="ctr" fontAlgn="ctr"/>
                      <a:r>
                        <a:rPr lang="en-US" sz="900" u="none" strike="noStrike" dirty="0">
                          <a:effectLst/>
                        </a:rPr>
                        <a:t>6</a:t>
                      </a:r>
                      <a:endParaRPr lang="ru-RU" sz="900" b="0" i="0" u="none" strike="noStrike" dirty="0">
                        <a:solidFill>
                          <a:srgbClr val="000000"/>
                        </a:solidFill>
                        <a:effectLst/>
                        <a:latin typeface="Calibri" panose="020F0502020204030204" pitchFamily="34" charset="0"/>
                      </a:endParaRPr>
                    </a:p>
                  </a:txBody>
                  <a:tcPr marL="3732" marR="3732" marT="3732" marB="0" anchor="ctr"/>
                </a:tc>
                <a:tc>
                  <a:txBody>
                    <a:bodyPr/>
                    <a:lstStyle/>
                    <a:p>
                      <a:pPr algn="ctr" fontAlgn="ctr"/>
                      <a:r>
                        <a:rPr lang="ru-RU" sz="900" u="none" strike="noStrike" dirty="0">
                          <a:solidFill>
                            <a:schemeClr val="tx1"/>
                          </a:solidFill>
                          <a:effectLst/>
                        </a:rPr>
                        <a:t>6</a:t>
                      </a:r>
                      <a:endParaRPr lang="ru-RU" sz="900" b="0" i="0" u="none" strike="noStrike" dirty="0">
                        <a:solidFill>
                          <a:schemeClr val="tx1"/>
                        </a:solidFill>
                        <a:effectLst/>
                        <a:latin typeface="Calibri" panose="020F0502020204030204" pitchFamily="34" charset="0"/>
                      </a:endParaRPr>
                    </a:p>
                  </a:txBody>
                  <a:tcPr marL="3732" marR="3732" marT="3732" marB="0" anchor="ctr"/>
                </a:tc>
                <a:extLst>
                  <a:ext uri="{0D108BD9-81ED-4DB2-BD59-A6C34878D82A}">
                    <a16:rowId xmlns:a16="http://schemas.microsoft.com/office/drawing/2014/main" val="3266549627"/>
                  </a:ext>
                </a:extLst>
              </a:tr>
              <a:tr h="254819">
                <a:tc>
                  <a:txBody>
                    <a:bodyPr/>
                    <a:lstStyle/>
                    <a:p>
                      <a:pPr algn="l" fontAlgn="ctr"/>
                      <a:r>
                        <a:rPr lang="ru-RU" sz="900" u="none" strike="noStrike" dirty="0">
                          <a:effectLst/>
                        </a:rPr>
                        <a:t>Увеличение степени готовности к использованию по предназначению защитных сооружений и иных объектов ГО</a:t>
                      </a:r>
                      <a:endParaRPr lang="ru-RU" sz="900" b="0" i="0" u="none" strike="noStrike" dirty="0">
                        <a:solidFill>
                          <a:srgbClr val="000000"/>
                        </a:solidFill>
                        <a:effectLst/>
                        <a:latin typeface="Arial" panose="020B0604020202020204" pitchFamily="34" charset="0"/>
                      </a:endParaRPr>
                    </a:p>
                  </a:txBody>
                  <a:tcPr marL="3732" marR="3732" marT="3732" marB="0" anchor="ctr"/>
                </a:tc>
                <a:tc>
                  <a:txBody>
                    <a:bodyPr/>
                    <a:lstStyle/>
                    <a:p>
                      <a:pPr algn="ctr" fontAlgn="ctr"/>
                      <a:r>
                        <a:rPr lang="ru-RU" sz="900" u="none" strike="noStrike">
                          <a:effectLst/>
                        </a:rPr>
                        <a:t>Приоритетный целевой</a:t>
                      </a:r>
                      <a:endParaRPr lang="ru-RU" sz="900" b="0" i="0" u="none" strike="noStrike">
                        <a:solidFill>
                          <a:srgbClr val="000000"/>
                        </a:solidFill>
                        <a:effectLst/>
                        <a:latin typeface="Arial" panose="020B0604020202020204" pitchFamily="34" charset="0"/>
                      </a:endParaRPr>
                    </a:p>
                  </a:txBody>
                  <a:tcPr marL="3732" marR="3732" marT="3732" marB="0" anchor="ctr"/>
                </a:tc>
                <a:tc>
                  <a:txBody>
                    <a:bodyPr/>
                    <a:lstStyle/>
                    <a:p>
                      <a:pPr algn="ctr" fontAlgn="ctr"/>
                      <a:r>
                        <a:rPr lang="ru-RU" sz="900" u="none" strike="noStrike">
                          <a:effectLst/>
                        </a:rPr>
                        <a:t>Процент</a:t>
                      </a:r>
                      <a:endParaRPr lang="ru-RU" sz="900" b="0" i="0" u="none" strike="noStrike">
                        <a:solidFill>
                          <a:srgbClr val="000000"/>
                        </a:solidFill>
                        <a:effectLst/>
                        <a:latin typeface="Arial" panose="020B0604020202020204" pitchFamily="34" charset="0"/>
                      </a:endParaRPr>
                    </a:p>
                  </a:txBody>
                  <a:tcPr marL="3732" marR="3732" marT="3732" marB="0" anchor="ctr"/>
                </a:tc>
                <a:tc>
                  <a:txBody>
                    <a:bodyPr/>
                    <a:lstStyle/>
                    <a:p>
                      <a:pPr algn="ctr" fontAlgn="ctr"/>
                      <a:r>
                        <a:rPr lang="ru-RU" sz="900" u="none" strike="noStrike" dirty="0">
                          <a:effectLst/>
                        </a:rPr>
                        <a:t>-</a:t>
                      </a:r>
                      <a:endParaRPr lang="ru-RU" sz="900" b="0" i="0" u="none" strike="noStrike" dirty="0">
                        <a:solidFill>
                          <a:srgbClr val="000000"/>
                        </a:solidFill>
                        <a:effectLst/>
                        <a:latin typeface="Arial" panose="020B0604020202020204" pitchFamily="34" charset="0"/>
                      </a:endParaRPr>
                    </a:p>
                  </a:txBody>
                  <a:tcPr marL="3732" marR="3732" marT="3732" marB="0" anchor="ctr"/>
                </a:tc>
                <a:tc>
                  <a:txBody>
                    <a:bodyPr/>
                    <a:lstStyle/>
                    <a:p>
                      <a:pPr algn="ctr" fontAlgn="ctr"/>
                      <a:r>
                        <a:rPr lang="en-US" sz="900" u="none" strike="noStrike" dirty="0">
                          <a:effectLst/>
                        </a:rPr>
                        <a:t>12</a:t>
                      </a:r>
                      <a:endParaRPr lang="ru-RU" sz="900" b="0" i="0" u="none" strike="noStrike" dirty="0">
                        <a:solidFill>
                          <a:srgbClr val="000000"/>
                        </a:solidFill>
                        <a:effectLst/>
                        <a:latin typeface="Arial" panose="020B0604020202020204" pitchFamily="34" charset="0"/>
                      </a:endParaRPr>
                    </a:p>
                  </a:txBody>
                  <a:tcPr marL="3732" marR="3732" marT="3732" marB="0" anchor="ctr"/>
                </a:tc>
                <a:tc>
                  <a:txBody>
                    <a:bodyPr/>
                    <a:lstStyle/>
                    <a:p>
                      <a:pPr algn="ctr" fontAlgn="ctr"/>
                      <a:r>
                        <a:rPr lang="en-US" sz="900" u="none" strike="noStrike" dirty="0">
                          <a:effectLst/>
                        </a:rPr>
                        <a:t>14</a:t>
                      </a:r>
                      <a:endParaRPr lang="ru-RU" sz="900" b="0" i="0" u="none" strike="noStrike" dirty="0">
                        <a:solidFill>
                          <a:srgbClr val="000000"/>
                        </a:solidFill>
                        <a:effectLst/>
                        <a:latin typeface="Arial" panose="020B0604020202020204" pitchFamily="34" charset="0"/>
                      </a:endParaRPr>
                    </a:p>
                  </a:txBody>
                  <a:tcPr marL="3732" marR="3732" marT="3732" marB="0" anchor="ctr"/>
                </a:tc>
                <a:tc>
                  <a:txBody>
                    <a:bodyPr/>
                    <a:lstStyle/>
                    <a:p>
                      <a:pPr algn="ctr" fontAlgn="ctr"/>
                      <a:r>
                        <a:rPr lang="en-US" sz="900" u="none" strike="noStrike" dirty="0">
                          <a:effectLst/>
                        </a:rPr>
                        <a:t>15</a:t>
                      </a:r>
                      <a:endParaRPr lang="ru-RU" sz="900" b="0" i="0" u="none" strike="noStrike" dirty="0">
                        <a:solidFill>
                          <a:srgbClr val="000000"/>
                        </a:solidFill>
                        <a:effectLst/>
                        <a:latin typeface="Arial" panose="020B0604020202020204" pitchFamily="34" charset="0"/>
                      </a:endParaRPr>
                    </a:p>
                  </a:txBody>
                  <a:tcPr marL="3732" marR="3732" marT="3732" marB="0" anchor="ctr"/>
                </a:tc>
                <a:tc>
                  <a:txBody>
                    <a:bodyPr/>
                    <a:lstStyle/>
                    <a:p>
                      <a:pPr algn="ctr" fontAlgn="ctr"/>
                      <a:r>
                        <a:rPr lang="ru-RU" sz="900" u="none" strike="noStrike" dirty="0">
                          <a:effectLst/>
                        </a:rPr>
                        <a:t>16</a:t>
                      </a:r>
                      <a:endParaRPr lang="ru-RU" sz="900" b="0" i="0" u="none" strike="noStrike" dirty="0">
                        <a:solidFill>
                          <a:srgbClr val="000000"/>
                        </a:solidFill>
                        <a:effectLst/>
                        <a:latin typeface="Calibri" panose="020F0502020204030204" pitchFamily="34" charset="0"/>
                      </a:endParaRPr>
                    </a:p>
                  </a:txBody>
                  <a:tcPr marL="3732" marR="3732" marT="3732" marB="0" anchor="ctr"/>
                </a:tc>
                <a:tc>
                  <a:txBody>
                    <a:bodyPr/>
                    <a:lstStyle/>
                    <a:p>
                      <a:pPr algn="ctr" fontAlgn="ctr"/>
                      <a:r>
                        <a:rPr lang="ru-RU" sz="900" u="none" strike="noStrike" dirty="0">
                          <a:solidFill>
                            <a:schemeClr val="tx1"/>
                          </a:solidFill>
                          <a:effectLst/>
                        </a:rPr>
                        <a:t>18</a:t>
                      </a:r>
                      <a:endParaRPr lang="ru-RU" sz="900" b="0" i="0" u="none" strike="noStrike" dirty="0">
                        <a:solidFill>
                          <a:schemeClr val="tx1"/>
                        </a:solidFill>
                        <a:effectLst/>
                        <a:latin typeface="Calibri" panose="020F0502020204030204" pitchFamily="34" charset="0"/>
                      </a:endParaRPr>
                    </a:p>
                  </a:txBody>
                  <a:tcPr marL="3732" marR="3732" marT="3732" marB="0" anchor="ctr"/>
                </a:tc>
                <a:extLst>
                  <a:ext uri="{0D108BD9-81ED-4DB2-BD59-A6C34878D82A}">
                    <a16:rowId xmlns:a16="http://schemas.microsoft.com/office/drawing/2014/main" val="3286645296"/>
                  </a:ext>
                </a:extLst>
              </a:tr>
              <a:tr h="254819">
                <a:tc>
                  <a:txBody>
                    <a:bodyPr/>
                    <a:lstStyle/>
                    <a:p>
                      <a:pPr algn="l" fontAlgn="ctr"/>
                      <a:r>
                        <a:rPr lang="ru-RU" sz="900" b="0" i="0" u="none" strike="noStrike" dirty="0">
                          <a:solidFill>
                            <a:srgbClr val="000000"/>
                          </a:solidFill>
                          <a:effectLst/>
                          <a:latin typeface="+mn-lt"/>
                        </a:rPr>
                        <a:t>Подпрограмма </a:t>
                      </a:r>
                      <a:r>
                        <a:rPr lang="en-US" sz="900" b="0" i="0" u="none" strike="noStrike" dirty="0">
                          <a:solidFill>
                            <a:srgbClr val="000000"/>
                          </a:solidFill>
                          <a:effectLst/>
                          <a:latin typeface="+mn-lt"/>
                        </a:rPr>
                        <a:t>VI</a:t>
                      </a:r>
                      <a:r>
                        <a:rPr lang="ru-RU" sz="900" b="0" i="0" u="none" strike="noStrike" dirty="0">
                          <a:solidFill>
                            <a:srgbClr val="000000"/>
                          </a:solidFill>
                          <a:effectLst/>
                          <a:latin typeface="+mn-lt"/>
                        </a:rPr>
                        <a:t> «Обеспечивающая подпрограмма»</a:t>
                      </a:r>
                    </a:p>
                  </a:txBody>
                  <a:tcPr marL="3732" marR="3732" marT="3732" marB="0" anchor="ctr"/>
                </a:tc>
                <a:tc>
                  <a:txBody>
                    <a:bodyPr/>
                    <a:lstStyle/>
                    <a:p>
                      <a:pPr algn="ctr" fontAlgn="ctr"/>
                      <a:endParaRPr lang="ru-RU" sz="900" b="0" i="0" u="none" strike="noStrike">
                        <a:solidFill>
                          <a:srgbClr val="000000"/>
                        </a:solidFill>
                        <a:effectLst/>
                        <a:latin typeface="Arial" panose="020B0604020202020204" pitchFamily="34" charset="0"/>
                      </a:endParaRPr>
                    </a:p>
                  </a:txBody>
                  <a:tcPr marL="3732" marR="3732" marT="3732" marB="0" anchor="ctr"/>
                </a:tc>
                <a:tc>
                  <a:txBody>
                    <a:bodyPr/>
                    <a:lstStyle/>
                    <a:p>
                      <a:pPr algn="ctr" fontAlgn="ctr"/>
                      <a:endParaRPr lang="ru-RU" sz="900" b="0" i="0" u="none" strike="noStrike">
                        <a:solidFill>
                          <a:srgbClr val="000000"/>
                        </a:solidFill>
                        <a:effectLst/>
                        <a:latin typeface="Arial" panose="020B0604020202020204" pitchFamily="34" charset="0"/>
                      </a:endParaRPr>
                    </a:p>
                  </a:txBody>
                  <a:tcPr marL="3732" marR="3732" marT="3732" marB="0" anchor="ctr"/>
                </a:tc>
                <a:tc>
                  <a:txBody>
                    <a:bodyPr/>
                    <a:lstStyle/>
                    <a:p>
                      <a:pPr algn="ctr" fontAlgn="ctr"/>
                      <a:endParaRPr lang="ru-RU" sz="900" b="0" i="0" u="none" strike="noStrike">
                        <a:solidFill>
                          <a:srgbClr val="000000"/>
                        </a:solidFill>
                        <a:effectLst/>
                        <a:latin typeface="Arial" panose="020B0604020202020204" pitchFamily="34" charset="0"/>
                      </a:endParaRPr>
                    </a:p>
                  </a:txBody>
                  <a:tcPr marL="3732" marR="3732" marT="3732" marB="0" anchor="ctr"/>
                </a:tc>
                <a:tc>
                  <a:txBody>
                    <a:bodyPr/>
                    <a:lstStyle/>
                    <a:p>
                      <a:pPr algn="ctr" fontAlgn="ctr"/>
                      <a:endParaRPr lang="ru-RU" sz="900" b="0" i="0" u="none" strike="noStrike" dirty="0">
                        <a:solidFill>
                          <a:srgbClr val="000000"/>
                        </a:solidFill>
                        <a:effectLst/>
                        <a:latin typeface="Arial" panose="020B0604020202020204" pitchFamily="34" charset="0"/>
                      </a:endParaRPr>
                    </a:p>
                  </a:txBody>
                  <a:tcPr marL="3732" marR="3732" marT="3732" marB="0" anchor="ctr"/>
                </a:tc>
                <a:tc>
                  <a:txBody>
                    <a:bodyPr/>
                    <a:lstStyle/>
                    <a:p>
                      <a:pPr algn="ctr" fontAlgn="ctr"/>
                      <a:endParaRPr lang="ru-RU" sz="900" b="0" i="0" u="none" strike="noStrike" dirty="0">
                        <a:solidFill>
                          <a:srgbClr val="000000"/>
                        </a:solidFill>
                        <a:effectLst/>
                        <a:latin typeface="Arial" panose="020B0604020202020204" pitchFamily="34" charset="0"/>
                      </a:endParaRPr>
                    </a:p>
                  </a:txBody>
                  <a:tcPr marL="3732" marR="3732" marT="3732" marB="0" anchor="ctr"/>
                </a:tc>
                <a:tc>
                  <a:txBody>
                    <a:bodyPr/>
                    <a:lstStyle/>
                    <a:p>
                      <a:pPr algn="ctr" fontAlgn="ctr"/>
                      <a:endParaRPr lang="ru-RU" sz="900" b="0" i="0" u="none" strike="noStrike" dirty="0">
                        <a:solidFill>
                          <a:srgbClr val="000000"/>
                        </a:solidFill>
                        <a:effectLst/>
                        <a:latin typeface="Arial" panose="020B0604020202020204" pitchFamily="34" charset="0"/>
                      </a:endParaRPr>
                    </a:p>
                  </a:txBody>
                  <a:tcPr marL="3732" marR="3732" marT="3732" marB="0" anchor="ctr"/>
                </a:tc>
                <a:tc>
                  <a:txBody>
                    <a:bodyPr/>
                    <a:lstStyle/>
                    <a:p>
                      <a:pPr algn="ctr" fontAlgn="ctr"/>
                      <a:endParaRPr lang="ru-RU" sz="900" b="0" i="0" u="none" strike="noStrike" dirty="0">
                        <a:solidFill>
                          <a:srgbClr val="000000"/>
                        </a:solidFill>
                        <a:effectLst/>
                        <a:latin typeface="Calibri" panose="020F0502020204030204" pitchFamily="34" charset="0"/>
                      </a:endParaRPr>
                    </a:p>
                  </a:txBody>
                  <a:tcPr marL="3732" marR="3732" marT="3732" marB="0" anchor="ctr"/>
                </a:tc>
                <a:tc>
                  <a:txBody>
                    <a:bodyPr/>
                    <a:lstStyle/>
                    <a:p>
                      <a:pPr algn="ctr" fontAlgn="ctr"/>
                      <a:endParaRPr lang="ru-RU" sz="900" b="0" i="0" u="none" strike="noStrike" dirty="0">
                        <a:solidFill>
                          <a:schemeClr val="tx1"/>
                        </a:solidFill>
                        <a:effectLst/>
                        <a:latin typeface="Calibri" panose="020F0502020204030204" pitchFamily="34" charset="0"/>
                      </a:endParaRPr>
                    </a:p>
                  </a:txBody>
                  <a:tcPr marL="3732" marR="3732" marT="3732" marB="0" anchor="ctr"/>
                </a:tc>
                <a:extLst>
                  <a:ext uri="{0D108BD9-81ED-4DB2-BD59-A6C34878D82A}">
                    <a16:rowId xmlns:a16="http://schemas.microsoft.com/office/drawing/2014/main" val="10012"/>
                  </a:ext>
                </a:extLst>
              </a:tr>
              <a:tr h="254819">
                <a:tc>
                  <a:txBody>
                    <a:bodyPr/>
                    <a:lstStyle/>
                    <a:p>
                      <a:pPr algn="l" fontAlgn="ctr"/>
                      <a:r>
                        <a:rPr lang="ru-RU" sz="900" b="0" i="0" u="none" strike="noStrike" dirty="0">
                          <a:solidFill>
                            <a:srgbClr val="000000"/>
                          </a:solidFill>
                          <a:effectLst/>
                          <a:latin typeface="+mn-lt"/>
                        </a:rPr>
                        <a:t>Среднее время совместного реагирования нескольких экстренных оперативных</a:t>
                      </a:r>
                      <a:r>
                        <a:rPr lang="ru-RU" sz="900" b="0" i="0" u="none" strike="noStrike" baseline="0" dirty="0">
                          <a:solidFill>
                            <a:srgbClr val="000000"/>
                          </a:solidFill>
                          <a:effectLst/>
                          <a:latin typeface="+mn-lt"/>
                        </a:rPr>
                        <a:t> служб на обращения населения по единому номеру «112» на территории муниципального образования Московской области</a:t>
                      </a:r>
                      <a:endParaRPr lang="ru-RU" sz="900" b="0" i="0" u="none" strike="noStrike" dirty="0">
                        <a:solidFill>
                          <a:srgbClr val="000000"/>
                        </a:solidFill>
                        <a:effectLst/>
                        <a:latin typeface="+mn-lt"/>
                      </a:endParaRPr>
                    </a:p>
                  </a:txBody>
                  <a:tcPr marL="3732" marR="3732" marT="3732" marB="0" anchor="ct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ru-RU" sz="900" u="none" strike="noStrike" dirty="0">
                          <a:effectLst/>
                        </a:rPr>
                        <a:t>Приоритетный целевой</a:t>
                      </a:r>
                      <a:endParaRPr lang="ru-RU" sz="900" b="0" i="0" u="none" strike="noStrike" dirty="0">
                        <a:solidFill>
                          <a:srgbClr val="000000"/>
                        </a:solidFill>
                        <a:effectLst/>
                        <a:latin typeface="Arial" panose="020B0604020202020204" pitchFamily="34" charset="0"/>
                      </a:endParaRPr>
                    </a:p>
                    <a:p>
                      <a:pPr algn="ctr" fontAlgn="ctr"/>
                      <a:endParaRPr lang="ru-RU" sz="900" b="0" i="0" u="none" strike="noStrike" dirty="0">
                        <a:solidFill>
                          <a:srgbClr val="000000"/>
                        </a:solidFill>
                        <a:effectLst/>
                        <a:latin typeface="Arial" panose="020B0604020202020204" pitchFamily="34" charset="0"/>
                      </a:endParaRPr>
                    </a:p>
                  </a:txBody>
                  <a:tcPr marL="3732" marR="3732" marT="3732" marB="0" anchor="ctr"/>
                </a:tc>
                <a:tc>
                  <a:txBody>
                    <a:bodyPr/>
                    <a:lstStyle/>
                    <a:p>
                      <a:pPr algn="ctr" fontAlgn="ctr"/>
                      <a:r>
                        <a:rPr lang="ru-RU" sz="900" b="0" i="0" u="none" strike="noStrike" dirty="0">
                          <a:solidFill>
                            <a:srgbClr val="000000"/>
                          </a:solidFill>
                          <a:effectLst/>
                          <a:latin typeface="Arial" panose="020B0604020202020204" pitchFamily="34" charset="0"/>
                        </a:rPr>
                        <a:t>Минута</a:t>
                      </a:r>
                    </a:p>
                  </a:txBody>
                  <a:tcPr marL="3732" marR="3732" marT="3732" marB="0" anchor="ctr"/>
                </a:tc>
                <a:tc>
                  <a:txBody>
                    <a:bodyPr/>
                    <a:lstStyle/>
                    <a:p>
                      <a:pPr algn="ctr" fontAlgn="ctr"/>
                      <a:r>
                        <a:rPr lang="ru-RU" sz="900" b="0" i="0" u="none" strike="noStrike" dirty="0">
                          <a:solidFill>
                            <a:srgbClr val="000000"/>
                          </a:solidFill>
                          <a:effectLst/>
                          <a:latin typeface="Arial" panose="020B0604020202020204" pitchFamily="34" charset="0"/>
                        </a:rPr>
                        <a:t>85</a:t>
                      </a:r>
                    </a:p>
                  </a:txBody>
                  <a:tcPr marL="3732" marR="3732" marT="3732" marB="0" anchor="ctr"/>
                </a:tc>
                <a:tc>
                  <a:txBody>
                    <a:bodyPr/>
                    <a:lstStyle/>
                    <a:p>
                      <a:pPr algn="ctr" fontAlgn="ctr"/>
                      <a:r>
                        <a:rPr lang="ru-RU" sz="900" b="0" i="0" u="none" strike="noStrike" dirty="0">
                          <a:solidFill>
                            <a:srgbClr val="000000"/>
                          </a:solidFill>
                          <a:effectLst/>
                          <a:latin typeface="Arial" panose="020B0604020202020204" pitchFamily="34" charset="0"/>
                        </a:rPr>
                        <a:t>80</a:t>
                      </a:r>
                    </a:p>
                  </a:txBody>
                  <a:tcPr marL="3732" marR="3732" marT="3732" marB="0" anchor="ctr"/>
                </a:tc>
                <a:tc>
                  <a:txBody>
                    <a:bodyPr/>
                    <a:lstStyle/>
                    <a:p>
                      <a:pPr algn="ctr" fontAlgn="ctr"/>
                      <a:r>
                        <a:rPr lang="ru-RU" sz="900" b="0" i="0" u="none" strike="noStrike" dirty="0">
                          <a:solidFill>
                            <a:srgbClr val="000000"/>
                          </a:solidFill>
                          <a:effectLst/>
                          <a:latin typeface="Arial" panose="020B0604020202020204" pitchFamily="34" charset="0"/>
                        </a:rPr>
                        <a:t>45,5</a:t>
                      </a:r>
                    </a:p>
                  </a:txBody>
                  <a:tcPr marL="3732" marR="3732" marT="3732" marB="0" anchor="ctr"/>
                </a:tc>
                <a:tc>
                  <a:txBody>
                    <a:bodyPr/>
                    <a:lstStyle/>
                    <a:p>
                      <a:pPr algn="ctr" fontAlgn="ctr"/>
                      <a:r>
                        <a:rPr lang="ru-RU" sz="900" b="0" i="0" u="none" strike="noStrike" dirty="0">
                          <a:solidFill>
                            <a:srgbClr val="000000"/>
                          </a:solidFill>
                          <a:effectLst/>
                          <a:latin typeface="Arial" panose="020B0604020202020204" pitchFamily="34" charset="0"/>
                        </a:rPr>
                        <a:t>42</a:t>
                      </a:r>
                    </a:p>
                  </a:txBody>
                  <a:tcPr marL="3732" marR="3732" marT="3732" marB="0" anchor="ctr"/>
                </a:tc>
                <a:tc>
                  <a:txBody>
                    <a:bodyPr/>
                    <a:lstStyle/>
                    <a:p>
                      <a:pPr algn="ctr" fontAlgn="ctr"/>
                      <a:r>
                        <a:rPr lang="ru-RU" sz="900" b="0" i="0" u="none" strike="noStrike" dirty="0">
                          <a:solidFill>
                            <a:srgbClr val="000000"/>
                          </a:solidFill>
                          <a:effectLst/>
                          <a:latin typeface="Calibri" panose="020F0502020204030204" pitchFamily="34" charset="0"/>
                        </a:rPr>
                        <a:t>38,5</a:t>
                      </a:r>
                    </a:p>
                  </a:txBody>
                  <a:tcPr marL="3732" marR="3732" marT="3732" marB="0" anchor="ctr"/>
                </a:tc>
                <a:tc>
                  <a:txBody>
                    <a:bodyPr/>
                    <a:lstStyle/>
                    <a:p>
                      <a:pPr algn="ctr" fontAlgn="ctr"/>
                      <a:r>
                        <a:rPr lang="ru-RU" sz="900" b="0" i="0" u="none" strike="noStrike" dirty="0">
                          <a:solidFill>
                            <a:schemeClr val="tx1"/>
                          </a:solidFill>
                          <a:effectLst/>
                          <a:latin typeface="Calibri" panose="020F0502020204030204" pitchFamily="34" charset="0"/>
                        </a:rPr>
                        <a:t>38,5</a:t>
                      </a:r>
                    </a:p>
                  </a:txBody>
                  <a:tcPr marL="3732" marR="3732" marT="3732" marB="0" anchor="ctr"/>
                </a:tc>
                <a:extLst>
                  <a:ext uri="{0D108BD9-81ED-4DB2-BD59-A6C34878D82A}">
                    <a16:rowId xmlns:a16="http://schemas.microsoft.com/office/drawing/2014/main" val="10013"/>
                  </a:ext>
                </a:extLst>
              </a:tr>
            </a:tbl>
          </a:graphicData>
        </a:graphic>
      </p:graphicFrame>
    </p:spTree>
    <p:extLst>
      <p:ext uri="{BB962C8B-B14F-4D97-AF65-F5344CB8AC3E}">
        <p14:creationId xmlns:p14="http://schemas.microsoft.com/office/powerpoint/2010/main" val="1925694861"/>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C76ABE35-EE31-4586-BF2E-7BF9729091A9}"/>
              </a:ext>
            </a:extLst>
          </p:cNvPr>
          <p:cNvSpPr>
            <a:spLocks noGrp="1"/>
          </p:cNvSpPr>
          <p:nvPr>
            <p:ph type="title"/>
          </p:nvPr>
        </p:nvSpPr>
        <p:spPr>
          <a:xfrm>
            <a:off x="845127" y="170694"/>
            <a:ext cx="11192963" cy="539587"/>
          </a:xfrm>
        </p:spPr>
        <p:txBody>
          <a:bodyPr>
            <a:noAutofit/>
          </a:bodyPr>
          <a:lstStyle/>
          <a:p>
            <a:pPr algn="ctr"/>
            <a:r>
              <a:rPr lang="ru-RU" sz="2400" dirty="0"/>
              <a:t>Реализация муниципальных программ</a:t>
            </a:r>
            <a:br>
              <a:rPr lang="ru-RU" sz="2400" dirty="0"/>
            </a:br>
            <a:r>
              <a:rPr lang="ru-RU" sz="2400" dirty="0"/>
              <a:t> городского округа Долгопрудный в разрезе целевых показателей в динамике</a:t>
            </a:r>
          </a:p>
        </p:txBody>
      </p:sp>
      <p:sp>
        <p:nvSpPr>
          <p:cNvPr id="4" name="Номер слайда 3">
            <a:extLst>
              <a:ext uri="{FF2B5EF4-FFF2-40B4-BE49-F238E27FC236}">
                <a16:creationId xmlns:a16="http://schemas.microsoft.com/office/drawing/2014/main" id="{6F302A7F-1EA8-4336-863D-1EEEBC559F5F}"/>
              </a:ext>
            </a:extLst>
          </p:cNvPr>
          <p:cNvSpPr>
            <a:spLocks noGrp="1"/>
          </p:cNvSpPr>
          <p:nvPr>
            <p:ph type="sldNum" sz="quarter" idx="12"/>
          </p:nvPr>
        </p:nvSpPr>
        <p:spPr>
          <a:xfrm>
            <a:off x="9448800" y="6492240"/>
            <a:ext cx="2743200" cy="365125"/>
          </a:xfrm>
        </p:spPr>
        <p:txBody>
          <a:bodyPr/>
          <a:lstStyle/>
          <a:p>
            <a:fld id="{E4EB6E89-BA87-4003-BD23-6BDF40F3EBED}" type="slidenum">
              <a:rPr lang="ru-RU" smtClean="0"/>
              <a:pPr/>
              <a:t>55</a:t>
            </a:fld>
            <a:endParaRPr lang="ru-RU"/>
          </a:p>
        </p:txBody>
      </p:sp>
      <p:pic>
        <p:nvPicPr>
          <p:cNvPr id="6" name="Объект 6">
            <a:extLst>
              <a:ext uri="{FF2B5EF4-FFF2-40B4-BE49-F238E27FC236}">
                <a16:creationId xmlns:a16="http://schemas.microsoft.com/office/drawing/2014/main" id="{4CE9F828-CB7F-4197-B7C9-2991DABD01A3}"/>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53910" y="170694"/>
            <a:ext cx="760490" cy="342008"/>
          </a:xfrm>
          <a:prstGeom prst="rect">
            <a:avLst/>
          </a:prstGeom>
        </p:spPr>
      </p:pic>
      <p:graphicFrame>
        <p:nvGraphicFramePr>
          <p:cNvPr id="8" name="Объект 7">
            <a:extLst>
              <a:ext uri="{FF2B5EF4-FFF2-40B4-BE49-F238E27FC236}">
                <a16:creationId xmlns:a16="http://schemas.microsoft.com/office/drawing/2014/main" id="{1ACB0588-3EE8-4716-80C8-5A8FE4683695}"/>
              </a:ext>
            </a:extLst>
          </p:cNvPr>
          <p:cNvGraphicFramePr>
            <a:graphicFrameLocks noGrp="1"/>
          </p:cNvGraphicFramePr>
          <p:nvPr>
            <p:ph idx="1"/>
            <p:extLst>
              <p:ext uri="{D42A27DB-BD31-4B8C-83A1-F6EECF244321}">
                <p14:modId xmlns:p14="http://schemas.microsoft.com/office/powerpoint/2010/main" val="3586477559"/>
              </p:ext>
            </p:extLst>
          </p:nvPr>
        </p:nvGraphicFramePr>
        <p:xfrm>
          <a:off x="634677" y="757589"/>
          <a:ext cx="11105056" cy="5917213"/>
        </p:xfrm>
        <a:graphic>
          <a:graphicData uri="http://schemas.openxmlformats.org/drawingml/2006/table">
            <a:tbl>
              <a:tblPr>
                <a:tableStyleId>{5C22544A-7EE6-4342-B048-85BDC9FD1C3A}</a:tableStyleId>
              </a:tblPr>
              <a:tblGrid>
                <a:gridCol w="4885325">
                  <a:extLst>
                    <a:ext uri="{9D8B030D-6E8A-4147-A177-3AD203B41FA5}">
                      <a16:colId xmlns:a16="http://schemas.microsoft.com/office/drawing/2014/main" val="1538704736"/>
                    </a:ext>
                  </a:extLst>
                </a:gridCol>
                <a:gridCol w="1412340">
                  <a:extLst>
                    <a:ext uri="{9D8B030D-6E8A-4147-A177-3AD203B41FA5}">
                      <a16:colId xmlns:a16="http://schemas.microsoft.com/office/drawing/2014/main" val="4147526204"/>
                    </a:ext>
                  </a:extLst>
                </a:gridCol>
                <a:gridCol w="823866">
                  <a:extLst>
                    <a:ext uri="{9D8B030D-6E8A-4147-A177-3AD203B41FA5}">
                      <a16:colId xmlns:a16="http://schemas.microsoft.com/office/drawing/2014/main" val="2929378952"/>
                    </a:ext>
                  </a:extLst>
                </a:gridCol>
                <a:gridCol w="588474">
                  <a:extLst>
                    <a:ext uri="{9D8B030D-6E8A-4147-A177-3AD203B41FA5}">
                      <a16:colId xmlns:a16="http://schemas.microsoft.com/office/drawing/2014/main" val="611853726"/>
                    </a:ext>
                  </a:extLst>
                </a:gridCol>
                <a:gridCol w="941560">
                  <a:extLst>
                    <a:ext uri="{9D8B030D-6E8A-4147-A177-3AD203B41FA5}">
                      <a16:colId xmlns:a16="http://schemas.microsoft.com/office/drawing/2014/main" val="2808816176"/>
                    </a:ext>
                  </a:extLst>
                </a:gridCol>
                <a:gridCol w="633743">
                  <a:extLst>
                    <a:ext uri="{9D8B030D-6E8A-4147-A177-3AD203B41FA5}">
                      <a16:colId xmlns:a16="http://schemas.microsoft.com/office/drawing/2014/main" val="2329968278"/>
                    </a:ext>
                  </a:extLst>
                </a:gridCol>
                <a:gridCol w="633742">
                  <a:extLst>
                    <a:ext uri="{9D8B030D-6E8A-4147-A177-3AD203B41FA5}">
                      <a16:colId xmlns:a16="http://schemas.microsoft.com/office/drawing/2014/main" val="2118922845"/>
                    </a:ext>
                  </a:extLst>
                </a:gridCol>
                <a:gridCol w="651850">
                  <a:extLst>
                    <a:ext uri="{9D8B030D-6E8A-4147-A177-3AD203B41FA5}">
                      <a16:colId xmlns:a16="http://schemas.microsoft.com/office/drawing/2014/main" val="3734821041"/>
                    </a:ext>
                  </a:extLst>
                </a:gridCol>
                <a:gridCol w="534156">
                  <a:extLst>
                    <a:ext uri="{9D8B030D-6E8A-4147-A177-3AD203B41FA5}">
                      <a16:colId xmlns:a16="http://schemas.microsoft.com/office/drawing/2014/main" val="805900172"/>
                    </a:ext>
                  </a:extLst>
                </a:gridCol>
              </a:tblGrid>
              <a:tr h="148842">
                <a:tc rowSpan="2">
                  <a:txBody>
                    <a:bodyPr/>
                    <a:lstStyle/>
                    <a:p>
                      <a:pPr algn="ctr" fontAlgn="ctr"/>
                      <a:r>
                        <a:rPr lang="ru-RU" sz="900" u="none" strike="noStrike" dirty="0">
                          <a:effectLst/>
                        </a:rPr>
                        <a:t>Наименование муниципальной программы/подпрограммы/показателя</a:t>
                      </a:r>
                      <a:endParaRPr lang="ru-RU" sz="900" b="0" i="0" u="none" strike="noStrike" dirty="0">
                        <a:solidFill>
                          <a:srgbClr val="000000"/>
                        </a:solidFill>
                        <a:effectLst/>
                        <a:latin typeface="Arial" panose="020B0604020202020204" pitchFamily="34" charset="0"/>
                      </a:endParaRPr>
                    </a:p>
                  </a:txBody>
                  <a:tcPr marL="2567" marR="2567" marT="2567" marB="0" anchor="ctr"/>
                </a:tc>
                <a:tc rowSpan="2">
                  <a:txBody>
                    <a:bodyPr/>
                    <a:lstStyle/>
                    <a:p>
                      <a:pPr algn="ctr" fontAlgn="ctr"/>
                      <a:r>
                        <a:rPr lang="ru-RU" sz="900" u="none" strike="noStrike" dirty="0">
                          <a:effectLst/>
                        </a:rPr>
                        <a:t>Тип показателя</a:t>
                      </a:r>
                      <a:endParaRPr lang="ru-RU" sz="900" b="0" i="0" u="none" strike="noStrike" dirty="0">
                        <a:solidFill>
                          <a:srgbClr val="000000"/>
                        </a:solidFill>
                        <a:effectLst/>
                        <a:latin typeface="Arial" panose="020B0604020202020204" pitchFamily="34" charset="0"/>
                      </a:endParaRPr>
                    </a:p>
                  </a:txBody>
                  <a:tcPr marL="2567" marR="2567" marT="2567" marB="0" anchor="ctr"/>
                </a:tc>
                <a:tc rowSpan="2">
                  <a:txBody>
                    <a:bodyPr/>
                    <a:lstStyle/>
                    <a:p>
                      <a:pPr algn="ctr" fontAlgn="ctr"/>
                      <a:r>
                        <a:rPr lang="ru-RU" sz="900" u="none" strike="noStrike" dirty="0">
                          <a:effectLst/>
                        </a:rPr>
                        <a:t>Единица измерения</a:t>
                      </a:r>
                      <a:endParaRPr lang="ru-RU" sz="900" b="0" i="0" u="none" strike="noStrike" dirty="0">
                        <a:solidFill>
                          <a:srgbClr val="000000"/>
                        </a:solidFill>
                        <a:effectLst/>
                        <a:latin typeface="Arial" panose="020B0604020202020204" pitchFamily="34" charset="0"/>
                      </a:endParaRPr>
                    </a:p>
                  </a:txBody>
                  <a:tcPr marL="2567" marR="2567" marT="2567" marB="0" anchor="ctr"/>
                </a:tc>
                <a:tc rowSpan="2">
                  <a:txBody>
                    <a:bodyPr/>
                    <a:lstStyle/>
                    <a:p>
                      <a:pPr algn="ctr" fontAlgn="ctr"/>
                      <a:r>
                        <a:rPr lang="ru-RU" sz="900" u="none" strike="noStrike" dirty="0">
                          <a:effectLst/>
                        </a:rPr>
                        <a:t>Базовое значение</a:t>
                      </a:r>
                      <a:endParaRPr lang="ru-RU" sz="900" b="0" i="0" u="none" strike="noStrike" dirty="0">
                        <a:solidFill>
                          <a:srgbClr val="000000"/>
                        </a:solidFill>
                        <a:effectLst/>
                        <a:latin typeface="Arial" panose="020B0604020202020204" pitchFamily="34" charset="0"/>
                      </a:endParaRPr>
                    </a:p>
                  </a:txBody>
                  <a:tcPr marL="2567" marR="2567" marT="2567" marB="0" anchor="ctr"/>
                </a:tc>
                <a:tc rowSpan="2">
                  <a:txBody>
                    <a:bodyPr/>
                    <a:lstStyle/>
                    <a:p>
                      <a:pPr algn="ctr" fontAlgn="ctr"/>
                      <a:r>
                        <a:rPr lang="ru-RU" sz="900" u="none" strike="noStrike" dirty="0">
                          <a:effectLst/>
                        </a:rPr>
                        <a:t>Достигнутое </a:t>
                      </a:r>
                    </a:p>
                    <a:p>
                      <a:pPr algn="ctr" fontAlgn="ctr"/>
                      <a:r>
                        <a:rPr lang="ru-RU" sz="900" u="none" strike="noStrike" dirty="0">
                          <a:effectLst/>
                        </a:rPr>
                        <a:t>202</a:t>
                      </a:r>
                      <a:r>
                        <a:rPr lang="en-US" sz="900" u="none" strike="noStrike" dirty="0">
                          <a:effectLst/>
                        </a:rPr>
                        <a:t>1</a:t>
                      </a:r>
                      <a:r>
                        <a:rPr lang="ru-RU" sz="900" u="none" strike="noStrike" dirty="0">
                          <a:effectLst/>
                        </a:rPr>
                        <a:t> года</a:t>
                      </a:r>
                      <a:endParaRPr lang="ru-RU" sz="900" b="0" i="0" u="none" strike="noStrike" dirty="0">
                        <a:solidFill>
                          <a:srgbClr val="000000"/>
                        </a:solidFill>
                        <a:effectLst/>
                        <a:latin typeface="Arial" panose="020B0604020202020204" pitchFamily="34" charset="0"/>
                      </a:endParaRPr>
                    </a:p>
                  </a:txBody>
                  <a:tcPr marL="2567" marR="2567" marT="2567" marB="0" anchor="ctr"/>
                </a:tc>
                <a:tc rowSpan="2">
                  <a:txBody>
                    <a:bodyPr/>
                    <a:lstStyle/>
                    <a:p>
                      <a:pPr algn="ctr" fontAlgn="ctr"/>
                      <a:r>
                        <a:rPr lang="ru-RU" sz="900" u="none" strike="noStrike" dirty="0">
                          <a:effectLst/>
                        </a:rPr>
                        <a:t>Оценка 2022 год</a:t>
                      </a:r>
                      <a:endParaRPr lang="ru-RU" sz="900" b="0" i="0" u="none" strike="noStrike" dirty="0">
                        <a:solidFill>
                          <a:srgbClr val="000000"/>
                        </a:solidFill>
                        <a:effectLst/>
                        <a:latin typeface="Arial" panose="020B0604020202020204" pitchFamily="34" charset="0"/>
                      </a:endParaRPr>
                    </a:p>
                  </a:txBody>
                  <a:tcPr marL="2567" marR="2567" marT="2567" marB="0" anchor="ctr"/>
                </a:tc>
                <a:tc gridSpan="3">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ru-RU" sz="9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Планируемое значение показателя по годам реализации</a:t>
                      </a:r>
                    </a:p>
                  </a:txBody>
                  <a:tcPr marL="3729" marR="3729" marT="3729" marB="0" anchor="ctr"/>
                </a:tc>
                <a:tc hMerge="1">
                  <a:txBody>
                    <a:bodyPr/>
                    <a:lstStyle/>
                    <a:p>
                      <a:endParaRPr lang="ru-RU" dirty="0"/>
                    </a:p>
                  </a:txBody>
                  <a:tcPr marL="3729" marR="3729" marT="3729" marB="0" anchor="ctr"/>
                </a:tc>
                <a:tc hMerge="1">
                  <a:txBody>
                    <a:bodyPr/>
                    <a:lstStyle/>
                    <a:p>
                      <a:endParaRPr lang="ru-RU" dirty="0"/>
                    </a:p>
                  </a:txBody>
                  <a:tcPr marL="3729" marR="3729" marT="3729" marB="0" anchor="ctr"/>
                </a:tc>
                <a:extLst>
                  <a:ext uri="{0D108BD9-81ED-4DB2-BD59-A6C34878D82A}">
                    <a16:rowId xmlns:a16="http://schemas.microsoft.com/office/drawing/2014/main" val="322920497"/>
                  </a:ext>
                </a:extLst>
              </a:tr>
              <a:tr h="138444">
                <a:tc vMerge="1">
                  <a:txBody>
                    <a:bodyPr/>
                    <a:lstStyle/>
                    <a:p>
                      <a:endParaRPr lang="ru-RU"/>
                    </a:p>
                  </a:txBody>
                  <a:tcPr/>
                </a:tc>
                <a:tc vMerge="1">
                  <a:txBody>
                    <a:bodyPr/>
                    <a:lstStyle/>
                    <a:p>
                      <a:endParaRPr lang="ru-RU"/>
                    </a:p>
                  </a:txBody>
                  <a:tcPr/>
                </a:tc>
                <a:tc vMerge="1">
                  <a:txBody>
                    <a:bodyPr/>
                    <a:lstStyle/>
                    <a:p>
                      <a:endParaRPr lang="ru-RU"/>
                    </a:p>
                  </a:txBody>
                  <a:tcPr/>
                </a:tc>
                <a:tc vMerge="1">
                  <a:txBody>
                    <a:bodyPr/>
                    <a:lstStyle/>
                    <a:p>
                      <a:endParaRPr lang="ru-RU"/>
                    </a:p>
                  </a:txBody>
                  <a:tcPr/>
                </a:tc>
                <a:tc vMerge="1">
                  <a:txBody>
                    <a:bodyPr/>
                    <a:lstStyle/>
                    <a:p>
                      <a:endParaRPr lang="ru-RU"/>
                    </a:p>
                  </a:txBody>
                  <a:tcPr/>
                </a:tc>
                <a:tc vMerge="1">
                  <a:txBody>
                    <a:bodyPr/>
                    <a:lstStyle/>
                    <a:p>
                      <a:endParaRPr lang="ru-RU"/>
                    </a:p>
                  </a:txBody>
                  <a:tcPr/>
                </a:tc>
                <a:tc>
                  <a:txBody>
                    <a:bodyPr/>
                    <a:lstStyle/>
                    <a:p>
                      <a:pPr algn="ctr" fontAlgn="ctr"/>
                      <a:r>
                        <a:rPr lang="ru-RU" sz="900" u="none" strike="noStrike" dirty="0">
                          <a:effectLst/>
                        </a:rPr>
                        <a:t>2023 год</a:t>
                      </a:r>
                      <a:endParaRPr lang="ru-RU" sz="900" b="0" i="0" u="none" strike="noStrike" dirty="0">
                        <a:solidFill>
                          <a:srgbClr val="000000"/>
                        </a:solidFill>
                        <a:effectLst/>
                        <a:latin typeface="Arial" panose="020B0604020202020204" pitchFamily="34" charset="0"/>
                      </a:endParaRPr>
                    </a:p>
                  </a:txBody>
                  <a:tcPr marL="3729" marR="3729" marT="3729" marB="0" anchor="ctr"/>
                </a:tc>
                <a:tc>
                  <a:txBody>
                    <a:bodyPr/>
                    <a:lstStyle/>
                    <a:p>
                      <a:pPr algn="ctr" fontAlgn="ctr"/>
                      <a:r>
                        <a:rPr lang="ru-RU" sz="900" u="none" strike="noStrike" dirty="0">
                          <a:effectLst/>
                        </a:rPr>
                        <a:t>2024 год</a:t>
                      </a:r>
                      <a:endParaRPr lang="ru-RU" sz="900" b="0" i="0" u="none" strike="noStrike" dirty="0">
                        <a:solidFill>
                          <a:srgbClr val="000000"/>
                        </a:solidFill>
                        <a:effectLst/>
                        <a:latin typeface="Arial" panose="020B0604020202020204" pitchFamily="34" charset="0"/>
                      </a:endParaRPr>
                    </a:p>
                  </a:txBody>
                  <a:tcPr marL="3729" marR="3729" marT="3729" marB="0" anchor="ctr"/>
                </a:tc>
                <a:tc>
                  <a:txBody>
                    <a:bodyPr/>
                    <a:lstStyle/>
                    <a:p>
                      <a:pPr algn="ctr" fontAlgn="ctr"/>
                      <a:r>
                        <a:rPr lang="ru-RU" sz="900" u="none" strike="noStrike" dirty="0">
                          <a:effectLst/>
                        </a:rPr>
                        <a:t>2025 год</a:t>
                      </a:r>
                      <a:endParaRPr lang="ru-RU" sz="900" b="0" i="0" u="none" strike="noStrike" dirty="0">
                        <a:solidFill>
                          <a:srgbClr val="000000"/>
                        </a:solidFill>
                        <a:effectLst/>
                        <a:latin typeface="Arial" panose="020B0604020202020204" pitchFamily="34" charset="0"/>
                      </a:endParaRPr>
                    </a:p>
                  </a:txBody>
                  <a:tcPr marL="3729" marR="3729" marT="3729" marB="0" anchor="ctr"/>
                </a:tc>
                <a:extLst>
                  <a:ext uri="{0D108BD9-81ED-4DB2-BD59-A6C34878D82A}">
                    <a16:rowId xmlns:a16="http://schemas.microsoft.com/office/drawing/2014/main" val="1855594120"/>
                  </a:ext>
                </a:extLst>
              </a:tr>
              <a:tr h="117570">
                <a:tc>
                  <a:txBody>
                    <a:bodyPr/>
                    <a:lstStyle/>
                    <a:p>
                      <a:pPr algn="l" fontAlgn="ctr"/>
                      <a:r>
                        <a:rPr lang="ru-RU" sz="900" u="none" strike="noStrike">
                          <a:effectLst/>
                        </a:rPr>
                        <a:t>Муниципальная программа «Жилище»</a:t>
                      </a:r>
                      <a:endParaRPr lang="ru-RU" sz="900" b="1" i="0" u="none" strike="noStrike">
                        <a:solidFill>
                          <a:srgbClr val="000000"/>
                        </a:solidFill>
                        <a:effectLst/>
                        <a:latin typeface="Arial" panose="020B0604020202020204" pitchFamily="34" charset="0"/>
                      </a:endParaRPr>
                    </a:p>
                  </a:txBody>
                  <a:tcPr marL="2567" marR="2567" marT="2567" marB="0" anchor="ctr"/>
                </a:tc>
                <a:tc>
                  <a:txBody>
                    <a:bodyPr/>
                    <a:lstStyle/>
                    <a:p>
                      <a:pPr algn="ctr" fontAlgn="ctr"/>
                      <a:r>
                        <a:rPr lang="ru-RU" sz="900" u="none" strike="noStrike" dirty="0">
                          <a:effectLst/>
                        </a:rPr>
                        <a:t> </a:t>
                      </a:r>
                      <a:endParaRPr lang="ru-RU" sz="900" b="0" i="0" u="none" strike="noStrike" dirty="0">
                        <a:solidFill>
                          <a:srgbClr val="000000"/>
                        </a:solidFill>
                        <a:effectLst/>
                        <a:latin typeface="Arial" panose="020B0604020202020204" pitchFamily="34" charset="0"/>
                      </a:endParaRPr>
                    </a:p>
                  </a:txBody>
                  <a:tcPr marL="2567" marR="2567" marT="2567" marB="0" anchor="ctr"/>
                </a:tc>
                <a:tc>
                  <a:txBody>
                    <a:bodyPr/>
                    <a:lstStyle/>
                    <a:p>
                      <a:pPr algn="ctr" fontAlgn="ctr"/>
                      <a:r>
                        <a:rPr lang="ru-RU" sz="900" u="none" strike="noStrike">
                          <a:effectLst/>
                        </a:rPr>
                        <a:t> </a:t>
                      </a:r>
                      <a:endParaRPr lang="ru-RU" sz="900" b="0" i="0" u="none" strike="noStrike">
                        <a:solidFill>
                          <a:srgbClr val="000000"/>
                        </a:solidFill>
                        <a:effectLst/>
                        <a:latin typeface="Arial" panose="020B0604020202020204" pitchFamily="34" charset="0"/>
                      </a:endParaRPr>
                    </a:p>
                  </a:txBody>
                  <a:tcPr marL="2567" marR="2567" marT="2567" marB="0" anchor="ctr"/>
                </a:tc>
                <a:tc>
                  <a:txBody>
                    <a:bodyPr/>
                    <a:lstStyle/>
                    <a:p>
                      <a:pPr algn="ctr" fontAlgn="ctr"/>
                      <a:r>
                        <a:rPr lang="ru-RU" sz="900" u="none" strike="noStrike">
                          <a:effectLst/>
                        </a:rPr>
                        <a:t> </a:t>
                      </a:r>
                      <a:endParaRPr lang="ru-RU" sz="900" b="0" i="0" u="none" strike="noStrike">
                        <a:solidFill>
                          <a:srgbClr val="000000"/>
                        </a:solidFill>
                        <a:effectLst/>
                        <a:latin typeface="Arial" panose="020B0604020202020204" pitchFamily="34" charset="0"/>
                      </a:endParaRPr>
                    </a:p>
                  </a:txBody>
                  <a:tcPr marL="2567" marR="2567" marT="2567" marB="0" anchor="ctr"/>
                </a:tc>
                <a:tc>
                  <a:txBody>
                    <a:bodyPr/>
                    <a:lstStyle/>
                    <a:p>
                      <a:pPr algn="ctr" fontAlgn="ctr"/>
                      <a:r>
                        <a:rPr lang="ru-RU" sz="900" u="none" strike="noStrike">
                          <a:effectLst/>
                        </a:rPr>
                        <a:t> </a:t>
                      </a:r>
                      <a:endParaRPr lang="ru-RU" sz="900" b="0" i="0" u="none" strike="noStrike">
                        <a:solidFill>
                          <a:srgbClr val="000000"/>
                        </a:solidFill>
                        <a:effectLst/>
                        <a:latin typeface="Arial" panose="020B0604020202020204" pitchFamily="34" charset="0"/>
                      </a:endParaRPr>
                    </a:p>
                  </a:txBody>
                  <a:tcPr marL="2567" marR="2567" marT="2567" marB="0" anchor="ctr"/>
                </a:tc>
                <a:tc>
                  <a:txBody>
                    <a:bodyPr/>
                    <a:lstStyle/>
                    <a:p>
                      <a:pPr algn="ctr" fontAlgn="ctr"/>
                      <a:r>
                        <a:rPr lang="ru-RU" sz="900" u="none" strike="noStrike">
                          <a:effectLst/>
                        </a:rPr>
                        <a:t> </a:t>
                      </a:r>
                      <a:endParaRPr lang="ru-RU" sz="900" b="0" i="0" u="none" strike="noStrike">
                        <a:solidFill>
                          <a:srgbClr val="000000"/>
                        </a:solidFill>
                        <a:effectLst/>
                        <a:latin typeface="Arial" panose="020B0604020202020204" pitchFamily="34" charset="0"/>
                      </a:endParaRPr>
                    </a:p>
                  </a:txBody>
                  <a:tcPr marL="2567" marR="2567" marT="2567" marB="0" anchor="ctr"/>
                </a:tc>
                <a:tc>
                  <a:txBody>
                    <a:bodyPr/>
                    <a:lstStyle/>
                    <a:p>
                      <a:pPr algn="ctr" fontAlgn="ctr"/>
                      <a:r>
                        <a:rPr lang="ru-RU" sz="900" u="none" strike="noStrike">
                          <a:effectLst/>
                        </a:rPr>
                        <a:t> </a:t>
                      </a:r>
                      <a:endParaRPr lang="ru-RU" sz="900" b="0" i="0" u="none" strike="noStrike">
                        <a:solidFill>
                          <a:srgbClr val="000000"/>
                        </a:solidFill>
                        <a:effectLst/>
                        <a:latin typeface="Arial" panose="020B0604020202020204" pitchFamily="34" charset="0"/>
                      </a:endParaRPr>
                    </a:p>
                  </a:txBody>
                  <a:tcPr marL="2567" marR="2567" marT="2567" marB="0" anchor="ctr"/>
                </a:tc>
                <a:tc>
                  <a:txBody>
                    <a:bodyPr/>
                    <a:lstStyle/>
                    <a:p>
                      <a:pPr algn="ctr" fontAlgn="ctr"/>
                      <a:r>
                        <a:rPr lang="ru-RU" sz="900" u="none" strike="noStrike" dirty="0">
                          <a:effectLst/>
                        </a:rPr>
                        <a:t> </a:t>
                      </a:r>
                      <a:endParaRPr lang="ru-RU" sz="900" b="0" i="0" u="none" strike="noStrike" dirty="0">
                        <a:solidFill>
                          <a:srgbClr val="000000"/>
                        </a:solidFill>
                        <a:effectLst/>
                        <a:latin typeface="Calibri" panose="020F0502020204030204" pitchFamily="34" charset="0"/>
                      </a:endParaRPr>
                    </a:p>
                  </a:txBody>
                  <a:tcPr marL="2567" marR="2567" marT="2567" marB="0" anchor="ctr"/>
                </a:tc>
                <a:tc>
                  <a:txBody>
                    <a:bodyPr/>
                    <a:lstStyle/>
                    <a:p>
                      <a:pPr algn="ctr" fontAlgn="ctr"/>
                      <a:r>
                        <a:rPr lang="ru-RU" sz="900" u="none" strike="noStrike">
                          <a:effectLst/>
                        </a:rPr>
                        <a:t> </a:t>
                      </a:r>
                      <a:endParaRPr lang="ru-RU" sz="900" b="0" i="0" u="none" strike="noStrike">
                        <a:solidFill>
                          <a:srgbClr val="000000"/>
                        </a:solidFill>
                        <a:effectLst/>
                        <a:latin typeface="Calibri" panose="020F0502020204030204" pitchFamily="34" charset="0"/>
                      </a:endParaRPr>
                    </a:p>
                  </a:txBody>
                  <a:tcPr marL="2567" marR="2567" marT="2567" marB="0" anchor="ctr"/>
                </a:tc>
                <a:extLst>
                  <a:ext uri="{0D108BD9-81ED-4DB2-BD59-A6C34878D82A}">
                    <a16:rowId xmlns:a16="http://schemas.microsoft.com/office/drawing/2014/main" val="1597844162"/>
                  </a:ext>
                </a:extLst>
              </a:tr>
              <a:tr h="232980">
                <a:tc>
                  <a:txBody>
                    <a:bodyPr/>
                    <a:lstStyle/>
                    <a:p>
                      <a:pPr algn="l" fontAlgn="ctr"/>
                      <a:r>
                        <a:rPr lang="ru-RU" sz="900" u="none" strike="noStrike" dirty="0">
                          <a:effectLst/>
                        </a:rPr>
                        <a:t>Подпрограмма I «Создание условий для жилищного строительства»</a:t>
                      </a:r>
                      <a:endParaRPr lang="ru-RU" sz="900" b="1" i="0" u="none" strike="noStrike" dirty="0">
                        <a:solidFill>
                          <a:srgbClr val="000000"/>
                        </a:solidFill>
                        <a:effectLst/>
                        <a:latin typeface="Arial" panose="020B0604020202020204" pitchFamily="34" charset="0"/>
                      </a:endParaRPr>
                    </a:p>
                  </a:txBody>
                  <a:tcPr marL="2567" marR="2567" marT="2567" marB="0" anchor="ctr"/>
                </a:tc>
                <a:tc>
                  <a:txBody>
                    <a:bodyPr/>
                    <a:lstStyle/>
                    <a:p>
                      <a:pPr algn="ctr" fontAlgn="ctr"/>
                      <a:r>
                        <a:rPr lang="ru-RU" sz="900" u="none" strike="noStrike">
                          <a:effectLst/>
                        </a:rPr>
                        <a:t> </a:t>
                      </a:r>
                      <a:endParaRPr lang="ru-RU" sz="900" b="0" i="0" u="none" strike="noStrike">
                        <a:solidFill>
                          <a:srgbClr val="000000"/>
                        </a:solidFill>
                        <a:effectLst/>
                        <a:latin typeface="Arial" panose="020B0604020202020204" pitchFamily="34" charset="0"/>
                      </a:endParaRPr>
                    </a:p>
                  </a:txBody>
                  <a:tcPr marL="2567" marR="2567" marT="2567" marB="0" anchor="ctr"/>
                </a:tc>
                <a:tc>
                  <a:txBody>
                    <a:bodyPr/>
                    <a:lstStyle/>
                    <a:p>
                      <a:pPr algn="ctr" fontAlgn="ctr"/>
                      <a:r>
                        <a:rPr lang="ru-RU" sz="900" u="none" strike="noStrike">
                          <a:effectLst/>
                        </a:rPr>
                        <a:t> </a:t>
                      </a:r>
                      <a:endParaRPr lang="ru-RU" sz="900" b="0" i="0" u="none" strike="noStrike">
                        <a:solidFill>
                          <a:srgbClr val="000000"/>
                        </a:solidFill>
                        <a:effectLst/>
                        <a:latin typeface="Arial" panose="020B0604020202020204" pitchFamily="34" charset="0"/>
                      </a:endParaRPr>
                    </a:p>
                  </a:txBody>
                  <a:tcPr marL="2567" marR="2567" marT="2567" marB="0" anchor="ctr"/>
                </a:tc>
                <a:tc>
                  <a:txBody>
                    <a:bodyPr/>
                    <a:lstStyle/>
                    <a:p>
                      <a:pPr algn="ctr" fontAlgn="ctr"/>
                      <a:r>
                        <a:rPr lang="ru-RU" sz="900" u="none" strike="noStrike">
                          <a:effectLst/>
                        </a:rPr>
                        <a:t> </a:t>
                      </a:r>
                      <a:endParaRPr lang="ru-RU" sz="900" b="0" i="0" u="none" strike="noStrike">
                        <a:solidFill>
                          <a:srgbClr val="000000"/>
                        </a:solidFill>
                        <a:effectLst/>
                        <a:latin typeface="Arial" panose="020B0604020202020204" pitchFamily="34" charset="0"/>
                      </a:endParaRPr>
                    </a:p>
                  </a:txBody>
                  <a:tcPr marL="2567" marR="2567" marT="2567" marB="0" anchor="ctr"/>
                </a:tc>
                <a:tc>
                  <a:txBody>
                    <a:bodyPr/>
                    <a:lstStyle/>
                    <a:p>
                      <a:pPr algn="ctr" fontAlgn="ctr"/>
                      <a:r>
                        <a:rPr lang="ru-RU" sz="900" u="none" strike="noStrike">
                          <a:effectLst/>
                        </a:rPr>
                        <a:t> </a:t>
                      </a:r>
                      <a:endParaRPr lang="ru-RU" sz="900" b="0" i="0" u="none" strike="noStrike">
                        <a:solidFill>
                          <a:srgbClr val="000000"/>
                        </a:solidFill>
                        <a:effectLst/>
                        <a:latin typeface="Arial" panose="020B0604020202020204" pitchFamily="34" charset="0"/>
                      </a:endParaRPr>
                    </a:p>
                  </a:txBody>
                  <a:tcPr marL="2567" marR="2567" marT="2567" marB="0" anchor="ctr"/>
                </a:tc>
                <a:tc>
                  <a:txBody>
                    <a:bodyPr/>
                    <a:lstStyle/>
                    <a:p>
                      <a:pPr algn="ctr" fontAlgn="ctr"/>
                      <a:r>
                        <a:rPr lang="ru-RU" sz="900" u="none" strike="noStrike">
                          <a:effectLst/>
                        </a:rPr>
                        <a:t> </a:t>
                      </a:r>
                      <a:endParaRPr lang="ru-RU" sz="900" b="0" i="0" u="none" strike="noStrike">
                        <a:solidFill>
                          <a:srgbClr val="000000"/>
                        </a:solidFill>
                        <a:effectLst/>
                        <a:latin typeface="Arial" panose="020B0604020202020204" pitchFamily="34" charset="0"/>
                      </a:endParaRPr>
                    </a:p>
                  </a:txBody>
                  <a:tcPr marL="2567" marR="2567" marT="2567" marB="0" anchor="ctr"/>
                </a:tc>
                <a:tc>
                  <a:txBody>
                    <a:bodyPr/>
                    <a:lstStyle/>
                    <a:p>
                      <a:pPr algn="ctr" fontAlgn="ctr"/>
                      <a:r>
                        <a:rPr lang="ru-RU" sz="900" u="none" strike="noStrike">
                          <a:effectLst/>
                        </a:rPr>
                        <a:t> </a:t>
                      </a:r>
                      <a:endParaRPr lang="ru-RU" sz="900" b="0" i="0" u="none" strike="noStrike">
                        <a:solidFill>
                          <a:srgbClr val="000000"/>
                        </a:solidFill>
                        <a:effectLst/>
                        <a:latin typeface="Arial" panose="020B0604020202020204" pitchFamily="34" charset="0"/>
                      </a:endParaRPr>
                    </a:p>
                  </a:txBody>
                  <a:tcPr marL="2567" marR="2567" marT="2567" marB="0" anchor="ctr"/>
                </a:tc>
                <a:tc>
                  <a:txBody>
                    <a:bodyPr/>
                    <a:lstStyle/>
                    <a:p>
                      <a:pPr algn="ctr" fontAlgn="ctr"/>
                      <a:r>
                        <a:rPr lang="ru-RU" sz="900" u="none" strike="noStrike">
                          <a:effectLst/>
                        </a:rPr>
                        <a:t> </a:t>
                      </a:r>
                      <a:endParaRPr lang="ru-RU" sz="900" b="0" i="0" u="none" strike="noStrike">
                        <a:solidFill>
                          <a:srgbClr val="000000"/>
                        </a:solidFill>
                        <a:effectLst/>
                        <a:latin typeface="Calibri" panose="020F0502020204030204" pitchFamily="34" charset="0"/>
                      </a:endParaRPr>
                    </a:p>
                  </a:txBody>
                  <a:tcPr marL="2567" marR="2567" marT="2567" marB="0" anchor="ctr"/>
                </a:tc>
                <a:tc>
                  <a:txBody>
                    <a:bodyPr/>
                    <a:lstStyle/>
                    <a:p>
                      <a:pPr algn="ctr" fontAlgn="ctr"/>
                      <a:r>
                        <a:rPr lang="ru-RU" sz="900" u="none" strike="noStrike">
                          <a:effectLst/>
                        </a:rPr>
                        <a:t> </a:t>
                      </a:r>
                      <a:endParaRPr lang="ru-RU" sz="900" b="0" i="0" u="none" strike="noStrike">
                        <a:solidFill>
                          <a:srgbClr val="000000"/>
                        </a:solidFill>
                        <a:effectLst/>
                        <a:latin typeface="Calibri" panose="020F0502020204030204" pitchFamily="34" charset="0"/>
                      </a:endParaRPr>
                    </a:p>
                  </a:txBody>
                  <a:tcPr marL="2567" marR="2567" marT="2567" marB="0" anchor="ctr"/>
                </a:tc>
                <a:extLst>
                  <a:ext uri="{0D108BD9-81ED-4DB2-BD59-A6C34878D82A}">
                    <a16:rowId xmlns:a16="http://schemas.microsoft.com/office/drawing/2014/main" val="3340812941"/>
                  </a:ext>
                </a:extLst>
              </a:tr>
              <a:tr h="232980">
                <a:tc>
                  <a:txBody>
                    <a:bodyPr/>
                    <a:lstStyle/>
                    <a:p>
                      <a:pPr algn="l" fontAlgn="ctr"/>
                      <a:r>
                        <a:rPr lang="ru-RU" sz="900" u="none" strike="noStrike" dirty="0">
                          <a:effectLst/>
                        </a:rPr>
                        <a:t>Объем ввода индивидуального жилищного строительства, построенного населением за счет собственных и (или) кредитных средств.</a:t>
                      </a:r>
                      <a:endParaRPr lang="ru-RU" sz="900" b="0" i="0" u="none" strike="noStrike" dirty="0">
                        <a:solidFill>
                          <a:srgbClr val="000000"/>
                        </a:solidFill>
                        <a:effectLst/>
                        <a:latin typeface="Arial" panose="020B0604020202020204" pitchFamily="34" charset="0"/>
                      </a:endParaRPr>
                    </a:p>
                  </a:txBody>
                  <a:tcPr marL="2567" marR="2567" marT="2567" marB="0" anchor="ctr"/>
                </a:tc>
                <a:tc>
                  <a:txBody>
                    <a:bodyPr/>
                    <a:lstStyle/>
                    <a:p>
                      <a:pPr algn="ctr" fontAlgn="ctr"/>
                      <a:r>
                        <a:rPr lang="ru-RU" sz="900" u="none" strike="noStrike">
                          <a:effectLst/>
                        </a:rPr>
                        <a:t>Отраслевой приоритетный показатель</a:t>
                      </a:r>
                      <a:endParaRPr lang="ru-RU" sz="900" b="0" i="0" u="none" strike="noStrike">
                        <a:solidFill>
                          <a:srgbClr val="000000"/>
                        </a:solidFill>
                        <a:effectLst/>
                        <a:latin typeface="Arial" panose="020B0604020202020204" pitchFamily="34" charset="0"/>
                      </a:endParaRPr>
                    </a:p>
                  </a:txBody>
                  <a:tcPr marL="2567" marR="2567" marT="2567" marB="0" anchor="ctr"/>
                </a:tc>
                <a:tc>
                  <a:txBody>
                    <a:bodyPr/>
                    <a:lstStyle/>
                    <a:p>
                      <a:pPr algn="ctr" fontAlgn="ctr"/>
                      <a:r>
                        <a:rPr lang="ru-RU" sz="900" u="none" strike="noStrike">
                          <a:effectLst/>
                        </a:rPr>
                        <a:t>Тыс.кв.м</a:t>
                      </a:r>
                      <a:endParaRPr lang="ru-RU" sz="900" b="0" i="0" u="none" strike="noStrike">
                        <a:solidFill>
                          <a:srgbClr val="000000"/>
                        </a:solidFill>
                        <a:effectLst/>
                        <a:latin typeface="Arial" panose="020B0604020202020204" pitchFamily="34" charset="0"/>
                      </a:endParaRPr>
                    </a:p>
                  </a:txBody>
                  <a:tcPr marL="2567" marR="2567" marT="2567" marB="0" anchor="ctr"/>
                </a:tc>
                <a:tc>
                  <a:txBody>
                    <a:bodyPr/>
                    <a:lstStyle/>
                    <a:p>
                      <a:pPr algn="ctr" fontAlgn="ctr"/>
                      <a:r>
                        <a:rPr lang="ru-RU" sz="900" u="none" strike="noStrike" dirty="0">
                          <a:solidFill>
                            <a:schemeClr val="tx1"/>
                          </a:solidFill>
                          <a:effectLst/>
                        </a:rPr>
                        <a:t>2,1</a:t>
                      </a:r>
                      <a:endParaRPr lang="ru-RU" sz="900" b="0" i="0" u="none" strike="noStrike" dirty="0">
                        <a:solidFill>
                          <a:schemeClr val="tx1"/>
                        </a:solidFill>
                        <a:effectLst/>
                        <a:latin typeface="Arial" panose="020B0604020202020204" pitchFamily="34" charset="0"/>
                      </a:endParaRPr>
                    </a:p>
                  </a:txBody>
                  <a:tcPr marL="2567" marR="2567" marT="2567" marB="0" anchor="ctr"/>
                </a:tc>
                <a:tc>
                  <a:txBody>
                    <a:bodyPr/>
                    <a:lstStyle/>
                    <a:p>
                      <a:pPr algn="ctr" fontAlgn="ctr"/>
                      <a:r>
                        <a:rPr lang="en-US" sz="900" u="none" strike="noStrike" dirty="0">
                          <a:solidFill>
                            <a:schemeClr val="tx1"/>
                          </a:solidFill>
                          <a:effectLst/>
                        </a:rPr>
                        <a:t>13</a:t>
                      </a:r>
                      <a:endParaRPr lang="ru-RU" sz="900" b="0" i="0" u="none" strike="noStrike" dirty="0">
                        <a:solidFill>
                          <a:schemeClr val="tx1"/>
                        </a:solidFill>
                        <a:effectLst/>
                        <a:latin typeface="Arial" panose="020B0604020202020204" pitchFamily="34" charset="0"/>
                      </a:endParaRPr>
                    </a:p>
                  </a:txBody>
                  <a:tcPr marL="2567" marR="2567" marT="2567" marB="0" anchor="ctr"/>
                </a:tc>
                <a:tc>
                  <a:txBody>
                    <a:bodyPr/>
                    <a:lstStyle/>
                    <a:p>
                      <a:pPr algn="ctr" fontAlgn="ctr"/>
                      <a:r>
                        <a:rPr lang="en-US" sz="900" u="none" strike="noStrike" dirty="0">
                          <a:solidFill>
                            <a:schemeClr val="tx1"/>
                          </a:solidFill>
                          <a:effectLst/>
                        </a:rPr>
                        <a:t>6</a:t>
                      </a:r>
                      <a:endParaRPr lang="ru-RU" sz="900" b="0" i="0" u="none" strike="noStrike" dirty="0">
                        <a:solidFill>
                          <a:schemeClr val="tx1"/>
                        </a:solidFill>
                        <a:effectLst/>
                        <a:latin typeface="Arial" panose="020B0604020202020204" pitchFamily="34" charset="0"/>
                      </a:endParaRPr>
                    </a:p>
                  </a:txBody>
                  <a:tcPr marL="2567" marR="2567" marT="2567" marB="0" anchor="ctr"/>
                </a:tc>
                <a:tc>
                  <a:txBody>
                    <a:bodyPr/>
                    <a:lstStyle/>
                    <a:p>
                      <a:pPr algn="ctr" fontAlgn="ctr"/>
                      <a:r>
                        <a:rPr lang="en-US" sz="900" u="none" strike="noStrike" dirty="0">
                          <a:solidFill>
                            <a:schemeClr val="tx1"/>
                          </a:solidFill>
                          <a:effectLst/>
                        </a:rPr>
                        <a:t>6</a:t>
                      </a:r>
                      <a:endParaRPr lang="ru-RU" sz="900" b="0" i="0" u="none" strike="noStrike" dirty="0">
                        <a:solidFill>
                          <a:schemeClr val="tx1"/>
                        </a:solidFill>
                        <a:effectLst/>
                        <a:latin typeface="Arial" panose="020B0604020202020204" pitchFamily="34" charset="0"/>
                      </a:endParaRPr>
                    </a:p>
                  </a:txBody>
                  <a:tcPr marL="2567" marR="2567" marT="2567" marB="0" anchor="ctr"/>
                </a:tc>
                <a:tc>
                  <a:txBody>
                    <a:bodyPr/>
                    <a:lstStyle/>
                    <a:p>
                      <a:pPr algn="ctr" fontAlgn="ctr"/>
                      <a:r>
                        <a:rPr lang="en-US" sz="900" u="none" strike="noStrike" dirty="0">
                          <a:solidFill>
                            <a:schemeClr val="tx1"/>
                          </a:solidFill>
                          <a:effectLst/>
                        </a:rPr>
                        <a:t>6</a:t>
                      </a:r>
                      <a:endParaRPr lang="ru-RU" sz="900" b="0" i="0" u="none" strike="noStrike" dirty="0">
                        <a:solidFill>
                          <a:schemeClr val="tx1"/>
                        </a:solidFill>
                        <a:effectLst/>
                        <a:latin typeface="Arial" panose="020B0604020202020204" pitchFamily="34" charset="0"/>
                      </a:endParaRPr>
                    </a:p>
                  </a:txBody>
                  <a:tcPr marL="2567" marR="2567" marT="2567" marB="0" anchor="ctr"/>
                </a:tc>
                <a:tc>
                  <a:txBody>
                    <a:bodyPr/>
                    <a:lstStyle/>
                    <a:p>
                      <a:pPr algn="ctr" fontAlgn="ctr"/>
                      <a:r>
                        <a:rPr lang="en-US" sz="900" u="none" strike="noStrike" dirty="0">
                          <a:solidFill>
                            <a:schemeClr val="tx1"/>
                          </a:solidFill>
                          <a:effectLst/>
                        </a:rPr>
                        <a:t>6</a:t>
                      </a:r>
                      <a:endParaRPr lang="ru-RU" sz="900" b="0" i="0" u="none" strike="noStrike" dirty="0">
                        <a:solidFill>
                          <a:schemeClr val="tx1"/>
                        </a:solidFill>
                        <a:effectLst/>
                        <a:latin typeface="Arial" panose="020B0604020202020204" pitchFamily="34" charset="0"/>
                      </a:endParaRPr>
                    </a:p>
                  </a:txBody>
                  <a:tcPr marL="2567" marR="2567" marT="2567" marB="0" anchor="ctr"/>
                </a:tc>
                <a:extLst>
                  <a:ext uri="{0D108BD9-81ED-4DB2-BD59-A6C34878D82A}">
                    <a16:rowId xmlns:a16="http://schemas.microsoft.com/office/drawing/2014/main" val="2466258806"/>
                  </a:ext>
                </a:extLst>
              </a:tr>
              <a:tr h="232980">
                <a:tc>
                  <a:txBody>
                    <a:bodyPr/>
                    <a:lstStyle/>
                    <a:p>
                      <a:pPr algn="l" fontAlgn="ctr"/>
                      <a:r>
                        <a:rPr lang="ru-RU" sz="900" u="none" strike="noStrike" dirty="0">
                          <a:effectLst/>
                        </a:rPr>
                        <a:t>Общее количество семей, состоящих на учете в качестве нуждающихся в жилых помещениях</a:t>
                      </a:r>
                      <a:endParaRPr lang="ru-RU" sz="900" b="0" i="0" u="none" strike="noStrike" dirty="0">
                        <a:solidFill>
                          <a:srgbClr val="000000"/>
                        </a:solidFill>
                        <a:effectLst/>
                        <a:latin typeface="Arial" panose="020B0604020202020204" pitchFamily="34" charset="0"/>
                      </a:endParaRPr>
                    </a:p>
                  </a:txBody>
                  <a:tcPr marL="2567" marR="2567" marT="2567" marB="0" anchor="ctr"/>
                </a:tc>
                <a:tc>
                  <a:txBody>
                    <a:bodyPr/>
                    <a:lstStyle/>
                    <a:p>
                      <a:pPr algn="ctr" fontAlgn="ctr"/>
                      <a:r>
                        <a:rPr lang="ru-RU" sz="900" u="none" strike="noStrike">
                          <a:effectLst/>
                        </a:rPr>
                        <a:t>Указ Президента Российской Федерации</a:t>
                      </a:r>
                      <a:endParaRPr lang="ru-RU" sz="900" b="0" i="0" u="none" strike="noStrike">
                        <a:solidFill>
                          <a:srgbClr val="000000"/>
                        </a:solidFill>
                        <a:effectLst/>
                        <a:latin typeface="Arial" panose="020B0604020202020204" pitchFamily="34" charset="0"/>
                      </a:endParaRPr>
                    </a:p>
                  </a:txBody>
                  <a:tcPr marL="2567" marR="2567" marT="2567" marB="0" anchor="ctr"/>
                </a:tc>
                <a:tc>
                  <a:txBody>
                    <a:bodyPr/>
                    <a:lstStyle/>
                    <a:p>
                      <a:pPr algn="ctr" fontAlgn="ctr"/>
                      <a:r>
                        <a:rPr lang="ru-RU" sz="900" u="none" strike="noStrike">
                          <a:effectLst/>
                        </a:rPr>
                        <a:t>семей</a:t>
                      </a:r>
                      <a:endParaRPr lang="ru-RU" sz="900" b="0" i="0" u="none" strike="noStrike">
                        <a:solidFill>
                          <a:srgbClr val="000000"/>
                        </a:solidFill>
                        <a:effectLst/>
                        <a:latin typeface="Arial" panose="020B0604020202020204" pitchFamily="34" charset="0"/>
                      </a:endParaRPr>
                    </a:p>
                  </a:txBody>
                  <a:tcPr marL="2567" marR="2567" marT="2567" marB="0" anchor="ctr"/>
                </a:tc>
                <a:tc>
                  <a:txBody>
                    <a:bodyPr/>
                    <a:lstStyle/>
                    <a:p>
                      <a:pPr algn="ctr" fontAlgn="ctr"/>
                      <a:r>
                        <a:rPr lang="ru-RU" sz="900" u="none" strike="noStrike" dirty="0">
                          <a:effectLst/>
                        </a:rPr>
                        <a:t>499</a:t>
                      </a:r>
                      <a:endParaRPr lang="ru-RU" sz="900" b="0" i="0" u="none" strike="noStrike" dirty="0">
                        <a:solidFill>
                          <a:srgbClr val="000000"/>
                        </a:solidFill>
                        <a:effectLst/>
                        <a:latin typeface="Arial" panose="020B0604020202020204" pitchFamily="34" charset="0"/>
                      </a:endParaRPr>
                    </a:p>
                  </a:txBody>
                  <a:tcPr marL="2567" marR="2567" marT="2567" marB="0" anchor="ctr"/>
                </a:tc>
                <a:tc>
                  <a:txBody>
                    <a:bodyPr/>
                    <a:lstStyle/>
                    <a:p>
                      <a:pPr algn="ctr" fontAlgn="ctr"/>
                      <a:r>
                        <a:rPr lang="en-US" sz="900" u="none" strike="noStrike" dirty="0">
                          <a:effectLst/>
                        </a:rPr>
                        <a:t>437</a:t>
                      </a:r>
                      <a:endParaRPr lang="ru-RU" sz="900" b="0" i="0" u="none" strike="noStrike" dirty="0">
                        <a:solidFill>
                          <a:srgbClr val="000000"/>
                        </a:solidFill>
                        <a:effectLst/>
                        <a:latin typeface="Arial" panose="020B0604020202020204" pitchFamily="34" charset="0"/>
                      </a:endParaRPr>
                    </a:p>
                  </a:txBody>
                  <a:tcPr marL="2567" marR="2567" marT="2567" marB="0" anchor="ctr"/>
                </a:tc>
                <a:tc>
                  <a:txBody>
                    <a:bodyPr/>
                    <a:lstStyle/>
                    <a:p>
                      <a:pPr algn="ctr" fontAlgn="ctr"/>
                      <a:r>
                        <a:rPr lang="en-US" sz="900" u="none" strike="noStrike" dirty="0">
                          <a:effectLst/>
                        </a:rPr>
                        <a:t>427</a:t>
                      </a:r>
                      <a:endParaRPr lang="ru-RU" sz="900" b="0" i="0" u="none" strike="noStrike" dirty="0">
                        <a:solidFill>
                          <a:srgbClr val="000000"/>
                        </a:solidFill>
                        <a:effectLst/>
                        <a:latin typeface="Arial" panose="020B0604020202020204" pitchFamily="34" charset="0"/>
                      </a:endParaRPr>
                    </a:p>
                  </a:txBody>
                  <a:tcPr marL="2567" marR="2567" marT="2567" marB="0" anchor="ctr"/>
                </a:tc>
                <a:tc>
                  <a:txBody>
                    <a:bodyPr/>
                    <a:lstStyle/>
                    <a:p>
                      <a:pPr algn="ctr" fontAlgn="ctr"/>
                      <a:r>
                        <a:rPr lang="en-US" sz="900" u="none" strike="noStrike" dirty="0">
                          <a:effectLst/>
                        </a:rPr>
                        <a:t>417</a:t>
                      </a:r>
                      <a:endParaRPr lang="ru-RU" sz="900" b="0" i="0" u="none" strike="noStrike" dirty="0">
                        <a:solidFill>
                          <a:srgbClr val="000000"/>
                        </a:solidFill>
                        <a:effectLst/>
                        <a:latin typeface="Arial" panose="020B0604020202020204" pitchFamily="34" charset="0"/>
                      </a:endParaRPr>
                    </a:p>
                  </a:txBody>
                  <a:tcPr marL="2567" marR="2567" marT="2567" marB="0" anchor="ctr"/>
                </a:tc>
                <a:tc>
                  <a:txBody>
                    <a:bodyPr/>
                    <a:lstStyle/>
                    <a:p>
                      <a:pPr algn="ctr" fontAlgn="ctr"/>
                      <a:r>
                        <a:rPr lang="en-US" sz="900" u="none" strike="noStrike" dirty="0">
                          <a:effectLst/>
                        </a:rPr>
                        <a:t>407</a:t>
                      </a:r>
                      <a:endParaRPr lang="ru-RU" sz="900" b="0" i="0" u="none" strike="noStrike" dirty="0">
                        <a:solidFill>
                          <a:srgbClr val="000000"/>
                        </a:solidFill>
                        <a:effectLst/>
                        <a:latin typeface="Calibri" panose="020F0502020204030204" pitchFamily="34" charset="0"/>
                      </a:endParaRPr>
                    </a:p>
                  </a:txBody>
                  <a:tcPr marL="2567" marR="2567" marT="2567" marB="0" anchor="ctr"/>
                </a:tc>
                <a:tc>
                  <a:txBody>
                    <a:bodyPr/>
                    <a:lstStyle/>
                    <a:p>
                      <a:pPr algn="ctr" fontAlgn="ctr"/>
                      <a:r>
                        <a:rPr lang="ru-RU" sz="900" u="none" strike="noStrike" dirty="0">
                          <a:effectLst/>
                        </a:rPr>
                        <a:t>427</a:t>
                      </a:r>
                      <a:endParaRPr lang="ru-RU" sz="900" b="0" i="0" u="none" strike="noStrike" dirty="0">
                        <a:solidFill>
                          <a:srgbClr val="000000"/>
                        </a:solidFill>
                        <a:effectLst/>
                        <a:latin typeface="Calibri" panose="020F0502020204030204" pitchFamily="34" charset="0"/>
                      </a:endParaRPr>
                    </a:p>
                  </a:txBody>
                  <a:tcPr marL="2567" marR="2567" marT="2567" marB="0" anchor="ctr"/>
                </a:tc>
                <a:extLst>
                  <a:ext uri="{0D108BD9-81ED-4DB2-BD59-A6C34878D82A}">
                    <a16:rowId xmlns:a16="http://schemas.microsoft.com/office/drawing/2014/main" val="3338117407"/>
                  </a:ext>
                </a:extLst>
              </a:tr>
              <a:tr h="282646">
                <a:tc>
                  <a:txBody>
                    <a:bodyPr/>
                    <a:lstStyle/>
                    <a:p>
                      <a:pPr algn="l" fontAlgn="ctr"/>
                      <a:r>
                        <a:rPr lang="ru-RU" sz="900" u="none" strike="noStrike">
                          <a:effectLst/>
                        </a:rPr>
                        <a:t>Удельный вес числа семей, получивших жилые помещения и улучив жилищные условия, в числе семей, состоящих на учете в качестве нуждающихся в жилых помещениях</a:t>
                      </a:r>
                      <a:endParaRPr lang="ru-RU" sz="900" b="0" i="0" u="none" strike="noStrike">
                        <a:solidFill>
                          <a:srgbClr val="000000"/>
                        </a:solidFill>
                        <a:effectLst/>
                        <a:latin typeface="Arial" panose="020B0604020202020204" pitchFamily="34" charset="0"/>
                      </a:endParaRPr>
                    </a:p>
                  </a:txBody>
                  <a:tcPr marL="2567" marR="2567" marT="2567" marB="0" anchor="ctr"/>
                </a:tc>
                <a:tc>
                  <a:txBody>
                    <a:bodyPr/>
                    <a:lstStyle/>
                    <a:p>
                      <a:pPr algn="ctr" fontAlgn="ctr"/>
                      <a:r>
                        <a:rPr lang="ru-RU" sz="900" u="none" strike="noStrike">
                          <a:effectLst/>
                        </a:rPr>
                        <a:t>Указ Президента Российской Федерации</a:t>
                      </a:r>
                      <a:endParaRPr lang="ru-RU" sz="900" b="0" i="0" u="none" strike="noStrike">
                        <a:solidFill>
                          <a:srgbClr val="000000"/>
                        </a:solidFill>
                        <a:effectLst/>
                        <a:latin typeface="Arial" panose="020B0604020202020204" pitchFamily="34" charset="0"/>
                      </a:endParaRPr>
                    </a:p>
                  </a:txBody>
                  <a:tcPr marL="2567" marR="2567" marT="2567" marB="0" anchor="ctr"/>
                </a:tc>
                <a:tc>
                  <a:txBody>
                    <a:bodyPr/>
                    <a:lstStyle/>
                    <a:p>
                      <a:pPr algn="ctr" fontAlgn="ctr"/>
                      <a:r>
                        <a:rPr lang="ru-RU" sz="900" u="none" strike="noStrike">
                          <a:effectLst/>
                        </a:rPr>
                        <a:t>процент</a:t>
                      </a:r>
                      <a:endParaRPr lang="ru-RU" sz="900" b="0" i="0" u="none" strike="noStrike">
                        <a:solidFill>
                          <a:srgbClr val="000000"/>
                        </a:solidFill>
                        <a:effectLst/>
                        <a:latin typeface="Arial" panose="020B0604020202020204" pitchFamily="34" charset="0"/>
                      </a:endParaRPr>
                    </a:p>
                  </a:txBody>
                  <a:tcPr marL="2567" marR="2567" marT="2567" marB="0" anchor="ctr"/>
                </a:tc>
                <a:tc>
                  <a:txBody>
                    <a:bodyPr/>
                    <a:lstStyle/>
                    <a:p>
                      <a:pPr algn="ctr" fontAlgn="ctr"/>
                      <a:r>
                        <a:rPr lang="ru-RU" sz="900" u="none" strike="noStrike">
                          <a:effectLst/>
                        </a:rPr>
                        <a:t>0,8</a:t>
                      </a:r>
                      <a:endParaRPr lang="ru-RU" sz="900" b="0" i="0" u="none" strike="noStrike">
                        <a:solidFill>
                          <a:srgbClr val="000000"/>
                        </a:solidFill>
                        <a:effectLst/>
                        <a:latin typeface="Arial" panose="020B0604020202020204" pitchFamily="34" charset="0"/>
                      </a:endParaRPr>
                    </a:p>
                  </a:txBody>
                  <a:tcPr marL="2567" marR="2567" marT="2567" marB="0" anchor="ctr"/>
                </a:tc>
                <a:tc>
                  <a:txBody>
                    <a:bodyPr/>
                    <a:lstStyle/>
                    <a:p>
                      <a:pPr marL="0" algn="ctr" defTabSz="914400" rtl="0" eaLnBrk="1" fontAlgn="ctr" latinLnBrk="0" hangingPunct="1"/>
                      <a:r>
                        <a:rPr lang="ru-RU" sz="900" u="none" strike="noStrike" kern="1200" dirty="0">
                          <a:solidFill>
                            <a:schemeClr val="dk1"/>
                          </a:solidFill>
                          <a:effectLst/>
                          <a:latin typeface="+mn-lt"/>
                          <a:ea typeface="+mn-ea"/>
                          <a:cs typeface="+mn-cs"/>
                        </a:rPr>
                        <a:t>1,24</a:t>
                      </a:r>
                    </a:p>
                  </a:txBody>
                  <a:tcPr marL="2567" marR="2567" marT="2567" marB="0" anchor="ctr"/>
                </a:tc>
                <a:tc>
                  <a:txBody>
                    <a:bodyPr/>
                    <a:lstStyle/>
                    <a:p>
                      <a:pPr algn="ctr" fontAlgn="ctr"/>
                      <a:r>
                        <a:rPr lang="ru-RU" sz="900" u="none" strike="noStrike" dirty="0">
                          <a:effectLst/>
                        </a:rPr>
                        <a:t>0,81</a:t>
                      </a:r>
                      <a:endParaRPr lang="ru-RU" sz="900" b="0" i="0" u="none" strike="noStrike" dirty="0">
                        <a:solidFill>
                          <a:srgbClr val="000000"/>
                        </a:solidFill>
                        <a:effectLst/>
                        <a:latin typeface="Arial" panose="020B0604020202020204" pitchFamily="34" charset="0"/>
                      </a:endParaRPr>
                    </a:p>
                  </a:txBody>
                  <a:tcPr marL="2567" marR="2567" marT="2567" marB="0" anchor="ctr"/>
                </a:tc>
                <a:tc>
                  <a:txBody>
                    <a:bodyPr/>
                    <a:lstStyle/>
                    <a:p>
                      <a:pPr algn="ctr" fontAlgn="ctr"/>
                      <a:r>
                        <a:rPr lang="ru-RU" sz="900" u="none" strike="noStrike">
                          <a:effectLst/>
                        </a:rPr>
                        <a:t>1,02</a:t>
                      </a:r>
                      <a:endParaRPr lang="ru-RU" sz="900" b="0" i="0" u="none" strike="noStrike">
                        <a:solidFill>
                          <a:srgbClr val="000000"/>
                        </a:solidFill>
                        <a:effectLst/>
                        <a:latin typeface="Arial" panose="020B0604020202020204" pitchFamily="34" charset="0"/>
                      </a:endParaRPr>
                    </a:p>
                  </a:txBody>
                  <a:tcPr marL="2567" marR="2567" marT="2567" marB="0" anchor="ctr"/>
                </a:tc>
                <a:tc>
                  <a:txBody>
                    <a:bodyPr/>
                    <a:lstStyle/>
                    <a:p>
                      <a:pPr algn="ctr" fontAlgn="ctr"/>
                      <a:r>
                        <a:rPr lang="ru-RU" sz="900" u="none" strike="noStrike">
                          <a:effectLst/>
                        </a:rPr>
                        <a:t>1,02</a:t>
                      </a:r>
                      <a:endParaRPr lang="ru-RU" sz="900" b="0" i="0" u="none" strike="noStrike">
                        <a:solidFill>
                          <a:srgbClr val="000000"/>
                        </a:solidFill>
                        <a:effectLst/>
                        <a:latin typeface="Calibri" panose="020F0502020204030204" pitchFamily="34" charset="0"/>
                      </a:endParaRPr>
                    </a:p>
                  </a:txBody>
                  <a:tcPr marL="2567" marR="2567" marT="2567" marB="0" anchor="ctr"/>
                </a:tc>
                <a:tc>
                  <a:txBody>
                    <a:bodyPr/>
                    <a:lstStyle/>
                    <a:p>
                      <a:pPr algn="ctr" fontAlgn="ctr"/>
                      <a:r>
                        <a:rPr lang="ru-RU" sz="900" u="none" strike="noStrike" dirty="0">
                          <a:effectLst/>
                        </a:rPr>
                        <a:t>1,17</a:t>
                      </a:r>
                      <a:endParaRPr lang="ru-RU" sz="900" b="0" i="0" u="none" strike="noStrike" dirty="0">
                        <a:solidFill>
                          <a:srgbClr val="000000"/>
                        </a:solidFill>
                        <a:effectLst/>
                        <a:latin typeface="Calibri" panose="020F0502020204030204" pitchFamily="34" charset="0"/>
                      </a:endParaRPr>
                    </a:p>
                  </a:txBody>
                  <a:tcPr marL="2567" marR="2567" marT="2567" marB="0" anchor="ctr"/>
                </a:tc>
                <a:extLst>
                  <a:ext uri="{0D108BD9-81ED-4DB2-BD59-A6C34878D82A}">
                    <a16:rowId xmlns:a16="http://schemas.microsoft.com/office/drawing/2014/main" val="2427001777"/>
                  </a:ext>
                </a:extLst>
              </a:tr>
              <a:tr h="232980">
                <a:tc>
                  <a:txBody>
                    <a:bodyPr/>
                    <a:lstStyle/>
                    <a:p>
                      <a:pPr algn="l" fontAlgn="ctr"/>
                      <a:r>
                        <a:rPr lang="ru-RU" sz="900" u="none" strike="noStrike">
                          <a:effectLst/>
                        </a:rPr>
                        <a:t>Количество семей, улучшивших свои жилищные условия</a:t>
                      </a:r>
                      <a:endParaRPr lang="ru-RU" sz="900" b="0" i="0" u="none" strike="noStrike">
                        <a:solidFill>
                          <a:srgbClr val="000000"/>
                        </a:solidFill>
                        <a:effectLst/>
                        <a:latin typeface="Arial" panose="020B0604020202020204" pitchFamily="34" charset="0"/>
                      </a:endParaRPr>
                    </a:p>
                  </a:txBody>
                  <a:tcPr marL="2567" marR="2567" marT="2567" marB="0" anchor="ctr"/>
                </a:tc>
                <a:tc>
                  <a:txBody>
                    <a:bodyPr/>
                    <a:lstStyle/>
                    <a:p>
                      <a:pPr algn="ctr" fontAlgn="ctr"/>
                      <a:r>
                        <a:rPr lang="ru-RU" sz="900" u="none" strike="noStrike">
                          <a:effectLst/>
                        </a:rPr>
                        <a:t>Отраслевой приоритетный показатель</a:t>
                      </a:r>
                      <a:endParaRPr lang="ru-RU" sz="900" b="0" i="0" u="none" strike="noStrike">
                        <a:solidFill>
                          <a:srgbClr val="000000"/>
                        </a:solidFill>
                        <a:effectLst/>
                        <a:latin typeface="Arial" panose="020B0604020202020204" pitchFamily="34" charset="0"/>
                      </a:endParaRPr>
                    </a:p>
                  </a:txBody>
                  <a:tcPr marL="2567" marR="2567" marT="2567" marB="0" anchor="ctr"/>
                </a:tc>
                <a:tc>
                  <a:txBody>
                    <a:bodyPr/>
                    <a:lstStyle/>
                    <a:p>
                      <a:pPr algn="ctr" fontAlgn="ctr"/>
                      <a:r>
                        <a:rPr lang="ru-RU" sz="900" u="none" strike="noStrike">
                          <a:effectLst/>
                        </a:rPr>
                        <a:t>семей</a:t>
                      </a:r>
                      <a:endParaRPr lang="ru-RU" sz="900" b="0" i="0" u="none" strike="noStrike">
                        <a:solidFill>
                          <a:srgbClr val="000000"/>
                        </a:solidFill>
                        <a:effectLst/>
                        <a:latin typeface="Arial" panose="020B0604020202020204" pitchFamily="34" charset="0"/>
                      </a:endParaRPr>
                    </a:p>
                  </a:txBody>
                  <a:tcPr marL="2567" marR="2567" marT="2567" marB="0" anchor="ctr"/>
                </a:tc>
                <a:tc>
                  <a:txBody>
                    <a:bodyPr/>
                    <a:lstStyle/>
                    <a:p>
                      <a:pPr algn="ctr" fontAlgn="ctr"/>
                      <a:r>
                        <a:rPr lang="ru-RU" sz="900" u="none" strike="noStrike">
                          <a:effectLst/>
                        </a:rPr>
                        <a:t>4</a:t>
                      </a:r>
                      <a:endParaRPr lang="ru-RU" sz="900" b="0" i="0" u="none" strike="noStrike">
                        <a:solidFill>
                          <a:srgbClr val="000000"/>
                        </a:solidFill>
                        <a:effectLst/>
                        <a:latin typeface="Arial" panose="020B0604020202020204" pitchFamily="34" charset="0"/>
                      </a:endParaRPr>
                    </a:p>
                  </a:txBody>
                  <a:tcPr marL="2567" marR="2567" marT="2567" marB="0" anchor="ctr"/>
                </a:tc>
                <a:tc>
                  <a:txBody>
                    <a:bodyPr/>
                    <a:lstStyle/>
                    <a:p>
                      <a:pPr algn="ctr" fontAlgn="ctr"/>
                      <a:r>
                        <a:rPr lang="ru-RU" sz="900" b="0" i="0" u="none" strike="noStrike" dirty="0">
                          <a:solidFill>
                            <a:srgbClr val="000000"/>
                          </a:solidFill>
                          <a:effectLst/>
                          <a:latin typeface="Arial" panose="020B0604020202020204" pitchFamily="34" charset="0"/>
                        </a:rPr>
                        <a:t>5</a:t>
                      </a:r>
                    </a:p>
                  </a:txBody>
                  <a:tcPr marL="2567" marR="2567" marT="2567" marB="0" anchor="ctr"/>
                </a:tc>
                <a:tc>
                  <a:txBody>
                    <a:bodyPr/>
                    <a:lstStyle/>
                    <a:p>
                      <a:pPr algn="ctr" fontAlgn="ctr"/>
                      <a:r>
                        <a:rPr lang="ru-RU" sz="900" u="none" strike="noStrike">
                          <a:effectLst/>
                        </a:rPr>
                        <a:t>4</a:t>
                      </a:r>
                      <a:endParaRPr lang="ru-RU" sz="900" b="0" i="0" u="none" strike="noStrike">
                        <a:solidFill>
                          <a:srgbClr val="000000"/>
                        </a:solidFill>
                        <a:effectLst/>
                        <a:latin typeface="Arial" panose="020B0604020202020204" pitchFamily="34" charset="0"/>
                      </a:endParaRPr>
                    </a:p>
                  </a:txBody>
                  <a:tcPr marL="2567" marR="2567" marT="2567" marB="0" anchor="ctr"/>
                </a:tc>
                <a:tc>
                  <a:txBody>
                    <a:bodyPr/>
                    <a:lstStyle/>
                    <a:p>
                      <a:pPr algn="ctr" fontAlgn="ctr"/>
                      <a:r>
                        <a:rPr lang="ru-RU" sz="900" u="none" strike="noStrike">
                          <a:effectLst/>
                        </a:rPr>
                        <a:t>5</a:t>
                      </a:r>
                      <a:endParaRPr lang="ru-RU" sz="900" b="0" i="0" u="none" strike="noStrike">
                        <a:solidFill>
                          <a:srgbClr val="000000"/>
                        </a:solidFill>
                        <a:effectLst/>
                        <a:latin typeface="Arial" panose="020B0604020202020204" pitchFamily="34" charset="0"/>
                      </a:endParaRPr>
                    </a:p>
                  </a:txBody>
                  <a:tcPr marL="2567" marR="2567" marT="2567" marB="0" anchor="ctr"/>
                </a:tc>
                <a:tc>
                  <a:txBody>
                    <a:bodyPr/>
                    <a:lstStyle/>
                    <a:p>
                      <a:pPr algn="ctr" fontAlgn="ctr"/>
                      <a:r>
                        <a:rPr lang="ru-RU" sz="900" u="none" strike="noStrike">
                          <a:effectLst/>
                        </a:rPr>
                        <a:t>5</a:t>
                      </a:r>
                      <a:endParaRPr lang="ru-RU" sz="900" b="0" i="0" u="none" strike="noStrike">
                        <a:solidFill>
                          <a:srgbClr val="000000"/>
                        </a:solidFill>
                        <a:effectLst/>
                        <a:latin typeface="Calibri" panose="020F0502020204030204" pitchFamily="34" charset="0"/>
                      </a:endParaRPr>
                    </a:p>
                  </a:txBody>
                  <a:tcPr marL="2567" marR="2567" marT="2567" marB="0" anchor="ctr"/>
                </a:tc>
                <a:tc>
                  <a:txBody>
                    <a:bodyPr/>
                    <a:lstStyle/>
                    <a:p>
                      <a:pPr algn="ctr" fontAlgn="ctr"/>
                      <a:r>
                        <a:rPr lang="ru-RU" sz="900" u="none" strike="noStrike" dirty="0">
                          <a:effectLst/>
                        </a:rPr>
                        <a:t>5</a:t>
                      </a:r>
                      <a:endParaRPr lang="ru-RU" sz="900" b="0" i="0" u="none" strike="noStrike" dirty="0">
                        <a:solidFill>
                          <a:srgbClr val="000000"/>
                        </a:solidFill>
                        <a:effectLst/>
                        <a:latin typeface="Calibri" panose="020F0502020204030204" pitchFamily="34" charset="0"/>
                      </a:endParaRPr>
                    </a:p>
                  </a:txBody>
                  <a:tcPr marL="2567" marR="2567" marT="2567" marB="0" anchor="ctr"/>
                </a:tc>
                <a:extLst>
                  <a:ext uri="{0D108BD9-81ED-4DB2-BD59-A6C34878D82A}">
                    <a16:rowId xmlns:a16="http://schemas.microsoft.com/office/drawing/2014/main" val="2767507772"/>
                  </a:ext>
                </a:extLst>
              </a:tr>
              <a:tr h="579211">
                <a:tc>
                  <a:txBody>
                    <a:bodyPr/>
                    <a:lstStyle/>
                    <a:p>
                      <a:pPr algn="l" fontAlgn="ctr"/>
                      <a:r>
                        <a:rPr lang="ru-RU" sz="900" u="none" strike="noStrike">
                          <a:effectLst/>
                        </a:rPr>
                        <a:t>Количество уведомлений о соответствии (несоответствии) указанных в уведомлении о планируемом строительстве параметров объекта индивидуального жилищного строительства (далее – ИЖС) или садового дома установленным параметрам и допустимости размещения объекта ИЖС или садового дома на земельном участке, уведомлений о соответствии (несоответствии) построенных или реконструированных объектов ИЖС или садового дома</a:t>
                      </a:r>
                      <a:endParaRPr lang="ru-RU" sz="900" b="0" i="0" u="none" strike="noStrike">
                        <a:solidFill>
                          <a:srgbClr val="000000"/>
                        </a:solidFill>
                        <a:effectLst/>
                        <a:latin typeface="Arial" panose="020B0604020202020204" pitchFamily="34" charset="0"/>
                      </a:endParaRPr>
                    </a:p>
                  </a:txBody>
                  <a:tcPr marL="2567" marR="2567" marT="2567" marB="0" anchor="ctr"/>
                </a:tc>
                <a:tc>
                  <a:txBody>
                    <a:bodyPr/>
                    <a:lstStyle/>
                    <a:p>
                      <a:pPr algn="ctr" fontAlgn="ctr"/>
                      <a:r>
                        <a:rPr lang="ru-RU" sz="900" u="none" strike="noStrike">
                          <a:effectLst/>
                        </a:rPr>
                        <a:t>Отраслевой приоритетный показатель</a:t>
                      </a:r>
                      <a:endParaRPr lang="ru-RU" sz="900" b="0" i="0" u="none" strike="noStrike">
                        <a:solidFill>
                          <a:srgbClr val="000000"/>
                        </a:solidFill>
                        <a:effectLst/>
                        <a:latin typeface="Arial" panose="020B0604020202020204" pitchFamily="34" charset="0"/>
                      </a:endParaRPr>
                    </a:p>
                  </a:txBody>
                  <a:tcPr marL="2567" marR="2567" marT="2567" marB="0" anchor="ctr"/>
                </a:tc>
                <a:tc>
                  <a:txBody>
                    <a:bodyPr/>
                    <a:lstStyle/>
                    <a:p>
                      <a:pPr algn="ctr" fontAlgn="ctr"/>
                      <a:r>
                        <a:rPr lang="ru-RU" sz="900" u="none" strike="noStrike">
                          <a:effectLst/>
                        </a:rPr>
                        <a:t>единица</a:t>
                      </a:r>
                      <a:endParaRPr lang="ru-RU" sz="900" b="0" i="0" u="none" strike="noStrike">
                        <a:solidFill>
                          <a:srgbClr val="000000"/>
                        </a:solidFill>
                        <a:effectLst/>
                        <a:latin typeface="Arial" panose="020B0604020202020204" pitchFamily="34" charset="0"/>
                      </a:endParaRPr>
                    </a:p>
                  </a:txBody>
                  <a:tcPr marL="2567" marR="2567" marT="2567" marB="0" anchor="ctr"/>
                </a:tc>
                <a:tc>
                  <a:txBody>
                    <a:bodyPr/>
                    <a:lstStyle/>
                    <a:p>
                      <a:pPr algn="ctr" fontAlgn="ctr"/>
                      <a:r>
                        <a:rPr lang="ru-RU" sz="900" u="none" strike="noStrike">
                          <a:effectLst/>
                        </a:rPr>
                        <a:t>-</a:t>
                      </a:r>
                      <a:endParaRPr lang="ru-RU" sz="900" b="0" i="0" u="none" strike="noStrike">
                        <a:solidFill>
                          <a:srgbClr val="000000"/>
                        </a:solidFill>
                        <a:effectLst/>
                        <a:latin typeface="Arial" panose="020B0604020202020204" pitchFamily="34" charset="0"/>
                      </a:endParaRPr>
                    </a:p>
                  </a:txBody>
                  <a:tcPr marL="2567" marR="2567" marT="2567" marB="0" anchor="ctr"/>
                </a:tc>
                <a:tc>
                  <a:txBody>
                    <a:bodyPr/>
                    <a:lstStyle/>
                    <a:p>
                      <a:pPr algn="ctr" fontAlgn="ctr"/>
                      <a:r>
                        <a:rPr lang="ru-RU" sz="900" b="0" i="0" u="none" strike="noStrike" dirty="0">
                          <a:solidFill>
                            <a:srgbClr val="000000"/>
                          </a:solidFill>
                          <a:effectLst/>
                          <a:latin typeface="Arial" panose="020B0604020202020204" pitchFamily="34" charset="0"/>
                        </a:rPr>
                        <a:t>76</a:t>
                      </a:r>
                    </a:p>
                  </a:txBody>
                  <a:tcPr marL="2567" marR="2567" marT="2567" marB="0" anchor="ctr"/>
                </a:tc>
                <a:tc>
                  <a:txBody>
                    <a:bodyPr/>
                    <a:lstStyle/>
                    <a:p>
                      <a:pPr algn="ctr" fontAlgn="ctr"/>
                      <a:r>
                        <a:rPr lang="ru-RU" sz="900" u="none" strike="noStrike">
                          <a:effectLst/>
                        </a:rPr>
                        <a:t>-</a:t>
                      </a:r>
                      <a:endParaRPr lang="ru-RU" sz="900" b="0" i="0" u="none" strike="noStrike">
                        <a:solidFill>
                          <a:srgbClr val="000000"/>
                        </a:solidFill>
                        <a:effectLst/>
                        <a:latin typeface="Arial" panose="020B0604020202020204" pitchFamily="34" charset="0"/>
                      </a:endParaRPr>
                    </a:p>
                  </a:txBody>
                  <a:tcPr marL="2567" marR="2567" marT="2567" marB="0" anchor="ctr"/>
                </a:tc>
                <a:tc>
                  <a:txBody>
                    <a:bodyPr/>
                    <a:lstStyle/>
                    <a:p>
                      <a:pPr algn="ctr" fontAlgn="ctr"/>
                      <a:r>
                        <a:rPr lang="ru-RU" sz="900" u="none" strike="noStrike" dirty="0">
                          <a:effectLst/>
                        </a:rPr>
                        <a:t>-</a:t>
                      </a:r>
                      <a:endParaRPr lang="ru-RU" sz="900" b="0" i="0" u="none" strike="noStrike" dirty="0">
                        <a:solidFill>
                          <a:srgbClr val="000000"/>
                        </a:solidFill>
                        <a:effectLst/>
                        <a:latin typeface="Arial" panose="020B0604020202020204" pitchFamily="34" charset="0"/>
                      </a:endParaRPr>
                    </a:p>
                  </a:txBody>
                  <a:tcPr marL="2567" marR="2567" marT="2567" marB="0" anchor="ctr"/>
                </a:tc>
                <a:tc>
                  <a:txBody>
                    <a:bodyPr/>
                    <a:lstStyle/>
                    <a:p>
                      <a:pPr algn="ctr" fontAlgn="ctr"/>
                      <a:r>
                        <a:rPr lang="ru-RU" sz="900" u="none" strike="noStrike">
                          <a:effectLst/>
                        </a:rPr>
                        <a:t>-</a:t>
                      </a:r>
                      <a:endParaRPr lang="ru-RU" sz="900" b="0" i="0" u="none" strike="noStrike">
                        <a:solidFill>
                          <a:srgbClr val="000000"/>
                        </a:solidFill>
                        <a:effectLst/>
                        <a:latin typeface="Arial" panose="020B0604020202020204" pitchFamily="34" charset="0"/>
                      </a:endParaRPr>
                    </a:p>
                  </a:txBody>
                  <a:tcPr marL="2567" marR="2567" marT="2567" marB="0" anchor="ctr"/>
                </a:tc>
                <a:tc>
                  <a:txBody>
                    <a:bodyPr/>
                    <a:lstStyle/>
                    <a:p>
                      <a:pPr algn="ctr" fontAlgn="ctr"/>
                      <a:r>
                        <a:rPr lang="ru-RU" sz="900" u="none" strike="noStrike">
                          <a:effectLst/>
                        </a:rPr>
                        <a:t>-</a:t>
                      </a:r>
                      <a:endParaRPr lang="ru-RU" sz="900" b="0" i="0" u="none" strike="noStrike">
                        <a:solidFill>
                          <a:srgbClr val="000000"/>
                        </a:solidFill>
                        <a:effectLst/>
                        <a:latin typeface="Arial" panose="020B0604020202020204" pitchFamily="34" charset="0"/>
                      </a:endParaRPr>
                    </a:p>
                  </a:txBody>
                  <a:tcPr marL="2567" marR="2567" marT="2567" marB="0" anchor="ctr"/>
                </a:tc>
                <a:extLst>
                  <a:ext uri="{0D108BD9-81ED-4DB2-BD59-A6C34878D82A}">
                    <a16:rowId xmlns:a16="http://schemas.microsoft.com/office/drawing/2014/main" val="1090645931"/>
                  </a:ext>
                </a:extLst>
              </a:tr>
              <a:tr h="117570">
                <a:tc>
                  <a:txBody>
                    <a:bodyPr/>
                    <a:lstStyle/>
                    <a:p>
                      <a:pPr algn="l" fontAlgn="ctr"/>
                      <a:r>
                        <a:rPr lang="ru-RU" sz="900" u="none" strike="noStrike">
                          <a:effectLst/>
                        </a:rPr>
                        <a:t>Подпрограмма II «Обеспечение жильем молодых семей»</a:t>
                      </a:r>
                      <a:endParaRPr lang="ru-RU" sz="900" b="1" i="0" u="none" strike="noStrike">
                        <a:solidFill>
                          <a:srgbClr val="000000"/>
                        </a:solidFill>
                        <a:effectLst/>
                        <a:latin typeface="Arial" panose="020B0604020202020204" pitchFamily="34" charset="0"/>
                      </a:endParaRPr>
                    </a:p>
                  </a:txBody>
                  <a:tcPr marL="2567" marR="2567" marT="2567" marB="0" anchor="ctr"/>
                </a:tc>
                <a:tc>
                  <a:txBody>
                    <a:bodyPr/>
                    <a:lstStyle/>
                    <a:p>
                      <a:pPr algn="ctr" fontAlgn="ctr"/>
                      <a:r>
                        <a:rPr lang="ru-RU" sz="900" u="none" strike="noStrike">
                          <a:effectLst/>
                        </a:rPr>
                        <a:t> </a:t>
                      </a:r>
                      <a:endParaRPr lang="ru-RU" sz="900" b="0" i="0" u="none" strike="noStrike">
                        <a:solidFill>
                          <a:srgbClr val="000000"/>
                        </a:solidFill>
                        <a:effectLst/>
                        <a:latin typeface="Arial" panose="020B0604020202020204" pitchFamily="34" charset="0"/>
                      </a:endParaRPr>
                    </a:p>
                  </a:txBody>
                  <a:tcPr marL="2567" marR="2567" marT="2567" marB="0" anchor="ctr"/>
                </a:tc>
                <a:tc>
                  <a:txBody>
                    <a:bodyPr/>
                    <a:lstStyle/>
                    <a:p>
                      <a:pPr algn="ctr" fontAlgn="ctr"/>
                      <a:r>
                        <a:rPr lang="ru-RU" sz="900" u="none" strike="noStrike">
                          <a:effectLst/>
                        </a:rPr>
                        <a:t> </a:t>
                      </a:r>
                      <a:endParaRPr lang="ru-RU" sz="900" b="0" i="0" u="none" strike="noStrike">
                        <a:solidFill>
                          <a:srgbClr val="000000"/>
                        </a:solidFill>
                        <a:effectLst/>
                        <a:latin typeface="Arial" panose="020B0604020202020204" pitchFamily="34" charset="0"/>
                      </a:endParaRPr>
                    </a:p>
                  </a:txBody>
                  <a:tcPr marL="2567" marR="2567" marT="2567" marB="0" anchor="ctr"/>
                </a:tc>
                <a:tc>
                  <a:txBody>
                    <a:bodyPr/>
                    <a:lstStyle/>
                    <a:p>
                      <a:pPr algn="ctr" fontAlgn="ctr"/>
                      <a:r>
                        <a:rPr lang="ru-RU" sz="900" u="none" strike="noStrike">
                          <a:effectLst/>
                        </a:rPr>
                        <a:t> </a:t>
                      </a:r>
                      <a:endParaRPr lang="ru-RU" sz="900" b="0" i="0" u="none" strike="noStrike">
                        <a:solidFill>
                          <a:srgbClr val="000000"/>
                        </a:solidFill>
                        <a:effectLst/>
                        <a:latin typeface="Arial" panose="020B0604020202020204" pitchFamily="34" charset="0"/>
                      </a:endParaRPr>
                    </a:p>
                  </a:txBody>
                  <a:tcPr marL="2567" marR="2567" marT="2567" marB="0" anchor="ctr"/>
                </a:tc>
                <a:tc>
                  <a:txBody>
                    <a:bodyPr/>
                    <a:lstStyle/>
                    <a:p>
                      <a:pPr algn="ctr" fontAlgn="ctr"/>
                      <a:r>
                        <a:rPr lang="ru-RU" sz="900" u="none" strike="noStrike">
                          <a:effectLst/>
                        </a:rPr>
                        <a:t> </a:t>
                      </a:r>
                      <a:endParaRPr lang="ru-RU" sz="900" b="0" i="0" u="none" strike="noStrike">
                        <a:solidFill>
                          <a:srgbClr val="000000"/>
                        </a:solidFill>
                        <a:effectLst/>
                        <a:latin typeface="Arial" panose="020B0604020202020204" pitchFamily="34" charset="0"/>
                      </a:endParaRPr>
                    </a:p>
                  </a:txBody>
                  <a:tcPr marL="2567" marR="2567" marT="2567" marB="0" anchor="ctr"/>
                </a:tc>
                <a:tc>
                  <a:txBody>
                    <a:bodyPr/>
                    <a:lstStyle/>
                    <a:p>
                      <a:pPr algn="ctr" fontAlgn="ctr"/>
                      <a:r>
                        <a:rPr lang="ru-RU" sz="900" u="none" strike="noStrike">
                          <a:effectLst/>
                        </a:rPr>
                        <a:t> </a:t>
                      </a:r>
                      <a:endParaRPr lang="ru-RU" sz="900" b="0" i="0" u="none" strike="noStrike">
                        <a:solidFill>
                          <a:srgbClr val="000000"/>
                        </a:solidFill>
                        <a:effectLst/>
                        <a:latin typeface="Arial" panose="020B0604020202020204" pitchFamily="34" charset="0"/>
                      </a:endParaRPr>
                    </a:p>
                  </a:txBody>
                  <a:tcPr marL="2567" marR="2567" marT="2567" marB="0" anchor="ctr"/>
                </a:tc>
                <a:tc>
                  <a:txBody>
                    <a:bodyPr/>
                    <a:lstStyle/>
                    <a:p>
                      <a:pPr algn="ctr" fontAlgn="ctr"/>
                      <a:r>
                        <a:rPr lang="ru-RU" sz="900" u="none" strike="noStrike">
                          <a:effectLst/>
                        </a:rPr>
                        <a:t> </a:t>
                      </a:r>
                      <a:endParaRPr lang="ru-RU" sz="900" b="0" i="0" u="none" strike="noStrike">
                        <a:solidFill>
                          <a:srgbClr val="000000"/>
                        </a:solidFill>
                        <a:effectLst/>
                        <a:latin typeface="Arial" panose="020B0604020202020204" pitchFamily="34" charset="0"/>
                      </a:endParaRPr>
                    </a:p>
                  </a:txBody>
                  <a:tcPr marL="2567" marR="2567" marT="2567" marB="0" anchor="ctr"/>
                </a:tc>
                <a:tc>
                  <a:txBody>
                    <a:bodyPr/>
                    <a:lstStyle/>
                    <a:p>
                      <a:pPr algn="ctr" fontAlgn="ctr"/>
                      <a:r>
                        <a:rPr lang="ru-RU" sz="900" u="none" strike="noStrike">
                          <a:effectLst/>
                        </a:rPr>
                        <a:t> </a:t>
                      </a:r>
                      <a:endParaRPr lang="ru-RU" sz="900" b="0" i="0" u="none" strike="noStrike">
                        <a:solidFill>
                          <a:srgbClr val="000000"/>
                        </a:solidFill>
                        <a:effectLst/>
                        <a:latin typeface="Calibri" panose="020F0502020204030204" pitchFamily="34" charset="0"/>
                      </a:endParaRPr>
                    </a:p>
                  </a:txBody>
                  <a:tcPr marL="2567" marR="2567" marT="2567" marB="0" anchor="ctr"/>
                </a:tc>
                <a:tc>
                  <a:txBody>
                    <a:bodyPr/>
                    <a:lstStyle/>
                    <a:p>
                      <a:pPr algn="ctr" fontAlgn="ctr"/>
                      <a:r>
                        <a:rPr lang="ru-RU" sz="900" u="none" strike="noStrike">
                          <a:effectLst/>
                        </a:rPr>
                        <a:t> </a:t>
                      </a:r>
                      <a:endParaRPr lang="ru-RU" sz="900" b="0" i="0" u="none" strike="noStrike">
                        <a:solidFill>
                          <a:srgbClr val="000000"/>
                        </a:solidFill>
                        <a:effectLst/>
                        <a:latin typeface="Calibri" panose="020F0502020204030204" pitchFamily="34" charset="0"/>
                      </a:endParaRPr>
                    </a:p>
                  </a:txBody>
                  <a:tcPr marL="2567" marR="2567" marT="2567" marB="0" anchor="ctr"/>
                </a:tc>
                <a:extLst>
                  <a:ext uri="{0D108BD9-81ED-4DB2-BD59-A6C34878D82A}">
                    <a16:rowId xmlns:a16="http://schemas.microsoft.com/office/drawing/2014/main" val="1682163377"/>
                  </a:ext>
                </a:extLst>
              </a:tr>
              <a:tr h="348390">
                <a:tc>
                  <a:txBody>
                    <a:bodyPr/>
                    <a:lstStyle/>
                    <a:p>
                      <a:pPr algn="l" fontAlgn="ctr"/>
                      <a:r>
                        <a:rPr lang="ru-RU" sz="900" u="none" strike="noStrike" dirty="0">
                          <a:effectLst/>
                        </a:rPr>
                        <a:t>Количество молодых семей, получивших свидетельство о праве на получение социальной выплаты</a:t>
                      </a:r>
                      <a:endParaRPr lang="ru-RU" sz="900" b="0" i="0" u="none" strike="noStrike" dirty="0">
                        <a:solidFill>
                          <a:srgbClr val="000000"/>
                        </a:solidFill>
                        <a:effectLst/>
                        <a:latin typeface="Arial" panose="020B0604020202020204" pitchFamily="34" charset="0"/>
                      </a:endParaRPr>
                    </a:p>
                  </a:txBody>
                  <a:tcPr marL="2567" marR="2567" marT="2567" marB="0" anchor="ctr"/>
                </a:tc>
                <a:tc>
                  <a:txBody>
                    <a:bodyPr/>
                    <a:lstStyle/>
                    <a:p>
                      <a:pPr algn="ctr" fontAlgn="ctr"/>
                      <a:r>
                        <a:rPr lang="ru-RU" sz="900" u="none" strike="noStrike">
                          <a:effectLst/>
                        </a:rPr>
                        <a:t>Соглашение с федеральным органом исполнительной власти</a:t>
                      </a:r>
                      <a:endParaRPr lang="ru-RU" sz="900" b="0" i="0" u="none" strike="noStrike">
                        <a:solidFill>
                          <a:srgbClr val="000000"/>
                        </a:solidFill>
                        <a:effectLst/>
                        <a:latin typeface="Arial" panose="020B0604020202020204" pitchFamily="34" charset="0"/>
                      </a:endParaRPr>
                    </a:p>
                  </a:txBody>
                  <a:tcPr marL="2567" marR="2567" marT="2567" marB="0" anchor="ctr"/>
                </a:tc>
                <a:tc>
                  <a:txBody>
                    <a:bodyPr/>
                    <a:lstStyle/>
                    <a:p>
                      <a:pPr algn="ctr" fontAlgn="ctr"/>
                      <a:r>
                        <a:rPr lang="ru-RU" sz="900" u="none" strike="noStrike">
                          <a:effectLst/>
                        </a:rPr>
                        <a:t>семей</a:t>
                      </a:r>
                      <a:endParaRPr lang="ru-RU" sz="900" b="0" i="0" u="none" strike="noStrike">
                        <a:solidFill>
                          <a:srgbClr val="000000"/>
                        </a:solidFill>
                        <a:effectLst/>
                        <a:latin typeface="Arial" panose="020B0604020202020204" pitchFamily="34" charset="0"/>
                      </a:endParaRPr>
                    </a:p>
                  </a:txBody>
                  <a:tcPr marL="2567" marR="2567" marT="2567" marB="0" anchor="ctr"/>
                </a:tc>
                <a:tc>
                  <a:txBody>
                    <a:bodyPr/>
                    <a:lstStyle/>
                    <a:p>
                      <a:pPr algn="ctr" fontAlgn="ctr"/>
                      <a:r>
                        <a:rPr lang="ru-RU" sz="900" u="none" strike="noStrike">
                          <a:effectLst/>
                        </a:rPr>
                        <a:t>7</a:t>
                      </a:r>
                      <a:endParaRPr lang="ru-RU" sz="900" b="0" i="0" u="none" strike="noStrike">
                        <a:solidFill>
                          <a:srgbClr val="000000"/>
                        </a:solidFill>
                        <a:effectLst/>
                        <a:latin typeface="Arial" panose="020B0604020202020204" pitchFamily="34" charset="0"/>
                      </a:endParaRPr>
                    </a:p>
                  </a:txBody>
                  <a:tcPr marL="2567" marR="2567" marT="2567" marB="0" anchor="ctr"/>
                </a:tc>
                <a:tc>
                  <a:txBody>
                    <a:bodyPr/>
                    <a:lstStyle/>
                    <a:p>
                      <a:pPr algn="ctr" fontAlgn="ctr"/>
                      <a:r>
                        <a:rPr lang="en-US" sz="900" u="none" strike="noStrike" dirty="0">
                          <a:effectLst/>
                        </a:rPr>
                        <a:t>3</a:t>
                      </a:r>
                      <a:endParaRPr lang="ru-RU" sz="900" b="0" i="0" u="none" strike="noStrike" dirty="0">
                        <a:solidFill>
                          <a:srgbClr val="000000"/>
                        </a:solidFill>
                        <a:effectLst/>
                        <a:latin typeface="Arial" panose="020B0604020202020204" pitchFamily="34" charset="0"/>
                      </a:endParaRPr>
                    </a:p>
                  </a:txBody>
                  <a:tcPr marL="2567" marR="2567" marT="2567" marB="0" anchor="ctr"/>
                </a:tc>
                <a:tc>
                  <a:txBody>
                    <a:bodyPr/>
                    <a:lstStyle/>
                    <a:p>
                      <a:pPr algn="ctr" fontAlgn="ctr"/>
                      <a:r>
                        <a:rPr lang="en-US" sz="900" u="none" strike="noStrike" dirty="0">
                          <a:effectLst/>
                        </a:rPr>
                        <a:t>14</a:t>
                      </a:r>
                      <a:endParaRPr lang="ru-RU" sz="900" b="0" i="0" u="none" strike="noStrike" dirty="0">
                        <a:solidFill>
                          <a:srgbClr val="000000"/>
                        </a:solidFill>
                        <a:effectLst/>
                        <a:latin typeface="Arial" panose="020B0604020202020204" pitchFamily="34" charset="0"/>
                      </a:endParaRPr>
                    </a:p>
                  </a:txBody>
                  <a:tcPr marL="2567" marR="2567" marT="2567" marB="0" anchor="ctr"/>
                </a:tc>
                <a:tc>
                  <a:txBody>
                    <a:bodyPr/>
                    <a:lstStyle/>
                    <a:p>
                      <a:pPr algn="ctr" fontAlgn="ctr"/>
                      <a:r>
                        <a:rPr lang="en-US" sz="900" u="none" strike="noStrike" dirty="0">
                          <a:effectLst/>
                        </a:rPr>
                        <a:t>14</a:t>
                      </a:r>
                      <a:endParaRPr lang="ru-RU" sz="900" b="0" i="0" u="none" strike="noStrike" dirty="0">
                        <a:solidFill>
                          <a:srgbClr val="000000"/>
                        </a:solidFill>
                        <a:effectLst/>
                        <a:latin typeface="Arial" panose="020B0604020202020204" pitchFamily="34" charset="0"/>
                      </a:endParaRPr>
                    </a:p>
                  </a:txBody>
                  <a:tcPr marL="2567" marR="2567" marT="2567" marB="0" anchor="ctr"/>
                </a:tc>
                <a:tc>
                  <a:txBody>
                    <a:bodyPr/>
                    <a:lstStyle/>
                    <a:p>
                      <a:pPr algn="ctr" fontAlgn="ctr"/>
                      <a:r>
                        <a:rPr lang="en-US" sz="900" u="none" strike="noStrike" dirty="0">
                          <a:effectLst/>
                        </a:rPr>
                        <a:t>14</a:t>
                      </a:r>
                      <a:endParaRPr lang="ru-RU" sz="900" b="0" i="0" u="none" strike="noStrike" dirty="0">
                        <a:solidFill>
                          <a:srgbClr val="000000"/>
                        </a:solidFill>
                        <a:effectLst/>
                        <a:latin typeface="Calibri" panose="020F0502020204030204" pitchFamily="34" charset="0"/>
                      </a:endParaRPr>
                    </a:p>
                  </a:txBody>
                  <a:tcPr marL="2567" marR="2567" marT="2567" marB="0" anchor="ctr"/>
                </a:tc>
                <a:tc>
                  <a:txBody>
                    <a:bodyPr/>
                    <a:lstStyle/>
                    <a:p>
                      <a:pPr algn="ctr" fontAlgn="ctr"/>
                      <a:r>
                        <a:rPr lang="ru-RU" sz="900" u="none" strike="noStrike">
                          <a:effectLst/>
                        </a:rPr>
                        <a:t>-</a:t>
                      </a:r>
                      <a:endParaRPr lang="ru-RU" sz="900" b="0" i="0" u="none" strike="noStrike">
                        <a:solidFill>
                          <a:srgbClr val="000000"/>
                        </a:solidFill>
                        <a:effectLst/>
                        <a:latin typeface="Calibri" panose="020F0502020204030204" pitchFamily="34" charset="0"/>
                      </a:endParaRPr>
                    </a:p>
                  </a:txBody>
                  <a:tcPr marL="2567" marR="2567" marT="2567" marB="0" anchor="ctr"/>
                </a:tc>
                <a:extLst>
                  <a:ext uri="{0D108BD9-81ED-4DB2-BD59-A6C34878D82A}">
                    <a16:rowId xmlns:a16="http://schemas.microsoft.com/office/drawing/2014/main" val="2753644170"/>
                  </a:ext>
                </a:extLst>
              </a:tr>
              <a:tr h="282646">
                <a:tc>
                  <a:txBody>
                    <a:bodyPr/>
                    <a:lstStyle/>
                    <a:p>
                      <a:pPr algn="l" fontAlgn="ctr"/>
                      <a:r>
                        <a:rPr lang="ru-RU" sz="900" u="none" strike="noStrike">
                          <a:effectLst/>
                        </a:rPr>
                        <a:t>Подпрограмма III «Обеспечение жильем детей-сирот и детей, оставшихся без попечения родителей, лиц из числа детей-сирот и детей, оставшихся без попечения родителей</a:t>
                      </a:r>
                      <a:endParaRPr lang="ru-RU" sz="900" b="1" i="0" u="none" strike="noStrike">
                        <a:solidFill>
                          <a:srgbClr val="000000"/>
                        </a:solidFill>
                        <a:effectLst/>
                        <a:latin typeface="Arial" panose="020B0604020202020204" pitchFamily="34" charset="0"/>
                      </a:endParaRPr>
                    </a:p>
                  </a:txBody>
                  <a:tcPr marL="2567" marR="2567" marT="2567" marB="0" anchor="ctr"/>
                </a:tc>
                <a:tc>
                  <a:txBody>
                    <a:bodyPr/>
                    <a:lstStyle/>
                    <a:p>
                      <a:pPr algn="ctr" fontAlgn="ctr"/>
                      <a:r>
                        <a:rPr lang="ru-RU" sz="900" u="none" strike="noStrike">
                          <a:effectLst/>
                        </a:rPr>
                        <a:t> </a:t>
                      </a:r>
                      <a:endParaRPr lang="ru-RU" sz="900" b="0" i="0" u="none" strike="noStrike">
                        <a:solidFill>
                          <a:srgbClr val="000000"/>
                        </a:solidFill>
                        <a:effectLst/>
                        <a:latin typeface="Arial" panose="020B0604020202020204" pitchFamily="34" charset="0"/>
                      </a:endParaRPr>
                    </a:p>
                  </a:txBody>
                  <a:tcPr marL="2567" marR="2567" marT="2567" marB="0" anchor="ctr"/>
                </a:tc>
                <a:tc>
                  <a:txBody>
                    <a:bodyPr/>
                    <a:lstStyle/>
                    <a:p>
                      <a:pPr algn="ctr" fontAlgn="ctr"/>
                      <a:r>
                        <a:rPr lang="ru-RU" sz="900" u="none" strike="noStrike">
                          <a:effectLst/>
                        </a:rPr>
                        <a:t> </a:t>
                      </a:r>
                      <a:endParaRPr lang="ru-RU" sz="900" b="0" i="0" u="none" strike="noStrike">
                        <a:solidFill>
                          <a:srgbClr val="000000"/>
                        </a:solidFill>
                        <a:effectLst/>
                        <a:latin typeface="Arial" panose="020B0604020202020204" pitchFamily="34" charset="0"/>
                      </a:endParaRPr>
                    </a:p>
                  </a:txBody>
                  <a:tcPr marL="2567" marR="2567" marT="2567" marB="0" anchor="ctr"/>
                </a:tc>
                <a:tc>
                  <a:txBody>
                    <a:bodyPr/>
                    <a:lstStyle/>
                    <a:p>
                      <a:pPr algn="ctr" fontAlgn="ctr"/>
                      <a:r>
                        <a:rPr lang="ru-RU" sz="900" u="none" strike="noStrike">
                          <a:effectLst/>
                        </a:rPr>
                        <a:t> </a:t>
                      </a:r>
                      <a:endParaRPr lang="ru-RU" sz="900" b="0" i="0" u="none" strike="noStrike">
                        <a:solidFill>
                          <a:srgbClr val="000000"/>
                        </a:solidFill>
                        <a:effectLst/>
                        <a:latin typeface="Arial" panose="020B0604020202020204" pitchFamily="34" charset="0"/>
                      </a:endParaRPr>
                    </a:p>
                  </a:txBody>
                  <a:tcPr marL="2567" marR="2567" marT="2567" marB="0" anchor="ctr"/>
                </a:tc>
                <a:tc>
                  <a:txBody>
                    <a:bodyPr/>
                    <a:lstStyle/>
                    <a:p>
                      <a:pPr algn="ctr" fontAlgn="ctr"/>
                      <a:r>
                        <a:rPr lang="ru-RU" sz="900" u="none" strike="noStrike">
                          <a:effectLst/>
                        </a:rPr>
                        <a:t> </a:t>
                      </a:r>
                      <a:endParaRPr lang="ru-RU" sz="900" b="0" i="0" u="none" strike="noStrike">
                        <a:solidFill>
                          <a:srgbClr val="000000"/>
                        </a:solidFill>
                        <a:effectLst/>
                        <a:latin typeface="Arial" panose="020B0604020202020204" pitchFamily="34" charset="0"/>
                      </a:endParaRPr>
                    </a:p>
                  </a:txBody>
                  <a:tcPr marL="2567" marR="2567" marT="2567" marB="0" anchor="ctr"/>
                </a:tc>
                <a:tc>
                  <a:txBody>
                    <a:bodyPr/>
                    <a:lstStyle/>
                    <a:p>
                      <a:pPr algn="ctr" fontAlgn="ctr"/>
                      <a:r>
                        <a:rPr lang="ru-RU" sz="900" u="none" strike="noStrike">
                          <a:effectLst/>
                        </a:rPr>
                        <a:t> </a:t>
                      </a:r>
                      <a:endParaRPr lang="ru-RU" sz="900" b="0" i="0" u="none" strike="noStrike">
                        <a:solidFill>
                          <a:srgbClr val="000000"/>
                        </a:solidFill>
                        <a:effectLst/>
                        <a:latin typeface="Arial" panose="020B0604020202020204" pitchFamily="34" charset="0"/>
                      </a:endParaRPr>
                    </a:p>
                  </a:txBody>
                  <a:tcPr marL="2567" marR="2567" marT="2567" marB="0" anchor="ctr"/>
                </a:tc>
                <a:tc>
                  <a:txBody>
                    <a:bodyPr/>
                    <a:lstStyle/>
                    <a:p>
                      <a:pPr algn="ctr" fontAlgn="ctr"/>
                      <a:r>
                        <a:rPr lang="ru-RU" sz="900" u="none" strike="noStrike">
                          <a:effectLst/>
                        </a:rPr>
                        <a:t> </a:t>
                      </a:r>
                      <a:endParaRPr lang="ru-RU" sz="900" b="0" i="0" u="none" strike="noStrike">
                        <a:solidFill>
                          <a:srgbClr val="000000"/>
                        </a:solidFill>
                        <a:effectLst/>
                        <a:latin typeface="Arial" panose="020B0604020202020204" pitchFamily="34" charset="0"/>
                      </a:endParaRPr>
                    </a:p>
                  </a:txBody>
                  <a:tcPr marL="2567" marR="2567" marT="2567" marB="0" anchor="ctr"/>
                </a:tc>
                <a:tc>
                  <a:txBody>
                    <a:bodyPr/>
                    <a:lstStyle/>
                    <a:p>
                      <a:pPr algn="ctr" fontAlgn="ctr"/>
                      <a:r>
                        <a:rPr lang="ru-RU" sz="900" u="none" strike="noStrike">
                          <a:effectLst/>
                        </a:rPr>
                        <a:t> </a:t>
                      </a:r>
                      <a:endParaRPr lang="ru-RU" sz="900" b="0" i="0" u="none" strike="noStrike">
                        <a:solidFill>
                          <a:srgbClr val="000000"/>
                        </a:solidFill>
                        <a:effectLst/>
                        <a:latin typeface="Calibri" panose="020F0502020204030204" pitchFamily="34" charset="0"/>
                      </a:endParaRPr>
                    </a:p>
                  </a:txBody>
                  <a:tcPr marL="2567" marR="2567" marT="2567" marB="0" anchor="ctr"/>
                </a:tc>
                <a:tc>
                  <a:txBody>
                    <a:bodyPr/>
                    <a:lstStyle/>
                    <a:p>
                      <a:pPr algn="ctr" fontAlgn="ctr"/>
                      <a:r>
                        <a:rPr lang="ru-RU" sz="900" u="none" strike="noStrike">
                          <a:effectLst/>
                        </a:rPr>
                        <a:t> </a:t>
                      </a:r>
                      <a:endParaRPr lang="ru-RU" sz="900" b="0" i="0" u="none" strike="noStrike">
                        <a:solidFill>
                          <a:srgbClr val="000000"/>
                        </a:solidFill>
                        <a:effectLst/>
                        <a:latin typeface="Calibri" panose="020F0502020204030204" pitchFamily="34" charset="0"/>
                      </a:endParaRPr>
                    </a:p>
                  </a:txBody>
                  <a:tcPr marL="2567" marR="2567" marT="2567" marB="0" anchor="ctr"/>
                </a:tc>
                <a:extLst>
                  <a:ext uri="{0D108BD9-81ED-4DB2-BD59-A6C34878D82A}">
                    <a16:rowId xmlns:a16="http://schemas.microsoft.com/office/drawing/2014/main" val="211127404"/>
                  </a:ext>
                </a:extLst>
              </a:tr>
              <a:tr h="469909">
                <a:tc>
                  <a:txBody>
                    <a:bodyPr/>
                    <a:lstStyle/>
                    <a:p>
                      <a:pPr algn="l" fontAlgn="ctr"/>
                      <a:r>
                        <a:rPr lang="ru-RU" sz="900" u="none" strike="noStrike">
                          <a:effectLst/>
                        </a:rPr>
                        <a:t>Численность детей-сирот и детей, оставшихся без попечения родителей, лиц из числа детей-сирот и детей, оставшихся без попечения родителей, обеспеченных благоустроенными жилыми помещениями специализированного жилищного фонда по договорам найма специализированных жилых помещений в отчетном финансовом году</a:t>
                      </a:r>
                      <a:endParaRPr lang="ru-RU" sz="900" b="0" i="0" u="none" strike="noStrike">
                        <a:solidFill>
                          <a:srgbClr val="000000"/>
                        </a:solidFill>
                        <a:effectLst/>
                        <a:latin typeface="Arial" panose="020B0604020202020204" pitchFamily="34" charset="0"/>
                      </a:endParaRPr>
                    </a:p>
                  </a:txBody>
                  <a:tcPr marL="2567" marR="2567" marT="2567" marB="0" anchor="ctr"/>
                </a:tc>
                <a:tc>
                  <a:txBody>
                    <a:bodyPr/>
                    <a:lstStyle/>
                    <a:p>
                      <a:pPr algn="ctr" fontAlgn="ctr"/>
                      <a:r>
                        <a:rPr lang="ru-RU" sz="900" u="none" strike="noStrike">
                          <a:effectLst/>
                        </a:rPr>
                        <a:t>Соглашение с федеральным органом исполнительной власти</a:t>
                      </a:r>
                      <a:endParaRPr lang="ru-RU" sz="900" b="0" i="0" u="none" strike="noStrike">
                        <a:solidFill>
                          <a:srgbClr val="000000"/>
                        </a:solidFill>
                        <a:effectLst/>
                        <a:latin typeface="Arial" panose="020B0604020202020204" pitchFamily="34" charset="0"/>
                      </a:endParaRPr>
                    </a:p>
                  </a:txBody>
                  <a:tcPr marL="2567" marR="2567" marT="2567" marB="0" anchor="ctr"/>
                </a:tc>
                <a:tc>
                  <a:txBody>
                    <a:bodyPr/>
                    <a:lstStyle/>
                    <a:p>
                      <a:pPr algn="ctr" fontAlgn="ctr"/>
                      <a:r>
                        <a:rPr lang="ru-RU" sz="900" u="none" strike="noStrike">
                          <a:effectLst/>
                        </a:rPr>
                        <a:t>человек</a:t>
                      </a:r>
                      <a:endParaRPr lang="ru-RU" sz="900" b="0" i="0" u="none" strike="noStrike">
                        <a:solidFill>
                          <a:srgbClr val="000000"/>
                        </a:solidFill>
                        <a:effectLst/>
                        <a:latin typeface="Arial" panose="020B0604020202020204" pitchFamily="34" charset="0"/>
                      </a:endParaRPr>
                    </a:p>
                  </a:txBody>
                  <a:tcPr marL="2567" marR="2567" marT="2567" marB="0" anchor="ctr"/>
                </a:tc>
                <a:tc>
                  <a:txBody>
                    <a:bodyPr/>
                    <a:lstStyle/>
                    <a:p>
                      <a:pPr algn="ctr" fontAlgn="ctr"/>
                      <a:r>
                        <a:rPr lang="ru-RU" sz="900" u="none" strike="noStrike">
                          <a:effectLst/>
                        </a:rPr>
                        <a:t>7</a:t>
                      </a:r>
                      <a:endParaRPr lang="ru-RU" sz="900" b="0" i="0" u="none" strike="noStrike">
                        <a:solidFill>
                          <a:srgbClr val="000000"/>
                        </a:solidFill>
                        <a:effectLst/>
                        <a:latin typeface="Arial" panose="020B0604020202020204" pitchFamily="34" charset="0"/>
                      </a:endParaRPr>
                    </a:p>
                  </a:txBody>
                  <a:tcPr marL="2567" marR="2567" marT="2567" marB="0" anchor="ctr"/>
                </a:tc>
                <a:tc>
                  <a:txBody>
                    <a:bodyPr/>
                    <a:lstStyle/>
                    <a:p>
                      <a:pPr algn="ctr" fontAlgn="ctr"/>
                      <a:r>
                        <a:rPr lang="en-US" sz="900" u="none" strike="noStrike" dirty="0">
                          <a:effectLst/>
                        </a:rPr>
                        <a:t>3</a:t>
                      </a:r>
                      <a:endParaRPr lang="ru-RU" sz="900" b="0" i="0" u="none" strike="noStrike" dirty="0">
                        <a:solidFill>
                          <a:srgbClr val="000000"/>
                        </a:solidFill>
                        <a:effectLst/>
                        <a:latin typeface="Arial" panose="020B0604020202020204" pitchFamily="34" charset="0"/>
                      </a:endParaRPr>
                    </a:p>
                  </a:txBody>
                  <a:tcPr marL="2567" marR="2567" marT="2567" marB="0" anchor="ctr"/>
                </a:tc>
                <a:tc>
                  <a:txBody>
                    <a:bodyPr/>
                    <a:lstStyle/>
                    <a:p>
                      <a:pPr algn="ctr" fontAlgn="ctr"/>
                      <a:r>
                        <a:rPr lang="en-US" sz="900" u="none" strike="noStrike" dirty="0">
                          <a:effectLst/>
                        </a:rPr>
                        <a:t>-</a:t>
                      </a:r>
                      <a:endParaRPr lang="ru-RU" sz="900" b="0" i="0" u="none" strike="noStrike" dirty="0">
                        <a:solidFill>
                          <a:srgbClr val="000000"/>
                        </a:solidFill>
                        <a:effectLst/>
                        <a:latin typeface="Arial" panose="020B0604020202020204" pitchFamily="34" charset="0"/>
                      </a:endParaRPr>
                    </a:p>
                  </a:txBody>
                  <a:tcPr marL="2567" marR="2567" marT="2567" marB="0" anchor="ctr"/>
                </a:tc>
                <a:tc>
                  <a:txBody>
                    <a:bodyPr/>
                    <a:lstStyle/>
                    <a:p>
                      <a:pPr algn="ctr" fontAlgn="ctr"/>
                      <a:r>
                        <a:rPr lang="en-US" sz="900" u="none" strike="noStrike" dirty="0">
                          <a:effectLst/>
                        </a:rPr>
                        <a:t>-</a:t>
                      </a:r>
                      <a:endParaRPr lang="ru-RU" sz="900" b="0" i="0" u="none" strike="noStrike" dirty="0">
                        <a:solidFill>
                          <a:srgbClr val="000000"/>
                        </a:solidFill>
                        <a:effectLst/>
                        <a:latin typeface="Arial" panose="020B0604020202020204" pitchFamily="34" charset="0"/>
                      </a:endParaRPr>
                    </a:p>
                  </a:txBody>
                  <a:tcPr marL="2567" marR="2567" marT="2567" marB="0" anchor="ctr"/>
                </a:tc>
                <a:tc>
                  <a:txBody>
                    <a:bodyPr/>
                    <a:lstStyle/>
                    <a:p>
                      <a:pPr algn="ctr" fontAlgn="ctr"/>
                      <a:r>
                        <a:rPr lang="ru-RU" sz="900" u="none" strike="noStrike">
                          <a:effectLst/>
                        </a:rPr>
                        <a:t>-</a:t>
                      </a:r>
                      <a:endParaRPr lang="ru-RU" sz="900" b="0" i="0" u="none" strike="noStrike">
                        <a:solidFill>
                          <a:srgbClr val="000000"/>
                        </a:solidFill>
                        <a:effectLst/>
                        <a:latin typeface="Arial" panose="020B0604020202020204" pitchFamily="34" charset="0"/>
                      </a:endParaRPr>
                    </a:p>
                  </a:txBody>
                  <a:tcPr marL="2567" marR="2567" marT="2567" marB="0" anchor="ctr"/>
                </a:tc>
                <a:tc>
                  <a:txBody>
                    <a:bodyPr/>
                    <a:lstStyle/>
                    <a:p>
                      <a:pPr algn="ctr" fontAlgn="ctr"/>
                      <a:r>
                        <a:rPr lang="ru-RU" sz="900" u="none" strike="noStrike">
                          <a:effectLst/>
                        </a:rPr>
                        <a:t>-</a:t>
                      </a:r>
                      <a:endParaRPr lang="ru-RU" sz="900" b="0" i="0" u="none" strike="noStrike">
                        <a:solidFill>
                          <a:srgbClr val="000000"/>
                        </a:solidFill>
                        <a:effectLst/>
                        <a:latin typeface="Arial" panose="020B0604020202020204" pitchFamily="34" charset="0"/>
                      </a:endParaRPr>
                    </a:p>
                  </a:txBody>
                  <a:tcPr marL="2567" marR="2567" marT="2567" marB="0" anchor="ctr"/>
                </a:tc>
                <a:extLst>
                  <a:ext uri="{0D108BD9-81ED-4DB2-BD59-A6C34878D82A}">
                    <a16:rowId xmlns:a16="http://schemas.microsoft.com/office/drawing/2014/main" val="1748598289"/>
                  </a:ext>
                </a:extLst>
              </a:tr>
              <a:tr h="810031">
                <a:tc>
                  <a:txBody>
                    <a:bodyPr/>
                    <a:lstStyle/>
                    <a:p>
                      <a:pPr algn="l" fontAlgn="ctr"/>
                      <a:r>
                        <a:rPr lang="ru-RU" sz="900" u="none" strike="noStrike">
                          <a:effectLst/>
                        </a:rPr>
                        <a:t>Доля детей-сирот и детей, оставшихся без попечения родителей, лиц из числа детей-сирот и детей, оставшихся без попечения родителей, состоящих на учете на получение жилого помещения, включая лиц в возрасте от 23 лет и старше, обеспеченных жилыми помещениями за отчетный год, в общей численности детей-сирот и детей, оставшихся без попечения родителей, лиц из числа детей-сирот и детей, оставшихся без попечения родителей, включенных в список детей-сирот и детей, оставшихся без попечения родителей, лиц из их числа, которые подлежат обеспечению жильем</a:t>
                      </a:r>
                      <a:endParaRPr lang="ru-RU" sz="900" b="0" i="0" u="none" strike="noStrike">
                        <a:solidFill>
                          <a:srgbClr val="000000"/>
                        </a:solidFill>
                        <a:effectLst/>
                        <a:latin typeface="Arial" panose="020B0604020202020204" pitchFamily="34" charset="0"/>
                      </a:endParaRPr>
                    </a:p>
                  </a:txBody>
                  <a:tcPr marL="2567" marR="2567" marT="2567" marB="0" anchor="ctr"/>
                </a:tc>
                <a:tc>
                  <a:txBody>
                    <a:bodyPr/>
                    <a:lstStyle/>
                    <a:p>
                      <a:pPr algn="ctr" fontAlgn="ctr"/>
                      <a:r>
                        <a:rPr lang="ru-RU" sz="900" u="none" strike="noStrike">
                          <a:effectLst/>
                        </a:rPr>
                        <a:t>Отраслевой приоритетный показатель</a:t>
                      </a:r>
                      <a:endParaRPr lang="ru-RU" sz="900" b="0" i="0" u="none" strike="noStrike">
                        <a:solidFill>
                          <a:srgbClr val="000000"/>
                        </a:solidFill>
                        <a:effectLst/>
                        <a:latin typeface="Arial" panose="020B0604020202020204" pitchFamily="34" charset="0"/>
                      </a:endParaRPr>
                    </a:p>
                  </a:txBody>
                  <a:tcPr marL="2567" marR="2567" marT="2567" marB="0" anchor="ctr"/>
                </a:tc>
                <a:tc>
                  <a:txBody>
                    <a:bodyPr/>
                    <a:lstStyle/>
                    <a:p>
                      <a:pPr algn="ctr" fontAlgn="ctr"/>
                      <a:r>
                        <a:rPr lang="ru-RU" sz="900" u="none" strike="noStrike">
                          <a:effectLst/>
                        </a:rPr>
                        <a:t>Процент</a:t>
                      </a:r>
                      <a:endParaRPr lang="ru-RU" sz="900" b="0" i="0" u="none" strike="noStrike">
                        <a:solidFill>
                          <a:srgbClr val="000000"/>
                        </a:solidFill>
                        <a:effectLst/>
                        <a:latin typeface="Arial" panose="020B0604020202020204" pitchFamily="34" charset="0"/>
                      </a:endParaRPr>
                    </a:p>
                  </a:txBody>
                  <a:tcPr marL="2567" marR="2567" marT="2567" marB="0" anchor="ctr"/>
                </a:tc>
                <a:tc>
                  <a:txBody>
                    <a:bodyPr/>
                    <a:lstStyle/>
                    <a:p>
                      <a:pPr algn="ctr" fontAlgn="ctr"/>
                      <a:r>
                        <a:rPr lang="ru-RU" sz="900" u="none" strike="noStrike">
                          <a:effectLst/>
                        </a:rPr>
                        <a:t>100</a:t>
                      </a:r>
                      <a:endParaRPr lang="ru-RU" sz="900" b="0" i="0" u="none" strike="noStrike">
                        <a:solidFill>
                          <a:srgbClr val="000000"/>
                        </a:solidFill>
                        <a:effectLst/>
                        <a:latin typeface="Arial" panose="020B0604020202020204" pitchFamily="34" charset="0"/>
                      </a:endParaRPr>
                    </a:p>
                  </a:txBody>
                  <a:tcPr marL="2567" marR="2567" marT="2567" marB="0" anchor="ctr"/>
                </a:tc>
                <a:tc>
                  <a:txBody>
                    <a:bodyPr/>
                    <a:lstStyle/>
                    <a:p>
                      <a:pPr algn="ctr" fontAlgn="ctr"/>
                      <a:r>
                        <a:rPr lang="ru-RU" sz="900" u="none" strike="noStrike">
                          <a:effectLst/>
                        </a:rPr>
                        <a:t>100</a:t>
                      </a:r>
                      <a:endParaRPr lang="ru-RU" sz="900" b="0" i="0" u="none" strike="noStrike">
                        <a:solidFill>
                          <a:srgbClr val="000000"/>
                        </a:solidFill>
                        <a:effectLst/>
                        <a:latin typeface="Arial" panose="020B0604020202020204" pitchFamily="34" charset="0"/>
                      </a:endParaRPr>
                    </a:p>
                  </a:txBody>
                  <a:tcPr marL="2567" marR="2567" marT="2567" marB="0" anchor="ctr"/>
                </a:tc>
                <a:tc>
                  <a:txBody>
                    <a:bodyPr/>
                    <a:lstStyle/>
                    <a:p>
                      <a:pPr algn="ctr" fontAlgn="ctr"/>
                      <a:r>
                        <a:rPr lang="en-US" sz="900" u="none" strike="noStrike" dirty="0">
                          <a:effectLst/>
                        </a:rPr>
                        <a:t>-</a:t>
                      </a:r>
                      <a:endParaRPr lang="ru-RU" sz="900" b="0" i="0" u="none" strike="noStrike" dirty="0">
                        <a:solidFill>
                          <a:srgbClr val="000000"/>
                        </a:solidFill>
                        <a:effectLst/>
                        <a:latin typeface="Arial" panose="020B0604020202020204" pitchFamily="34" charset="0"/>
                      </a:endParaRPr>
                    </a:p>
                  </a:txBody>
                  <a:tcPr marL="2567" marR="2567" marT="2567" marB="0" anchor="ctr"/>
                </a:tc>
                <a:tc>
                  <a:txBody>
                    <a:bodyPr/>
                    <a:lstStyle/>
                    <a:p>
                      <a:pPr algn="ctr" fontAlgn="ctr"/>
                      <a:r>
                        <a:rPr lang="ru-RU" sz="900" u="none" strike="noStrike">
                          <a:effectLst/>
                        </a:rPr>
                        <a:t>-</a:t>
                      </a:r>
                      <a:endParaRPr lang="ru-RU" sz="900" b="0" i="0" u="none" strike="noStrike">
                        <a:solidFill>
                          <a:srgbClr val="000000"/>
                        </a:solidFill>
                        <a:effectLst/>
                        <a:latin typeface="Arial" panose="020B0604020202020204" pitchFamily="34" charset="0"/>
                      </a:endParaRPr>
                    </a:p>
                  </a:txBody>
                  <a:tcPr marL="2567" marR="2567" marT="2567" marB="0" anchor="ctr"/>
                </a:tc>
                <a:tc>
                  <a:txBody>
                    <a:bodyPr/>
                    <a:lstStyle/>
                    <a:p>
                      <a:pPr algn="ctr" fontAlgn="ctr"/>
                      <a:r>
                        <a:rPr lang="ru-RU" sz="900" u="none" strike="noStrike">
                          <a:effectLst/>
                        </a:rPr>
                        <a:t>-</a:t>
                      </a:r>
                      <a:endParaRPr lang="ru-RU" sz="900" b="0" i="0" u="none" strike="noStrike">
                        <a:solidFill>
                          <a:srgbClr val="000000"/>
                        </a:solidFill>
                        <a:effectLst/>
                        <a:latin typeface="Arial" panose="020B0604020202020204" pitchFamily="34" charset="0"/>
                      </a:endParaRPr>
                    </a:p>
                  </a:txBody>
                  <a:tcPr marL="2567" marR="2567" marT="2567" marB="0" anchor="ctr"/>
                </a:tc>
                <a:tc>
                  <a:txBody>
                    <a:bodyPr/>
                    <a:lstStyle/>
                    <a:p>
                      <a:pPr algn="ctr" fontAlgn="ctr"/>
                      <a:r>
                        <a:rPr lang="ru-RU" sz="900" u="none" strike="noStrike">
                          <a:effectLst/>
                        </a:rPr>
                        <a:t>-</a:t>
                      </a:r>
                      <a:endParaRPr lang="ru-RU" sz="900" b="0" i="0" u="none" strike="noStrike">
                        <a:solidFill>
                          <a:srgbClr val="000000"/>
                        </a:solidFill>
                        <a:effectLst/>
                        <a:latin typeface="Arial" panose="020B0604020202020204" pitchFamily="34" charset="0"/>
                      </a:endParaRPr>
                    </a:p>
                  </a:txBody>
                  <a:tcPr marL="2567" marR="2567" marT="2567" marB="0" anchor="ctr"/>
                </a:tc>
                <a:extLst>
                  <a:ext uri="{0D108BD9-81ED-4DB2-BD59-A6C34878D82A}">
                    <a16:rowId xmlns:a16="http://schemas.microsoft.com/office/drawing/2014/main" val="862670142"/>
                  </a:ext>
                </a:extLst>
              </a:tr>
              <a:tr h="232980">
                <a:tc>
                  <a:txBody>
                    <a:bodyPr/>
                    <a:lstStyle/>
                    <a:p>
                      <a:pPr algn="l" fontAlgn="ctr"/>
                      <a:r>
                        <a:rPr lang="ru-RU" sz="900" u="none" strike="noStrike" dirty="0">
                          <a:effectLst/>
                        </a:rPr>
                        <a:t>Подпрограмма VIII Обеспечение жильем отдельных категорий граждан, установленных федеральным законодательством</a:t>
                      </a:r>
                      <a:endParaRPr lang="ru-RU" sz="900" b="1" i="0" u="none" strike="noStrike" dirty="0">
                        <a:solidFill>
                          <a:srgbClr val="000000"/>
                        </a:solidFill>
                        <a:effectLst/>
                        <a:latin typeface="Arial" panose="020B0604020202020204" pitchFamily="34" charset="0"/>
                      </a:endParaRPr>
                    </a:p>
                  </a:txBody>
                  <a:tcPr marL="2567" marR="2567" marT="2567" marB="0" anchor="ctr"/>
                </a:tc>
                <a:tc>
                  <a:txBody>
                    <a:bodyPr/>
                    <a:lstStyle/>
                    <a:p>
                      <a:pPr algn="ctr" fontAlgn="ctr"/>
                      <a:r>
                        <a:rPr lang="ru-RU" sz="900" u="none" strike="noStrike">
                          <a:effectLst/>
                        </a:rPr>
                        <a:t> </a:t>
                      </a:r>
                      <a:endParaRPr lang="ru-RU" sz="900" b="0" i="0" u="none" strike="noStrike">
                        <a:solidFill>
                          <a:srgbClr val="000000"/>
                        </a:solidFill>
                        <a:effectLst/>
                        <a:latin typeface="Arial" panose="020B0604020202020204" pitchFamily="34" charset="0"/>
                      </a:endParaRPr>
                    </a:p>
                  </a:txBody>
                  <a:tcPr marL="2567" marR="2567" marT="2567" marB="0" anchor="ctr"/>
                </a:tc>
                <a:tc>
                  <a:txBody>
                    <a:bodyPr/>
                    <a:lstStyle/>
                    <a:p>
                      <a:pPr algn="ctr" fontAlgn="ctr"/>
                      <a:r>
                        <a:rPr lang="ru-RU" sz="900" u="none" strike="noStrike">
                          <a:effectLst/>
                        </a:rPr>
                        <a:t> </a:t>
                      </a:r>
                      <a:endParaRPr lang="ru-RU" sz="900" b="0" i="0" u="none" strike="noStrike">
                        <a:solidFill>
                          <a:srgbClr val="000000"/>
                        </a:solidFill>
                        <a:effectLst/>
                        <a:latin typeface="Arial" panose="020B0604020202020204" pitchFamily="34" charset="0"/>
                      </a:endParaRPr>
                    </a:p>
                  </a:txBody>
                  <a:tcPr marL="2567" marR="2567" marT="2567" marB="0" anchor="ctr"/>
                </a:tc>
                <a:tc>
                  <a:txBody>
                    <a:bodyPr/>
                    <a:lstStyle/>
                    <a:p>
                      <a:pPr algn="ctr" fontAlgn="ctr"/>
                      <a:r>
                        <a:rPr lang="ru-RU" sz="900" u="none" strike="noStrike">
                          <a:effectLst/>
                        </a:rPr>
                        <a:t> </a:t>
                      </a:r>
                      <a:endParaRPr lang="ru-RU" sz="900" b="0" i="0" u="none" strike="noStrike">
                        <a:solidFill>
                          <a:srgbClr val="000000"/>
                        </a:solidFill>
                        <a:effectLst/>
                        <a:latin typeface="Arial" panose="020B0604020202020204" pitchFamily="34" charset="0"/>
                      </a:endParaRPr>
                    </a:p>
                  </a:txBody>
                  <a:tcPr marL="2567" marR="2567" marT="2567" marB="0" anchor="ctr"/>
                </a:tc>
                <a:tc>
                  <a:txBody>
                    <a:bodyPr/>
                    <a:lstStyle/>
                    <a:p>
                      <a:pPr algn="ctr" fontAlgn="ctr"/>
                      <a:r>
                        <a:rPr lang="ru-RU" sz="900" u="none" strike="noStrike">
                          <a:effectLst/>
                        </a:rPr>
                        <a:t> </a:t>
                      </a:r>
                      <a:endParaRPr lang="ru-RU" sz="900" b="0" i="0" u="none" strike="noStrike">
                        <a:solidFill>
                          <a:srgbClr val="000000"/>
                        </a:solidFill>
                        <a:effectLst/>
                        <a:latin typeface="Arial" panose="020B0604020202020204" pitchFamily="34" charset="0"/>
                      </a:endParaRPr>
                    </a:p>
                  </a:txBody>
                  <a:tcPr marL="2567" marR="2567" marT="2567" marB="0" anchor="ctr"/>
                </a:tc>
                <a:tc>
                  <a:txBody>
                    <a:bodyPr/>
                    <a:lstStyle/>
                    <a:p>
                      <a:pPr algn="ctr" fontAlgn="ctr"/>
                      <a:r>
                        <a:rPr lang="ru-RU" sz="900" u="none" strike="noStrike">
                          <a:effectLst/>
                        </a:rPr>
                        <a:t> </a:t>
                      </a:r>
                      <a:endParaRPr lang="ru-RU" sz="900" b="0" i="0" u="none" strike="noStrike">
                        <a:solidFill>
                          <a:srgbClr val="000000"/>
                        </a:solidFill>
                        <a:effectLst/>
                        <a:latin typeface="Arial" panose="020B0604020202020204" pitchFamily="34" charset="0"/>
                      </a:endParaRPr>
                    </a:p>
                  </a:txBody>
                  <a:tcPr marL="2567" marR="2567" marT="2567" marB="0" anchor="ctr"/>
                </a:tc>
                <a:tc>
                  <a:txBody>
                    <a:bodyPr/>
                    <a:lstStyle/>
                    <a:p>
                      <a:pPr algn="ctr" fontAlgn="ctr"/>
                      <a:r>
                        <a:rPr lang="ru-RU" sz="900" u="none" strike="noStrike">
                          <a:effectLst/>
                        </a:rPr>
                        <a:t> </a:t>
                      </a:r>
                      <a:endParaRPr lang="ru-RU" sz="900" b="0" i="0" u="none" strike="noStrike">
                        <a:solidFill>
                          <a:srgbClr val="000000"/>
                        </a:solidFill>
                        <a:effectLst/>
                        <a:latin typeface="Arial" panose="020B0604020202020204" pitchFamily="34" charset="0"/>
                      </a:endParaRPr>
                    </a:p>
                  </a:txBody>
                  <a:tcPr marL="2567" marR="2567" marT="2567" marB="0" anchor="ctr"/>
                </a:tc>
                <a:tc>
                  <a:txBody>
                    <a:bodyPr/>
                    <a:lstStyle/>
                    <a:p>
                      <a:pPr algn="ctr" fontAlgn="ctr"/>
                      <a:r>
                        <a:rPr lang="ru-RU" sz="900" u="none" strike="noStrike">
                          <a:effectLst/>
                        </a:rPr>
                        <a:t> </a:t>
                      </a:r>
                      <a:endParaRPr lang="ru-RU" sz="900" b="0" i="0" u="none" strike="noStrike">
                        <a:solidFill>
                          <a:srgbClr val="000000"/>
                        </a:solidFill>
                        <a:effectLst/>
                        <a:latin typeface="Calibri" panose="020F0502020204030204" pitchFamily="34" charset="0"/>
                      </a:endParaRPr>
                    </a:p>
                  </a:txBody>
                  <a:tcPr marL="2567" marR="2567" marT="2567" marB="0" anchor="ctr"/>
                </a:tc>
                <a:tc>
                  <a:txBody>
                    <a:bodyPr/>
                    <a:lstStyle/>
                    <a:p>
                      <a:pPr algn="ctr" fontAlgn="ctr"/>
                      <a:r>
                        <a:rPr lang="ru-RU" sz="900" u="none" strike="noStrike">
                          <a:effectLst/>
                        </a:rPr>
                        <a:t> </a:t>
                      </a:r>
                      <a:endParaRPr lang="ru-RU" sz="900" b="0" i="0" u="none" strike="noStrike">
                        <a:solidFill>
                          <a:srgbClr val="000000"/>
                        </a:solidFill>
                        <a:effectLst/>
                        <a:latin typeface="Calibri" panose="020F0502020204030204" pitchFamily="34" charset="0"/>
                      </a:endParaRPr>
                    </a:p>
                  </a:txBody>
                  <a:tcPr marL="2567" marR="2567" marT="2567" marB="0" anchor="ctr"/>
                </a:tc>
                <a:extLst>
                  <a:ext uri="{0D108BD9-81ED-4DB2-BD59-A6C34878D82A}">
                    <a16:rowId xmlns:a16="http://schemas.microsoft.com/office/drawing/2014/main" val="4271919248"/>
                  </a:ext>
                </a:extLst>
              </a:tr>
              <a:tr h="282646">
                <a:tc>
                  <a:txBody>
                    <a:bodyPr/>
                    <a:lstStyle/>
                    <a:p>
                      <a:pPr algn="l" fontAlgn="ctr"/>
                      <a:r>
                        <a:rPr lang="ru-RU" sz="900" u="none" strike="noStrike" dirty="0">
                          <a:effectLst/>
                        </a:rPr>
                        <a:t>Количество инвалидов и семей, имеющих детей-инвалидов, получивших государственную поддержку по обеспечению жилыми помещениями за счет средств федерального бюджета  </a:t>
                      </a:r>
                      <a:endParaRPr lang="ru-RU" sz="900" b="0" i="0" u="none" strike="noStrike" dirty="0">
                        <a:solidFill>
                          <a:srgbClr val="000000"/>
                        </a:solidFill>
                        <a:effectLst/>
                        <a:latin typeface="Arial" panose="020B0604020202020204" pitchFamily="34" charset="0"/>
                      </a:endParaRPr>
                    </a:p>
                  </a:txBody>
                  <a:tcPr marL="2567" marR="2567" marT="2567" marB="0" anchor="ctr"/>
                </a:tc>
                <a:tc>
                  <a:txBody>
                    <a:bodyPr/>
                    <a:lstStyle/>
                    <a:p>
                      <a:pPr algn="ctr" fontAlgn="ctr"/>
                      <a:r>
                        <a:rPr lang="ru-RU" sz="900" u="none" strike="noStrike">
                          <a:effectLst/>
                        </a:rPr>
                        <a:t>Показатель муниципальной программы</a:t>
                      </a:r>
                      <a:endParaRPr lang="ru-RU" sz="900" b="0" i="0" u="none" strike="noStrike">
                        <a:solidFill>
                          <a:srgbClr val="000000"/>
                        </a:solidFill>
                        <a:effectLst/>
                        <a:latin typeface="Arial" panose="020B0604020202020204" pitchFamily="34" charset="0"/>
                      </a:endParaRPr>
                    </a:p>
                  </a:txBody>
                  <a:tcPr marL="2567" marR="2567" marT="2567" marB="0" anchor="ctr"/>
                </a:tc>
                <a:tc>
                  <a:txBody>
                    <a:bodyPr/>
                    <a:lstStyle/>
                    <a:p>
                      <a:pPr algn="ctr" fontAlgn="ctr"/>
                      <a:r>
                        <a:rPr lang="ru-RU" sz="900" u="none" strike="noStrike">
                          <a:effectLst/>
                        </a:rPr>
                        <a:t>Человек</a:t>
                      </a:r>
                      <a:endParaRPr lang="ru-RU" sz="900" b="0" i="0" u="none" strike="noStrike">
                        <a:solidFill>
                          <a:srgbClr val="000000"/>
                        </a:solidFill>
                        <a:effectLst/>
                        <a:latin typeface="Arial" panose="020B0604020202020204" pitchFamily="34" charset="0"/>
                      </a:endParaRPr>
                    </a:p>
                  </a:txBody>
                  <a:tcPr marL="2567" marR="2567" marT="2567" marB="0" anchor="ctr"/>
                </a:tc>
                <a:tc>
                  <a:txBody>
                    <a:bodyPr/>
                    <a:lstStyle/>
                    <a:p>
                      <a:pPr algn="ctr" fontAlgn="ctr"/>
                      <a:r>
                        <a:rPr lang="ru-RU" sz="900" u="none" strike="noStrike">
                          <a:effectLst/>
                        </a:rPr>
                        <a:t>-</a:t>
                      </a:r>
                      <a:endParaRPr lang="ru-RU" sz="900" b="0" i="0" u="none" strike="noStrike">
                        <a:solidFill>
                          <a:srgbClr val="000000"/>
                        </a:solidFill>
                        <a:effectLst/>
                        <a:latin typeface="Arial" panose="020B0604020202020204" pitchFamily="34" charset="0"/>
                      </a:endParaRPr>
                    </a:p>
                  </a:txBody>
                  <a:tcPr marL="2567" marR="2567" marT="2567" marB="0" anchor="ctr"/>
                </a:tc>
                <a:tc>
                  <a:txBody>
                    <a:bodyPr/>
                    <a:lstStyle/>
                    <a:p>
                      <a:pPr algn="ctr" fontAlgn="ctr"/>
                      <a:r>
                        <a:rPr lang="ru-RU" sz="900" u="none" strike="noStrike" dirty="0">
                          <a:effectLst/>
                        </a:rPr>
                        <a:t>-</a:t>
                      </a:r>
                      <a:endParaRPr lang="ru-RU" sz="900" b="0" i="0" u="none" strike="noStrike" dirty="0">
                        <a:solidFill>
                          <a:srgbClr val="000000"/>
                        </a:solidFill>
                        <a:effectLst/>
                        <a:latin typeface="Arial" panose="020B0604020202020204" pitchFamily="34" charset="0"/>
                      </a:endParaRPr>
                    </a:p>
                  </a:txBody>
                  <a:tcPr marL="2567" marR="2567" marT="2567" marB="0" anchor="ctr"/>
                </a:tc>
                <a:tc>
                  <a:txBody>
                    <a:bodyPr/>
                    <a:lstStyle/>
                    <a:p>
                      <a:pPr algn="ctr" fontAlgn="ctr"/>
                      <a:r>
                        <a:rPr lang="en-US" sz="900" u="none" strike="noStrike" dirty="0">
                          <a:effectLst/>
                        </a:rPr>
                        <a:t>1</a:t>
                      </a:r>
                      <a:endParaRPr lang="ru-RU" sz="900" b="0" i="0" u="none" strike="noStrike" dirty="0">
                        <a:solidFill>
                          <a:srgbClr val="000000"/>
                        </a:solidFill>
                        <a:effectLst/>
                        <a:latin typeface="Arial" panose="020B0604020202020204" pitchFamily="34" charset="0"/>
                      </a:endParaRPr>
                    </a:p>
                  </a:txBody>
                  <a:tcPr marL="2567" marR="2567" marT="2567" marB="0" anchor="ctr"/>
                </a:tc>
                <a:tc>
                  <a:txBody>
                    <a:bodyPr/>
                    <a:lstStyle/>
                    <a:p>
                      <a:pPr algn="ctr" fontAlgn="ctr"/>
                      <a:r>
                        <a:rPr lang="ru-RU" sz="900" u="none" strike="noStrike">
                          <a:effectLst/>
                        </a:rPr>
                        <a:t>1</a:t>
                      </a:r>
                      <a:endParaRPr lang="ru-RU" sz="900" b="0" i="0" u="none" strike="noStrike">
                        <a:solidFill>
                          <a:srgbClr val="000000"/>
                        </a:solidFill>
                        <a:effectLst/>
                        <a:latin typeface="Arial" panose="020B0604020202020204" pitchFamily="34" charset="0"/>
                      </a:endParaRPr>
                    </a:p>
                  </a:txBody>
                  <a:tcPr marL="2567" marR="2567" marT="2567" marB="0" anchor="ctr"/>
                </a:tc>
                <a:tc>
                  <a:txBody>
                    <a:bodyPr/>
                    <a:lstStyle/>
                    <a:p>
                      <a:pPr algn="ctr" fontAlgn="ctr"/>
                      <a:r>
                        <a:rPr lang="en-US" sz="900" u="none" strike="noStrike" dirty="0">
                          <a:effectLst/>
                        </a:rPr>
                        <a:t>-</a:t>
                      </a:r>
                      <a:endParaRPr lang="ru-RU" sz="900" b="0" i="0" u="none" strike="noStrike" dirty="0">
                        <a:solidFill>
                          <a:srgbClr val="000000"/>
                        </a:solidFill>
                        <a:effectLst/>
                        <a:latin typeface="Calibri" panose="020F0502020204030204" pitchFamily="34" charset="0"/>
                      </a:endParaRPr>
                    </a:p>
                  </a:txBody>
                  <a:tcPr marL="2567" marR="2567" marT="2567" marB="0" anchor="ctr"/>
                </a:tc>
                <a:tc>
                  <a:txBody>
                    <a:bodyPr/>
                    <a:lstStyle/>
                    <a:p>
                      <a:pPr algn="ctr" fontAlgn="ctr"/>
                      <a:r>
                        <a:rPr lang="ru-RU" sz="900" u="none" strike="noStrike">
                          <a:effectLst/>
                        </a:rPr>
                        <a:t>-</a:t>
                      </a:r>
                      <a:endParaRPr lang="ru-RU" sz="900" b="0" i="0" u="none" strike="noStrike">
                        <a:solidFill>
                          <a:srgbClr val="000000"/>
                        </a:solidFill>
                        <a:effectLst/>
                        <a:latin typeface="Arial" panose="020B0604020202020204" pitchFamily="34" charset="0"/>
                      </a:endParaRPr>
                    </a:p>
                  </a:txBody>
                  <a:tcPr marL="2567" marR="2567" marT="2567" marB="0" anchor="ctr"/>
                </a:tc>
                <a:extLst>
                  <a:ext uri="{0D108BD9-81ED-4DB2-BD59-A6C34878D82A}">
                    <a16:rowId xmlns:a16="http://schemas.microsoft.com/office/drawing/2014/main" val="537962905"/>
                  </a:ext>
                </a:extLst>
              </a:tr>
              <a:tr h="376277">
                <a:tc>
                  <a:txBody>
                    <a:bodyPr/>
                    <a:lstStyle/>
                    <a:p>
                      <a:pPr algn="l" fontAlgn="ctr"/>
                      <a:r>
                        <a:rPr lang="ru-RU" sz="900" u="none" strike="noStrike">
                          <a:effectLst/>
                        </a:rPr>
                        <a:t>Количество инвалидов и ветеранов боевых действий, членов семей погибших (умерших) инвалидов и ветеранов боевых действий, получивших государственную поддержку по обеспечению жилыми помещениями за счет средств федерального бюджета    </a:t>
                      </a:r>
                      <a:endParaRPr lang="ru-RU" sz="900" b="0" i="0" u="none" strike="noStrike">
                        <a:solidFill>
                          <a:srgbClr val="000000"/>
                        </a:solidFill>
                        <a:effectLst/>
                        <a:latin typeface="Arial" panose="020B0604020202020204" pitchFamily="34" charset="0"/>
                      </a:endParaRPr>
                    </a:p>
                  </a:txBody>
                  <a:tcPr marL="2567" marR="2567" marT="2567" marB="0" anchor="ctr"/>
                </a:tc>
                <a:tc>
                  <a:txBody>
                    <a:bodyPr/>
                    <a:lstStyle/>
                    <a:p>
                      <a:pPr algn="ctr" fontAlgn="ctr"/>
                      <a:r>
                        <a:rPr lang="ru-RU" sz="900" u="none" strike="noStrike">
                          <a:effectLst/>
                        </a:rPr>
                        <a:t>Показатель муниципальной программы</a:t>
                      </a:r>
                      <a:endParaRPr lang="ru-RU" sz="900" b="0" i="0" u="none" strike="noStrike">
                        <a:solidFill>
                          <a:srgbClr val="000000"/>
                        </a:solidFill>
                        <a:effectLst/>
                        <a:latin typeface="Arial" panose="020B0604020202020204" pitchFamily="34" charset="0"/>
                      </a:endParaRPr>
                    </a:p>
                  </a:txBody>
                  <a:tcPr marL="2567" marR="2567" marT="2567" marB="0" anchor="ctr"/>
                </a:tc>
                <a:tc>
                  <a:txBody>
                    <a:bodyPr/>
                    <a:lstStyle/>
                    <a:p>
                      <a:pPr algn="ctr" fontAlgn="ctr"/>
                      <a:r>
                        <a:rPr lang="ru-RU" sz="900" u="none" strike="noStrike">
                          <a:effectLst/>
                        </a:rPr>
                        <a:t>Человек</a:t>
                      </a:r>
                      <a:endParaRPr lang="ru-RU" sz="900" b="0" i="0" u="none" strike="noStrike">
                        <a:solidFill>
                          <a:srgbClr val="000000"/>
                        </a:solidFill>
                        <a:effectLst/>
                        <a:latin typeface="Arial" panose="020B0604020202020204" pitchFamily="34" charset="0"/>
                      </a:endParaRPr>
                    </a:p>
                  </a:txBody>
                  <a:tcPr marL="2567" marR="2567" marT="2567" marB="0" anchor="ctr"/>
                </a:tc>
                <a:tc>
                  <a:txBody>
                    <a:bodyPr/>
                    <a:lstStyle/>
                    <a:p>
                      <a:pPr algn="ctr" fontAlgn="ctr"/>
                      <a:r>
                        <a:rPr lang="ru-RU" sz="900" u="none" strike="noStrike">
                          <a:effectLst/>
                        </a:rPr>
                        <a:t>-</a:t>
                      </a:r>
                      <a:endParaRPr lang="ru-RU" sz="900" b="0" i="0" u="none" strike="noStrike">
                        <a:solidFill>
                          <a:srgbClr val="000000"/>
                        </a:solidFill>
                        <a:effectLst/>
                        <a:latin typeface="Arial" panose="020B0604020202020204" pitchFamily="34" charset="0"/>
                      </a:endParaRPr>
                    </a:p>
                  </a:txBody>
                  <a:tcPr marL="2567" marR="2567" marT="2567" marB="0" anchor="ctr"/>
                </a:tc>
                <a:tc>
                  <a:txBody>
                    <a:bodyPr/>
                    <a:lstStyle/>
                    <a:p>
                      <a:pPr algn="ctr" fontAlgn="ctr"/>
                      <a:r>
                        <a:rPr lang="ru-RU" sz="900" u="none" strike="noStrike">
                          <a:effectLst/>
                        </a:rPr>
                        <a:t>-</a:t>
                      </a:r>
                      <a:endParaRPr lang="ru-RU" sz="900" b="0" i="0" u="none" strike="noStrike">
                        <a:solidFill>
                          <a:srgbClr val="000000"/>
                        </a:solidFill>
                        <a:effectLst/>
                        <a:latin typeface="Arial" panose="020B0604020202020204" pitchFamily="34" charset="0"/>
                      </a:endParaRPr>
                    </a:p>
                  </a:txBody>
                  <a:tcPr marL="2567" marR="2567" marT="2567" marB="0" anchor="ctr"/>
                </a:tc>
                <a:tc>
                  <a:txBody>
                    <a:bodyPr/>
                    <a:lstStyle/>
                    <a:p>
                      <a:pPr algn="ctr" fontAlgn="ctr"/>
                      <a:r>
                        <a:rPr lang="en-US" sz="900" u="none" strike="noStrike" dirty="0">
                          <a:effectLst/>
                        </a:rPr>
                        <a:t>1</a:t>
                      </a:r>
                      <a:endParaRPr lang="ru-RU" sz="900" b="0" i="0" u="none" strike="noStrike" dirty="0">
                        <a:solidFill>
                          <a:srgbClr val="000000"/>
                        </a:solidFill>
                        <a:effectLst/>
                        <a:latin typeface="Arial" panose="020B0604020202020204" pitchFamily="34" charset="0"/>
                      </a:endParaRPr>
                    </a:p>
                  </a:txBody>
                  <a:tcPr marL="2567" marR="2567" marT="2567" marB="0" anchor="ctr"/>
                </a:tc>
                <a:tc>
                  <a:txBody>
                    <a:bodyPr/>
                    <a:lstStyle/>
                    <a:p>
                      <a:pPr algn="ctr" fontAlgn="ctr"/>
                      <a:r>
                        <a:rPr lang="ru-RU" sz="900" u="none" strike="noStrike">
                          <a:effectLst/>
                        </a:rPr>
                        <a:t>1</a:t>
                      </a:r>
                      <a:endParaRPr lang="ru-RU" sz="900" b="0" i="0" u="none" strike="noStrike">
                        <a:solidFill>
                          <a:srgbClr val="000000"/>
                        </a:solidFill>
                        <a:effectLst/>
                        <a:latin typeface="Arial" panose="020B0604020202020204" pitchFamily="34" charset="0"/>
                      </a:endParaRPr>
                    </a:p>
                  </a:txBody>
                  <a:tcPr marL="2567" marR="2567" marT="2567" marB="0" anchor="ctr"/>
                </a:tc>
                <a:tc>
                  <a:txBody>
                    <a:bodyPr/>
                    <a:lstStyle/>
                    <a:p>
                      <a:pPr algn="ctr" fontAlgn="ctr"/>
                      <a:r>
                        <a:rPr lang="en-US" sz="900" u="none" strike="noStrike" dirty="0">
                          <a:effectLst/>
                        </a:rPr>
                        <a:t>-</a:t>
                      </a:r>
                      <a:endParaRPr lang="ru-RU" sz="900" b="0" i="0" u="none" strike="noStrike" dirty="0">
                        <a:solidFill>
                          <a:srgbClr val="000000"/>
                        </a:solidFill>
                        <a:effectLst/>
                        <a:latin typeface="Calibri" panose="020F0502020204030204" pitchFamily="34" charset="0"/>
                      </a:endParaRPr>
                    </a:p>
                  </a:txBody>
                  <a:tcPr marL="2567" marR="2567" marT="2567" marB="0" anchor="ctr"/>
                </a:tc>
                <a:tc>
                  <a:txBody>
                    <a:bodyPr/>
                    <a:lstStyle/>
                    <a:p>
                      <a:pPr algn="ctr" fontAlgn="ctr"/>
                      <a:r>
                        <a:rPr lang="ru-RU" sz="900" u="none" strike="noStrike" dirty="0">
                          <a:effectLst/>
                        </a:rPr>
                        <a:t>-</a:t>
                      </a:r>
                      <a:endParaRPr lang="ru-RU" sz="900" b="0" i="0" u="none" strike="noStrike" dirty="0">
                        <a:solidFill>
                          <a:srgbClr val="000000"/>
                        </a:solidFill>
                        <a:effectLst/>
                        <a:latin typeface="Arial" panose="020B0604020202020204" pitchFamily="34" charset="0"/>
                      </a:endParaRPr>
                    </a:p>
                  </a:txBody>
                  <a:tcPr marL="2567" marR="2567" marT="2567" marB="0" anchor="ctr"/>
                </a:tc>
                <a:extLst>
                  <a:ext uri="{0D108BD9-81ED-4DB2-BD59-A6C34878D82A}">
                    <a16:rowId xmlns:a16="http://schemas.microsoft.com/office/drawing/2014/main" val="1779178286"/>
                  </a:ext>
                </a:extLst>
              </a:tr>
            </a:tbl>
          </a:graphicData>
        </a:graphic>
      </p:graphicFrame>
    </p:spTree>
    <p:extLst>
      <p:ext uri="{BB962C8B-B14F-4D97-AF65-F5344CB8AC3E}">
        <p14:creationId xmlns:p14="http://schemas.microsoft.com/office/powerpoint/2010/main" val="2715890589"/>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C76ABE35-EE31-4586-BF2E-7BF9729091A9}"/>
              </a:ext>
            </a:extLst>
          </p:cNvPr>
          <p:cNvSpPr>
            <a:spLocks noGrp="1"/>
          </p:cNvSpPr>
          <p:nvPr>
            <p:ph type="title"/>
          </p:nvPr>
        </p:nvSpPr>
        <p:spPr>
          <a:xfrm>
            <a:off x="845127" y="170694"/>
            <a:ext cx="11192963" cy="539587"/>
          </a:xfrm>
        </p:spPr>
        <p:txBody>
          <a:bodyPr>
            <a:noAutofit/>
          </a:bodyPr>
          <a:lstStyle/>
          <a:p>
            <a:pPr algn="ctr"/>
            <a:r>
              <a:rPr lang="ru-RU" sz="2400" dirty="0"/>
              <a:t>Реализация муниципальных программ</a:t>
            </a:r>
            <a:br>
              <a:rPr lang="ru-RU" sz="2400" dirty="0"/>
            </a:br>
            <a:r>
              <a:rPr lang="ru-RU" sz="2400" dirty="0"/>
              <a:t> городского округа Долгопрудный в разрезе целевых показателей в динамике</a:t>
            </a:r>
          </a:p>
        </p:txBody>
      </p:sp>
      <p:sp>
        <p:nvSpPr>
          <p:cNvPr id="4" name="Номер слайда 3">
            <a:extLst>
              <a:ext uri="{FF2B5EF4-FFF2-40B4-BE49-F238E27FC236}">
                <a16:creationId xmlns:a16="http://schemas.microsoft.com/office/drawing/2014/main" id="{6F302A7F-1EA8-4336-863D-1EEEBC559F5F}"/>
              </a:ext>
            </a:extLst>
          </p:cNvPr>
          <p:cNvSpPr>
            <a:spLocks noGrp="1"/>
          </p:cNvSpPr>
          <p:nvPr>
            <p:ph type="sldNum" sz="quarter" idx="12"/>
          </p:nvPr>
        </p:nvSpPr>
        <p:spPr>
          <a:xfrm>
            <a:off x="9448800" y="6492240"/>
            <a:ext cx="2743200" cy="365125"/>
          </a:xfrm>
        </p:spPr>
        <p:txBody>
          <a:bodyPr/>
          <a:lstStyle/>
          <a:p>
            <a:fld id="{E4EB6E89-BA87-4003-BD23-6BDF40F3EBED}" type="slidenum">
              <a:rPr lang="ru-RU" smtClean="0"/>
              <a:pPr/>
              <a:t>56</a:t>
            </a:fld>
            <a:endParaRPr lang="ru-RU"/>
          </a:p>
        </p:txBody>
      </p:sp>
      <p:pic>
        <p:nvPicPr>
          <p:cNvPr id="6" name="Объект 6">
            <a:extLst>
              <a:ext uri="{FF2B5EF4-FFF2-40B4-BE49-F238E27FC236}">
                <a16:creationId xmlns:a16="http://schemas.microsoft.com/office/drawing/2014/main" id="{4CE9F828-CB7F-4197-B7C9-2991DABD01A3}"/>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53910" y="170694"/>
            <a:ext cx="760490" cy="342008"/>
          </a:xfrm>
          <a:prstGeom prst="rect">
            <a:avLst/>
          </a:prstGeom>
        </p:spPr>
      </p:pic>
      <p:graphicFrame>
        <p:nvGraphicFramePr>
          <p:cNvPr id="7" name="Объект 6">
            <a:extLst>
              <a:ext uri="{FF2B5EF4-FFF2-40B4-BE49-F238E27FC236}">
                <a16:creationId xmlns:a16="http://schemas.microsoft.com/office/drawing/2014/main" id="{17892D64-8D19-444D-AC21-67B8E432B778}"/>
              </a:ext>
            </a:extLst>
          </p:cNvPr>
          <p:cNvGraphicFramePr>
            <a:graphicFrameLocks noGrp="1"/>
          </p:cNvGraphicFramePr>
          <p:nvPr>
            <p:ph idx="1"/>
            <p:extLst>
              <p:ext uri="{D42A27DB-BD31-4B8C-83A1-F6EECF244321}">
                <p14:modId xmlns:p14="http://schemas.microsoft.com/office/powerpoint/2010/main" val="3587896439"/>
              </p:ext>
            </p:extLst>
          </p:nvPr>
        </p:nvGraphicFramePr>
        <p:xfrm>
          <a:off x="659876" y="1192591"/>
          <a:ext cx="11018835" cy="5572888"/>
        </p:xfrm>
        <a:graphic>
          <a:graphicData uri="http://schemas.openxmlformats.org/drawingml/2006/table">
            <a:tbl>
              <a:tblPr>
                <a:tableStyleId>{5C22544A-7EE6-4342-B048-85BDC9FD1C3A}</a:tableStyleId>
              </a:tblPr>
              <a:tblGrid>
                <a:gridCol w="2989094">
                  <a:extLst>
                    <a:ext uri="{9D8B030D-6E8A-4147-A177-3AD203B41FA5}">
                      <a16:colId xmlns:a16="http://schemas.microsoft.com/office/drawing/2014/main" val="1865382949"/>
                    </a:ext>
                  </a:extLst>
                </a:gridCol>
                <a:gridCol w="1125047">
                  <a:extLst>
                    <a:ext uri="{9D8B030D-6E8A-4147-A177-3AD203B41FA5}">
                      <a16:colId xmlns:a16="http://schemas.microsoft.com/office/drawing/2014/main" val="3227077419"/>
                    </a:ext>
                  </a:extLst>
                </a:gridCol>
                <a:gridCol w="948568">
                  <a:extLst>
                    <a:ext uri="{9D8B030D-6E8A-4147-A177-3AD203B41FA5}">
                      <a16:colId xmlns:a16="http://schemas.microsoft.com/office/drawing/2014/main" val="1882371566"/>
                    </a:ext>
                  </a:extLst>
                </a:gridCol>
                <a:gridCol w="948568">
                  <a:extLst>
                    <a:ext uri="{9D8B030D-6E8A-4147-A177-3AD203B41FA5}">
                      <a16:colId xmlns:a16="http://schemas.microsoft.com/office/drawing/2014/main" val="1325791829"/>
                    </a:ext>
                  </a:extLst>
                </a:gridCol>
                <a:gridCol w="992688">
                  <a:extLst>
                    <a:ext uri="{9D8B030D-6E8A-4147-A177-3AD203B41FA5}">
                      <a16:colId xmlns:a16="http://schemas.microsoft.com/office/drawing/2014/main" val="623282929"/>
                    </a:ext>
                  </a:extLst>
                </a:gridCol>
                <a:gridCol w="970628">
                  <a:extLst>
                    <a:ext uri="{9D8B030D-6E8A-4147-A177-3AD203B41FA5}">
                      <a16:colId xmlns:a16="http://schemas.microsoft.com/office/drawing/2014/main" val="4197123921"/>
                    </a:ext>
                  </a:extLst>
                </a:gridCol>
                <a:gridCol w="1197687">
                  <a:extLst>
                    <a:ext uri="{9D8B030D-6E8A-4147-A177-3AD203B41FA5}">
                      <a16:colId xmlns:a16="http://schemas.microsoft.com/office/drawing/2014/main" val="3064992950"/>
                    </a:ext>
                  </a:extLst>
                </a:gridCol>
                <a:gridCol w="923827">
                  <a:extLst>
                    <a:ext uri="{9D8B030D-6E8A-4147-A177-3AD203B41FA5}">
                      <a16:colId xmlns:a16="http://schemas.microsoft.com/office/drawing/2014/main" val="502327074"/>
                    </a:ext>
                  </a:extLst>
                </a:gridCol>
                <a:gridCol w="922728">
                  <a:extLst>
                    <a:ext uri="{9D8B030D-6E8A-4147-A177-3AD203B41FA5}">
                      <a16:colId xmlns:a16="http://schemas.microsoft.com/office/drawing/2014/main" val="1678725499"/>
                    </a:ext>
                  </a:extLst>
                </a:gridCol>
              </a:tblGrid>
              <a:tr h="298864">
                <a:tc>
                  <a:txBody>
                    <a:bodyPr/>
                    <a:lstStyle/>
                    <a:p>
                      <a:pPr algn="l" fontAlgn="ctr"/>
                      <a:r>
                        <a:rPr lang="ru-RU" sz="900" u="none" strike="noStrike" dirty="0">
                          <a:effectLst/>
                        </a:rPr>
                        <a:t>Муниципальная программа «Развитие инженерной инфраструктуры и энергоэффективности»</a:t>
                      </a:r>
                      <a:endParaRPr lang="ru-RU" sz="900" b="1" i="0" u="none" strike="noStrike" dirty="0">
                        <a:solidFill>
                          <a:srgbClr val="000000"/>
                        </a:solidFill>
                        <a:effectLst/>
                        <a:latin typeface="Arial" panose="020B0604020202020204" pitchFamily="34" charset="0"/>
                      </a:endParaRPr>
                    </a:p>
                  </a:txBody>
                  <a:tcPr marL="4200" marR="4200" marT="4200" marB="0" anchor="ctr"/>
                </a:tc>
                <a:tc>
                  <a:txBody>
                    <a:bodyPr/>
                    <a:lstStyle/>
                    <a:p>
                      <a:pPr algn="ctr" fontAlgn="ctr"/>
                      <a:r>
                        <a:rPr lang="ru-RU" sz="900" u="none" strike="noStrike" dirty="0">
                          <a:effectLst/>
                        </a:rPr>
                        <a:t> </a:t>
                      </a:r>
                      <a:endParaRPr lang="ru-RU" sz="900" b="0" i="0" u="none" strike="noStrike" dirty="0">
                        <a:solidFill>
                          <a:srgbClr val="000000"/>
                        </a:solidFill>
                        <a:effectLst/>
                        <a:latin typeface="Arial" panose="020B0604020202020204" pitchFamily="34" charset="0"/>
                      </a:endParaRPr>
                    </a:p>
                  </a:txBody>
                  <a:tcPr marL="4200" marR="4200" marT="4200" marB="0" anchor="ctr"/>
                </a:tc>
                <a:tc>
                  <a:txBody>
                    <a:bodyPr/>
                    <a:lstStyle/>
                    <a:p>
                      <a:pPr algn="ctr" fontAlgn="ctr"/>
                      <a:r>
                        <a:rPr lang="ru-RU" sz="900" u="none" strike="noStrike">
                          <a:effectLst/>
                        </a:rPr>
                        <a:t> </a:t>
                      </a:r>
                      <a:endParaRPr lang="ru-RU" sz="900" b="0" i="0" u="none" strike="noStrike">
                        <a:solidFill>
                          <a:srgbClr val="000000"/>
                        </a:solidFill>
                        <a:effectLst/>
                        <a:latin typeface="Arial" panose="020B0604020202020204" pitchFamily="34" charset="0"/>
                      </a:endParaRPr>
                    </a:p>
                  </a:txBody>
                  <a:tcPr marL="4200" marR="4200" marT="4200" marB="0" anchor="ctr"/>
                </a:tc>
                <a:tc>
                  <a:txBody>
                    <a:bodyPr/>
                    <a:lstStyle/>
                    <a:p>
                      <a:pPr algn="ctr" fontAlgn="ctr"/>
                      <a:r>
                        <a:rPr lang="ru-RU" sz="900" u="none" strike="noStrike">
                          <a:effectLst/>
                        </a:rPr>
                        <a:t> </a:t>
                      </a:r>
                      <a:endParaRPr lang="ru-RU" sz="900" b="0" i="0" u="none" strike="noStrike">
                        <a:solidFill>
                          <a:srgbClr val="000000"/>
                        </a:solidFill>
                        <a:effectLst/>
                        <a:latin typeface="Arial" panose="020B0604020202020204" pitchFamily="34" charset="0"/>
                      </a:endParaRPr>
                    </a:p>
                  </a:txBody>
                  <a:tcPr marL="4200" marR="4200" marT="4200" marB="0" anchor="ctr"/>
                </a:tc>
                <a:tc>
                  <a:txBody>
                    <a:bodyPr/>
                    <a:lstStyle/>
                    <a:p>
                      <a:pPr algn="ctr" fontAlgn="ctr"/>
                      <a:r>
                        <a:rPr lang="ru-RU" sz="900" u="none" strike="noStrike" dirty="0">
                          <a:effectLst/>
                        </a:rPr>
                        <a:t> </a:t>
                      </a:r>
                      <a:endParaRPr lang="ru-RU" sz="900" b="0" i="0" u="none" strike="noStrike" dirty="0">
                        <a:solidFill>
                          <a:srgbClr val="000000"/>
                        </a:solidFill>
                        <a:effectLst/>
                        <a:latin typeface="Arial" panose="020B0604020202020204" pitchFamily="34" charset="0"/>
                      </a:endParaRPr>
                    </a:p>
                  </a:txBody>
                  <a:tcPr marL="4200" marR="4200" marT="4200" marB="0" anchor="ctr"/>
                </a:tc>
                <a:tc>
                  <a:txBody>
                    <a:bodyPr/>
                    <a:lstStyle/>
                    <a:p>
                      <a:pPr algn="ctr" fontAlgn="ctr"/>
                      <a:r>
                        <a:rPr lang="ru-RU" sz="900" u="none" strike="noStrike">
                          <a:effectLst/>
                        </a:rPr>
                        <a:t> </a:t>
                      </a:r>
                      <a:endParaRPr lang="ru-RU" sz="900" b="0" i="0" u="none" strike="noStrike">
                        <a:solidFill>
                          <a:srgbClr val="000000"/>
                        </a:solidFill>
                        <a:effectLst/>
                        <a:latin typeface="Arial" panose="020B0604020202020204" pitchFamily="34" charset="0"/>
                      </a:endParaRPr>
                    </a:p>
                  </a:txBody>
                  <a:tcPr marL="4200" marR="4200" marT="4200" marB="0" anchor="ctr"/>
                </a:tc>
                <a:tc>
                  <a:txBody>
                    <a:bodyPr/>
                    <a:lstStyle/>
                    <a:p>
                      <a:pPr algn="ctr" fontAlgn="ctr"/>
                      <a:r>
                        <a:rPr lang="ru-RU" sz="900" u="none" strike="noStrike">
                          <a:effectLst/>
                        </a:rPr>
                        <a:t> </a:t>
                      </a:r>
                      <a:endParaRPr lang="ru-RU" sz="900" b="0" i="0" u="none" strike="noStrike">
                        <a:solidFill>
                          <a:srgbClr val="000000"/>
                        </a:solidFill>
                        <a:effectLst/>
                        <a:latin typeface="Arial" panose="020B0604020202020204" pitchFamily="34" charset="0"/>
                      </a:endParaRPr>
                    </a:p>
                  </a:txBody>
                  <a:tcPr marL="4200" marR="4200" marT="4200" marB="0" anchor="ctr"/>
                </a:tc>
                <a:tc>
                  <a:txBody>
                    <a:bodyPr/>
                    <a:lstStyle/>
                    <a:p>
                      <a:pPr algn="ctr" fontAlgn="ctr"/>
                      <a:r>
                        <a:rPr lang="ru-RU" sz="900" u="none" strike="noStrike">
                          <a:effectLst/>
                        </a:rPr>
                        <a:t> </a:t>
                      </a:r>
                      <a:endParaRPr lang="ru-RU" sz="900" b="0" i="0" u="none" strike="noStrike">
                        <a:solidFill>
                          <a:srgbClr val="000000"/>
                        </a:solidFill>
                        <a:effectLst/>
                        <a:latin typeface="Calibri" panose="020F0502020204030204" pitchFamily="34" charset="0"/>
                      </a:endParaRPr>
                    </a:p>
                  </a:txBody>
                  <a:tcPr marL="4200" marR="4200" marT="4200" marB="0" anchor="ctr"/>
                </a:tc>
                <a:tc>
                  <a:txBody>
                    <a:bodyPr/>
                    <a:lstStyle/>
                    <a:p>
                      <a:pPr algn="ctr" fontAlgn="ctr"/>
                      <a:r>
                        <a:rPr lang="ru-RU" sz="900" u="none" strike="noStrike">
                          <a:effectLst/>
                        </a:rPr>
                        <a:t> </a:t>
                      </a:r>
                      <a:endParaRPr lang="ru-RU" sz="900" b="0" i="0" u="none" strike="noStrike">
                        <a:solidFill>
                          <a:srgbClr val="000000"/>
                        </a:solidFill>
                        <a:effectLst/>
                        <a:latin typeface="Calibri" panose="020F0502020204030204" pitchFamily="34" charset="0"/>
                      </a:endParaRPr>
                    </a:p>
                  </a:txBody>
                  <a:tcPr marL="4200" marR="4200" marT="4200" marB="0" anchor="ctr"/>
                </a:tc>
                <a:extLst>
                  <a:ext uri="{0D108BD9-81ED-4DB2-BD59-A6C34878D82A}">
                    <a16:rowId xmlns:a16="http://schemas.microsoft.com/office/drawing/2014/main" val="2854038463"/>
                  </a:ext>
                </a:extLst>
              </a:tr>
              <a:tr h="131559">
                <a:tc>
                  <a:txBody>
                    <a:bodyPr/>
                    <a:lstStyle/>
                    <a:p>
                      <a:pPr algn="l" fontAlgn="ctr"/>
                      <a:r>
                        <a:rPr lang="ru-RU" sz="900" u="none" strike="noStrike">
                          <a:effectLst/>
                        </a:rPr>
                        <a:t>Подпрограмма </a:t>
                      </a:r>
                      <a:r>
                        <a:rPr lang="en-US" sz="900" u="none" strike="noStrike">
                          <a:effectLst/>
                        </a:rPr>
                        <a:t>I «</a:t>
                      </a:r>
                      <a:r>
                        <a:rPr lang="ru-RU" sz="900" u="none" strike="noStrike">
                          <a:effectLst/>
                        </a:rPr>
                        <a:t>Чистая вода»</a:t>
                      </a:r>
                      <a:endParaRPr lang="ru-RU" sz="900" b="1" i="0" u="none" strike="noStrike">
                        <a:solidFill>
                          <a:srgbClr val="000000"/>
                        </a:solidFill>
                        <a:effectLst/>
                        <a:latin typeface="Arial" panose="020B0604020202020204" pitchFamily="34" charset="0"/>
                      </a:endParaRPr>
                    </a:p>
                  </a:txBody>
                  <a:tcPr marL="4200" marR="4200" marT="4200" marB="0" anchor="ctr"/>
                </a:tc>
                <a:tc>
                  <a:txBody>
                    <a:bodyPr/>
                    <a:lstStyle/>
                    <a:p>
                      <a:pPr algn="ctr" fontAlgn="ctr"/>
                      <a:r>
                        <a:rPr lang="ru-RU" sz="900" u="none" strike="noStrike">
                          <a:effectLst/>
                        </a:rPr>
                        <a:t> </a:t>
                      </a:r>
                      <a:endParaRPr lang="ru-RU" sz="900" b="0" i="0" u="none" strike="noStrike">
                        <a:solidFill>
                          <a:srgbClr val="000000"/>
                        </a:solidFill>
                        <a:effectLst/>
                        <a:latin typeface="Arial" panose="020B0604020202020204" pitchFamily="34" charset="0"/>
                      </a:endParaRPr>
                    </a:p>
                  </a:txBody>
                  <a:tcPr marL="4200" marR="4200" marT="4200" marB="0" anchor="ctr"/>
                </a:tc>
                <a:tc>
                  <a:txBody>
                    <a:bodyPr/>
                    <a:lstStyle/>
                    <a:p>
                      <a:pPr algn="ctr" fontAlgn="ctr"/>
                      <a:r>
                        <a:rPr lang="ru-RU" sz="900" u="none" strike="noStrike">
                          <a:effectLst/>
                        </a:rPr>
                        <a:t> </a:t>
                      </a:r>
                      <a:endParaRPr lang="ru-RU" sz="900" b="0" i="0" u="none" strike="noStrike">
                        <a:solidFill>
                          <a:srgbClr val="000000"/>
                        </a:solidFill>
                        <a:effectLst/>
                        <a:latin typeface="Arial" panose="020B0604020202020204" pitchFamily="34" charset="0"/>
                      </a:endParaRPr>
                    </a:p>
                  </a:txBody>
                  <a:tcPr marL="4200" marR="4200" marT="4200" marB="0" anchor="ctr"/>
                </a:tc>
                <a:tc>
                  <a:txBody>
                    <a:bodyPr/>
                    <a:lstStyle/>
                    <a:p>
                      <a:pPr algn="ctr" fontAlgn="ctr"/>
                      <a:r>
                        <a:rPr lang="ru-RU" sz="900" u="none" strike="noStrike">
                          <a:effectLst/>
                        </a:rPr>
                        <a:t> </a:t>
                      </a:r>
                      <a:endParaRPr lang="ru-RU" sz="900" b="0" i="0" u="none" strike="noStrike">
                        <a:solidFill>
                          <a:srgbClr val="000000"/>
                        </a:solidFill>
                        <a:effectLst/>
                        <a:latin typeface="Arial" panose="020B0604020202020204" pitchFamily="34" charset="0"/>
                      </a:endParaRPr>
                    </a:p>
                  </a:txBody>
                  <a:tcPr marL="4200" marR="4200" marT="4200" marB="0" anchor="ctr"/>
                </a:tc>
                <a:tc>
                  <a:txBody>
                    <a:bodyPr/>
                    <a:lstStyle/>
                    <a:p>
                      <a:pPr algn="ctr" fontAlgn="ctr"/>
                      <a:r>
                        <a:rPr lang="ru-RU" sz="900" u="none" strike="noStrike">
                          <a:effectLst/>
                        </a:rPr>
                        <a:t> </a:t>
                      </a:r>
                      <a:endParaRPr lang="ru-RU" sz="900" b="0" i="0" u="none" strike="noStrike">
                        <a:solidFill>
                          <a:srgbClr val="000000"/>
                        </a:solidFill>
                        <a:effectLst/>
                        <a:latin typeface="Arial" panose="020B0604020202020204" pitchFamily="34" charset="0"/>
                      </a:endParaRPr>
                    </a:p>
                  </a:txBody>
                  <a:tcPr marL="4200" marR="4200" marT="4200" marB="0" anchor="ctr"/>
                </a:tc>
                <a:tc>
                  <a:txBody>
                    <a:bodyPr/>
                    <a:lstStyle/>
                    <a:p>
                      <a:pPr algn="ctr" fontAlgn="ctr"/>
                      <a:r>
                        <a:rPr lang="ru-RU" sz="900" u="none" strike="noStrike">
                          <a:effectLst/>
                        </a:rPr>
                        <a:t> </a:t>
                      </a:r>
                      <a:endParaRPr lang="ru-RU" sz="900" b="0" i="0" u="none" strike="noStrike">
                        <a:solidFill>
                          <a:srgbClr val="000000"/>
                        </a:solidFill>
                        <a:effectLst/>
                        <a:latin typeface="Arial" panose="020B0604020202020204" pitchFamily="34" charset="0"/>
                      </a:endParaRPr>
                    </a:p>
                  </a:txBody>
                  <a:tcPr marL="4200" marR="4200" marT="4200" marB="0" anchor="ctr"/>
                </a:tc>
                <a:tc>
                  <a:txBody>
                    <a:bodyPr/>
                    <a:lstStyle/>
                    <a:p>
                      <a:pPr algn="ctr" fontAlgn="ctr"/>
                      <a:r>
                        <a:rPr lang="ru-RU" sz="900" u="none" strike="noStrike" dirty="0">
                          <a:effectLst/>
                        </a:rPr>
                        <a:t> </a:t>
                      </a:r>
                      <a:endParaRPr lang="ru-RU" sz="900" b="0" i="0" u="none" strike="noStrike" dirty="0">
                        <a:solidFill>
                          <a:srgbClr val="000000"/>
                        </a:solidFill>
                        <a:effectLst/>
                        <a:latin typeface="Arial" panose="020B0604020202020204" pitchFamily="34" charset="0"/>
                      </a:endParaRPr>
                    </a:p>
                  </a:txBody>
                  <a:tcPr marL="4200" marR="4200" marT="4200" marB="0" anchor="ctr"/>
                </a:tc>
                <a:tc>
                  <a:txBody>
                    <a:bodyPr/>
                    <a:lstStyle/>
                    <a:p>
                      <a:pPr algn="ctr" fontAlgn="ctr"/>
                      <a:r>
                        <a:rPr lang="ru-RU" sz="900" u="none" strike="noStrike">
                          <a:effectLst/>
                        </a:rPr>
                        <a:t> </a:t>
                      </a:r>
                      <a:endParaRPr lang="ru-RU" sz="900" b="0" i="0" u="none" strike="noStrike">
                        <a:solidFill>
                          <a:srgbClr val="000000"/>
                        </a:solidFill>
                        <a:effectLst/>
                        <a:latin typeface="Calibri" panose="020F0502020204030204" pitchFamily="34" charset="0"/>
                      </a:endParaRPr>
                    </a:p>
                  </a:txBody>
                  <a:tcPr marL="4200" marR="4200" marT="4200" marB="0" anchor="ctr"/>
                </a:tc>
                <a:tc>
                  <a:txBody>
                    <a:bodyPr/>
                    <a:lstStyle/>
                    <a:p>
                      <a:pPr algn="ctr" fontAlgn="ctr"/>
                      <a:r>
                        <a:rPr lang="ru-RU" sz="900" u="none" strike="noStrike">
                          <a:effectLst/>
                        </a:rPr>
                        <a:t> </a:t>
                      </a:r>
                      <a:endParaRPr lang="ru-RU" sz="900" b="0" i="0" u="none" strike="noStrike">
                        <a:solidFill>
                          <a:srgbClr val="000000"/>
                        </a:solidFill>
                        <a:effectLst/>
                        <a:latin typeface="Calibri" panose="020F0502020204030204" pitchFamily="34" charset="0"/>
                      </a:endParaRPr>
                    </a:p>
                  </a:txBody>
                  <a:tcPr marL="4200" marR="4200" marT="4200" marB="0" anchor="ctr"/>
                </a:tc>
                <a:extLst>
                  <a:ext uri="{0D108BD9-81ED-4DB2-BD59-A6C34878D82A}">
                    <a16:rowId xmlns:a16="http://schemas.microsoft.com/office/drawing/2014/main" val="1525993976"/>
                  </a:ext>
                </a:extLst>
              </a:tr>
              <a:tr h="386861">
                <a:tc>
                  <a:txBody>
                    <a:bodyPr/>
                    <a:lstStyle/>
                    <a:p>
                      <a:pPr algn="l" fontAlgn="ctr"/>
                      <a:r>
                        <a:rPr lang="ru-RU" sz="900" u="none" strike="noStrike">
                          <a:effectLst/>
                        </a:rPr>
                        <a:t>Увеличение доли населения, обеспеченного доброкачественной питьевой водой из централизованных источников водоснабжения</a:t>
                      </a:r>
                      <a:endParaRPr lang="ru-RU" sz="900" b="0" i="0" u="none" strike="noStrike">
                        <a:solidFill>
                          <a:srgbClr val="000000"/>
                        </a:solidFill>
                        <a:effectLst/>
                        <a:latin typeface="Arial" panose="020B0604020202020204" pitchFamily="34" charset="0"/>
                      </a:endParaRPr>
                    </a:p>
                  </a:txBody>
                  <a:tcPr marL="4200" marR="4200" marT="4200" marB="0" anchor="ctr"/>
                </a:tc>
                <a:tc>
                  <a:txBody>
                    <a:bodyPr/>
                    <a:lstStyle/>
                    <a:p>
                      <a:pPr algn="ctr" fontAlgn="ctr"/>
                      <a:r>
                        <a:rPr lang="ru-RU" sz="900" u="none" strike="noStrike">
                          <a:effectLst/>
                        </a:rPr>
                        <a:t>Отраслевой показатель</a:t>
                      </a:r>
                      <a:endParaRPr lang="ru-RU" sz="900" b="0" i="0" u="none" strike="noStrike">
                        <a:solidFill>
                          <a:srgbClr val="000000"/>
                        </a:solidFill>
                        <a:effectLst/>
                        <a:latin typeface="Arial" panose="020B0604020202020204" pitchFamily="34" charset="0"/>
                      </a:endParaRPr>
                    </a:p>
                  </a:txBody>
                  <a:tcPr marL="4200" marR="4200" marT="4200" marB="0" anchor="ctr"/>
                </a:tc>
                <a:tc>
                  <a:txBody>
                    <a:bodyPr/>
                    <a:lstStyle/>
                    <a:p>
                      <a:pPr algn="ctr" fontAlgn="ctr"/>
                      <a:r>
                        <a:rPr lang="ru-RU" sz="900" u="none" strike="noStrike">
                          <a:effectLst/>
                        </a:rPr>
                        <a:t>Процент</a:t>
                      </a:r>
                      <a:endParaRPr lang="ru-RU" sz="900" b="0" i="0" u="none" strike="noStrike">
                        <a:solidFill>
                          <a:srgbClr val="000000"/>
                        </a:solidFill>
                        <a:effectLst/>
                        <a:latin typeface="Arial" panose="020B0604020202020204" pitchFamily="34" charset="0"/>
                      </a:endParaRPr>
                    </a:p>
                  </a:txBody>
                  <a:tcPr marL="4200" marR="4200" marT="4200" marB="0" anchor="ctr"/>
                </a:tc>
                <a:tc>
                  <a:txBody>
                    <a:bodyPr/>
                    <a:lstStyle/>
                    <a:p>
                      <a:pPr algn="ctr" fontAlgn="ctr"/>
                      <a:r>
                        <a:rPr lang="ru-RU" sz="900" u="none" strike="noStrike">
                          <a:effectLst/>
                        </a:rPr>
                        <a:t>100</a:t>
                      </a:r>
                      <a:endParaRPr lang="ru-RU" sz="900" b="0" i="0" u="none" strike="noStrike">
                        <a:solidFill>
                          <a:srgbClr val="000000"/>
                        </a:solidFill>
                        <a:effectLst/>
                        <a:latin typeface="Arial" panose="020B0604020202020204" pitchFamily="34" charset="0"/>
                      </a:endParaRPr>
                    </a:p>
                  </a:txBody>
                  <a:tcPr marL="4200" marR="4200" marT="4200" marB="0" anchor="ctr"/>
                </a:tc>
                <a:tc>
                  <a:txBody>
                    <a:bodyPr/>
                    <a:lstStyle/>
                    <a:p>
                      <a:pPr algn="ctr" fontAlgn="ctr"/>
                      <a:r>
                        <a:rPr lang="ru-RU" sz="900" u="none" strike="noStrike">
                          <a:effectLst/>
                        </a:rPr>
                        <a:t>100</a:t>
                      </a:r>
                      <a:endParaRPr lang="ru-RU" sz="900" b="0" i="0" u="none" strike="noStrike">
                        <a:solidFill>
                          <a:srgbClr val="000000"/>
                        </a:solidFill>
                        <a:effectLst/>
                        <a:latin typeface="Arial" panose="020B0604020202020204" pitchFamily="34" charset="0"/>
                      </a:endParaRPr>
                    </a:p>
                  </a:txBody>
                  <a:tcPr marL="4200" marR="4200" marT="4200" marB="0" anchor="ctr"/>
                </a:tc>
                <a:tc>
                  <a:txBody>
                    <a:bodyPr/>
                    <a:lstStyle/>
                    <a:p>
                      <a:pPr algn="ctr" fontAlgn="ctr"/>
                      <a:r>
                        <a:rPr lang="ru-RU" sz="900" u="none" strike="noStrike">
                          <a:effectLst/>
                        </a:rPr>
                        <a:t>100</a:t>
                      </a:r>
                      <a:endParaRPr lang="ru-RU" sz="900" b="0" i="0" u="none" strike="noStrike">
                        <a:solidFill>
                          <a:srgbClr val="000000"/>
                        </a:solidFill>
                        <a:effectLst/>
                        <a:latin typeface="Arial" panose="020B0604020202020204" pitchFamily="34" charset="0"/>
                      </a:endParaRPr>
                    </a:p>
                  </a:txBody>
                  <a:tcPr marL="4200" marR="4200" marT="4200" marB="0" anchor="ctr"/>
                </a:tc>
                <a:tc>
                  <a:txBody>
                    <a:bodyPr/>
                    <a:lstStyle/>
                    <a:p>
                      <a:pPr algn="ctr" fontAlgn="ctr"/>
                      <a:r>
                        <a:rPr lang="ru-RU" sz="900" u="none" strike="noStrike">
                          <a:effectLst/>
                        </a:rPr>
                        <a:t>100</a:t>
                      </a:r>
                      <a:endParaRPr lang="ru-RU" sz="900" b="0" i="0" u="none" strike="noStrike">
                        <a:solidFill>
                          <a:srgbClr val="000000"/>
                        </a:solidFill>
                        <a:effectLst/>
                        <a:latin typeface="Arial" panose="020B0604020202020204" pitchFamily="34" charset="0"/>
                      </a:endParaRPr>
                    </a:p>
                  </a:txBody>
                  <a:tcPr marL="4200" marR="4200" marT="4200" marB="0" anchor="ctr"/>
                </a:tc>
                <a:tc>
                  <a:txBody>
                    <a:bodyPr/>
                    <a:lstStyle/>
                    <a:p>
                      <a:pPr algn="ctr" fontAlgn="ctr"/>
                      <a:r>
                        <a:rPr lang="ru-RU" sz="900" u="none" strike="noStrike">
                          <a:effectLst/>
                        </a:rPr>
                        <a:t>100</a:t>
                      </a:r>
                      <a:endParaRPr lang="ru-RU" sz="900" b="0" i="0" u="none" strike="noStrike">
                        <a:solidFill>
                          <a:srgbClr val="000000"/>
                        </a:solidFill>
                        <a:effectLst/>
                        <a:latin typeface="Arial" panose="020B0604020202020204" pitchFamily="34" charset="0"/>
                      </a:endParaRPr>
                    </a:p>
                  </a:txBody>
                  <a:tcPr marL="4200" marR="4200" marT="4200" marB="0" anchor="ctr"/>
                </a:tc>
                <a:tc>
                  <a:txBody>
                    <a:bodyPr/>
                    <a:lstStyle/>
                    <a:p>
                      <a:pPr algn="ctr" fontAlgn="ctr"/>
                      <a:r>
                        <a:rPr lang="ru-RU" sz="900" u="none" strike="noStrike">
                          <a:effectLst/>
                        </a:rPr>
                        <a:t>100</a:t>
                      </a:r>
                      <a:endParaRPr lang="ru-RU" sz="900" b="0" i="0" u="none" strike="noStrike">
                        <a:solidFill>
                          <a:srgbClr val="000000"/>
                        </a:solidFill>
                        <a:effectLst/>
                        <a:latin typeface="Arial" panose="020B0604020202020204" pitchFamily="34" charset="0"/>
                      </a:endParaRPr>
                    </a:p>
                  </a:txBody>
                  <a:tcPr marL="4200" marR="4200" marT="4200" marB="0" anchor="ctr"/>
                </a:tc>
                <a:extLst>
                  <a:ext uri="{0D108BD9-81ED-4DB2-BD59-A6C34878D82A}">
                    <a16:rowId xmlns:a16="http://schemas.microsoft.com/office/drawing/2014/main" val="2291928829"/>
                  </a:ext>
                </a:extLst>
              </a:tr>
              <a:tr h="131559">
                <a:tc>
                  <a:txBody>
                    <a:bodyPr/>
                    <a:lstStyle/>
                    <a:p>
                      <a:pPr algn="l" fontAlgn="ctr"/>
                      <a:r>
                        <a:rPr lang="ru-RU" sz="900" u="none" strike="noStrike">
                          <a:effectLst/>
                        </a:rPr>
                        <a:t>Подпрограмма </a:t>
                      </a:r>
                      <a:r>
                        <a:rPr lang="en-US" sz="900" u="none" strike="noStrike">
                          <a:effectLst/>
                        </a:rPr>
                        <a:t>II «</a:t>
                      </a:r>
                      <a:r>
                        <a:rPr lang="ru-RU" sz="900" u="none" strike="noStrike">
                          <a:effectLst/>
                        </a:rPr>
                        <a:t>Системы водоотведения»</a:t>
                      </a:r>
                      <a:endParaRPr lang="ru-RU" sz="900" b="1" i="0" u="none" strike="noStrike">
                        <a:solidFill>
                          <a:srgbClr val="000000"/>
                        </a:solidFill>
                        <a:effectLst/>
                        <a:latin typeface="Arial" panose="020B0604020202020204" pitchFamily="34" charset="0"/>
                      </a:endParaRPr>
                    </a:p>
                  </a:txBody>
                  <a:tcPr marL="4200" marR="4200" marT="4200" marB="0" anchor="ctr"/>
                </a:tc>
                <a:tc>
                  <a:txBody>
                    <a:bodyPr/>
                    <a:lstStyle/>
                    <a:p>
                      <a:pPr algn="ctr" fontAlgn="ctr"/>
                      <a:r>
                        <a:rPr lang="ru-RU" sz="900" u="none" strike="noStrike">
                          <a:effectLst/>
                        </a:rPr>
                        <a:t> </a:t>
                      </a:r>
                      <a:endParaRPr lang="ru-RU" sz="900" b="0" i="0" u="none" strike="noStrike">
                        <a:solidFill>
                          <a:srgbClr val="000000"/>
                        </a:solidFill>
                        <a:effectLst/>
                        <a:latin typeface="Arial" panose="020B0604020202020204" pitchFamily="34" charset="0"/>
                      </a:endParaRPr>
                    </a:p>
                  </a:txBody>
                  <a:tcPr marL="4200" marR="4200" marT="4200" marB="0" anchor="ctr"/>
                </a:tc>
                <a:tc>
                  <a:txBody>
                    <a:bodyPr/>
                    <a:lstStyle/>
                    <a:p>
                      <a:pPr algn="ctr" fontAlgn="ctr"/>
                      <a:r>
                        <a:rPr lang="ru-RU" sz="900" u="none" strike="noStrike">
                          <a:effectLst/>
                        </a:rPr>
                        <a:t> </a:t>
                      </a:r>
                      <a:endParaRPr lang="ru-RU" sz="900" b="0" i="0" u="none" strike="noStrike">
                        <a:solidFill>
                          <a:srgbClr val="000000"/>
                        </a:solidFill>
                        <a:effectLst/>
                        <a:latin typeface="Arial" panose="020B0604020202020204" pitchFamily="34" charset="0"/>
                      </a:endParaRPr>
                    </a:p>
                  </a:txBody>
                  <a:tcPr marL="4200" marR="4200" marT="4200" marB="0" anchor="ctr"/>
                </a:tc>
                <a:tc>
                  <a:txBody>
                    <a:bodyPr/>
                    <a:lstStyle/>
                    <a:p>
                      <a:pPr algn="ctr" fontAlgn="ctr"/>
                      <a:r>
                        <a:rPr lang="ru-RU" sz="900" u="none" strike="noStrike">
                          <a:effectLst/>
                        </a:rPr>
                        <a:t> </a:t>
                      </a:r>
                      <a:endParaRPr lang="ru-RU" sz="900" b="0" i="0" u="none" strike="noStrike">
                        <a:solidFill>
                          <a:srgbClr val="000000"/>
                        </a:solidFill>
                        <a:effectLst/>
                        <a:latin typeface="Arial" panose="020B0604020202020204" pitchFamily="34" charset="0"/>
                      </a:endParaRPr>
                    </a:p>
                  </a:txBody>
                  <a:tcPr marL="4200" marR="4200" marT="4200" marB="0" anchor="ctr"/>
                </a:tc>
                <a:tc>
                  <a:txBody>
                    <a:bodyPr/>
                    <a:lstStyle/>
                    <a:p>
                      <a:pPr algn="ctr" fontAlgn="ctr"/>
                      <a:r>
                        <a:rPr lang="ru-RU" sz="900" u="none" strike="noStrike">
                          <a:effectLst/>
                        </a:rPr>
                        <a:t> </a:t>
                      </a:r>
                      <a:endParaRPr lang="ru-RU" sz="900" b="0" i="0" u="none" strike="noStrike">
                        <a:solidFill>
                          <a:srgbClr val="000000"/>
                        </a:solidFill>
                        <a:effectLst/>
                        <a:latin typeface="Arial" panose="020B0604020202020204" pitchFamily="34" charset="0"/>
                      </a:endParaRPr>
                    </a:p>
                  </a:txBody>
                  <a:tcPr marL="4200" marR="4200" marT="4200" marB="0" anchor="ctr"/>
                </a:tc>
                <a:tc>
                  <a:txBody>
                    <a:bodyPr/>
                    <a:lstStyle/>
                    <a:p>
                      <a:pPr algn="ctr" fontAlgn="ctr"/>
                      <a:r>
                        <a:rPr lang="ru-RU" sz="900" u="none" strike="noStrike">
                          <a:effectLst/>
                        </a:rPr>
                        <a:t> </a:t>
                      </a:r>
                      <a:endParaRPr lang="ru-RU" sz="900" b="0" i="0" u="none" strike="noStrike">
                        <a:solidFill>
                          <a:srgbClr val="000000"/>
                        </a:solidFill>
                        <a:effectLst/>
                        <a:latin typeface="Arial" panose="020B0604020202020204" pitchFamily="34" charset="0"/>
                      </a:endParaRPr>
                    </a:p>
                  </a:txBody>
                  <a:tcPr marL="4200" marR="4200" marT="4200" marB="0" anchor="ctr"/>
                </a:tc>
                <a:tc>
                  <a:txBody>
                    <a:bodyPr/>
                    <a:lstStyle/>
                    <a:p>
                      <a:pPr algn="ctr" fontAlgn="ctr"/>
                      <a:r>
                        <a:rPr lang="ru-RU" sz="900" u="none" strike="noStrike">
                          <a:effectLst/>
                        </a:rPr>
                        <a:t> </a:t>
                      </a:r>
                      <a:endParaRPr lang="ru-RU" sz="900" b="0" i="0" u="none" strike="noStrike">
                        <a:solidFill>
                          <a:srgbClr val="000000"/>
                        </a:solidFill>
                        <a:effectLst/>
                        <a:latin typeface="Arial" panose="020B0604020202020204" pitchFamily="34" charset="0"/>
                      </a:endParaRPr>
                    </a:p>
                  </a:txBody>
                  <a:tcPr marL="4200" marR="4200" marT="4200" marB="0" anchor="ctr"/>
                </a:tc>
                <a:tc>
                  <a:txBody>
                    <a:bodyPr/>
                    <a:lstStyle/>
                    <a:p>
                      <a:pPr algn="ctr" fontAlgn="ctr"/>
                      <a:r>
                        <a:rPr lang="ru-RU" sz="900" u="none" strike="noStrike">
                          <a:effectLst/>
                        </a:rPr>
                        <a:t> </a:t>
                      </a:r>
                      <a:endParaRPr lang="ru-RU" sz="900" b="0" i="0" u="none" strike="noStrike">
                        <a:solidFill>
                          <a:srgbClr val="000000"/>
                        </a:solidFill>
                        <a:effectLst/>
                        <a:latin typeface="Calibri" panose="020F0502020204030204" pitchFamily="34" charset="0"/>
                      </a:endParaRPr>
                    </a:p>
                  </a:txBody>
                  <a:tcPr marL="4200" marR="4200" marT="4200" marB="0" anchor="ctr"/>
                </a:tc>
                <a:tc>
                  <a:txBody>
                    <a:bodyPr/>
                    <a:lstStyle/>
                    <a:p>
                      <a:pPr algn="ctr" fontAlgn="ctr"/>
                      <a:r>
                        <a:rPr lang="ru-RU" sz="900" u="none" strike="noStrike">
                          <a:effectLst/>
                        </a:rPr>
                        <a:t> </a:t>
                      </a:r>
                      <a:endParaRPr lang="ru-RU" sz="900" b="0" i="0" u="none" strike="noStrike">
                        <a:solidFill>
                          <a:srgbClr val="000000"/>
                        </a:solidFill>
                        <a:effectLst/>
                        <a:latin typeface="Calibri" panose="020F0502020204030204" pitchFamily="34" charset="0"/>
                      </a:endParaRPr>
                    </a:p>
                  </a:txBody>
                  <a:tcPr marL="4200" marR="4200" marT="4200" marB="0" anchor="ctr"/>
                </a:tc>
                <a:extLst>
                  <a:ext uri="{0D108BD9-81ED-4DB2-BD59-A6C34878D82A}">
                    <a16:rowId xmlns:a16="http://schemas.microsoft.com/office/drawing/2014/main" val="818537686"/>
                  </a:ext>
                </a:extLst>
              </a:tr>
              <a:tr h="298864">
                <a:tc>
                  <a:txBody>
                    <a:bodyPr/>
                    <a:lstStyle/>
                    <a:p>
                      <a:pPr algn="l" fontAlgn="ctr"/>
                      <a:r>
                        <a:rPr lang="ru-RU" sz="900" u="none" strike="noStrike">
                          <a:effectLst/>
                        </a:rPr>
                        <a:t>Количество канализационных насосных станций (далее-КНС) приведенных в надлежащее состояние</a:t>
                      </a:r>
                      <a:endParaRPr lang="ru-RU" sz="900" b="0" i="0" u="none" strike="noStrike">
                        <a:solidFill>
                          <a:srgbClr val="000000"/>
                        </a:solidFill>
                        <a:effectLst/>
                        <a:latin typeface="Arial" panose="020B0604020202020204" pitchFamily="34" charset="0"/>
                      </a:endParaRPr>
                    </a:p>
                  </a:txBody>
                  <a:tcPr marL="4200" marR="4200" marT="4200" marB="0" anchor="ctr"/>
                </a:tc>
                <a:tc>
                  <a:txBody>
                    <a:bodyPr/>
                    <a:lstStyle/>
                    <a:p>
                      <a:pPr algn="ctr" fontAlgn="ctr"/>
                      <a:r>
                        <a:rPr lang="ru-RU" sz="900" u="none" strike="noStrike">
                          <a:effectLst/>
                        </a:rPr>
                        <a:t>  муниципальной программы</a:t>
                      </a:r>
                      <a:endParaRPr lang="ru-RU" sz="900" b="0" i="0" u="none" strike="noStrike">
                        <a:solidFill>
                          <a:srgbClr val="000000"/>
                        </a:solidFill>
                        <a:effectLst/>
                        <a:latin typeface="Arial" panose="020B0604020202020204" pitchFamily="34" charset="0"/>
                      </a:endParaRPr>
                    </a:p>
                  </a:txBody>
                  <a:tcPr marL="4200" marR="4200" marT="4200" marB="0" anchor="ctr"/>
                </a:tc>
                <a:tc>
                  <a:txBody>
                    <a:bodyPr/>
                    <a:lstStyle/>
                    <a:p>
                      <a:pPr algn="ctr" fontAlgn="ctr"/>
                      <a:r>
                        <a:rPr lang="ru-RU" sz="900" u="none" strike="noStrike">
                          <a:effectLst/>
                        </a:rPr>
                        <a:t>единиц</a:t>
                      </a:r>
                      <a:endParaRPr lang="ru-RU" sz="900" b="0" i="0" u="none" strike="noStrike">
                        <a:solidFill>
                          <a:srgbClr val="000000"/>
                        </a:solidFill>
                        <a:effectLst/>
                        <a:latin typeface="Arial" panose="020B0604020202020204" pitchFamily="34" charset="0"/>
                      </a:endParaRPr>
                    </a:p>
                  </a:txBody>
                  <a:tcPr marL="4200" marR="4200" marT="4200" marB="0" anchor="ctr"/>
                </a:tc>
                <a:tc>
                  <a:txBody>
                    <a:bodyPr/>
                    <a:lstStyle/>
                    <a:p>
                      <a:pPr algn="ctr" fontAlgn="ctr"/>
                      <a:r>
                        <a:rPr lang="ru-RU" sz="900" u="none" strike="noStrike">
                          <a:effectLst/>
                        </a:rPr>
                        <a:t>0</a:t>
                      </a:r>
                      <a:endParaRPr lang="ru-RU" sz="900" b="0" i="0" u="none" strike="noStrike">
                        <a:solidFill>
                          <a:srgbClr val="000000"/>
                        </a:solidFill>
                        <a:effectLst/>
                        <a:latin typeface="Arial" panose="020B0604020202020204" pitchFamily="34" charset="0"/>
                      </a:endParaRPr>
                    </a:p>
                  </a:txBody>
                  <a:tcPr marL="4200" marR="4200" marT="4200" marB="0" anchor="ctr"/>
                </a:tc>
                <a:tc>
                  <a:txBody>
                    <a:bodyPr/>
                    <a:lstStyle/>
                    <a:p>
                      <a:pPr algn="ctr" fontAlgn="ctr"/>
                      <a:r>
                        <a:rPr lang="ru-RU" sz="900" u="none" strike="noStrike" dirty="0">
                          <a:effectLst/>
                        </a:rPr>
                        <a:t>0</a:t>
                      </a:r>
                      <a:endParaRPr lang="ru-RU" sz="900" b="0" i="0" u="none" strike="noStrike" dirty="0">
                        <a:solidFill>
                          <a:srgbClr val="000000"/>
                        </a:solidFill>
                        <a:effectLst/>
                        <a:latin typeface="Arial" panose="020B0604020202020204" pitchFamily="34" charset="0"/>
                      </a:endParaRPr>
                    </a:p>
                  </a:txBody>
                  <a:tcPr marL="4200" marR="4200" marT="4200" marB="0" anchor="ctr"/>
                </a:tc>
                <a:tc>
                  <a:txBody>
                    <a:bodyPr/>
                    <a:lstStyle/>
                    <a:p>
                      <a:pPr algn="ctr" fontAlgn="ctr"/>
                      <a:r>
                        <a:rPr lang="ru-RU" sz="900" u="none" strike="noStrike">
                          <a:effectLst/>
                        </a:rPr>
                        <a:t>0</a:t>
                      </a:r>
                      <a:endParaRPr lang="ru-RU" sz="900" b="0" i="0" u="none" strike="noStrike">
                        <a:solidFill>
                          <a:srgbClr val="000000"/>
                        </a:solidFill>
                        <a:effectLst/>
                        <a:latin typeface="Arial" panose="020B0604020202020204" pitchFamily="34" charset="0"/>
                      </a:endParaRPr>
                    </a:p>
                  </a:txBody>
                  <a:tcPr marL="4200" marR="4200" marT="4200" marB="0" anchor="ctr"/>
                </a:tc>
                <a:tc>
                  <a:txBody>
                    <a:bodyPr/>
                    <a:lstStyle/>
                    <a:p>
                      <a:pPr algn="ctr" fontAlgn="ctr"/>
                      <a:r>
                        <a:rPr lang="ru-RU" sz="900" u="none" strike="noStrike" dirty="0">
                          <a:effectLst/>
                        </a:rPr>
                        <a:t>0</a:t>
                      </a:r>
                      <a:endParaRPr lang="ru-RU" sz="900" b="0" i="0" u="none" strike="noStrike" dirty="0">
                        <a:solidFill>
                          <a:srgbClr val="000000"/>
                        </a:solidFill>
                        <a:effectLst/>
                        <a:latin typeface="Arial" panose="020B0604020202020204" pitchFamily="34" charset="0"/>
                      </a:endParaRPr>
                    </a:p>
                  </a:txBody>
                  <a:tcPr marL="4200" marR="4200" marT="4200" marB="0" anchor="ctr"/>
                </a:tc>
                <a:tc>
                  <a:txBody>
                    <a:bodyPr/>
                    <a:lstStyle/>
                    <a:p>
                      <a:pPr algn="ctr" fontAlgn="ctr"/>
                      <a:r>
                        <a:rPr lang="ru-RU" sz="900" u="none" strike="noStrike">
                          <a:effectLst/>
                        </a:rPr>
                        <a:t>0</a:t>
                      </a:r>
                      <a:endParaRPr lang="ru-RU" sz="900" b="0" i="0" u="none" strike="noStrike">
                        <a:solidFill>
                          <a:srgbClr val="000000"/>
                        </a:solidFill>
                        <a:effectLst/>
                        <a:latin typeface="Calibri" panose="020F0502020204030204" pitchFamily="34" charset="0"/>
                      </a:endParaRPr>
                    </a:p>
                  </a:txBody>
                  <a:tcPr marL="4200" marR="4200" marT="4200" marB="0" anchor="ctr"/>
                </a:tc>
                <a:tc>
                  <a:txBody>
                    <a:bodyPr/>
                    <a:lstStyle/>
                    <a:p>
                      <a:pPr algn="ctr" fontAlgn="ctr"/>
                      <a:r>
                        <a:rPr lang="ru-RU" sz="900" u="none" strike="noStrike">
                          <a:effectLst/>
                        </a:rPr>
                        <a:t>1</a:t>
                      </a:r>
                      <a:endParaRPr lang="ru-RU" sz="900" b="0" i="0" u="none" strike="noStrike">
                        <a:solidFill>
                          <a:srgbClr val="000000"/>
                        </a:solidFill>
                        <a:effectLst/>
                        <a:latin typeface="Calibri" panose="020F0502020204030204" pitchFamily="34" charset="0"/>
                      </a:endParaRPr>
                    </a:p>
                  </a:txBody>
                  <a:tcPr marL="4200" marR="4200" marT="4200" marB="0" anchor="ctr"/>
                </a:tc>
                <a:extLst>
                  <a:ext uri="{0D108BD9-81ED-4DB2-BD59-A6C34878D82A}">
                    <a16:rowId xmlns:a16="http://schemas.microsoft.com/office/drawing/2014/main" val="2636101378"/>
                  </a:ext>
                </a:extLst>
              </a:tr>
              <a:tr h="386861">
                <a:tc>
                  <a:txBody>
                    <a:bodyPr/>
                    <a:lstStyle/>
                    <a:p>
                      <a:pPr algn="l" fontAlgn="ctr"/>
                      <a:r>
                        <a:rPr lang="ru-RU" sz="900" u="none" strike="noStrike" dirty="0">
                          <a:effectLst/>
                        </a:rPr>
                        <a:t>Количество построенных, реконструированных, отремонтированных коллекторов (участков), канализационных насосных станций</a:t>
                      </a:r>
                      <a:endParaRPr lang="ru-RU" sz="900" b="0" i="0" u="none" strike="noStrike" dirty="0">
                        <a:solidFill>
                          <a:srgbClr val="000000"/>
                        </a:solidFill>
                        <a:effectLst/>
                        <a:latin typeface="Arial" panose="020B0604020202020204" pitchFamily="34" charset="0"/>
                      </a:endParaRPr>
                    </a:p>
                  </a:txBody>
                  <a:tcPr marL="4200" marR="4200" marT="4200" marB="0" anchor="ctr"/>
                </a:tc>
                <a:tc>
                  <a:txBody>
                    <a:bodyPr/>
                    <a:lstStyle/>
                    <a:p>
                      <a:pPr algn="ctr" fontAlgn="ctr"/>
                      <a:r>
                        <a:rPr lang="ru-RU" sz="900" u="none" strike="noStrike">
                          <a:effectLst/>
                        </a:rPr>
                        <a:t>Отраслевой приоритетный  </a:t>
                      </a:r>
                      <a:endParaRPr lang="ru-RU" sz="900" b="0" i="0" u="none" strike="noStrike">
                        <a:solidFill>
                          <a:srgbClr val="000000"/>
                        </a:solidFill>
                        <a:effectLst/>
                        <a:latin typeface="Arial" panose="020B0604020202020204" pitchFamily="34" charset="0"/>
                      </a:endParaRPr>
                    </a:p>
                  </a:txBody>
                  <a:tcPr marL="4200" marR="4200" marT="4200" marB="0" anchor="ctr"/>
                </a:tc>
                <a:tc>
                  <a:txBody>
                    <a:bodyPr/>
                    <a:lstStyle/>
                    <a:p>
                      <a:pPr algn="ctr" fontAlgn="ctr"/>
                      <a:r>
                        <a:rPr lang="ru-RU" sz="900" u="none" strike="noStrike">
                          <a:effectLst/>
                        </a:rPr>
                        <a:t>единиц</a:t>
                      </a:r>
                      <a:endParaRPr lang="ru-RU" sz="900" b="0" i="0" u="none" strike="noStrike">
                        <a:solidFill>
                          <a:srgbClr val="000000"/>
                        </a:solidFill>
                        <a:effectLst/>
                        <a:latin typeface="Arial" panose="020B0604020202020204" pitchFamily="34" charset="0"/>
                      </a:endParaRPr>
                    </a:p>
                  </a:txBody>
                  <a:tcPr marL="4200" marR="4200" marT="4200" marB="0" anchor="ctr"/>
                </a:tc>
                <a:tc>
                  <a:txBody>
                    <a:bodyPr/>
                    <a:lstStyle/>
                    <a:p>
                      <a:pPr algn="ctr" fontAlgn="ctr"/>
                      <a:r>
                        <a:rPr lang="ru-RU" sz="900" u="none" strike="noStrike">
                          <a:effectLst/>
                        </a:rPr>
                        <a:t>0</a:t>
                      </a:r>
                      <a:endParaRPr lang="ru-RU" sz="900" b="0" i="0" u="none" strike="noStrike">
                        <a:solidFill>
                          <a:srgbClr val="000000"/>
                        </a:solidFill>
                        <a:effectLst/>
                        <a:latin typeface="Arial" panose="020B0604020202020204" pitchFamily="34" charset="0"/>
                      </a:endParaRPr>
                    </a:p>
                  </a:txBody>
                  <a:tcPr marL="4200" marR="4200" marT="4200" marB="0" anchor="ctr"/>
                </a:tc>
                <a:tc>
                  <a:txBody>
                    <a:bodyPr/>
                    <a:lstStyle/>
                    <a:p>
                      <a:pPr algn="ctr" fontAlgn="ctr"/>
                      <a:r>
                        <a:rPr lang="en-US" sz="900" u="none" strike="noStrike" dirty="0">
                          <a:effectLst/>
                        </a:rPr>
                        <a:t>0</a:t>
                      </a:r>
                      <a:endParaRPr lang="ru-RU" sz="900" b="0" i="0" u="none" strike="noStrike" dirty="0">
                        <a:solidFill>
                          <a:srgbClr val="000000"/>
                        </a:solidFill>
                        <a:effectLst/>
                        <a:latin typeface="Arial" panose="020B0604020202020204" pitchFamily="34" charset="0"/>
                      </a:endParaRPr>
                    </a:p>
                  </a:txBody>
                  <a:tcPr marL="4200" marR="4200" marT="4200" marB="0" anchor="ctr"/>
                </a:tc>
                <a:tc>
                  <a:txBody>
                    <a:bodyPr/>
                    <a:lstStyle/>
                    <a:p>
                      <a:pPr algn="ctr" fontAlgn="ctr"/>
                      <a:r>
                        <a:rPr lang="ru-RU" sz="900" u="none" strike="noStrike">
                          <a:effectLst/>
                        </a:rPr>
                        <a:t>0</a:t>
                      </a:r>
                      <a:endParaRPr lang="ru-RU" sz="900" b="0" i="0" u="none" strike="noStrike">
                        <a:solidFill>
                          <a:srgbClr val="000000"/>
                        </a:solidFill>
                        <a:effectLst/>
                        <a:latin typeface="Arial" panose="020B0604020202020204" pitchFamily="34" charset="0"/>
                      </a:endParaRPr>
                    </a:p>
                  </a:txBody>
                  <a:tcPr marL="4200" marR="4200" marT="4200" marB="0" anchor="ctr"/>
                </a:tc>
                <a:tc>
                  <a:txBody>
                    <a:bodyPr/>
                    <a:lstStyle/>
                    <a:p>
                      <a:pPr algn="ctr" fontAlgn="ctr"/>
                      <a:r>
                        <a:rPr lang="ru-RU" sz="900" u="none" strike="noStrike">
                          <a:effectLst/>
                        </a:rPr>
                        <a:t>0</a:t>
                      </a:r>
                      <a:endParaRPr lang="ru-RU" sz="900" b="0" i="0" u="none" strike="noStrike">
                        <a:solidFill>
                          <a:srgbClr val="000000"/>
                        </a:solidFill>
                        <a:effectLst/>
                        <a:latin typeface="Arial" panose="020B0604020202020204" pitchFamily="34" charset="0"/>
                      </a:endParaRPr>
                    </a:p>
                  </a:txBody>
                  <a:tcPr marL="4200" marR="4200" marT="4200" marB="0" anchor="ctr"/>
                </a:tc>
                <a:tc>
                  <a:txBody>
                    <a:bodyPr/>
                    <a:lstStyle/>
                    <a:p>
                      <a:pPr algn="ctr" fontAlgn="ctr"/>
                      <a:r>
                        <a:rPr lang="ru-RU" sz="900" u="none" strike="noStrike">
                          <a:effectLst/>
                        </a:rPr>
                        <a:t>0</a:t>
                      </a:r>
                      <a:endParaRPr lang="ru-RU" sz="900" b="0" i="0" u="none" strike="noStrike">
                        <a:solidFill>
                          <a:srgbClr val="000000"/>
                        </a:solidFill>
                        <a:effectLst/>
                        <a:latin typeface="Calibri" panose="020F0502020204030204" pitchFamily="34" charset="0"/>
                      </a:endParaRPr>
                    </a:p>
                  </a:txBody>
                  <a:tcPr marL="4200" marR="4200" marT="4200" marB="0" anchor="ctr"/>
                </a:tc>
                <a:tc>
                  <a:txBody>
                    <a:bodyPr/>
                    <a:lstStyle/>
                    <a:p>
                      <a:pPr algn="ctr" fontAlgn="ctr"/>
                      <a:r>
                        <a:rPr lang="ru-RU" sz="900" u="none" strike="noStrike">
                          <a:effectLst/>
                        </a:rPr>
                        <a:t>0</a:t>
                      </a:r>
                      <a:endParaRPr lang="ru-RU" sz="900" b="0" i="0" u="none" strike="noStrike">
                        <a:solidFill>
                          <a:srgbClr val="000000"/>
                        </a:solidFill>
                        <a:effectLst/>
                        <a:latin typeface="Calibri" panose="020F0502020204030204" pitchFamily="34" charset="0"/>
                      </a:endParaRPr>
                    </a:p>
                  </a:txBody>
                  <a:tcPr marL="4200" marR="4200" marT="4200" marB="0" anchor="ctr"/>
                </a:tc>
                <a:extLst>
                  <a:ext uri="{0D108BD9-81ED-4DB2-BD59-A6C34878D82A}">
                    <a16:rowId xmlns:a16="http://schemas.microsoft.com/office/drawing/2014/main" val="1139186428"/>
                  </a:ext>
                </a:extLst>
              </a:tr>
              <a:tr h="386861">
                <a:tc>
                  <a:txBody>
                    <a:bodyPr/>
                    <a:lstStyle/>
                    <a:p>
                      <a:pPr algn="l" fontAlgn="ctr"/>
                      <a:r>
                        <a:rPr lang="ru-RU" sz="900" u="none" strike="noStrike" dirty="0">
                          <a:effectLst/>
                        </a:rPr>
                        <a:t>Удельный вес оборудования жилищного фонда централизованным водоотведением, в общей площади жилищного фонда</a:t>
                      </a:r>
                      <a:endParaRPr lang="ru-RU" sz="900" b="0" i="0" u="none" strike="noStrike" dirty="0">
                        <a:solidFill>
                          <a:srgbClr val="000000"/>
                        </a:solidFill>
                        <a:effectLst/>
                        <a:latin typeface="Arial" panose="020B0604020202020204" pitchFamily="34" charset="0"/>
                      </a:endParaRPr>
                    </a:p>
                  </a:txBody>
                  <a:tcPr marL="4200" marR="4200" marT="4200" marB="0" anchor="ctr"/>
                </a:tc>
                <a:tc>
                  <a:txBody>
                    <a:bodyPr/>
                    <a:lstStyle/>
                    <a:p>
                      <a:pPr algn="ctr" fontAlgn="ctr"/>
                      <a:r>
                        <a:rPr lang="ru-RU" sz="900" u="none" strike="noStrike">
                          <a:effectLst/>
                        </a:rPr>
                        <a:t>  муниципальной программы</a:t>
                      </a:r>
                      <a:endParaRPr lang="ru-RU" sz="900" b="0" i="0" u="none" strike="noStrike">
                        <a:solidFill>
                          <a:srgbClr val="000000"/>
                        </a:solidFill>
                        <a:effectLst/>
                        <a:latin typeface="Arial" panose="020B0604020202020204" pitchFamily="34" charset="0"/>
                      </a:endParaRPr>
                    </a:p>
                  </a:txBody>
                  <a:tcPr marL="4200" marR="4200" marT="4200" marB="0" anchor="ctr"/>
                </a:tc>
                <a:tc>
                  <a:txBody>
                    <a:bodyPr/>
                    <a:lstStyle/>
                    <a:p>
                      <a:pPr algn="ctr" fontAlgn="ctr"/>
                      <a:r>
                        <a:rPr lang="ru-RU" sz="900" u="none" strike="noStrike">
                          <a:effectLst/>
                        </a:rPr>
                        <a:t>Процент</a:t>
                      </a:r>
                      <a:endParaRPr lang="ru-RU" sz="900" b="0" i="0" u="none" strike="noStrike">
                        <a:solidFill>
                          <a:srgbClr val="000000"/>
                        </a:solidFill>
                        <a:effectLst/>
                        <a:latin typeface="Arial" panose="020B0604020202020204" pitchFamily="34" charset="0"/>
                      </a:endParaRPr>
                    </a:p>
                  </a:txBody>
                  <a:tcPr marL="4200" marR="4200" marT="4200" marB="0" anchor="ctr"/>
                </a:tc>
                <a:tc>
                  <a:txBody>
                    <a:bodyPr/>
                    <a:lstStyle/>
                    <a:p>
                      <a:pPr algn="ctr" fontAlgn="ctr"/>
                      <a:r>
                        <a:rPr lang="ru-RU" sz="900" u="none" strike="noStrike">
                          <a:effectLst/>
                        </a:rPr>
                        <a:t>100</a:t>
                      </a:r>
                      <a:endParaRPr lang="ru-RU" sz="900" b="0" i="0" u="none" strike="noStrike">
                        <a:solidFill>
                          <a:srgbClr val="000000"/>
                        </a:solidFill>
                        <a:effectLst/>
                        <a:latin typeface="Arial" panose="020B0604020202020204" pitchFamily="34" charset="0"/>
                      </a:endParaRPr>
                    </a:p>
                  </a:txBody>
                  <a:tcPr marL="4200" marR="4200" marT="4200" marB="0" anchor="ctr"/>
                </a:tc>
                <a:tc>
                  <a:txBody>
                    <a:bodyPr/>
                    <a:lstStyle/>
                    <a:p>
                      <a:pPr algn="ctr" fontAlgn="ctr"/>
                      <a:r>
                        <a:rPr lang="ru-RU" sz="900" u="none" strike="noStrike">
                          <a:effectLst/>
                        </a:rPr>
                        <a:t>100</a:t>
                      </a:r>
                      <a:endParaRPr lang="ru-RU" sz="900" b="0" i="0" u="none" strike="noStrike">
                        <a:solidFill>
                          <a:srgbClr val="000000"/>
                        </a:solidFill>
                        <a:effectLst/>
                        <a:latin typeface="Arial" panose="020B0604020202020204" pitchFamily="34" charset="0"/>
                      </a:endParaRPr>
                    </a:p>
                  </a:txBody>
                  <a:tcPr marL="4200" marR="4200" marT="4200" marB="0" anchor="ctr"/>
                </a:tc>
                <a:tc>
                  <a:txBody>
                    <a:bodyPr/>
                    <a:lstStyle/>
                    <a:p>
                      <a:pPr algn="ctr" fontAlgn="ctr"/>
                      <a:r>
                        <a:rPr lang="ru-RU" sz="900" u="none" strike="noStrike">
                          <a:effectLst/>
                        </a:rPr>
                        <a:t>100</a:t>
                      </a:r>
                      <a:endParaRPr lang="ru-RU" sz="900" b="0" i="0" u="none" strike="noStrike">
                        <a:solidFill>
                          <a:srgbClr val="000000"/>
                        </a:solidFill>
                        <a:effectLst/>
                        <a:latin typeface="Arial" panose="020B0604020202020204" pitchFamily="34" charset="0"/>
                      </a:endParaRPr>
                    </a:p>
                  </a:txBody>
                  <a:tcPr marL="4200" marR="4200" marT="4200" marB="0" anchor="ctr"/>
                </a:tc>
                <a:tc>
                  <a:txBody>
                    <a:bodyPr/>
                    <a:lstStyle/>
                    <a:p>
                      <a:pPr algn="ctr" fontAlgn="ctr"/>
                      <a:r>
                        <a:rPr lang="ru-RU" sz="900" u="none" strike="noStrike">
                          <a:effectLst/>
                        </a:rPr>
                        <a:t>100</a:t>
                      </a:r>
                      <a:endParaRPr lang="ru-RU" sz="900" b="0" i="0" u="none" strike="noStrike">
                        <a:solidFill>
                          <a:srgbClr val="000000"/>
                        </a:solidFill>
                        <a:effectLst/>
                        <a:latin typeface="Arial" panose="020B0604020202020204" pitchFamily="34" charset="0"/>
                      </a:endParaRPr>
                    </a:p>
                  </a:txBody>
                  <a:tcPr marL="4200" marR="4200" marT="4200" marB="0" anchor="ctr"/>
                </a:tc>
                <a:tc>
                  <a:txBody>
                    <a:bodyPr/>
                    <a:lstStyle/>
                    <a:p>
                      <a:pPr algn="ctr" fontAlgn="ctr"/>
                      <a:r>
                        <a:rPr lang="ru-RU" sz="900" u="none" strike="noStrike" dirty="0">
                          <a:effectLst/>
                        </a:rPr>
                        <a:t>100</a:t>
                      </a:r>
                      <a:endParaRPr lang="ru-RU" sz="900" b="0" i="0" u="none" strike="noStrike" dirty="0">
                        <a:solidFill>
                          <a:srgbClr val="000000"/>
                        </a:solidFill>
                        <a:effectLst/>
                        <a:latin typeface="Arial" panose="020B0604020202020204" pitchFamily="34" charset="0"/>
                      </a:endParaRPr>
                    </a:p>
                  </a:txBody>
                  <a:tcPr marL="4200" marR="4200" marT="4200" marB="0" anchor="ctr"/>
                </a:tc>
                <a:tc>
                  <a:txBody>
                    <a:bodyPr/>
                    <a:lstStyle/>
                    <a:p>
                      <a:pPr algn="ctr" fontAlgn="ctr"/>
                      <a:r>
                        <a:rPr lang="ru-RU" sz="900" u="none" strike="noStrike">
                          <a:effectLst/>
                        </a:rPr>
                        <a:t>100</a:t>
                      </a:r>
                      <a:endParaRPr lang="ru-RU" sz="900" b="0" i="0" u="none" strike="noStrike">
                        <a:solidFill>
                          <a:srgbClr val="000000"/>
                        </a:solidFill>
                        <a:effectLst/>
                        <a:latin typeface="Arial" panose="020B0604020202020204" pitchFamily="34" charset="0"/>
                      </a:endParaRPr>
                    </a:p>
                  </a:txBody>
                  <a:tcPr marL="4200" marR="4200" marT="4200" marB="0" anchor="ctr"/>
                </a:tc>
                <a:extLst>
                  <a:ext uri="{0D108BD9-81ED-4DB2-BD59-A6C34878D82A}">
                    <a16:rowId xmlns:a16="http://schemas.microsoft.com/office/drawing/2014/main" val="2823485875"/>
                  </a:ext>
                </a:extLst>
              </a:tr>
              <a:tr h="259210">
                <a:tc>
                  <a:txBody>
                    <a:bodyPr/>
                    <a:lstStyle/>
                    <a:p>
                      <a:pPr algn="l" fontAlgn="ctr"/>
                      <a:r>
                        <a:rPr lang="ru-RU" sz="900" u="none" strike="noStrike" dirty="0">
                          <a:effectLst/>
                        </a:rPr>
                        <a:t>Количество очистных сооружений, приведенных в надлежащее состояние и запущенных в работу</a:t>
                      </a:r>
                      <a:endParaRPr lang="ru-RU" sz="900" b="0" i="0" u="none" strike="noStrike" dirty="0">
                        <a:solidFill>
                          <a:srgbClr val="000000"/>
                        </a:solidFill>
                        <a:effectLst/>
                        <a:latin typeface="Arial" panose="020B0604020202020204" pitchFamily="34" charset="0"/>
                      </a:endParaRPr>
                    </a:p>
                  </a:txBody>
                  <a:tcPr marL="4200" marR="4200" marT="4200" marB="0" anchor="ctr"/>
                </a:tc>
                <a:tc>
                  <a:txBody>
                    <a:bodyPr/>
                    <a:lstStyle/>
                    <a:p>
                      <a:pPr algn="ctr" fontAlgn="ctr"/>
                      <a:r>
                        <a:rPr lang="ru-RU" sz="900" u="none" strike="noStrike">
                          <a:effectLst/>
                        </a:rPr>
                        <a:t>  муниципальной программы</a:t>
                      </a:r>
                      <a:endParaRPr lang="ru-RU" sz="900" b="0" i="0" u="none" strike="noStrike">
                        <a:solidFill>
                          <a:srgbClr val="000000"/>
                        </a:solidFill>
                        <a:effectLst/>
                        <a:latin typeface="Arial" panose="020B0604020202020204" pitchFamily="34" charset="0"/>
                      </a:endParaRPr>
                    </a:p>
                  </a:txBody>
                  <a:tcPr marL="4200" marR="4200" marT="4200" marB="0" anchor="ctr"/>
                </a:tc>
                <a:tc>
                  <a:txBody>
                    <a:bodyPr/>
                    <a:lstStyle/>
                    <a:p>
                      <a:pPr algn="ctr" fontAlgn="ctr"/>
                      <a:r>
                        <a:rPr lang="ru-RU" sz="900" u="none" strike="noStrike">
                          <a:effectLst/>
                        </a:rPr>
                        <a:t>единиц</a:t>
                      </a:r>
                      <a:endParaRPr lang="ru-RU" sz="900" b="0" i="0" u="none" strike="noStrike">
                        <a:solidFill>
                          <a:srgbClr val="000000"/>
                        </a:solidFill>
                        <a:effectLst/>
                        <a:latin typeface="Arial" panose="020B0604020202020204" pitchFamily="34" charset="0"/>
                      </a:endParaRPr>
                    </a:p>
                  </a:txBody>
                  <a:tcPr marL="4200" marR="4200" marT="4200" marB="0" anchor="ctr"/>
                </a:tc>
                <a:tc>
                  <a:txBody>
                    <a:bodyPr/>
                    <a:lstStyle/>
                    <a:p>
                      <a:pPr algn="ctr" fontAlgn="ctr"/>
                      <a:r>
                        <a:rPr lang="ru-RU" sz="900" u="none" strike="noStrike">
                          <a:effectLst/>
                        </a:rPr>
                        <a:t>0</a:t>
                      </a:r>
                      <a:endParaRPr lang="ru-RU" sz="900" b="0" i="0" u="none" strike="noStrike">
                        <a:solidFill>
                          <a:srgbClr val="000000"/>
                        </a:solidFill>
                        <a:effectLst/>
                        <a:latin typeface="Arial" panose="020B0604020202020204" pitchFamily="34" charset="0"/>
                      </a:endParaRPr>
                    </a:p>
                  </a:txBody>
                  <a:tcPr marL="4200" marR="4200" marT="4200" marB="0" anchor="ctr"/>
                </a:tc>
                <a:tc>
                  <a:txBody>
                    <a:bodyPr/>
                    <a:lstStyle/>
                    <a:p>
                      <a:pPr algn="ctr" fontAlgn="ctr"/>
                      <a:r>
                        <a:rPr lang="ru-RU" sz="900" u="none" strike="noStrike">
                          <a:effectLst/>
                        </a:rPr>
                        <a:t>0</a:t>
                      </a:r>
                      <a:endParaRPr lang="ru-RU" sz="900" b="0" i="0" u="none" strike="noStrike">
                        <a:solidFill>
                          <a:srgbClr val="000000"/>
                        </a:solidFill>
                        <a:effectLst/>
                        <a:latin typeface="Arial" panose="020B0604020202020204" pitchFamily="34" charset="0"/>
                      </a:endParaRPr>
                    </a:p>
                  </a:txBody>
                  <a:tcPr marL="4200" marR="4200" marT="4200" marB="0" anchor="ctr"/>
                </a:tc>
                <a:tc>
                  <a:txBody>
                    <a:bodyPr/>
                    <a:lstStyle/>
                    <a:p>
                      <a:pPr algn="ctr" fontAlgn="ctr"/>
                      <a:r>
                        <a:rPr lang="ru-RU" sz="900" u="none" strike="noStrike" dirty="0">
                          <a:effectLst/>
                        </a:rPr>
                        <a:t>0</a:t>
                      </a:r>
                      <a:endParaRPr lang="ru-RU" sz="900" b="0" i="0" u="none" strike="noStrike" dirty="0">
                        <a:solidFill>
                          <a:srgbClr val="000000"/>
                        </a:solidFill>
                        <a:effectLst/>
                        <a:latin typeface="Arial" panose="020B0604020202020204" pitchFamily="34" charset="0"/>
                      </a:endParaRPr>
                    </a:p>
                  </a:txBody>
                  <a:tcPr marL="4200" marR="4200" marT="4200" marB="0" anchor="ctr"/>
                </a:tc>
                <a:tc>
                  <a:txBody>
                    <a:bodyPr/>
                    <a:lstStyle/>
                    <a:p>
                      <a:pPr algn="ctr" fontAlgn="ctr"/>
                      <a:r>
                        <a:rPr lang="ru-RU" sz="900" u="none" strike="noStrike">
                          <a:effectLst/>
                        </a:rPr>
                        <a:t>0</a:t>
                      </a:r>
                      <a:endParaRPr lang="ru-RU" sz="900" b="0" i="0" u="none" strike="noStrike">
                        <a:solidFill>
                          <a:srgbClr val="000000"/>
                        </a:solidFill>
                        <a:effectLst/>
                        <a:latin typeface="Arial" panose="020B0604020202020204" pitchFamily="34" charset="0"/>
                      </a:endParaRPr>
                    </a:p>
                  </a:txBody>
                  <a:tcPr marL="4200" marR="4200" marT="4200" marB="0" anchor="ctr"/>
                </a:tc>
                <a:tc>
                  <a:txBody>
                    <a:bodyPr/>
                    <a:lstStyle/>
                    <a:p>
                      <a:pPr algn="ctr" fontAlgn="ctr"/>
                      <a:r>
                        <a:rPr lang="ru-RU" sz="900" u="none" strike="noStrike">
                          <a:effectLst/>
                        </a:rPr>
                        <a:t>0</a:t>
                      </a:r>
                      <a:endParaRPr lang="ru-RU" sz="900" b="0" i="0" u="none" strike="noStrike">
                        <a:solidFill>
                          <a:srgbClr val="000000"/>
                        </a:solidFill>
                        <a:effectLst/>
                        <a:latin typeface="Arial" panose="020B0604020202020204" pitchFamily="34" charset="0"/>
                      </a:endParaRPr>
                    </a:p>
                  </a:txBody>
                  <a:tcPr marL="4200" marR="4200" marT="4200" marB="0" anchor="ctr"/>
                </a:tc>
                <a:tc>
                  <a:txBody>
                    <a:bodyPr/>
                    <a:lstStyle/>
                    <a:p>
                      <a:pPr algn="ctr" fontAlgn="ctr"/>
                      <a:r>
                        <a:rPr lang="ru-RU" sz="900" u="none" strike="noStrike">
                          <a:effectLst/>
                        </a:rPr>
                        <a:t>0</a:t>
                      </a:r>
                      <a:endParaRPr lang="ru-RU" sz="900" b="0" i="0" u="none" strike="noStrike">
                        <a:solidFill>
                          <a:srgbClr val="000000"/>
                        </a:solidFill>
                        <a:effectLst/>
                        <a:latin typeface="Arial" panose="020B0604020202020204" pitchFamily="34" charset="0"/>
                      </a:endParaRPr>
                    </a:p>
                  </a:txBody>
                  <a:tcPr marL="4200" marR="4200" marT="4200" marB="0" anchor="ctr"/>
                </a:tc>
                <a:extLst>
                  <a:ext uri="{0D108BD9-81ED-4DB2-BD59-A6C34878D82A}">
                    <a16:rowId xmlns:a16="http://schemas.microsoft.com/office/drawing/2014/main" val="588209334"/>
                  </a:ext>
                </a:extLst>
              </a:tr>
              <a:tr h="386861">
                <a:tc>
                  <a:txBody>
                    <a:bodyPr/>
                    <a:lstStyle/>
                    <a:p>
                      <a:pPr algn="l" fontAlgn="ctr"/>
                      <a:r>
                        <a:rPr lang="ru-RU" sz="900" u="none" strike="noStrike" dirty="0">
                          <a:effectLst/>
                        </a:rPr>
                        <a:t>Увеличение доли сточных вод, очищенных до нормативных значений, в общем объеме сточных вод, пропущенных через очистные сооружения</a:t>
                      </a:r>
                      <a:endParaRPr lang="ru-RU" sz="900" b="0" i="0" u="none" strike="noStrike" dirty="0">
                        <a:solidFill>
                          <a:srgbClr val="000000"/>
                        </a:solidFill>
                        <a:effectLst/>
                        <a:latin typeface="Arial" panose="020B0604020202020204" pitchFamily="34" charset="0"/>
                      </a:endParaRPr>
                    </a:p>
                  </a:txBody>
                  <a:tcPr marL="4200" marR="4200" marT="4200" marB="0" anchor="ctr"/>
                </a:tc>
                <a:tc>
                  <a:txBody>
                    <a:bodyPr/>
                    <a:lstStyle/>
                    <a:p>
                      <a:pPr algn="ctr" fontAlgn="ctr"/>
                      <a:r>
                        <a:rPr lang="ru-RU" sz="900" u="none" strike="noStrike">
                          <a:effectLst/>
                        </a:rPr>
                        <a:t>Отраслевой приоритетный  </a:t>
                      </a:r>
                      <a:endParaRPr lang="ru-RU" sz="900" b="0" i="0" u="none" strike="noStrike">
                        <a:solidFill>
                          <a:srgbClr val="000000"/>
                        </a:solidFill>
                        <a:effectLst/>
                        <a:latin typeface="Arial" panose="020B0604020202020204" pitchFamily="34" charset="0"/>
                      </a:endParaRPr>
                    </a:p>
                  </a:txBody>
                  <a:tcPr marL="4200" marR="4200" marT="4200" marB="0" anchor="ctr"/>
                </a:tc>
                <a:tc>
                  <a:txBody>
                    <a:bodyPr/>
                    <a:lstStyle/>
                    <a:p>
                      <a:pPr algn="ctr" fontAlgn="ctr"/>
                      <a:r>
                        <a:rPr lang="ru-RU" sz="900" u="none" strike="noStrike">
                          <a:effectLst/>
                        </a:rPr>
                        <a:t>Процент</a:t>
                      </a:r>
                      <a:endParaRPr lang="ru-RU" sz="900" b="0" i="0" u="none" strike="noStrike">
                        <a:solidFill>
                          <a:srgbClr val="000000"/>
                        </a:solidFill>
                        <a:effectLst/>
                        <a:latin typeface="Arial" panose="020B0604020202020204" pitchFamily="34" charset="0"/>
                      </a:endParaRPr>
                    </a:p>
                  </a:txBody>
                  <a:tcPr marL="4200" marR="4200" marT="4200" marB="0" anchor="ctr"/>
                </a:tc>
                <a:tc>
                  <a:txBody>
                    <a:bodyPr/>
                    <a:lstStyle/>
                    <a:p>
                      <a:pPr algn="ctr" fontAlgn="ctr"/>
                      <a:r>
                        <a:rPr lang="ru-RU" sz="900" u="none" strike="noStrike">
                          <a:effectLst/>
                        </a:rPr>
                        <a:t>100</a:t>
                      </a:r>
                      <a:endParaRPr lang="ru-RU" sz="900" b="0" i="0" u="none" strike="noStrike">
                        <a:solidFill>
                          <a:srgbClr val="000000"/>
                        </a:solidFill>
                        <a:effectLst/>
                        <a:latin typeface="Arial" panose="020B0604020202020204" pitchFamily="34" charset="0"/>
                      </a:endParaRPr>
                    </a:p>
                  </a:txBody>
                  <a:tcPr marL="4200" marR="4200" marT="4200" marB="0" anchor="ctr"/>
                </a:tc>
                <a:tc>
                  <a:txBody>
                    <a:bodyPr/>
                    <a:lstStyle/>
                    <a:p>
                      <a:pPr algn="ctr" fontAlgn="ctr"/>
                      <a:r>
                        <a:rPr lang="ru-RU" sz="900" u="none" strike="noStrike" dirty="0">
                          <a:effectLst/>
                        </a:rPr>
                        <a:t>100</a:t>
                      </a:r>
                      <a:endParaRPr lang="ru-RU" sz="900" b="0" i="0" u="none" strike="noStrike" dirty="0">
                        <a:solidFill>
                          <a:srgbClr val="000000"/>
                        </a:solidFill>
                        <a:effectLst/>
                        <a:latin typeface="Arial" panose="020B0604020202020204" pitchFamily="34" charset="0"/>
                      </a:endParaRPr>
                    </a:p>
                  </a:txBody>
                  <a:tcPr marL="4200" marR="4200" marT="4200" marB="0" anchor="ctr"/>
                </a:tc>
                <a:tc>
                  <a:txBody>
                    <a:bodyPr/>
                    <a:lstStyle/>
                    <a:p>
                      <a:pPr algn="ctr" fontAlgn="ctr"/>
                      <a:r>
                        <a:rPr lang="ru-RU" sz="900" u="none" strike="noStrike">
                          <a:effectLst/>
                        </a:rPr>
                        <a:t>100</a:t>
                      </a:r>
                      <a:endParaRPr lang="ru-RU" sz="900" b="0" i="0" u="none" strike="noStrike">
                        <a:solidFill>
                          <a:srgbClr val="000000"/>
                        </a:solidFill>
                        <a:effectLst/>
                        <a:latin typeface="Arial" panose="020B0604020202020204" pitchFamily="34" charset="0"/>
                      </a:endParaRPr>
                    </a:p>
                  </a:txBody>
                  <a:tcPr marL="4200" marR="4200" marT="4200" marB="0" anchor="ctr"/>
                </a:tc>
                <a:tc>
                  <a:txBody>
                    <a:bodyPr/>
                    <a:lstStyle/>
                    <a:p>
                      <a:pPr algn="ctr" fontAlgn="ctr"/>
                      <a:r>
                        <a:rPr lang="ru-RU" sz="900" u="none" strike="noStrike">
                          <a:effectLst/>
                        </a:rPr>
                        <a:t>100</a:t>
                      </a:r>
                      <a:endParaRPr lang="ru-RU" sz="900" b="0" i="0" u="none" strike="noStrike">
                        <a:solidFill>
                          <a:srgbClr val="000000"/>
                        </a:solidFill>
                        <a:effectLst/>
                        <a:latin typeface="Arial" panose="020B0604020202020204" pitchFamily="34" charset="0"/>
                      </a:endParaRPr>
                    </a:p>
                  </a:txBody>
                  <a:tcPr marL="4200" marR="4200" marT="4200" marB="0" anchor="ctr"/>
                </a:tc>
                <a:tc>
                  <a:txBody>
                    <a:bodyPr/>
                    <a:lstStyle/>
                    <a:p>
                      <a:pPr algn="ctr" fontAlgn="ctr"/>
                      <a:r>
                        <a:rPr lang="ru-RU" sz="900" u="none" strike="noStrike">
                          <a:effectLst/>
                        </a:rPr>
                        <a:t>100</a:t>
                      </a:r>
                      <a:endParaRPr lang="ru-RU" sz="900" b="0" i="0" u="none" strike="noStrike">
                        <a:solidFill>
                          <a:srgbClr val="000000"/>
                        </a:solidFill>
                        <a:effectLst/>
                        <a:latin typeface="Arial" panose="020B0604020202020204" pitchFamily="34" charset="0"/>
                      </a:endParaRPr>
                    </a:p>
                  </a:txBody>
                  <a:tcPr marL="4200" marR="4200" marT="4200" marB="0" anchor="ctr"/>
                </a:tc>
                <a:tc>
                  <a:txBody>
                    <a:bodyPr/>
                    <a:lstStyle/>
                    <a:p>
                      <a:pPr algn="ctr" fontAlgn="ctr"/>
                      <a:r>
                        <a:rPr lang="ru-RU" sz="900" u="none" strike="noStrike">
                          <a:effectLst/>
                        </a:rPr>
                        <a:t>100</a:t>
                      </a:r>
                      <a:endParaRPr lang="ru-RU" sz="900" b="0" i="0" u="none" strike="noStrike">
                        <a:solidFill>
                          <a:srgbClr val="000000"/>
                        </a:solidFill>
                        <a:effectLst/>
                        <a:latin typeface="Arial" panose="020B0604020202020204" pitchFamily="34" charset="0"/>
                      </a:endParaRPr>
                    </a:p>
                  </a:txBody>
                  <a:tcPr marL="4200" marR="4200" marT="4200" marB="0" anchor="ctr"/>
                </a:tc>
                <a:extLst>
                  <a:ext uri="{0D108BD9-81ED-4DB2-BD59-A6C34878D82A}">
                    <a16:rowId xmlns:a16="http://schemas.microsoft.com/office/drawing/2014/main" val="2045310629"/>
                  </a:ext>
                </a:extLst>
              </a:tr>
              <a:tr h="300274">
                <a:tc>
                  <a:txBody>
                    <a:bodyPr/>
                    <a:lstStyle/>
                    <a:p>
                      <a:pPr algn="l" fontAlgn="ctr"/>
                      <a:r>
                        <a:rPr lang="ru-RU" sz="900" u="none" strike="noStrike" dirty="0">
                          <a:effectLst/>
                        </a:rPr>
                        <a:t>Количество созданных и восстановленных объектов очистки сточных вод суммарной производительностью</a:t>
                      </a:r>
                      <a:endParaRPr lang="ru-RU" sz="900" b="0" i="0" u="none" strike="noStrike" dirty="0">
                        <a:solidFill>
                          <a:srgbClr val="000000"/>
                        </a:solidFill>
                        <a:effectLst/>
                        <a:latin typeface="Arial" panose="020B0604020202020204" pitchFamily="34" charset="0"/>
                      </a:endParaRPr>
                    </a:p>
                  </a:txBody>
                  <a:tcPr marL="4200" marR="4200" marT="4200" marB="0" anchor="ctr"/>
                </a:tc>
                <a:tc>
                  <a:txBody>
                    <a:bodyPr/>
                    <a:lstStyle/>
                    <a:p>
                      <a:pPr algn="ctr" fontAlgn="ctr"/>
                      <a:r>
                        <a:rPr lang="ru-RU" sz="900" u="none" strike="noStrike">
                          <a:effectLst/>
                        </a:rPr>
                        <a:t>Отраслевой приоритетный  </a:t>
                      </a:r>
                      <a:endParaRPr lang="ru-RU" sz="900" b="0" i="0" u="none" strike="noStrike">
                        <a:solidFill>
                          <a:srgbClr val="000000"/>
                        </a:solidFill>
                        <a:effectLst/>
                        <a:latin typeface="Arial" panose="020B0604020202020204" pitchFamily="34" charset="0"/>
                      </a:endParaRPr>
                    </a:p>
                  </a:txBody>
                  <a:tcPr marL="4200" marR="4200" marT="4200" marB="0" anchor="ctr"/>
                </a:tc>
                <a:tc>
                  <a:txBody>
                    <a:bodyPr/>
                    <a:lstStyle/>
                    <a:p>
                      <a:pPr algn="ctr" fontAlgn="ctr"/>
                      <a:r>
                        <a:rPr lang="ru-RU" sz="900" u="none" strike="noStrike">
                          <a:effectLst/>
                        </a:rPr>
                        <a:t>единиц</a:t>
                      </a:r>
                      <a:endParaRPr lang="ru-RU" sz="900" b="0" i="0" u="none" strike="noStrike">
                        <a:solidFill>
                          <a:srgbClr val="000000"/>
                        </a:solidFill>
                        <a:effectLst/>
                        <a:latin typeface="Arial" panose="020B0604020202020204" pitchFamily="34" charset="0"/>
                      </a:endParaRPr>
                    </a:p>
                  </a:txBody>
                  <a:tcPr marL="4200" marR="4200" marT="4200" marB="0" anchor="ctr"/>
                </a:tc>
                <a:tc>
                  <a:txBody>
                    <a:bodyPr/>
                    <a:lstStyle/>
                    <a:p>
                      <a:pPr algn="ctr" fontAlgn="ctr"/>
                      <a:r>
                        <a:rPr lang="ru-RU" sz="900" u="none" strike="noStrike">
                          <a:effectLst/>
                        </a:rPr>
                        <a:t>0</a:t>
                      </a:r>
                      <a:endParaRPr lang="ru-RU" sz="900" b="0" i="0" u="none" strike="noStrike">
                        <a:solidFill>
                          <a:srgbClr val="000000"/>
                        </a:solidFill>
                        <a:effectLst/>
                        <a:latin typeface="Arial" panose="020B0604020202020204" pitchFamily="34" charset="0"/>
                      </a:endParaRPr>
                    </a:p>
                  </a:txBody>
                  <a:tcPr marL="4200" marR="4200" marT="4200" marB="0" anchor="ctr"/>
                </a:tc>
                <a:tc>
                  <a:txBody>
                    <a:bodyPr/>
                    <a:lstStyle/>
                    <a:p>
                      <a:pPr algn="ctr" fontAlgn="ctr"/>
                      <a:r>
                        <a:rPr lang="ru-RU" sz="900" u="none" strike="noStrike">
                          <a:effectLst/>
                        </a:rPr>
                        <a:t>0</a:t>
                      </a:r>
                      <a:endParaRPr lang="ru-RU" sz="900" b="0" i="0" u="none" strike="noStrike">
                        <a:solidFill>
                          <a:srgbClr val="000000"/>
                        </a:solidFill>
                        <a:effectLst/>
                        <a:latin typeface="Arial" panose="020B0604020202020204" pitchFamily="34" charset="0"/>
                      </a:endParaRPr>
                    </a:p>
                  </a:txBody>
                  <a:tcPr marL="4200" marR="4200" marT="4200" marB="0" anchor="ctr"/>
                </a:tc>
                <a:tc>
                  <a:txBody>
                    <a:bodyPr/>
                    <a:lstStyle/>
                    <a:p>
                      <a:pPr algn="ctr" fontAlgn="ctr"/>
                      <a:r>
                        <a:rPr lang="ru-RU" sz="900" u="none" strike="noStrike">
                          <a:effectLst/>
                        </a:rPr>
                        <a:t>0</a:t>
                      </a:r>
                      <a:endParaRPr lang="ru-RU" sz="900" b="0" i="0" u="none" strike="noStrike">
                        <a:solidFill>
                          <a:srgbClr val="000000"/>
                        </a:solidFill>
                        <a:effectLst/>
                        <a:latin typeface="Arial" panose="020B0604020202020204" pitchFamily="34" charset="0"/>
                      </a:endParaRPr>
                    </a:p>
                  </a:txBody>
                  <a:tcPr marL="4200" marR="4200" marT="4200" marB="0" anchor="ctr"/>
                </a:tc>
                <a:tc>
                  <a:txBody>
                    <a:bodyPr/>
                    <a:lstStyle/>
                    <a:p>
                      <a:pPr algn="ctr" fontAlgn="ctr"/>
                      <a:r>
                        <a:rPr lang="ru-RU" sz="900" u="none" strike="noStrike">
                          <a:effectLst/>
                        </a:rPr>
                        <a:t>0</a:t>
                      </a:r>
                      <a:endParaRPr lang="ru-RU" sz="900" b="0" i="0" u="none" strike="noStrike">
                        <a:solidFill>
                          <a:srgbClr val="000000"/>
                        </a:solidFill>
                        <a:effectLst/>
                        <a:latin typeface="Arial" panose="020B0604020202020204" pitchFamily="34" charset="0"/>
                      </a:endParaRPr>
                    </a:p>
                  </a:txBody>
                  <a:tcPr marL="4200" marR="4200" marT="4200" marB="0" anchor="ctr"/>
                </a:tc>
                <a:tc>
                  <a:txBody>
                    <a:bodyPr/>
                    <a:lstStyle/>
                    <a:p>
                      <a:pPr algn="ctr" fontAlgn="ctr"/>
                      <a:r>
                        <a:rPr lang="ru-RU" sz="900" u="none" strike="noStrike">
                          <a:effectLst/>
                        </a:rPr>
                        <a:t>0</a:t>
                      </a:r>
                      <a:endParaRPr lang="ru-RU" sz="900" b="0" i="0" u="none" strike="noStrike">
                        <a:solidFill>
                          <a:srgbClr val="000000"/>
                        </a:solidFill>
                        <a:effectLst/>
                        <a:latin typeface="Arial" panose="020B0604020202020204" pitchFamily="34" charset="0"/>
                      </a:endParaRPr>
                    </a:p>
                  </a:txBody>
                  <a:tcPr marL="4200" marR="4200" marT="4200" marB="0" anchor="ctr"/>
                </a:tc>
                <a:tc>
                  <a:txBody>
                    <a:bodyPr/>
                    <a:lstStyle/>
                    <a:p>
                      <a:pPr algn="ctr" fontAlgn="ctr"/>
                      <a:r>
                        <a:rPr lang="ru-RU" sz="900" u="none" strike="noStrike">
                          <a:effectLst/>
                        </a:rPr>
                        <a:t>0</a:t>
                      </a:r>
                      <a:endParaRPr lang="ru-RU" sz="900" b="0" i="0" u="none" strike="noStrike">
                        <a:solidFill>
                          <a:srgbClr val="000000"/>
                        </a:solidFill>
                        <a:effectLst/>
                        <a:latin typeface="Arial" panose="020B0604020202020204" pitchFamily="34" charset="0"/>
                      </a:endParaRPr>
                    </a:p>
                  </a:txBody>
                  <a:tcPr marL="4200" marR="4200" marT="4200" marB="0" anchor="ctr"/>
                </a:tc>
                <a:extLst>
                  <a:ext uri="{0D108BD9-81ED-4DB2-BD59-A6C34878D82A}">
                    <a16:rowId xmlns:a16="http://schemas.microsoft.com/office/drawing/2014/main" val="1959303644"/>
                  </a:ext>
                </a:extLst>
              </a:tr>
              <a:tr h="300274">
                <a:tc>
                  <a:txBody>
                    <a:bodyPr/>
                    <a:lstStyle/>
                    <a:p>
                      <a:pPr algn="l" fontAlgn="ctr"/>
                      <a:r>
                        <a:rPr lang="ru-RU" sz="900" u="none" strike="noStrike" dirty="0">
                          <a:effectLst/>
                        </a:rPr>
                        <a:t>Подпрограмма III «Создание условий для обеспечения качественными коммунальными услугами» </a:t>
                      </a:r>
                      <a:endParaRPr lang="ru-RU" sz="900" b="1" i="0" u="none" strike="noStrike" dirty="0">
                        <a:solidFill>
                          <a:srgbClr val="000000"/>
                        </a:solidFill>
                        <a:effectLst/>
                        <a:latin typeface="Arial" panose="020B0604020202020204" pitchFamily="34" charset="0"/>
                      </a:endParaRPr>
                    </a:p>
                  </a:txBody>
                  <a:tcPr marL="4200" marR="4200" marT="4200" marB="0" anchor="ctr"/>
                </a:tc>
                <a:tc>
                  <a:txBody>
                    <a:bodyPr/>
                    <a:lstStyle/>
                    <a:p>
                      <a:pPr algn="ctr" fontAlgn="ctr"/>
                      <a:r>
                        <a:rPr lang="ru-RU" sz="900" u="none" strike="noStrike">
                          <a:effectLst/>
                        </a:rPr>
                        <a:t> </a:t>
                      </a:r>
                      <a:endParaRPr lang="ru-RU" sz="900" b="0" i="0" u="none" strike="noStrike">
                        <a:solidFill>
                          <a:srgbClr val="000000"/>
                        </a:solidFill>
                        <a:effectLst/>
                        <a:latin typeface="Arial" panose="020B0604020202020204" pitchFamily="34" charset="0"/>
                      </a:endParaRPr>
                    </a:p>
                  </a:txBody>
                  <a:tcPr marL="4200" marR="4200" marT="4200" marB="0" anchor="ctr"/>
                </a:tc>
                <a:tc>
                  <a:txBody>
                    <a:bodyPr/>
                    <a:lstStyle/>
                    <a:p>
                      <a:pPr algn="ctr" fontAlgn="ctr"/>
                      <a:r>
                        <a:rPr lang="ru-RU" sz="900" u="none" strike="noStrike">
                          <a:effectLst/>
                        </a:rPr>
                        <a:t> </a:t>
                      </a:r>
                      <a:endParaRPr lang="ru-RU" sz="900" b="0" i="0" u="none" strike="noStrike">
                        <a:solidFill>
                          <a:srgbClr val="000000"/>
                        </a:solidFill>
                        <a:effectLst/>
                        <a:latin typeface="Arial" panose="020B0604020202020204" pitchFamily="34" charset="0"/>
                      </a:endParaRPr>
                    </a:p>
                  </a:txBody>
                  <a:tcPr marL="4200" marR="4200" marT="4200" marB="0" anchor="ctr"/>
                </a:tc>
                <a:tc>
                  <a:txBody>
                    <a:bodyPr/>
                    <a:lstStyle/>
                    <a:p>
                      <a:pPr algn="ctr" fontAlgn="ctr"/>
                      <a:r>
                        <a:rPr lang="ru-RU" sz="900" u="none" strike="noStrike">
                          <a:effectLst/>
                        </a:rPr>
                        <a:t> </a:t>
                      </a:r>
                      <a:endParaRPr lang="ru-RU" sz="900" b="0" i="0" u="none" strike="noStrike">
                        <a:solidFill>
                          <a:srgbClr val="000000"/>
                        </a:solidFill>
                        <a:effectLst/>
                        <a:latin typeface="Arial" panose="020B0604020202020204" pitchFamily="34" charset="0"/>
                      </a:endParaRPr>
                    </a:p>
                  </a:txBody>
                  <a:tcPr marL="4200" marR="4200" marT="4200" marB="0" anchor="ctr"/>
                </a:tc>
                <a:tc>
                  <a:txBody>
                    <a:bodyPr/>
                    <a:lstStyle/>
                    <a:p>
                      <a:pPr algn="ctr" fontAlgn="ctr"/>
                      <a:r>
                        <a:rPr lang="ru-RU" sz="900" u="none" strike="noStrike">
                          <a:effectLst/>
                        </a:rPr>
                        <a:t> </a:t>
                      </a:r>
                      <a:endParaRPr lang="ru-RU" sz="900" b="0" i="0" u="none" strike="noStrike">
                        <a:solidFill>
                          <a:srgbClr val="000000"/>
                        </a:solidFill>
                        <a:effectLst/>
                        <a:latin typeface="Arial" panose="020B0604020202020204" pitchFamily="34" charset="0"/>
                      </a:endParaRPr>
                    </a:p>
                  </a:txBody>
                  <a:tcPr marL="4200" marR="4200" marT="4200" marB="0" anchor="ctr"/>
                </a:tc>
                <a:tc>
                  <a:txBody>
                    <a:bodyPr/>
                    <a:lstStyle/>
                    <a:p>
                      <a:pPr algn="ctr" fontAlgn="ctr"/>
                      <a:r>
                        <a:rPr lang="ru-RU" sz="900" u="none" strike="noStrike">
                          <a:effectLst/>
                        </a:rPr>
                        <a:t> </a:t>
                      </a:r>
                      <a:endParaRPr lang="ru-RU" sz="900" b="0" i="0" u="none" strike="noStrike">
                        <a:solidFill>
                          <a:srgbClr val="000000"/>
                        </a:solidFill>
                        <a:effectLst/>
                        <a:latin typeface="Arial" panose="020B0604020202020204" pitchFamily="34" charset="0"/>
                      </a:endParaRPr>
                    </a:p>
                  </a:txBody>
                  <a:tcPr marL="4200" marR="4200" marT="4200" marB="0" anchor="ctr"/>
                </a:tc>
                <a:tc>
                  <a:txBody>
                    <a:bodyPr/>
                    <a:lstStyle/>
                    <a:p>
                      <a:pPr algn="ctr" fontAlgn="ctr"/>
                      <a:r>
                        <a:rPr lang="ru-RU" sz="900" u="none" strike="noStrike">
                          <a:effectLst/>
                        </a:rPr>
                        <a:t> </a:t>
                      </a:r>
                      <a:endParaRPr lang="ru-RU" sz="900" b="0" i="0" u="none" strike="noStrike">
                        <a:solidFill>
                          <a:srgbClr val="000000"/>
                        </a:solidFill>
                        <a:effectLst/>
                        <a:latin typeface="Arial" panose="020B0604020202020204" pitchFamily="34" charset="0"/>
                      </a:endParaRPr>
                    </a:p>
                  </a:txBody>
                  <a:tcPr marL="4200" marR="4200" marT="4200" marB="0" anchor="ctr"/>
                </a:tc>
                <a:tc>
                  <a:txBody>
                    <a:bodyPr/>
                    <a:lstStyle/>
                    <a:p>
                      <a:pPr algn="ctr" fontAlgn="ctr"/>
                      <a:r>
                        <a:rPr lang="ru-RU" sz="900" u="none" strike="noStrike">
                          <a:effectLst/>
                        </a:rPr>
                        <a:t> </a:t>
                      </a:r>
                      <a:endParaRPr lang="ru-RU" sz="900" b="0" i="0" u="none" strike="noStrike">
                        <a:solidFill>
                          <a:srgbClr val="000000"/>
                        </a:solidFill>
                        <a:effectLst/>
                        <a:latin typeface="Calibri" panose="020F0502020204030204" pitchFamily="34" charset="0"/>
                      </a:endParaRPr>
                    </a:p>
                  </a:txBody>
                  <a:tcPr marL="4200" marR="4200" marT="4200" marB="0" anchor="ctr"/>
                </a:tc>
                <a:tc>
                  <a:txBody>
                    <a:bodyPr/>
                    <a:lstStyle/>
                    <a:p>
                      <a:pPr algn="ctr" fontAlgn="ctr"/>
                      <a:r>
                        <a:rPr lang="ru-RU" sz="900" u="none" strike="noStrike">
                          <a:effectLst/>
                        </a:rPr>
                        <a:t> </a:t>
                      </a:r>
                      <a:endParaRPr lang="ru-RU" sz="900" b="0" i="0" u="none" strike="noStrike">
                        <a:solidFill>
                          <a:srgbClr val="000000"/>
                        </a:solidFill>
                        <a:effectLst/>
                        <a:latin typeface="Calibri" panose="020F0502020204030204" pitchFamily="34" charset="0"/>
                      </a:endParaRPr>
                    </a:p>
                  </a:txBody>
                  <a:tcPr marL="4200" marR="4200" marT="4200" marB="0" anchor="ctr"/>
                </a:tc>
                <a:extLst>
                  <a:ext uri="{0D108BD9-81ED-4DB2-BD59-A6C34878D82A}">
                    <a16:rowId xmlns:a16="http://schemas.microsoft.com/office/drawing/2014/main" val="1417252565"/>
                  </a:ext>
                </a:extLst>
              </a:tr>
              <a:tr h="259210">
                <a:tc>
                  <a:txBody>
                    <a:bodyPr/>
                    <a:lstStyle/>
                    <a:p>
                      <a:pPr algn="l" fontAlgn="ctr"/>
                      <a:r>
                        <a:rPr lang="ru-RU" sz="900" u="none" strike="noStrike">
                          <a:effectLst/>
                        </a:rPr>
                        <a:t>Удельный расход топлива на единицу теплоэнергии</a:t>
                      </a:r>
                      <a:endParaRPr lang="ru-RU" sz="900" b="0" i="0" u="none" strike="noStrike">
                        <a:solidFill>
                          <a:srgbClr val="000000"/>
                        </a:solidFill>
                        <a:effectLst/>
                        <a:latin typeface="Arial" panose="020B0604020202020204" pitchFamily="34" charset="0"/>
                      </a:endParaRPr>
                    </a:p>
                  </a:txBody>
                  <a:tcPr marL="4200" marR="4200" marT="4200" marB="0" anchor="ctr"/>
                </a:tc>
                <a:tc>
                  <a:txBody>
                    <a:bodyPr/>
                    <a:lstStyle/>
                    <a:p>
                      <a:pPr algn="ctr" fontAlgn="ctr"/>
                      <a:r>
                        <a:rPr lang="ru-RU" sz="900" u="none" strike="noStrike">
                          <a:effectLst/>
                        </a:rPr>
                        <a:t>  муниципальной программы</a:t>
                      </a:r>
                      <a:endParaRPr lang="ru-RU" sz="900" b="0" i="0" u="none" strike="noStrike">
                        <a:solidFill>
                          <a:srgbClr val="000000"/>
                        </a:solidFill>
                        <a:effectLst/>
                        <a:latin typeface="Arial" panose="020B0604020202020204" pitchFamily="34" charset="0"/>
                      </a:endParaRPr>
                    </a:p>
                  </a:txBody>
                  <a:tcPr marL="4200" marR="4200" marT="4200" marB="0" anchor="ctr"/>
                </a:tc>
                <a:tc>
                  <a:txBody>
                    <a:bodyPr/>
                    <a:lstStyle/>
                    <a:p>
                      <a:pPr algn="ctr" fontAlgn="ctr"/>
                      <a:r>
                        <a:rPr lang="ru-RU" sz="900" u="none" strike="noStrike">
                          <a:effectLst/>
                        </a:rPr>
                        <a:t>кг.у.т./Гкал</a:t>
                      </a:r>
                      <a:endParaRPr lang="ru-RU" sz="900" b="0" i="0" u="none" strike="noStrike">
                        <a:solidFill>
                          <a:srgbClr val="000000"/>
                        </a:solidFill>
                        <a:effectLst/>
                        <a:latin typeface="Arial" panose="020B0604020202020204" pitchFamily="34" charset="0"/>
                      </a:endParaRPr>
                    </a:p>
                  </a:txBody>
                  <a:tcPr marL="4200" marR="4200" marT="4200" marB="0" anchor="ctr"/>
                </a:tc>
                <a:tc>
                  <a:txBody>
                    <a:bodyPr/>
                    <a:lstStyle/>
                    <a:p>
                      <a:pPr algn="ctr" fontAlgn="ctr"/>
                      <a:r>
                        <a:rPr lang="ru-RU" sz="900" u="none" strike="noStrike">
                          <a:effectLst/>
                        </a:rPr>
                        <a:t>167,26</a:t>
                      </a:r>
                      <a:endParaRPr lang="ru-RU" sz="900" b="0" i="0" u="none" strike="noStrike">
                        <a:solidFill>
                          <a:srgbClr val="000000"/>
                        </a:solidFill>
                        <a:effectLst/>
                        <a:latin typeface="Arial" panose="020B0604020202020204" pitchFamily="34" charset="0"/>
                      </a:endParaRPr>
                    </a:p>
                  </a:txBody>
                  <a:tcPr marL="4200" marR="4200" marT="4200" marB="0" anchor="ct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ru-RU" sz="900" b="0" i="0" u="none" strike="noStrike" dirty="0">
                          <a:solidFill>
                            <a:srgbClr val="000000"/>
                          </a:solidFill>
                          <a:effectLst/>
                          <a:latin typeface="+mn-lt"/>
                        </a:rPr>
                        <a:t>177,6</a:t>
                      </a:r>
                    </a:p>
                  </a:txBody>
                  <a:tcPr marL="4200" marR="4200" marT="4200" marB="0" anchor="ctr"/>
                </a:tc>
                <a:tc>
                  <a:txBody>
                    <a:bodyPr/>
                    <a:lstStyle/>
                    <a:p>
                      <a:pPr algn="ctr" fontAlgn="ctr"/>
                      <a:r>
                        <a:rPr lang="ru-RU" sz="900" u="none" strike="noStrike">
                          <a:effectLst/>
                        </a:rPr>
                        <a:t>165,5</a:t>
                      </a:r>
                      <a:endParaRPr lang="ru-RU" sz="900" b="0" i="0" u="none" strike="noStrike">
                        <a:solidFill>
                          <a:srgbClr val="000000"/>
                        </a:solidFill>
                        <a:effectLst/>
                        <a:latin typeface="Arial" panose="020B0604020202020204" pitchFamily="34" charset="0"/>
                      </a:endParaRPr>
                    </a:p>
                  </a:txBody>
                  <a:tcPr marL="4200" marR="4200" marT="4200" marB="0" anchor="ctr"/>
                </a:tc>
                <a:tc>
                  <a:txBody>
                    <a:bodyPr/>
                    <a:lstStyle/>
                    <a:p>
                      <a:pPr algn="ctr" fontAlgn="ctr"/>
                      <a:r>
                        <a:rPr lang="ru-RU" sz="900" u="none" strike="noStrike">
                          <a:effectLst/>
                        </a:rPr>
                        <a:t>165,5</a:t>
                      </a:r>
                      <a:endParaRPr lang="ru-RU" sz="900" b="0" i="0" u="none" strike="noStrike">
                        <a:solidFill>
                          <a:srgbClr val="000000"/>
                        </a:solidFill>
                        <a:effectLst/>
                        <a:latin typeface="Arial" panose="020B0604020202020204" pitchFamily="34" charset="0"/>
                      </a:endParaRPr>
                    </a:p>
                  </a:txBody>
                  <a:tcPr marL="4200" marR="4200" marT="4200" marB="0" anchor="ctr"/>
                </a:tc>
                <a:tc>
                  <a:txBody>
                    <a:bodyPr/>
                    <a:lstStyle/>
                    <a:p>
                      <a:pPr algn="ctr" fontAlgn="ctr"/>
                      <a:r>
                        <a:rPr lang="ru-RU" sz="900" u="none" strike="noStrike">
                          <a:effectLst/>
                        </a:rPr>
                        <a:t>165,5</a:t>
                      </a:r>
                      <a:endParaRPr lang="ru-RU" sz="900" b="0" i="0" u="none" strike="noStrike">
                        <a:solidFill>
                          <a:srgbClr val="000000"/>
                        </a:solidFill>
                        <a:effectLst/>
                        <a:latin typeface="Calibri" panose="020F0502020204030204" pitchFamily="34" charset="0"/>
                      </a:endParaRPr>
                    </a:p>
                  </a:txBody>
                  <a:tcPr marL="4200" marR="4200" marT="4200" marB="0" anchor="ctr"/>
                </a:tc>
                <a:tc>
                  <a:txBody>
                    <a:bodyPr/>
                    <a:lstStyle/>
                    <a:p>
                      <a:pPr algn="ctr" fontAlgn="ctr"/>
                      <a:r>
                        <a:rPr lang="ru-RU" sz="900" u="none" strike="noStrike">
                          <a:effectLst/>
                        </a:rPr>
                        <a:t>165,5</a:t>
                      </a:r>
                      <a:endParaRPr lang="ru-RU" sz="900" b="0" i="0" u="none" strike="noStrike">
                        <a:solidFill>
                          <a:srgbClr val="000000"/>
                        </a:solidFill>
                        <a:effectLst/>
                        <a:latin typeface="Calibri" panose="020F0502020204030204" pitchFamily="34" charset="0"/>
                      </a:endParaRPr>
                    </a:p>
                  </a:txBody>
                  <a:tcPr marL="4200" marR="4200" marT="4200" marB="0" anchor="ctr"/>
                </a:tc>
                <a:extLst>
                  <a:ext uri="{0D108BD9-81ED-4DB2-BD59-A6C34878D82A}">
                    <a16:rowId xmlns:a16="http://schemas.microsoft.com/office/drawing/2014/main" val="2333845379"/>
                  </a:ext>
                </a:extLst>
              </a:tr>
              <a:tr h="259210">
                <a:tc>
                  <a:txBody>
                    <a:bodyPr/>
                    <a:lstStyle/>
                    <a:p>
                      <a:pPr algn="l" fontAlgn="ctr"/>
                      <a:r>
                        <a:rPr lang="ru-RU" sz="900" u="none" strike="noStrike" dirty="0">
                          <a:effectLst/>
                        </a:rPr>
                        <a:t>Удельный вес потерь </a:t>
                      </a:r>
                      <a:r>
                        <a:rPr lang="ru-RU" sz="900" u="none" strike="noStrike" dirty="0" err="1">
                          <a:effectLst/>
                        </a:rPr>
                        <a:t>теплоэнергии</a:t>
                      </a:r>
                      <a:r>
                        <a:rPr lang="ru-RU" sz="900" u="none" strike="noStrike" dirty="0">
                          <a:effectLst/>
                        </a:rPr>
                        <a:t> в общем количестве поданного в сеть тепла</a:t>
                      </a:r>
                      <a:endParaRPr lang="ru-RU" sz="900" b="0" i="0" u="none" strike="noStrike" dirty="0">
                        <a:solidFill>
                          <a:srgbClr val="000000"/>
                        </a:solidFill>
                        <a:effectLst/>
                        <a:latin typeface="Arial" panose="020B0604020202020204" pitchFamily="34" charset="0"/>
                      </a:endParaRPr>
                    </a:p>
                  </a:txBody>
                  <a:tcPr marL="4200" marR="4200" marT="4200" marB="0" anchor="ctr"/>
                </a:tc>
                <a:tc>
                  <a:txBody>
                    <a:bodyPr/>
                    <a:lstStyle/>
                    <a:p>
                      <a:pPr algn="ctr" fontAlgn="ctr"/>
                      <a:r>
                        <a:rPr lang="ru-RU" sz="900" u="none" strike="noStrike">
                          <a:effectLst/>
                        </a:rPr>
                        <a:t>  муниципальной программы</a:t>
                      </a:r>
                      <a:endParaRPr lang="ru-RU" sz="900" b="0" i="0" u="none" strike="noStrike">
                        <a:solidFill>
                          <a:srgbClr val="000000"/>
                        </a:solidFill>
                        <a:effectLst/>
                        <a:latin typeface="Arial" panose="020B0604020202020204" pitchFamily="34" charset="0"/>
                      </a:endParaRPr>
                    </a:p>
                  </a:txBody>
                  <a:tcPr marL="4200" marR="4200" marT="4200" marB="0" anchor="ctr"/>
                </a:tc>
                <a:tc>
                  <a:txBody>
                    <a:bodyPr/>
                    <a:lstStyle/>
                    <a:p>
                      <a:pPr algn="ctr" fontAlgn="ctr"/>
                      <a:r>
                        <a:rPr lang="ru-RU" sz="900" u="none" strike="noStrike">
                          <a:effectLst/>
                        </a:rPr>
                        <a:t>Процент</a:t>
                      </a:r>
                      <a:endParaRPr lang="ru-RU" sz="900" b="0" i="0" u="none" strike="noStrike">
                        <a:solidFill>
                          <a:srgbClr val="000000"/>
                        </a:solidFill>
                        <a:effectLst/>
                        <a:latin typeface="Arial" panose="020B0604020202020204" pitchFamily="34" charset="0"/>
                      </a:endParaRPr>
                    </a:p>
                  </a:txBody>
                  <a:tcPr marL="4200" marR="4200" marT="4200" marB="0" anchor="ctr"/>
                </a:tc>
                <a:tc>
                  <a:txBody>
                    <a:bodyPr/>
                    <a:lstStyle/>
                    <a:p>
                      <a:pPr algn="ctr" fontAlgn="ctr"/>
                      <a:r>
                        <a:rPr lang="ru-RU" sz="900" u="none" strike="noStrike">
                          <a:effectLst/>
                        </a:rPr>
                        <a:t>9,12</a:t>
                      </a:r>
                      <a:endParaRPr lang="ru-RU" sz="900" b="0" i="0" u="none" strike="noStrike">
                        <a:solidFill>
                          <a:srgbClr val="000000"/>
                        </a:solidFill>
                        <a:effectLst/>
                        <a:latin typeface="Arial" panose="020B0604020202020204" pitchFamily="34" charset="0"/>
                      </a:endParaRPr>
                    </a:p>
                  </a:txBody>
                  <a:tcPr marL="4200" marR="4200" marT="4200" marB="0" anchor="ctr"/>
                </a:tc>
                <a:tc>
                  <a:txBody>
                    <a:bodyPr/>
                    <a:lstStyle/>
                    <a:p>
                      <a:pPr algn="ctr" fontAlgn="ctr"/>
                      <a:r>
                        <a:rPr lang="en-US" sz="900" u="none" strike="noStrike" dirty="0">
                          <a:effectLst/>
                        </a:rPr>
                        <a:t>8,6</a:t>
                      </a:r>
                      <a:endParaRPr lang="ru-RU" sz="900" b="0" i="0" u="none" strike="noStrike" dirty="0">
                        <a:solidFill>
                          <a:srgbClr val="000000"/>
                        </a:solidFill>
                        <a:effectLst/>
                        <a:latin typeface="Arial" panose="020B0604020202020204" pitchFamily="34" charset="0"/>
                      </a:endParaRPr>
                    </a:p>
                  </a:txBody>
                  <a:tcPr marL="4200" marR="4200" marT="4200" marB="0" anchor="ctr"/>
                </a:tc>
                <a:tc>
                  <a:txBody>
                    <a:bodyPr/>
                    <a:lstStyle/>
                    <a:p>
                      <a:pPr algn="ctr" fontAlgn="ctr"/>
                      <a:r>
                        <a:rPr lang="ru-RU" sz="900" u="none" strike="noStrike">
                          <a:effectLst/>
                        </a:rPr>
                        <a:t>8,6</a:t>
                      </a:r>
                      <a:endParaRPr lang="ru-RU" sz="900" b="0" i="0" u="none" strike="noStrike">
                        <a:solidFill>
                          <a:srgbClr val="000000"/>
                        </a:solidFill>
                        <a:effectLst/>
                        <a:latin typeface="Arial" panose="020B0604020202020204" pitchFamily="34" charset="0"/>
                      </a:endParaRPr>
                    </a:p>
                  </a:txBody>
                  <a:tcPr marL="4200" marR="4200" marT="4200" marB="0" anchor="ctr"/>
                </a:tc>
                <a:tc>
                  <a:txBody>
                    <a:bodyPr/>
                    <a:lstStyle/>
                    <a:p>
                      <a:pPr algn="ctr" fontAlgn="ctr"/>
                      <a:r>
                        <a:rPr lang="ru-RU" sz="900" u="none" strike="noStrike">
                          <a:effectLst/>
                        </a:rPr>
                        <a:t>8,6</a:t>
                      </a:r>
                      <a:endParaRPr lang="ru-RU" sz="900" b="0" i="0" u="none" strike="noStrike">
                        <a:solidFill>
                          <a:srgbClr val="000000"/>
                        </a:solidFill>
                        <a:effectLst/>
                        <a:latin typeface="Arial" panose="020B0604020202020204" pitchFamily="34" charset="0"/>
                      </a:endParaRPr>
                    </a:p>
                  </a:txBody>
                  <a:tcPr marL="4200" marR="4200" marT="4200" marB="0" anchor="ctr"/>
                </a:tc>
                <a:tc>
                  <a:txBody>
                    <a:bodyPr/>
                    <a:lstStyle/>
                    <a:p>
                      <a:pPr algn="ctr" fontAlgn="ctr"/>
                      <a:r>
                        <a:rPr lang="ru-RU" sz="900" u="none" strike="noStrike">
                          <a:effectLst/>
                        </a:rPr>
                        <a:t>8,6</a:t>
                      </a:r>
                      <a:endParaRPr lang="ru-RU" sz="900" b="0" i="0" u="none" strike="noStrike">
                        <a:solidFill>
                          <a:srgbClr val="000000"/>
                        </a:solidFill>
                        <a:effectLst/>
                        <a:latin typeface="Calibri" panose="020F0502020204030204" pitchFamily="34" charset="0"/>
                      </a:endParaRPr>
                    </a:p>
                  </a:txBody>
                  <a:tcPr marL="4200" marR="4200" marT="4200" marB="0" anchor="ctr"/>
                </a:tc>
                <a:tc>
                  <a:txBody>
                    <a:bodyPr/>
                    <a:lstStyle/>
                    <a:p>
                      <a:pPr algn="ctr" fontAlgn="ctr"/>
                      <a:r>
                        <a:rPr lang="ru-RU" sz="900" u="none" strike="noStrike">
                          <a:effectLst/>
                        </a:rPr>
                        <a:t>8,6</a:t>
                      </a:r>
                      <a:endParaRPr lang="ru-RU" sz="900" b="0" i="0" u="none" strike="noStrike">
                        <a:solidFill>
                          <a:srgbClr val="000000"/>
                        </a:solidFill>
                        <a:effectLst/>
                        <a:latin typeface="Calibri" panose="020F0502020204030204" pitchFamily="34" charset="0"/>
                      </a:endParaRPr>
                    </a:p>
                  </a:txBody>
                  <a:tcPr marL="4200" marR="4200" marT="4200" marB="0" anchor="ctr"/>
                </a:tc>
                <a:extLst>
                  <a:ext uri="{0D108BD9-81ED-4DB2-BD59-A6C34878D82A}">
                    <a16:rowId xmlns:a16="http://schemas.microsoft.com/office/drawing/2014/main" val="1047111680"/>
                  </a:ext>
                </a:extLst>
              </a:tr>
              <a:tr h="300274">
                <a:tc>
                  <a:txBody>
                    <a:bodyPr/>
                    <a:lstStyle/>
                    <a:p>
                      <a:pPr algn="l" fontAlgn="ctr"/>
                      <a:r>
                        <a:rPr lang="ru-RU" sz="900" u="none" strike="noStrike" dirty="0">
                          <a:effectLst/>
                        </a:rPr>
                        <a:t>Количество созданных и восстановленных котельных, в том числе переведенных на природный газ</a:t>
                      </a:r>
                      <a:endParaRPr lang="ru-RU" sz="900" b="0" i="0" u="none" strike="noStrike" dirty="0">
                        <a:solidFill>
                          <a:srgbClr val="000000"/>
                        </a:solidFill>
                        <a:effectLst/>
                        <a:latin typeface="Arial" panose="020B0604020202020204" pitchFamily="34" charset="0"/>
                      </a:endParaRPr>
                    </a:p>
                  </a:txBody>
                  <a:tcPr marL="4200" marR="4200" marT="4200" marB="0" anchor="ctr"/>
                </a:tc>
                <a:tc>
                  <a:txBody>
                    <a:bodyPr/>
                    <a:lstStyle/>
                    <a:p>
                      <a:pPr algn="ctr" fontAlgn="ctr"/>
                      <a:r>
                        <a:rPr lang="ru-RU" sz="900" u="none" strike="noStrike">
                          <a:effectLst/>
                        </a:rPr>
                        <a:t>  муниципальной программы</a:t>
                      </a:r>
                      <a:endParaRPr lang="ru-RU" sz="900" b="0" i="0" u="none" strike="noStrike">
                        <a:solidFill>
                          <a:srgbClr val="000000"/>
                        </a:solidFill>
                        <a:effectLst/>
                        <a:latin typeface="Arial" panose="020B0604020202020204" pitchFamily="34" charset="0"/>
                      </a:endParaRPr>
                    </a:p>
                  </a:txBody>
                  <a:tcPr marL="4200" marR="4200" marT="4200" marB="0" anchor="ctr"/>
                </a:tc>
                <a:tc>
                  <a:txBody>
                    <a:bodyPr/>
                    <a:lstStyle/>
                    <a:p>
                      <a:pPr algn="ctr" fontAlgn="ctr"/>
                      <a:r>
                        <a:rPr lang="ru-RU" sz="900" u="none" strike="noStrike">
                          <a:effectLst/>
                        </a:rPr>
                        <a:t>едениц</a:t>
                      </a:r>
                      <a:endParaRPr lang="ru-RU" sz="900" b="0" i="0" u="none" strike="noStrike">
                        <a:solidFill>
                          <a:srgbClr val="000000"/>
                        </a:solidFill>
                        <a:effectLst/>
                        <a:latin typeface="Arial" panose="020B0604020202020204" pitchFamily="34" charset="0"/>
                      </a:endParaRPr>
                    </a:p>
                  </a:txBody>
                  <a:tcPr marL="4200" marR="4200" marT="4200" marB="0" anchor="ctr"/>
                </a:tc>
                <a:tc>
                  <a:txBody>
                    <a:bodyPr/>
                    <a:lstStyle/>
                    <a:p>
                      <a:pPr algn="ctr" fontAlgn="ctr"/>
                      <a:r>
                        <a:rPr lang="ru-RU" sz="900" u="none" strike="noStrike">
                          <a:effectLst/>
                        </a:rPr>
                        <a:t>0</a:t>
                      </a:r>
                      <a:endParaRPr lang="ru-RU" sz="900" b="0" i="0" u="none" strike="noStrike">
                        <a:solidFill>
                          <a:srgbClr val="000000"/>
                        </a:solidFill>
                        <a:effectLst/>
                        <a:latin typeface="Arial" panose="020B0604020202020204" pitchFamily="34" charset="0"/>
                      </a:endParaRPr>
                    </a:p>
                  </a:txBody>
                  <a:tcPr marL="4200" marR="4200" marT="4200" marB="0" anchor="ctr"/>
                </a:tc>
                <a:tc>
                  <a:txBody>
                    <a:bodyPr/>
                    <a:lstStyle/>
                    <a:p>
                      <a:pPr algn="ctr" fontAlgn="ctr"/>
                      <a:r>
                        <a:rPr lang="en-US" sz="900" u="none" strike="noStrike" dirty="0">
                          <a:effectLst/>
                        </a:rPr>
                        <a:t>1</a:t>
                      </a:r>
                      <a:endParaRPr lang="ru-RU" sz="900" b="0" i="0" u="none" strike="noStrike" dirty="0">
                        <a:solidFill>
                          <a:srgbClr val="000000"/>
                        </a:solidFill>
                        <a:effectLst/>
                        <a:latin typeface="Arial" panose="020B0604020202020204" pitchFamily="34" charset="0"/>
                      </a:endParaRPr>
                    </a:p>
                  </a:txBody>
                  <a:tcPr marL="4200" marR="4200" marT="4200" marB="0" anchor="ctr"/>
                </a:tc>
                <a:tc>
                  <a:txBody>
                    <a:bodyPr/>
                    <a:lstStyle/>
                    <a:p>
                      <a:pPr algn="ctr" fontAlgn="ctr"/>
                      <a:r>
                        <a:rPr lang="en-US" sz="900" u="none" strike="noStrike" dirty="0">
                          <a:effectLst/>
                        </a:rPr>
                        <a:t>0</a:t>
                      </a:r>
                      <a:endParaRPr lang="ru-RU" sz="900" b="0" i="0" u="none" strike="noStrike" dirty="0">
                        <a:solidFill>
                          <a:srgbClr val="000000"/>
                        </a:solidFill>
                        <a:effectLst/>
                        <a:latin typeface="Arial" panose="020B0604020202020204" pitchFamily="34" charset="0"/>
                      </a:endParaRPr>
                    </a:p>
                  </a:txBody>
                  <a:tcPr marL="4200" marR="4200" marT="4200" marB="0" anchor="ctr"/>
                </a:tc>
                <a:tc>
                  <a:txBody>
                    <a:bodyPr/>
                    <a:lstStyle/>
                    <a:p>
                      <a:pPr algn="ctr" fontAlgn="ctr"/>
                      <a:r>
                        <a:rPr lang="en-US" sz="900" u="none" strike="noStrike" dirty="0">
                          <a:effectLst/>
                        </a:rPr>
                        <a:t>1</a:t>
                      </a:r>
                      <a:endParaRPr lang="ru-RU" sz="900" b="0" i="0" u="none" strike="noStrike" dirty="0">
                        <a:solidFill>
                          <a:srgbClr val="000000"/>
                        </a:solidFill>
                        <a:effectLst/>
                        <a:latin typeface="Arial" panose="020B0604020202020204" pitchFamily="34" charset="0"/>
                      </a:endParaRPr>
                    </a:p>
                  </a:txBody>
                  <a:tcPr marL="4200" marR="4200" marT="4200" marB="0" anchor="ctr"/>
                </a:tc>
                <a:tc>
                  <a:txBody>
                    <a:bodyPr/>
                    <a:lstStyle/>
                    <a:p>
                      <a:pPr algn="ctr" fontAlgn="ctr"/>
                      <a:r>
                        <a:rPr lang="en-US" sz="900" u="none" strike="noStrike" dirty="0">
                          <a:effectLst/>
                        </a:rPr>
                        <a:t>0</a:t>
                      </a:r>
                      <a:endParaRPr lang="ru-RU" sz="900" b="0" i="0" u="none" strike="noStrike" dirty="0">
                        <a:solidFill>
                          <a:srgbClr val="000000"/>
                        </a:solidFill>
                        <a:effectLst/>
                        <a:latin typeface="Calibri" panose="020F0502020204030204" pitchFamily="34" charset="0"/>
                      </a:endParaRPr>
                    </a:p>
                  </a:txBody>
                  <a:tcPr marL="4200" marR="4200" marT="4200" marB="0" anchor="ctr"/>
                </a:tc>
                <a:tc>
                  <a:txBody>
                    <a:bodyPr/>
                    <a:lstStyle/>
                    <a:p>
                      <a:pPr algn="ctr" fontAlgn="ctr"/>
                      <a:r>
                        <a:rPr lang="ru-RU" sz="900" u="none" strike="noStrike">
                          <a:effectLst/>
                        </a:rPr>
                        <a:t>0</a:t>
                      </a:r>
                      <a:endParaRPr lang="ru-RU" sz="900" b="0" i="0" u="none" strike="noStrike">
                        <a:solidFill>
                          <a:srgbClr val="000000"/>
                        </a:solidFill>
                        <a:effectLst/>
                        <a:latin typeface="Calibri" panose="020F0502020204030204" pitchFamily="34" charset="0"/>
                      </a:endParaRPr>
                    </a:p>
                  </a:txBody>
                  <a:tcPr marL="4200" marR="4200" marT="4200" marB="0" anchor="ctr"/>
                </a:tc>
                <a:extLst>
                  <a:ext uri="{0D108BD9-81ED-4DB2-BD59-A6C34878D82A}">
                    <a16:rowId xmlns:a16="http://schemas.microsoft.com/office/drawing/2014/main" val="143062599"/>
                  </a:ext>
                </a:extLst>
              </a:tr>
              <a:tr h="300274">
                <a:tc>
                  <a:txBody>
                    <a:bodyPr/>
                    <a:lstStyle/>
                    <a:p>
                      <a:pPr algn="l" fontAlgn="ctr"/>
                      <a:r>
                        <a:rPr lang="ru-RU" sz="900" u="none" strike="noStrike" dirty="0">
                          <a:effectLst/>
                        </a:rPr>
                        <a:t>Количество созданных и восстановленных объектов коммунальной инфраструктуры (котельные, ЦТП, сети)</a:t>
                      </a:r>
                      <a:endParaRPr lang="ru-RU" sz="900" b="0" i="0" u="none" strike="noStrike" dirty="0">
                        <a:solidFill>
                          <a:srgbClr val="000000"/>
                        </a:solidFill>
                        <a:effectLst/>
                        <a:latin typeface="Arial" panose="020B0604020202020204" pitchFamily="34" charset="0"/>
                      </a:endParaRPr>
                    </a:p>
                  </a:txBody>
                  <a:tcPr marL="4200" marR="4200" marT="4200" marB="0" anchor="ctr"/>
                </a:tc>
                <a:tc>
                  <a:txBody>
                    <a:bodyPr/>
                    <a:lstStyle/>
                    <a:p>
                      <a:pPr algn="ctr" fontAlgn="ctr"/>
                      <a:r>
                        <a:rPr lang="ru-RU" sz="900" u="none" strike="noStrike">
                          <a:effectLst/>
                        </a:rPr>
                        <a:t>Отраслевой приоритетный  </a:t>
                      </a:r>
                      <a:endParaRPr lang="ru-RU" sz="900" b="0" i="0" u="none" strike="noStrike">
                        <a:solidFill>
                          <a:srgbClr val="000000"/>
                        </a:solidFill>
                        <a:effectLst/>
                        <a:latin typeface="Arial" panose="020B0604020202020204" pitchFamily="34" charset="0"/>
                      </a:endParaRPr>
                    </a:p>
                  </a:txBody>
                  <a:tcPr marL="4200" marR="4200" marT="4200" marB="0" anchor="ctr"/>
                </a:tc>
                <a:tc>
                  <a:txBody>
                    <a:bodyPr/>
                    <a:lstStyle/>
                    <a:p>
                      <a:pPr algn="ctr" fontAlgn="ctr"/>
                      <a:r>
                        <a:rPr lang="ru-RU" sz="900" u="none" strike="noStrike">
                          <a:effectLst/>
                        </a:rPr>
                        <a:t>едениц</a:t>
                      </a:r>
                      <a:endParaRPr lang="ru-RU" sz="900" b="0" i="0" u="none" strike="noStrike">
                        <a:solidFill>
                          <a:srgbClr val="000000"/>
                        </a:solidFill>
                        <a:effectLst/>
                        <a:latin typeface="Arial" panose="020B0604020202020204" pitchFamily="34" charset="0"/>
                      </a:endParaRPr>
                    </a:p>
                  </a:txBody>
                  <a:tcPr marL="4200" marR="4200" marT="4200" marB="0" anchor="ctr"/>
                </a:tc>
                <a:tc>
                  <a:txBody>
                    <a:bodyPr/>
                    <a:lstStyle/>
                    <a:p>
                      <a:pPr algn="ctr" fontAlgn="ctr"/>
                      <a:r>
                        <a:rPr lang="ru-RU" sz="900" u="none" strike="noStrike">
                          <a:effectLst/>
                        </a:rPr>
                        <a:t>0</a:t>
                      </a:r>
                      <a:endParaRPr lang="ru-RU" sz="900" b="0" i="0" u="none" strike="noStrike">
                        <a:solidFill>
                          <a:srgbClr val="000000"/>
                        </a:solidFill>
                        <a:effectLst/>
                        <a:latin typeface="Arial" panose="020B0604020202020204" pitchFamily="34" charset="0"/>
                      </a:endParaRPr>
                    </a:p>
                  </a:txBody>
                  <a:tcPr marL="4200" marR="4200" marT="4200" marB="0" anchor="ctr"/>
                </a:tc>
                <a:tc>
                  <a:txBody>
                    <a:bodyPr/>
                    <a:lstStyle/>
                    <a:p>
                      <a:pPr algn="ctr" fontAlgn="ctr"/>
                      <a:r>
                        <a:rPr lang="en-US" sz="900" u="none" strike="noStrike" dirty="0">
                          <a:effectLst/>
                        </a:rPr>
                        <a:t>1</a:t>
                      </a:r>
                      <a:endParaRPr lang="ru-RU" sz="900" b="0" i="0" u="none" strike="noStrike" dirty="0">
                        <a:solidFill>
                          <a:srgbClr val="000000"/>
                        </a:solidFill>
                        <a:effectLst/>
                        <a:latin typeface="Arial" panose="020B0604020202020204" pitchFamily="34" charset="0"/>
                      </a:endParaRPr>
                    </a:p>
                  </a:txBody>
                  <a:tcPr marL="4200" marR="4200" marT="4200" marB="0" anchor="ctr"/>
                </a:tc>
                <a:tc>
                  <a:txBody>
                    <a:bodyPr/>
                    <a:lstStyle/>
                    <a:p>
                      <a:pPr algn="ctr" fontAlgn="ctr"/>
                      <a:r>
                        <a:rPr lang="en-US" sz="900" u="none" strike="noStrike" dirty="0">
                          <a:effectLst/>
                        </a:rPr>
                        <a:t>0</a:t>
                      </a:r>
                      <a:endParaRPr lang="ru-RU" sz="900" b="0" i="0" u="none" strike="noStrike" dirty="0">
                        <a:solidFill>
                          <a:srgbClr val="000000"/>
                        </a:solidFill>
                        <a:effectLst/>
                        <a:latin typeface="Arial" panose="020B0604020202020204" pitchFamily="34" charset="0"/>
                      </a:endParaRPr>
                    </a:p>
                  </a:txBody>
                  <a:tcPr marL="4200" marR="4200" marT="4200" marB="0" anchor="ctr"/>
                </a:tc>
                <a:tc>
                  <a:txBody>
                    <a:bodyPr/>
                    <a:lstStyle/>
                    <a:p>
                      <a:pPr algn="ctr" fontAlgn="ctr"/>
                      <a:r>
                        <a:rPr lang="en-US" sz="900" u="none" strike="noStrike" dirty="0">
                          <a:effectLst/>
                        </a:rPr>
                        <a:t>1</a:t>
                      </a:r>
                      <a:endParaRPr lang="ru-RU" sz="900" b="0" i="0" u="none" strike="noStrike" dirty="0">
                        <a:solidFill>
                          <a:srgbClr val="000000"/>
                        </a:solidFill>
                        <a:effectLst/>
                        <a:latin typeface="Arial" panose="020B0604020202020204" pitchFamily="34" charset="0"/>
                      </a:endParaRPr>
                    </a:p>
                  </a:txBody>
                  <a:tcPr marL="4200" marR="4200" marT="4200" marB="0" anchor="ctr"/>
                </a:tc>
                <a:tc>
                  <a:txBody>
                    <a:bodyPr/>
                    <a:lstStyle/>
                    <a:p>
                      <a:pPr algn="ctr" fontAlgn="ctr"/>
                      <a:r>
                        <a:rPr lang="en-US" sz="900" u="none" strike="noStrike" dirty="0">
                          <a:effectLst/>
                        </a:rPr>
                        <a:t>0</a:t>
                      </a:r>
                      <a:endParaRPr lang="ru-RU" sz="900" b="0" i="0" u="none" strike="noStrike" dirty="0">
                        <a:solidFill>
                          <a:srgbClr val="000000"/>
                        </a:solidFill>
                        <a:effectLst/>
                        <a:latin typeface="Calibri" panose="020F0502020204030204" pitchFamily="34" charset="0"/>
                      </a:endParaRPr>
                    </a:p>
                  </a:txBody>
                  <a:tcPr marL="4200" marR="4200" marT="4200" marB="0" anchor="ctr"/>
                </a:tc>
                <a:tc>
                  <a:txBody>
                    <a:bodyPr/>
                    <a:lstStyle/>
                    <a:p>
                      <a:pPr algn="ctr" fontAlgn="ctr"/>
                      <a:r>
                        <a:rPr lang="ru-RU" sz="900" u="none" strike="noStrike">
                          <a:effectLst/>
                        </a:rPr>
                        <a:t>0</a:t>
                      </a:r>
                      <a:endParaRPr lang="ru-RU" sz="900" b="0" i="0" u="none" strike="noStrike">
                        <a:solidFill>
                          <a:srgbClr val="000000"/>
                        </a:solidFill>
                        <a:effectLst/>
                        <a:latin typeface="Calibri" panose="020F0502020204030204" pitchFamily="34" charset="0"/>
                      </a:endParaRPr>
                    </a:p>
                  </a:txBody>
                  <a:tcPr marL="4200" marR="4200" marT="4200" marB="0" anchor="ctr"/>
                </a:tc>
                <a:extLst>
                  <a:ext uri="{0D108BD9-81ED-4DB2-BD59-A6C34878D82A}">
                    <a16:rowId xmlns:a16="http://schemas.microsoft.com/office/drawing/2014/main" val="510488675"/>
                  </a:ext>
                </a:extLst>
              </a:tr>
              <a:tr h="259210">
                <a:tc>
                  <a:txBody>
                    <a:bodyPr/>
                    <a:lstStyle/>
                    <a:p>
                      <a:pPr algn="l" fontAlgn="ctr"/>
                      <a:r>
                        <a:rPr lang="ru-RU" sz="900" u="none" strike="noStrike" dirty="0">
                          <a:effectLst/>
                        </a:rPr>
                        <a:t>Удельный вес оборудования частного жилищного фонда централизованным водоотведением</a:t>
                      </a:r>
                      <a:endParaRPr lang="ru-RU" sz="900" b="0" i="0" u="none" strike="noStrike" dirty="0">
                        <a:solidFill>
                          <a:srgbClr val="000000"/>
                        </a:solidFill>
                        <a:effectLst/>
                        <a:latin typeface="Arial" panose="020B0604020202020204" pitchFamily="34" charset="0"/>
                      </a:endParaRPr>
                    </a:p>
                  </a:txBody>
                  <a:tcPr marL="4200" marR="4200" marT="4200" marB="0" anchor="ctr"/>
                </a:tc>
                <a:tc>
                  <a:txBody>
                    <a:bodyPr/>
                    <a:lstStyle/>
                    <a:p>
                      <a:pPr algn="ctr" fontAlgn="ctr"/>
                      <a:r>
                        <a:rPr lang="ru-RU" sz="900" u="none" strike="noStrike">
                          <a:effectLst/>
                        </a:rPr>
                        <a:t>  муниципальной программы</a:t>
                      </a:r>
                      <a:endParaRPr lang="ru-RU" sz="900" b="0" i="0" u="none" strike="noStrike">
                        <a:solidFill>
                          <a:srgbClr val="000000"/>
                        </a:solidFill>
                        <a:effectLst/>
                        <a:latin typeface="Arial" panose="020B0604020202020204" pitchFamily="34" charset="0"/>
                      </a:endParaRPr>
                    </a:p>
                  </a:txBody>
                  <a:tcPr marL="4200" marR="4200" marT="4200" marB="0" anchor="ctr"/>
                </a:tc>
                <a:tc>
                  <a:txBody>
                    <a:bodyPr/>
                    <a:lstStyle/>
                    <a:p>
                      <a:pPr algn="ctr" fontAlgn="ctr"/>
                      <a:r>
                        <a:rPr lang="ru-RU" sz="900" u="none" strike="noStrike">
                          <a:effectLst/>
                        </a:rPr>
                        <a:t>Процент</a:t>
                      </a:r>
                      <a:endParaRPr lang="ru-RU" sz="900" b="0" i="0" u="none" strike="noStrike">
                        <a:solidFill>
                          <a:srgbClr val="000000"/>
                        </a:solidFill>
                        <a:effectLst/>
                        <a:latin typeface="Arial" panose="020B0604020202020204" pitchFamily="34" charset="0"/>
                      </a:endParaRPr>
                    </a:p>
                  </a:txBody>
                  <a:tcPr marL="4200" marR="4200" marT="4200" marB="0" anchor="ctr"/>
                </a:tc>
                <a:tc>
                  <a:txBody>
                    <a:bodyPr/>
                    <a:lstStyle/>
                    <a:p>
                      <a:pPr algn="ctr" fontAlgn="ctr"/>
                      <a:r>
                        <a:rPr lang="ru-RU" sz="900" u="none" strike="noStrike">
                          <a:effectLst/>
                        </a:rPr>
                        <a:t>4,3</a:t>
                      </a:r>
                      <a:endParaRPr lang="ru-RU" sz="900" b="0" i="0" u="none" strike="noStrike">
                        <a:solidFill>
                          <a:srgbClr val="000000"/>
                        </a:solidFill>
                        <a:effectLst/>
                        <a:latin typeface="Arial" panose="020B0604020202020204" pitchFamily="34" charset="0"/>
                      </a:endParaRPr>
                    </a:p>
                  </a:txBody>
                  <a:tcPr marL="4200" marR="4200" marT="4200" marB="0" anchor="ctr"/>
                </a:tc>
                <a:tc>
                  <a:txBody>
                    <a:bodyPr/>
                    <a:lstStyle/>
                    <a:p>
                      <a:pPr algn="ctr" fontAlgn="ctr"/>
                      <a:r>
                        <a:rPr lang="en-US" sz="900" u="none" strike="noStrike" dirty="0">
                          <a:effectLst/>
                        </a:rPr>
                        <a:t>12,9</a:t>
                      </a:r>
                      <a:endParaRPr lang="ru-RU" sz="900" b="0" i="0" u="none" strike="noStrike" dirty="0">
                        <a:solidFill>
                          <a:srgbClr val="000000"/>
                        </a:solidFill>
                        <a:effectLst/>
                        <a:latin typeface="Arial" panose="020B0604020202020204" pitchFamily="34" charset="0"/>
                      </a:endParaRPr>
                    </a:p>
                  </a:txBody>
                  <a:tcPr marL="4200" marR="4200" marT="4200" marB="0" anchor="ctr"/>
                </a:tc>
                <a:tc>
                  <a:txBody>
                    <a:bodyPr/>
                    <a:lstStyle/>
                    <a:p>
                      <a:pPr algn="ctr" fontAlgn="ctr"/>
                      <a:r>
                        <a:rPr lang="en-US" sz="900" u="none" strike="noStrike" dirty="0">
                          <a:effectLst/>
                        </a:rPr>
                        <a:t>19,4</a:t>
                      </a:r>
                      <a:endParaRPr lang="ru-RU" sz="900" b="0" i="0" u="none" strike="noStrike" dirty="0">
                        <a:solidFill>
                          <a:srgbClr val="000000"/>
                        </a:solidFill>
                        <a:effectLst/>
                        <a:latin typeface="Arial" panose="020B0604020202020204" pitchFamily="34" charset="0"/>
                      </a:endParaRPr>
                    </a:p>
                  </a:txBody>
                  <a:tcPr marL="4200" marR="4200" marT="4200" marB="0" anchor="ctr"/>
                </a:tc>
                <a:tc>
                  <a:txBody>
                    <a:bodyPr/>
                    <a:lstStyle/>
                    <a:p>
                      <a:pPr algn="ctr" fontAlgn="ctr"/>
                      <a:r>
                        <a:rPr lang="en-US" sz="900" u="none" strike="noStrike" dirty="0">
                          <a:effectLst/>
                        </a:rPr>
                        <a:t>29,1</a:t>
                      </a:r>
                      <a:endParaRPr lang="ru-RU" sz="900" b="0" i="0" u="none" strike="noStrike" dirty="0">
                        <a:solidFill>
                          <a:srgbClr val="000000"/>
                        </a:solidFill>
                        <a:effectLst/>
                        <a:latin typeface="Arial" panose="020B0604020202020204" pitchFamily="34" charset="0"/>
                      </a:endParaRPr>
                    </a:p>
                  </a:txBody>
                  <a:tcPr marL="4200" marR="4200" marT="4200" marB="0" anchor="ctr"/>
                </a:tc>
                <a:tc>
                  <a:txBody>
                    <a:bodyPr/>
                    <a:lstStyle/>
                    <a:p>
                      <a:pPr algn="ctr" fontAlgn="ctr"/>
                      <a:r>
                        <a:rPr lang="en-US" sz="900" u="none" strike="noStrike" dirty="0">
                          <a:effectLst/>
                        </a:rPr>
                        <a:t>38,8</a:t>
                      </a:r>
                      <a:endParaRPr lang="ru-RU" sz="900" b="0" i="0" u="none" strike="noStrike" dirty="0">
                        <a:solidFill>
                          <a:srgbClr val="000000"/>
                        </a:solidFill>
                        <a:effectLst/>
                        <a:latin typeface="Calibri" panose="020F0502020204030204" pitchFamily="34" charset="0"/>
                      </a:endParaRPr>
                    </a:p>
                  </a:txBody>
                  <a:tcPr marL="4200" marR="4200" marT="4200" marB="0" anchor="ctr"/>
                </a:tc>
                <a:tc>
                  <a:txBody>
                    <a:bodyPr/>
                    <a:lstStyle/>
                    <a:p>
                      <a:pPr algn="ctr" fontAlgn="ctr"/>
                      <a:r>
                        <a:rPr lang="ru-RU" sz="900" u="none" strike="noStrike">
                          <a:effectLst/>
                        </a:rPr>
                        <a:t>38,8</a:t>
                      </a:r>
                      <a:endParaRPr lang="ru-RU" sz="900" b="0" i="0" u="none" strike="noStrike">
                        <a:solidFill>
                          <a:srgbClr val="000000"/>
                        </a:solidFill>
                        <a:effectLst/>
                        <a:latin typeface="Calibri" panose="020F0502020204030204" pitchFamily="34" charset="0"/>
                      </a:endParaRPr>
                    </a:p>
                  </a:txBody>
                  <a:tcPr marL="4200" marR="4200" marT="4200" marB="0" anchor="ctr"/>
                </a:tc>
                <a:extLst>
                  <a:ext uri="{0D108BD9-81ED-4DB2-BD59-A6C34878D82A}">
                    <a16:rowId xmlns:a16="http://schemas.microsoft.com/office/drawing/2014/main" val="956156310"/>
                  </a:ext>
                </a:extLst>
              </a:tr>
              <a:tr h="398855">
                <a:tc>
                  <a:txBody>
                    <a:bodyPr/>
                    <a:lstStyle/>
                    <a:p>
                      <a:pPr algn="l" fontAlgn="ctr"/>
                      <a:r>
                        <a:rPr lang="ru-RU" sz="900" u="none" strike="noStrike" dirty="0">
                          <a:effectLst/>
                        </a:rPr>
                        <a:t>Уровень готовности объектов жилищно-коммунального хозяйства муниципальных образований Московской области к осенне-зимнему периоду</a:t>
                      </a:r>
                      <a:endParaRPr lang="ru-RU" sz="900" b="0" i="0" u="none" strike="noStrike" dirty="0">
                        <a:solidFill>
                          <a:srgbClr val="000000"/>
                        </a:solidFill>
                        <a:effectLst/>
                        <a:latin typeface="Arial" panose="020B0604020202020204" pitchFamily="34" charset="0"/>
                      </a:endParaRPr>
                    </a:p>
                  </a:txBody>
                  <a:tcPr marL="4200" marR="4200" marT="4200" marB="0" anchor="ctr"/>
                </a:tc>
                <a:tc>
                  <a:txBody>
                    <a:bodyPr/>
                    <a:lstStyle/>
                    <a:p>
                      <a:pPr algn="ctr" fontAlgn="ctr"/>
                      <a:r>
                        <a:rPr lang="ru-RU" sz="900" u="none" strike="noStrike">
                          <a:effectLst/>
                        </a:rPr>
                        <a:t>  муниципальной программы</a:t>
                      </a:r>
                      <a:endParaRPr lang="ru-RU" sz="900" b="0" i="0" u="none" strike="noStrike">
                        <a:solidFill>
                          <a:srgbClr val="000000"/>
                        </a:solidFill>
                        <a:effectLst/>
                        <a:latin typeface="Arial" panose="020B0604020202020204" pitchFamily="34" charset="0"/>
                      </a:endParaRPr>
                    </a:p>
                  </a:txBody>
                  <a:tcPr marL="4200" marR="4200" marT="4200" marB="0" anchor="ctr"/>
                </a:tc>
                <a:tc>
                  <a:txBody>
                    <a:bodyPr/>
                    <a:lstStyle/>
                    <a:p>
                      <a:pPr algn="ctr" fontAlgn="ctr"/>
                      <a:r>
                        <a:rPr lang="ru-RU" sz="900" u="none" strike="noStrike">
                          <a:effectLst/>
                        </a:rPr>
                        <a:t>Процент</a:t>
                      </a:r>
                      <a:endParaRPr lang="ru-RU" sz="900" b="0" i="0" u="none" strike="noStrike">
                        <a:solidFill>
                          <a:srgbClr val="000000"/>
                        </a:solidFill>
                        <a:effectLst/>
                        <a:latin typeface="Arial" panose="020B0604020202020204" pitchFamily="34" charset="0"/>
                      </a:endParaRPr>
                    </a:p>
                  </a:txBody>
                  <a:tcPr marL="4200" marR="4200" marT="4200" marB="0" anchor="ctr"/>
                </a:tc>
                <a:tc>
                  <a:txBody>
                    <a:bodyPr/>
                    <a:lstStyle/>
                    <a:p>
                      <a:pPr algn="ctr" fontAlgn="ctr"/>
                      <a:r>
                        <a:rPr lang="ru-RU" sz="900" u="none" strike="noStrike">
                          <a:effectLst/>
                        </a:rPr>
                        <a:t>100</a:t>
                      </a:r>
                      <a:endParaRPr lang="ru-RU" sz="900" b="0" i="0" u="none" strike="noStrike">
                        <a:solidFill>
                          <a:srgbClr val="000000"/>
                        </a:solidFill>
                        <a:effectLst/>
                        <a:latin typeface="Arial" panose="020B0604020202020204" pitchFamily="34" charset="0"/>
                      </a:endParaRPr>
                    </a:p>
                  </a:txBody>
                  <a:tcPr marL="4200" marR="4200" marT="4200" marB="0" anchor="ctr"/>
                </a:tc>
                <a:tc>
                  <a:txBody>
                    <a:bodyPr/>
                    <a:lstStyle/>
                    <a:p>
                      <a:pPr algn="ctr" fontAlgn="ctr"/>
                      <a:r>
                        <a:rPr lang="ru-RU" sz="900" u="none" strike="noStrike">
                          <a:effectLst/>
                        </a:rPr>
                        <a:t>100</a:t>
                      </a:r>
                      <a:endParaRPr lang="ru-RU" sz="900" b="0" i="0" u="none" strike="noStrike">
                        <a:solidFill>
                          <a:srgbClr val="000000"/>
                        </a:solidFill>
                        <a:effectLst/>
                        <a:latin typeface="Arial" panose="020B0604020202020204" pitchFamily="34" charset="0"/>
                      </a:endParaRPr>
                    </a:p>
                  </a:txBody>
                  <a:tcPr marL="4200" marR="4200" marT="4200" marB="0" anchor="ctr"/>
                </a:tc>
                <a:tc>
                  <a:txBody>
                    <a:bodyPr/>
                    <a:lstStyle/>
                    <a:p>
                      <a:pPr algn="ctr" fontAlgn="ctr"/>
                      <a:r>
                        <a:rPr lang="ru-RU" sz="900" u="none" strike="noStrike">
                          <a:effectLst/>
                        </a:rPr>
                        <a:t>100</a:t>
                      </a:r>
                      <a:endParaRPr lang="ru-RU" sz="900" b="0" i="0" u="none" strike="noStrike">
                        <a:solidFill>
                          <a:srgbClr val="000000"/>
                        </a:solidFill>
                        <a:effectLst/>
                        <a:latin typeface="Arial" panose="020B0604020202020204" pitchFamily="34" charset="0"/>
                      </a:endParaRPr>
                    </a:p>
                  </a:txBody>
                  <a:tcPr marL="4200" marR="4200" marT="4200" marB="0" anchor="ctr"/>
                </a:tc>
                <a:tc>
                  <a:txBody>
                    <a:bodyPr/>
                    <a:lstStyle/>
                    <a:p>
                      <a:pPr algn="ctr" fontAlgn="ctr"/>
                      <a:r>
                        <a:rPr lang="ru-RU" sz="900" u="none" strike="noStrike" dirty="0">
                          <a:effectLst/>
                        </a:rPr>
                        <a:t>100</a:t>
                      </a:r>
                      <a:endParaRPr lang="ru-RU" sz="900" b="0" i="0" u="none" strike="noStrike" dirty="0">
                        <a:solidFill>
                          <a:srgbClr val="000000"/>
                        </a:solidFill>
                        <a:effectLst/>
                        <a:latin typeface="Arial" panose="020B0604020202020204" pitchFamily="34" charset="0"/>
                      </a:endParaRPr>
                    </a:p>
                  </a:txBody>
                  <a:tcPr marL="4200" marR="4200" marT="4200" marB="0" anchor="ctr"/>
                </a:tc>
                <a:tc>
                  <a:txBody>
                    <a:bodyPr/>
                    <a:lstStyle/>
                    <a:p>
                      <a:pPr algn="ctr" fontAlgn="ctr"/>
                      <a:r>
                        <a:rPr lang="ru-RU" sz="900" u="none" strike="noStrike" dirty="0">
                          <a:effectLst/>
                        </a:rPr>
                        <a:t>100</a:t>
                      </a:r>
                      <a:endParaRPr lang="ru-RU" sz="900" b="0" i="0" u="none" strike="noStrike" dirty="0">
                        <a:solidFill>
                          <a:srgbClr val="000000"/>
                        </a:solidFill>
                        <a:effectLst/>
                        <a:latin typeface="Calibri" panose="020F0502020204030204" pitchFamily="34" charset="0"/>
                      </a:endParaRPr>
                    </a:p>
                  </a:txBody>
                  <a:tcPr marL="4200" marR="4200" marT="4200" marB="0" anchor="ctr"/>
                </a:tc>
                <a:tc>
                  <a:txBody>
                    <a:bodyPr/>
                    <a:lstStyle/>
                    <a:p>
                      <a:pPr algn="ctr" fontAlgn="ctr"/>
                      <a:r>
                        <a:rPr lang="ru-RU" sz="900" u="none" strike="noStrike">
                          <a:effectLst/>
                        </a:rPr>
                        <a:t>100</a:t>
                      </a:r>
                      <a:endParaRPr lang="ru-RU" sz="900" b="0" i="0" u="none" strike="noStrike">
                        <a:solidFill>
                          <a:srgbClr val="000000"/>
                        </a:solidFill>
                        <a:effectLst/>
                        <a:latin typeface="Calibri" panose="020F0502020204030204" pitchFamily="34" charset="0"/>
                      </a:endParaRPr>
                    </a:p>
                  </a:txBody>
                  <a:tcPr marL="4200" marR="4200" marT="4200" marB="0" anchor="ctr"/>
                </a:tc>
                <a:extLst>
                  <a:ext uri="{0D108BD9-81ED-4DB2-BD59-A6C34878D82A}">
                    <a16:rowId xmlns:a16="http://schemas.microsoft.com/office/drawing/2014/main" val="4032834509"/>
                  </a:ext>
                </a:extLst>
              </a:tr>
              <a:tr h="298864">
                <a:tc>
                  <a:txBody>
                    <a:bodyPr/>
                    <a:lstStyle/>
                    <a:p>
                      <a:pPr algn="l" fontAlgn="ctr"/>
                      <a:r>
                        <a:rPr lang="ru-RU" sz="900" u="none" strike="noStrike">
                          <a:effectLst/>
                        </a:rPr>
                        <a:t>ЖКХ без долгов - Задолженность за потребленные топливно-энергетические ресурсы</a:t>
                      </a:r>
                      <a:endParaRPr lang="ru-RU" sz="900" b="0" i="0" u="none" strike="noStrike">
                        <a:solidFill>
                          <a:srgbClr val="000000"/>
                        </a:solidFill>
                        <a:effectLst/>
                        <a:latin typeface="Arial" panose="020B0604020202020204" pitchFamily="34" charset="0"/>
                      </a:endParaRPr>
                    </a:p>
                  </a:txBody>
                  <a:tcPr marL="4200" marR="4200" marT="4200" marB="0" anchor="ctr"/>
                </a:tc>
                <a:tc>
                  <a:txBody>
                    <a:bodyPr/>
                    <a:lstStyle/>
                    <a:p>
                      <a:pPr algn="ctr" fontAlgn="ctr"/>
                      <a:r>
                        <a:rPr lang="ru-RU" sz="900" u="none" strike="noStrike">
                          <a:effectLst/>
                        </a:rPr>
                        <a:t>  муниципальной программы</a:t>
                      </a:r>
                      <a:endParaRPr lang="ru-RU" sz="900" b="0" i="0" u="none" strike="noStrike">
                        <a:solidFill>
                          <a:srgbClr val="000000"/>
                        </a:solidFill>
                        <a:effectLst/>
                        <a:latin typeface="Arial" panose="020B0604020202020204" pitchFamily="34" charset="0"/>
                      </a:endParaRPr>
                    </a:p>
                  </a:txBody>
                  <a:tcPr marL="4200" marR="4200" marT="4200" marB="0" anchor="ctr"/>
                </a:tc>
                <a:tc>
                  <a:txBody>
                    <a:bodyPr/>
                    <a:lstStyle/>
                    <a:p>
                      <a:pPr algn="ctr" fontAlgn="ctr"/>
                      <a:r>
                        <a:rPr lang="ru-RU" sz="900" u="none" strike="noStrike">
                          <a:effectLst/>
                        </a:rPr>
                        <a:t>тыс.руб. (на 1 тыс. населения)</a:t>
                      </a:r>
                      <a:endParaRPr lang="ru-RU" sz="900" b="0" i="0" u="none" strike="noStrike">
                        <a:solidFill>
                          <a:srgbClr val="000000"/>
                        </a:solidFill>
                        <a:effectLst/>
                        <a:latin typeface="Arial" panose="020B0604020202020204" pitchFamily="34" charset="0"/>
                      </a:endParaRPr>
                    </a:p>
                  </a:txBody>
                  <a:tcPr marL="4200" marR="4200" marT="4200" marB="0" anchor="ctr"/>
                </a:tc>
                <a:tc>
                  <a:txBody>
                    <a:bodyPr/>
                    <a:lstStyle/>
                    <a:p>
                      <a:pPr algn="ctr" fontAlgn="ctr"/>
                      <a:r>
                        <a:rPr lang="ru-RU" sz="900" u="none" strike="noStrike">
                          <a:effectLst/>
                        </a:rPr>
                        <a:t>0</a:t>
                      </a:r>
                      <a:endParaRPr lang="ru-RU" sz="900" b="0" i="0" u="none" strike="noStrike">
                        <a:solidFill>
                          <a:srgbClr val="000000"/>
                        </a:solidFill>
                        <a:effectLst/>
                        <a:latin typeface="Arial" panose="020B0604020202020204" pitchFamily="34" charset="0"/>
                      </a:endParaRPr>
                    </a:p>
                  </a:txBody>
                  <a:tcPr marL="4200" marR="4200" marT="4200" marB="0" anchor="ctr"/>
                </a:tc>
                <a:tc>
                  <a:txBody>
                    <a:bodyPr/>
                    <a:lstStyle/>
                    <a:p>
                      <a:pPr algn="ctr" fontAlgn="ctr"/>
                      <a:r>
                        <a:rPr lang="ru-RU" sz="900" u="none" strike="noStrike">
                          <a:effectLst/>
                        </a:rPr>
                        <a:t>0</a:t>
                      </a:r>
                      <a:endParaRPr lang="ru-RU" sz="900" b="0" i="0" u="none" strike="noStrike">
                        <a:solidFill>
                          <a:srgbClr val="000000"/>
                        </a:solidFill>
                        <a:effectLst/>
                        <a:latin typeface="Arial" panose="020B0604020202020204" pitchFamily="34" charset="0"/>
                      </a:endParaRPr>
                    </a:p>
                  </a:txBody>
                  <a:tcPr marL="4200" marR="4200" marT="4200" marB="0" anchor="ctr"/>
                </a:tc>
                <a:tc>
                  <a:txBody>
                    <a:bodyPr/>
                    <a:lstStyle/>
                    <a:p>
                      <a:pPr algn="ctr" fontAlgn="ctr"/>
                      <a:r>
                        <a:rPr lang="ru-RU" sz="900" u="none" strike="noStrike">
                          <a:effectLst/>
                        </a:rPr>
                        <a:t>0</a:t>
                      </a:r>
                      <a:endParaRPr lang="ru-RU" sz="900" b="0" i="0" u="none" strike="noStrike">
                        <a:solidFill>
                          <a:srgbClr val="000000"/>
                        </a:solidFill>
                        <a:effectLst/>
                        <a:latin typeface="Arial" panose="020B0604020202020204" pitchFamily="34" charset="0"/>
                      </a:endParaRPr>
                    </a:p>
                  </a:txBody>
                  <a:tcPr marL="4200" marR="4200" marT="4200" marB="0" anchor="ctr"/>
                </a:tc>
                <a:tc>
                  <a:txBody>
                    <a:bodyPr/>
                    <a:lstStyle/>
                    <a:p>
                      <a:pPr algn="ctr" fontAlgn="ctr"/>
                      <a:r>
                        <a:rPr lang="ru-RU" sz="900" u="none" strike="noStrike">
                          <a:effectLst/>
                        </a:rPr>
                        <a:t>0</a:t>
                      </a:r>
                      <a:endParaRPr lang="ru-RU" sz="900" b="0" i="0" u="none" strike="noStrike">
                        <a:solidFill>
                          <a:srgbClr val="000000"/>
                        </a:solidFill>
                        <a:effectLst/>
                        <a:latin typeface="Arial" panose="020B0604020202020204" pitchFamily="34" charset="0"/>
                      </a:endParaRPr>
                    </a:p>
                  </a:txBody>
                  <a:tcPr marL="4200" marR="4200" marT="4200" marB="0" anchor="ctr"/>
                </a:tc>
                <a:tc>
                  <a:txBody>
                    <a:bodyPr/>
                    <a:lstStyle/>
                    <a:p>
                      <a:pPr algn="ctr" fontAlgn="ctr"/>
                      <a:r>
                        <a:rPr lang="ru-RU" sz="900" u="none" strike="noStrike">
                          <a:effectLst/>
                        </a:rPr>
                        <a:t>0</a:t>
                      </a:r>
                      <a:endParaRPr lang="ru-RU" sz="900" b="0" i="0" u="none" strike="noStrike">
                        <a:solidFill>
                          <a:srgbClr val="000000"/>
                        </a:solidFill>
                        <a:effectLst/>
                        <a:latin typeface="Arial" panose="020B0604020202020204" pitchFamily="34" charset="0"/>
                      </a:endParaRPr>
                    </a:p>
                  </a:txBody>
                  <a:tcPr marL="4200" marR="4200" marT="4200" marB="0" anchor="ctr"/>
                </a:tc>
                <a:tc>
                  <a:txBody>
                    <a:bodyPr/>
                    <a:lstStyle/>
                    <a:p>
                      <a:pPr algn="ctr" fontAlgn="ctr"/>
                      <a:r>
                        <a:rPr lang="ru-RU" sz="900" u="none" strike="noStrike" dirty="0">
                          <a:effectLst/>
                        </a:rPr>
                        <a:t>0</a:t>
                      </a:r>
                      <a:endParaRPr lang="ru-RU" sz="900" b="0" i="0" u="none" strike="noStrike" dirty="0">
                        <a:solidFill>
                          <a:srgbClr val="000000"/>
                        </a:solidFill>
                        <a:effectLst/>
                        <a:latin typeface="Arial" panose="020B0604020202020204" pitchFamily="34" charset="0"/>
                      </a:endParaRPr>
                    </a:p>
                  </a:txBody>
                  <a:tcPr marL="4200" marR="4200" marT="4200" marB="0" anchor="ctr"/>
                </a:tc>
                <a:extLst>
                  <a:ext uri="{0D108BD9-81ED-4DB2-BD59-A6C34878D82A}">
                    <a16:rowId xmlns:a16="http://schemas.microsoft.com/office/drawing/2014/main" val="3111924406"/>
                  </a:ext>
                </a:extLst>
              </a:tr>
            </a:tbl>
          </a:graphicData>
        </a:graphic>
      </p:graphicFrame>
      <p:graphicFrame>
        <p:nvGraphicFramePr>
          <p:cNvPr id="9" name="Таблица 8">
            <a:extLst>
              <a:ext uri="{FF2B5EF4-FFF2-40B4-BE49-F238E27FC236}">
                <a16:creationId xmlns:a16="http://schemas.microsoft.com/office/drawing/2014/main" id="{4804BD46-14FD-4C90-96FE-0A7D6C97D384}"/>
              </a:ext>
            </a:extLst>
          </p:cNvPr>
          <p:cNvGraphicFramePr>
            <a:graphicFrameLocks noGrp="1"/>
          </p:cNvGraphicFramePr>
          <p:nvPr>
            <p:extLst>
              <p:ext uri="{D42A27DB-BD31-4B8C-83A1-F6EECF244321}">
                <p14:modId xmlns:p14="http://schemas.microsoft.com/office/powerpoint/2010/main" val="2790034610"/>
              </p:ext>
            </p:extLst>
          </p:nvPr>
        </p:nvGraphicFramePr>
        <p:xfrm>
          <a:off x="610498" y="930134"/>
          <a:ext cx="11117592" cy="281778"/>
        </p:xfrm>
        <a:graphic>
          <a:graphicData uri="http://schemas.openxmlformats.org/drawingml/2006/table">
            <a:tbl>
              <a:tblPr>
                <a:tableStyleId>{5C22544A-7EE6-4342-B048-85BDC9FD1C3A}</a:tableStyleId>
              </a:tblPr>
              <a:tblGrid>
                <a:gridCol w="56561">
                  <a:extLst>
                    <a:ext uri="{9D8B030D-6E8A-4147-A177-3AD203B41FA5}">
                      <a16:colId xmlns:a16="http://schemas.microsoft.com/office/drawing/2014/main" val="3198852533"/>
                    </a:ext>
                  </a:extLst>
                </a:gridCol>
                <a:gridCol w="2971687">
                  <a:extLst>
                    <a:ext uri="{9D8B030D-6E8A-4147-A177-3AD203B41FA5}">
                      <a16:colId xmlns:a16="http://schemas.microsoft.com/office/drawing/2014/main" val="100462460"/>
                    </a:ext>
                  </a:extLst>
                </a:gridCol>
                <a:gridCol w="1131217">
                  <a:extLst>
                    <a:ext uri="{9D8B030D-6E8A-4147-A177-3AD203B41FA5}">
                      <a16:colId xmlns:a16="http://schemas.microsoft.com/office/drawing/2014/main" val="3839593264"/>
                    </a:ext>
                  </a:extLst>
                </a:gridCol>
                <a:gridCol w="933253">
                  <a:extLst>
                    <a:ext uri="{9D8B030D-6E8A-4147-A177-3AD203B41FA5}">
                      <a16:colId xmlns:a16="http://schemas.microsoft.com/office/drawing/2014/main" val="3772606846"/>
                    </a:ext>
                  </a:extLst>
                </a:gridCol>
                <a:gridCol w="970961">
                  <a:extLst>
                    <a:ext uri="{9D8B030D-6E8A-4147-A177-3AD203B41FA5}">
                      <a16:colId xmlns:a16="http://schemas.microsoft.com/office/drawing/2014/main" val="3274892508"/>
                    </a:ext>
                  </a:extLst>
                </a:gridCol>
                <a:gridCol w="970961">
                  <a:extLst>
                    <a:ext uri="{9D8B030D-6E8A-4147-A177-3AD203B41FA5}">
                      <a16:colId xmlns:a16="http://schemas.microsoft.com/office/drawing/2014/main" val="3259292306"/>
                    </a:ext>
                  </a:extLst>
                </a:gridCol>
                <a:gridCol w="980388">
                  <a:extLst>
                    <a:ext uri="{9D8B030D-6E8A-4147-A177-3AD203B41FA5}">
                      <a16:colId xmlns:a16="http://schemas.microsoft.com/office/drawing/2014/main" val="3785425180"/>
                    </a:ext>
                  </a:extLst>
                </a:gridCol>
                <a:gridCol w="1206136">
                  <a:extLst>
                    <a:ext uri="{9D8B030D-6E8A-4147-A177-3AD203B41FA5}">
                      <a16:colId xmlns:a16="http://schemas.microsoft.com/office/drawing/2014/main" val="2340479255"/>
                    </a:ext>
                  </a:extLst>
                </a:gridCol>
                <a:gridCol w="922117">
                  <a:extLst>
                    <a:ext uri="{9D8B030D-6E8A-4147-A177-3AD203B41FA5}">
                      <a16:colId xmlns:a16="http://schemas.microsoft.com/office/drawing/2014/main" val="4141696793"/>
                    </a:ext>
                  </a:extLst>
                </a:gridCol>
                <a:gridCol w="974311">
                  <a:extLst>
                    <a:ext uri="{9D8B030D-6E8A-4147-A177-3AD203B41FA5}">
                      <a16:colId xmlns:a16="http://schemas.microsoft.com/office/drawing/2014/main" val="3629964221"/>
                    </a:ext>
                  </a:extLst>
                </a:gridCol>
              </a:tblGrid>
              <a:tr h="134027">
                <a:tc rowSpan="2">
                  <a:txBody>
                    <a:bodyPr/>
                    <a:lstStyle/>
                    <a:p>
                      <a:pPr algn="ctr" fontAlgn="ctr"/>
                      <a:endParaRPr lang="ru-RU" sz="900" b="0" i="0" u="none" strike="noStrike" dirty="0">
                        <a:solidFill>
                          <a:schemeClr val="tx1"/>
                        </a:solidFill>
                        <a:effectLst/>
                        <a:latin typeface="Arial" panose="020B0604020202020204" pitchFamily="34" charset="0"/>
                      </a:endParaRPr>
                    </a:p>
                  </a:txBody>
                  <a:tcPr marL="2567" marR="2567" marT="2567" marB="0" anchor="ctr"/>
                </a:tc>
                <a:tc rowSpan="2">
                  <a:txBody>
                    <a:bodyPr/>
                    <a:lstStyle/>
                    <a:p>
                      <a:pPr algn="ctr" fontAlgn="ctr"/>
                      <a:r>
                        <a:rPr lang="ru-RU" sz="900" u="none" strike="noStrike" dirty="0">
                          <a:effectLst/>
                        </a:rPr>
                        <a:t>Наименование муниципальной программы/подпрограммы/показателя</a:t>
                      </a:r>
                      <a:endParaRPr lang="ru-RU" sz="900" b="0" i="0" u="none" strike="noStrike" dirty="0">
                        <a:solidFill>
                          <a:srgbClr val="000000"/>
                        </a:solidFill>
                        <a:effectLst/>
                        <a:latin typeface="Arial" panose="020B0604020202020204" pitchFamily="34" charset="0"/>
                      </a:endParaRPr>
                    </a:p>
                  </a:txBody>
                  <a:tcPr marL="2567" marR="2567" marT="2567" marB="0" anchor="ctr"/>
                </a:tc>
                <a:tc rowSpan="2">
                  <a:txBody>
                    <a:bodyPr/>
                    <a:lstStyle/>
                    <a:p>
                      <a:pPr algn="ctr" fontAlgn="ctr"/>
                      <a:r>
                        <a:rPr lang="ru-RU" sz="900" u="none" strike="noStrike" dirty="0">
                          <a:effectLst/>
                        </a:rPr>
                        <a:t>Тип показателя</a:t>
                      </a:r>
                      <a:endParaRPr lang="ru-RU" sz="900" b="0" i="0" u="none" strike="noStrike" dirty="0">
                        <a:solidFill>
                          <a:srgbClr val="000000"/>
                        </a:solidFill>
                        <a:effectLst/>
                        <a:latin typeface="Arial" panose="020B0604020202020204" pitchFamily="34" charset="0"/>
                      </a:endParaRPr>
                    </a:p>
                  </a:txBody>
                  <a:tcPr marL="2567" marR="2567" marT="2567" marB="0" anchor="ctr"/>
                </a:tc>
                <a:tc rowSpan="2">
                  <a:txBody>
                    <a:bodyPr/>
                    <a:lstStyle/>
                    <a:p>
                      <a:pPr algn="ctr" fontAlgn="ctr"/>
                      <a:r>
                        <a:rPr lang="ru-RU" sz="900" u="none" strike="noStrike" dirty="0">
                          <a:effectLst/>
                        </a:rPr>
                        <a:t>Единица измерения</a:t>
                      </a:r>
                      <a:endParaRPr lang="ru-RU" sz="900" b="0" i="0" u="none" strike="noStrike" dirty="0">
                        <a:solidFill>
                          <a:srgbClr val="000000"/>
                        </a:solidFill>
                        <a:effectLst/>
                        <a:latin typeface="Arial" panose="020B0604020202020204" pitchFamily="34" charset="0"/>
                      </a:endParaRPr>
                    </a:p>
                  </a:txBody>
                  <a:tcPr marL="2567" marR="2567" marT="2567" marB="0" anchor="ctr"/>
                </a:tc>
                <a:tc rowSpan="2">
                  <a:txBody>
                    <a:bodyPr/>
                    <a:lstStyle/>
                    <a:p>
                      <a:pPr algn="ctr" fontAlgn="ctr"/>
                      <a:r>
                        <a:rPr lang="ru-RU" sz="900" u="none" strike="noStrike" dirty="0">
                          <a:effectLst/>
                        </a:rPr>
                        <a:t>Базовое значение</a:t>
                      </a:r>
                      <a:endParaRPr lang="ru-RU" sz="900" b="0" i="0" u="none" strike="noStrike" dirty="0">
                        <a:solidFill>
                          <a:srgbClr val="000000"/>
                        </a:solidFill>
                        <a:effectLst/>
                        <a:latin typeface="Arial" panose="020B0604020202020204" pitchFamily="34" charset="0"/>
                      </a:endParaRPr>
                    </a:p>
                  </a:txBody>
                  <a:tcPr marL="2567" marR="2567" marT="2567" marB="0" anchor="ctr"/>
                </a:tc>
                <a:tc rowSpan="2">
                  <a:txBody>
                    <a:bodyPr/>
                    <a:lstStyle/>
                    <a:p>
                      <a:pPr algn="ctr" fontAlgn="ctr"/>
                      <a:r>
                        <a:rPr lang="ru-RU" sz="900" u="none" strike="noStrike" dirty="0">
                          <a:effectLst/>
                        </a:rPr>
                        <a:t>Достигнутое </a:t>
                      </a:r>
                    </a:p>
                    <a:p>
                      <a:pPr algn="ctr" fontAlgn="ctr"/>
                      <a:r>
                        <a:rPr lang="ru-RU" sz="900" u="none" strike="noStrike" dirty="0">
                          <a:effectLst/>
                        </a:rPr>
                        <a:t>2021 года</a:t>
                      </a:r>
                      <a:endParaRPr lang="ru-RU" sz="900" b="0" i="0" u="none" strike="noStrike" dirty="0">
                        <a:solidFill>
                          <a:srgbClr val="000000"/>
                        </a:solidFill>
                        <a:effectLst/>
                        <a:latin typeface="Arial" panose="020B0604020202020204" pitchFamily="34" charset="0"/>
                      </a:endParaRPr>
                    </a:p>
                  </a:txBody>
                  <a:tcPr marL="2567" marR="2567" marT="2567" marB="0" anchor="ctr"/>
                </a:tc>
                <a:tc rowSpan="2">
                  <a:txBody>
                    <a:bodyPr/>
                    <a:lstStyle/>
                    <a:p>
                      <a:pPr algn="ctr" fontAlgn="ctr"/>
                      <a:r>
                        <a:rPr lang="ru-RU" sz="900" u="none" strike="noStrike" dirty="0">
                          <a:effectLst/>
                        </a:rPr>
                        <a:t>Оценка 2022 год</a:t>
                      </a:r>
                      <a:endParaRPr lang="ru-RU" sz="900" b="0" i="0" u="none" strike="noStrike" dirty="0">
                        <a:solidFill>
                          <a:srgbClr val="000000"/>
                        </a:solidFill>
                        <a:effectLst/>
                        <a:latin typeface="Arial" panose="020B0604020202020204" pitchFamily="34" charset="0"/>
                      </a:endParaRPr>
                    </a:p>
                  </a:txBody>
                  <a:tcPr marL="2567" marR="2567" marT="2567" marB="0" anchor="ctr"/>
                </a:tc>
                <a:tc gridSpan="3">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ru-RU" sz="9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Планируемое значение показателя по годам реализации</a:t>
                      </a:r>
                    </a:p>
                  </a:txBody>
                  <a:tcPr marL="3729" marR="3729" marT="3729" marB="0" anchor="ctr"/>
                </a:tc>
                <a:tc hMerge="1">
                  <a:txBody>
                    <a:bodyPr/>
                    <a:lstStyle/>
                    <a:p>
                      <a:endParaRPr lang="ru-RU" dirty="0"/>
                    </a:p>
                  </a:txBody>
                  <a:tcPr marL="3729" marR="3729" marT="3729" marB="0" anchor="ctr"/>
                </a:tc>
                <a:tc hMerge="1">
                  <a:txBody>
                    <a:bodyPr/>
                    <a:lstStyle/>
                    <a:p>
                      <a:endParaRPr lang="ru-RU" dirty="0"/>
                    </a:p>
                  </a:txBody>
                  <a:tcPr marL="3729" marR="3729" marT="3729" marB="0" anchor="ctr"/>
                </a:tc>
                <a:extLst>
                  <a:ext uri="{0D108BD9-81ED-4DB2-BD59-A6C34878D82A}">
                    <a16:rowId xmlns:a16="http://schemas.microsoft.com/office/drawing/2014/main" val="1518240956"/>
                  </a:ext>
                </a:extLst>
              </a:tr>
              <a:tr h="138444">
                <a:tc vMerge="1">
                  <a:txBody>
                    <a:bodyPr/>
                    <a:lstStyle/>
                    <a:p>
                      <a:endParaRPr lang="ru-RU"/>
                    </a:p>
                  </a:txBody>
                  <a:tcPr/>
                </a:tc>
                <a:tc vMerge="1">
                  <a:txBody>
                    <a:bodyPr/>
                    <a:lstStyle/>
                    <a:p>
                      <a:endParaRPr lang="ru-RU"/>
                    </a:p>
                  </a:txBody>
                  <a:tcPr/>
                </a:tc>
                <a:tc vMerge="1">
                  <a:txBody>
                    <a:bodyPr/>
                    <a:lstStyle/>
                    <a:p>
                      <a:endParaRPr lang="ru-RU"/>
                    </a:p>
                  </a:txBody>
                  <a:tcPr/>
                </a:tc>
                <a:tc vMerge="1">
                  <a:txBody>
                    <a:bodyPr/>
                    <a:lstStyle/>
                    <a:p>
                      <a:endParaRPr lang="ru-RU"/>
                    </a:p>
                  </a:txBody>
                  <a:tcPr/>
                </a:tc>
                <a:tc vMerge="1">
                  <a:txBody>
                    <a:bodyPr/>
                    <a:lstStyle/>
                    <a:p>
                      <a:endParaRPr lang="ru-RU"/>
                    </a:p>
                  </a:txBody>
                  <a:tcPr/>
                </a:tc>
                <a:tc vMerge="1">
                  <a:txBody>
                    <a:bodyPr/>
                    <a:lstStyle/>
                    <a:p>
                      <a:endParaRPr lang="ru-RU"/>
                    </a:p>
                  </a:txBody>
                  <a:tcPr/>
                </a:tc>
                <a:tc vMerge="1">
                  <a:txBody>
                    <a:bodyPr/>
                    <a:lstStyle/>
                    <a:p>
                      <a:endParaRPr lang="ru-RU"/>
                    </a:p>
                  </a:txBody>
                  <a:tcPr/>
                </a:tc>
                <a:tc>
                  <a:txBody>
                    <a:bodyPr/>
                    <a:lstStyle/>
                    <a:p>
                      <a:pPr algn="ctr" fontAlgn="ctr"/>
                      <a:r>
                        <a:rPr lang="ru-RU" sz="900" u="none" strike="noStrike" dirty="0">
                          <a:effectLst/>
                        </a:rPr>
                        <a:t>2023 год</a:t>
                      </a:r>
                      <a:endParaRPr lang="ru-RU" sz="900" b="0" i="0" u="none" strike="noStrike" dirty="0">
                        <a:solidFill>
                          <a:srgbClr val="000000"/>
                        </a:solidFill>
                        <a:effectLst/>
                        <a:latin typeface="Arial" panose="020B0604020202020204" pitchFamily="34" charset="0"/>
                      </a:endParaRPr>
                    </a:p>
                  </a:txBody>
                  <a:tcPr marL="3729" marR="3729" marT="3729" marB="0" anchor="ctr"/>
                </a:tc>
                <a:tc>
                  <a:txBody>
                    <a:bodyPr/>
                    <a:lstStyle/>
                    <a:p>
                      <a:pPr algn="ctr" fontAlgn="ctr"/>
                      <a:r>
                        <a:rPr lang="ru-RU" sz="900" u="none" strike="noStrike" dirty="0">
                          <a:effectLst/>
                        </a:rPr>
                        <a:t>2024 год</a:t>
                      </a:r>
                      <a:endParaRPr lang="ru-RU" sz="900" b="0" i="0" u="none" strike="noStrike" dirty="0">
                        <a:solidFill>
                          <a:srgbClr val="000000"/>
                        </a:solidFill>
                        <a:effectLst/>
                        <a:latin typeface="Arial" panose="020B0604020202020204" pitchFamily="34" charset="0"/>
                      </a:endParaRPr>
                    </a:p>
                  </a:txBody>
                  <a:tcPr marL="3729" marR="3729" marT="3729" marB="0" anchor="ctr"/>
                </a:tc>
                <a:tc>
                  <a:txBody>
                    <a:bodyPr/>
                    <a:lstStyle/>
                    <a:p>
                      <a:pPr algn="ctr" fontAlgn="ctr"/>
                      <a:r>
                        <a:rPr lang="ru-RU" sz="900" u="none" strike="noStrike" dirty="0">
                          <a:effectLst/>
                        </a:rPr>
                        <a:t>2025 год</a:t>
                      </a:r>
                      <a:endParaRPr lang="ru-RU" sz="900" b="0" i="0" u="none" strike="noStrike" dirty="0">
                        <a:solidFill>
                          <a:srgbClr val="000000"/>
                        </a:solidFill>
                        <a:effectLst/>
                        <a:latin typeface="Arial" panose="020B0604020202020204" pitchFamily="34" charset="0"/>
                      </a:endParaRPr>
                    </a:p>
                  </a:txBody>
                  <a:tcPr marL="3729" marR="3729" marT="3729" marB="0" anchor="ctr"/>
                </a:tc>
                <a:extLst>
                  <a:ext uri="{0D108BD9-81ED-4DB2-BD59-A6C34878D82A}">
                    <a16:rowId xmlns:a16="http://schemas.microsoft.com/office/drawing/2014/main" val="45969924"/>
                  </a:ext>
                </a:extLst>
              </a:tr>
            </a:tbl>
          </a:graphicData>
        </a:graphic>
      </p:graphicFrame>
    </p:spTree>
    <p:extLst>
      <p:ext uri="{BB962C8B-B14F-4D97-AF65-F5344CB8AC3E}">
        <p14:creationId xmlns:p14="http://schemas.microsoft.com/office/powerpoint/2010/main" val="540564632"/>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C76ABE35-EE31-4586-BF2E-7BF9729091A9}"/>
              </a:ext>
            </a:extLst>
          </p:cNvPr>
          <p:cNvSpPr>
            <a:spLocks noGrp="1"/>
          </p:cNvSpPr>
          <p:nvPr>
            <p:ph type="title"/>
          </p:nvPr>
        </p:nvSpPr>
        <p:spPr>
          <a:xfrm>
            <a:off x="845127" y="170694"/>
            <a:ext cx="11192963" cy="539587"/>
          </a:xfrm>
        </p:spPr>
        <p:txBody>
          <a:bodyPr>
            <a:noAutofit/>
          </a:bodyPr>
          <a:lstStyle/>
          <a:p>
            <a:pPr algn="ctr"/>
            <a:r>
              <a:rPr lang="ru-RU" sz="2400" dirty="0"/>
              <a:t>Реализация муниципальных программ</a:t>
            </a:r>
            <a:br>
              <a:rPr lang="ru-RU" sz="2400" dirty="0"/>
            </a:br>
            <a:r>
              <a:rPr lang="ru-RU" sz="2400" dirty="0"/>
              <a:t> городского округа Долгопрудный в разрезе целевых показателей в динамике</a:t>
            </a:r>
          </a:p>
        </p:txBody>
      </p:sp>
      <p:sp>
        <p:nvSpPr>
          <p:cNvPr id="4" name="Номер слайда 3">
            <a:extLst>
              <a:ext uri="{FF2B5EF4-FFF2-40B4-BE49-F238E27FC236}">
                <a16:creationId xmlns:a16="http://schemas.microsoft.com/office/drawing/2014/main" id="{6F302A7F-1EA8-4336-863D-1EEEBC559F5F}"/>
              </a:ext>
            </a:extLst>
          </p:cNvPr>
          <p:cNvSpPr>
            <a:spLocks noGrp="1"/>
          </p:cNvSpPr>
          <p:nvPr>
            <p:ph type="sldNum" sz="quarter" idx="12"/>
          </p:nvPr>
        </p:nvSpPr>
        <p:spPr>
          <a:xfrm>
            <a:off x="9448800" y="6492240"/>
            <a:ext cx="2743200" cy="365125"/>
          </a:xfrm>
        </p:spPr>
        <p:txBody>
          <a:bodyPr/>
          <a:lstStyle/>
          <a:p>
            <a:fld id="{E4EB6E89-BA87-4003-BD23-6BDF40F3EBED}" type="slidenum">
              <a:rPr lang="ru-RU" smtClean="0"/>
              <a:pPr/>
              <a:t>57</a:t>
            </a:fld>
            <a:endParaRPr lang="ru-RU"/>
          </a:p>
        </p:txBody>
      </p:sp>
      <p:pic>
        <p:nvPicPr>
          <p:cNvPr id="6" name="Объект 6">
            <a:extLst>
              <a:ext uri="{FF2B5EF4-FFF2-40B4-BE49-F238E27FC236}">
                <a16:creationId xmlns:a16="http://schemas.microsoft.com/office/drawing/2014/main" id="{4CE9F828-CB7F-4197-B7C9-2991DABD01A3}"/>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53910" y="170694"/>
            <a:ext cx="760490" cy="342008"/>
          </a:xfrm>
          <a:prstGeom prst="rect">
            <a:avLst/>
          </a:prstGeom>
        </p:spPr>
      </p:pic>
      <p:graphicFrame>
        <p:nvGraphicFramePr>
          <p:cNvPr id="8" name="Объект 7">
            <a:extLst>
              <a:ext uri="{FF2B5EF4-FFF2-40B4-BE49-F238E27FC236}">
                <a16:creationId xmlns:a16="http://schemas.microsoft.com/office/drawing/2014/main" id="{E03E0EAE-4633-4BC7-83D5-2BF961F82755}"/>
              </a:ext>
            </a:extLst>
          </p:cNvPr>
          <p:cNvGraphicFramePr>
            <a:graphicFrameLocks noGrp="1"/>
          </p:cNvGraphicFramePr>
          <p:nvPr>
            <p:ph idx="1"/>
            <p:extLst>
              <p:ext uri="{D42A27DB-BD31-4B8C-83A1-F6EECF244321}">
                <p14:modId xmlns:p14="http://schemas.microsoft.com/office/powerpoint/2010/main" val="3981193790"/>
              </p:ext>
            </p:extLst>
          </p:nvPr>
        </p:nvGraphicFramePr>
        <p:xfrm>
          <a:off x="464995" y="710281"/>
          <a:ext cx="11079186" cy="6002049"/>
        </p:xfrm>
        <a:graphic>
          <a:graphicData uri="http://schemas.openxmlformats.org/drawingml/2006/table">
            <a:tbl>
              <a:tblPr>
                <a:tableStyleId>{5C22544A-7EE6-4342-B048-85BDC9FD1C3A}</a:tableStyleId>
              </a:tblPr>
              <a:tblGrid>
                <a:gridCol w="3005465">
                  <a:extLst>
                    <a:ext uri="{9D8B030D-6E8A-4147-A177-3AD203B41FA5}">
                      <a16:colId xmlns:a16="http://schemas.microsoft.com/office/drawing/2014/main" val="3161324884"/>
                    </a:ext>
                  </a:extLst>
                </a:gridCol>
                <a:gridCol w="1131208">
                  <a:extLst>
                    <a:ext uri="{9D8B030D-6E8A-4147-A177-3AD203B41FA5}">
                      <a16:colId xmlns:a16="http://schemas.microsoft.com/office/drawing/2014/main" val="4066772058"/>
                    </a:ext>
                  </a:extLst>
                </a:gridCol>
                <a:gridCol w="953764">
                  <a:extLst>
                    <a:ext uri="{9D8B030D-6E8A-4147-A177-3AD203B41FA5}">
                      <a16:colId xmlns:a16="http://schemas.microsoft.com/office/drawing/2014/main" val="3393607368"/>
                    </a:ext>
                  </a:extLst>
                </a:gridCol>
                <a:gridCol w="953764">
                  <a:extLst>
                    <a:ext uri="{9D8B030D-6E8A-4147-A177-3AD203B41FA5}">
                      <a16:colId xmlns:a16="http://schemas.microsoft.com/office/drawing/2014/main" val="1375381929"/>
                    </a:ext>
                  </a:extLst>
                </a:gridCol>
                <a:gridCol w="998125">
                  <a:extLst>
                    <a:ext uri="{9D8B030D-6E8A-4147-A177-3AD203B41FA5}">
                      <a16:colId xmlns:a16="http://schemas.microsoft.com/office/drawing/2014/main" val="3995988003"/>
                    </a:ext>
                  </a:extLst>
                </a:gridCol>
                <a:gridCol w="975945">
                  <a:extLst>
                    <a:ext uri="{9D8B030D-6E8A-4147-A177-3AD203B41FA5}">
                      <a16:colId xmlns:a16="http://schemas.microsoft.com/office/drawing/2014/main" val="4042217359"/>
                    </a:ext>
                  </a:extLst>
                </a:gridCol>
                <a:gridCol w="1075756">
                  <a:extLst>
                    <a:ext uri="{9D8B030D-6E8A-4147-A177-3AD203B41FA5}">
                      <a16:colId xmlns:a16="http://schemas.microsoft.com/office/drawing/2014/main" val="2245688226"/>
                    </a:ext>
                  </a:extLst>
                </a:gridCol>
                <a:gridCol w="975945">
                  <a:extLst>
                    <a:ext uri="{9D8B030D-6E8A-4147-A177-3AD203B41FA5}">
                      <a16:colId xmlns:a16="http://schemas.microsoft.com/office/drawing/2014/main" val="2046369124"/>
                    </a:ext>
                  </a:extLst>
                </a:gridCol>
                <a:gridCol w="1009214">
                  <a:extLst>
                    <a:ext uri="{9D8B030D-6E8A-4147-A177-3AD203B41FA5}">
                      <a16:colId xmlns:a16="http://schemas.microsoft.com/office/drawing/2014/main" val="3670994108"/>
                    </a:ext>
                  </a:extLst>
                </a:gridCol>
              </a:tblGrid>
              <a:tr h="250412">
                <a:tc rowSpan="2">
                  <a:txBody>
                    <a:bodyPr/>
                    <a:lstStyle/>
                    <a:p>
                      <a:pPr algn="ctr" fontAlgn="ctr"/>
                      <a:r>
                        <a:rPr lang="ru-RU" sz="900" u="none" strike="noStrike" dirty="0">
                          <a:effectLst/>
                        </a:rPr>
                        <a:t>Наименование муниципальной программы/подпрограммы/показателя</a:t>
                      </a:r>
                      <a:endParaRPr lang="ru-RU" sz="900" b="0" i="0" u="none" strike="noStrike" dirty="0">
                        <a:solidFill>
                          <a:srgbClr val="000000"/>
                        </a:solidFill>
                        <a:effectLst/>
                        <a:latin typeface="Arial" panose="020B0604020202020204" pitchFamily="34" charset="0"/>
                      </a:endParaRPr>
                    </a:p>
                  </a:txBody>
                  <a:tcPr marL="4296" marR="4296" marT="4296" marB="0" anchor="ctr"/>
                </a:tc>
                <a:tc rowSpan="2">
                  <a:txBody>
                    <a:bodyPr/>
                    <a:lstStyle/>
                    <a:p>
                      <a:pPr algn="ctr" fontAlgn="ctr"/>
                      <a:r>
                        <a:rPr lang="ru-RU" sz="900" u="none" strike="noStrike">
                          <a:effectLst/>
                        </a:rPr>
                        <a:t>Тип показателя</a:t>
                      </a:r>
                      <a:endParaRPr lang="ru-RU" sz="900" b="0" i="0" u="none" strike="noStrike">
                        <a:solidFill>
                          <a:srgbClr val="000000"/>
                        </a:solidFill>
                        <a:effectLst/>
                        <a:latin typeface="Arial" panose="020B0604020202020204" pitchFamily="34" charset="0"/>
                      </a:endParaRPr>
                    </a:p>
                  </a:txBody>
                  <a:tcPr marL="4296" marR="4296" marT="4296" marB="0" anchor="ctr"/>
                </a:tc>
                <a:tc rowSpan="2">
                  <a:txBody>
                    <a:bodyPr/>
                    <a:lstStyle/>
                    <a:p>
                      <a:pPr algn="ctr" fontAlgn="ctr"/>
                      <a:r>
                        <a:rPr lang="ru-RU" sz="900" u="none" strike="noStrike">
                          <a:effectLst/>
                        </a:rPr>
                        <a:t>Единица измерения</a:t>
                      </a:r>
                      <a:endParaRPr lang="ru-RU" sz="900" b="0" i="0" u="none" strike="noStrike">
                        <a:solidFill>
                          <a:srgbClr val="000000"/>
                        </a:solidFill>
                        <a:effectLst/>
                        <a:latin typeface="Arial" panose="020B0604020202020204" pitchFamily="34" charset="0"/>
                      </a:endParaRPr>
                    </a:p>
                  </a:txBody>
                  <a:tcPr marL="4296" marR="4296" marT="4296" marB="0" anchor="ctr"/>
                </a:tc>
                <a:tc rowSpan="2">
                  <a:txBody>
                    <a:bodyPr/>
                    <a:lstStyle/>
                    <a:p>
                      <a:pPr algn="ctr" fontAlgn="ctr"/>
                      <a:r>
                        <a:rPr lang="ru-RU" sz="900" u="none" strike="noStrike">
                          <a:effectLst/>
                        </a:rPr>
                        <a:t>Базовое значение</a:t>
                      </a:r>
                      <a:endParaRPr lang="ru-RU" sz="900" b="0" i="0" u="none" strike="noStrike">
                        <a:solidFill>
                          <a:srgbClr val="000000"/>
                        </a:solidFill>
                        <a:effectLst/>
                        <a:latin typeface="Arial" panose="020B0604020202020204" pitchFamily="34" charset="0"/>
                      </a:endParaRPr>
                    </a:p>
                  </a:txBody>
                  <a:tcPr marL="4296" marR="4296" marT="4296" marB="0" anchor="ctr"/>
                </a:tc>
                <a:tc rowSpan="2">
                  <a:txBody>
                    <a:bodyPr/>
                    <a:lstStyle/>
                    <a:p>
                      <a:pPr algn="ctr" fontAlgn="ctr"/>
                      <a:r>
                        <a:rPr lang="ru-RU" sz="900" u="none" strike="noStrike" dirty="0">
                          <a:effectLst/>
                        </a:rPr>
                        <a:t>Достигнутое</a:t>
                      </a:r>
                    </a:p>
                    <a:p>
                      <a:pPr algn="ctr" fontAlgn="ctr"/>
                      <a:r>
                        <a:rPr lang="ru-RU" sz="900" u="none" strike="noStrike" dirty="0">
                          <a:effectLst/>
                        </a:rPr>
                        <a:t> 2021 года</a:t>
                      </a:r>
                      <a:endParaRPr lang="ru-RU" sz="900" b="0" i="0" u="none" strike="noStrike" dirty="0">
                        <a:solidFill>
                          <a:srgbClr val="000000"/>
                        </a:solidFill>
                        <a:effectLst/>
                        <a:latin typeface="Arial" panose="020B0604020202020204" pitchFamily="34" charset="0"/>
                      </a:endParaRPr>
                    </a:p>
                  </a:txBody>
                  <a:tcPr marL="4296" marR="4296" marT="4296" marB="0" anchor="ctr"/>
                </a:tc>
                <a:tc rowSpan="2">
                  <a:txBody>
                    <a:bodyPr/>
                    <a:lstStyle/>
                    <a:p>
                      <a:pPr algn="ctr" fontAlgn="ctr"/>
                      <a:r>
                        <a:rPr lang="ru-RU" sz="900" u="none" strike="noStrike" dirty="0">
                          <a:effectLst/>
                        </a:rPr>
                        <a:t>Оценка 2022 год</a:t>
                      </a:r>
                      <a:endParaRPr lang="ru-RU" sz="900" b="0" i="0" u="none" strike="noStrike" dirty="0">
                        <a:solidFill>
                          <a:srgbClr val="000000"/>
                        </a:solidFill>
                        <a:effectLst/>
                        <a:latin typeface="Arial" panose="020B0604020202020204" pitchFamily="34" charset="0"/>
                      </a:endParaRPr>
                    </a:p>
                  </a:txBody>
                  <a:tcPr marL="4296" marR="4296" marT="4296" marB="0" anchor="ctr"/>
                </a:tc>
                <a:tc gridSpan="3">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ru-RU" sz="9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Планируемое значение показателя по годам реализации</a:t>
                      </a:r>
                    </a:p>
                  </a:txBody>
                  <a:tcPr marL="3729" marR="3729" marT="3729" marB="0" anchor="ctr"/>
                </a:tc>
                <a:tc hMerge="1">
                  <a:txBody>
                    <a:bodyPr/>
                    <a:lstStyle/>
                    <a:p>
                      <a:endParaRPr lang="ru-RU" dirty="0"/>
                    </a:p>
                  </a:txBody>
                  <a:tcPr marL="3729" marR="3729" marT="3729" marB="0" anchor="ctr"/>
                </a:tc>
                <a:tc hMerge="1">
                  <a:txBody>
                    <a:bodyPr/>
                    <a:lstStyle/>
                    <a:p>
                      <a:endParaRPr lang="ru-RU" dirty="0"/>
                    </a:p>
                  </a:txBody>
                  <a:tcPr marL="3729" marR="3729" marT="3729" marB="0" anchor="ctr"/>
                </a:tc>
                <a:extLst>
                  <a:ext uri="{0D108BD9-81ED-4DB2-BD59-A6C34878D82A}">
                    <a16:rowId xmlns:a16="http://schemas.microsoft.com/office/drawing/2014/main" val="90192762"/>
                  </a:ext>
                </a:extLst>
              </a:tr>
              <a:tr h="139585">
                <a:tc vMerge="1">
                  <a:txBody>
                    <a:bodyPr/>
                    <a:lstStyle/>
                    <a:p>
                      <a:endParaRPr lang="ru-RU"/>
                    </a:p>
                  </a:txBody>
                  <a:tcPr/>
                </a:tc>
                <a:tc vMerge="1">
                  <a:txBody>
                    <a:bodyPr/>
                    <a:lstStyle/>
                    <a:p>
                      <a:endParaRPr lang="ru-RU"/>
                    </a:p>
                  </a:txBody>
                  <a:tcPr/>
                </a:tc>
                <a:tc vMerge="1">
                  <a:txBody>
                    <a:bodyPr/>
                    <a:lstStyle/>
                    <a:p>
                      <a:endParaRPr lang="ru-RU"/>
                    </a:p>
                  </a:txBody>
                  <a:tcPr/>
                </a:tc>
                <a:tc vMerge="1">
                  <a:txBody>
                    <a:bodyPr/>
                    <a:lstStyle/>
                    <a:p>
                      <a:endParaRPr lang="ru-RU"/>
                    </a:p>
                  </a:txBody>
                  <a:tcPr/>
                </a:tc>
                <a:tc vMerge="1">
                  <a:txBody>
                    <a:bodyPr/>
                    <a:lstStyle/>
                    <a:p>
                      <a:endParaRPr lang="ru-RU"/>
                    </a:p>
                  </a:txBody>
                  <a:tcPr/>
                </a:tc>
                <a:tc vMerge="1">
                  <a:txBody>
                    <a:bodyPr/>
                    <a:lstStyle/>
                    <a:p>
                      <a:endParaRPr lang="ru-RU"/>
                    </a:p>
                  </a:txBody>
                  <a:tcPr/>
                </a:tc>
                <a:tc>
                  <a:txBody>
                    <a:bodyPr/>
                    <a:lstStyle/>
                    <a:p>
                      <a:pPr algn="ctr" fontAlgn="ctr"/>
                      <a:r>
                        <a:rPr lang="ru-RU" sz="900" u="none" strike="noStrike" dirty="0">
                          <a:effectLst/>
                        </a:rPr>
                        <a:t>2023 год</a:t>
                      </a:r>
                      <a:endParaRPr lang="ru-RU" sz="900" b="0" i="0" u="none" strike="noStrike" dirty="0">
                        <a:solidFill>
                          <a:srgbClr val="000000"/>
                        </a:solidFill>
                        <a:effectLst/>
                        <a:latin typeface="Arial" panose="020B0604020202020204" pitchFamily="34" charset="0"/>
                      </a:endParaRPr>
                    </a:p>
                  </a:txBody>
                  <a:tcPr marL="3729" marR="3729" marT="3729" marB="0" anchor="ctr"/>
                </a:tc>
                <a:tc>
                  <a:txBody>
                    <a:bodyPr/>
                    <a:lstStyle/>
                    <a:p>
                      <a:pPr algn="ctr" fontAlgn="ctr"/>
                      <a:r>
                        <a:rPr lang="ru-RU" sz="900" u="none" strike="noStrike" dirty="0">
                          <a:effectLst/>
                        </a:rPr>
                        <a:t>2024 год</a:t>
                      </a:r>
                      <a:endParaRPr lang="ru-RU" sz="900" b="0" i="0" u="none" strike="noStrike" dirty="0">
                        <a:solidFill>
                          <a:srgbClr val="000000"/>
                        </a:solidFill>
                        <a:effectLst/>
                        <a:latin typeface="Arial" panose="020B0604020202020204" pitchFamily="34" charset="0"/>
                      </a:endParaRPr>
                    </a:p>
                  </a:txBody>
                  <a:tcPr marL="3729" marR="3729" marT="3729" marB="0" anchor="ctr"/>
                </a:tc>
                <a:tc>
                  <a:txBody>
                    <a:bodyPr/>
                    <a:lstStyle/>
                    <a:p>
                      <a:pPr algn="ctr" fontAlgn="ctr"/>
                      <a:r>
                        <a:rPr lang="ru-RU" sz="900" u="none" strike="noStrike" dirty="0">
                          <a:effectLst/>
                        </a:rPr>
                        <a:t>2025 год</a:t>
                      </a:r>
                      <a:endParaRPr lang="ru-RU" sz="900" b="0" i="0" u="none" strike="noStrike" dirty="0">
                        <a:solidFill>
                          <a:srgbClr val="000000"/>
                        </a:solidFill>
                        <a:effectLst/>
                        <a:latin typeface="Arial" panose="020B0604020202020204" pitchFamily="34" charset="0"/>
                      </a:endParaRPr>
                    </a:p>
                  </a:txBody>
                  <a:tcPr marL="3729" marR="3729" marT="3729" marB="0" anchor="ctr"/>
                </a:tc>
                <a:extLst>
                  <a:ext uri="{0D108BD9-81ED-4DB2-BD59-A6C34878D82A}">
                    <a16:rowId xmlns:a16="http://schemas.microsoft.com/office/drawing/2014/main" val="1398177275"/>
                  </a:ext>
                </a:extLst>
              </a:tr>
              <a:tr h="367684">
                <a:tc>
                  <a:txBody>
                    <a:bodyPr/>
                    <a:lstStyle/>
                    <a:p>
                      <a:pPr algn="l" fontAlgn="ctr"/>
                      <a:r>
                        <a:rPr lang="ru-RU" sz="900" u="none" strike="noStrike">
                          <a:effectLst/>
                        </a:rPr>
                        <a:t>Муниципальная программа «Развитие инженерной инфраструктуры и энергоэффективности»</a:t>
                      </a:r>
                      <a:endParaRPr lang="ru-RU" sz="900" b="1" i="0" u="none" strike="noStrike">
                        <a:solidFill>
                          <a:srgbClr val="000000"/>
                        </a:solidFill>
                        <a:effectLst/>
                        <a:latin typeface="Arial" panose="020B0604020202020204" pitchFamily="34" charset="0"/>
                      </a:endParaRPr>
                    </a:p>
                  </a:txBody>
                  <a:tcPr marL="4296" marR="4296" marT="4296" marB="0" anchor="ctr"/>
                </a:tc>
                <a:tc>
                  <a:txBody>
                    <a:bodyPr/>
                    <a:lstStyle/>
                    <a:p>
                      <a:pPr algn="ctr" fontAlgn="ctr"/>
                      <a:r>
                        <a:rPr lang="ru-RU" sz="900" u="none" strike="noStrike">
                          <a:effectLst/>
                        </a:rPr>
                        <a:t> </a:t>
                      </a:r>
                      <a:endParaRPr lang="ru-RU" sz="900" b="0" i="0" u="none" strike="noStrike">
                        <a:solidFill>
                          <a:srgbClr val="000000"/>
                        </a:solidFill>
                        <a:effectLst/>
                        <a:latin typeface="Arial" panose="020B0604020202020204" pitchFamily="34" charset="0"/>
                      </a:endParaRPr>
                    </a:p>
                  </a:txBody>
                  <a:tcPr marL="4296" marR="4296" marT="4296" marB="0" anchor="ctr"/>
                </a:tc>
                <a:tc>
                  <a:txBody>
                    <a:bodyPr/>
                    <a:lstStyle/>
                    <a:p>
                      <a:pPr algn="ctr" fontAlgn="ctr"/>
                      <a:r>
                        <a:rPr lang="ru-RU" sz="900" u="none" strike="noStrike">
                          <a:effectLst/>
                        </a:rPr>
                        <a:t> </a:t>
                      </a:r>
                      <a:endParaRPr lang="ru-RU" sz="900" b="0" i="0" u="none" strike="noStrike">
                        <a:solidFill>
                          <a:srgbClr val="000000"/>
                        </a:solidFill>
                        <a:effectLst/>
                        <a:latin typeface="Arial" panose="020B0604020202020204" pitchFamily="34" charset="0"/>
                      </a:endParaRPr>
                    </a:p>
                  </a:txBody>
                  <a:tcPr marL="4296" marR="4296" marT="4296" marB="0" anchor="ctr"/>
                </a:tc>
                <a:tc>
                  <a:txBody>
                    <a:bodyPr/>
                    <a:lstStyle/>
                    <a:p>
                      <a:pPr algn="ctr" fontAlgn="ctr"/>
                      <a:r>
                        <a:rPr lang="ru-RU" sz="900" u="none" strike="noStrike">
                          <a:effectLst/>
                        </a:rPr>
                        <a:t> </a:t>
                      </a:r>
                      <a:endParaRPr lang="ru-RU" sz="900" b="0" i="0" u="none" strike="noStrike">
                        <a:solidFill>
                          <a:srgbClr val="000000"/>
                        </a:solidFill>
                        <a:effectLst/>
                        <a:latin typeface="Arial" panose="020B0604020202020204" pitchFamily="34" charset="0"/>
                      </a:endParaRPr>
                    </a:p>
                  </a:txBody>
                  <a:tcPr marL="4296" marR="4296" marT="4296" marB="0" anchor="ctr"/>
                </a:tc>
                <a:tc>
                  <a:txBody>
                    <a:bodyPr/>
                    <a:lstStyle/>
                    <a:p>
                      <a:pPr algn="ctr" fontAlgn="ctr"/>
                      <a:r>
                        <a:rPr lang="ru-RU" sz="900" u="none" strike="noStrike">
                          <a:effectLst/>
                        </a:rPr>
                        <a:t> </a:t>
                      </a:r>
                      <a:endParaRPr lang="ru-RU" sz="900" b="0" i="0" u="none" strike="noStrike">
                        <a:solidFill>
                          <a:srgbClr val="000000"/>
                        </a:solidFill>
                        <a:effectLst/>
                        <a:latin typeface="Arial" panose="020B0604020202020204" pitchFamily="34" charset="0"/>
                      </a:endParaRPr>
                    </a:p>
                  </a:txBody>
                  <a:tcPr marL="4296" marR="4296" marT="4296" marB="0" anchor="ctr"/>
                </a:tc>
                <a:tc>
                  <a:txBody>
                    <a:bodyPr/>
                    <a:lstStyle/>
                    <a:p>
                      <a:pPr algn="ctr" fontAlgn="ctr"/>
                      <a:r>
                        <a:rPr lang="ru-RU" sz="900" u="none" strike="noStrike">
                          <a:effectLst/>
                        </a:rPr>
                        <a:t> </a:t>
                      </a:r>
                      <a:endParaRPr lang="ru-RU" sz="900" b="0" i="0" u="none" strike="noStrike">
                        <a:solidFill>
                          <a:srgbClr val="000000"/>
                        </a:solidFill>
                        <a:effectLst/>
                        <a:latin typeface="Arial" panose="020B0604020202020204" pitchFamily="34" charset="0"/>
                      </a:endParaRPr>
                    </a:p>
                  </a:txBody>
                  <a:tcPr marL="4296" marR="4296" marT="4296" marB="0" anchor="ctr"/>
                </a:tc>
                <a:tc>
                  <a:txBody>
                    <a:bodyPr/>
                    <a:lstStyle/>
                    <a:p>
                      <a:pPr algn="ctr" fontAlgn="ctr"/>
                      <a:r>
                        <a:rPr lang="ru-RU" sz="900" u="none" strike="noStrike">
                          <a:effectLst/>
                        </a:rPr>
                        <a:t> </a:t>
                      </a:r>
                      <a:endParaRPr lang="ru-RU" sz="900" b="0" i="0" u="none" strike="noStrike">
                        <a:solidFill>
                          <a:srgbClr val="000000"/>
                        </a:solidFill>
                        <a:effectLst/>
                        <a:latin typeface="Arial" panose="020B0604020202020204" pitchFamily="34" charset="0"/>
                      </a:endParaRPr>
                    </a:p>
                  </a:txBody>
                  <a:tcPr marL="4296" marR="4296" marT="4296" marB="0" anchor="ctr"/>
                </a:tc>
                <a:tc>
                  <a:txBody>
                    <a:bodyPr/>
                    <a:lstStyle/>
                    <a:p>
                      <a:pPr algn="ctr" fontAlgn="ctr"/>
                      <a:r>
                        <a:rPr lang="ru-RU" sz="900" u="none" strike="noStrike">
                          <a:effectLst/>
                        </a:rPr>
                        <a:t> </a:t>
                      </a:r>
                      <a:endParaRPr lang="ru-RU" sz="900" b="0" i="0" u="none" strike="noStrike">
                        <a:solidFill>
                          <a:srgbClr val="000000"/>
                        </a:solidFill>
                        <a:effectLst/>
                        <a:latin typeface="Calibri" panose="020F0502020204030204" pitchFamily="34" charset="0"/>
                      </a:endParaRPr>
                    </a:p>
                  </a:txBody>
                  <a:tcPr marL="4296" marR="4296" marT="4296" marB="0" anchor="ctr"/>
                </a:tc>
                <a:tc>
                  <a:txBody>
                    <a:bodyPr/>
                    <a:lstStyle/>
                    <a:p>
                      <a:pPr algn="ctr" fontAlgn="ctr"/>
                      <a:r>
                        <a:rPr lang="ru-RU" sz="900" u="none" strike="noStrike">
                          <a:effectLst/>
                        </a:rPr>
                        <a:t> </a:t>
                      </a:r>
                      <a:endParaRPr lang="ru-RU" sz="900" b="0" i="0" u="none" strike="noStrike">
                        <a:solidFill>
                          <a:srgbClr val="000000"/>
                        </a:solidFill>
                        <a:effectLst/>
                        <a:latin typeface="Calibri" panose="020F0502020204030204" pitchFamily="34" charset="0"/>
                      </a:endParaRPr>
                    </a:p>
                  </a:txBody>
                  <a:tcPr marL="4296" marR="4296" marT="4296" marB="0" anchor="ctr"/>
                </a:tc>
                <a:extLst>
                  <a:ext uri="{0D108BD9-81ED-4DB2-BD59-A6C34878D82A}">
                    <a16:rowId xmlns:a16="http://schemas.microsoft.com/office/drawing/2014/main" val="1971474502"/>
                  </a:ext>
                </a:extLst>
              </a:tr>
              <a:tr h="367684">
                <a:tc>
                  <a:txBody>
                    <a:bodyPr/>
                    <a:lstStyle/>
                    <a:p>
                      <a:pPr algn="l" fontAlgn="ctr"/>
                      <a:r>
                        <a:rPr lang="ru-RU" sz="900" u="none" strike="noStrike">
                          <a:effectLst/>
                        </a:rPr>
                        <a:t>Подпрограмма III «Создание условий для обеспечения качественными коммунальными услугами» </a:t>
                      </a:r>
                      <a:endParaRPr lang="ru-RU" sz="900" b="1" i="0" u="none" strike="noStrike">
                        <a:solidFill>
                          <a:srgbClr val="000000"/>
                        </a:solidFill>
                        <a:effectLst/>
                        <a:latin typeface="Arial" panose="020B0604020202020204" pitchFamily="34" charset="0"/>
                      </a:endParaRPr>
                    </a:p>
                  </a:txBody>
                  <a:tcPr marL="4296" marR="4296" marT="4296" marB="0" anchor="ctr"/>
                </a:tc>
                <a:tc>
                  <a:txBody>
                    <a:bodyPr/>
                    <a:lstStyle/>
                    <a:p>
                      <a:pPr algn="ctr" fontAlgn="ctr"/>
                      <a:r>
                        <a:rPr lang="ru-RU" sz="900" u="none" strike="noStrike">
                          <a:effectLst/>
                        </a:rPr>
                        <a:t> </a:t>
                      </a:r>
                      <a:endParaRPr lang="ru-RU" sz="900" b="0" i="0" u="none" strike="noStrike">
                        <a:solidFill>
                          <a:srgbClr val="000000"/>
                        </a:solidFill>
                        <a:effectLst/>
                        <a:latin typeface="Arial" panose="020B0604020202020204" pitchFamily="34" charset="0"/>
                      </a:endParaRPr>
                    </a:p>
                  </a:txBody>
                  <a:tcPr marL="4296" marR="4296" marT="4296" marB="0" anchor="ctr"/>
                </a:tc>
                <a:tc>
                  <a:txBody>
                    <a:bodyPr/>
                    <a:lstStyle/>
                    <a:p>
                      <a:pPr algn="ctr" fontAlgn="ctr"/>
                      <a:r>
                        <a:rPr lang="ru-RU" sz="900" u="none" strike="noStrike">
                          <a:effectLst/>
                        </a:rPr>
                        <a:t> </a:t>
                      </a:r>
                      <a:endParaRPr lang="ru-RU" sz="900" b="0" i="0" u="none" strike="noStrike">
                        <a:solidFill>
                          <a:srgbClr val="000000"/>
                        </a:solidFill>
                        <a:effectLst/>
                        <a:latin typeface="Arial" panose="020B0604020202020204" pitchFamily="34" charset="0"/>
                      </a:endParaRPr>
                    </a:p>
                  </a:txBody>
                  <a:tcPr marL="4296" marR="4296" marT="4296" marB="0" anchor="ctr"/>
                </a:tc>
                <a:tc>
                  <a:txBody>
                    <a:bodyPr/>
                    <a:lstStyle/>
                    <a:p>
                      <a:pPr algn="ctr" fontAlgn="ctr"/>
                      <a:r>
                        <a:rPr lang="ru-RU" sz="900" u="none" strike="noStrike">
                          <a:effectLst/>
                        </a:rPr>
                        <a:t> </a:t>
                      </a:r>
                      <a:endParaRPr lang="ru-RU" sz="900" b="0" i="0" u="none" strike="noStrike">
                        <a:solidFill>
                          <a:srgbClr val="000000"/>
                        </a:solidFill>
                        <a:effectLst/>
                        <a:latin typeface="Arial" panose="020B0604020202020204" pitchFamily="34" charset="0"/>
                      </a:endParaRPr>
                    </a:p>
                  </a:txBody>
                  <a:tcPr marL="4296" marR="4296" marT="4296" marB="0" anchor="ctr"/>
                </a:tc>
                <a:tc>
                  <a:txBody>
                    <a:bodyPr/>
                    <a:lstStyle/>
                    <a:p>
                      <a:pPr algn="ctr" fontAlgn="ctr"/>
                      <a:r>
                        <a:rPr lang="ru-RU" sz="900" u="none" strike="noStrike">
                          <a:effectLst/>
                        </a:rPr>
                        <a:t> </a:t>
                      </a:r>
                      <a:endParaRPr lang="ru-RU" sz="900" b="0" i="0" u="none" strike="noStrike">
                        <a:solidFill>
                          <a:srgbClr val="000000"/>
                        </a:solidFill>
                        <a:effectLst/>
                        <a:latin typeface="Arial" panose="020B0604020202020204" pitchFamily="34" charset="0"/>
                      </a:endParaRPr>
                    </a:p>
                  </a:txBody>
                  <a:tcPr marL="4296" marR="4296" marT="4296" marB="0" anchor="ctr"/>
                </a:tc>
                <a:tc>
                  <a:txBody>
                    <a:bodyPr/>
                    <a:lstStyle/>
                    <a:p>
                      <a:pPr algn="ctr" fontAlgn="ctr"/>
                      <a:r>
                        <a:rPr lang="ru-RU" sz="900" u="none" strike="noStrike">
                          <a:effectLst/>
                        </a:rPr>
                        <a:t> </a:t>
                      </a:r>
                      <a:endParaRPr lang="ru-RU" sz="900" b="0" i="0" u="none" strike="noStrike">
                        <a:solidFill>
                          <a:srgbClr val="000000"/>
                        </a:solidFill>
                        <a:effectLst/>
                        <a:latin typeface="Arial" panose="020B0604020202020204" pitchFamily="34" charset="0"/>
                      </a:endParaRPr>
                    </a:p>
                  </a:txBody>
                  <a:tcPr marL="4296" marR="4296" marT="4296" marB="0" anchor="ctr"/>
                </a:tc>
                <a:tc>
                  <a:txBody>
                    <a:bodyPr/>
                    <a:lstStyle/>
                    <a:p>
                      <a:pPr algn="ctr" fontAlgn="ctr"/>
                      <a:r>
                        <a:rPr lang="ru-RU" sz="900" u="none" strike="noStrike">
                          <a:effectLst/>
                        </a:rPr>
                        <a:t> </a:t>
                      </a:r>
                      <a:endParaRPr lang="ru-RU" sz="900" b="0" i="0" u="none" strike="noStrike">
                        <a:solidFill>
                          <a:srgbClr val="000000"/>
                        </a:solidFill>
                        <a:effectLst/>
                        <a:latin typeface="Arial" panose="020B0604020202020204" pitchFamily="34" charset="0"/>
                      </a:endParaRPr>
                    </a:p>
                  </a:txBody>
                  <a:tcPr marL="4296" marR="4296" marT="4296" marB="0" anchor="ctr"/>
                </a:tc>
                <a:tc>
                  <a:txBody>
                    <a:bodyPr/>
                    <a:lstStyle/>
                    <a:p>
                      <a:pPr algn="ctr" fontAlgn="ctr"/>
                      <a:r>
                        <a:rPr lang="ru-RU" sz="900" u="none" strike="noStrike">
                          <a:effectLst/>
                        </a:rPr>
                        <a:t> </a:t>
                      </a:r>
                      <a:endParaRPr lang="ru-RU" sz="900" b="0" i="0" u="none" strike="noStrike">
                        <a:solidFill>
                          <a:srgbClr val="000000"/>
                        </a:solidFill>
                        <a:effectLst/>
                        <a:latin typeface="Calibri" panose="020F0502020204030204" pitchFamily="34" charset="0"/>
                      </a:endParaRPr>
                    </a:p>
                  </a:txBody>
                  <a:tcPr marL="4296" marR="4296" marT="4296" marB="0" anchor="ctr"/>
                </a:tc>
                <a:tc>
                  <a:txBody>
                    <a:bodyPr/>
                    <a:lstStyle/>
                    <a:p>
                      <a:pPr algn="ctr" fontAlgn="ctr"/>
                      <a:r>
                        <a:rPr lang="ru-RU" sz="900" u="none" strike="noStrike">
                          <a:effectLst/>
                        </a:rPr>
                        <a:t> </a:t>
                      </a:r>
                      <a:endParaRPr lang="ru-RU" sz="900" b="0" i="0" u="none" strike="noStrike">
                        <a:solidFill>
                          <a:srgbClr val="000000"/>
                        </a:solidFill>
                        <a:effectLst/>
                        <a:latin typeface="Calibri" panose="020F0502020204030204" pitchFamily="34" charset="0"/>
                      </a:endParaRPr>
                    </a:p>
                  </a:txBody>
                  <a:tcPr marL="4296" marR="4296" marT="4296" marB="0" anchor="ctr"/>
                </a:tc>
                <a:extLst>
                  <a:ext uri="{0D108BD9-81ED-4DB2-BD59-A6C34878D82A}">
                    <a16:rowId xmlns:a16="http://schemas.microsoft.com/office/drawing/2014/main" val="775795120"/>
                  </a:ext>
                </a:extLst>
              </a:tr>
              <a:tr h="490245">
                <a:tc>
                  <a:txBody>
                    <a:bodyPr/>
                    <a:lstStyle/>
                    <a:p>
                      <a:pPr algn="l" fontAlgn="ctr"/>
                      <a:r>
                        <a:rPr lang="ru-RU" sz="900" u="none" strike="noStrike">
                          <a:effectLst/>
                        </a:rPr>
                        <a:t>Наличие определенной в установленном порядке Единой теплоснабжающей организации и гарантирующей организации в сфере водоснабжения.</a:t>
                      </a:r>
                      <a:endParaRPr lang="ru-RU" sz="900" b="0" i="0" u="none" strike="noStrike">
                        <a:solidFill>
                          <a:srgbClr val="000000"/>
                        </a:solidFill>
                        <a:effectLst/>
                        <a:latin typeface="Arial" panose="020B0604020202020204" pitchFamily="34" charset="0"/>
                      </a:endParaRPr>
                    </a:p>
                  </a:txBody>
                  <a:tcPr marL="4296" marR="4296" marT="4296" marB="0" anchor="ctr"/>
                </a:tc>
                <a:tc>
                  <a:txBody>
                    <a:bodyPr/>
                    <a:lstStyle/>
                    <a:p>
                      <a:pPr algn="ctr" fontAlgn="ctr"/>
                      <a:r>
                        <a:rPr lang="ru-RU" sz="900" u="none" strike="noStrike">
                          <a:effectLst/>
                        </a:rPr>
                        <a:t>  муниципальной программы</a:t>
                      </a:r>
                      <a:endParaRPr lang="ru-RU" sz="900" b="0" i="0" u="none" strike="noStrike">
                        <a:solidFill>
                          <a:srgbClr val="000000"/>
                        </a:solidFill>
                        <a:effectLst/>
                        <a:latin typeface="Arial" panose="020B0604020202020204" pitchFamily="34" charset="0"/>
                      </a:endParaRPr>
                    </a:p>
                  </a:txBody>
                  <a:tcPr marL="4296" marR="4296" marT="4296" marB="0" anchor="ctr"/>
                </a:tc>
                <a:tc>
                  <a:txBody>
                    <a:bodyPr/>
                    <a:lstStyle/>
                    <a:p>
                      <a:pPr algn="ctr" fontAlgn="ctr"/>
                      <a:r>
                        <a:rPr lang="ru-RU" sz="900" u="none" strike="noStrike">
                          <a:effectLst/>
                        </a:rPr>
                        <a:t>да/нет</a:t>
                      </a:r>
                      <a:endParaRPr lang="ru-RU" sz="900" b="0" i="0" u="none" strike="noStrike">
                        <a:solidFill>
                          <a:srgbClr val="000000"/>
                        </a:solidFill>
                        <a:effectLst/>
                        <a:latin typeface="Arial" panose="020B0604020202020204" pitchFamily="34" charset="0"/>
                      </a:endParaRPr>
                    </a:p>
                  </a:txBody>
                  <a:tcPr marL="4296" marR="4296" marT="4296" marB="0" anchor="ctr"/>
                </a:tc>
                <a:tc>
                  <a:txBody>
                    <a:bodyPr/>
                    <a:lstStyle/>
                    <a:p>
                      <a:pPr algn="ctr" fontAlgn="ctr"/>
                      <a:r>
                        <a:rPr lang="ru-RU" sz="900" u="none" strike="noStrike">
                          <a:effectLst/>
                        </a:rPr>
                        <a:t>да</a:t>
                      </a:r>
                      <a:endParaRPr lang="ru-RU" sz="900" b="0" i="0" u="none" strike="noStrike">
                        <a:solidFill>
                          <a:srgbClr val="000000"/>
                        </a:solidFill>
                        <a:effectLst/>
                        <a:latin typeface="Arial" panose="020B0604020202020204" pitchFamily="34" charset="0"/>
                      </a:endParaRPr>
                    </a:p>
                  </a:txBody>
                  <a:tcPr marL="4296" marR="4296" marT="4296" marB="0" anchor="ctr"/>
                </a:tc>
                <a:tc>
                  <a:txBody>
                    <a:bodyPr/>
                    <a:lstStyle/>
                    <a:p>
                      <a:pPr algn="ctr" fontAlgn="ctr"/>
                      <a:r>
                        <a:rPr lang="ru-RU" sz="900" u="none" strike="noStrike">
                          <a:effectLst/>
                        </a:rPr>
                        <a:t>да</a:t>
                      </a:r>
                      <a:endParaRPr lang="ru-RU" sz="900" b="0" i="0" u="none" strike="noStrike">
                        <a:solidFill>
                          <a:srgbClr val="000000"/>
                        </a:solidFill>
                        <a:effectLst/>
                        <a:latin typeface="Arial" panose="020B0604020202020204" pitchFamily="34" charset="0"/>
                      </a:endParaRPr>
                    </a:p>
                  </a:txBody>
                  <a:tcPr marL="4296" marR="4296" marT="4296" marB="0" anchor="ctr"/>
                </a:tc>
                <a:tc>
                  <a:txBody>
                    <a:bodyPr/>
                    <a:lstStyle/>
                    <a:p>
                      <a:pPr algn="ctr" fontAlgn="ctr"/>
                      <a:r>
                        <a:rPr lang="ru-RU" sz="900" u="none" strike="noStrike">
                          <a:effectLst/>
                        </a:rPr>
                        <a:t>да</a:t>
                      </a:r>
                      <a:endParaRPr lang="ru-RU" sz="900" b="0" i="0" u="none" strike="noStrike">
                        <a:solidFill>
                          <a:srgbClr val="000000"/>
                        </a:solidFill>
                        <a:effectLst/>
                        <a:latin typeface="Arial" panose="020B0604020202020204" pitchFamily="34" charset="0"/>
                      </a:endParaRPr>
                    </a:p>
                  </a:txBody>
                  <a:tcPr marL="4296" marR="4296" marT="4296" marB="0" anchor="ctr"/>
                </a:tc>
                <a:tc>
                  <a:txBody>
                    <a:bodyPr/>
                    <a:lstStyle/>
                    <a:p>
                      <a:pPr algn="ctr" fontAlgn="ctr"/>
                      <a:r>
                        <a:rPr lang="ru-RU" sz="900" u="none" strike="noStrike" dirty="0">
                          <a:effectLst/>
                        </a:rPr>
                        <a:t>да</a:t>
                      </a:r>
                      <a:endParaRPr lang="ru-RU" sz="900" b="0" i="0" u="none" strike="noStrike" dirty="0">
                        <a:solidFill>
                          <a:srgbClr val="000000"/>
                        </a:solidFill>
                        <a:effectLst/>
                        <a:latin typeface="Arial" panose="020B0604020202020204" pitchFamily="34" charset="0"/>
                      </a:endParaRPr>
                    </a:p>
                  </a:txBody>
                  <a:tcPr marL="4296" marR="4296" marT="4296" marB="0" anchor="ctr"/>
                </a:tc>
                <a:tc>
                  <a:txBody>
                    <a:bodyPr/>
                    <a:lstStyle/>
                    <a:p>
                      <a:pPr algn="ctr" fontAlgn="ctr"/>
                      <a:r>
                        <a:rPr lang="ru-RU" sz="900" u="none" strike="noStrike">
                          <a:effectLst/>
                        </a:rPr>
                        <a:t>да</a:t>
                      </a:r>
                      <a:endParaRPr lang="ru-RU" sz="900" b="0" i="0" u="none" strike="noStrike">
                        <a:solidFill>
                          <a:srgbClr val="000000"/>
                        </a:solidFill>
                        <a:effectLst/>
                        <a:latin typeface="Arial" panose="020B0604020202020204" pitchFamily="34" charset="0"/>
                      </a:endParaRPr>
                    </a:p>
                  </a:txBody>
                  <a:tcPr marL="4296" marR="4296" marT="4296" marB="0" anchor="ctr"/>
                </a:tc>
                <a:tc>
                  <a:txBody>
                    <a:bodyPr/>
                    <a:lstStyle/>
                    <a:p>
                      <a:pPr algn="ctr" fontAlgn="ctr"/>
                      <a:r>
                        <a:rPr lang="ru-RU" sz="900" u="none" strike="noStrike">
                          <a:effectLst/>
                        </a:rPr>
                        <a:t>да</a:t>
                      </a:r>
                      <a:endParaRPr lang="ru-RU" sz="900" b="0" i="0" u="none" strike="noStrike">
                        <a:solidFill>
                          <a:srgbClr val="000000"/>
                        </a:solidFill>
                        <a:effectLst/>
                        <a:latin typeface="Arial" panose="020B0604020202020204" pitchFamily="34" charset="0"/>
                      </a:endParaRPr>
                    </a:p>
                  </a:txBody>
                  <a:tcPr marL="4296" marR="4296" marT="4296" marB="0" anchor="ctr"/>
                </a:tc>
                <a:extLst>
                  <a:ext uri="{0D108BD9-81ED-4DB2-BD59-A6C34878D82A}">
                    <a16:rowId xmlns:a16="http://schemas.microsoft.com/office/drawing/2014/main" val="1057676492"/>
                  </a:ext>
                </a:extLst>
              </a:tr>
              <a:tr h="279169">
                <a:tc>
                  <a:txBody>
                    <a:bodyPr/>
                    <a:lstStyle/>
                    <a:p>
                      <a:pPr algn="l" fontAlgn="ctr"/>
                      <a:r>
                        <a:rPr lang="ru-RU" sz="900" u="none" strike="noStrike">
                          <a:effectLst/>
                        </a:rPr>
                        <a:t>Количество приобретенных электрогенераторных установок.</a:t>
                      </a:r>
                      <a:endParaRPr lang="ru-RU" sz="900" b="0" i="0" u="none" strike="noStrike">
                        <a:solidFill>
                          <a:srgbClr val="000000"/>
                        </a:solidFill>
                        <a:effectLst/>
                        <a:latin typeface="Arial" panose="020B0604020202020204" pitchFamily="34" charset="0"/>
                      </a:endParaRPr>
                    </a:p>
                  </a:txBody>
                  <a:tcPr marL="4296" marR="4296" marT="4296" marB="0" anchor="ctr"/>
                </a:tc>
                <a:tc>
                  <a:txBody>
                    <a:bodyPr/>
                    <a:lstStyle/>
                    <a:p>
                      <a:pPr algn="ctr" fontAlgn="ctr"/>
                      <a:r>
                        <a:rPr lang="ru-RU" sz="900" u="none" strike="noStrike">
                          <a:effectLst/>
                        </a:rPr>
                        <a:t>  муниципальной программы</a:t>
                      </a:r>
                      <a:endParaRPr lang="ru-RU" sz="900" b="0" i="0" u="none" strike="noStrike">
                        <a:solidFill>
                          <a:srgbClr val="000000"/>
                        </a:solidFill>
                        <a:effectLst/>
                        <a:latin typeface="Arial" panose="020B0604020202020204" pitchFamily="34" charset="0"/>
                      </a:endParaRPr>
                    </a:p>
                  </a:txBody>
                  <a:tcPr marL="4296" marR="4296" marT="4296" marB="0" anchor="ctr"/>
                </a:tc>
                <a:tc>
                  <a:txBody>
                    <a:bodyPr/>
                    <a:lstStyle/>
                    <a:p>
                      <a:pPr algn="ctr" fontAlgn="ctr"/>
                      <a:r>
                        <a:rPr lang="ru-RU" sz="900" u="none" strike="noStrike">
                          <a:effectLst/>
                        </a:rPr>
                        <a:t>едениц</a:t>
                      </a:r>
                      <a:endParaRPr lang="ru-RU" sz="900" b="0" i="0" u="none" strike="noStrike">
                        <a:solidFill>
                          <a:srgbClr val="000000"/>
                        </a:solidFill>
                        <a:effectLst/>
                        <a:latin typeface="Arial" panose="020B0604020202020204" pitchFamily="34" charset="0"/>
                      </a:endParaRPr>
                    </a:p>
                  </a:txBody>
                  <a:tcPr marL="4296" marR="4296" marT="4296" marB="0" anchor="ctr"/>
                </a:tc>
                <a:tc>
                  <a:txBody>
                    <a:bodyPr/>
                    <a:lstStyle/>
                    <a:p>
                      <a:pPr algn="ctr" fontAlgn="ctr"/>
                      <a:r>
                        <a:rPr lang="ru-RU" sz="900" u="none" strike="noStrike">
                          <a:effectLst/>
                        </a:rPr>
                        <a:t>0</a:t>
                      </a:r>
                      <a:endParaRPr lang="ru-RU" sz="900" b="0" i="0" u="none" strike="noStrike">
                        <a:solidFill>
                          <a:srgbClr val="000000"/>
                        </a:solidFill>
                        <a:effectLst/>
                        <a:latin typeface="Arial" panose="020B0604020202020204" pitchFamily="34" charset="0"/>
                      </a:endParaRPr>
                    </a:p>
                  </a:txBody>
                  <a:tcPr marL="4296" marR="4296" marT="4296" marB="0" anchor="ctr"/>
                </a:tc>
                <a:tc>
                  <a:txBody>
                    <a:bodyPr/>
                    <a:lstStyle/>
                    <a:p>
                      <a:pPr algn="ctr" fontAlgn="ctr"/>
                      <a:r>
                        <a:rPr lang="ru-RU" sz="900" u="none" strike="noStrike">
                          <a:effectLst/>
                        </a:rPr>
                        <a:t>0</a:t>
                      </a:r>
                      <a:endParaRPr lang="ru-RU" sz="900" b="0" i="0" u="none" strike="noStrike">
                        <a:solidFill>
                          <a:srgbClr val="000000"/>
                        </a:solidFill>
                        <a:effectLst/>
                        <a:latin typeface="Arial" panose="020B0604020202020204" pitchFamily="34" charset="0"/>
                      </a:endParaRPr>
                    </a:p>
                  </a:txBody>
                  <a:tcPr marL="4296" marR="4296" marT="4296" marB="0" anchor="ctr"/>
                </a:tc>
                <a:tc>
                  <a:txBody>
                    <a:bodyPr/>
                    <a:lstStyle/>
                    <a:p>
                      <a:pPr algn="ctr" fontAlgn="ctr"/>
                      <a:r>
                        <a:rPr lang="en-US" sz="900" u="none" strike="noStrike" dirty="0">
                          <a:effectLst/>
                        </a:rPr>
                        <a:t>3</a:t>
                      </a:r>
                      <a:endParaRPr lang="ru-RU" sz="900" b="0" i="0" u="none" strike="noStrike" dirty="0">
                        <a:solidFill>
                          <a:srgbClr val="000000"/>
                        </a:solidFill>
                        <a:effectLst/>
                        <a:latin typeface="Arial" panose="020B0604020202020204" pitchFamily="34" charset="0"/>
                      </a:endParaRPr>
                    </a:p>
                  </a:txBody>
                  <a:tcPr marL="4296" marR="4296" marT="4296" marB="0" anchor="ctr"/>
                </a:tc>
                <a:tc>
                  <a:txBody>
                    <a:bodyPr/>
                    <a:lstStyle/>
                    <a:p>
                      <a:pPr algn="ctr" fontAlgn="ctr"/>
                      <a:r>
                        <a:rPr lang="en-US" sz="900" u="none" strike="noStrike" dirty="0">
                          <a:effectLst/>
                        </a:rPr>
                        <a:t>1</a:t>
                      </a:r>
                      <a:endParaRPr lang="ru-RU" sz="900" b="0" i="0" u="none" strike="noStrike" dirty="0">
                        <a:solidFill>
                          <a:srgbClr val="000000"/>
                        </a:solidFill>
                        <a:effectLst/>
                        <a:latin typeface="Arial" panose="020B0604020202020204" pitchFamily="34" charset="0"/>
                      </a:endParaRPr>
                    </a:p>
                  </a:txBody>
                  <a:tcPr marL="4296" marR="4296" marT="4296" marB="0" anchor="ctr"/>
                </a:tc>
                <a:tc>
                  <a:txBody>
                    <a:bodyPr/>
                    <a:lstStyle/>
                    <a:p>
                      <a:pPr algn="ctr" fontAlgn="ctr"/>
                      <a:r>
                        <a:rPr lang="en-US" sz="900" u="none" strike="noStrike" dirty="0">
                          <a:effectLst/>
                        </a:rPr>
                        <a:t>0</a:t>
                      </a:r>
                      <a:endParaRPr lang="ru-RU" sz="900" b="0" i="0" u="none" strike="noStrike" dirty="0">
                        <a:solidFill>
                          <a:srgbClr val="000000"/>
                        </a:solidFill>
                        <a:effectLst/>
                        <a:latin typeface="Calibri" panose="020F0502020204030204" pitchFamily="34" charset="0"/>
                      </a:endParaRPr>
                    </a:p>
                  </a:txBody>
                  <a:tcPr marL="4296" marR="4296" marT="4296" marB="0" anchor="ctr"/>
                </a:tc>
                <a:tc>
                  <a:txBody>
                    <a:bodyPr/>
                    <a:lstStyle/>
                    <a:p>
                      <a:pPr algn="ctr" fontAlgn="ctr"/>
                      <a:r>
                        <a:rPr lang="ru-RU" sz="900" u="none" strike="noStrike">
                          <a:effectLst/>
                        </a:rPr>
                        <a:t>0</a:t>
                      </a:r>
                      <a:endParaRPr lang="ru-RU" sz="900" b="0" i="0" u="none" strike="noStrike">
                        <a:solidFill>
                          <a:srgbClr val="000000"/>
                        </a:solidFill>
                        <a:effectLst/>
                        <a:latin typeface="Calibri" panose="020F0502020204030204" pitchFamily="34" charset="0"/>
                      </a:endParaRPr>
                    </a:p>
                  </a:txBody>
                  <a:tcPr marL="4296" marR="4296" marT="4296" marB="0" anchor="ctr"/>
                </a:tc>
                <a:extLst>
                  <a:ext uri="{0D108BD9-81ED-4DB2-BD59-A6C34878D82A}">
                    <a16:rowId xmlns:a16="http://schemas.microsoft.com/office/drawing/2014/main" val="2741473884"/>
                  </a:ext>
                </a:extLst>
              </a:tr>
              <a:tr h="490245">
                <a:tc>
                  <a:txBody>
                    <a:bodyPr/>
                    <a:lstStyle/>
                    <a:p>
                      <a:pPr algn="l" fontAlgn="ctr"/>
                      <a:r>
                        <a:rPr lang="ru-RU" sz="900" u="none" strike="noStrike">
                          <a:effectLst/>
                        </a:rPr>
                        <a:t>Доля актуализированных схем тепло-, водоснабжения и водоотведения, программ комплексного развития коммунальной инфраструктуры </a:t>
                      </a:r>
                      <a:endParaRPr lang="ru-RU" sz="900" b="0" i="0" u="none" strike="noStrike">
                        <a:solidFill>
                          <a:srgbClr val="000000"/>
                        </a:solidFill>
                        <a:effectLst/>
                        <a:latin typeface="Arial" panose="020B0604020202020204" pitchFamily="34" charset="0"/>
                      </a:endParaRPr>
                    </a:p>
                  </a:txBody>
                  <a:tcPr marL="4296" marR="4296" marT="4296" marB="0" anchor="ctr"/>
                </a:tc>
                <a:tc>
                  <a:txBody>
                    <a:bodyPr/>
                    <a:lstStyle/>
                    <a:p>
                      <a:pPr algn="ctr" fontAlgn="ctr"/>
                      <a:r>
                        <a:rPr lang="ru-RU" sz="900" u="none" strike="noStrike">
                          <a:effectLst/>
                        </a:rPr>
                        <a:t>Отраслевой приоритетный  </a:t>
                      </a:r>
                      <a:endParaRPr lang="ru-RU" sz="900" b="0" i="0" u="none" strike="noStrike">
                        <a:solidFill>
                          <a:srgbClr val="000000"/>
                        </a:solidFill>
                        <a:effectLst/>
                        <a:latin typeface="Arial" panose="020B0604020202020204" pitchFamily="34" charset="0"/>
                      </a:endParaRPr>
                    </a:p>
                  </a:txBody>
                  <a:tcPr marL="4296" marR="4296" marT="4296" marB="0" anchor="ctr"/>
                </a:tc>
                <a:tc>
                  <a:txBody>
                    <a:bodyPr/>
                    <a:lstStyle/>
                    <a:p>
                      <a:pPr algn="ctr" fontAlgn="ctr"/>
                      <a:r>
                        <a:rPr lang="ru-RU" sz="900" u="none" strike="noStrike">
                          <a:effectLst/>
                        </a:rPr>
                        <a:t>Процент</a:t>
                      </a:r>
                      <a:endParaRPr lang="ru-RU" sz="900" b="0" i="0" u="none" strike="noStrike">
                        <a:solidFill>
                          <a:srgbClr val="000000"/>
                        </a:solidFill>
                        <a:effectLst/>
                        <a:latin typeface="Arial" panose="020B0604020202020204" pitchFamily="34" charset="0"/>
                      </a:endParaRPr>
                    </a:p>
                  </a:txBody>
                  <a:tcPr marL="4296" marR="4296" marT="4296" marB="0" anchor="ctr"/>
                </a:tc>
                <a:tc>
                  <a:txBody>
                    <a:bodyPr/>
                    <a:lstStyle/>
                    <a:p>
                      <a:pPr algn="ctr" fontAlgn="ctr"/>
                      <a:r>
                        <a:rPr lang="ru-RU" sz="900" u="none" strike="noStrike" dirty="0">
                          <a:effectLst/>
                        </a:rPr>
                        <a:t>-</a:t>
                      </a:r>
                      <a:endParaRPr lang="ru-RU" sz="900" b="0" i="0" u="none" strike="noStrike" dirty="0">
                        <a:solidFill>
                          <a:srgbClr val="000000"/>
                        </a:solidFill>
                        <a:effectLst/>
                        <a:latin typeface="Arial" panose="020B0604020202020204" pitchFamily="34" charset="0"/>
                      </a:endParaRPr>
                    </a:p>
                  </a:txBody>
                  <a:tcPr marL="4296" marR="4296" marT="4296" marB="0" anchor="ctr"/>
                </a:tc>
                <a:tc>
                  <a:txBody>
                    <a:bodyPr/>
                    <a:lstStyle/>
                    <a:p>
                      <a:pPr algn="ctr" fontAlgn="ctr"/>
                      <a:r>
                        <a:rPr lang="ru-RU" sz="900" u="none" strike="noStrike">
                          <a:effectLst/>
                        </a:rPr>
                        <a:t>100</a:t>
                      </a:r>
                      <a:endParaRPr lang="ru-RU" sz="900" b="0" i="0" u="none" strike="noStrike">
                        <a:solidFill>
                          <a:srgbClr val="000000"/>
                        </a:solidFill>
                        <a:effectLst/>
                        <a:latin typeface="Arial" panose="020B0604020202020204" pitchFamily="34" charset="0"/>
                      </a:endParaRPr>
                    </a:p>
                  </a:txBody>
                  <a:tcPr marL="4296" marR="4296" marT="4296" marB="0" anchor="ctr"/>
                </a:tc>
                <a:tc>
                  <a:txBody>
                    <a:bodyPr/>
                    <a:lstStyle/>
                    <a:p>
                      <a:pPr algn="ctr" fontAlgn="ctr"/>
                      <a:r>
                        <a:rPr lang="ru-RU" sz="900" u="none" strike="noStrike" dirty="0">
                          <a:effectLst/>
                        </a:rPr>
                        <a:t>100</a:t>
                      </a:r>
                      <a:endParaRPr lang="ru-RU" sz="900" b="0" i="0" u="none" strike="noStrike" dirty="0">
                        <a:solidFill>
                          <a:srgbClr val="000000"/>
                        </a:solidFill>
                        <a:effectLst/>
                        <a:latin typeface="Arial" panose="020B0604020202020204" pitchFamily="34" charset="0"/>
                      </a:endParaRPr>
                    </a:p>
                  </a:txBody>
                  <a:tcPr marL="4296" marR="4296" marT="4296" marB="0" anchor="ctr"/>
                </a:tc>
                <a:tc>
                  <a:txBody>
                    <a:bodyPr/>
                    <a:lstStyle/>
                    <a:p>
                      <a:pPr algn="ctr" fontAlgn="ctr"/>
                      <a:r>
                        <a:rPr lang="ru-RU" sz="900" u="none" strike="noStrike">
                          <a:effectLst/>
                        </a:rPr>
                        <a:t>100</a:t>
                      </a:r>
                      <a:endParaRPr lang="ru-RU" sz="900" b="0" i="0" u="none" strike="noStrike">
                        <a:solidFill>
                          <a:srgbClr val="000000"/>
                        </a:solidFill>
                        <a:effectLst/>
                        <a:latin typeface="Arial" panose="020B0604020202020204" pitchFamily="34" charset="0"/>
                      </a:endParaRPr>
                    </a:p>
                  </a:txBody>
                  <a:tcPr marL="4296" marR="4296" marT="4296" marB="0" anchor="ctr"/>
                </a:tc>
                <a:tc>
                  <a:txBody>
                    <a:bodyPr/>
                    <a:lstStyle/>
                    <a:p>
                      <a:pPr algn="ctr" fontAlgn="ctr"/>
                      <a:r>
                        <a:rPr lang="ru-RU" sz="900" u="none" strike="noStrike">
                          <a:effectLst/>
                        </a:rPr>
                        <a:t>100</a:t>
                      </a:r>
                      <a:endParaRPr lang="ru-RU" sz="900" b="0" i="0" u="none" strike="noStrike">
                        <a:solidFill>
                          <a:srgbClr val="000000"/>
                        </a:solidFill>
                        <a:effectLst/>
                        <a:latin typeface="Calibri" panose="020F0502020204030204" pitchFamily="34" charset="0"/>
                      </a:endParaRPr>
                    </a:p>
                  </a:txBody>
                  <a:tcPr marL="4296" marR="4296" marT="4296" marB="0" anchor="ctr"/>
                </a:tc>
                <a:tc>
                  <a:txBody>
                    <a:bodyPr/>
                    <a:lstStyle/>
                    <a:p>
                      <a:pPr algn="ctr" fontAlgn="ctr"/>
                      <a:r>
                        <a:rPr lang="ru-RU" sz="900" u="none" strike="noStrike">
                          <a:effectLst/>
                        </a:rPr>
                        <a:t>100</a:t>
                      </a:r>
                      <a:endParaRPr lang="ru-RU" sz="900" b="0" i="0" u="none" strike="noStrike">
                        <a:solidFill>
                          <a:srgbClr val="000000"/>
                        </a:solidFill>
                        <a:effectLst/>
                        <a:latin typeface="Calibri" panose="020F0502020204030204" pitchFamily="34" charset="0"/>
                      </a:endParaRPr>
                    </a:p>
                  </a:txBody>
                  <a:tcPr marL="4296" marR="4296" marT="4296" marB="0" anchor="ctr"/>
                </a:tc>
                <a:extLst>
                  <a:ext uri="{0D108BD9-81ED-4DB2-BD59-A6C34878D82A}">
                    <a16:rowId xmlns:a16="http://schemas.microsoft.com/office/drawing/2014/main" val="1671904046"/>
                  </a:ext>
                </a:extLst>
              </a:tr>
              <a:tr h="279169">
                <a:tc>
                  <a:txBody>
                    <a:bodyPr/>
                    <a:lstStyle/>
                    <a:p>
                      <a:pPr algn="l" fontAlgn="ctr"/>
                      <a:r>
                        <a:rPr lang="ru-RU" sz="900" u="none" strike="noStrike">
                          <a:effectLst/>
                        </a:rPr>
                        <a:t>Подпрограмма IV  «Энергосбережение и повышение энергетической эффективности»</a:t>
                      </a:r>
                      <a:endParaRPr lang="ru-RU" sz="900" b="1" i="0" u="none" strike="noStrike">
                        <a:solidFill>
                          <a:srgbClr val="000000"/>
                        </a:solidFill>
                        <a:effectLst/>
                        <a:latin typeface="Arial" panose="020B0604020202020204" pitchFamily="34" charset="0"/>
                      </a:endParaRPr>
                    </a:p>
                  </a:txBody>
                  <a:tcPr marL="4296" marR="4296" marT="4296" marB="0" anchor="ctr"/>
                </a:tc>
                <a:tc>
                  <a:txBody>
                    <a:bodyPr/>
                    <a:lstStyle/>
                    <a:p>
                      <a:pPr algn="ctr" fontAlgn="ctr"/>
                      <a:r>
                        <a:rPr lang="ru-RU" sz="900" u="none" strike="noStrike">
                          <a:effectLst/>
                        </a:rPr>
                        <a:t> </a:t>
                      </a:r>
                      <a:endParaRPr lang="ru-RU" sz="900" b="0" i="0" u="none" strike="noStrike">
                        <a:solidFill>
                          <a:srgbClr val="000000"/>
                        </a:solidFill>
                        <a:effectLst/>
                        <a:latin typeface="Arial" panose="020B0604020202020204" pitchFamily="34" charset="0"/>
                      </a:endParaRPr>
                    </a:p>
                  </a:txBody>
                  <a:tcPr marL="4296" marR="4296" marT="4296" marB="0" anchor="ctr"/>
                </a:tc>
                <a:tc>
                  <a:txBody>
                    <a:bodyPr/>
                    <a:lstStyle/>
                    <a:p>
                      <a:pPr algn="ctr" fontAlgn="ctr"/>
                      <a:r>
                        <a:rPr lang="ru-RU" sz="900" u="none" strike="noStrike">
                          <a:effectLst/>
                        </a:rPr>
                        <a:t> </a:t>
                      </a:r>
                      <a:endParaRPr lang="ru-RU" sz="900" b="0" i="0" u="none" strike="noStrike">
                        <a:solidFill>
                          <a:srgbClr val="000000"/>
                        </a:solidFill>
                        <a:effectLst/>
                        <a:latin typeface="Arial" panose="020B0604020202020204" pitchFamily="34" charset="0"/>
                      </a:endParaRPr>
                    </a:p>
                  </a:txBody>
                  <a:tcPr marL="4296" marR="4296" marT="4296" marB="0" anchor="ctr"/>
                </a:tc>
                <a:tc>
                  <a:txBody>
                    <a:bodyPr/>
                    <a:lstStyle/>
                    <a:p>
                      <a:pPr algn="ctr" fontAlgn="ctr"/>
                      <a:r>
                        <a:rPr lang="ru-RU" sz="900" u="none" strike="noStrike">
                          <a:effectLst/>
                        </a:rPr>
                        <a:t> </a:t>
                      </a:r>
                      <a:endParaRPr lang="ru-RU" sz="900" b="0" i="0" u="none" strike="noStrike">
                        <a:solidFill>
                          <a:srgbClr val="000000"/>
                        </a:solidFill>
                        <a:effectLst/>
                        <a:latin typeface="Arial" panose="020B0604020202020204" pitchFamily="34" charset="0"/>
                      </a:endParaRPr>
                    </a:p>
                  </a:txBody>
                  <a:tcPr marL="4296" marR="4296" marT="4296" marB="0" anchor="ctr"/>
                </a:tc>
                <a:tc>
                  <a:txBody>
                    <a:bodyPr/>
                    <a:lstStyle/>
                    <a:p>
                      <a:pPr algn="ctr" fontAlgn="ctr"/>
                      <a:r>
                        <a:rPr lang="ru-RU" sz="900" u="none" strike="noStrike">
                          <a:effectLst/>
                        </a:rPr>
                        <a:t> </a:t>
                      </a:r>
                      <a:endParaRPr lang="ru-RU" sz="900" b="0" i="0" u="none" strike="noStrike">
                        <a:solidFill>
                          <a:srgbClr val="000000"/>
                        </a:solidFill>
                        <a:effectLst/>
                        <a:latin typeface="Arial" panose="020B0604020202020204" pitchFamily="34" charset="0"/>
                      </a:endParaRPr>
                    </a:p>
                  </a:txBody>
                  <a:tcPr marL="4296" marR="4296" marT="4296" marB="0" anchor="ctr"/>
                </a:tc>
                <a:tc>
                  <a:txBody>
                    <a:bodyPr/>
                    <a:lstStyle/>
                    <a:p>
                      <a:pPr algn="ctr" fontAlgn="ctr"/>
                      <a:r>
                        <a:rPr lang="ru-RU" sz="900" u="none" strike="noStrike">
                          <a:effectLst/>
                        </a:rPr>
                        <a:t> </a:t>
                      </a:r>
                      <a:endParaRPr lang="ru-RU" sz="900" b="0" i="0" u="none" strike="noStrike">
                        <a:solidFill>
                          <a:srgbClr val="000000"/>
                        </a:solidFill>
                        <a:effectLst/>
                        <a:latin typeface="Arial" panose="020B0604020202020204" pitchFamily="34" charset="0"/>
                      </a:endParaRPr>
                    </a:p>
                  </a:txBody>
                  <a:tcPr marL="4296" marR="4296" marT="4296" marB="0" anchor="ctr"/>
                </a:tc>
                <a:tc>
                  <a:txBody>
                    <a:bodyPr/>
                    <a:lstStyle/>
                    <a:p>
                      <a:pPr algn="ctr" fontAlgn="ctr"/>
                      <a:r>
                        <a:rPr lang="ru-RU" sz="900" u="none" strike="noStrike">
                          <a:effectLst/>
                        </a:rPr>
                        <a:t> </a:t>
                      </a:r>
                      <a:endParaRPr lang="ru-RU" sz="900" b="0" i="0" u="none" strike="noStrike">
                        <a:solidFill>
                          <a:srgbClr val="000000"/>
                        </a:solidFill>
                        <a:effectLst/>
                        <a:latin typeface="Arial" panose="020B0604020202020204" pitchFamily="34" charset="0"/>
                      </a:endParaRPr>
                    </a:p>
                  </a:txBody>
                  <a:tcPr marL="4296" marR="4296" marT="4296" marB="0" anchor="ctr"/>
                </a:tc>
                <a:tc>
                  <a:txBody>
                    <a:bodyPr/>
                    <a:lstStyle/>
                    <a:p>
                      <a:pPr algn="ctr" fontAlgn="ctr"/>
                      <a:r>
                        <a:rPr lang="ru-RU" sz="900" u="none" strike="noStrike">
                          <a:effectLst/>
                        </a:rPr>
                        <a:t> </a:t>
                      </a:r>
                      <a:endParaRPr lang="ru-RU" sz="900" b="0" i="0" u="none" strike="noStrike">
                        <a:solidFill>
                          <a:srgbClr val="000000"/>
                        </a:solidFill>
                        <a:effectLst/>
                        <a:latin typeface="Calibri" panose="020F0502020204030204" pitchFamily="34" charset="0"/>
                      </a:endParaRPr>
                    </a:p>
                  </a:txBody>
                  <a:tcPr marL="4296" marR="4296" marT="4296" marB="0" anchor="ctr"/>
                </a:tc>
                <a:tc>
                  <a:txBody>
                    <a:bodyPr/>
                    <a:lstStyle/>
                    <a:p>
                      <a:pPr algn="ctr" fontAlgn="ctr"/>
                      <a:r>
                        <a:rPr lang="ru-RU" sz="900" u="none" strike="noStrike">
                          <a:effectLst/>
                        </a:rPr>
                        <a:t> </a:t>
                      </a:r>
                      <a:endParaRPr lang="ru-RU" sz="900" b="0" i="0" u="none" strike="noStrike">
                        <a:solidFill>
                          <a:srgbClr val="000000"/>
                        </a:solidFill>
                        <a:effectLst/>
                        <a:latin typeface="Calibri" panose="020F0502020204030204" pitchFamily="34" charset="0"/>
                      </a:endParaRPr>
                    </a:p>
                  </a:txBody>
                  <a:tcPr marL="4296" marR="4296" marT="4296" marB="0" anchor="ctr"/>
                </a:tc>
                <a:extLst>
                  <a:ext uri="{0D108BD9-81ED-4DB2-BD59-A6C34878D82A}">
                    <a16:rowId xmlns:a16="http://schemas.microsoft.com/office/drawing/2014/main" val="143629560"/>
                  </a:ext>
                </a:extLst>
              </a:tr>
              <a:tr h="612806">
                <a:tc>
                  <a:txBody>
                    <a:bodyPr/>
                    <a:lstStyle/>
                    <a:p>
                      <a:pPr algn="l" fontAlgn="ctr"/>
                      <a:r>
                        <a:rPr lang="ru-RU" sz="900" u="none" strike="noStrike">
                          <a:effectLst/>
                        </a:rPr>
                        <a:t>Доля установленных индивидуальных приборов учета потребления коммунальных услуг в муниципальных помещениях, находящихся в многоквартирных домах на территории г. Долгопрудного в отчетном году</a:t>
                      </a:r>
                      <a:endParaRPr lang="ru-RU" sz="900" b="0" i="0" u="none" strike="noStrike">
                        <a:solidFill>
                          <a:srgbClr val="000000"/>
                        </a:solidFill>
                        <a:effectLst/>
                        <a:latin typeface="Arial" panose="020B0604020202020204" pitchFamily="34" charset="0"/>
                      </a:endParaRPr>
                    </a:p>
                  </a:txBody>
                  <a:tcPr marL="4296" marR="4296" marT="4296" marB="0" anchor="ctr"/>
                </a:tc>
                <a:tc>
                  <a:txBody>
                    <a:bodyPr/>
                    <a:lstStyle/>
                    <a:p>
                      <a:pPr algn="ctr" fontAlgn="ctr"/>
                      <a:r>
                        <a:rPr lang="ru-RU" sz="900" u="none" strike="noStrike">
                          <a:effectLst/>
                        </a:rPr>
                        <a:t>  муниципальной программы</a:t>
                      </a:r>
                      <a:endParaRPr lang="ru-RU" sz="900" b="0" i="0" u="none" strike="noStrike">
                        <a:solidFill>
                          <a:srgbClr val="000000"/>
                        </a:solidFill>
                        <a:effectLst/>
                        <a:latin typeface="Arial" panose="020B0604020202020204" pitchFamily="34" charset="0"/>
                      </a:endParaRPr>
                    </a:p>
                  </a:txBody>
                  <a:tcPr marL="4296" marR="4296" marT="4296" marB="0" anchor="ctr"/>
                </a:tc>
                <a:tc>
                  <a:txBody>
                    <a:bodyPr/>
                    <a:lstStyle/>
                    <a:p>
                      <a:pPr algn="ctr" fontAlgn="ctr"/>
                      <a:r>
                        <a:rPr lang="ru-RU" sz="900" u="none" strike="noStrike">
                          <a:effectLst/>
                        </a:rPr>
                        <a:t>Процент</a:t>
                      </a:r>
                      <a:endParaRPr lang="ru-RU" sz="900" b="0" i="0" u="none" strike="noStrike">
                        <a:solidFill>
                          <a:srgbClr val="000000"/>
                        </a:solidFill>
                        <a:effectLst/>
                        <a:latin typeface="Arial" panose="020B0604020202020204" pitchFamily="34" charset="0"/>
                      </a:endParaRPr>
                    </a:p>
                  </a:txBody>
                  <a:tcPr marL="4296" marR="4296" marT="4296" marB="0" anchor="ctr"/>
                </a:tc>
                <a:tc>
                  <a:txBody>
                    <a:bodyPr/>
                    <a:lstStyle/>
                    <a:p>
                      <a:pPr algn="ctr" fontAlgn="ctr"/>
                      <a:r>
                        <a:rPr lang="ru-RU" sz="900" u="none" strike="noStrike">
                          <a:effectLst/>
                        </a:rPr>
                        <a:t>-</a:t>
                      </a:r>
                      <a:endParaRPr lang="ru-RU" sz="900" b="0" i="0" u="none" strike="noStrike">
                        <a:solidFill>
                          <a:srgbClr val="000000"/>
                        </a:solidFill>
                        <a:effectLst/>
                        <a:latin typeface="Arial" panose="020B0604020202020204" pitchFamily="34" charset="0"/>
                      </a:endParaRPr>
                    </a:p>
                  </a:txBody>
                  <a:tcPr marL="4296" marR="4296" marT="4296" marB="0" anchor="ctr"/>
                </a:tc>
                <a:tc>
                  <a:txBody>
                    <a:bodyPr/>
                    <a:lstStyle/>
                    <a:p>
                      <a:pPr algn="ctr" fontAlgn="ctr"/>
                      <a:r>
                        <a:rPr lang="ru-RU" sz="900" u="none" strike="noStrike" dirty="0">
                          <a:effectLst/>
                        </a:rPr>
                        <a:t>Мероприятие</a:t>
                      </a:r>
                      <a:endParaRPr lang="en-US" sz="900" u="none" strike="noStrike" dirty="0">
                        <a:effectLst/>
                      </a:endParaRPr>
                    </a:p>
                    <a:p>
                      <a:pPr algn="ctr" fontAlgn="ctr"/>
                      <a:r>
                        <a:rPr lang="ru-RU" sz="900" u="none" strike="noStrike" dirty="0">
                          <a:effectLst/>
                        </a:rPr>
                        <a:t> носит заявительный характер</a:t>
                      </a:r>
                      <a:endParaRPr lang="ru-RU" sz="900" b="0" i="0" u="none" strike="noStrike" dirty="0">
                        <a:solidFill>
                          <a:srgbClr val="000000"/>
                        </a:solidFill>
                        <a:effectLst/>
                        <a:latin typeface="Arial" panose="020B0604020202020204" pitchFamily="34" charset="0"/>
                      </a:endParaRPr>
                    </a:p>
                  </a:txBody>
                  <a:tcPr marL="4296" marR="4296" marT="4296" marB="0" anchor="ctr"/>
                </a:tc>
                <a:tc>
                  <a:txBody>
                    <a:bodyPr/>
                    <a:lstStyle/>
                    <a:p>
                      <a:pPr algn="ctr" fontAlgn="ctr"/>
                      <a:r>
                        <a:rPr lang="ru-RU" sz="900" u="none" strike="noStrike" dirty="0">
                          <a:effectLst/>
                        </a:rPr>
                        <a:t>Мероприятие носит заявительный характер</a:t>
                      </a:r>
                      <a:endParaRPr lang="ru-RU" sz="900" b="0" i="0" u="none" strike="noStrike" dirty="0">
                        <a:solidFill>
                          <a:srgbClr val="000000"/>
                        </a:solidFill>
                        <a:effectLst/>
                        <a:latin typeface="Arial" panose="020B0604020202020204" pitchFamily="34" charset="0"/>
                      </a:endParaRPr>
                    </a:p>
                  </a:txBody>
                  <a:tcPr marL="4296" marR="4296" marT="4296" marB="0" anchor="ctr"/>
                </a:tc>
                <a:tc>
                  <a:txBody>
                    <a:bodyPr/>
                    <a:lstStyle/>
                    <a:p>
                      <a:pPr algn="ctr" fontAlgn="ctr"/>
                      <a:r>
                        <a:rPr lang="ru-RU" sz="900" u="none" strike="noStrike">
                          <a:effectLst/>
                        </a:rPr>
                        <a:t>Мероприятие носит заявительный характер</a:t>
                      </a:r>
                      <a:endParaRPr lang="ru-RU" sz="900" b="0" i="0" u="none" strike="noStrike">
                        <a:solidFill>
                          <a:srgbClr val="000000"/>
                        </a:solidFill>
                        <a:effectLst/>
                        <a:latin typeface="Arial" panose="020B0604020202020204" pitchFamily="34" charset="0"/>
                      </a:endParaRPr>
                    </a:p>
                  </a:txBody>
                  <a:tcPr marL="4296" marR="4296" marT="4296" marB="0" anchor="ctr"/>
                </a:tc>
                <a:tc>
                  <a:txBody>
                    <a:bodyPr/>
                    <a:lstStyle/>
                    <a:p>
                      <a:pPr algn="ctr" fontAlgn="ctr"/>
                      <a:r>
                        <a:rPr lang="ru-RU" sz="900" u="none" strike="noStrike">
                          <a:effectLst/>
                        </a:rPr>
                        <a:t>Мероприятие носит заявительный характер</a:t>
                      </a:r>
                      <a:endParaRPr lang="ru-RU" sz="900" b="0" i="0" u="none" strike="noStrike">
                        <a:solidFill>
                          <a:srgbClr val="000000"/>
                        </a:solidFill>
                        <a:effectLst/>
                        <a:latin typeface="Arial" panose="020B0604020202020204" pitchFamily="34" charset="0"/>
                      </a:endParaRPr>
                    </a:p>
                  </a:txBody>
                  <a:tcPr marL="4296" marR="4296" marT="4296" marB="0" anchor="ctr"/>
                </a:tc>
                <a:tc>
                  <a:txBody>
                    <a:bodyPr/>
                    <a:lstStyle/>
                    <a:p>
                      <a:pPr algn="ctr" fontAlgn="ctr"/>
                      <a:r>
                        <a:rPr lang="ru-RU" sz="900" u="none" strike="noStrike">
                          <a:effectLst/>
                        </a:rPr>
                        <a:t>Мероприятие носит заявительный характер</a:t>
                      </a:r>
                      <a:endParaRPr lang="ru-RU" sz="900" b="0" i="0" u="none" strike="noStrike">
                        <a:solidFill>
                          <a:srgbClr val="000000"/>
                        </a:solidFill>
                        <a:effectLst/>
                        <a:latin typeface="Arial" panose="020B0604020202020204" pitchFamily="34" charset="0"/>
                      </a:endParaRPr>
                    </a:p>
                  </a:txBody>
                  <a:tcPr marL="4296" marR="4296" marT="4296" marB="0" anchor="ctr"/>
                </a:tc>
                <a:extLst>
                  <a:ext uri="{0D108BD9-81ED-4DB2-BD59-A6C34878D82A}">
                    <a16:rowId xmlns:a16="http://schemas.microsoft.com/office/drawing/2014/main" val="372672657"/>
                  </a:ext>
                </a:extLst>
              </a:tr>
              <a:tr h="367684">
                <a:tc>
                  <a:txBody>
                    <a:bodyPr/>
                    <a:lstStyle/>
                    <a:p>
                      <a:pPr algn="l" fontAlgn="ctr"/>
                      <a:r>
                        <a:rPr lang="ru-RU" sz="900" u="none" strike="noStrike" dirty="0">
                          <a:effectLst/>
                        </a:rPr>
                        <a:t> Бережливый учет – Оснащенность  многоквартирных домов приборами учета ресурсов</a:t>
                      </a:r>
                      <a:endParaRPr lang="ru-RU" sz="900" b="0" i="0" u="none" strike="noStrike" dirty="0">
                        <a:solidFill>
                          <a:srgbClr val="000000"/>
                        </a:solidFill>
                        <a:effectLst/>
                        <a:latin typeface="Arial" panose="020B0604020202020204" pitchFamily="34" charset="0"/>
                      </a:endParaRPr>
                    </a:p>
                  </a:txBody>
                  <a:tcPr marL="4296" marR="4296" marT="4296" marB="0" anchor="ctr"/>
                </a:tc>
                <a:tc>
                  <a:txBody>
                    <a:bodyPr/>
                    <a:lstStyle/>
                    <a:p>
                      <a:pPr algn="ctr" fontAlgn="ctr"/>
                      <a:r>
                        <a:rPr lang="ru-RU" sz="900" u="none" strike="noStrike">
                          <a:effectLst/>
                        </a:rPr>
                        <a:t>Отраслевой приоритетный  </a:t>
                      </a:r>
                      <a:endParaRPr lang="ru-RU" sz="900" b="0" i="0" u="none" strike="noStrike">
                        <a:solidFill>
                          <a:srgbClr val="000000"/>
                        </a:solidFill>
                        <a:effectLst/>
                        <a:latin typeface="Arial" panose="020B0604020202020204" pitchFamily="34" charset="0"/>
                      </a:endParaRPr>
                    </a:p>
                  </a:txBody>
                  <a:tcPr marL="4296" marR="4296" marT="4296" marB="0" anchor="ctr"/>
                </a:tc>
                <a:tc>
                  <a:txBody>
                    <a:bodyPr/>
                    <a:lstStyle/>
                    <a:p>
                      <a:pPr algn="ctr" fontAlgn="ctr"/>
                      <a:r>
                        <a:rPr lang="ru-RU" sz="900" u="none" strike="noStrike">
                          <a:effectLst/>
                        </a:rPr>
                        <a:t>Процент</a:t>
                      </a:r>
                      <a:endParaRPr lang="ru-RU" sz="900" b="0" i="0" u="none" strike="noStrike">
                        <a:solidFill>
                          <a:srgbClr val="000000"/>
                        </a:solidFill>
                        <a:effectLst/>
                        <a:latin typeface="Arial" panose="020B0604020202020204" pitchFamily="34" charset="0"/>
                      </a:endParaRPr>
                    </a:p>
                  </a:txBody>
                  <a:tcPr marL="4296" marR="4296" marT="4296" marB="0" anchor="ctr"/>
                </a:tc>
                <a:tc>
                  <a:txBody>
                    <a:bodyPr/>
                    <a:lstStyle/>
                    <a:p>
                      <a:pPr algn="ctr" fontAlgn="ctr"/>
                      <a:r>
                        <a:rPr lang="ru-RU" sz="900" u="none" strike="noStrike">
                          <a:effectLst/>
                        </a:rPr>
                        <a:t>99,89</a:t>
                      </a:r>
                      <a:endParaRPr lang="ru-RU" sz="900" b="0" i="0" u="none" strike="noStrike">
                        <a:solidFill>
                          <a:srgbClr val="000000"/>
                        </a:solidFill>
                        <a:effectLst/>
                        <a:latin typeface="Arial" panose="020B0604020202020204" pitchFamily="34" charset="0"/>
                      </a:endParaRPr>
                    </a:p>
                  </a:txBody>
                  <a:tcPr marL="4296" marR="4296" marT="4296" marB="0" anchor="ctr"/>
                </a:tc>
                <a:tc>
                  <a:txBody>
                    <a:bodyPr/>
                    <a:lstStyle/>
                    <a:p>
                      <a:pPr algn="ctr" fontAlgn="ctr"/>
                      <a:r>
                        <a:rPr lang="ru-RU" sz="900" u="none" strike="noStrike">
                          <a:effectLst/>
                        </a:rPr>
                        <a:t>100</a:t>
                      </a:r>
                      <a:endParaRPr lang="ru-RU" sz="900" b="0" i="0" u="none" strike="noStrike">
                        <a:solidFill>
                          <a:srgbClr val="000000"/>
                        </a:solidFill>
                        <a:effectLst/>
                        <a:latin typeface="Arial" panose="020B0604020202020204" pitchFamily="34" charset="0"/>
                      </a:endParaRPr>
                    </a:p>
                  </a:txBody>
                  <a:tcPr marL="4296" marR="4296" marT="4296" marB="0" anchor="ctr"/>
                </a:tc>
                <a:tc>
                  <a:txBody>
                    <a:bodyPr/>
                    <a:lstStyle/>
                    <a:p>
                      <a:pPr algn="ctr" fontAlgn="ctr"/>
                      <a:r>
                        <a:rPr lang="ru-RU" sz="900" u="none" strike="noStrike">
                          <a:effectLst/>
                        </a:rPr>
                        <a:t>100</a:t>
                      </a:r>
                      <a:endParaRPr lang="ru-RU" sz="900" b="0" i="0" u="none" strike="noStrike">
                        <a:solidFill>
                          <a:srgbClr val="000000"/>
                        </a:solidFill>
                        <a:effectLst/>
                        <a:latin typeface="Arial" panose="020B0604020202020204" pitchFamily="34" charset="0"/>
                      </a:endParaRPr>
                    </a:p>
                  </a:txBody>
                  <a:tcPr marL="4296" marR="4296" marT="4296" marB="0" anchor="ctr"/>
                </a:tc>
                <a:tc>
                  <a:txBody>
                    <a:bodyPr/>
                    <a:lstStyle/>
                    <a:p>
                      <a:pPr algn="ctr" fontAlgn="ctr"/>
                      <a:r>
                        <a:rPr lang="ru-RU" sz="900" u="none" strike="noStrike">
                          <a:effectLst/>
                        </a:rPr>
                        <a:t>100</a:t>
                      </a:r>
                      <a:endParaRPr lang="ru-RU" sz="900" b="0" i="0" u="none" strike="noStrike">
                        <a:solidFill>
                          <a:srgbClr val="000000"/>
                        </a:solidFill>
                        <a:effectLst/>
                        <a:latin typeface="Arial" panose="020B0604020202020204" pitchFamily="34" charset="0"/>
                      </a:endParaRPr>
                    </a:p>
                  </a:txBody>
                  <a:tcPr marL="4296" marR="4296" marT="4296" marB="0" anchor="ctr"/>
                </a:tc>
                <a:tc>
                  <a:txBody>
                    <a:bodyPr/>
                    <a:lstStyle/>
                    <a:p>
                      <a:pPr algn="ctr" fontAlgn="ctr"/>
                      <a:r>
                        <a:rPr lang="ru-RU" sz="900" u="none" strike="noStrike">
                          <a:effectLst/>
                        </a:rPr>
                        <a:t>100</a:t>
                      </a:r>
                      <a:endParaRPr lang="ru-RU" sz="900" b="0" i="0" u="none" strike="noStrike">
                        <a:solidFill>
                          <a:srgbClr val="000000"/>
                        </a:solidFill>
                        <a:effectLst/>
                        <a:latin typeface="Arial" panose="020B0604020202020204" pitchFamily="34" charset="0"/>
                      </a:endParaRPr>
                    </a:p>
                  </a:txBody>
                  <a:tcPr marL="4296" marR="4296" marT="4296" marB="0" anchor="ctr"/>
                </a:tc>
                <a:tc>
                  <a:txBody>
                    <a:bodyPr/>
                    <a:lstStyle/>
                    <a:p>
                      <a:pPr algn="ctr" fontAlgn="ctr"/>
                      <a:r>
                        <a:rPr lang="ru-RU" sz="900" u="none" strike="noStrike">
                          <a:effectLst/>
                        </a:rPr>
                        <a:t>100</a:t>
                      </a:r>
                      <a:endParaRPr lang="ru-RU" sz="900" b="0" i="0" u="none" strike="noStrike">
                        <a:solidFill>
                          <a:srgbClr val="000000"/>
                        </a:solidFill>
                        <a:effectLst/>
                        <a:latin typeface="Arial" panose="020B0604020202020204" pitchFamily="34" charset="0"/>
                      </a:endParaRPr>
                    </a:p>
                  </a:txBody>
                  <a:tcPr marL="4296" marR="4296" marT="4296" marB="0" anchor="ctr"/>
                </a:tc>
                <a:extLst>
                  <a:ext uri="{0D108BD9-81ED-4DB2-BD59-A6C34878D82A}">
                    <a16:rowId xmlns:a16="http://schemas.microsoft.com/office/drawing/2014/main" val="63266904"/>
                  </a:ext>
                </a:extLst>
              </a:tr>
              <a:tr h="490245">
                <a:tc>
                  <a:txBody>
                    <a:bodyPr/>
                    <a:lstStyle/>
                    <a:p>
                      <a:pPr algn="l" fontAlgn="ctr"/>
                      <a:r>
                        <a:rPr lang="ru-RU" sz="900" u="none" strike="noStrike" dirty="0">
                          <a:effectLst/>
                        </a:rPr>
                        <a:t>Доля зданий, строений, сооружений муниципальной собственности, соответствующих нормальному уровню энергетической эффективности и выше (A, B, C, D)</a:t>
                      </a:r>
                      <a:endParaRPr lang="ru-RU" sz="900" b="0" i="0" u="none" strike="noStrike" dirty="0">
                        <a:solidFill>
                          <a:srgbClr val="000000"/>
                        </a:solidFill>
                        <a:effectLst/>
                        <a:latin typeface="Arial" panose="020B0604020202020204" pitchFamily="34" charset="0"/>
                      </a:endParaRPr>
                    </a:p>
                  </a:txBody>
                  <a:tcPr marL="4296" marR="4296" marT="4296" marB="0" anchor="ctr"/>
                </a:tc>
                <a:tc>
                  <a:txBody>
                    <a:bodyPr/>
                    <a:lstStyle/>
                    <a:p>
                      <a:pPr algn="ctr" fontAlgn="ctr"/>
                      <a:r>
                        <a:rPr lang="ru-RU" sz="900" u="none" strike="noStrike">
                          <a:effectLst/>
                        </a:rPr>
                        <a:t>Отраслевой приоритетный  </a:t>
                      </a:r>
                      <a:endParaRPr lang="ru-RU" sz="900" b="0" i="0" u="none" strike="noStrike">
                        <a:solidFill>
                          <a:srgbClr val="000000"/>
                        </a:solidFill>
                        <a:effectLst/>
                        <a:latin typeface="Arial" panose="020B0604020202020204" pitchFamily="34" charset="0"/>
                      </a:endParaRPr>
                    </a:p>
                  </a:txBody>
                  <a:tcPr marL="4296" marR="4296" marT="4296" marB="0" anchor="ctr"/>
                </a:tc>
                <a:tc>
                  <a:txBody>
                    <a:bodyPr/>
                    <a:lstStyle/>
                    <a:p>
                      <a:pPr algn="ctr" fontAlgn="ctr"/>
                      <a:r>
                        <a:rPr lang="ru-RU" sz="900" u="none" strike="noStrike">
                          <a:effectLst/>
                        </a:rPr>
                        <a:t>Процент</a:t>
                      </a:r>
                      <a:endParaRPr lang="ru-RU" sz="900" b="0" i="0" u="none" strike="noStrike">
                        <a:solidFill>
                          <a:srgbClr val="000000"/>
                        </a:solidFill>
                        <a:effectLst/>
                        <a:latin typeface="Arial" panose="020B0604020202020204" pitchFamily="34" charset="0"/>
                      </a:endParaRPr>
                    </a:p>
                  </a:txBody>
                  <a:tcPr marL="4296" marR="4296" marT="4296" marB="0" anchor="ctr"/>
                </a:tc>
                <a:tc>
                  <a:txBody>
                    <a:bodyPr/>
                    <a:lstStyle/>
                    <a:p>
                      <a:pPr algn="ctr" fontAlgn="ctr"/>
                      <a:r>
                        <a:rPr lang="ru-RU" sz="900" u="none" strike="noStrike">
                          <a:effectLst/>
                        </a:rPr>
                        <a:t>61,81</a:t>
                      </a:r>
                      <a:endParaRPr lang="ru-RU" sz="900" b="0" i="0" u="none" strike="noStrike">
                        <a:solidFill>
                          <a:srgbClr val="000000"/>
                        </a:solidFill>
                        <a:effectLst/>
                        <a:latin typeface="Arial" panose="020B0604020202020204" pitchFamily="34" charset="0"/>
                      </a:endParaRPr>
                    </a:p>
                  </a:txBody>
                  <a:tcPr marL="4296" marR="4296" marT="4296" marB="0" anchor="ctr"/>
                </a:tc>
                <a:tc>
                  <a:txBody>
                    <a:bodyPr/>
                    <a:lstStyle/>
                    <a:p>
                      <a:pPr algn="ctr" fontAlgn="ctr"/>
                      <a:r>
                        <a:rPr lang="en-US" sz="900" u="none" strike="noStrike" dirty="0">
                          <a:effectLst/>
                        </a:rPr>
                        <a:t>67</a:t>
                      </a:r>
                      <a:endParaRPr lang="ru-RU" sz="900" b="0" i="0" u="none" strike="noStrike" dirty="0">
                        <a:solidFill>
                          <a:srgbClr val="000000"/>
                        </a:solidFill>
                        <a:effectLst/>
                        <a:latin typeface="Arial" panose="020B0604020202020204" pitchFamily="34" charset="0"/>
                      </a:endParaRPr>
                    </a:p>
                  </a:txBody>
                  <a:tcPr marL="4296" marR="4296" marT="4296" marB="0" anchor="ctr"/>
                </a:tc>
                <a:tc>
                  <a:txBody>
                    <a:bodyPr/>
                    <a:lstStyle/>
                    <a:p>
                      <a:pPr algn="ctr" fontAlgn="ctr"/>
                      <a:r>
                        <a:rPr lang="ru-RU" sz="900" u="none" strike="noStrike">
                          <a:effectLst/>
                        </a:rPr>
                        <a:t>67,27</a:t>
                      </a:r>
                      <a:endParaRPr lang="ru-RU" sz="900" b="0" i="0" u="none" strike="noStrike">
                        <a:solidFill>
                          <a:srgbClr val="000000"/>
                        </a:solidFill>
                        <a:effectLst/>
                        <a:latin typeface="Arial" panose="020B0604020202020204" pitchFamily="34" charset="0"/>
                      </a:endParaRPr>
                    </a:p>
                  </a:txBody>
                  <a:tcPr marL="4296" marR="4296" marT="4296" marB="0" anchor="ctr"/>
                </a:tc>
                <a:tc>
                  <a:txBody>
                    <a:bodyPr/>
                    <a:lstStyle/>
                    <a:p>
                      <a:pPr algn="ctr" fontAlgn="ctr"/>
                      <a:r>
                        <a:rPr lang="ru-RU" sz="900" u="none" strike="noStrike">
                          <a:effectLst/>
                        </a:rPr>
                        <a:t>67,27</a:t>
                      </a:r>
                      <a:endParaRPr lang="ru-RU" sz="900" b="0" i="0" u="none" strike="noStrike">
                        <a:solidFill>
                          <a:srgbClr val="000000"/>
                        </a:solidFill>
                        <a:effectLst/>
                        <a:latin typeface="Arial" panose="020B0604020202020204" pitchFamily="34" charset="0"/>
                      </a:endParaRPr>
                    </a:p>
                  </a:txBody>
                  <a:tcPr marL="4296" marR="4296" marT="4296" marB="0" anchor="ctr"/>
                </a:tc>
                <a:tc>
                  <a:txBody>
                    <a:bodyPr/>
                    <a:lstStyle/>
                    <a:p>
                      <a:pPr algn="ctr" fontAlgn="ctr"/>
                      <a:r>
                        <a:rPr lang="ru-RU" sz="900" u="none" strike="noStrike">
                          <a:effectLst/>
                        </a:rPr>
                        <a:t>67,27</a:t>
                      </a:r>
                      <a:endParaRPr lang="ru-RU" sz="900" b="0" i="0" u="none" strike="noStrike">
                        <a:solidFill>
                          <a:srgbClr val="000000"/>
                        </a:solidFill>
                        <a:effectLst/>
                        <a:latin typeface="Arial" panose="020B0604020202020204" pitchFamily="34" charset="0"/>
                      </a:endParaRPr>
                    </a:p>
                  </a:txBody>
                  <a:tcPr marL="4296" marR="4296" marT="4296" marB="0" anchor="ctr"/>
                </a:tc>
                <a:tc>
                  <a:txBody>
                    <a:bodyPr/>
                    <a:lstStyle/>
                    <a:p>
                      <a:pPr algn="ctr" fontAlgn="ctr"/>
                      <a:r>
                        <a:rPr lang="ru-RU" sz="900" u="none" strike="noStrike">
                          <a:effectLst/>
                        </a:rPr>
                        <a:t>67,27</a:t>
                      </a:r>
                      <a:endParaRPr lang="ru-RU" sz="900" b="0" i="0" u="none" strike="noStrike">
                        <a:solidFill>
                          <a:srgbClr val="000000"/>
                        </a:solidFill>
                        <a:effectLst/>
                        <a:latin typeface="Arial" panose="020B0604020202020204" pitchFamily="34" charset="0"/>
                      </a:endParaRPr>
                    </a:p>
                  </a:txBody>
                  <a:tcPr marL="4296" marR="4296" marT="4296" marB="0" anchor="ctr"/>
                </a:tc>
                <a:extLst>
                  <a:ext uri="{0D108BD9-81ED-4DB2-BD59-A6C34878D82A}">
                    <a16:rowId xmlns:a16="http://schemas.microsoft.com/office/drawing/2014/main" val="3406157218"/>
                  </a:ext>
                </a:extLst>
              </a:tr>
              <a:tr h="490245">
                <a:tc>
                  <a:txBody>
                    <a:bodyPr/>
                    <a:lstStyle/>
                    <a:p>
                      <a:pPr algn="l" fontAlgn="ctr"/>
                      <a:r>
                        <a:rPr lang="ru-RU" sz="900" u="none" strike="noStrike" dirty="0">
                          <a:effectLst/>
                        </a:rPr>
                        <a:t>Доля зданий, строений, сооружений органов местного самоуправления и муниципальных учреждений, оснащенных приборами учета потребляемых энергетических ресурсов</a:t>
                      </a:r>
                      <a:endParaRPr lang="ru-RU" sz="900" b="0" i="0" u="none" strike="noStrike" dirty="0">
                        <a:solidFill>
                          <a:srgbClr val="000000"/>
                        </a:solidFill>
                        <a:effectLst/>
                        <a:latin typeface="Arial" panose="020B0604020202020204" pitchFamily="34" charset="0"/>
                      </a:endParaRPr>
                    </a:p>
                  </a:txBody>
                  <a:tcPr marL="4296" marR="4296" marT="4296" marB="0" anchor="ctr"/>
                </a:tc>
                <a:tc>
                  <a:txBody>
                    <a:bodyPr/>
                    <a:lstStyle/>
                    <a:p>
                      <a:pPr algn="ctr" fontAlgn="ctr"/>
                      <a:r>
                        <a:rPr lang="ru-RU" sz="900" u="none" strike="noStrike">
                          <a:effectLst/>
                        </a:rPr>
                        <a:t>Отраслевой приоритетный  </a:t>
                      </a:r>
                      <a:endParaRPr lang="ru-RU" sz="900" b="0" i="0" u="none" strike="noStrike">
                        <a:solidFill>
                          <a:srgbClr val="000000"/>
                        </a:solidFill>
                        <a:effectLst/>
                        <a:latin typeface="Arial" panose="020B0604020202020204" pitchFamily="34" charset="0"/>
                      </a:endParaRPr>
                    </a:p>
                  </a:txBody>
                  <a:tcPr marL="4296" marR="4296" marT="4296" marB="0" anchor="ctr"/>
                </a:tc>
                <a:tc>
                  <a:txBody>
                    <a:bodyPr/>
                    <a:lstStyle/>
                    <a:p>
                      <a:pPr algn="ctr" fontAlgn="ctr"/>
                      <a:r>
                        <a:rPr lang="ru-RU" sz="900" u="none" strike="noStrike">
                          <a:effectLst/>
                        </a:rPr>
                        <a:t>Процент</a:t>
                      </a:r>
                      <a:endParaRPr lang="ru-RU" sz="900" b="0" i="0" u="none" strike="noStrike">
                        <a:solidFill>
                          <a:srgbClr val="000000"/>
                        </a:solidFill>
                        <a:effectLst/>
                        <a:latin typeface="Arial" panose="020B0604020202020204" pitchFamily="34" charset="0"/>
                      </a:endParaRPr>
                    </a:p>
                  </a:txBody>
                  <a:tcPr marL="4296" marR="4296" marT="4296" marB="0" anchor="ctr"/>
                </a:tc>
                <a:tc>
                  <a:txBody>
                    <a:bodyPr/>
                    <a:lstStyle/>
                    <a:p>
                      <a:pPr algn="ctr" fontAlgn="ctr"/>
                      <a:r>
                        <a:rPr lang="ru-RU" sz="900" u="none" strike="noStrike">
                          <a:effectLst/>
                        </a:rPr>
                        <a:t>87,8</a:t>
                      </a:r>
                      <a:endParaRPr lang="ru-RU" sz="900" b="0" i="0" u="none" strike="noStrike">
                        <a:solidFill>
                          <a:srgbClr val="000000"/>
                        </a:solidFill>
                        <a:effectLst/>
                        <a:latin typeface="Arial" panose="020B0604020202020204" pitchFamily="34" charset="0"/>
                      </a:endParaRPr>
                    </a:p>
                  </a:txBody>
                  <a:tcPr marL="4296" marR="4296" marT="4296" marB="0" anchor="ct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ru-RU" sz="900" b="0" i="0" u="none" strike="noStrike" dirty="0">
                          <a:solidFill>
                            <a:srgbClr val="000000"/>
                          </a:solidFill>
                          <a:effectLst/>
                          <a:latin typeface="+mn-lt"/>
                        </a:rPr>
                        <a:t>95,25</a:t>
                      </a:r>
                    </a:p>
                  </a:txBody>
                  <a:tcPr marL="4296" marR="4296" marT="4296" marB="0" anchor="ctr"/>
                </a:tc>
                <a:tc>
                  <a:txBody>
                    <a:bodyPr/>
                    <a:lstStyle/>
                    <a:p>
                      <a:pPr algn="ctr" fontAlgn="ctr"/>
                      <a:r>
                        <a:rPr lang="ru-RU" sz="900" u="none" strike="noStrike">
                          <a:effectLst/>
                        </a:rPr>
                        <a:t>100</a:t>
                      </a:r>
                      <a:endParaRPr lang="ru-RU" sz="900" b="0" i="0" u="none" strike="noStrike">
                        <a:solidFill>
                          <a:srgbClr val="000000"/>
                        </a:solidFill>
                        <a:effectLst/>
                        <a:latin typeface="Arial" panose="020B0604020202020204" pitchFamily="34" charset="0"/>
                      </a:endParaRPr>
                    </a:p>
                  </a:txBody>
                  <a:tcPr marL="4296" marR="4296" marT="4296" marB="0" anchor="ctr"/>
                </a:tc>
                <a:tc>
                  <a:txBody>
                    <a:bodyPr/>
                    <a:lstStyle/>
                    <a:p>
                      <a:pPr algn="ctr" fontAlgn="ctr"/>
                      <a:r>
                        <a:rPr lang="ru-RU" sz="900" u="none" strike="noStrike">
                          <a:effectLst/>
                        </a:rPr>
                        <a:t>100</a:t>
                      </a:r>
                      <a:endParaRPr lang="ru-RU" sz="900" b="0" i="0" u="none" strike="noStrike">
                        <a:solidFill>
                          <a:srgbClr val="000000"/>
                        </a:solidFill>
                        <a:effectLst/>
                        <a:latin typeface="Arial" panose="020B0604020202020204" pitchFamily="34" charset="0"/>
                      </a:endParaRPr>
                    </a:p>
                  </a:txBody>
                  <a:tcPr marL="4296" marR="4296" marT="4296" marB="0" anchor="ctr"/>
                </a:tc>
                <a:tc>
                  <a:txBody>
                    <a:bodyPr/>
                    <a:lstStyle/>
                    <a:p>
                      <a:pPr algn="ctr" fontAlgn="ctr"/>
                      <a:r>
                        <a:rPr lang="ru-RU" sz="900" u="none" strike="noStrike">
                          <a:effectLst/>
                        </a:rPr>
                        <a:t>100</a:t>
                      </a:r>
                      <a:endParaRPr lang="ru-RU" sz="900" b="0" i="0" u="none" strike="noStrike">
                        <a:solidFill>
                          <a:srgbClr val="000000"/>
                        </a:solidFill>
                        <a:effectLst/>
                        <a:latin typeface="Arial" panose="020B0604020202020204" pitchFamily="34" charset="0"/>
                      </a:endParaRPr>
                    </a:p>
                  </a:txBody>
                  <a:tcPr marL="4296" marR="4296" marT="4296" marB="0" anchor="ctr"/>
                </a:tc>
                <a:tc>
                  <a:txBody>
                    <a:bodyPr/>
                    <a:lstStyle/>
                    <a:p>
                      <a:pPr algn="ctr" fontAlgn="ctr"/>
                      <a:r>
                        <a:rPr lang="ru-RU" sz="900" u="none" strike="noStrike">
                          <a:effectLst/>
                        </a:rPr>
                        <a:t>100</a:t>
                      </a:r>
                      <a:endParaRPr lang="ru-RU" sz="900" b="0" i="0" u="none" strike="noStrike">
                        <a:solidFill>
                          <a:srgbClr val="000000"/>
                        </a:solidFill>
                        <a:effectLst/>
                        <a:latin typeface="Arial" panose="020B0604020202020204" pitchFamily="34" charset="0"/>
                      </a:endParaRPr>
                    </a:p>
                  </a:txBody>
                  <a:tcPr marL="4296" marR="4296" marT="4296" marB="0" anchor="ctr"/>
                </a:tc>
                <a:extLst>
                  <a:ext uri="{0D108BD9-81ED-4DB2-BD59-A6C34878D82A}">
                    <a16:rowId xmlns:a16="http://schemas.microsoft.com/office/drawing/2014/main" val="112849614"/>
                  </a:ext>
                </a:extLst>
              </a:tr>
              <a:tr h="279169">
                <a:tc>
                  <a:txBody>
                    <a:bodyPr/>
                    <a:lstStyle/>
                    <a:p>
                      <a:pPr algn="l" fontAlgn="ctr"/>
                      <a:r>
                        <a:rPr lang="ru-RU" sz="900" u="none" strike="noStrike" dirty="0">
                          <a:effectLst/>
                        </a:rPr>
                        <a:t>Доля многоквартирных домов с присвоенными классами </a:t>
                      </a:r>
                      <a:r>
                        <a:rPr lang="ru-RU" sz="900" u="none" strike="noStrike" dirty="0" err="1">
                          <a:effectLst/>
                        </a:rPr>
                        <a:t>энергоэффективности</a:t>
                      </a:r>
                      <a:endParaRPr lang="ru-RU" sz="900" b="0" i="0" u="none" strike="noStrike" dirty="0">
                        <a:solidFill>
                          <a:srgbClr val="000000"/>
                        </a:solidFill>
                        <a:effectLst/>
                        <a:latin typeface="Arial" panose="020B0604020202020204" pitchFamily="34" charset="0"/>
                      </a:endParaRPr>
                    </a:p>
                  </a:txBody>
                  <a:tcPr marL="4296" marR="4296" marT="4296" marB="0" anchor="ctr"/>
                </a:tc>
                <a:tc>
                  <a:txBody>
                    <a:bodyPr/>
                    <a:lstStyle/>
                    <a:p>
                      <a:pPr algn="ctr" fontAlgn="ctr"/>
                      <a:r>
                        <a:rPr lang="ru-RU" sz="900" u="none" strike="noStrike">
                          <a:effectLst/>
                        </a:rPr>
                        <a:t>Отраслевой приоритетный  </a:t>
                      </a:r>
                      <a:endParaRPr lang="ru-RU" sz="900" b="0" i="0" u="none" strike="noStrike">
                        <a:solidFill>
                          <a:srgbClr val="000000"/>
                        </a:solidFill>
                        <a:effectLst/>
                        <a:latin typeface="Arial" panose="020B0604020202020204" pitchFamily="34" charset="0"/>
                      </a:endParaRPr>
                    </a:p>
                  </a:txBody>
                  <a:tcPr marL="4296" marR="4296" marT="4296" marB="0" anchor="ctr"/>
                </a:tc>
                <a:tc>
                  <a:txBody>
                    <a:bodyPr/>
                    <a:lstStyle/>
                    <a:p>
                      <a:pPr algn="ctr" fontAlgn="ctr"/>
                      <a:r>
                        <a:rPr lang="ru-RU" sz="900" u="none" strike="noStrike">
                          <a:effectLst/>
                        </a:rPr>
                        <a:t>Процент</a:t>
                      </a:r>
                      <a:endParaRPr lang="ru-RU" sz="900" b="0" i="0" u="none" strike="noStrike">
                        <a:solidFill>
                          <a:srgbClr val="000000"/>
                        </a:solidFill>
                        <a:effectLst/>
                        <a:latin typeface="Arial" panose="020B0604020202020204" pitchFamily="34" charset="0"/>
                      </a:endParaRPr>
                    </a:p>
                  </a:txBody>
                  <a:tcPr marL="4296" marR="4296" marT="4296" marB="0" anchor="ctr"/>
                </a:tc>
                <a:tc>
                  <a:txBody>
                    <a:bodyPr/>
                    <a:lstStyle/>
                    <a:p>
                      <a:pPr algn="ctr" fontAlgn="ctr"/>
                      <a:r>
                        <a:rPr lang="ru-RU" sz="900" u="none" strike="noStrike">
                          <a:effectLst/>
                        </a:rPr>
                        <a:t>57,74</a:t>
                      </a:r>
                      <a:endParaRPr lang="ru-RU" sz="900" b="0" i="0" u="none" strike="noStrike">
                        <a:solidFill>
                          <a:srgbClr val="000000"/>
                        </a:solidFill>
                        <a:effectLst/>
                        <a:latin typeface="Arial" panose="020B0604020202020204" pitchFamily="34" charset="0"/>
                      </a:endParaRPr>
                    </a:p>
                  </a:txBody>
                  <a:tcPr marL="4296" marR="4296" marT="4296" marB="0" anchor="ctr"/>
                </a:tc>
                <a:tc>
                  <a:txBody>
                    <a:bodyPr/>
                    <a:lstStyle/>
                    <a:p>
                      <a:pPr algn="ctr" fontAlgn="ctr"/>
                      <a:r>
                        <a:rPr lang="en-US" sz="900" u="none" strike="noStrike" dirty="0">
                          <a:effectLst/>
                        </a:rPr>
                        <a:t>67,00</a:t>
                      </a:r>
                      <a:endParaRPr lang="ru-RU" sz="900" b="0" i="0" u="none" strike="noStrike" dirty="0">
                        <a:solidFill>
                          <a:srgbClr val="000000"/>
                        </a:solidFill>
                        <a:effectLst/>
                        <a:latin typeface="Arial" panose="020B0604020202020204" pitchFamily="34" charset="0"/>
                      </a:endParaRPr>
                    </a:p>
                  </a:txBody>
                  <a:tcPr marL="4296" marR="4296" marT="4296" marB="0" anchor="ctr"/>
                </a:tc>
                <a:tc>
                  <a:txBody>
                    <a:bodyPr/>
                    <a:lstStyle/>
                    <a:p>
                      <a:pPr algn="ctr" fontAlgn="ctr"/>
                      <a:r>
                        <a:rPr lang="en-US" sz="900" u="none" strike="noStrike" dirty="0">
                          <a:effectLst/>
                        </a:rPr>
                        <a:t>67,0</a:t>
                      </a:r>
                      <a:endParaRPr lang="ru-RU" sz="900" b="0" i="0" u="none" strike="noStrike" dirty="0">
                        <a:solidFill>
                          <a:srgbClr val="000000"/>
                        </a:solidFill>
                        <a:effectLst/>
                        <a:latin typeface="Arial" panose="020B0604020202020204" pitchFamily="34" charset="0"/>
                      </a:endParaRPr>
                    </a:p>
                  </a:txBody>
                  <a:tcPr marL="4296" marR="4296" marT="4296" marB="0" anchor="ctr"/>
                </a:tc>
                <a:tc>
                  <a:txBody>
                    <a:bodyPr/>
                    <a:lstStyle/>
                    <a:p>
                      <a:pPr algn="ctr" fontAlgn="ctr"/>
                      <a:r>
                        <a:rPr lang="ru-RU" sz="900" u="none" strike="noStrike" dirty="0">
                          <a:effectLst/>
                        </a:rPr>
                        <a:t>72,2</a:t>
                      </a:r>
                      <a:endParaRPr lang="ru-RU" sz="900" b="0" i="0" u="none" strike="noStrike" dirty="0">
                        <a:solidFill>
                          <a:srgbClr val="000000"/>
                        </a:solidFill>
                        <a:effectLst/>
                        <a:latin typeface="Arial" panose="020B0604020202020204" pitchFamily="34" charset="0"/>
                      </a:endParaRPr>
                    </a:p>
                  </a:txBody>
                  <a:tcPr marL="4296" marR="4296" marT="4296" marB="0" anchor="ctr"/>
                </a:tc>
                <a:tc>
                  <a:txBody>
                    <a:bodyPr/>
                    <a:lstStyle/>
                    <a:p>
                      <a:pPr algn="ctr" fontAlgn="ctr"/>
                      <a:r>
                        <a:rPr lang="ru-RU" sz="900" u="none" strike="noStrike">
                          <a:effectLst/>
                        </a:rPr>
                        <a:t>77,1</a:t>
                      </a:r>
                      <a:endParaRPr lang="ru-RU" sz="900" b="0" i="0" u="none" strike="noStrike">
                        <a:solidFill>
                          <a:srgbClr val="000000"/>
                        </a:solidFill>
                        <a:effectLst/>
                        <a:latin typeface="Calibri" panose="020F0502020204030204" pitchFamily="34" charset="0"/>
                      </a:endParaRPr>
                    </a:p>
                  </a:txBody>
                  <a:tcPr marL="4296" marR="4296" marT="4296" marB="0" anchor="ctr"/>
                </a:tc>
                <a:tc>
                  <a:txBody>
                    <a:bodyPr/>
                    <a:lstStyle/>
                    <a:p>
                      <a:pPr algn="ctr" fontAlgn="ctr"/>
                      <a:r>
                        <a:rPr lang="ru-RU" sz="900" u="none" strike="noStrike">
                          <a:effectLst/>
                        </a:rPr>
                        <a:t>82,2</a:t>
                      </a:r>
                      <a:endParaRPr lang="ru-RU" sz="900" b="0" i="0" u="none" strike="noStrike">
                        <a:solidFill>
                          <a:srgbClr val="000000"/>
                        </a:solidFill>
                        <a:effectLst/>
                        <a:latin typeface="Calibri" panose="020F0502020204030204" pitchFamily="34" charset="0"/>
                      </a:endParaRPr>
                    </a:p>
                  </a:txBody>
                  <a:tcPr marL="4296" marR="4296" marT="4296" marB="0" anchor="ctr"/>
                </a:tc>
                <a:extLst>
                  <a:ext uri="{0D108BD9-81ED-4DB2-BD59-A6C34878D82A}">
                    <a16:rowId xmlns:a16="http://schemas.microsoft.com/office/drawing/2014/main" val="1274098602"/>
                  </a:ext>
                </a:extLst>
              </a:tr>
              <a:tr h="141737">
                <a:tc>
                  <a:txBody>
                    <a:bodyPr/>
                    <a:lstStyle/>
                    <a:p>
                      <a:pPr algn="l" fontAlgn="ctr"/>
                      <a:r>
                        <a:rPr lang="ru-RU" sz="900" u="none" strike="noStrike">
                          <a:effectLst/>
                        </a:rPr>
                        <a:t>Подпрограмма </a:t>
                      </a:r>
                      <a:r>
                        <a:rPr lang="en-US" sz="900" u="none" strike="noStrike">
                          <a:effectLst/>
                        </a:rPr>
                        <a:t>VI «</a:t>
                      </a:r>
                      <a:r>
                        <a:rPr lang="ru-RU" sz="900" u="none" strike="noStrike">
                          <a:effectLst/>
                        </a:rPr>
                        <a:t>Развитие газификации» </a:t>
                      </a:r>
                      <a:endParaRPr lang="ru-RU" sz="900" b="1" i="0" u="none" strike="noStrike">
                        <a:solidFill>
                          <a:srgbClr val="000000"/>
                        </a:solidFill>
                        <a:effectLst/>
                        <a:latin typeface="Arial" panose="020B0604020202020204" pitchFamily="34" charset="0"/>
                      </a:endParaRPr>
                    </a:p>
                  </a:txBody>
                  <a:tcPr marL="4296" marR="4296" marT="4296" marB="0" anchor="ctr"/>
                </a:tc>
                <a:tc>
                  <a:txBody>
                    <a:bodyPr/>
                    <a:lstStyle/>
                    <a:p>
                      <a:pPr algn="ctr" fontAlgn="ctr"/>
                      <a:r>
                        <a:rPr lang="ru-RU" sz="900" u="none" strike="noStrike">
                          <a:effectLst/>
                        </a:rPr>
                        <a:t> </a:t>
                      </a:r>
                      <a:endParaRPr lang="ru-RU" sz="900" b="0" i="0" u="none" strike="noStrike">
                        <a:solidFill>
                          <a:srgbClr val="000000"/>
                        </a:solidFill>
                        <a:effectLst/>
                        <a:latin typeface="Arial" panose="020B0604020202020204" pitchFamily="34" charset="0"/>
                      </a:endParaRPr>
                    </a:p>
                  </a:txBody>
                  <a:tcPr marL="4296" marR="4296" marT="4296" marB="0" anchor="ctr"/>
                </a:tc>
                <a:tc>
                  <a:txBody>
                    <a:bodyPr/>
                    <a:lstStyle/>
                    <a:p>
                      <a:pPr algn="ctr" fontAlgn="ctr"/>
                      <a:r>
                        <a:rPr lang="ru-RU" sz="900" u="none" strike="noStrike">
                          <a:effectLst/>
                        </a:rPr>
                        <a:t> </a:t>
                      </a:r>
                      <a:endParaRPr lang="ru-RU" sz="900" b="0" i="0" u="none" strike="noStrike">
                        <a:solidFill>
                          <a:srgbClr val="000000"/>
                        </a:solidFill>
                        <a:effectLst/>
                        <a:latin typeface="Arial" panose="020B0604020202020204" pitchFamily="34" charset="0"/>
                      </a:endParaRPr>
                    </a:p>
                  </a:txBody>
                  <a:tcPr marL="4296" marR="4296" marT="4296" marB="0" anchor="ctr"/>
                </a:tc>
                <a:tc>
                  <a:txBody>
                    <a:bodyPr/>
                    <a:lstStyle/>
                    <a:p>
                      <a:pPr algn="ctr" fontAlgn="ctr"/>
                      <a:r>
                        <a:rPr lang="ru-RU" sz="900" u="none" strike="noStrike">
                          <a:effectLst/>
                        </a:rPr>
                        <a:t> </a:t>
                      </a:r>
                      <a:endParaRPr lang="ru-RU" sz="900" b="0" i="0" u="none" strike="noStrike">
                        <a:solidFill>
                          <a:srgbClr val="000000"/>
                        </a:solidFill>
                        <a:effectLst/>
                        <a:latin typeface="Arial" panose="020B0604020202020204" pitchFamily="34" charset="0"/>
                      </a:endParaRPr>
                    </a:p>
                  </a:txBody>
                  <a:tcPr marL="4296" marR="4296" marT="4296" marB="0" anchor="ctr"/>
                </a:tc>
                <a:tc>
                  <a:txBody>
                    <a:bodyPr/>
                    <a:lstStyle/>
                    <a:p>
                      <a:pPr algn="ctr" fontAlgn="ctr"/>
                      <a:r>
                        <a:rPr lang="ru-RU" sz="900" u="none" strike="noStrike">
                          <a:effectLst/>
                        </a:rPr>
                        <a:t> </a:t>
                      </a:r>
                      <a:endParaRPr lang="ru-RU" sz="900" b="0" i="0" u="none" strike="noStrike">
                        <a:solidFill>
                          <a:srgbClr val="000000"/>
                        </a:solidFill>
                        <a:effectLst/>
                        <a:latin typeface="Arial" panose="020B0604020202020204" pitchFamily="34" charset="0"/>
                      </a:endParaRPr>
                    </a:p>
                  </a:txBody>
                  <a:tcPr marL="4296" marR="4296" marT="4296" marB="0" anchor="ctr"/>
                </a:tc>
                <a:tc>
                  <a:txBody>
                    <a:bodyPr/>
                    <a:lstStyle/>
                    <a:p>
                      <a:pPr algn="ctr" fontAlgn="ctr"/>
                      <a:r>
                        <a:rPr lang="ru-RU" sz="900" u="none" strike="noStrike" dirty="0">
                          <a:effectLst/>
                        </a:rPr>
                        <a:t> </a:t>
                      </a:r>
                      <a:endParaRPr lang="ru-RU" sz="900" b="0" i="0" u="none" strike="noStrike" dirty="0">
                        <a:solidFill>
                          <a:srgbClr val="000000"/>
                        </a:solidFill>
                        <a:effectLst/>
                        <a:latin typeface="Arial" panose="020B0604020202020204" pitchFamily="34" charset="0"/>
                      </a:endParaRPr>
                    </a:p>
                  </a:txBody>
                  <a:tcPr marL="4296" marR="4296" marT="4296" marB="0" anchor="ctr"/>
                </a:tc>
                <a:tc>
                  <a:txBody>
                    <a:bodyPr/>
                    <a:lstStyle/>
                    <a:p>
                      <a:pPr algn="ctr" fontAlgn="ctr"/>
                      <a:r>
                        <a:rPr lang="ru-RU" sz="900" u="none" strike="noStrike">
                          <a:effectLst/>
                        </a:rPr>
                        <a:t> </a:t>
                      </a:r>
                      <a:endParaRPr lang="ru-RU" sz="900" b="0" i="0" u="none" strike="noStrike">
                        <a:solidFill>
                          <a:srgbClr val="000000"/>
                        </a:solidFill>
                        <a:effectLst/>
                        <a:latin typeface="Arial" panose="020B0604020202020204" pitchFamily="34" charset="0"/>
                      </a:endParaRPr>
                    </a:p>
                  </a:txBody>
                  <a:tcPr marL="4296" marR="4296" marT="4296" marB="0" anchor="ctr"/>
                </a:tc>
                <a:tc>
                  <a:txBody>
                    <a:bodyPr/>
                    <a:lstStyle/>
                    <a:p>
                      <a:pPr algn="ctr" fontAlgn="ctr"/>
                      <a:r>
                        <a:rPr lang="ru-RU" sz="900" u="none" strike="noStrike">
                          <a:effectLst/>
                        </a:rPr>
                        <a:t> </a:t>
                      </a:r>
                      <a:endParaRPr lang="ru-RU" sz="900" b="0" i="0" u="none" strike="noStrike">
                        <a:solidFill>
                          <a:srgbClr val="000000"/>
                        </a:solidFill>
                        <a:effectLst/>
                        <a:latin typeface="Calibri" panose="020F0502020204030204" pitchFamily="34" charset="0"/>
                      </a:endParaRPr>
                    </a:p>
                  </a:txBody>
                  <a:tcPr marL="4296" marR="4296" marT="4296" marB="0" anchor="ctr"/>
                </a:tc>
                <a:tc>
                  <a:txBody>
                    <a:bodyPr/>
                    <a:lstStyle/>
                    <a:p>
                      <a:pPr algn="ctr" fontAlgn="ctr"/>
                      <a:r>
                        <a:rPr lang="ru-RU" sz="900" u="none" strike="noStrike">
                          <a:effectLst/>
                        </a:rPr>
                        <a:t> </a:t>
                      </a:r>
                      <a:endParaRPr lang="ru-RU" sz="900" b="0" i="0" u="none" strike="noStrike">
                        <a:solidFill>
                          <a:srgbClr val="000000"/>
                        </a:solidFill>
                        <a:effectLst/>
                        <a:latin typeface="Calibri" panose="020F0502020204030204" pitchFamily="34" charset="0"/>
                      </a:endParaRPr>
                    </a:p>
                  </a:txBody>
                  <a:tcPr marL="4296" marR="4296" marT="4296" marB="0" anchor="ctr"/>
                </a:tc>
                <a:extLst>
                  <a:ext uri="{0D108BD9-81ED-4DB2-BD59-A6C34878D82A}">
                    <a16:rowId xmlns:a16="http://schemas.microsoft.com/office/drawing/2014/main" val="88498610"/>
                  </a:ext>
                </a:extLst>
              </a:tr>
              <a:tr h="279169">
                <a:tc>
                  <a:txBody>
                    <a:bodyPr/>
                    <a:lstStyle/>
                    <a:p>
                      <a:pPr algn="l" fontAlgn="ctr"/>
                      <a:r>
                        <a:rPr lang="ru-RU" sz="900" u="none" strike="noStrike">
                          <a:effectLst/>
                        </a:rPr>
                        <a:t>Оплата счетов филиал АО «Мособлгаз» «Северо-Запад».</a:t>
                      </a:r>
                      <a:endParaRPr lang="ru-RU" sz="900" b="0" i="0" u="none" strike="noStrike">
                        <a:solidFill>
                          <a:srgbClr val="000000"/>
                        </a:solidFill>
                        <a:effectLst/>
                        <a:latin typeface="Arial" panose="020B0604020202020204" pitchFamily="34" charset="0"/>
                      </a:endParaRPr>
                    </a:p>
                  </a:txBody>
                  <a:tcPr marL="4296" marR="4296" marT="4296" marB="0" anchor="ctr"/>
                </a:tc>
                <a:tc>
                  <a:txBody>
                    <a:bodyPr/>
                    <a:lstStyle/>
                    <a:p>
                      <a:pPr algn="ctr" fontAlgn="ctr"/>
                      <a:r>
                        <a:rPr lang="ru-RU" sz="900" u="none" strike="noStrike">
                          <a:effectLst/>
                        </a:rPr>
                        <a:t>Отраслевой приоритетный  </a:t>
                      </a:r>
                      <a:endParaRPr lang="ru-RU" sz="900" b="0" i="0" u="none" strike="noStrike">
                        <a:solidFill>
                          <a:srgbClr val="000000"/>
                        </a:solidFill>
                        <a:effectLst/>
                        <a:latin typeface="Arial" panose="020B0604020202020204" pitchFamily="34" charset="0"/>
                      </a:endParaRPr>
                    </a:p>
                  </a:txBody>
                  <a:tcPr marL="4296" marR="4296" marT="4296" marB="0" anchor="ctr"/>
                </a:tc>
                <a:tc>
                  <a:txBody>
                    <a:bodyPr/>
                    <a:lstStyle/>
                    <a:p>
                      <a:pPr algn="ctr" fontAlgn="ctr"/>
                      <a:r>
                        <a:rPr lang="ru-RU" sz="900" u="none" strike="noStrike">
                          <a:effectLst/>
                        </a:rPr>
                        <a:t>месяц</a:t>
                      </a:r>
                      <a:endParaRPr lang="ru-RU" sz="900" b="0" i="0" u="none" strike="noStrike">
                        <a:solidFill>
                          <a:srgbClr val="000000"/>
                        </a:solidFill>
                        <a:effectLst/>
                        <a:latin typeface="Arial" panose="020B0604020202020204" pitchFamily="34" charset="0"/>
                      </a:endParaRPr>
                    </a:p>
                  </a:txBody>
                  <a:tcPr marL="4296" marR="4296" marT="4296" marB="0" anchor="ctr"/>
                </a:tc>
                <a:tc>
                  <a:txBody>
                    <a:bodyPr/>
                    <a:lstStyle/>
                    <a:p>
                      <a:pPr algn="ctr" fontAlgn="ctr"/>
                      <a:r>
                        <a:rPr lang="ru-RU" sz="900" u="none" strike="noStrike">
                          <a:effectLst/>
                        </a:rPr>
                        <a:t>-</a:t>
                      </a:r>
                      <a:endParaRPr lang="ru-RU" sz="900" b="0" i="0" u="none" strike="noStrike">
                        <a:solidFill>
                          <a:srgbClr val="000000"/>
                        </a:solidFill>
                        <a:effectLst/>
                        <a:latin typeface="Arial" panose="020B0604020202020204" pitchFamily="34" charset="0"/>
                      </a:endParaRPr>
                    </a:p>
                  </a:txBody>
                  <a:tcPr marL="4296" marR="4296" marT="4296" marB="0" anchor="ctr"/>
                </a:tc>
                <a:tc>
                  <a:txBody>
                    <a:bodyPr/>
                    <a:lstStyle/>
                    <a:p>
                      <a:pPr marL="0" algn="ctr" defTabSz="914400" rtl="0" eaLnBrk="1" fontAlgn="ctr" latinLnBrk="0" hangingPunct="1"/>
                      <a:r>
                        <a:rPr lang="ru-RU" sz="900" u="none" strike="noStrike" kern="1200" dirty="0">
                          <a:solidFill>
                            <a:schemeClr val="dk1"/>
                          </a:solidFill>
                          <a:effectLst/>
                          <a:latin typeface="+mn-lt"/>
                          <a:ea typeface="+mn-ea"/>
                          <a:cs typeface="+mn-cs"/>
                        </a:rPr>
                        <a:t>0</a:t>
                      </a:r>
                    </a:p>
                  </a:txBody>
                  <a:tcPr marL="4296" marR="4296" marT="4296" marB="0" anchor="ctr"/>
                </a:tc>
                <a:tc>
                  <a:txBody>
                    <a:bodyPr/>
                    <a:lstStyle/>
                    <a:p>
                      <a:pPr algn="ctr" fontAlgn="ctr"/>
                      <a:r>
                        <a:rPr lang="en-US" sz="900" u="none" strike="noStrike" dirty="0">
                          <a:effectLst/>
                        </a:rPr>
                        <a:t>0</a:t>
                      </a:r>
                      <a:endParaRPr lang="ru-RU" sz="900" b="0" i="0" u="none" strike="noStrike" dirty="0">
                        <a:solidFill>
                          <a:srgbClr val="000000"/>
                        </a:solidFill>
                        <a:effectLst/>
                        <a:latin typeface="Arial" panose="020B0604020202020204" pitchFamily="34" charset="0"/>
                      </a:endParaRPr>
                    </a:p>
                  </a:txBody>
                  <a:tcPr marL="4296" marR="4296" marT="4296" marB="0" anchor="ctr"/>
                </a:tc>
                <a:tc>
                  <a:txBody>
                    <a:bodyPr/>
                    <a:lstStyle/>
                    <a:p>
                      <a:pPr algn="ctr" fontAlgn="ctr"/>
                      <a:r>
                        <a:rPr lang="ru-RU" sz="900" u="none" strike="noStrike">
                          <a:effectLst/>
                        </a:rPr>
                        <a:t>0</a:t>
                      </a:r>
                      <a:endParaRPr lang="ru-RU" sz="900" b="0" i="0" u="none" strike="noStrike">
                        <a:solidFill>
                          <a:srgbClr val="000000"/>
                        </a:solidFill>
                        <a:effectLst/>
                        <a:latin typeface="Arial" panose="020B0604020202020204" pitchFamily="34" charset="0"/>
                      </a:endParaRPr>
                    </a:p>
                  </a:txBody>
                  <a:tcPr marL="4296" marR="4296" marT="4296" marB="0" anchor="ctr"/>
                </a:tc>
                <a:tc>
                  <a:txBody>
                    <a:bodyPr/>
                    <a:lstStyle/>
                    <a:p>
                      <a:pPr algn="ctr" fontAlgn="ctr"/>
                      <a:r>
                        <a:rPr lang="ru-RU" sz="900" u="none" strike="noStrike">
                          <a:effectLst/>
                        </a:rPr>
                        <a:t>0</a:t>
                      </a:r>
                      <a:endParaRPr lang="ru-RU" sz="900" b="0" i="0" u="none" strike="noStrike">
                        <a:solidFill>
                          <a:srgbClr val="000000"/>
                        </a:solidFill>
                        <a:effectLst/>
                        <a:latin typeface="Arial" panose="020B0604020202020204" pitchFamily="34" charset="0"/>
                      </a:endParaRPr>
                    </a:p>
                  </a:txBody>
                  <a:tcPr marL="4296" marR="4296" marT="4296" marB="0" anchor="ctr"/>
                </a:tc>
                <a:tc>
                  <a:txBody>
                    <a:bodyPr/>
                    <a:lstStyle/>
                    <a:p>
                      <a:pPr algn="ctr" fontAlgn="ctr"/>
                      <a:r>
                        <a:rPr lang="ru-RU" sz="900" u="none" strike="noStrike">
                          <a:effectLst/>
                        </a:rPr>
                        <a:t>0</a:t>
                      </a:r>
                      <a:endParaRPr lang="ru-RU" sz="900" b="0" i="0" u="none" strike="noStrike">
                        <a:solidFill>
                          <a:srgbClr val="000000"/>
                        </a:solidFill>
                        <a:effectLst/>
                        <a:latin typeface="Arial" panose="020B0604020202020204" pitchFamily="34" charset="0"/>
                      </a:endParaRPr>
                    </a:p>
                  </a:txBody>
                  <a:tcPr marL="4296" marR="4296" marT="4296" marB="0" anchor="ctr"/>
                </a:tc>
                <a:extLst>
                  <a:ext uri="{0D108BD9-81ED-4DB2-BD59-A6C34878D82A}">
                    <a16:rowId xmlns:a16="http://schemas.microsoft.com/office/drawing/2014/main" val="690020806"/>
                  </a:ext>
                </a:extLst>
              </a:tr>
              <a:tr h="245122">
                <a:tc>
                  <a:txBody>
                    <a:bodyPr/>
                    <a:lstStyle/>
                    <a:p>
                      <a:pPr algn="l" fontAlgn="ctr"/>
                      <a:r>
                        <a:rPr lang="ru-RU" sz="900" u="none" strike="noStrike">
                          <a:effectLst/>
                        </a:rPr>
                        <a:t>Подпрограмма </a:t>
                      </a:r>
                      <a:r>
                        <a:rPr lang="en-US" sz="900" u="none" strike="noStrike">
                          <a:effectLst/>
                        </a:rPr>
                        <a:t>VIII «</a:t>
                      </a:r>
                      <a:r>
                        <a:rPr lang="ru-RU" sz="900" u="none" strike="noStrike">
                          <a:effectLst/>
                        </a:rPr>
                        <a:t>Обеспечивающая подпрограмма»</a:t>
                      </a:r>
                      <a:endParaRPr lang="ru-RU" sz="900" b="1" i="0" u="none" strike="noStrike">
                        <a:solidFill>
                          <a:srgbClr val="000000"/>
                        </a:solidFill>
                        <a:effectLst/>
                        <a:latin typeface="Arial" panose="020B0604020202020204" pitchFamily="34" charset="0"/>
                      </a:endParaRPr>
                    </a:p>
                  </a:txBody>
                  <a:tcPr marL="4296" marR="4296" marT="4296" marB="0" anchor="ctr"/>
                </a:tc>
                <a:tc>
                  <a:txBody>
                    <a:bodyPr/>
                    <a:lstStyle/>
                    <a:p>
                      <a:pPr algn="ctr" fontAlgn="ctr"/>
                      <a:r>
                        <a:rPr lang="ru-RU" sz="900" u="none" strike="noStrike">
                          <a:effectLst/>
                        </a:rPr>
                        <a:t> </a:t>
                      </a:r>
                      <a:endParaRPr lang="ru-RU" sz="900" b="0" i="0" u="none" strike="noStrike">
                        <a:solidFill>
                          <a:srgbClr val="000000"/>
                        </a:solidFill>
                        <a:effectLst/>
                        <a:latin typeface="Arial" panose="020B0604020202020204" pitchFamily="34" charset="0"/>
                      </a:endParaRPr>
                    </a:p>
                  </a:txBody>
                  <a:tcPr marL="4296" marR="4296" marT="4296" marB="0" anchor="ctr"/>
                </a:tc>
                <a:tc>
                  <a:txBody>
                    <a:bodyPr/>
                    <a:lstStyle/>
                    <a:p>
                      <a:pPr algn="ctr" fontAlgn="ctr"/>
                      <a:r>
                        <a:rPr lang="ru-RU" sz="900" u="none" strike="noStrike">
                          <a:effectLst/>
                        </a:rPr>
                        <a:t> </a:t>
                      </a:r>
                      <a:endParaRPr lang="ru-RU" sz="900" b="0" i="0" u="none" strike="noStrike">
                        <a:solidFill>
                          <a:srgbClr val="000000"/>
                        </a:solidFill>
                        <a:effectLst/>
                        <a:latin typeface="Arial" panose="020B0604020202020204" pitchFamily="34" charset="0"/>
                      </a:endParaRPr>
                    </a:p>
                  </a:txBody>
                  <a:tcPr marL="4296" marR="4296" marT="4296" marB="0" anchor="ctr"/>
                </a:tc>
                <a:tc>
                  <a:txBody>
                    <a:bodyPr/>
                    <a:lstStyle/>
                    <a:p>
                      <a:pPr algn="ctr" fontAlgn="ctr"/>
                      <a:r>
                        <a:rPr lang="ru-RU" sz="900" u="none" strike="noStrike">
                          <a:effectLst/>
                        </a:rPr>
                        <a:t> </a:t>
                      </a:r>
                      <a:endParaRPr lang="ru-RU" sz="900" b="0" i="0" u="none" strike="noStrike">
                        <a:solidFill>
                          <a:srgbClr val="000000"/>
                        </a:solidFill>
                        <a:effectLst/>
                        <a:latin typeface="Arial" panose="020B0604020202020204" pitchFamily="34" charset="0"/>
                      </a:endParaRPr>
                    </a:p>
                  </a:txBody>
                  <a:tcPr marL="4296" marR="4296" marT="4296" marB="0" anchor="ctr"/>
                </a:tc>
                <a:tc>
                  <a:txBody>
                    <a:bodyPr/>
                    <a:lstStyle/>
                    <a:p>
                      <a:pPr algn="ctr" fontAlgn="ctr"/>
                      <a:r>
                        <a:rPr lang="ru-RU" sz="900" u="none" strike="noStrike">
                          <a:effectLst/>
                        </a:rPr>
                        <a:t> </a:t>
                      </a:r>
                      <a:endParaRPr lang="ru-RU" sz="900" b="0" i="0" u="none" strike="noStrike">
                        <a:solidFill>
                          <a:srgbClr val="000000"/>
                        </a:solidFill>
                        <a:effectLst/>
                        <a:latin typeface="Arial" panose="020B0604020202020204" pitchFamily="34" charset="0"/>
                      </a:endParaRPr>
                    </a:p>
                  </a:txBody>
                  <a:tcPr marL="4296" marR="4296" marT="4296" marB="0" anchor="ctr"/>
                </a:tc>
                <a:tc>
                  <a:txBody>
                    <a:bodyPr/>
                    <a:lstStyle/>
                    <a:p>
                      <a:pPr algn="ctr" fontAlgn="ctr"/>
                      <a:r>
                        <a:rPr lang="ru-RU" sz="900" u="none" strike="noStrike">
                          <a:effectLst/>
                        </a:rPr>
                        <a:t> </a:t>
                      </a:r>
                      <a:endParaRPr lang="ru-RU" sz="900" b="0" i="0" u="none" strike="noStrike">
                        <a:solidFill>
                          <a:srgbClr val="000000"/>
                        </a:solidFill>
                        <a:effectLst/>
                        <a:latin typeface="Arial" panose="020B0604020202020204" pitchFamily="34" charset="0"/>
                      </a:endParaRPr>
                    </a:p>
                  </a:txBody>
                  <a:tcPr marL="4296" marR="4296" marT="4296" marB="0" anchor="ctr"/>
                </a:tc>
                <a:tc>
                  <a:txBody>
                    <a:bodyPr/>
                    <a:lstStyle/>
                    <a:p>
                      <a:pPr algn="ctr" fontAlgn="ctr"/>
                      <a:r>
                        <a:rPr lang="ru-RU" sz="900" u="none" strike="noStrike">
                          <a:effectLst/>
                        </a:rPr>
                        <a:t> </a:t>
                      </a:r>
                      <a:endParaRPr lang="ru-RU" sz="900" b="0" i="0" u="none" strike="noStrike">
                        <a:solidFill>
                          <a:srgbClr val="000000"/>
                        </a:solidFill>
                        <a:effectLst/>
                        <a:latin typeface="Arial" panose="020B0604020202020204" pitchFamily="34" charset="0"/>
                      </a:endParaRPr>
                    </a:p>
                  </a:txBody>
                  <a:tcPr marL="4296" marR="4296" marT="4296" marB="0" anchor="ctr"/>
                </a:tc>
                <a:tc>
                  <a:txBody>
                    <a:bodyPr/>
                    <a:lstStyle/>
                    <a:p>
                      <a:pPr algn="ctr" fontAlgn="ctr"/>
                      <a:r>
                        <a:rPr lang="ru-RU" sz="900" u="none" strike="noStrike">
                          <a:effectLst/>
                        </a:rPr>
                        <a:t> </a:t>
                      </a:r>
                      <a:endParaRPr lang="ru-RU" sz="900" b="0" i="0" u="none" strike="noStrike">
                        <a:solidFill>
                          <a:srgbClr val="000000"/>
                        </a:solidFill>
                        <a:effectLst/>
                        <a:latin typeface="Calibri" panose="020F0502020204030204" pitchFamily="34" charset="0"/>
                      </a:endParaRPr>
                    </a:p>
                  </a:txBody>
                  <a:tcPr marL="4296" marR="4296" marT="4296" marB="0" anchor="ctr"/>
                </a:tc>
                <a:tc>
                  <a:txBody>
                    <a:bodyPr/>
                    <a:lstStyle/>
                    <a:p>
                      <a:pPr algn="ctr" fontAlgn="ctr"/>
                      <a:r>
                        <a:rPr lang="ru-RU" sz="900" u="none" strike="noStrike">
                          <a:effectLst/>
                        </a:rPr>
                        <a:t> </a:t>
                      </a:r>
                      <a:endParaRPr lang="ru-RU" sz="900" b="0" i="0" u="none" strike="noStrike">
                        <a:solidFill>
                          <a:srgbClr val="000000"/>
                        </a:solidFill>
                        <a:effectLst/>
                        <a:latin typeface="Calibri" panose="020F0502020204030204" pitchFamily="34" charset="0"/>
                      </a:endParaRPr>
                    </a:p>
                  </a:txBody>
                  <a:tcPr marL="4296" marR="4296" marT="4296" marB="0" anchor="ctr"/>
                </a:tc>
                <a:extLst>
                  <a:ext uri="{0D108BD9-81ED-4DB2-BD59-A6C34878D82A}">
                    <a16:rowId xmlns:a16="http://schemas.microsoft.com/office/drawing/2014/main" val="899339490"/>
                  </a:ext>
                </a:extLst>
              </a:tr>
              <a:tr h="367684">
                <a:tc>
                  <a:txBody>
                    <a:bodyPr/>
                    <a:lstStyle/>
                    <a:p>
                      <a:pPr algn="l" fontAlgn="ctr"/>
                      <a:r>
                        <a:rPr lang="ru-RU" sz="900" u="none" strike="noStrike">
                          <a:effectLst/>
                        </a:rPr>
                        <a:t>Доля рассмотренных на административной комиссии жалоб граждан в сфере благоустройства</a:t>
                      </a:r>
                      <a:endParaRPr lang="ru-RU" sz="900" b="0" i="0" u="none" strike="noStrike">
                        <a:solidFill>
                          <a:srgbClr val="000000"/>
                        </a:solidFill>
                        <a:effectLst/>
                        <a:latin typeface="Arial" panose="020B0604020202020204" pitchFamily="34" charset="0"/>
                      </a:endParaRPr>
                    </a:p>
                  </a:txBody>
                  <a:tcPr marL="4296" marR="4296" marT="4296" marB="0" anchor="ctr"/>
                </a:tc>
                <a:tc>
                  <a:txBody>
                    <a:bodyPr/>
                    <a:lstStyle/>
                    <a:p>
                      <a:pPr algn="ctr" fontAlgn="ctr"/>
                      <a:r>
                        <a:rPr lang="ru-RU" sz="900" u="none" strike="noStrike">
                          <a:effectLst/>
                        </a:rPr>
                        <a:t>  муниципальной программы</a:t>
                      </a:r>
                      <a:endParaRPr lang="ru-RU" sz="900" b="0" i="0" u="none" strike="noStrike">
                        <a:solidFill>
                          <a:srgbClr val="000000"/>
                        </a:solidFill>
                        <a:effectLst/>
                        <a:latin typeface="Arial" panose="020B0604020202020204" pitchFamily="34" charset="0"/>
                      </a:endParaRPr>
                    </a:p>
                  </a:txBody>
                  <a:tcPr marL="4296" marR="4296" marT="4296" marB="0" anchor="ctr"/>
                </a:tc>
                <a:tc>
                  <a:txBody>
                    <a:bodyPr/>
                    <a:lstStyle/>
                    <a:p>
                      <a:pPr algn="ctr" fontAlgn="ctr"/>
                      <a:r>
                        <a:rPr lang="ru-RU" sz="900" u="none" strike="noStrike">
                          <a:effectLst/>
                        </a:rPr>
                        <a:t>Процент</a:t>
                      </a:r>
                      <a:endParaRPr lang="ru-RU" sz="900" b="0" i="0" u="none" strike="noStrike">
                        <a:solidFill>
                          <a:srgbClr val="000000"/>
                        </a:solidFill>
                        <a:effectLst/>
                        <a:latin typeface="Arial" panose="020B0604020202020204" pitchFamily="34" charset="0"/>
                      </a:endParaRPr>
                    </a:p>
                  </a:txBody>
                  <a:tcPr marL="4296" marR="4296" marT="4296" marB="0" anchor="ctr"/>
                </a:tc>
                <a:tc>
                  <a:txBody>
                    <a:bodyPr/>
                    <a:lstStyle/>
                    <a:p>
                      <a:pPr algn="ctr" fontAlgn="ctr"/>
                      <a:r>
                        <a:rPr lang="ru-RU" sz="900" u="none" strike="noStrike">
                          <a:effectLst/>
                        </a:rPr>
                        <a:t>100</a:t>
                      </a:r>
                      <a:endParaRPr lang="ru-RU" sz="900" b="0" i="0" u="none" strike="noStrike">
                        <a:solidFill>
                          <a:srgbClr val="000000"/>
                        </a:solidFill>
                        <a:effectLst/>
                        <a:latin typeface="Arial" panose="020B0604020202020204" pitchFamily="34" charset="0"/>
                      </a:endParaRPr>
                    </a:p>
                  </a:txBody>
                  <a:tcPr marL="4296" marR="4296" marT="4296" marB="0" anchor="ctr"/>
                </a:tc>
                <a:tc>
                  <a:txBody>
                    <a:bodyPr/>
                    <a:lstStyle/>
                    <a:p>
                      <a:pPr algn="ctr" fontAlgn="ctr"/>
                      <a:r>
                        <a:rPr lang="ru-RU" sz="900" u="none" strike="noStrike">
                          <a:effectLst/>
                        </a:rPr>
                        <a:t>100</a:t>
                      </a:r>
                      <a:endParaRPr lang="ru-RU" sz="900" b="0" i="0" u="none" strike="noStrike">
                        <a:solidFill>
                          <a:srgbClr val="000000"/>
                        </a:solidFill>
                        <a:effectLst/>
                        <a:latin typeface="Arial" panose="020B0604020202020204" pitchFamily="34" charset="0"/>
                      </a:endParaRPr>
                    </a:p>
                  </a:txBody>
                  <a:tcPr marL="4296" marR="4296" marT="4296" marB="0" anchor="ctr"/>
                </a:tc>
                <a:tc>
                  <a:txBody>
                    <a:bodyPr/>
                    <a:lstStyle/>
                    <a:p>
                      <a:pPr algn="ctr" fontAlgn="ctr"/>
                      <a:r>
                        <a:rPr lang="ru-RU" sz="900" u="none" strike="noStrike">
                          <a:effectLst/>
                        </a:rPr>
                        <a:t>100</a:t>
                      </a:r>
                      <a:endParaRPr lang="ru-RU" sz="900" b="0" i="0" u="none" strike="noStrike">
                        <a:solidFill>
                          <a:srgbClr val="000000"/>
                        </a:solidFill>
                        <a:effectLst/>
                        <a:latin typeface="Arial" panose="020B0604020202020204" pitchFamily="34" charset="0"/>
                      </a:endParaRPr>
                    </a:p>
                  </a:txBody>
                  <a:tcPr marL="4296" marR="4296" marT="4296" marB="0" anchor="ctr"/>
                </a:tc>
                <a:tc>
                  <a:txBody>
                    <a:bodyPr/>
                    <a:lstStyle/>
                    <a:p>
                      <a:pPr algn="ctr" fontAlgn="ctr"/>
                      <a:r>
                        <a:rPr lang="ru-RU" sz="900" u="none" strike="noStrike">
                          <a:effectLst/>
                        </a:rPr>
                        <a:t>100</a:t>
                      </a:r>
                      <a:endParaRPr lang="ru-RU" sz="900" b="0" i="0" u="none" strike="noStrike">
                        <a:solidFill>
                          <a:srgbClr val="000000"/>
                        </a:solidFill>
                        <a:effectLst/>
                        <a:latin typeface="Arial" panose="020B0604020202020204" pitchFamily="34" charset="0"/>
                      </a:endParaRPr>
                    </a:p>
                  </a:txBody>
                  <a:tcPr marL="4296" marR="4296" marT="4296" marB="0" anchor="ctr"/>
                </a:tc>
                <a:tc>
                  <a:txBody>
                    <a:bodyPr/>
                    <a:lstStyle/>
                    <a:p>
                      <a:pPr algn="ctr" fontAlgn="ctr"/>
                      <a:r>
                        <a:rPr lang="ru-RU" sz="900" u="none" strike="noStrike">
                          <a:effectLst/>
                        </a:rPr>
                        <a:t>100</a:t>
                      </a:r>
                      <a:endParaRPr lang="ru-RU" sz="900" b="0" i="0" u="none" strike="noStrike">
                        <a:solidFill>
                          <a:srgbClr val="000000"/>
                        </a:solidFill>
                        <a:effectLst/>
                        <a:latin typeface="Arial" panose="020B0604020202020204" pitchFamily="34" charset="0"/>
                      </a:endParaRPr>
                    </a:p>
                  </a:txBody>
                  <a:tcPr marL="4296" marR="4296" marT="4296" marB="0" anchor="ctr"/>
                </a:tc>
                <a:tc>
                  <a:txBody>
                    <a:bodyPr/>
                    <a:lstStyle/>
                    <a:p>
                      <a:pPr algn="ctr" fontAlgn="ctr"/>
                      <a:r>
                        <a:rPr lang="ru-RU" sz="900" u="none" strike="noStrike" dirty="0">
                          <a:effectLst/>
                        </a:rPr>
                        <a:t>100</a:t>
                      </a:r>
                      <a:endParaRPr lang="ru-RU" sz="900" b="0" i="0" u="none" strike="noStrike" dirty="0">
                        <a:solidFill>
                          <a:srgbClr val="000000"/>
                        </a:solidFill>
                        <a:effectLst/>
                        <a:latin typeface="Arial" panose="020B0604020202020204" pitchFamily="34" charset="0"/>
                      </a:endParaRPr>
                    </a:p>
                  </a:txBody>
                  <a:tcPr marL="4296" marR="4296" marT="4296" marB="0" anchor="ctr"/>
                </a:tc>
                <a:extLst>
                  <a:ext uri="{0D108BD9-81ED-4DB2-BD59-A6C34878D82A}">
                    <a16:rowId xmlns:a16="http://schemas.microsoft.com/office/drawing/2014/main" val="406941939"/>
                  </a:ext>
                </a:extLst>
              </a:tr>
            </a:tbl>
          </a:graphicData>
        </a:graphic>
      </p:graphicFrame>
    </p:spTree>
    <p:extLst>
      <p:ext uri="{BB962C8B-B14F-4D97-AF65-F5344CB8AC3E}">
        <p14:creationId xmlns:p14="http://schemas.microsoft.com/office/powerpoint/2010/main" val="1293195928"/>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C76ABE35-EE31-4586-BF2E-7BF9729091A9}"/>
              </a:ext>
            </a:extLst>
          </p:cNvPr>
          <p:cNvSpPr>
            <a:spLocks noGrp="1"/>
          </p:cNvSpPr>
          <p:nvPr>
            <p:ph type="title"/>
          </p:nvPr>
        </p:nvSpPr>
        <p:spPr>
          <a:xfrm>
            <a:off x="845127" y="170694"/>
            <a:ext cx="11192963" cy="539587"/>
          </a:xfrm>
        </p:spPr>
        <p:txBody>
          <a:bodyPr>
            <a:noAutofit/>
          </a:bodyPr>
          <a:lstStyle/>
          <a:p>
            <a:pPr algn="ctr"/>
            <a:r>
              <a:rPr lang="ru-RU" sz="2400" dirty="0"/>
              <a:t>Реализация муниципальных программ</a:t>
            </a:r>
            <a:br>
              <a:rPr lang="ru-RU" sz="2400" dirty="0"/>
            </a:br>
            <a:r>
              <a:rPr lang="ru-RU" sz="2400" dirty="0"/>
              <a:t> городского округа Долгопрудный в разрезе целевых показателей в динамике</a:t>
            </a:r>
          </a:p>
        </p:txBody>
      </p:sp>
      <p:sp>
        <p:nvSpPr>
          <p:cNvPr id="4" name="Номер слайда 3">
            <a:extLst>
              <a:ext uri="{FF2B5EF4-FFF2-40B4-BE49-F238E27FC236}">
                <a16:creationId xmlns:a16="http://schemas.microsoft.com/office/drawing/2014/main" id="{6F302A7F-1EA8-4336-863D-1EEEBC559F5F}"/>
              </a:ext>
            </a:extLst>
          </p:cNvPr>
          <p:cNvSpPr>
            <a:spLocks noGrp="1"/>
          </p:cNvSpPr>
          <p:nvPr>
            <p:ph type="sldNum" sz="quarter" idx="12"/>
          </p:nvPr>
        </p:nvSpPr>
        <p:spPr>
          <a:xfrm>
            <a:off x="9448800" y="6492240"/>
            <a:ext cx="2743200" cy="365125"/>
          </a:xfrm>
        </p:spPr>
        <p:txBody>
          <a:bodyPr/>
          <a:lstStyle/>
          <a:p>
            <a:fld id="{E4EB6E89-BA87-4003-BD23-6BDF40F3EBED}" type="slidenum">
              <a:rPr lang="ru-RU" smtClean="0"/>
              <a:pPr/>
              <a:t>58</a:t>
            </a:fld>
            <a:endParaRPr lang="ru-RU"/>
          </a:p>
        </p:txBody>
      </p:sp>
      <p:pic>
        <p:nvPicPr>
          <p:cNvPr id="6" name="Объект 6">
            <a:extLst>
              <a:ext uri="{FF2B5EF4-FFF2-40B4-BE49-F238E27FC236}">
                <a16:creationId xmlns:a16="http://schemas.microsoft.com/office/drawing/2014/main" id="{4CE9F828-CB7F-4197-B7C9-2991DABD01A3}"/>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53910" y="170694"/>
            <a:ext cx="760490" cy="342008"/>
          </a:xfrm>
          <a:prstGeom prst="rect">
            <a:avLst/>
          </a:prstGeom>
        </p:spPr>
      </p:pic>
      <p:graphicFrame>
        <p:nvGraphicFramePr>
          <p:cNvPr id="7" name="Объект 6">
            <a:extLst>
              <a:ext uri="{FF2B5EF4-FFF2-40B4-BE49-F238E27FC236}">
                <a16:creationId xmlns:a16="http://schemas.microsoft.com/office/drawing/2014/main" id="{EA93CF15-4291-4E57-97BB-9E45F5B6BCD8}"/>
              </a:ext>
            </a:extLst>
          </p:cNvPr>
          <p:cNvGraphicFramePr>
            <a:graphicFrameLocks noGrp="1"/>
          </p:cNvGraphicFramePr>
          <p:nvPr>
            <p:ph idx="1"/>
            <p:extLst>
              <p:ext uri="{D42A27DB-BD31-4B8C-83A1-F6EECF244321}">
                <p14:modId xmlns:p14="http://schemas.microsoft.com/office/powerpoint/2010/main" val="303367936"/>
              </p:ext>
            </p:extLst>
          </p:nvPr>
        </p:nvGraphicFramePr>
        <p:xfrm>
          <a:off x="669303" y="827603"/>
          <a:ext cx="11117639" cy="6004752"/>
        </p:xfrm>
        <a:graphic>
          <a:graphicData uri="http://schemas.openxmlformats.org/drawingml/2006/table">
            <a:tbl>
              <a:tblPr>
                <a:tableStyleId>{5C22544A-7EE6-4342-B048-85BDC9FD1C3A}</a:tableStyleId>
              </a:tblPr>
              <a:tblGrid>
                <a:gridCol w="3077394">
                  <a:extLst>
                    <a:ext uri="{9D8B030D-6E8A-4147-A177-3AD203B41FA5}">
                      <a16:colId xmlns:a16="http://schemas.microsoft.com/office/drawing/2014/main" val="477442020"/>
                    </a:ext>
                  </a:extLst>
                </a:gridCol>
                <a:gridCol w="1118075">
                  <a:extLst>
                    <a:ext uri="{9D8B030D-6E8A-4147-A177-3AD203B41FA5}">
                      <a16:colId xmlns:a16="http://schemas.microsoft.com/office/drawing/2014/main" val="3923417871"/>
                    </a:ext>
                  </a:extLst>
                </a:gridCol>
                <a:gridCol w="984288">
                  <a:extLst>
                    <a:ext uri="{9D8B030D-6E8A-4147-A177-3AD203B41FA5}">
                      <a16:colId xmlns:a16="http://schemas.microsoft.com/office/drawing/2014/main" val="2861421340"/>
                    </a:ext>
                  </a:extLst>
                </a:gridCol>
                <a:gridCol w="885422">
                  <a:extLst>
                    <a:ext uri="{9D8B030D-6E8A-4147-A177-3AD203B41FA5}">
                      <a16:colId xmlns:a16="http://schemas.microsoft.com/office/drawing/2014/main" val="2114002009"/>
                    </a:ext>
                  </a:extLst>
                </a:gridCol>
                <a:gridCol w="1001589">
                  <a:extLst>
                    <a:ext uri="{9D8B030D-6E8A-4147-A177-3AD203B41FA5}">
                      <a16:colId xmlns:a16="http://schemas.microsoft.com/office/drawing/2014/main" val="408050901"/>
                    </a:ext>
                  </a:extLst>
                </a:gridCol>
                <a:gridCol w="979331">
                  <a:extLst>
                    <a:ext uri="{9D8B030D-6E8A-4147-A177-3AD203B41FA5}">
                      <a16:colId xmlns:a16="http://schemas.microsoft.com/office/drawing/2014/main" val="55095842"/>
                    </a:ext>
                  </a:extLst>
                </a:gridCol>
                <a:gridCol w="1079491">
                  <a:extLst>
                    <a:ext uri="{9D8B030D-6E8A-4147-A177-3AD203B41FA5}">
                      <a16:colId xmlns:a16="http://schemas.microsoft.com/office/drawing/2014/main" val="3231242699"/>
                    </a:ext>
                  </a:extLst>
                </a:gridCol>
                <a:gridCol w="979331">
                  <a:extLst>
                    <a:ext uri="{9D8B030D-6E8A-4147-A177-3AD203B41FA5}">
                      <a16:colId xmlns:a16="http://schemas.microsoft.com/office/drawing/2014/main" val="270525793"/>
                    </a:ext>
                  </a:extLst>
                </a:gridCol>
                <a:gridCol w="1012718">
                  <a:extLst>
                    <a:ext uri="{9D8B030D-6E8A-4147-A177-3AD203B41FA5}">
                      <a16:colId xmlns:a16="http://schemas.microsoft.com/office/drawing/2014/main" val="1286723470"/>
                    </a:ext>
                  </a:extLst>
                </a:gridCol>
              </a:tblGrid>
              <a:tr h="154752">
                <a:tc rowSpan="2">
                  <a:txBody>
                    <a:bodyPr/>
                    <a:lstStyle/>
                    <a:p>
                      <a:pPr algn="ctr" fontAlgn="ctr"/>
                      <a:r>
                        <a:rPr lang="ru-RU" sz="1000" u="none" strike="noStrike" dirty="0">
                          <a:effectLst/>
                        </a:rPr>
                        <a:t>Наименование муниципальной программы/подпрограммы/показателя</a:t>
                      </a:r>
                      <a:endParaRPr lang="ru-RU" sz="1000" b="0" i="0" u="none" strike="noStrike" dirty="0">
                        <a:solidFill>
                          <a:srgbClr val="000000"/>
                        </a:solidFill>
                        <a:effectLst/>
                        <a:latin typeface="Arial" panose="020B0604020202020204" pitchFamily="34" charset="0"/>
                      </a:endParaRPr>
                    </a:p>
                  </a:txBody>
                  <a:tcPr marL="4704" marR="4704" marT="4704" marB="0" anchor="ctr"/>
                </a:tc>
                <a:tc rowSpan="2">
                  <a:txBody>
                    <a:bodyPr/>
                    <a:lstStyle/>
                    <a:p>
                      <a:pPr algn="ctr" fontAlgn="ctr"/>
                      <a:r>
                        <a:rPr lang="ru-RU" sz="1000" u="none" strike="noStrike">
                          <a:effectLst/>
                        </a:rPr>
                        <a:t>Тип показателя</a:t>
                      </a:r>
                      <a:endParaRPr lang="ru-RU" sz="1000" b="0" i="0" u="none" strike="noStrike">
                        <a:solidFill>
                          <a:srgbClr val="000000"/>
                        </a:solidFill>
                        <a:effectLst/>
                        <a:latin typeface="Arial" panose="020B0604020202020204" pitchFamily="34" charset="0"/>
                      </a:endParaRPr>
                    </a:p>
                  </a:txBody>
                  <a:tcPr marL="4704" marR="4704" marT="4704" marB="0" anchor="ctr"/>
                </a:tc>
                <a:tc rowSpan="2">
                  <a:txBody>
                    <a:bodyPr/>
                    <a:lstStyle/>
                    <a:p>
                      <a:pPr algn="ctr" fontAlgn="ctr"/>
                      <a:r>
                        <a:rPr lang="ru-RU" sz="1000" u="none" strike="noStrike">
                          <a:effectLst/>
                        </a:rPr>
                        <a:t>Единица измерения</a:t>
                      </a:r>
                      <a:endParaRPr lang="ru-RU" sz="1000" b="0" i="0" u="none" strike="noStrike">
                        <a:solidFill>
                          <a:srgbClr val="000000"/>
                        </a:solidFill>
                        <a:effectLst/>
                        <a:latin typeface="Arial" panose="020B0604020202020204" pitchFamily="34" charset="0"/>
                      </a:endParaRPr>
                    </a:p>
                  </a:txBody>
                  <a:tcPr marL="4704" marR="4704" marT="4704" marB="0" anchor="ctr"/>
                </a:tc>
                <a:tc rowSpan="2">
                  <a:txBody>
                    <a:bodyPr/>
                    <a:lstStyle/>
                    <a:p>
                      <a:pPr algn="ctr" fontAlgn="ctr"/>
                      <a:r>
                        <a:rPr lang="ru-RU" sz="1000" u="none" strike="noStrike">
                          <a:effectLst/>
                        </a:rPr>
                        <a:t>Базовое значение</a:t>
                      </a:r>
                      <a:endParaRPr lang="ru-RU" sz="1000" b="0" i="0" u="none" strike="noStrike">
                        <a:solidFill>
                          <a:srgbClr val="000000"/>
                        </a:solidFill>
                        <a:effectLst/>
                        <a:latin typeface="Arial" panose="020B0604020202020204" pitchFamily="34" charset="0"/>
                      </a:endParaRPr>
                    </a:p>
                  </a:txBody>
                  <a:tcPr marL="4704" marR="4704" marT="4704" marB="0" anchor="ctr"/>
                </a:tc>
                <a:tc rowSpan="2">
                  <a:txBody>
                    <a:bodyPr/>
                    <a:lstStyle/>
                    <a:p>
                      <a:pPr algn="ctr" fontAlgn="ctr"/>
                      <a:r>
                        <a:rPr lang="ru-RU" sz="1000" u="none" strike="noStrike" dirty="0">
                          <a:effectLst/>
                        </a:rPr>
                        <a:t>Достигнутое </a:t>
                      </a:r>
                    </a:p>
                    <a:p>
                      <a:pPr algn="ctr" fontAlgn="ctr"/>
                      <a:r>
                        <a:rPr lang="ru-RU" sz="1000" u="none" strike="noStrike" dirty="0">
                          <a:effectLst/>
                        </a:rPr>
                        <a:t>2021 года</a:t>
                      </a:r>
                      <a:endParaRPr lang="ru-RU" sz="1000" b="0" i="0" u="none" strike="noStrike" dirty="0">
                        <a:solidFill>
                          <a:srgbClr val="000000"/>
                        </a:solidFill>
                        <a:effectLst/>
                        <a:latin typeface="Arial" panose="020B0604020202020204" pitchFamily="34" charset="0"/>
                      </a:endParaRPr>
                    </a:p>
                  </a:txBody>
                  <a:tcPr marL="4704" marR="4704" marT="4704" marB="0" anchor="ctr"/>
                </a:tc>
                <a:tc rowSpan="2">
                  <a:txBody>
                    <a:bodyPr/>
                    <a:lstStyle/>
                    <a:p>
                      <a:pPr algn="ctr" fontAlgn="ctr"/>
                      <a:r>
                        <a:rPr lang="ru-RU" sz="1000" u="none" strike="noStrike" dirty="0">
                          <a:effectLst/>
                        </a:rPr>
                        <a:t>Оценка 2022 год</a:t>
                      </a:r>
                      <a:endParaRPr lang="ru-RU" sz="1000" b="0" i="0" u="none" strike="noStrike" dirty="0">
                        <a:solidFill>
                          <a:srgbClr val="000000"/>
                        </a:solidFill>
                        <a:effectLst/>
                        <a:latin typeface="Arial" panose="020B0604020202020204" pitchFamily="34" charset="0"/>
                      </a:endParaRPr>
                    </a:p>
                  </a:txBody>
                  <a:tcPr marL="4704" marR="4704" marT="4704" marB="0" anchor="ctr"/>
                </a:tc>
                <a:tc gridSpan="3">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ru-RU" sz="9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Планируемое значение показателя по годам реализации</a:t>
                      </a:r>
                    </a:p>
                  </a:txBody>
                  <a:tcPr marL="3729" marR="3729" marT="3729" marB="0" anchor="ctr"/>
                </a:tc>
                <a:tc hMerge="1">
                  <a:txBody>
                    <a:bodyPr/>
                    <a:lstStyle/>
                    <a:p>
                      <a:endParaRPr lang="ru-RU" dirty="0"/>
                    </a:p>
                  </a:txBody>
                  <a:tcPr marL="3729" marR="3729" marT="3729" marB="0" anchor="ctr"/>
                </a:tc>
                <a:tc hMerge="1">
                  <a:txBody>
                    <a:bodyPr/>
                    <a:lstStyle/>
                    <a:p>
                      <a:endParaRPr lang="ru-RU" dirty="0"/>
                    </a:p>
                  </a:txBody>
                  <a:tcPr marL="3729" marR="3729" marT="3729" marB="0" anchor="ctr"/>
                </a:tc>
                <a:extLst>
                  <a:ext uri="{0D108BD9-81ED-4DB2-BD59-A6C34878D82A}">
                    <a16:rowId xmlns:a16="http://schemas.microsoft.com/office/drawing/2014/main" val="1880537003"/>
                  </a:ext>
                </a:extLst>
              </a:tr>
              <a:tr h="154752">
                <a:tc vMerge="1">
                  <a:txBody>
                    <a:bodyPr/>
                    <a:lstStyle/>
                    <a:p>
                      <a:endParaRPr lang="ru-RU"/>
                    </a:p>
                  </a:txBody>
                  <a:tcPr/>
                </a:tc>
                <a:tc vMerge="1">
                  <a:txBody>
                    <a:bodyPr/>
                    <a:lstStyle/>
                    <a:p>
                      <a:endParaRPr lang="ru-RU"/>
                    </a:p>
                  </a:txBody>
                  <a:tcPr/>
                </a:tc>
                <a:tc vMerge="1">
                  <a:txBody>
                    <a:bodyPr/>
                    <a:lstStyle/>
                    <a:p>
                      <a:endParaRPr lang="ru-RU"/>
                    </a:p>
                  </a:txBody>
                  <a:tcPr/>
                </a:tc>
                <a:tc vMerge="1">
                  <a:txBody>
                    <a:bodyPr/>
                    <a:lstStyle/>
                    <a:p>
                      <a:endParaRPr lang="ru-RU"/>
                    </a:p>
                  </a:txBody>
                  <a:tcPr/>
                </a:tc>
                <a:tc vMerge="1">
                  <a:txBody>
                    <a:bodyPr/>
                    <a:lstStyle/>
                    <a:p>
                      <a:endParaRPr lang="ru-RU"/>
                    </a:p>
                  </a:txBody>
                  <a:tcPr/>
                </a:tc>
                <a:tc vMerge="1">
                  <a:txBody>
                    <a:bodyPr/>
                    <a:lstStyle/>
                    <a:p>
                      <a:endParaRPr lang="ru-RU"/>
                    </a:p>
                  </a:txBody>
                  <a:tcPr/>
                </a:tc>
                <a:tc>
                  <a:txBody>
                    <a:bodyPr/>
                    <a:lstStyle/>
                    <a:p>
                      <a:pPr algn="ctr" fontAlgn="ctr"/>
                      <a:r>
                        <a:rPr lang="ru-RU" sz="900" u="none" strike="noStrike" dirty="0">
                          <a:effectLst/>
                        </a:rPr>
                        <a:t>2023 год</a:t>
                      </a:r>
                      <a:endParaRPr lang="ru-RU" sz="900" b="0" i="0" u="none" strike="noStrike" dirty="0">
                        <a:solidFill>
                          <a:srgbClr val="000000"/>
                        </a:solidFill>
                        <a:effectLst/>
                        <a:latin typeface="Arial" panose="020B0604020202020204" pitchFamily="34" charset="0"/>
                      </a:endParaRPr>
                    </a:p>
                  </a:txBody>
                  <a:tcPr marL="3729" marR="3729" marT="3729" marB="0" anchor="ctr"/>
                </a:tc>
                <a:tc>
                  <a:txBody>
                    <a:bodyPr/>
                    <a:lstStyle/>
                    <a:p>
                      <a:pPr algn="ctr" fontAlgn="ctr"/>
                      <a:r>
                        <a:rPr lang="ru-RU" sz="900" u="none" strike="noStrike" dirty="0">
                          <a:effectLst/>
                        </a:rPr>
                        <a:t>2024 год</a:t>
                      </a:r>
                      <a:endParaRPr lang="ru-RU" sz="900" b="0" i="0" u="none" strike="noStrike" dirty="0">
                        <a:solidFill>
                          <a:srgbClr val="000000"/>
                        </a:solidFill>
                        <a:effectLst/>
                        <a:latin typeface="Arial" panose="020B0604020202020204" pitchFamily="34" charset="0"/>
                      </a:endParaRPr>
                    </a:p>
                  </a:txBody>
                  <a:tcPr marL="3729" marR="3729" marT="3729" marB="0" anchor="ctr"/>
                </a:tc>
                <a:tc>
                  <a:txBody>
                    <a:bodyPr/>
                    <a:lstStyle/>
                    <a:p>
                      <a:pPr algn="ctr" fontAlgn="ctr"/>
                      <a:r>
                        <a:rPr lang="ru-RU" sz="900" u="none" strike="noStrike" dirty="0">
                          <a:effectLst/>
                        </a:rPr>
                        <a:t>2025 год</a:t>
                      </a:r>
                      <a:endParaRPr lang="ru-RU" sz="900" b="0" i="0" u="none" strike="noStrike" dirty="0">
                        <a:solidFill>
                          <a:srgbClr val="000000"/>
                        </a:solidFill>
                        <a:effectLst/>
                        <a:latin typeface="Arial" panose="020B0604020202020204" pitchFamily="34" charset="0"/>
                      </a:endParaRPr>
                    </a:p>
                  </a:txBody>
                  <a:tcPr marL="3729" marR="3729" marT="3729" marB="0" anchor="ctr"/>
                </a:tc>
                <a:extLst>
                  <a:ext uri="{0D108BD9-81ED-4DB2-BD59-A6C34878D82A}">
                    <a16:rowId xmlns:a16="http://schemas.microsoft.com/office/drawing/2014/main" val="2946494053"/>
                  </a:ext>
                </a:extLst>
              </a:tr>
              <a:tr h="106703">
                <a:tc>
                  <a:txBody>
                    <a:bodyPr/>
                    <a:lstStyle/>
                    <a:p>
                      <a:pPr algn="l" fontAlgn="ctr"/>
                      <a:r>
                        <a:rPr lang="ru-RU" sz="1000" u="none" strike="noStrike">
                          <a:effectLst/>
                        </a:rPr>
                        <a:t>Муниципальная программа «Предпринимательство»</a:t>
                      </a:r>
                      <a:endParaRPr lang="ru-RU" sz="1000" b="1" i="0" u="none" strike="noStrike">
                        <a:solidFill>
                          <a:srgbClr val="000000"/>
                        </a:solidFill>
                        <a:effectLst/>
                        <a:latin typeface="Arial" panose="020B0604020202020204" pitchFamily="34" charset="0"/>
                      </a:endParaRPr>
                    </a:p>
                  </a:txBody>
                  <a:tcPr marL="4704" marR="4704" marT="4704" marB="0" anchor="ctr"/>
                </a:tc>
                <a:tc>
                  <a:txBody>
                    <a:bodyPr/>
                    <a:lstStyle/>
                    <a:p>
                      <a:pPr algn="ctr" fontAlgn="ctr"/>
                      <a:r>
                        <a:rPr lang="ru-RU" sz="1000" u="none" strike="noStrike">
                          <a:effectLst/>
                        </a:rPr>
                        <a:t> </a:t>
                      </a:r>
                      <a:endParaRPr lang="ru-RU" sz="1000" b="0" i="0" u="none" strike="noStrike">
                        <a:solidFill>
                          <a:srgbClr val="000000"/>
                        </a:solidFill>
                        <a:effectLst/>
                        <a:latin typeface="Arial" panose="020B0604020202020204" pitchFamily="34" charset="0"/>
                      </a:endParaRPr>
                    </a:p>
                  </a:txBody>
                  <a:tcPr marL="4704" marR="4704" marT="4704" marB="0" anchor="ctr"/>
                </a:tc>
                <a:tc>
                  <a:txBody>
                    <a:bodyPr/>
                    <a:lstStyle/>
                    <a:p>
                      <a:pPr algn="ctr" fontAlgn="ctr"/>
                      <a:r>
                        <a:rPr lang="ru-RU" sz="1000" u="none" strike="noStrike">
                          <a:effectLst/>
                        </a:rPr>
                        <a:t> </a:t>
                      </a:r>
                      <a:endParaRPr lang="ru-RU" sz="1000" b="0" i="0" u="none" strike="noStrike">
                        <a:solidFill>
                          <a:srgbClr val="000000"/>
                        </a:solidFill>
                        <a:effectLst/>
                        <a:latin typeface="Arial" panose="020B0604020202020204" pitchFamily="34" charset="0"/>
                      </a:endParaRPr>
                    </a:p>
                  </a:txBody>
                  <a:tcPr marL="4704" marR="4704" marT="4704" marB="0" anchor="ctr"/>
                </a:tc>
                <a:tc>
                  <a:txBody>
                    <a:bodyPr/>
                    <a:lstStyle/>
                    <a:p>
                      <a:pPr algn="ctr" fontAlgn="ctr"/>
                      <a:r>
                        <a:rPr lang="ru-RU" sz="1000" u="none" strike="noStrike">
                          <a:effectLst/>
                        </a:rPr>
                        <a:t> </a:t>
                      </a:r>
                      <a:endParaRPr lang="ru-RU" sz="1000" b="0" i="0" u="none" strike="noStrike">
                        <a:solidFill>
                          <a:srgbClr val="000000"/>
                        </a:solidFill>
                        <a:effectLst/>
                        <a:latin typeface="Arial" panose="020B0604020202020204" pitchFamily="34" charset="0"/>
                      </a:endParaRPr>
                    </a:p>
                  </a:txBody>
                  <a:tcPr marL="4704" marR="4704" marT="4704" marB="0" anchor="ctr"/>
                </a:tc>
                <a:tc>
                  <a:txBody>
                    <a:bodyPr/>
                    <a:lstStyle/>
                    <a:p>
                      <a:pPr algn="ctr" fontAlgn="ctr"/>
                      <a:r>
                        <a:rPr lang="ru-RU" sz="1000" u="none" strike="noStrike">
                          <a:effectLst/>
                        </a:rPr>
                        <a:t> </a:t>
                      </a:r>
                      <a:endParaRPr lang="ru-RU" sz="1000" b="0" i="0" u="none" strike="noStrike">
                        <a:solidFill>
                          <a:srgbClr val="000000"/>
                        </a:solidFill>
                        <a:effectLst/>
                        <a:latin typeface="Arial" panose="020B0604020202020204" pitchFamily="34" charset="0"/>
                      </a:endParaRPr>
                    </a:p>
                  </a:txBody>
                  <a:tcPr marL="4704" marR="4704" marT="4704" marB="0" anchor="ctr"/>
                </a:tc>
                <a:tc>
                  <a:txBody>
                    <a:bodyPr/>
                    <a:lstStyle/>
                    <a:p>
                      <a:pPr algn="ctr" fontAlgn="ctr"/>
                      <a:r>
                        <a:rPr lang="ru-RU" sz="1000" u="none" strike="noStrike">
                          <a:effectLst/>
                        </a:rPr>
                        <a:t> </a:t>
                      </a:r>
                      <a:endParaRPr lang="ru-RU" sz="1000" b="0" i="0" u="none" strike="noStrike">
                        <a:solidFill>
                          <a:srgbClr val="000000"/>
                        </a:solidFill>
                        <a:effectLst/>
                        <a:latin typeface="Arial" panose="020B0604020202020204" pitchFamily="34" charset="0"/>
                      </a:endParaRPr>
                    </a:p>
                  </a:txBody>
                  <a:tcPr marL="4704" marR="4704" marT="4704" marB="0" anchor="ctr"/>
                </a:tc>
                <a:tc>
                  <a:txBody>
                    <a:bodyPr/>
                    <a:lstStyle/>
                    <a:p>
                      <a:pPr algn="ctr" fontAlgn="ctr"/>
                      <a:r>
                        <a:rPr lang="ru-RU" sz="1000" u="none" strike="noStrike">
                          <a:effectLst/>
                        </a:rPr>
                        <a:t> </a:t>
                      </a:r>
                      <a:endParaRPr lang="ru-RU" sz="1000" b="0" i="0" u="none" strike="noStrike">
                        <a:solidFill>
                          <a:srgbClr val="000000"/>
                        </a:solidFill>
                        <a:effectLst/>
                        <a:latin typeface="Arial" panose="020B0604020202020204" pitchFamily="34" charset="0"/>
                      </a:endParaRPr>
                    </a:p>
                  </a:txBody>
                  <a:tcPr marL="4704" marR="4704" marT="4704" marB="0" anchor="ctr"/>
                </a:tc>
                <a:tc>
                  <a:txBody>
                    <a:bodyPr/>
                    <a:lstStyle/>
                    <a:p>
                      <a:pPr algn="ctr" fontAlgn="ctr"/>
                      <a:r>
                        <a:rPr lang="ru-RU" sz="1000" u="none" strike="noStrike">
                          <a:effectLst/>
                        </a:rPr>
                        <a:t> </a:t>
                      </a:r>
                      <a:endParaRPr lang="ru-RU" sz="1000" b="0" i="0" u="none" strike="noStrike">
                        <a:solidFill>
                          <a:srgbClr val="000000"/>
                        </a:solidFill>
                        <a:effectLst/>
                        <a:latin typeface="Calibri" panose="020F0502020204030204" pitchFamily="34" charset="0"/>
                      </a:endParaRPr>
                    </a:p>
                  </a:txBody>
                  <a:tcPr marL="4704" marR="4704" marT="4704" marB="0" anchor="ctr"/>
                </a:tc>
                <a:tc>
                  <a:txBody>
                    <a:bodyPr/>
                    <a:lstStyle/>
                    <a:p>
                      <a:pPr algn="ctr" fontAlgn="ctr"/>
                      <a:r>
                        <a:rPr lang="ru-RU" sz="1000" u="none" strike="noStrike">
                          <a:effectLst/>
                        </a:rPr>
                        <a:t> </a:t>
                      </a:r>
                      <a:endParaRPr lang="ru-RU" sz="1000" b="0" i="0" u="none" strike="noStrike">
                        <a:solidFill>
                          <a:srgbClr val="000000"/>
                        </a:solidFill>
                        <a:effectLst/>
                        <a:latin typeface="Calibri" panose="020F0502020204030204" pitchFamily="34" charset="0"/>
                      </a:endParaRPr>
                    </a:p>
                  </a:txBody>
                  <a:tcPr marL="4704" marR="4704" marT="4704" marB="0" anchor="ctr"/>
                </a:tc>
                <a:extLst>
                  <a:ext uri="{0D108BD9-81ED-4DB2-BD59-A6C34878D82A}">
                    <a16:rowId xmlns:a16="http://schemas.microsoft.com/office/drawing/2014/main" val="1551569063"/>
                  </a:ext>
                </a:extLst>
              </a:tr>
              <a:tr h="106703">
                <a:tc>
                  <a:txBody>
                    <a:bodyPr/>
                    <a:lstStyle/>
                    <a:p>
                      <a:pPr algn="l" fontAlgn="ctr"/>
                      <a:r>
                        <a:rPr lang="ru-RU" sz="1000" u="none" strike="noStrike">
                          <a:effectLst/>
                        </a:rPr>
                        <a:t>Подпрограмма </a:t>
                      </a:r>
                      <a:r>
                        <a:rPr lang="en-US" sz="1000" u="none" strike="noStrike">
                          <a:effectLst/>
                        </a:rPr>
                        <a:t>I «</a:t>
                      </a:r>
                      <a:r>
                        <a:rPr lang="ru-RU" sz="1000" u="none" strike="noStrike">
                          <a:effectLst/>
                        </a:rPr>
                        <a:t>Инвестиции»</a:t>
                      </a:r>
                      <a:endParaRPr lang="ru-RU" sz="1000" b="1" i="0" u="none" strike="noStrike">
                        <a:solidFill>
                          <a:srgbClr val="000000"/>
                        </a:solidFill>
                        <a:effectLst/>
                        <a:latin typeface="Arial" panose="020B0604020202020204" pitchFamily="34" charset="0"/>
                      </a:endParaRPr>
                    </a:p>
                  </a:txBody>
                  <a:tcPr marL="4704" marR="4704" marT="4704" marB="0" anchor="ctr"/>
                </a:tc>
                <a:tc>
                  <a:txBody>
                    <a:bodyPr/>
                    <a:lstStyle/>
                    <a:p>
                      <a:pPr algn="ctr" fontAlgn="ctr"/>
                      <a:r>
                        <a:rPr lang="ru-RU" sz="1000" u="none" strike="noStrike">
                          <a:effectLst/>
                        </a:rPr>
                        <a:t> </a:t>
                      </a:r>
                      <a:endParaRPr lang="ru-RU" sz="1000" b="0" i="0" u="none" strike="noStrike">
                        <a:solidFill>
                          <a:srgbClr val="000000"/>
                        </a:solidFill>
                        <a:effectLst/>
                        <a:latin typeface="Arial" panose="020B0604020202020204" pitchFamily="34" charset="0"/>
                      </a:endParaRPr>
                    </a:p>
                  </a:txBody>
                  <a:tcPr marL="4704" marR="4704" marT="4704" marB="0" anchor="ctr"/>
                </a:tc>
                <a:tc>
                  <a:txBody>
                    <a:bodyPr/>
                    <a:lstStyle/>
                    <a:p>
                      <a:pPr algn="ctr" fontAlgn="ctr"/>
                      <a:r>
                        <a:rPr lang="ru-RU" sz="1000" u="none" strike="noStrike">
                          <a:effectLst/>
                        </a:rPr>
                        <a:t> </a:t>
                      </a:r>
                      <a:endParaRPr lang="ru-RU" sz="1000" b="0" i="0" u="none" strike="noStrike">
                        <a:solidFill>
                          <a:srgbClr val="000000"/>
                        </a:solidFill>
                        <a:effectLst/>
                        <a:latin typeface="Arial" panose="020B0604020202020204" pitchFamily="34" charset="0"/>
                      </a:endParaRPr>
                    </a:p>
                  </a:txBody>
                  <a:tcPr marL="4704" marR="4704" marT="4704" marB="0" anchor="ctr"/>
                </a:tc>
                <a:tc>
                  <a:txBody>
                    <a:bodyPr/>
                    <a:lstStyle/>
                    <a:p>
                      <a:pPr algn="ctr" fontAlgn="ctr"/>
                      <a:r>
                        <a:rPr lang="ru-RU" sz="1000" u="none" strike="noStrike">
                          <a:effectLst/>
                        </a:rPr>
                        <a:t> </a:t>
                      </a:r>
                      <a:endParaRPr lang="ru-RU" sz="1000" b="0" i="0" u="none" strike="noStrike">
                        <a:solidFill>
                          <a:srgbClr val="000000"/>
                        </a:solidFill>
                        <a:effectLst/>
                        <a:latin typeface="Arial" panose="020B0604020202020204" pitchFamily="34" charset="0"/>
                      </a:endParaRPr>
                    </a:p>
                  </a:txBody>
                  <a:tcPr marL="4704" marR="4704" marT="4704" marB="0" anchor="ctr"/>
                </a:tc>
                <a:tc>
                  <a:txBody>
                    <a:bodyPr/>
                    <a:lstStyle/>
                    <a:p>
                      <a:pPr algn="ctr" fontAlgn="ctr"/>
                      <a:r>
                        <a:rPr lang="ru-RU" sz="1000" u="none" strike="noStrike">
                          <a:effectLst/>
                        </a:rPr>
                        <a:t> </a:t>
                      </a:r>
                      <a:endParaRPr lang="ru-RU" sz="1000" b="0" i="0" u="none" strike="noStrike">
                        <a:solidFill>
                          <a:srgbClr val="000000"/>
                        </a:solidFill>
                        <a:effectLst/>
                        <a:latin typeface="Arial" panose="020B0604020202020204" pitchFamily="34" charset="0"/>
                      </a:endParaRPr>
                    </a:p>
                  </a:txBody>
                  <a:tcPr marL="4704" marR="4704" marT="4704" marB="0" anchor="ctr"/>
                </a:tc>
                <a:tc>
                  <a:txBody>
                    <a:bodyPr/>
                    <a:lstStyle/>
                    <a:p>
                      <a:pPr algn="ctr" fontAlgn="ctr"/>
                      <a:r>
                        <a:rPr lang="ru-RU" sz="1000" u="none" strike="noStrike">
                          <a:effectLst/>
                        </a:rPr>
                        <a:t> </a:t>
                      </a:r>
                      <a:endParaRPr lang="ru-RU" sz="1000" b="0" i="0" u="none" strike="noStrike">
                        <a:solidFill>
                          <a:srgbClr val="000000"/>
                        </a:solidFill>
                        <a:effectLst/>
                        <a:latin typeface="Arial" panose="020B0604020202020204" pitchFamily="34" charset="0"/>
                      </a:endParaRPr>
                    </a:p>
                  </a:txBody>
                  <a:tcPr marL="4704" marR="4704" marT="4704" marB="0" anchor="ctr"/>
                </a:tc>
                <a:tc>
                  <a:txBody>
                    <a:bodyPr/>
                    <a:lstStyle/>
                    <a:p>
                      <a:pPr algn="ctr" fontAlgn="ctr"/>
                      <a:r>
                        <a:rPr lang="ru-RU" sz="1000" u="none" strike="noStrike">
                          <a:effectLst/>
                        </a:rPr>
                        <a:t> </a:t>
                      </a:r>
                      <a:endParaRPr lang="ru-RU" sz="1000" b="0" i="0" u="none" strike="noStrike">
                        <a:solidFill>
                          <a:srgbClr val="000000"/>
                        </a:solidFill>
                        <a:effectLst/>
                        <a:latin typeface="Arial" panose="020B0604020202020204" pitchFamily="34" charset="0"/>
                      </a:endParaRPr>
                    </a:p>
                  </a:txBody>
                  <a:tcPr marL="4704" marR="4704" marT="4704" marB="0" anchor="ctr"/>
                </a:tc>
                <a:tc>
                  <a:txBody>
                    <a:bodyPr/>
                    <a:lstStyle/>
                    <a:p>
                      <a:pPr algn="ctr" fontAlgn="ctr"/>
                      <a:r>
                        <a:rPr lang="ru-RU" sz="1000" u="none" strike="noStrike">
                          <a:effectLst/>
                        </a:rPr>
                        <a:t> </a:t>
                      </a:r>
                      <a:endParaRPr lang="ru-RU" sz="1000" b="0" i="0" u="none" strike="noStrike">
                        <a:solidFill>
                          <a:srgbClr val="000000"/>
                        </a:solidFill>
                        <a:effectLst/>
                        <a:latin typeface="Calibri" panose="020F0502020204030204" pitchFamily="34" charset="0"/>
                      </a:endParaRPr>
                    </a:p>
                  </a:txBody>
                  <a:tcPr marL="4704" marR="4704" marT="4704" marB="0" anchor="ctr"/>
                </a:tc>
                <a:tc>
                  <a:txBody>
                    <a:bodyPr/>
                    <a:lstStyle/>
                    <a:p>
                      <a:pPr algn="ctr" fontAlgn="ctr"/>
                      <a:r>
                        <a:rPr lang="ru-RU" sz="1000" u="none" strike="noStrike">
                          <a:effectLst/>
                        </a:rPr>
                        <a:t> </a:t>
                      </a:r>
                      <a:endParaRPr lang="ru-RU" sz="1000" b="0" i="0" u="none" strike="noStrike">
                        <a:solidFill>
                          <a:srgbClr val="000000"/>
                        </a:solidFill>
                        <a:effectLst/>
                        <a:latin typeface="Calibri" panose="020F0502020204030204" pitchFamily="34" charset="0"/>
                      </a:endParaRPr>
                    </a:p>
                  </a:txBody>
                  <a:tcPr marL="4704" marR="4704" marT="4704" marB="0" anchor="ctr"/>
                </a:tc>
                <a:extLst>
                  <a:ext uri="{0D108BD9-81ED-4DB2-BD59-A6C34878D82A}">
                    <a16:rowId xmlns:a16="http://schemas.microsoft.com/office/drawing/2014/main" val="998803548"/>
                  </a:ext>
                </a:extLst>
              </a:tr>
              <a:tr h="313720">
                <a:tc>
                  <a:txBody>
                    <a:bodyPr/>
                    <a:lstStyle/>
                    <a:p>
                      <a:pPr algn="l" fontAlgn="ctr"/>
                      <a:r>
                        <a:rPr lang="ru-RU" sz="1000" u="none" strike="noStrike" dirty="0">
                          <a:effectLst/>
                        </a:rPr>
                        <a:t>Инвестиции в основной капитал за счет всех источников финансирования в ценах соответствующих лет</a:t>
                      </a:r>
                      <a:endParaRPr lang="ru-RU" sz="1000" b="0" i="0" u="none" strike="noStrike" dirty="0">
                        <a:solidFill>
                          <a:srgbClr val="000000"/>
                        </a:solidFill>
                        <a:effectLst/>
                        <a:latin typeface="Arial" panose="020B0604020202020204" pitchFamily="34" charset="0"/>
                      </a:endParaRPr>
                    </a:p>
                  </a:txBody>
                  <a:tcPr marL="4704" marR="4704" marT="4704" marB="0" anchor="ctr"/>
                </a:tc>
                <a:tc>
                  <a:txBody>
                    <a:bodyPr/>
                    <a:lstStyle/>
                    <a:p>
                      <a:pPr algn="ctr" fontAlgn="ctr"/>
                      <a:r>
                        <a:rPr lang="ru-RU" sz="1000" u="none" strike="noStrike">
                          <a:effectLst/>
                        </a:rPr>
                        <a:t>Показатель муниципальной программы</a:t>
                      </a:r>
                      <a:endParaRPr lang="ru-RU" sz="1000" b="0" i="0" u="none" strike="noStrike">
                        <a:solidFill>
                          <a:srgbClr val="000000"/>
                        </a:solidFill>
                        <a:effectLst/>
                        <a:latin typeface="Arial" panose="020B0604020202020204" pitchFamily="34" charset="0"/>
                      </a:endParaRPr>
                    </a:p>
                  </a:txBody>
                  <a:tcPr marL="4704" marR="4704" marT="4704" marB="0" anchor="ctr"/>
                </a:tc>
                <a:tc>
                  <a:txBody>
                    <a:bodyPr/>
                    <a:lstStyle/>
                    <a:p>
                      <a:pPr algn="ctr" fontAlgn="ctr"/>
                      <a:r>
                        <a:rPr lang="ru-RU" sz="1000" u="none" strike="noStrike">
                          <a:effectLst/>
                        </a:rPr>
                        <a:t>Миллион рублей</a:t>
                      </a:r>
                      <a:endParaRPr lang="ru-RU" sz="1000" b="0" i="0" u="none" strike="noStrike">
                        <a:solidFill>
                          <a:srgbClr val="000000"/>
                        </a:solidFill>
                        <a:effectLst/>
                        <a:latin typeface="Arial" panose="020B0604020202020204" pitchFamily="34" charset="0"/>
                      </a:endParaRPr>
                    </a:p>
                  </a:txBody>
                  <a:tcPr marL="4704" marR="4704" marT="4704" marB="0" anchor="ctr"/>
                </a:tc>
                <a:tc>
                  <a:txBody>
                    <a:bodyPr/>
                    <a:lstStyle/>
                    <a:p>
                      <a:pPr algn="ctr" fontAlgn="ctr"/>
                      <a:r>
                        <a:rPr lang="ru-RU" sz="1000" u="none" strike="noStrike">
                          <a:effectLst/>
                        </a:rPr>
                        <a:t>15184,54</a:t>
                      </a:r>
                      <a:endParaRPr lang="ru-RU" sz="1000" b="0" i="0" u="none" strike="noStrike">
                        <a:solidFill>
                          <a:srgbClr val="000000"/>
                        </a:solidFill>
                        <a:effectLst/>
                        <a:latin typeface="Arial" panose="020B0604020202020204" pitchFamily="34" charset="0"/>
                      </a:endParaRPr>
                    </a:p>
                  </a:txBody>
                  <a:tcPr marL="4704" marR="4704" marT="4704" marB="0" anchor="ctr"/>
                </a:tc>
                <a:tc>
                  <a:txBody>
                    <a:bodyPr/>
                    <a:lstStyle/>
                    <a:p>
                      <a:pPr algn="ctr" fontAlgn="t"/>
                      <a:r>
                        <a:rPr lang="ru-RU" sz="900" b="0" i="0" u="none" strike="noStrike" dirty="0">
                          <a:solidFill>
                            <a:srgbClr val="000000"/>
                          </a:solidFill>
                          <a:effectLst/>
                          <a:latin typeface="+mn-lt"/>
                        </a:rPr>
                        <a:t>18 837,60</a:t>
                      </a:r>
                    </a:p>
                  </a:txBody>
                  <a:tcPr marL="9525" marR="9525" marT="9525" marB="0" anchor="ctr"/>
                </a:tc>
                <a:tc>
                  <a:txBody>
                    <a:bodyPr/>
                    <a:lstStyle/>
                    <a:p>
                      <a:pPr algn="ctr" fontAlgn="ctr"/>
                      <a:r>
                        <a:rPr lang="ru-RU" sz="1000" u="none" strike="noStrike" dirty="0">
                          <a:effectLst/>
                        </a:rPr>
                        <a:t>19 836,56</a:t>
                      </a:r>
                      <a:endParaRPr lang="ru-RU" sz="1000" b="0" i="0" u="none" strike="noStrike" dirty="0">
                        <a:solidFill>
                          <a:srgbClr val="000000"/>
                        </a:solidFill>
                        <a:effectLst/>
                        <a:latin typeface="Arial" panose="020B0604020202020204" pitchFamily="34" charset="0"/>
                      </a:endParaRPr>
                    </a:p>
                  </a:txBody>
                  <a:tcPr marL="4704" marR="4704" marT="4704" marB="0" anchor="ctr"/>
                </a:tc>
                <a:tc>
                  <a:txBody>
                    <a:bodyPr/>
                    <a:lstStyle/>
                    <a:p>
                      <a:pPr algn="ctr" fontAlgn="ctr"/>
                      <a:r>
                        <a:rPr lang="ru-RU" sz="1000" u="none" strike="noStrike" dirty="0">
                          <a:effectLst/>
                        </a:rPr>
                        <a:t>20 927,17</a:t>
                      </a:r>
                      <a:endParaRPr lang="ru-RU" sz="1000" b="0" i="0" u="none" strike="noStrike" dirty="0">
                        <a:solidFill>
                          <a:srgbClr val="000000"/>
                        </a:solidFill>
                        <a:effectLst/>
                        <a:latin typeface="Arial" panose="020B0604020202020204" pitchFamily="34" charset="0"/>
                      </a:endParaRPr>
                    </a:p>
                  </a:txBody>
                  <a:tcPr marL="4704" marR="4704" marT="4704" marB="0" anchor="ctr"/>
                </a:tc>
                <a:tc>
                  <a:txBody>
                    <a:bodyPr/>
                    <a:lstStyle/>
                    <a:p>
                      <a:pPr algn="ctr" fontAlgn="ctr"/>
                      <a:r>
                        <a:rPr lang="ru-RU" sz="1000" u="none" strike="noStrike" dirty="0">
                          <a:effectLst/>
                        </a:rPr>
                        <a:t>22 077,73</a:t>
                      </a:r>
                      <a:endParaRPr lang="ru-RU" sz="1000" b="0" i="0" u="none" strike="noStrike" dirty="0">
                        <a:solidFill>
                          <a:srgbClr val="000000"/>
                        </a:solidFill>
                        <a:effectLst/>
                        <a:latin typeface="Calibri" panose="020F0502020204030204" pitchFamily="34" charset="0"/>
                      </a:endParaRPr>
                    </a:p>
                  </a:txBody>
                  <a:tcPr marL="4704" marR="4704" marT="4704" marB="0" anchor="ctr"/>
                </a:tc>
                <a:tc>
                  <a:txBody>
                    <a:bodyPr/>
                    <a:lstStyle/>
                    <a:p>
                      <a:pPr algn="ctr" fontAlgn="ctr"/>
                      <a:r>
                        <a:rPr lang="ru-RU" sz="1000" u="none" strike="noStrike">
                          <a:effectLst/>
                        </a:rPr>
                        <a:t>22077,73</a:t>
                      </a:r>
                      <a:endParaRPr lang="ru-RU" sz="1000" b="0" i="0" u="none" strike="noStrike">
                        <a:solidFill>
                          <a:srgbClr val="000000"/>
                        </a:solidFill>
                        <a:effectLst/>
                        <a:latin typeface="Calibri" panose="020F0502020204030204" pitchFamily="34" charset="0"/>
                      </a:endParaRPr>
                    </a:p>
                  </a:txBody>
                  <a:tcPr marL="4704" marR="4704" marT="4704" marB="0" anchor="ctr"/>
                </a:tc>
                <a:extLst>
                  <a:ext uri="{0D108BD9-81ED-4DB2-BD59-A6C34878D82A}">
                    <a16:rowId xmlns:a16="http://schemas.microsoft.com/office/drawing/2014/main" val="2906613264"/>
                  </a:ext>
                </a:extLst>
              </a:tr>
              <a:tr h="520737">
                <a:tc>
                  <a:txBody>
                    <a:bodyPr/>
                    <a:lstStyle/>
                    <a:p>
                      <a:pPr algn="l" fontAlgn="ctr"/>
                      <a:r>
                        <a:rPr lang="ru-RU" sz="1000" u="none" strike="noStrike" dirty="0">
                          <a:effectLst/>
                        </a:rPr>
                        <a:t>Темп роста (индекс роста) физического объема инвестиций в основной капитал, за исключением инвестиций инфраструктурных монополий (федеральные проекты) и бюджетных ассигнований федерального бюджета</a:t>
                      </a:r>
                      <a:endParaRPr lang="ru-RU" sz="1000" b="0" i="0" u="none" strike="noStrike" dirty="0">
                        <a:solidFill>
                          <a:srgbClr val="000000"/>
                        </a:solidFill>
                        <a:effectLst/>
                        <a:latin typeface="Arial" panose="020B0604020202020204" pitchFamily="34" charset="0"/>
                      </a:endParaRPr>
                    </a:p>
                  </a:txBody>
                  <a:tcPr marL="4704" marR="4704" marT="4704" marB="0" anchor="ctr"/>
                </a:tc>
                <a:tc>
                  <a:txBody>
                    <a:bodyPr/>
                    <a:lstStyle/>
                    <a:p>
                      <a:pPr algn="ctr" fontAlgn="ctr"/>
                      <a:r>
                        <a:rPr lang="ru-RU" sz="1000" u="none" strike="noStrike">
                          <a:effectLst/>
                        </a:rPr>
                        <a:t>Приоритетный отраслевой показатель</a:t>
                      </a:r>
                      <a:endParaRPr lang="ru-RU" sz="1000" b="0" i="0" u="none" strike="noStrike">
                        <a:solidFill>
                          <a:srgbClr val="000000"/>
                        </a:solidFill>
                        <a:effectLst/>
                        <a:latin typeface="Arial" panose="020B0604020202020204" pitchFamily="34" charset="0"/>
                      </a:endParaRPr>
                    </a:p>
                  </a:txBody>
                  <a:tcPr marL="4704" marR="4704" marT="4704" marB="0" anchor="ctr"/>
                </a:tc>
                <a:tc>
                  <a:txBody>
                    <a:bodyPr/>
                    <a:lstStyle/>
                    <a:p>
                      <a:pPr algn="ctr" fontAlgn="ctr"/>
                      <a:r>
                        <a:rPr lang="ru-RU" sz="1000" u="none" strike="noStrike">
                          <a:effectLst/>
                        </a:rPr>
                        <a:t>Процент</a:t>
                      </a:r>
                      <a:endParaRPr lang="ru-RU" sz="1000" b="0" i="0" u="none" strike="noStrike">
                        <a:solidFill>
                          <a:srgbClr val="000000"/>
                        </a:solidFill>
                        <a:effectLst/>
                        <a:latin typeface="Arial" panose="020B0604020202020204" pitchFamily="34" charset="0"/>
                      </a:endParaRPr>
                    </a:p>
                  </a:txBody>
                  <a:tcPr marL="4704" marR="4704" marT="4704" marB="0" anchor="ctr"/>
                </a:tc>
                <a:tc>
                  <a:txBody>
                    <a:bodyPr/>
                    <a:lstStyle/>
                    <a:p>
                      <a:pPr algn="ctr" fontAlgn="ctr"/>
                      <a:r>
                        <a:rPr lang="ru-RU" sz="1000" u="none" strike="noStrike">
                          <a:effectLst/>
                        </a:rPr>
                        <a:t>-</a:t>
                      </a:r>
                      <a:endParaRPr lang="ru-RU" sz="1000" b="0" i="0" u="none" strike="noStrike">
                        <a:solidFill>
                          <a:srgbClr val="000000"/>
                        </a:solidFill>
                        <a:effectLst/>
                        <a:latin typeface="Arial" panose="020B0604020202020204" pitchFamily="34" charset="0"/>
                      </a:endParaRPr>
                    </a:p>
                  </a:txBody>
                  <a:tcPr marL="4704" marR="4704" marT="4704" marB="0" anchor="ctr"/>
                </a:tc>
                <a:tc>
                  <a:txBody>
                    <a:bodyPr/>
                    <a:lstStyle/>
                    <a:p>
                      <a:pPr algn="ctr" fontAlgn="t"/>
                      <a:r>
                        <a:rPr lang="ru-RU" sz="900" b="0" i="0" u="none" strike="noStrike" dirty="0">
                          <a:solidFill>
                            <a:srgbClr val="000000"/>
                          </a:solidFill>
                          <a:effectLst/>
                          <a:latin typeface="+mn-lt"/>
                        </a:rPr>
                        <a:t>111,80</a:t>
                      </a:r>
                    </a:p>
                  </a:txBody>
                  <a:tcPr marL="9525" marR="9525" marT="9525" marB="0" anchor="ctr"/>
                </a:tc>
                <a:tc>
                  <a:txBody>
                    <a:bodyPr/>
                    <a:lstStyle/>
                    <a:p>
                      <a:pPr algn="ctr" fontAlgn="ctr"/>
                      <a:r>
                        <a:rPr lang="ru-RU" sz="1000" u="none" strike="noStrike" dirty="0">
                          <a:effectLst/>
                        </a:rPr>
                        <a:t>105,90</a:t>
                      </a:r>
                      <a:endParaRPr lang="ru-RU" sz="1000" b="0" i="0" u="none" strike="noStrike" dirty="0">
                        <a:solidFill>
                          <a:srgbClr val="000000"/>
                        </a:solidFill>
                        <a:effectLst/>
                        <a:latin typeface="Arial" panose="020B0604020202020204" pitchFamily="34" charset="0"/>
                      </a:endParaRPr>
                    </a:p>
                  </a:txBody>
                  <a:tcPr marL="4704" marR="4704" marT="4704" marB="0" anchor="ctr"/>
                </a:tc>
                <a:tc>
                  <a:txBody>
                    <a:bodyPr/>
                    <a:lstStyle/>
                    <a:p>
                      <a:pPr algn="ctr" fontAlgn="ctr"/>
                      <a:r>
                        <a:rPr lang="ru-RU" sz="1000" u="none" strike="noStrike" dirty="0">
                          <a:effectLst/>
                        </a:rPr>
                        <a:t>105,60</a:t>
                      </a:r>
                      <a:endParaRPr lang="ru-RU" sz="1000" b="0" i="0" u="none" strike="noStrike" dirty="0">
                        <a:solidFill>
                          <a:srgbClr val="000000"/>
                        </a:solidFill>
                        <a:effectLst/>
                        <a:latin typeface="Arial" panose="020B0604020202020204" pitchFamily="34" charset="0"/>
                      </a:endParaRPr>
                    </a:p>
                  </a:txBody>
                  <a:tcPr marL="4704" marR="4704" marT="4704" marB="0" anchor="ctr"/>
                </a:tc>
                <a:tc>
                  <a:txBody>
                    <a:bodyPr/>
                    <a:lstStyle/>
                    <a:p>
                      <a:pPr algn="ctr" fontAlgn="ctr"/>
                      <a:r>
                        <a:rPr lang="ru-RU" sz="1000" u="none" strike="noStrike" dirty="0">
                          <a:effectLst/>
                        </a:rPr>
                        <a:t>105,70</a:t>
                      </a:r>
                      <a:endParaRPr lang="ru-RU" sz="1000" b="0" i="0" u="none" strike="noStrike" dirty="0">
                        <a:solidFill>
                          <a:srgbClr val="000000"/>
                        </a:solidFill>
                        <a:effectLst/>
                        <a:latin typeface="Calibri" panose="020F0502020204030204" pitchFamily="34" charset="0"/>
                      </a:endParaRPr>
                    </a:p>
                  </a:txBody>
                  <a:tcPr marL="4704" marR="4704" marT="4704" marB="0" anchor="ctr"/>
                </a:tc>
                <a:tc>
                  <a:txBody>
                    <a:bodyPr/>
                    <a:lstStyle/>
                    <a:p>
                      <a:pPr algn="ctr" fontAlgn="ctr"/>
                      <a:r>
                        <a:rPr lang="ru-RU" sz="1000" u="none" strike="noStrike" dirty="0">
                          <a:effectLst/>
                        </a:rPr>
                        <a:t>105,70</a:t>
                      </a:r>
                      <a:endParaRPr lang="ru-RU" sz="1000" b="0" i="0" u="none" strike="noStrike" dirty="0">
                        <a:solidFill>
                          <a:srgbClr val="000000"/>
                        </a:solidFill>
                        <a:effectLst/>
                        <a:latin typeface="Calibri" panose="020F0502020204030204" pitchFamily="34" charset="0"/>
                      </a:endParaRPr>
                    </a:p>
                  </a:txBody>
                  <a:tcPr marL="4704" marR="4704" marT="4704" marB="0" anchor="ctr"/>
                </a:tc>
                <a:extLst>
                  <a:ext uri="{0D108BD9-81ED-4DB2-BD59-A6C34878D82A}">
                    <a16:rowId xmlns:a16="http://schemas.microsoft.com/office/drawing/2014/main" val="2193781994"/>
                  </a:ext>
                </a:extLst>
              </a:tr>
              <a:tr h="313720">
                <a:tc>
                  <a:txBody>
                    <a:bodyPr/>
                    <a:lstStyle/>
                    <a:p>
                      <a:pPr algn="l" fontAlgn="ctr"/>
                      <a:r>
                        <a:rPr lang="ru-RU" sz="1000" u="none" strike="noStrike" dirty="0">
                          <a:effectLst/>
                        </a:rPr>
                        <a:t>Объем инвестиций, привлеченных в основной капитал (без учета бюджетных инвестиций ), на душу населения</a:t>
                      </a:r>
                      <a:endParaRPr lang="ru-RU" sz="1000" b="0" i="0" u="none" strike="noStrike" dirty="0">
                        <a:solidFill>
                          <a:srgbClr val="000000"/>
                        </a:solidFill>
                        <a:effectLst/>
                        <a:latin typeface="Arial" panose="020B0604020202020204" pitchFamily="34" charset="0"/>
                      </a:endParaRPr>
                    </a:p>
                  </a:txBody>
                  <a:tcPr marL="4704" marR="4704" marT="4704" marB="0" anchor="ctr"/>
                </a:tc>
                <a:tc>
                  <a:txBody>
                    <a:bodyPr/>
                    <a:lstStyle/>
                    <a:p>
                      <a:pPr algn="ctr" fontAlgn="ctr"/>
                      <a:r>
                        <a:rPr lang="ru-RU" sz="1000" u="none" strike="noStrike">
                          <a:effectLst/>
                        </a:rPr>
                        <a:t>Приоритетный отраслевой показатель</a:t>
                      </a:r>
                      <a:endParaRPr lang="ru-RU" sz="1000" b="0" i="0" u="none" strike="noStrike">
                        <a:solidFill>
                          <a:srgbClr val="000000"/>
                        </a:solidFill>
                        <a:effectLst/>
                        <a:latin typeface="Arial" panose="020B0604020202020204" pitchFamily="34" charset="0"/>
                      </a:endParaRPr>
                    </a:p>
                  </a:txBody>
                  <a:tcPr marL="4704" marR="4704" marT="4704" marB="0" anchor="ctr"/>
                </a:tc>
                <a:tc>
                  <a:txBody>
                    <a:bodyPr/>
                    <a:lstStyle/>
                    <a:p>
                      <a:pPr algn="ctr" fontAlgn="ctr"/>
                      <a:r>
                        <a:rPr lang="ru-RU" sz="1000" u="none" strike="noStrike">
                          <a:effectLst/>
                        </a:rPr>
                        <a:t>Тысяча рублей</a:t>
                      </a:r>
                      <a:endParaRPr lang="ru-RU" sz="1000" b="0" i="0" u="none" strike="noStrike">
                        <a:solidFill>
                          <a:srgbClr val="000000"/>
                        </a:solidFill>
                        <a:effectLst/>
                        <a:latin typeface="Arial" panose="020B0604020202020204" pitchFamily="34" charset="0"/>
                      </a:endParaRPr>
                    </a:p>
                  </a:txBody>
                  <a:tcPr marL="4704" marR="4704" marT="4704" marB="0" anchor="ctr"/>
                </a:tc>
                <a:tc>
                  <a:txBody>
                    <a:bodyPr/>
                    <a:lstStyle/>
                    <a:p>
                      <a:pPr algn="ctr" fontAlgn="ctr"/>
                      <a:r>
                        <a:rPr lang="ru-RU" sz="1000" u="none" strike="noStrike">
                          <a:effectLst/>
                        </a:rPr>
                        <a:t>30,81</a:t>
                      </a:r>
                      <a:endParaRPr lang="ru-RU" sz="1000" b="0" i="0" u="none" strike="noStrike">
                        <a:solidFill>
                          <a:srgbClr val="000000"/>
                        </a:solidFill>
                        <a:effectLst/>
                        <a:latin typeface="Arial" panose="020B0604020202020204" pitchFamily="34" charset="0"/>
                      </a:endParaRPr>
                    </a:p>
                  </a:txBody>
                  <a:tcPr marL="4704" marR="4704" marT="4704" marB="0" anchor="ctr"/>
                </a:tc>
                <a:tc>
                  <a:txBody>
                    <a:bodyPr/>
                    <a:lstStyle/>
                    <a:p>
                      <a:pPr algn="ctr" fontAlgn="t"/>
                      <a:r>
                        <a:rPr lang="ru-RU" sz="900" b="0" i="0" u="none" strike="noStrike" dirty="0">
                          <a:solidFill>
                            <a:srgbClr val="000000"/>
                          </a:solidFill>
                          <a:effectLst/>
                          <a:latin typeface="+mn-lt"/>
                        </a:rPr>
                        <a:t>81,53</a:t>
                      </a:r>
                    </a:p>
                  </a:txBody>
                  <a:tcPr marL="9525" marR="9525" marT="9525" marB="0" anchor="ctr"/>
                </a:tc>
                <a:tc>
                  <a:txBody>
                    <a:bodyPr/>
                    <a:lstStyle/>
                    <a:p>
                      <a:pPr algn="ctr" fontAlgn="ctr"/>
                      <a:r>
                        <a:rPr lang="ru-RU" sz="1000" u="none" strike="noStrike" dirty="0">
                          <a:effectLst/>
                        </a:rPr>
                        <a:t>59,54</a:t>
                      </a:r>
                      <a:endParaRPr lang="ru-RU" sz="1000" b="0" i="0" u="none" strike="noStrike" dirty="0">
                        <a:solidFill>
                          <a:srgbClr val="000000"/>
                        </a:solidFill>
                        <a:effectLst/>
                        <a:latin typeface="Arial" panose="020B0604020202020204" pitchFamily="34" charset="0"/>
                      </a:endParaRPr>
                    </a:p>
                  </a:txBody>
                  <a:tcPr marL="4704" marR="4704" marT="4704" marB="0" anchor="ctr"/>
                </a:tc>
                <a:tc>
                  <a:txBody>
                    <a:bodyPr/>
                    <a:lstStyle/>
                    <a:p>
                      <a:pPr algn="ctr" fontAlgn="ctr"/>
                      <a:r>
                        <a:rPr lang="ru-RU" sz="1000" u="none" strike="noStrike" dirty="0">
                          <a:effectLst/>
                        </a:rPr>
                        <a:t>61,58</a:t>
                      </a:r>
                      <a:endParaRPr lang="ru-RU" sz="1000" b="0" i="0" u="none" strike="noStrike" dirty="0">
                        <a:solidFill>
                          <a:srgbClr val="000000"/>
                        </a:solidFill>
                        <a:effectLst/>
                        <a:latin typeface="Arial" panose="020B0604020202020204" pitchFamily="34" charset="0"/>
                      </a:endParaRPr>
                    </a:p>
                  </a:txBody>
                  <a:tcPr marL="4704" marR="4704" marT="4704" marB="0" anchor="ctr"/>
                </a:tc>
                <a:tc>
                  <a:txBody>
                    <a:bodyPr/>
                    <a:lstStyle/>
                    <a:p>
                      <a:pPr algn="ctr" fontAlgn="ctr"/>
                      <a:r>
                        <a:rPr lang="ru-RU" sz="1000" u="none" strike="noStrike" dirty="0">
                          <a:effectLst/>
                        </a:rPr>
                        <a:t>63,25</a:t>
                      </a:r>
                      <a:endParaRPr lang="ru-RU" sz="1000" b="0" i="0" u="none" strike="noStrike" dirty="0">
                        <a:solidFill>
                          <a:srgbClr val="000000"/>
                        </a:solidFill>
                        <a:effectLst/>
                        <a:latin typeface="Calibri" panose="020F0502020204030204" pitchFamily="34" charset="0"/>
                      </a:endParaRPr>
                    </a:p>
                  </a:txBody>
                  <a:tcPr marL="4704" marR="4704" marT="4704" marB="0" anchor="ctr"/>
                </a:tc>
                <a:tc>
                  <a:txBody>
                    <a:bodyPr/>
                    <a:lstStyle/>
                    <a:p>
                      <a:pPr algn="ctr" fontAlgn="ctr"/>
                      <a:r>
                        <a:rPr lang="ru-RU" sz="1000" u="none" strike="noStrike">
                          <a:effectLst/>
                        </a:rPr>
                        <a:t>34,39</a:t>
                      </a:r>
                      <a:endParaRPr lang="ru-RU" sz="1000" b="0" i="0" u="none" strike="noStrike">
                        <a:solidFill>
                          <a:srgbClr val="000000"/>
                        </a:solidFill>
                        <a:effectLst/>
                        <a:latin typeface="Calibri" panose="020F0502020204030204" pitchFamily="34" charset="0"/>
                      </a:endParaRPr>
                    </a:p>
                  </a:txBody>
                  <a:tcPr marL="4704" marR="4704" marT="4704" marB="0" anchor="ctr"/>
                </a:tc>
                <a:extLst>
                  <a:ext uri="{0D108BD9-81ED-4DB2-BD59-A6C34878D82A}">
                    <a16:rowId xmlns:a16="http://schemas.microsoft.com/office/drawing/2014/main" val="1882508695"/>
                  </a:ext>
                </a:extLst>
              </a:tr>
              <a:tr h="313720">
                <a:tc>
                  <a:txBody>
                    <a:bodyPr/>
                    <a:lstStyle/>
                    <a:p>
                      <a:pPr algn="l" fontAlgn="ctr"/>
                      <a:r>
                        <a:rPr lang="ru-RU" sz="1000" u="none" strike="noStrike" dirty="0">
                          <a:effectLst/>
                        </a:rPr>
                        <a:t>Процент заполняемости многофункциональных индустриальных парков, технологических парков, промышленных площадок </a:t>
                      </a:r>
                      <a:endParaRPr lang="ru-RU" sz="1000" b="0" i="0" u="none" strike="noStrike" dirty="0">
                        <a:solidFill>
                          <a:srgbClr val="000000"/>
                        </a:solidFill>
                        <a:effectLst/>
                        <a:latin typeface="Arial" panose="020B0604020202020204" pitchFamily="34" charset="0"/>
                      </a:endParaRPr>
                    </a:p>
                  </a:txBody>
                  <a:tcPr marL="4704" marR="4704" marT="4704" marB="0" anchor="ctr"/>
                </a:tc>
                <a:tc>
                  <a:txBody>
                    <a:bodyPr/>
                    <a:lstStyle/>
                    <a:p>
                      <a:pPr algn="ctr" fontAlgn="ctr"/>
                      <a:r>
                        <a:rPr lang="ru-RU" sz="1000" u="none" strike="noStrike">
                          <a:effectLst/>
                        </a:rPr>
                        <a:t>Приоритетный отраслевой показатель</a:t>
                      </a:r>
                      <a:endParaRPr lang="ru-RU" sz="1000" b="0" i="0" u="none" strike="noStrike">
                        <a:solidFill>
                          <a:srgbClr val="000000"/>
                        </a:solidFill>
                        <a:effectLst/>
                        <a:latin typeface="Arial" panose="020B0604020202020204" pitchFamily="34" charset="0"/>
                      </a:endParaRPr>
                    </a:p>
                  </a:txBody>
                  <a:tcPr marL="4704" marR="4704" marT="4704" marB="0" anchor="ctr"/>
                </a:tc>
                <a:tc>
                  <a:txBody>
                    <a:bodyPr/>
                    <a:lstStyle/>
                    <a:p>
                      <a:pPr algn="ctr" fontAlgn="ctr"/>
                      <a:r>
                        <a:rPr lang="ru-RU" sz="1000" u="none" strike="noStrike">
                          <a:effectLst/>
                        </a:rPr>
                        <a:t>Процент</a:t>
                      </a:r>
                      <a:endParaRPr lang="ru-RU" sz="1000" b="0" i="0" u="none" strike="noStrike">
                        <a:solidFill>
                          <a:srgbClr val="000000"/>
                        </a:solidFill>
                        <a:effectLst/>
                        <a:latin typeface="Arial" panose="020B0604020202020204" pitchFamily="34" charset="0"/>
                      </a:endParaRPr>
                    </a:p>
                  </a:txBody>
                  <a:tcPr marL="4704" marR="4704" marT="4704" marB="0" anchor="ctr"/>
                </a:tc>
                <a:tc>
                  <a:txBody>
                    <a:bodyPr/>
                    <a:lstStyle/>
                    <a:p>
                      <a:pPr algn="ctr" fontAlgn="ctr"/>
                      <a:r>
                        <a:rPr lang="ru-RU" sz="1000" u="none" strike="noStrike">
                          <a:effectLst/>
                        </a:rPr>
                        <a:t>81,45</a:t>
                      </a:r>
                      <a:endParaRPr lang="ru-RU" sz="1000" b="0" i="0" u="none" strike="noStrike">
                        <a:solidFill>
                          <a:srgbClr val="000000"/>
                        </a:solidFill>
                        <a:effectLst/>
                        <a:latin typeface="Arial" panose="020B0604020202020204" pitchFamily="34" charset="0"/>
                      </a:endParaRPr>
                    </a:p>
                  </a:txBody>
                  <a:tcPr marL="4704" marR="4704" marT="4704" marB="0" anchor="ctr"/>
                </a:tc>
                <a:tc>
                  <a:txBody>
                    <a:bodyPr/>
                    <a:lstStyle/>
                    <a:p>
                      <a:pPr algn="ctr" fontAlgn="t"/>
                      <a:r>
                        <a:rPr lang="ru-RU" sz="900" b="0" i="0" u="none" strike="noStrike" dirty="0">
                          <a:solidFill>
                            <a:srgbClr val="000000"/>
                          </a:solidFill>
                          <a:effectLst/>
                          <a:latin typeface="+mn-lt"/>
                        </a:rPr>
                        <a:t>11,75</a:t>
                      </a:r>
                    </a:p>
                  </a:txBody>
                  <a:tcPr marL="9525" marR="9525" marT="9525" marB="0" anchor="ctr"/>
                </a:tc>
                <a:tc>
                  <a:txBody>
                    <a:bodyPr/>
                    <a:lstStyle/>
                    <a:p>
                      <a:pPr algn="ctr" fontAlgn="ctr"/>
                      <a:r>
                        <a:rPr lang="ru-RU" sz="1000" u="none" strike="noStrike">
                          <a:effectLst/>
                        </a:rPr>
                        <a:t>10,74</a:t>
                      </a:r>
                      <a:endParaRPr lang="ru-RU" sz="1000" b="0" i="0" u="none" strike="noStrike">
                        <a:solidFill>
                          <a:srgbClr val="000000"/>
                        </a:solidFill>
                        <a:effectLst/>
                        <a:latin typeface="Arial" panose="020B0604020202020204" pitchFamily="34" charset="0"/>
                      </a:endParaRPr>
                    </a:p>
                  </a:txBody>
                  <a:tcPr marL="4704" marR="4704" marT="4704" marB="0" anchor="ctr"/>
                </a:tc>
                <a:tc>
                  <a:txBody>
                    <a:bodyPr/>
                    <a:lstStyle/>
                    <a:p>
                      <a:pPr algn="ctr" fontAlgn="ctr"/>
                      <a:r>
                        <a:rPr lang="ru-RU" sz="1000" u="none" strike="noStrike">
                          <a:effectLst/>
                        </a:rPr>
                        <a:t>10,74</a:t>
                      </a:r>
                      <a:endParaRPr lang="ru-RU" sz="1000" b="0" i="0" u="none" strike="noStrike">
                        <a:solidFill>
                          <a:srgbClr val="000000"/>
                        </a:solidFill>
                        <a:effectLst/>
                        <a:latin typeface="Arial" panose="020B0604020202020204" pitchFamily="34" charset="0"/>
                      </a:endParaRPr>
                    </a:p>
                  </a:txBody>
                  <a:tcPr marL="4704" marR="4704" marT="4704" marB="0" anchor="ctr"/>
                </a:tc>
                <a:tc>
                  <a:txBody>
                    <a:bodyPr/>
                    <a:lstStyle/>
                    <a:p>
                      <a:pPr algn="ctr" fontAlgn="ctr"/>
                      <a:r>
                        <a:rPr lang="ru-RU" sz="1000" u="none" strike="noStrike">
                          <a:effectLst/>
                        </a:rPr>
                        <a:t>10,74</a:t>
                      </a:r>
                      <a:endParaRPr lang="ru-RU" sz="1000" b="0" i="0" u="none" strike="noStrike">
                        <a:solidFill>
                          <a:srgbClr val="000000"/>
                        </a:solidFill>
                        <a:effectLst/>
                        <a:latin typeface="Arial" panose="020B0604020202020204" pitchFamily="34" charset="0"/>
                      </a:endParaRPr>
                    </a:p>
                  </a:txBody>
                  <a:tcPr marL="4704" marR="4704" marT="4704" marB="0" anchor="ctr"/>
                </a:tc>
                <a:tc>
                  <a:txBody>
                    <a:bodyPr/>
                    <a:lstStyle/>
                    <a:p>
                      <a:pPr algn="ctr" fontAlgn="ctr"/>
                      <a:r>
                        <a:rPr lang="ru-RU" sz="1000" u="none" strike="noStrike">
                          <a:effectLst/>
                        </a:rPr>
                        <a:t>10,74</a:t>
                      </a:r>
                      <a:endParaRPr lang="ru-RU" sz="1000" b="0" i="0" u="none" strike="noStrike">
                        <a:solidFill>
                          <a:srgbClr val="000000"/>
                        </a:solidFill>
                        <a:effectLst/>
                        <a:latin typeface="Arial" panose="020B0604020202020204" pitchFamily="34" charset="0"/>
                      </a:endParaRPr>
                    </a:p>
                  </a:txBody>
                  <a:tcPr marL="4704" marR="4704" marT="4704" marB="0" anchor="ctr"/>
                </a:tc>
                <a:extLst>
                  <a:ext uri="{0D108BD9-81ED-4DB2-BD59-A6C34878D82A}">
                    <a16:rowId xmlns:a16="http://schemas.microsoft.com/office/drawing/2014/main" val="2155549666"/>
                  </a:ext>
                </a:extLst>
              </a:tr>
              <a:tr h="313720">
                <a:tc>
                  <a:txBody>
                    <a:bodyPr/>
                    <a:lstStyle/>
                    <a:p>
                      <a:pPr algn="l" fontAlgn="ctr"/>
                      <a:r>
                        <a:rPr lang="ru-RU" sz="1000" u="none" strike="noStrike" dirty="0">
                          <a:effectLst/>
                        </a:rPr>
                        <a:t>Количество многофункциональных индустриальных парков, технологических парков, промышленных площадок</a:t>
                      </a:r>
                      <a:endParaRPr lang="ru-RU" sz="1000" b="0" i="0" u="none" strike="noStrike" dirty="0">
                        <a:solidFill>
                          <a:srgbClr val="000000"/>
                        </a:solidFill>
                        <a:effectLst/>
                        <a:latin typeface="Arial" panose="020B0604020202020204" pitchFamily="34" charset="0"/>
                      </a:endParaRPr>
                    </a:p>
                  </a:txBody>
                  <a:tcPr marL="4704" marR="4704" marT="4704" marB="0" anchor="ctr"/>
                </a:tc>
                <a:tc>
                  <a:txBody>
                    <a:bodyPr/>
                    <a:lstStyle/>
                    <a:p>
                      <a:pPr algn="ctr" fontAlgn="ctr"/>
                      <a:r>
                        <a:rPr lang="ru-RU" sz="1000" u="none" strike="noStrike">
                          <a:effectLst/>
                        </a:rPr>
                        <a:t>Приоритетный отраслевой показатель</a:t>
                      </a:r>
                      <a:endParaRPr lang="ru-RU" sz="1000" b="0" i="0" u="none" strike="noStrike">
                        <a:solidFill>
                          <a:srgbClr val="000000"/>
                        </a:solidFill>
                        <a:effectLst/>
                        <a:latin typeface="Arial" panose="020B0604020202020204" pitchFamily="34" charset="0"/>
                      </a:endParaRPr>
                    </a:p>
                  </a:txBody>
                  <a:tcPr marL="4704" marR="4704" marT="4704" marB="0" anchor="ctr"/>
                </a:tc>
                <a:tc>
                  <a:txBody>
                    <a:bodyPr/>
                    <a:lstStyle/>
                    <a:p>
                      <a:pPr algn="ctr" fontAlgn="ctr"/>
                      <a:r>
                        <a:rPr lang="ru-RU" sz="1000" u="none" strike="noStrike">
                          <a:effectLst/>
                        </a:rPr>
                        <a:t>единиц</a:t>
                      </a:r>
                      <a:endParaRPr lang="ru-RU" sz="1000" b="0" i="0" u="none" strike="noStrike">
                        <a:solidFill>
                          <a:srgbClr val="000000"/>
                        </a:solidFill>
                        <a:effectLst/>
                        <a:latin typeface="Arial" panose="020B0604020202020204" pitchFamily="34" charset="0"/>
                      </a:endParaRPr>
                    </a:p>
                  </a:txBody>
                  <a:tcPr marL="4704" marR="4704" marT="4704" marB="0" anchor="ctr"/>
                </a:tc>
                <a:tc>
                  <a:txBody>
                    <a:bodyPr/>
                    <a:lstStyle/>
                    <a:p>
                      <a:pPr algn="ctr" fontAlgn="ctr"/>
                      <a:r>
                        <a:rPr lang="ru-RU" sz="1000" u="none" strike="noStrike">
                          <a:effectLst/>
                        </a:rPr>
                        <a:t>1</a:t>
                      </a:r>
                      <a:endParaRPr lang="ru-RU" sz="1000" b="0" i="0" u="none" strike="noStrike">
                        <a:solidFill>
                          <a:srgbClr val="000000"/>
                        </a:solidFill>
                        <a:effectLst/>
                        <a:latin typeface="Arial" panose="020B0604020202020204" pitchFamily="34" charset="0"/>
                      </a:endParaRPr>
                    </a:p>
                  </a:txBody>
                  <a:tcPr marL="4704" marR="4704" marT="4704" marB="0" anchor="ctr"/>
                </a:tc>
                <a:tc>
                  <a:txBody>
                    <a:bodyPr/>
                    <a:lstStyle/>
                    <a:p>
                      <a:pPr algn="ctr" fontAlgn="t"/>
                      <a:r>
                        <a:rPr lang="ru-RU" sz="900" b="0" i="0" u="none" strike="noStrike" dirty="0">
                          <a:solidFill>
                            <a:srgbClr val="000000"/>
                          </a:solidFill>
                          <a:effectLst/>
                          <a:latin typeface="+mn-lt"/>
                        </a:rPr>
                        <a:t>1</a:t>
                      </a:r>
                    </a:p>
                  </a:txBody>
                  <a:tcPr marL="9525" marR="9525" marT="9525" marB="0" anchor="ctr"/>
                </a:tc>
                <a:tc>
                  <a:txBody>
                    <a:bodyPr/>
                    <a:lstStyle/>
                    <a:p>
                      <a:pPr algn="ctr" fontAlgn="ctr"/>
                      <a:r>
                        <a:rPr lang="ru-RU" sz="1000" u="none" strike="noStrike">
                          <a:effectLst/>
                        </a:rPr>
                        <a:t>1</a:t>
                      </a:r>
                      <a:endParaRPr lang="ru-RU" sz="1000" b="0" i="0" u="none" strike="noStrike">
                        <a:solidFill>
                          <a:srgbClr val="000000"/>
                        </a:solidFill>
                        <a:effectLst/>
                        <a:latin typeface="Arial" panose="020B0604020202020204" pitchFamily="34" charset="0"/>
                      </a:endParaRPr>
                    </a:p>
                  </a:txBody>
                  <a:tcPr marL="4704" marR="4704" marT="4704" marB="0" anchor="ctr"/>
                </a:tc>
                <a:tc>
                  <a:txBody>
                    <a:bodyPr/>
                    <a:lstStyle/>
                    <a:p>
                      <a:pPr algn="ctr" fontAlgn="ctr"/>
                      <a:r>
                        <a:rPr lang="ru-RU" sz="1000" u="none" strike="noStrike" dirty="0">
                          <a:effectLst/>
                        </a:rPr>
                        <a:t>2</a:t>
                      </a:r>
                      <a:endParaRPr lang="ru-RU" sz="1000" b="0" i="0" u="none" strike="noStrike" dirty="0">
                        <a:solidFill>
                          <a:srgbClr val="000000"/>
                        </a:solidFill>
                        <a:effectLst/>
                        <a:latin typeface="Arial" panose="020B0604020202020204" pitchFamily="34" charset="0"/>
                      </a:endParaRPr>
                    </a:p>
                  </a:txBody>
                  <a:tcPr marL="4704" marR="4704" marT="4704" marB="0" anchor="ctr"/>
                </a:tc>
                <a:tc>
                  <a:txBody>
                    <a:bodyPr/>
                    <a:lstStyle/>
                    <a:p>
                      <a:pPr algn="ctr" fontAlgn="ctr"/>
                      <a:r>
                        <a:rPr lang="ru-RU" sz="1000" u="none" strike="noStrike" dirty="0">
                          <a:effectLst/>
                        </a:rPr>
                        <a:t>2</a:t>
                      </a:r>
                      <a:endParaRPr lang="ru-RU" sz="1000" b="0" i="0" u="none" strike="noStrike" dirty="0">
                        <a:solidFill>
                          <a:srgbClr val="000000"/>
                        </a:solidFill>
                        <a:effectLst/>
                        <a:latin typeface="Arial" panose="020B0604020202020204" pitchFamily="34" charset="0"/>
                      </a:endParaRPr>
                    </a:p>
                  </a:txBody>
                  <a:tcPr marL="4704" marR="4704" marT="4704" marB="0" anchor="ctr"/>
                </a:tc>
                <a:tc>
                  <a:txBody>
                    <a:bodyPr/>
                    <a:lstStyle/>
                    <a:p>
                      <a:pPr algn="ctr" fontAlgn="ctr"/>
                      <a:r>
                        <a:rPr lang="ru-RU" sz="1000" u="none" strike="noStrike" dirty="0">
                          <a:effectLst/>
                        </a:rPr>
                        <a:t>2</a:t>
                      </a:r>
                      <a:endParaRPr lang="ru-RU" sz="1000" b="0" i="0" u="none" strike="noStrike" dirty="0">
                        <a:solidFill>
                          <a:srgbClr val="000000"/>
                        </a:solidFill>
                        <a:effectLst/>
                        <a:latin typeface="Arial" panose="020B0604020202020204" pitchFamily="34" charset="0"/>
                      </a:endParaRPr>
                    </a:p>
                  </a:txBody>
                  <a:tcPr marL="4704" marR="4704" marT="4704" marB="0" anchor="ctr"/>
                </a:tc>
                <a:extLst>
                  <a:ext uri="{0D108BD9-81ED-4DB2-BD59-A6C34878D82A}">
                    <a16:rowId xmlns:a16="http://schemas.microsoft.com/office/drawing/2014/main" val="921297705"/>
                  </a:ext>
                </a:extLst>
              </a:tr>
              <a:tr h="417229">
                <a:tc>
                  <a:txBody>
                    <a:bodyPr/>
                    <a:lstStyle/>
                    <a:p>
                      <a:pPr algn="l" fontAlgn="ctr"/>
                      <a:r>
                        <a:rPr lang="ru-RU" sz="1000" u="none" strike="noStrike" dirty="0">
                          <a:effectLst/>
                        </a:rPr>
                        <a:t>Количество привлеченных резидентов на территории многофункциональных индустриальных парков, технологических парков, промышленных площадок муниципальных образований Московской области</a:t>
                      </a:r>
                      <a:endParaRPr lang="ru-RU" sz="1000" b="0" i="0" u="none" strike="noStrike" dirty="0">
                        <a:solidFill>
                          <a:srgbClr val="000000"/>
                        </a:solidFill>
                        <a:effectLst/>
                        <a:latin typeface="Arial" panose="020B0604020202020204" pitchFamily="34" charset="0"/>
                      </a:endParaRPr>
                    </a:p>
                  </a:txBody>
                  <a:tcPr marL="4704" marR="4704" marT="4704" marB="0" anchor="ctr"/>
                </a:tc>
                <a:tc>
                  <a:txBody>
                    <a:bodyPr/>
                    <a:lstStyle/>
                    <a:p>
                      <a:pPr algn="ctr" fontAlgn="ctr"/>
                      <a:r>
                        <a:rPr lang="ru-RU" sz="1000" u="none" strike="noStrike">
                          <a:effectLst/>
                        </a:rPr>
                        <a:t>Приоритетный отраслевой показатель</a:t>
                      </a:r>
                      <a:endParaRPr lang="ru-RU" sz="1000" b="0" i="0" u="none" strike="noStrike">
                        <a:solidFill>
                          <a:srgbClr val="000000"/>
                        </a:solidFill>
                        <a:effectLst/>
                        <a:latin typeface="Arial" panose="020B0604020202020204" pitchFamily="34" charset="0"/>
                      </a:endParaRPr>
                    </a:p>
                  </a:txBody>
                  <a:tcPr marL="4704" marR="4704" marT="4704" marB="0" anchor="ctr"/>
                </a:tc>
                <a:tc>
                  <a:txBody>
                    <a:bodyPr/>
                    <a:lstStyle/>
                    <a:p>
                      <a:pPr algn="ctr" fontAlgn="ctr"/>
                      <a:r>
                        <a:rPr lang="ru-RU" sz="1000" u="none" strike="noStrike">
                          <a:effectLst/>
                        </a:rPr>
                        <a:t>единиц</a:t>
                      </a:r>
                      <a:endParaRPr lang="ru-RU" sz="1000" b="0" i="0" u="none" strike="noStrike">
                        <a:solidFill>
                          <a:srgbClr val="000000"/>
                        </a:solidFill>
                        <a:effectLst/>
                        <a:latin typeface="Arial" panose="020B0604020202020204" pitchFamily="34" charset="0"/>
                      </a:endParaRPr>
                    </a:p>
                  </a:txBody>
                  <a:tcPr marL="4704" marR="4704" marT="4704" marB="0" anchor="ctr"/>
                </a:tc>
                <a:tc>
                  <a:txBody>
                    <a:bodyPr/>
                    <a:lstStyle/>
                    <a:p>
                      <a:pPr algn="ctr" fontAlgn="ctr"/>
                      <a:r>
                        <a:rPr lang="ru-RU" sz="1000" u="none" strike="noStrike">
                          <a:effectLst/>
                        </a:rPr>
                        <a:t>5</a:t>
                      </a:r>
                      <a:endParaRPr lang="ru-RU" sz="1000" b="0" i="0" u="none" strike="noStrike">
                        <a:solidFill>
                          <a:srgbClr val="000000"/>
                        </a:solidFill>
                        <a:effectLst/>
                        <a:latin typeface="Arial" panose="020B0604020202020204" pitchFamily="34" charset="0"/>
                      </a:endParaRPr>
                    </a:p>
                  </a:txBody>
                  <a:tcPr marL="4704" marR="4704" marT="4704" marB="0" anchor="ctr"/>
                </a:tc>
                <a:tc>
                  <a:txBody>
                    <a:bodyPr/>
                    <a:lstStyle/>
                    <a:p>
                      <a:pPr algn="ctr" fontAlgn="t"/>
                      <a:r>
                        <a:rPr lang="ru-RU" sz="900" b="0" i="0" u="none" strike="noStrike" dirty="0">
                          <a:solidFill>
                            <a:srgbClr val="000000"/>
                          </a:solidFill>
                          <a:effectLst/>
                          <a:latin typeface="+mn-lt"/>
                        </a:rPr>
                        <a:t>5</a:t>
                      </a:r>
                    </a:p>
                  </a:txBody>
                  <a:tcPr marL="9525" marR="9525" marT="9525" marB="0" anchor="ctr"/>
                </a:tc>
                <a:tc>
                  <a:txBody>
                    <a:bodyPr/>
                    <a:lstStyle/>
                    <a:p>
                      <a:pPr algn="ctr" fontAlgn="ctr"/>
                      <a:r>
                        <a:rPr lang="ru-RU" sz="1000" u="none" strike="noStrike">
                          <a:effectLst/>
                        </a:rPr>
                        <a:t>5</a:t>
                      </a:r>
                      <a:endParaRPr lang="ru-RU" sz="1000" b="0" i="0" u="none" strike="noStrike">
                        <a:solidFill>
                          <a:srgbClr val="000000"/>
                        </a:solidFill>
                        <a:effectLst/>
                        <a:latin typeface="Arial" panose="020B0604020202020204" pitchFamily="34" charset="0"/>
                      </a:endParaRPr>
                    </a:p>
                  </a:txBody>
                  <a:tcPr marL="4704" marR="4704" marT="4704" marB="0" anchor="ctr"/>
                </a:tc>
                <a:tc>
                  <a:txBody>
                    <a:bodyPr/>
                    <a:lstStyle/>
                    <a:p>
                      <a:pPr algn="ctr" fontAlgn="ctr"/>
                      <a:r>
                        <a:rPr lang="ru-RU" sz="1000" u="none" strike="noStrike" dirty="0">
                          <a:effectLst/>
                        </a:rPr>
                        <a:t>15</a:t>
                      </a:r>
                      <a:endParaRPr lang="ru-RU" sz="1000" b="0" i="0" u="none" strike="noStrike" dirty="0">
                        <a:solidFill>
                          <a:srgbClr val="000000"/>
                        </a:solidFill>
                        <a:effectLst/>
                        <a:latin typeface="Arial" panose="020B0604020202020204" pitchFamily="34" charset="0"/>
                      </a:endParaRPr>
                    </a:p>
                  </a:txBody>
                  <a:tcPr marL="4704" marR="4704" marT="4704" marB="0" anchor="ctr"/>
                </a:tc>
                <a:tc>
                  <a:txBody>
                    <a:bodyPr/>
                    <a:lstStyle/>
                    <a:p>
                      <a:pPr algn="ctr" fontAlgn="ctr"/>
                      <a:r>
                        <a:rPr lang="ru-RU" sz="1000" u="none" strike="noStrike">
                          <a:effectLst/>
                        </a:rPr>
                        <a:t>15</a:t>
                      </a:r>
                      <a:endParaRPr lang="ru-RU" sz="1000" b="0" i="0" u="none" strike="noStrike">
                        <a:solidFill>
                          <a:srgbClr val="000000"/>
                        </a:solidFill>
                        <a:effectLst/>
                        <a:latin typeface="Calibri" panose="020F0502020204030204" pitchFamily="34" charset="0"/>
                      </a:endParaRPr>
                    </a:p>
                  </a:txBody>
                  <a:tcPr marL="4704" marR="4704" marT="4704" marB="0" anchor="ctr"/>
                </a:tc>
                <a:tc>
                  <a:txBody>
                    <a:bodyPr/>
                    <a:lstStyle/>
                    <a:p>
                      <a:pPr algn="ctr" fontAlgn="ctr"/>
                      <a:r>
                        <a:rPr lang="ru-RU" sz="1000" u="none" strike="noStrike">
                          <a:effectLst/>
                        </a:rPr>
                        <a:t>15</a:t>
                      </a:r>
                      <a:endParaRPr lang="ru-RU" sz="1000" b="0" i="0" u="none" strike="noStrike">
                        <a:solidFill>
                          <a:srgbClr val="000000"/>
                        </a:solidFill>
                        <a:effectLst/>
                        <a:latin typeface="Calibri" panose="020F0502020204030204" pitchFamily="34" charset="0"/>
                      </a:endParaRPr>
                    </a:p>
                  </a:txBody>
                  <a:tcPr marL="4704" marR="4704" marT="4704" marB="0" anchor="ctr"/>
                </a:tc>
                <a:extLst>
                  <a:ext uri="{0D108BD9-81ED-4DB2-BD59-A6C34878D82A}">
                    <a16:rowId xmlns:a16="http://schemas.microsoft.com/office/drawing/2014/main" val="498750174"/>
                  </a:ext>
                </a:extLst>
              </a:tr>
              <a:tr h="313720">
                <a:tc>
                  <a:txBody>
                    <a:bodyPr/>
                    <a:lstStyle/>
                    <a:p>
                      <a:pPr algn="l" fontAlgn="ctr"/>
                      <a:r>
                        <a:rPr lang="ru-RU" sz="1000" u="none" strike="noStrike" dirty="0">
                          <a:effectLst/>
                        </a:rPr>
                        <a:t>Площадь территории, на которую привлечены новые резиденты</a:t>
                      </a:r>
                      <a:endParaRPr lang="ru-RU" sz="1000" b="0" i="0" u="none" strike="noStrike" dirty="0">
                        <a:solidFill>
                          <a:srgbClr val="000000"/>
                        </a:solidFill>
                        <a:effectLst/>
                        <a:latin typeface="Arial" panose="020B0604020202020204" pitchFamily="34" charset="0"/>
                      </a:endParaRPr>
                    </a:p>
                  </a:txBody>
                  <a:tcPr marL="4704" marR="4704" marT="4704" marB="0" anchor="ctr"/>
                </a:tc>
                <a:tc>
                  <a:txBody>
                    <a:bodyPr/>
                    <a:lstStyle/>
                    <a:p>
                      <a:pPr algn="ctr" fontAlgn="ctr"/>
                      <a:r>
                        <a:rPr lang="ru-RU" sz="1000" u="none" strike="noStrike">
                          <a:effectLst/>
                        </a:rPr>
                        <a:t>Приоритетный отраслевой показатель</a:t>
                      </a:r>
                      <a:endParaRPr lang="ru-RU" sz="1000" b="0" i="0" u="none" strike="noStrike">
                        <a:solidFill>
                          <a:srgbClr val="000000"/>
                        </a:solidFill>
                        <a:effectLst/>
                        <a:latin typeface="Arial" panose="020B0604020202020204" pitchFamily="34" charset="0"/>
                      </a:endParaRPr>
                    </a:p>
                  </a:txBody>
                  <a:tcPr marL="4704" marR="4704" marT="4704" marB="0" anchor="ctr"/>
                </a:tc>
                <a:tc>
                  <a:txBody>
                    <a:bodyPr/>
                    <a:lstStyle/>
                    <a:p>
                      <a:pPr algn="ctr" fontAlgn="ctr"/>
                      <a:r>
                        <a:rPr lang="ru-RU" sz="1000" u="none" strike="noStrike">
                          <a:effectLst/>
                        </a:rPr>
                        <a:t>Гектар</a:t>
                      </a:r>
                      <a:endParaRPr lang="ru-RU" sz="1000" b="0" i="0" u="none" strike="noStrike">
                        <a:solidFill>
                          <a:srgbClr val="000000"/>
                        </a:solidFill>
                        <a:effectLst/>
                        <a:latin typeface="Arial" panose="020B0604020202020204" pitchFamily="34" charset="0"/>
                      </a:endParaRPr>
                    </a:p>
                  </a:txBody>
                  <a:tcPr marL="4704" marR="4704" marT="4704" marB="0" anchor="ctr"/>
                </a:tc>
                <a:tc>
                  <a:txBody>
                    <a:bodyPr/>
                    <a:lstStyle/>
                    <a:p>
                      <a:pPr algn="ctr" fontAlgn="ctr"/>
                      <a:r>
                        <a:rPr lang="ru-RU" sz="1000" u="none" strike="noStrike">
                          <a:effectLst/>
                        </a:rPr>
                        <a:t>3</a:t>
                      </a:r>
                      <a:endParaRPr lang="ru-RU" sz="1000" b="0" i="0" u="none" strike="noStrike">
                        <a:solidFill>
                          <a:srgbClr val="000000"/>
                        </a:solidFill>
                        <a:effectLst/>
                        <a:latin typeface="Arial" panose="020B0604020202020204" pitchFamily="34" charset="0"/>
                      </a:endParaRPr>
                    </a:p>
                  </a:txBody>
                  <a:tcPr marL="4704" marR="4704" marT="4704" marB="0" anchor="ctr"/>
                </a:tc>
                <a:tc>
                  <a:txBody>
                    <a:bodyPr/>
                    <a:lstStyle/>
                    <a:p>
                      <a:pPr algn="ctr" fontAlgn="t"/>
                      <a:r>
                        <a:rPr lang="ru-RU" sz="900" b="0" i="0" u="none" strike="noStrike" dirty="0">
                          <a:solidFill>
                            <a:srgbClr val="000000"/>
                          </a:solidFill>
                          <a:effectLst/>
                          <a:latin typeface="+mn-lt"/>
                        </a:rPr>
                        <a:t>0,47</a:t>
                      </a:r>
                    </a:p>
                  </a:txBody>
                  <a:tcPr marL="9525" marR="9525" marT="9525" marB="0" anchor="ctr"/>
                </a:tc>
                <a:tc>
                  <a:txBody>
                    <a:bodyPr/>
                    <a:lstStyle/>
                    <a:p>
                      <a:pPr algn="ctr" fontAlgn="ctr"/>
                      <a:r>
                        <a:rPr lang="ru-RU" sz="1000" u="none" strike="noStrike">
                          <a:effectLst/>
                        </a:rPr>
                        <a:t>0,4</a:t>
                      </a:r>
                      <a:endParaRPr lang="ru-RU" sz="1000" b="0" i="0" u="none" strike="noStrike">
                        <a:solidFill>
                          <a:srgbClr val="000000"/>
                        </a:solidFill>
                        <a:effectLst/>
                        <a:latin typeface="Arial" panose="020B0604020202020204" pitchFamily="34" charset="0"/>
                      </a:endParaRPr>
                    </a:p>
                  </a:txBody>
                  <a:tcPr marL="4704" marR="4704" marT="4704" marB="0" anchor="ctr"/>
                </a:tc>
                <a:tc>
                  <a:txBody>
                    <a:bodyPr/>
                    <a:lstStyle/>
                    <a:p>
                      <a:pPr algn="ctr" fontAlgn="ctr"/>
                      <a:r>
                        <a:rPr lang="ru-RU" sz="1000" u="none" strike="noStrike">
                          <a:effectLst/>
                        </a:rPr>
                        <a:t>0,4</a:t>
                      </a:r>
                      <a:endParaRPr lang="ru-RU" sz="1000" b="0" i="0" u="none" strike="noStrike">
                        <a:solidFill>
                          <a:srgbClr val="000000"/>
                        </a:solidFill>
                        <a:effectLst/>
                        <a:latin typeface="Arial" panose="020B0604020202020204" pitchFamily="34" charset="0"/>
                      </a:endParaRPr>
                    </a:p>
                  </a:txBody>
                  <a:tcPr marL="4704" marR="4704" marT="4704" marB="0" anchor="ctr"/>
                </a:tc>
                <a:tc>
                  <a:txBody>
                    <a:bodyPr/>
                    <a:lstStyle/>
                    <a:p>
                      <a:pPr algn="ctr" fontAlgn="ctr"/>
                      <a:r>
                        <a:rPr lang="ru-RU" sz="1000" u="none" strike="noStrike">
                          <a:effectLst/>
                        </a:rPr>
                        <a:t>0,4</a:t>
                      </a:r>
                      <a:endParaRPr lang="ru-RU" sz="1000" b="0" i="0" u="none" strike="noStrike">
                        <a:solidFill>
                          <a:srgbClr val="000000"/>
                        </a:solidFill>
                        <a:effectLst/>
                        <a:latin typeface="Arial" panose="020B0604020202020204" pitchFamily="34" charset="0"/>
                      </a:endParaRPr>
                    </a:p>
                  </a:txBody>
                  <a:tcPr marL="4704" marR="4704" marT="4704" marB="0" anchor="ctr"/>
                </a:tc>
                <a:tc>
                  <a:txBody>
                    <a:bodyPr/>
                    <a:lstStyle/>
                    <a:p>
                      <a:pPr algn="ctr" fontAlgn="ctr"/>
                      <a:r>
                        <a:rPr lang="ru-RU" sz="1000" u="none" strike="noStrike">
                          <a:effectLst/>
                        </a:rPr>
                        <a:t>0,4</a:t>
                      </a:r>
                      <a:endParaRPr lang="ru-RU" sz="1000" b="0" i="0" u="none" strike="noStrike">
                        <a:solidFill>
                          <a:srgbClr val="000000"/>
                        </a:solidFill>
                        <a:effectLst/>
                        <a:latin typeface="Arial" panose="020B0604020202020204" pitchFamily="34" charset="0"/>
                      </a:endParaRPr>
                    </a:p>
                  </a:txBody>
                  <a:tcPr marL="4704" marR="4704" marT="4704" marB="0" anchor="ctr"/>
                </a:tc>
                <a:extLst>
                  <a:ext uri="{0D108BD9-81ED-4DB2-BD59-A6C34878D82A}">
                    <a16:rowId xmlns:a16="http://schemas.microsoft.com/office/drawing/2014/main" val="2909709318"/>
                  </a:ext>
                </a:extLst>
              </a:tr>
              <a:tr h="313720">
                <a:tc>
                  <a:txBody>
                    <a:bodyPr/>
                    <a:lstStyle/>
                    <a:p>
                      <a:pPr algn="l" fontAlgn="ctr"/>
                      <a:r>
                        <a:rPr lang="ru-RU" sz="1000" u="none" strike="noStrike" dirty="0">
                          <a:effectLst/>
                        </a:rPr>
                        <a:t>Количество созданных рабочих мест</a:t>
                      </a:r>
                      <a:endParaRPr lang="ru-RU" sz="1000" b="0" i="0" u="none" strike="noStrike" dirty="0">
                        <a:solidFill>
                          <a:srgbClr val="000000"/>
                        </a:solidFill>
                        <a:effectLst/>
                        <a:latin typeface="Arial" panose="020B0604020202020204" pitchFamily="34" charset="0"/>
                      </a:endParaRPr>
                    </a:p>
                  </a:txBody>
                  <a:tcPr marL="4704" marR="4704" marT="4704" marB="0" anchor="ctr"/>
                </a:tc>
                <a:tc>
                  <a:txBody>
                    <a:bodyPr/>
                    <a:lstStyle/>
                    <a:p>
                      <a:pPr algn="ctr" fontAlgn="ctr"/>
                      <a:r>
                        <a:rPr lang="ru-RU" sz="1000" u="none" strike="noStrike">
                          <a:effectLst/>
                        </a:rPr>
                        <a:t>Приоритетный отраслевой показатель</a:t>
                      </a:r>
                      <a:endParaRPr lang="ru-RU" sz="1000" b="0" i="0" u="none" strike="noStrike">
                        <a:solidFill>
                          <a:srgbClr val="000000"/>
                        </a:solidFill>
                        <a:effectLst/>
                        <a:latin typeface="Arial" panose="020B0604020202020204" pitchFamily="34" charset="0"/>
                      </a:endParaRPr>
                    </a:p>
                  </a:txBody>
                  <a:tcPr marL="4704" marR="4704" marT="4704" marB="0" anchor="ctr"/>
                </a:tc>
                <a:tc>
                  <a:txBody>
                    <a:bodyPr/>
                    <a:lstStyle/>
                    <a:p>
                      <a:pPr algn="ctr" fontAlgn="ctr"/>
                      <a:r>
                        <a:rPr lang="ru-RU" sz="1000" u="none" strike="noStrike">
                          <a:effectLst/>
                        </a:rPr>
                        <a:t>единиц</a:t>
                      </a:r>
                      <a:endParaRPr lang="ru-RU" sz="1000" b="0" i="0" u="none" strike="noStrike">
                        <a:solidFill>
                          <a:srgbClr val="000000"/>
                        </a:solidFill>
                        <a:effectLst/>
                        <a:latin typeface="Arial" panose="020B0604020202020204" pitchFamily="34" charset="0"/>
                      </a:endParaRPr>
                    </a:p>
                  </a:txBody>
                  <a:tcPr marL="4704" marR="4704" marT="4704" marB="0" anchor="ctr"/>
                </a:tc>
                <a:tc>
                  <a:txBody>
                    <a:bodyPr/>
                    <a:lstStyle/>
                    <a:p>
                      <a:pPr algn="ctr" fontAlgn="ctr"/>
                      <a:r>
                        <a:rPr lang="ru-RU" sz="1000" u="none" strike="noStrike">
                          <a:effectLst/>
                        </a:rPr>
                        <a:t>1393</a:t>
                      </a:r>
                      <a:endParaRPr lang="ru-RU" sz="1000" b="0" i="0" u="none" strike="noStrike">
                        <a:solidFill>
                          <a:srgbClr val="000000"/>
                        </a:solidFill>
                        <a:effectLst/>
                        <a:latin typeface="Arial" panose="020B0604020202020204" pitchFamily="34" charset="0"/>
                      </a:endParaRPr>
                    </a:p>
                  </a:txBody>
                  <a:tcPr marL="4704" marR="4704" marT="4704" marB="0" anchor="ctr"/>
                </a:tc>
                <a:tc>
                  <a:txBody>
                    <a:bodyPr/>
                    <a:lstStyle/>
                    <a:p>
                      <a:pPr algn="ctr" fontAlgn="t"/>
                      <a:r>
                        <a:rPr lang="ru-RU" sz="900" b="0" i="0" u="none" strike="noStrike" dirty="0">
                          <a:solidFill>
                            <a:srgbClr val="000000"/>
                          </a:solidFill>
                          <a:effectLst/>
                          <a:latin typeface="+mn-lt"/>
                        </a:rPr>
                        <a:t>1 472</a:t>
                      </a:r>
                    </a:p>
                  </a:txBody>
                  <a:tcPr marL="9525" marR="9525" marT="9525" marB="0" anchor="ctr"/>
                </a:tc>
                <a:tc>
                  <a:txBody>
                    <a:bodyPr/>
                    <a:lstStyle/>
                    <a:p>
                      <a:pPr algn="ctr" fontAlgn="ctr"/>
                      <a:r>
                        <a:rPr lang="ru-RU" sz="1000" u="none" strike="noStrike" dirty="0">
                          <a:effectLst/>
                        </a:rPr>
                        <a:t>1 500</a:t>
                      </a:r>
                      <a:endParaRPr lang="ru-RU" sz="1000" b="0" i="0" u="none" strike="noStrike" dirty="0">
                        <a:solidFill>
                          <a:srgbClr val="000000"/>
                        </a:solidFill>
                        <a:effectLst/>
                        <a:latin typeface="Arial" panose="020B0604020202020204" pitchFamily="34" charset="0"/>
                      </a:endParaRPr>
                    </a:p>
                  </a:txBody>
                  <a:tcPr marL="4704" marR="4704" marT="4704" marB="0" anchor="ctr"/>
                </a:tc>
                <a:tc>
                  <a:txBody>
                    <a:bodyPr/>
                    <a:lstStyle/>
                    <a:p>
                      <a:pPr algn="ctr" fontAlgn="ctr"/>
                      <a:r>
                        <a:rPr lang="ru-RU" sz="1000" u="none" strike="noStrike" dirty="0">
                          <a:effectLst/>
                        </a:rPr>
                        <a:t>1 574</a:t>
                      </a:r>
                      <a:endParaRPr lang="ru-RU" sz="1000" b="0" i="0" u="none" strike="noStrike" dirty="0">
                        <a:solidFill>
                          <a:srgbClr val="000000"/>
                        </a:solidFill>
                        <a:effectLst/>
                        <a:latin typeface="Arial" panose="020B0604020202020204" pitchFamily="34" charset="0"/>
                      </a:endParaRPr>
                    </a:p>
                  </a:txBody>
                  <a:tcPr marL="4704" marR="4704" marT="4704" marB="0" anchor="ctr"/>
                </a:tc>
                <a:tc>
                  <a:txBody>
                    <a:bodyPr/>
                    <a:lstStyle/>
                    <a:p>
                      <a:pPr algn="ctr" fontAlgn="ctr"/>
                      <a:r>
                        <a:rPr lang="ru-RU" sz="1000" u="none" strike="noStrike" dirty="0">
                          <a:effectLst/>
                        </a:rPr>
                        <a:t>1 652</a:t>
                      </a:r>
                      <a:endParaRPr lang="ru-RU" sz="1000" b="0" i="0" u="none" strike="noStrike" dirty="0">
                        <a:solidFill>
                          <a:srgbClr val="000000"/>
                        </a:solidFill>
                        <a:effectLst/>
                        <a:latin typeface="Calibri" panose="020F0502020204030204" pitchFamily="34" charset="0"/>
                      </a:endParaRPr>
                    </a:p>
                  </a:txBody>
                  <a:tcPr marL="4704" marR="4704" marT="4704" marB="0" anchor="ctr"/>
                </a:tc>
                <a:tc>
                  <a:txBody>
                    <a:bodyPr/>
                    <a:lstStyle/>
                    <a:p>
                      <a:pPr algn="ctr" fontAlgn="ctr"/>
                      <a:r>
                        <a:rPr lang="ru-RU" sz="1000" u="none" strike="noStrike">
                          <a:effectLst/>
                        </a:rPr>
                        <a:t>1652</a:t>
                      </a:r>
                      <a:endParaRPr lang="ru-RU" sz="1000" b="0" i="0" u="none" strike="noStrike">
                        <a:solidFill>
                          <a:srgbClr val="000000"/>
                        </a:solidFill>
                        <a:effectLst/>
                        <a:latin typeface="Calibri" panose="020F0502020204030204" pitchFamily="34" charset="0"/>
                      </a:endParaRPr>
                    </a:p>
                  </a:txBody>
                  <a:tcPr marL="4704" marR="4704" marT="4704" marB="0" anchor="ctr"/>
                </a:tc>
                <a:extLst>
                  <a:ext uri="{0D108BD9-81ED-4DB2-BD59-A6C34878D82A}">
                    <a16:rowId xmlns:a16="http://schemas.microsoft.com/office/drawing/2014/main" val="301713908"/>
                  </a:ext>
                </a:extLst>
              </a:tr>
              <a:tr h="520737">
                <a:tc>
                  <a:txBody>
                    <a:bodyPr/>
                    <a:lstStyle/>
                    <a:p>
                      <a:pPr algn="l" fontAlgn="ctr"/>
                      <a:r>
                        <a:rPr lang="ru-RU" sz="1000" u="none" strike="noStrike" dirty="0">
                          <a:effectLst/>
                        </a:rPr>
                        <a:t>Инвестиции в основной капитал по видам экономической деятельности: Растениеводство и животноводство, охота и предоставление соответствующих услуг в этих областях, Производство пищевых продуктов, Производство напитков</a:t>
                      </a:r>
                      <a:endParaRPr lang="ru-RU" sz="1000" b="0" i="0" u="none" strike="noStrike" dirty="0">
                        <a:solidFill>
                          <a:srgbClr val="000000"/>
                        </a:solidFill>
                        <a:effectLst/>
                        <a:latin typeface="Arial" panose="020B0604020202020204" pitchFamily="34" charset="0"/>
                      </a:endParaRPr>
                    </a:p>
                  </a:txBody>
                  <a:tcPr marL="4704" marR="4704" marT="4704" marB="0" anchor="ctr"/>
                </a:tc>
                <a:tc>
                  <a:txBody>
                    <a:bodyPr/>
                    <a:lstStyle/>
                    <a:p>
                      <a:pPr algn="ctr" fontAlgn="ctr"/>
                      <a:r>
                        <a:rPr lang="ru-RU" sz="1000" u="none" strike="noStrike">
                          <a:effectLst/>
                        </a:rPr>
                        <a:t>Приоритетный отраслевой показатель</a:t>
                      </a:r>
                      <a:endParaRPr lang="ru-RU" sz="1000" b="0" i="0" u="none" strike="noStrike">
                        <a:solidFill>
                          <a:srgbClr val="000000"/>
                        </a:solidFill>
                        <a:effectLst/>
                        <a:latin typeface="Arial" panose="020B0604020202020204" pitchFamily="34" charset="0"/>
                      </a:endParaRPr>
                    </a:p>
                  </a:txBody>
                  <a:tcPr marL="4704" marR="4704" marT="4704" marB="0" anchor="ctr"/>
                </a:tc>
                <a:tc>
                  <a:txBody>
                    <a:bodyPr/>
                    <a:lstStyle/>
                    <a:p>
                      <a:pPr algn="ctr" fontAlgn="ctr"/>
                      <a:r>
                        <a:rPr lang="ru-RU" sz="1000" u="none" strike="noStrike">
                          <a:effectLst/>
                        </a:rPr>
                        <a:t>Миллион рублей</a:t>
                      </a:r>
                      <a:endParaRPr lang="ru-RU" sz="1000" b="0" i="0" u="none" strike="noStrike">
                        <a:solidFill>
                          <a:srgbClr val="000000"/>
                        </a:solidFill>
                        <a:effectLst/>
                        <a:latin typeface="Arial" panose="020B0604020202020204" pitchFamily="34" charset="0"/>
                      </a:endParaRPr>
                    </a:p>
                  </a:txBody>
                  <a:tcPr marL="4704" marR="4704" marT="4704" marB="0" anchor="ctr"/>
                </a:tc>
                <a:tc>
                  <a:txBody>
                    <a:bodyPr/>
                    <a:lstStyle/>
                    <a:p>
                      <a:pPr algn="ctr" fontAlgn="ctr"/>
                      <a:r>
                        <a:rPr lang="ru-RU" sz="1000" u="none" strike="noStrike">
                          <a:effectLst/>
                        </a:rPr>
                        <a:t>-</a:t>
                      </a:r>
                      <a:endParaRPr lang="ru-RU" sz="1000" b="0" i="0" u="none" strike="noStrike">
                        <a:solidFill>
                          <a:srgbClr val="000000"/>
                        </a:solidFill>
                        <a:effectLst/>
                        <a:latin typeface="Arial" panose="020B0604020202020204" pitchFamily="34" charset="0"/>
                      </a:endParaRPr>
                    </a:p>
                  </a:txBody>
                  <a:tcPr marL="4704" marR="4704" marT="4704" marB="0" anchor="ctr"/>
                </a:tc>
                <a:tc>
                  <a:txBody>
                    <a:bodyPr/>
                    <a:lstStyle/>
                    <a:p>
                      <a:pPr algn="ctr" fontAlgn="t"/>
                      <a:r>
                        <a:rPr lang="ru-RU" sz="900" b="0" i="0" u="none" strike="noStrike" dirty="0">
                          <a:solidFill>
                            <a:srgbClr val="000000"/>
                          </a:solidFill>
                          <a:effectLst/>
                          <a:latin typeface="+mn-lt"/>
                        </a:rPr>
                        <a:t>811,85</a:t>
                      </a:r>
                    </a:p>
                  </a:txBody>
                  <a:tcPr marL="9525" marR="9525" marT="9525" marB="0" anchor="ctr"/>
                </a:tc>
                <a:tc>
                  <a:txBody>
                    <a:bodyPr/>
                    <a:lstStyle/>
                    <a:p>
                      <a:pPr algn="ctr" fontAlgn="ctr"/>
                      <a:r>
                        <a:rPr lang="ru-RU" sz="1000" u="none" strike="noStrike">
                          <a:effectLst/>
                        </a:rPr>
                        <a:t>1500</a:t>
                      </a:r>
                      <a:endParaRPr lang="ru-RU" sz="1000" b="0" i="0" u="none" strike="noStrike">
                        <a:solidFill>
                          <a:srgbClr val="000000"/>
                        </a:solidFill>
                        <a:effectLst/>
                        <a:latin typeface="Arial" panose="020B0604020202020204" pitchFamily="34" charset="0"/>
                      </a:endParaRPr>
                    </a:p>
                  </a:txBody>
                  <a:tcPr marL="4704" marR="4704" marT="4704" marB="0" anchor="ctr"/>
                </a:tc>
                <a:tc>
                  <a:txBody>
                    <a:bodyPr/>
                    <a:lstStyle/>
                    <a:p>
                      <a:pPr algn="ctr" fontAlgn="ctr"/>
                      <a:r>
                        <a:rPr lang="ru-RU" sz="1000" u="none" strike="noStrike" dirty="0">
                          <a:effectLst/>
                        </a:rPr>
                        <a:t>200</a:t>
                      </a:r>
                      <a:endParaRPr lang="ru-RU" sz="1000" b="0" i="0" u="none" strike="noStrike" dirty="0">
                        <a:solidFill>
                          <a:srgbClr val="000000"/>
                        </a:solidFill>
                        <a:effectLst/>
                        <a:latin typeface="Arial" panose="020B0604020202020204" pitchFamily="34" charset="0"/>
                      </a:endParaRPr>
                    </a:p>
                  </a:txBody>
                  <a:tcPr marL="4704" marR="4704" marT="4704" marB="0" anchor="ctr"/>
                </a:tc>
                <a:tc>
                  <a:txBody>
                    <a:bodyPr/>
                    <a:lstStyle/>
                    <a:p>
                      <a:pPr algn="ctr" fontAlgn="ctr"/>
                      <a:r>
                        <a:rPr lang="ru-RU" sz="1000" u="none" strike="noStrike" dirty="0">
                          <a:effectLst/>
                        </a:rPr>
                        <a:t>190</a:t>
                      </a:r>
                      <a:endParaRPr lang="ru-RU" sz="1000" b="0" i="0" u="none" strike="noStrike" dirty="0">
                        <a:solidFill>
                          <a:srgbClr val="000000"/>
                        </a:solidFill>
                        <a:effectLst/>
                        <a:latin typeface="Calibri" panose="020F0502020204030204" pitchFamily="34" charset="0"/>
                      </a:endParaRPr>
                    </a:p>
                  </a:txBody>
                  <a:tcPr marL="4704" marR="4704" marT="4704" marB="0" anchor="ctr"/>
                </a:tc>
                <a:tc>
                  <a:txBody>
                    <a:bodyPr/>
                    <a:lstStyle/>
                    <a:p>
                      <a:pPr algn="ctr" fontAlgn="ctr"/>
                      <a:r>
                        <a:rPr lang="ru-RU" sz="1000" u="none" strike="noStrike">
                          <a:effectLst/>
                        </a:rPr>
                        <a:t>190</a:t>
                      </a:r>
                      <a:endParaRPr lang="ru-RU" sz="1000" b="0" i="0" u="none" strike="noStrike">
                        <a:solidFill>
                          <a:srgbClr val="000000"/>
                        </a:solidFill>
                        <a:effectLst/>
                        <a:latin typeface="Calibri" panose="020F0502020204030204" pitchFamily="34" charset="0"/>
                      </a:endParaRPr>
                    </a:p>
                  </a:txBody>
                  <a:tcPr marL="4704" marR="4704" marT="4704" marB="0" anchor="ctr"/>
                </a:tc>
                <a:extLst>
                  <a:ext uri="{0D108BD9-81ED-4DB2-BD59-A6C34878D82A}">
                    <a16:rowId xmlns:a16="http://schemas.microsoft.com/office/drawing/2014/main" val="2011638366"/>
                  </a:ext>
                </a:extLst>
              </a:tr>
              <a:tr h="313720">
                <a:tc>
                  <a:txBody>
                    <a:bodyPr/>
                    <a:lstStyle/>
                    <a:p>
                      <a:pPr algn="l" fontAlgn="ctr"/>
                      <a:r>
                        <a:rPr lang="ru-RU" sz="1000" u="none" strike="noStrike" dirty="0">
                          <a:effectLst/>
                        </a:rPr>
                        <a:t>Увеличение среднемесячной заработной платы работников организаций, не относящихся к субъектам малого предпринимательства</a:t>
                      </a:r>
                      <a:endParaRPr lang="ru-RU" sz="1000" b="0" i="0" u="none" strike="noStrike" dirty="0">
                        <a:solidFill>
                          <a:srgbClr val="000000"/>
                        </a:solidFill>
                        <a:effectLst/>
                        <a:latin typeface="Arial" panose="020B0604020202020204" pitchFamily="34" charset="0"/>
                      </a:endParaRPr>
                    </a:p>
                  </a:txBody>
                  <a:tcPr marL="4704" marR="4704" marT="4704" marB="0" anchor="ctr"/>
                </a:tc>
                <a:tc>
                  <a:txBody>
                    <a:bodyPr/>
                    <a:lstStyle/>
                    <a:p>
                      <a:pPr algn="ctr" fontAlgn="ctr"/>
                      <a:r>
                        <a:rPr lang="ru-RU" sz="1000" u="none" strike="noStrike">
                          <a:effectLst/>
                        </a:rPr>
                        <a:t>Приоритетный отраслевой показатель</a:t>
                      </a:r>
                      <a:endParaRPr lang="ru-RU" sz="1000" b="0" i="0" u="none" strike="noStrike">
                        <a:solidFill>
                          <a:srgbClr val="000000"/>
                        </a:solidFill>
                        <a:effectLst/>
                        <a:latin typeface="Arial" panose="020B0604020202020204" pitchFamily="34" charset="0"/>
                      </a:endParaRPr>
                    </a:p>
                  </a:txBody>
                  <a:tcPr marL="4704" marR="4704" marT="4704" marB="0" anchor="ctr"/>
                </a:tc>
                <a:tc>
                  <a:txBody>
                    <a:bodyPr/>
                    <a:lstStyle/>
                    <a:p>
                      <a:pPr algn="ctr" fontAlgn="ctr"/>
                      <a:r>
                        <a:rPr lang="ru-RU" sz="1000" u="none" strike="noStrike">
                          <a:effectLst/>
                        </a:rPr>
                        <a:t>Процент</a:t>
                      </a:r>
                      <a:endParaRPr lang="ru-RU" sz="1000" b="0" i="0" u="none" strike="noStrike">
                        <a:solidFill>
                          <a:srgbClr val="000000"/>
                        </a:solidFill>
                        <a:effectLst/>
                        <a:latin typeface="Arial" panose="020B0604020202020204" pitchFamily="34" charset="0"/>
                      </a:endParaRPr>
                    </a:p>
                  </a:txBody>
                  <a:tcPr marL="4704" marR="4704" marT="4704" marB="0" anchor="ctr"/>
                </a:tc>
                <a:tc>
                  <a:txBody>
                    <a:bodyPr/>
                    <a:lstStyle/>
                    <a:p>
                      <a:pPr algn="ctr" fontAlgn="ctr"/>
                      <a:r>
                        <a:rPr lang="ru-RU" sz="1000" u="none" strike="noStrike">
                          <a:effectLst/>
                        </a:rPr>
                        <a:t>105,5</a:t>
                      </a:r>
                      <a:endParaRPr lang="ru-RU" sz="1000" b="0" i="0" u="none" strike="noStrike">
                        <a:solidFill>
                          <a:srgbClr val="000000"/>
                        </a:solidFill>
                        <a:effectLst/>
                        <a:latin typeface="Arial" panose="020B0604020202020204" pitchFamily="34" charset="0"/>
                      </a:endParaRPr>
                    </a:p>
                  </a:txBody>
                  <a:tcPr marL="4704" marR="4704" marT="4704" marB="0" anchor="ctr"/>
                </a:tc>
                <a:tc>
                  <a:txBody>
                    <a:bodyPr/>
                    <a:lstStyle/>
                    <a:p>
                      <a:pPr algn="ctr" fontAlgn="t"/>
                      <a:r>
                        <a:rPr lang="ru-RU" sz="900" b="0" i="0" u="none" strike="noStrike" dirty="0">
                          <a:solidFill>
                            <a:srgbClr val="000000"/>
                          </a:solidFill>
                          <a:effectLst/>
                          <a:latin typeface="+mn-lt"/>
                        </a:rPr>
                        <a:t>105,94</a:t>
                      </a:r>
                    </a:p>
                  </a:txBody>
                  <a:tcPr marL="9525" marR="9525" marT="9525" marB="0" anchor="ctr"/>
                </a:tc>
                <a:tc>
                  <a:txBody>
                    <a:bodyPr/>
                    <a:lstStyle/>
                    <a:p>
                      <a:pPr algn="ctr" fontAlgn="ctr"/>
                      <a:r>
                        <a:rPr lang="ru-RU" sz="1000" u="none" strike="noStrike" dirty="0">
                          <a:effectLst/>
                        </a:rPr>
                        <a:t>103,0</a:t>
                      </a:r>
                      <a:endParaRPr lang="ru-RU" sz="1000" b="0" i="0" u="none" strike="noStrike" dirty="0">
                        <a:solidFill>
                          <a:srgbClr val="000000"/>
                        </a:solidFill>
                        <a:effectLst/>
                        <a:latin typeface="Arial" panose="020B0604020202020204" pitchFamily="34" charset="0"/>
                      </a:endParaRPr>
                    </a:p>
                  </a:txBody>
                  <a:tcPr marL="4704" marR="4704" marT="4704" marB="0" anchor="ctr"/>
                </a:tc>
                <a:tc>
                  <a:txBody>
                    <a:bodyPr/>
                    <a:lstStyle/>
                    <a:p>
                      <a:pPr algn="ctr" fontAlgn="ctr"/>
                      <a:r>
                        <a:rPr lang="ru-RU" sz="1000" u="none" strike="noStrike" dirty="0">
                          <a:effectLst/>
                        </a:rPr>
                        <a:t>104,4</a:t>
                      </a:r>
                      <a:endParaRPr lang="ru-RU" sz="1000" b="0" i="0" u="none" strike="noStrike" dirty="0">
                        <a:solidFill>
                          <a:srgbClr val="000000"/>
                        </a:solidFill>
                        <a:effectLst/>
                        <a:latin typeface="Arial" panose="020B0604020202020204" pitchFamily="34" charset="0"/>
                      </a:endParaRPr>
                    </a:p>
                  </a:txBody>
                  <a:tcPr marL="4704" marR="4704" marT="4704" marB="0" anchor="ctr"/>
                </a:tc>
                <a:tc>
                  <a:txBody>
                    <a:bodyPr/>
                    <a:lstStyle/>
                    <a:p>
                      <a:pPr algn="ctr" fontAlgn="ctr"/>
                      <a:r>
                        <a:rPr lang="ru-RU" sz="1000" u="none" strike="noStrike" dirty="0">
                          <a:effectLst/>
                        </a:rPr>
                        <a:t>104,4</a:t>
                      </a:r>
                      <a:endParaRPr lang="ru-RU" sz="1000" b="0" i="0" u="none" strike="noStrike" dirty="0">
                        <a:solidFill>
                          <a:srgbClr val="000000"/>
                        </a:solidFill>
                        <a:effectLst/>
                        <a:latin typeface="Calibri" panose="020F0502020204030204" pitchFamily="34" charset="0"/>
                      </a:endParaRPr>
                    </a:p>
                  </a:txBody>
                  <a:tcPr marL="4704" marR="4704" marT="4704" marB="0" anchor="ctr"/>
                </a:tc>
                <a:tc>
                  <a:txBody>
                    <a:bodyPr/>
                    <a:lstStyle/>
                    <a:p>
                      <a:pPr algn="ctr" fontAlgn="ctr"/>
                      <a:r>
                        <a:rPr lang="ru-RU" sz="1000" u="none" strike="noStrike" dirty="0">
                          <a:effectLst/>
                        </a:rPr>
                        <a:t>104,4</a:t>
                      </a:r>
                      <a:endParaRPr lang="ru-RU" sz="1000" b="0" i="0" u="none" strike="noStrike" dirty="0">
                        <a:solidFill>
                          <a:srgbClr val="000000"/>
                        </a:solidFill>
                        <a:effectLst/>
                        <a:latin typeface="Calibri" panose="020F0502020204030204" pitchFamily="34" charset="0"/>
                      </a:endParaRPr>
                    </a:p>
                  </a:txBody>
                  <a:tcPr marL="4704" marR="4704" marT="4704" marB="0" anchor="ctr"/>
                </a:tc>
                <a:extLst>
                  <a:ext uri="{0D108BD9-81ED-4DB2-BD59-A6C34878D82A}">
                    <a16:rowId xmlns:a16="http://schemas.microsoft.com/office/drawing/2014/main" val="2987838211"/>
                  </a:ext>
                </a:extLst>
              </a:tr>
            </a:tbl>
          </a:graphicData>
        </a:graphic>
      </p:graphicFrame>
    </p:spTree>
    <p:extLst>
      <p:ext uri="{BB962C8B-B14F-4D97-AF65-F5344CB8AC3E}">
        <p14:creationId xmlns:p14="http://schemas.microsoft.com/office/powerpoint/2010/main" val="535080486"/>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C76ABE35-EE31-4586-BF2E-7BF9729091A9}"/>
              </a:ext>
            </a:extLst>
          </p:cNvPr>
          <p:cNvSpPr>
            <a:spLocks noGrp="1"/>
          </p:cNvSpPr>
          <p:nvPr>
            <p:ph type="title"/>
          </p:nvPr>
        </p:nvSpPr>
        <p:spPr>
          <a:xfrm>
            <a:off x="845127" y="170694"/>
            <a:ext cx="11192963" cy="539587"/>
          </a:xfrm>
        </p:spPr>
        <p:txBody>
          <a:bodyPr>
            <a:noAutofit/>
          </a:bodyPr>
          <a:lstStyle/>
          <a:p>
            <a:pPr algn="ctr"/>
            <a:r>
              <a:rPr lang="ru-RU" sz="2400" dirty="0"/>
              <a:t>Реализация муниципальных программ</a:t>
            </a:r>
            <a:br>
              <a:rPr lang="ru-RU" sz="2400" dirty="0"/>
            </a:br>
            <a:r>
              <a:rPr lang="ru-RU" sz="2400" dirty="0"/>
              <a:t> городского округа Долгопрудный в разрезе целевых показателей в динамике</a:t>
            </a:r>
          </a:p>
        </p:txBody>
      </p:sp>
      <p:sp>
        <p:nvSpPr>
          <p:cNvPr id="4" name="Номер слайда 3">
            <a:extLst>
              <a:ext uri="{FF2B5EF4-FFF2-40B4-BE49-F238E27FC236}">
                <a16:creationId xmlns:a16="http://schemas.microsoft.com/office/drawing/2014/main" id="{6F302A7F-1EA8-4336-863D-1EEEBC559F5F}"/>
              </a:ext>
            </a:extLst>
          </p:cNvPr>
          <p:cNvSpPr>
            <a:spLocks noGrp="1"/>
          </p:cNvSpPr>
          <p:nvPr>
            <p:ph type="sldNum" sz="quarter" idx="12"/>
          </p:nvPr>
        </p:nvSpPr>
        <p:spPr>
          <a:xfrm>
            <a:off x="9448800" y="6492240"/>
            <a:ext cx="2743200" cy="365125"/>
          </a:xfrm>
        </p:spPr>
        <p:txBody>
          <a:bodyPr/>
          <a:lstStyle/>
          <a:p>
            <a:fld id="{E4EB6E89-BA87-4003-BD23-6BDF40F3EBED}" type="slidenum">
              <a:rPr lang="ru-RU" smtClean="0"/>
              <a:pPr/>
              <a:t>59</a:t>
            </a:fld>
            <a:endParaRPr lang="ru-RU"/>
          </a:p>
        </p:txBody>
      </p:sp>
      <p:pic>
        <p:nvPicPr>
          <p:cNvPr id="6" name="Объект 6">
            <a:extLst>
              <a:ext uri="{FF2B5EF4-FFF2-40B4-BE49-F238E27FC236}">
                <a16:creationId xmlns:a16="http://schemas.microsoft.com/office/drawing/2014/main" id="{4CE9F828-CB7F-4197-B7C9-2991DABD01A3}"/>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53910" y="170694"/>
            <a:ext cx="760490" cy="342008"/>
          </a:xfrm>
          <a:prstGeom prst="rect">
            <a:avLst/>
          </a:prstGeom>
        </p:spPr>
      </p:pic>
      <p:graphicFrame>
        <p:nvGraphicFramePr>
          <p:cNvPr id="8" name="Объект 7">
            <a:extLst>
              <a:ext uri="{FF2B5EF4-FFF2-40B4-BE49-F238E27FC236}">
                <a16:creationId xmlns:a16="http://schemas.microsoft.com/office/drawing/2014/main" id="{48763D28-D322-4904-AB17-4F8EFD5F3C63}"/>
              </a:ext>
            </a:extLst>
          </p:cNvPr>
          <p:cNvGraphicFramePr>
            <a:graphicFrameLocks noGrp="1"/>
          </p:cNvGraphicFramePr>
          <p:nvPr>
            <p:ph idx="1"/>
            <p:extLst>
              <p:ext uri="{D42A27DB-BD31-4B8C-83A1-F6EECF244321}">
                <p14:modId xmlns:p14="http://schemas.microsoft.com/office/powerpoint/2010/main" val="3776474409"/>
              </p:ext>
            </p:extLst>
          </p:nvPr>
        </p:nvGraphicFramePr>
        <p:xfrm>
          <a:off x="681811" y="852994"/>
          <a:ext cx="11061947" cy="5731189"/>
        </p:xfrm>
        <a:graphic>
          <a:graphicData uri="http://schemas.openxmlformats.org/drawingml/2006/table">
            <a:tbl>
              <a:tblPr>
                <a:tableStyleId>{5C22544A-7EE6-4342-B048-85BDC9FD1C3A}</a:tableStyleId>
              </a:tblPr>
              <a:tblGrid>
                <a:gridCol w="3000789">
                  <a:extLst>
                    <a:ext uri="{9D8B030D-6E8A-4147-A177-3AD203B41FA5}">
                      <a16:colId xmlns:a16="http://schemas.microsoft.com/office/drawing/2014/main" val="3518967108"/>
                    </a:ext>
                  </a:extLst>
                </a:gridCol>
                <a:gridCol w="1129447">
                  <a:extLst>
                    <a:ext uri="{9D8B030D-6E8A-4147-A177-3AD203B41FA5}">
                      <a16:colId xmlns:a16="http://schemas.microsoft.com/office/drawing/2014/main" val="717336439"/>
                    </a:ext>
                  </a:extLst>
                </a:gridCol>
                <a:gridCol w="952280">
                  <a:extLst>
                    <a:ext uri="{9D8B030D-6E8A-4147-A177-3AD203B41FA5}">
                      <a16:colId xmlns:a16="http://schemas.microsoft.com/office/drawing/2014/main" val="16564001"/>
                    </a:ext>
                  </a:extLst>
                </a:gridCol>
                <a:gridCol w="952280">
                  <a:extLst>
                    <a:ext uri="{9D8B030D-6E8A-4147-A177-3AD203B41FA5}">
                      <a16:colId xmlns:a16="http://schemas.microsoft.com/office/drawing/2014/main" val="854827010"/>
                    </a:ext>
                  </a:extLst>
                </a:gridCol>
                <a:gridCol w="996571">
                  <a:extLst>
                    <a:ext uri="{9D8B030D-6E8A-4147-A177-3AD203B41FA5}">
                      <a16:colId xmlns:a16="http://schemas.microsoft.com/office/drawing/2014/main" val="7415912"/>
                    </a:ext>
                  </a:extLst>
                </a:gridCol>
                <a:gridCol w="974426">
                  <a:extLst>
                    <a:ext uri="{9D8B030D-6E8A-4147-A177-3AD203B41FA5}">
                      <a16:colId xmlns:a16="http://schemas.microsoft.com/office/drawing/2014/main" val="500630314"/>
                    </a:ext>
                  </a:extLst>
                </a:gridCol>
                <a:gridCol w="1074083">
                  <a:extLst>
                    <a:ext uri="{9D8B030D-6E8A-4147-A177-3AD203B41FA5}">
                      <a16:colId xmlns:a16="http://schemas.microsoft.com/office/drawing/2014/main" val="2226587755"/>
                    </a:ext>
                  </a:extLst>
                </a:gridCol>
                <a:gridCol w="974426">
                  <a:extLst>
                    <a:ext uri="{9D8B030D-6E8A-4147-A177-3AD203B41FA5}">
                      <a16:colId xmlns:a16="http://schemas.microsoft.com/office/drawing/2014/main" val="827587623"/>
                    </a:ext>
                  </a:extLst>
                </a:gridCol>
                <a:gridCol w="1007645">
                  <a:extLst>
                    <a:ext uri="{9D8B030D-6E8A-4147-A177-3AD203B41FA5}">
                      <a16:colId xmlns:a16="http://schemas.microsoft.com/office/drawing/2014/main" val="526442544"/>
                    </a:ext>
                  </a:extLst>
                </a:gridCol>
              </a:tblGrid>
              <a:tr h="139297">
                <a:tc rowSpan="2">
                  <a:txBody>
                    <a:bodyPr/>
                    <a:lstStyle/>
                    <a:p>
                      <a:pPr algn="ctr" fontAlgn="ctr"/>
                      <a:r>
                        <a:rPr lang="ru-RU" sz="900" u="none" strike="noStrike" dirty="0">
                          <a:effectLst/>
                        </a:rPr>
                        <a:t>Наименование муниципальной программы/подпрограммы/показателя</a:t>
                      </a:r>
                      <a:endParaRPr lang="ru-RU" sz="900" b="0" i="0" u="none" strike="noStrike" dirty="0">
                        <a:solidFill>
                          <a:srgbClr val="000000"/>
                        </a:solidFill>
                        <a:effectLst/>
                        <a:latin typeface="Arial" panose="020B0604020202020204" pitchFamily="34" charset="0"/>
                      </a:endParaRPr>
                    </a:p>
                  </a:txBody>
                  <a:tcPr marL="4273" marR="4273" marT="4273" marB="0" anchor="ctr"/>
                </a:tc>
                <a:tc rowSpan="2">
                  <a:txBody>
                    <a:bodyPr/>
                    <a:lstStyle/>
                    <a:p>
                      <a:pPr algn="ctr" fontAlgn="ctr"/>
                      <a:r>
                        <a:rPr lang="ru-RU" sz="900" u="none" strike="noStrike">
                          <a:effectLst/>
                        </a:rPr>
                        <a:t>Тип показателя</a:t>
                      </a:r>
                      <a:endParaRPr lang="ru-RU" sz="900" b="0" i="0" u="none" strike="noStrike">
                        <a:solidFill>
                          <a:srgbClr val="000000"/>
                        </a:solidFill>
                        <a:effectLst/>
                        <a:latin typeface="Arial" panose="020B0604020202020204" pitchFamily="34" charset="0"/>
                      </a:endParaRPr>
                    </a:p>
                  </a:txBody>
                  <a:tcPr marL="4273" marR="4273" marT="4273" marB="0" anchor="ctr"/>
                </a:tc>
                <a:tc rowSpan="2">
                  <a:txBody>
                    <a:bodyPr/>
                    <a:lstStyle/>
                    <a:p>
                      <a:pPr algn="ctr" fontAlgn="ctr"/>
                      <a:r>
                        <a:rPr lang="ru-RU" sz="900" u="none" strike="noStrike">
                          <a:effectLst/>
                        </a:rPr>
                        <a:t>Единица измерения</a:t>
                      </a:r>
                      <a:endParaRPr lang="ru-RU" sz="900" b="0" i="0" u="none" strike="noStrike">
                        <a:solidFill>
                          <a:srgbClr val="000000"/>
                        </a:solidFill>
                        <a:effectLst/>
                        <a:latin typeface="Arial" panose="020B0604020202020204" pitchFamily="34" charset="0"/>
                      </a:endParaRPr>
                    </a:p>
                  </a:txBody>
                  <a:tcPr marL="4273" marR="4273" marT="4273" marB="0" anchor="ctr"/>
                </a:tc>
                <a:tc rowSpan="2">
                  <a:txBody>
                    <a:bodyPr/>
                    <a:lstStyle/>
                    <a:p>
                      <a:pPr algn="ctr" fontAlgn="ctr"/>
                      <a:r>
                        <a:rPr lang="ru-RU" sz="900" u="none" strike="noStrike">
                          <a:effectLst/>
                        </a:rPr>
                        <a:t>Базовое значение</a:t>
                      </a:r>
                      <a:endParaRPr lang="ru-RU" sz="900" b="0" i="0" u="none" strike="noStrike">
                        <a:solidFill>
                          <a:srgbClr val="000000"/>
                        </a:solidFill>
                        <a:effectLst/>
                        <a:latin typeface="Arial" panose="020B0604020202020204" pitchFamily="34" charset="0"/>
                      </a:endParaRPr>
                    </a:p>
                  </a:txBody>
                  <a:tcPr marL="4273" marR="4273" marT="4273" marB="0" anchor="ctr"/>
                </a:tc>
                <a:tc rowSpan="2">
                  <a:txBody>
                    <a:bodyPr/>
                    <a:lstStyle/>
                    <a:p>
                      <a:pPr algn="ctr" fontAlgn="ctr"/>
                      <a:r>
                        <a:rPr lang="ru-RU" sz="900" u="none" strike="noStrike" dirty="0">
                          <a:effectLst/>
                        </a:rPr>
                        <a:t>Достигнутое </a:t>
                      </a:r>
                    </a:p>
                    <a:p>
                      <a:pPr algn="ctr" fontAlgn="ctr"/>
                      <a:r>
                        <a:rPr lang="ru-RU" sz="900" u="none" strike="noStrike" dirty="0">
                          <a:effectLst/>
                        </a:rPr>
                        <a:t>2021 года</a:t>
                      </a:r>
                      <a:endParaRPr lang="ru-RU" sz="900" b="0" i="0" u="none" strike="noStrike" dirty="0">
                        <a:solidFill>
                          <a:srgbClr val="000000"/>
                        </a:solidFill>
                        <a:effectLst/>
                        <a:latin typeface="Arial" panose="020B0604020202020204" pitchFamily="34" charset="0"/>
                      </a:endParaRPr>
                    </a:p>
                  </a:txBody>
                  <a:tcPr marL="4273" marR="4273" marT="4273" marB="0" anchor="ctr"/>
                </a:tc>
                <a:tc rowSpan="2">
                  <a:txBody>
                    <a:bodyPr/>
                    <a:lstStyle/>
                    <a:p>
                      <a:pPr algn="ctr" fontAlgn="ctr"/>
                      <a:r>
                        <a:rPr lang="ru-RU" sz="900" u="none" strike="noStrike" dirty="0">
                          <a:effectLst/>
                        </a:rPr>
                        <a:t>Оценка 2022 год</a:t>
                      </a:r>
                      <a:endParaRPr lang="ru-RU" sz="900" b="0" i="0" u="none" strike="noStrike" dirty="0">
                        <a:solidFill>
                          <a:srgbClr val="000000"/>
                        </a:solidFill>
                        <a:effectLst/>
                        <a:latin typeface="Arial" panose="020B0604020202020204" pitchFamily="34" charset="0"/>
                      </a:endParaRPr>
                    </a:p>
                  </a:txBody>
                  <a:tcPr marL="4273" marR="4273" marT="4273" marB="0" anchor="ctr"/>
                </a:tc>
                <a:tc gridSpan="3">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ru-RU" sz="9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Планируемое значение показателя по годам реализации</a:t>
                      </a:r>
                    </a:p>
                  </a:txBody>
                  <a:tcPr marL="3729" marR="3729" marT="3729" marB="0" anchor="ctr"/>
                </a:tc>
                <a:tc hMerge="1">
                  <a:txBody>
                    <a:bodyPr/>
                    <a:lstStyle/>
                    <a:p>
                      <a:endParaRPr lang="ru-RU" dirty="0"/>
                    </a:p>
                  </a:txBody>
                  <a:tcPr marL="3729" marR="3729" marT="3729" marB="0" anchor="ctr"/>
                </a:tc>
                <a:tc hMerge="1">
                  <a:txBody>
                    <a:bodyPr/>
                    <a:lstStyle/>
                    <a:p>
                      <a:endParaRPr lang="ru-RU" dirty="0"/>
                    </a:p>
                  </a:txBody>
                  <a:tcPr marL="3729" marR="3729" marT="3729" marB="0" anchor="ctr"/>
                </a:tc>
                <a:extLst>
                  <a:ext uri="{0D108BD9-81ED-4DB2-BD59-A6C34878D82A}">
                    <a16:rowId xmlns:a16="http://schemas.microsoft.com/office/drawing/2014/main" val="3406739252"/>
                  </a:ext>
                </a:extLst>
              </a:tr>
              <a:tr h="139297">
                <a:tc vMerge="1">
                  <a:txBody>
                    <a:bodyPr/>
                    <a:lstStyle/>
                    <a:p>
                      <a:endParaRPr lang="ru-RU"/>
                    </a:p>
                  </a:txBody>
                  <a:tcPr/>
                </a:tc>
                <a:tc vMerge="1">
                  <a:txBody>
                    <a:bodyPr/>
                    <a:lstStyle/>
                    <a:p>
                      <a:endParaRPr lang="ru-RU"/>
                    </a:p>
                  </a:txBody>
                  <a:tcPr/>
                </a:tc>
                <a:tc vMerge="1">
                  <a:txBody>
                    <a:bodyPr/>
                    <a:lstStyle/>
                    <a:p>
                      <a:endParaRPr lang="ru-RU"/>
                    </a:p>
                  </a:txBody>
                  <a:tcPr/>
                </a:tc>
                <a:tc vMerge="1">
                  <a:txBody>
                    <a:bodyPr/>
                    <a:lstStyle/>
                    <a:p>
                      <a:endParaRPr lang="ru-RU"/>
                    </a:p>
                  </a:txBody>
                  <a:tcPr/>
                </a:tc>
                <a:tc vMerge="1">
                  <a:txBody>
                    <a:bodyPr/>
                    <a:lstStyle/>
                    <a:p>
                      <a:endParaRPr lang="ru-RU"/>
                    </a:p>
                  </a:txBody>
                  <a:tcPr/>
                </a:tc>
                <a:tc vMerge="1">
                  <a:txBody>
                    <a:bodyPr/>
                    <a:lstStyle/>
                    <a:p>
                      <a:endParaRPr lang="ru-RU"/>
                    </a:p>
                  </a:txBody>
                  <a:tcPr/>
                </a:tc>
                <a:tc>
                  <a:txBody>
                    <a:bodyPr/>
                    <a:lstStyle/>
                    <a:p>
                      <a:pPr algn="ctr" fontAlgn="ctr"/>
                      <a:r>
                        <a:rPr lang="ru-RU" sz="900" u="none" strike="noStrike" dirty="0">
                          <a:effectLst/>
                        </a:rPr>
                        <a:t>2023 год</a:t>
                      </a:r>
                      <a:endParaRPr lang="ru-RU" sz="900" b="0" i="0" u="none" strike="noStrike" dirty="0">
                        <a:solidFill>
                          <a:srgbClr val="000000"/>
                        </a:solidFill>
                        <a:effectLst/>
                        <a:latin typeface="Arial" panose="020B0604020202020204" pitchFamily="34" charset="0"/>
                      </a:endParaRPr>
                    </a:p>
                  </a:txBody>
                  <a:tcPr marL="3729" marR="3729" marT="3729" marB="0" anchor="ctr"/>
                </a:tc>
                <a:tc>
                  <a:txBody>
                    <a:bodyPr/>
                    <a:lstStyle/>
                    <a:p>
                      <a:pPr algn="ctr" fontAlgn="ctr"/>
                      <a:r>
                        <a:rPr lang="ru-RU" sz="900" u="none" strike="noStrike" dirty="0">
                          <a:effectLst/>
                        </a:rPr>
                        <a:t>2024 год</a:t>
                      </a:r>
                      <a:endParaRPr lang="ru-RU" sz="900" b="0" i="0" u="none" strike="noStrike" dirty="0">
                        <a:solidFill>
                          <a:srgbClr val="000000"/>
                        </a:solidFill>
                        <a:effectLst/>
                        <a:latin typeface="Arial" panose="020B0604020202020204" pitchFamily="34" charset="0"/>
                      </a:endParaRPr>
                    </a:p>
                  </a:txBody>
                  <a:tcPr marL="3729" marR="3729" marT="3729" marB="0" anchor="ctr"/>
                </a:tc>
                <a:tc>
                  <a:txBody>
                    <a:bodyPr/>
                    <a:lstStyle/>
                    <a:p>
                      <a:pPr algn="ctr" fontAlgn="ctr"/>
                      <a:r>
                        <a:rPr lang="ru-RU" sz="900" u="none" strike="noStrike" dirty="0">
                          <a:effectLst/>
                        </a:rPr>
                        <a:t>2025 год</a:t>
                      </a:r>
                      <a:endParaRPr lang="ru-RU" sz="900" b="0" i="0" u="none" strike="noStrike" dirty="0">
                        <a:solidFill>
                          <a:srgbClr val="000000"/>
                        </a:solidFill>
                        <a:effectLst/>
                        <a:latin typeface="Arial" panose="020B0604020202020204" pitchFamily="34" charset="0"/>
                      </a:endParaRPr>
                    </a:p>
                  </a:txBody>
                  <a:tcPr marL="3729" marR="3729" marT="3729" marB="0" anchor="ctr"/>
                </a:tc>
                <a:extLst>
                  <a:ext uri="{0D108BD9-81ED-4DB2-BD59-A6C34878D82A}">
                    <a16:rowId xmlns:a16="http://schemas.microsoft.com/office/drawing/2014/main" val="210140794"/>
                  </a:ext>
                </a:extLst>
              </a:tr>
              <a:tr h="181782">
                <a:tc>
                  <a:txBody>
                    <a:bodyPr/>
                    <a:lstStyle/>
                    <a:p>
                      <a:pPr algn="l" fontAlgn="ctr"/>
                      <a:r>
                        <a:rPr lang="ru-RU" sz="900" u="none" strike="noStrike">
                          <a:effectLst/>
                        </a:rPr>
                        <a:t>Муниципальная программа «Предпринимательство»</a:t>
                      </a:r>
                      <a:endParaRPr lang="ru-RU" sz="900" b="1" i="0" u="none" strike="noStrike">
                        <a:solidFill>
                          <a:srgbClr val="000000"/>
                        </a:solidFill>
                        <a:effectLst/>
                        <a:latin typeface="Arial" panose="020B0604020202020204" pitchFamily="34" charset="0"/>
                      </a:endParaRPr>
                    </a:p>
                  </a:txBody>
                  <a:tcPr marL="4273" marR="4273" marT="4273" marB="0" anchor="ctr"/>
                </a:tc>
                <a:tc>
                  <a:txBody>
                    <a:bodyPr/>
                    <a:lstStyle/>
                    <a:p>
                      <a:pPr algn="ctr" fontAlgn="ctr"/>
                      <a:r>
                        <a:rPr lang="ru-RU" sz="900" u="none" strike="noStrike">
                          <a:effectLst/>
                        </a:rPr>
                        <a:t> </a:t>
                      </a:r>
                      <a:endParaRPr lang="ru-RU" sz="900" b="0" i="0" u="none" strike="noStrike">
                        <a:solidFill>
                          <a:srgbClr val="000000"/>
                        </a:solidFill>
                        <a:effectLst/>
                        <a:latin typeface="Arial" panose="020B0604020202020204" pitchFamily="34" charset="0"/>
                      </a:endParaRPr>
                    </a:p>
                  </a:txBody>
                  <a:tcPr marL="4273" marR="4273" marT="4273" marB="0" anchor="ctr"/>
                </a:tc>
                <a:tc>
                  <a:txBody>
                    <a:bodyPr/>
                    <a:lstStyle/>
                    <a:p>
                      <a:pPr algn="ctr" fontAlgn="ctr"/>
                      <a:r>
                        <a:rPr lang="ru-RU" sz="900" u="none" strike="noStrike">
                          <a:effectLst/>
                        </a:rPr>
                        <a:t> </a:t>
                      </a:r>
                      <a:endParaRPr lang="ru-RU" sz="900" b="0" i="0" u="none" strike="noStrike">
                        <a:solidFill>
                          <a:srgbClr val="000000"/>
                        </a:solidFill>
                        <a:effectLst/>
                        <a:latin typeface="Arial" panose="020B0604020202020204" pitchFamily="34" charset="0"/>
                      </a:endParaRPr>
                    </a:p>
                  </a:txBody>
                  <a:tcPr marL="4273" marR="4273" marT="4273" marB="0" anchor="ctr"/>
                </a:tc>
                <a:tc>
                  <a:txBody>
                    <a:bodyPr/>
                    <a:lstStyle/>
                    <a:p>
                      <a:pPr algn="ctr" fontAlgn="ctr"/>
                      <a:r>
                        <a:rPr lang="ru-RU" sz="900" u="none" strike="noStrike">
                          <a:effectLst/>
                        </a:rPr>
                        <a:t> </a:t>
                      </a:r>
                      <a:endParaRPr lang="ru-RU" sz="900" b="0" i="0" u="none" strike="noStrike">
                        <a:solidFill>
                          <a:srgbClr val="000000"/>
                        </a:solidFill>
                        <a:effectLst/>
                        <a:latin typeface="Arial" panose="020B0604020202020204" pitchFamily="34" charset="0"/>
                      </a:endParaRPr>
                    </a:p>
                  </a:txBody>
                  <a:tcPr marL="4273" marR="4273" marT="4273" marB="0" anchor="ctr"/>
                </a:tc>
                <a:tc>
                  <a:txBody>
                    <a:bodyPr/>
                    <a:lstStyle/>
                    <a:p>
                      <a:pPr algn="ctr" fontAlgn="ctr"/>
                      <a:r>
                        <a:rPr lang="ru-RU" sz="900" u="none" strike="noStrike">
                          <a:effectLst/>
                        </a:rPr>
                        <a:t> </a:t>
                      </a:r>
                      <a:endParaRPr lang="ru-RU" sz="900" b="0" i="0" u="none" strike="noStrike">
                        <a:solidFill>
                          <a:srgbClr val="000000"/>
                        </a:solidFill>
                        <a:effectLst/>
                        <a:latin typeface="Arial" panose="020B0604020202020204" pitchFamily="34" charset="0"/>
                      </a:endParaRPr>
                    </a:p>
                  </a:txBody>
                  <a:tcPr marL="4273" marR="4273" marT="4273" marB="0" anchor="ctr"/>
                </a:tc>
                <a:tc>
                  <a:txBody>
                    <a:bodyPr/>
                    <a:lstStyle/>
                    <a:p>
                      <a:pPr algn="ctr" fontAlgn="ctr"/>
                      <a:r>
                        <a:rPr lang="ru-RU" sz="900" u="none" strike="noStrike">
                          <a:effectLst/>
                        </a:rPr>
                        <a:t> </a:t>
                      </a:r>
                      <a:endParaRPr lang="ru-RU" sz="900" b="0" i="0" u="none" strike="noStrike">
                        <a:solidFill>
                          <a:srgbClr val="000000"/>
                        </a:solidFill>
                        <a:effectLst/>
                        <a:latin typeface="Arial" panose="020B0604020202020204" pitchFamily="34" charset="0"/>
                      </a:endParaRPr>
                    </a:p>
                  </a:txBody>
                  <a:tcPr marL="4273" marR="4273" marT="4273" marB="0" anchor="ctr"/>
                </a:tc>
                <a:tc>
                  <a:txBody>
                    <a:bodyPr/>
                    <a:lstStyle/>
                    <a:p>
                      <a:pPr algn="ctr" fontAlgn="ctr"/>
                      <a:r>
                        <a:rPr lang="ru-RU" sz="900" u="none" strike="noStrike">
                          <a:effectLst/>
                        </a:rPr>
                        <a:t> </a:t>
                      </a:r>
                      <a:endParaRPr lang="ru-RU" sz="900" b="0" i="0" u="none" strike="noStrike">
                        <a:solidFill>
                          <a:srgbClr val="000000"/>
                        </a:solidFill>
                        <a:effectLst/>
                        <a:latin typeface="Arial" panose="020B0604020202020204" pitchFamily="34" charset="0"/>
                      </a:endParaRPr>
                    </a:p>
                  </a:txBody>
                  <a:tcPr marL="4273" marR="4273" marT="4273" marB="0" anchor="ctr"/>
                </a:tc>
                <a:tc>
                  <a:txBody>
                    <a:bodyPr/>
                    <a:lstStyle/>
                    <a:p>
                      <a:pPr algn="ctr" fontAlgn="ctr"/>
                      <a:r>
                        <a:rPr lang="ru-RU" sz="900" u="none" strike="noStrike">
                          <a:effectLst/>
                        </a:rPr>
                        <a:t> </a:t>
                      </a:r>
                      <a:endParaRPr lang="ru-RU" sz="900" b="0" i="0" u="none" strike="noStrike">
                        <a:solidFill>
                          <a:srgbClr val="000000"/>
                        </a:solidFill>
                        <a:effectLst/>
                        <a:latin typeface="Calibri" panose="020F0502020204030204" pitchFamily="34" charset="0"/>
                      </a:endParaRPr>
                    </a:p>
                  </a:txBody>
                  <a:tcPr marL="4273" marR="4273" marT="4273" marB="0" anchor="ctr"/>
                </a:tc>
                <a:tc>
                  <a:txBody>
                    <a:bodyPr/>
                    <a:lstStyle/>
                    <a:p>
                      <a:pPr algn="ctr" fontAlgn="ctr"/>
                      <a:r>
                        <a:rPr lang="ru-RU" sz="900" u="none" strike="noStrike">
                          <a:effectLst/>
                        </a:rPr>
                        <a:t> </a:t>
                      </a:r>
                      <a:endParaRPr lang="ru-RU" sz="900" b="0" i="0" u="none" strike="noStrike">
                        <a:solidFill>
                          <a:srgbClr val="000000"/>
                        </a:solidFill>
                        <a:effectLst/>
                        <a:latin typeface="Calibri" panose="020F0502020204030204" pitchFamily="34" charset="0"/>
                      </a:endParaRPr>
                    </a:p>
                  </a:txBody>
                  <a:tcPr marL="4273" marR="4273" marT="4273" marB="0" anchor="ctr"/>
                </a:tc>
                <a:extLst>
                  <a:ext uri="{0D108BD9-81ED-4DB2-BD59-A6C34878D82A}">
                    <a16:rowId xmlns:a16="http://schemas.microsoft.com/office/drawing/2014/main" val="4047826251"/>
                  </a:ext>
                </a:extLst>
              </a:tr>
              <a:tr h="101946">
                <a:tc>
                  <a:txBody>
                    <a:bodyPr/>
                    <a:lstStyle/>
                    <a:p>
                      <a:pPr algn="l" fontAlgn="ctr"/>
                      <a:r>
                        <a:rPr lang="ru-RU" sz="900" u="none" strike="noStrike">
                          <a:effectLst/>
                        </a:rPr>
                        <a:t>Подпрограмма </a:t>
                      </a:r>
                      <a:r>
                        <a:rPr lang="en-US" sz="900" u="none" strike="noStrike">
                          <a:effectLst/>
                        </a:rPr>
                        <a:t>II «</a:t>
                      </a:r>
                      <a:r>
                        <a:rPr lang="ru-RU" sz="900" u="none" strike="noStrike">
                          <a:effectLst/>
                        </a:rPr>
                        <a:t>Развитие конкуренции»</a:t>
                      </a:r>
                      <a:endParaRPr lang="ru-RU" sz="900" b="1" i="0" u="none" strike="noStrike">
                        <a:solidFill>
                          <a:srgbClr val="000000"/>
                        </a:solidFill>
                        <a:effectLst/>
                        <a:latin typeface="Arial" panose="020B0604020202020204" pitchFamily="34" charset="0"/>
                      </a:endParaRPr>
                    </a:p>
                  </a:txBody>
                  <a:tcPr marL="4273" marR="4273" marT="4273" marB="0" anchor="ctr"/>
                </a:tc>
                <a:tc>
                  <a:txBody>
                    <a:bodyPr/>
                    <a:lstStyle/>
                    <a:p>
                      <a:pPr algn="ctr" fontAlgn="ctr"/>
                      <a:r>
                        <a:rPr lang="ru-RU" sz="900" u="none" strike="noStrike">
                          <a:effectLst/>
                        </a:rPr>
                        <a:t> </a:t>
                      </a:r>
                      <a:endParaRPr lang="ru-RU" sz="900" b="0" i="0" u="none" strike="noStrike">
                        <a:solidFill>
                          <a:srgbClr val="000000"/>
                        </a:solidFill>
                        <a:effectLst/>
                        <a:latin typeface="Arial" panose="020B0604020202020204" pitchFamily="34" charset="0"/>
                      </a:endParaRPr>
                    </a:p>
                  </a:txBody>
                  <a:tcPr marL="4273" marR="4273" marT="4273" marB="0" anchor="ctr"/>
                </a:tc>
                <a:tc>
                  <a:txBody>
                    <a:bodyPr/>
                    <a:lstStyle/>
                    <a:p>
                      <a:pPr algn="ctr" fontAlgn="ctr"/>
                      <a:r>
                        <a:rPr lang="ru-RU" sz="900" u="none" strike="noStrike">
                          <a:effectLst/>
                        </a:rPr>
                        <a:t> </a:t>
                      </a:r>
                      <a:endParaRPr lang="ru-RU" sz="900" b="0" i="0" u="none" strike="noStrike">
                        <a:solidFill>
                          <a:srgbClr val="000000"/>
                        </a:solidFill>
                        <a:effectLst/>
                        <a:latin typeface="Arial" panose="020B0604020202020204" pitchFamily="34" charset="0"/>
                      </a:endParaRPr>
                    </a:p>
                  </a:txBody>
                  <a:tcPr marL="4273" marR="4273" marT="4273" marB="0" anchor="ctr"/>
                </a:tc>
                <a:tc>
                  <a:txBody>
                    <a:bodyPr/>
                    <a:lstStyle/>
                    <a:p>
                      <a:pPr algn="ctr" fontAlgn="ctr"/>
                      <a:r>
                        <a:rPr lang="ru-RU" sz="900" u="none" strike="noStrike">
                          <a:effectLst/>
                        </a:rPr>
                        <a:t> </a:t>
                      </a:r>
                      <a:endParaRPr lang="ru-RU" sz="900" b="0" i="0" u="none" strike="noStrike">
                        <a:solidFill>
                          <a:srgbClr val="000000"/>
                        </a:solidFill>
                        <a:effectLst/>
                        <a:latin typeface="Arial" panose="020B0604020202020204" pitchFamily="34" charset="0"/>
                      </a:endParaRPr>
                    </a:p>
                  </a:txBody>
                  <a:tcPr marL="4273" marR="4273" marT="4273" marB="0" anchor="ctr"/>
                </a:tc>
                <a:tc>
                  <a:txBody>
                    <a:bodyPr/>
                    <a:lstStyle/>
                    <a:p>
                      <a:pPr algn="ctr" fontAlgn="ctr"/>
                      <a:r>
                        <a:rPr lang="ru-RU" sz="900" u="none" strike="noStrike">
                          <a:effectLst/>
                        </a:rPr>
                        <a:t> </a:t>
                      </a:r>
                      <a:endParaRPr lang="ru-RU" sz="900" b="0" i="0" u="none" strike="noStrike">
                        <a:solidFill>
                          <a:srgbClr val="000000"/>
                        </a:solidFill>
                        <a:effectLst/>
                        <a:latin typeface="Arial" panose="020B0604020202020204" pitchFamily="34" charset="0"/>
                      </a:endParaRPr>
                    </a:p>
                  </a:txBody>
                  <a:tcPr marL="4273" marR="4273" marT="4273" marB="0" anchor="ctr"/>
                </a:tc>
                <a:tc>
                  <a:txBody>
                    <a:bodyPr/>
                    <a:lstStyle/>
                    <a:p>
                      <a:pPr algn="ctr" fontAlgn="ctr"/>
                      <a:r>
                        <a:rPr lang="ru-RU" sz="900" u="none" strike="noStrike">
                          <a:effectLst/>
                        </a:rPr>
                        <a:t> </a:t>
                      </a:r>
                      <a:endParaRPr lang="ru-RU" sz="900" b="0" i="0" u="none" strike="noStrike">
                        <a:solidFill>
                          <a:srgbClr val="000000"/>
                        </a:solidFill>
                        <a:effectLst/>
                        <a:latin typeface="Arial" panose="020B0604020202020204" pitchFamily="34" charset="0"/>
                      </a:endParaRPr>
                    </a:p>
                  </a:txBody>
                  <a:tcPr marL="4273" marR="4273" marT="4273" marB="0" anchor="ctr"/>
                </a:tc>
                <a:tc>
                  <a:txBody>
                    <a:bodyPr/>
                    <a:lstStyle/>
                    <a:p>
                      <a:pPr algn="ctr" fontAlgn="ctr"/>
                      <a:r>
                        <a:rPr lang="ru-RU" sz="900" u="none" strike="noStrike">
                          <a:effectLst/>
                        </a:rPr>
                        <a:t> </a:t>
                      </a:r>
                      <a:endParaRPr lang="ru-RU" sz="900" b="0" i="0" u="none" strike="noStrike">
                        <a:solidFill>
                          <a:srgbClr val="000000"/>
                        </a:solidFill>
                        <a:effectLst/>
                        <a:latin typeface="Arial" panose="020B0604020202020204" pitchFamily="34" charset="0"/>
                      </a:endParaRPr>
                    </a:p>
                  </a:txBody>
                  <a:tcPr marL="4273" marR="4273" marT="4273" marB="0" anchor="ctr"/>
                </a:tc>
                <a:tc>
                  <a:txBody>
                    <a:bodyPr/>
                    <a:lstStyle/>
                    <a:p>
                      <a:pPr algn="ctr" fontAlgn="ctr"/>
                      <a:r>
                        <a:rPr lang="ru-RU" sz="900" u="none" strike="noStrike">
                          <a:effectLst/>
                        </a:rPr>
                        <a:t> </a:t>
                      </a:r>
                      <a:endParaRPr lang="ru-RU" sz="900" b="0" i="0" u="none" strike="noStrike">
                        <a:solidFill>
                          <a:srgbClr val="000000"/>
                        </a:solidFill>
                        <a:effectLst/>
                        <a:latin typeface="Calibri" panose="020F0502020204030204" pitchFamily="34" charset="0"/>
                      </a:endParaRPr>
                    </a:p>
                  </a:txBody>
                  <a:tcPr marL="4273" marR="4273" marT="4273" marB="0" anchor="ctr"/>
                </a:tc>
                <a:tc>
                  <a:txBody>
                    <a:bodyPr/>
                    <a:lstStyle/>
                    <a:p>
                      <a:pPr algn="ctr" fontAlgn="ctr"/>
                      <a:r>
                        <a:rPr lang="ru-RU" sz="900" u="none" strike="noStrike">
                          <a:effectLst/>
                        </a:rPr>
                        <a:t> </a:t>
                      </a:r>
                      <a:endParaRPr lang="ru-RU" sz="900" b="0" i="0" u="none" strike="noStrike">
                        <a:solidFill>
                          <a:srgbClr val="000000"/>
                        </a:solidFill>
                        <a:effectLst/>
                        <a:latin typeface="Calibri" panose="020F0502020204030204" pitchFamily="34" charset="0"/>
                      </a:endParaRPr>
                    </a:p>
                  </a:txBody>
                  <a:tcPr marL="4273" marR="4273" marT="4273" marB="0" anchor="ctr"/>
                </a:tc>
                <a:extLst>
                  <a:ext uri="{0D108BD9-81ED-4DB2-BD59-A6C34878D82A}">
                    <a16:rowId xmlns:a16="http://schemas.microsoft.com/office/drawing/2014/main" val="1855870301"/>
                  </a:ext>
                </a:extLst>
              </a:tr>
              <a:tr h="363562">
                <a:tc>
                  <a:txBody>
                    <a:bodyPr/>
                    <a:lstStyle/>
                    <a:p>
                      <a:pPr algn="l" fontAlgn="ctr"/>
                      <a:r>
                        <a:rPr lang="ru-RU" sz="900" u="none" strike="noStrike">
                          <a:effectLst/>
                        </a:rPr>
                        <a:t>Доля обоснованных, частично обоснованных жалоб в Федеральную антимонопольную службу (ФАС России) (от общего количества опубликованных торгов)</a:t>
                      </a:r>
                      <a:endParaRPr lang="ru-RU" sz="900" b="0" i="0" u="none" strike="noStrike">
                        <a:solidFill>
                          <a:srgbClr val="000000"/>
                        </a:solidFill>
                        <a:effectLst/>
                        <a:latin typeface="Arial" panose="020B0604020202020204" pitchFamily="34" charset="0"/>
                      </a:endParaRPr>
                    </a:p>
                  </a:txBody>
                  <a:tcPr marL="4273" marR="4273" marT="4273" marB="0" anchor="ctr"/>
                </a:tc>
                <a:tc>
                  <a:txBody>
                    <a:bodyPr/>
                    <a:lstStyle/>
                    <a:p>
                      <a:pPr algn="ctr" fontAlgn="ctr"/>
                      <a:r>
                        <a:rPr lang="ru-RU" sz="900" u="none" strike="noStrike">
                          <a:effectLst/>
                        </a:rPr>
                        <a:t>Отраслевой  показатель</a:t>
                      </a:r>
                      <a:endParaRPr lang="ru-RU" sz="900" b="0" i="0" u="none" strike="noStrike">
                        <a:solidFill>
                          <a:srgbClr val="000000"/>
                        </a:solidFill>
                        <a:effectLst/>
                        <a:latin typeface="Arial" panose="020B0604020202020204" pitchFamily="34" charset="0"/>
                      </a:endParaRPr>
                    </a:p>
                  </a:txBody>
                  <a:tcPr marL="4273" marR="4273" marT="4273" marB="0" anchor="ctr"/>
                </a:tc>
                <a:tc>
                  <a:txBody>
                    <a:bodyPr/>
                    <a:lstStyle/>
                    <a:p>
                      <a:pPr algn="ctr" fontAlgn="ctr"/>
                      <a:r>
                        <a:rPr lang="ru-RU" sz="900" u="none" strike="noStrike">
                          <a:effectLst/>
                        </a:rPr>
                        <a:t>Процент</a:t>
                      </a:r>
                      <a:endParaRPr lang="ru-RU" sz="900" b="0" i="0" u="none" strike="noStrike">
                        <a:solidFill>
                          <a:srgbClr val="000000"/>
                        </a:solidFill>
                        <a:effectLst/>
                        <a:latin typeface="Arial" panose="020B0604020202020204" pitchFamily="34" charset="0"/>
                      </a:endParaRPr>
                    </a:p>
                  </a:txBody>
                  <a:tcPr marL="4273" marR="4273" marT="4273" marB="0" anchor="ctr"/>
                </a:tc>
                <a:tc>
                  <a:txBody>
                    <a:bodyPr/>
                    <a:lstStyle/>
                    <a:p>
                      <a:pPr algn="ctr" fontAlgn="ctr"/>
                      <a:r>
                        <a:rPr lang="ru-RU" sz="900" u="none" strike="noStrike" dirty="0">
                          <a:effectLst/>
                        </a:rPr>
                        <a:t>3,6</a:t>
                      </a:r>
                      <a:endParaRPr lang="ru-RU" sz="900" b="0" i="0" u="none" strike="noStrike" dirty="0">
                        <a:solidFill>
                          <a:srgbClr val="000000"/>
                        </a:solidFill>
                        <a:effectLst/>
                        <a:latin typeface="Arial" panose="020B0604020202020204" pitchFamily="34" charset="0"/>
                      </a:endParaRPr>
                    </a:p>
                  </a:txBody>
                  <a:tcPr marL="4273" marR="4273" marT="4273" marB="0" anchor="ctr"/>
                </a:tc>
                <a:tc>
                  <a:txBody>
                    <a:bodyPr/>
                    <a:lstStyle/>
                    <a:p>
                      <a:pPr marL="0" algn="ctr" defTabSz="914400" rtl="0" eaLnBrk="1" fontAlgn="ctr" latinLnBrk="0" hangingPunct="1"/>
                      <a:r>
                        <a:rPr lang="ru-RU" sz="900" u="none" strike="noStrike" kern="1200" dirty="0">
                          <a:solidFill>
                            <a:schemeClr val="dk1"/>
                          </a:solidFill>
                          <a:effectLst/>
                          <a:latin typeface="+mn-lt"/>
                          <a:ea typeface="+mn-ea"/>
                          <a:cs typeface="+mn-cs"/>
                        </a:rPr>
                        <a:t>7,2</a:t>
                      </a:r>
                    </a:p>
                  </a:txBody>
                  <a:tcPr marL="9525" marR="9525" marT="9525" marB="0" anchor="ctr"/>
                </a:tc>
                <a:tc>
                  <a:txBody>
                    <a:bodyPr/>
                    <a:lstStyle/>
                    <a:p>
                      <a:pPr algn="ctr" fontAlgn="ctr"/>
                      <a:r>
                        <a:rPr lang="ru-RU" sz="900" u="none" strike="noStrike" dirty="0">
                          <a:effectLst/>
                        </a:rPr>
                        <a:t>3,6</a:t>
                      </a:r>
                      <a:endParaRPr lang="ru-RU" sz="900" b="0" i="0" u="none" strike="noStrike" dirty="0">
                        <a:solidFill>
                          <a:srgbClr val="000000"/>
                        </a:solidFill>
                        <a:effectLst/>
                        <a:latin typeface="Arial" panose="020B0604020202020204" pitchFamily="34" charset="0"/>
                      </a:endParaRPr>
                    </a:p>
                  </a:txBody>
                  <a:tcPr marL="4273" marR="4273" marT="4273" marB="0" anchor="ctr"/>
                </a:tc>
                <a:tc>
                  <a:txBody>
                    <a:bodyPr/>
                    <a:lstStyle/>
                    <a:p>
                      <a:pPr algn="ctr" fontAlgn="ctr"/>
                      <a:r>
                        <a:rPr lang="ru-RU" sz="900" u="none" strike="noStrike">
                          <a:effectLst/>
                        </a:rPr>
                        <a:t>3,6</a:t>
                      </a:r>
                      <a:endParaRPr lang="ru-RU" sz="900" b="0" i="0" u="none" strike="noStrike">
                        <a:solidFill>
                          <a:srgbClr val="000000"/>
                        </a:solidFill>
                        <a:effectLst/>
                        <a:latin typeface="Arial" panose="020B0604020202020204" pitchFamily="34" charset="0"/>
                      </a:endParaRPr>
                    </a:p>
                  </a:txBody>
                  <a:tcPr marL="4273" marR="4273" marT="4273" marB="0" anchor="ctr"/>
                </a:tc>
                <a:tc>
                  <a:txBody>
                    <a:bodyPr/>
                    <a:lstStyle/>
                    <a:p>
                      <a:pPr algn="ctr" fontAlgn="ctr"/>
                      <a:r>
                        <a:rPr lang="ru-RU" sz="900" u="none" strike="noStrike">
                          <a:effectLst/>
                        </a:rPr>
                        <a:t>3,6</a:t>
                      </a:r>
                      <a:endParaRPr lang="ru-RU" sz="900" b="0" i="0" u="none" strike="noStrike">
                        <a:solidFill>
                          <a:srgbClr val="000000"/>
                        </a:solidFill>
                        <a:effectLst/>
                        <a:latin typeface="Arial" panose="020B0604020202020204" pitchFamily="34" charset="0"/>
                      </a:endParaRPr>
                    </a:p>
                  </a:txBody>
                  <a:tcPr marL="4273" marR="4273" marT="4273" marB="0" anchor="ctr"/>
                </a:tc>
                <a:tc>
                  <a:txBody>
                    <a:bodyPr/>
                    <a:lstStyle/>
                    <a:p>
                      <a:pPr algn="ctr" fontAlgn="ctr"/>
                      <a:r>
                        <a:rPr lang="ru-RU" sz="900" u="none" strike="noStrike">
                          <a:effectLst/>
                        </a:rPr>
                        <a:t>3,6</a:t>
                      </a:r>
                      <a:endParaRPr lang="ru-RU" sz="900" b="0" i="0" u="none" strike="noStrike">
                        <a:solidFill>
                          <a:srgbClr val="000000"/>
                        </a:solidFill>
                        <a:effectLst/>
                        <a:latin typeface="Arial" panose="020B0604020202020204" pitchFamily="34" charset="0"/>
                      </a:endParaRPr>
                    </a:p>
                  </a:txBody>
                  <a:tcPr marL="4273" marR="4273" marT="4273" marB="0" anchor="ctr"/>
                </a:tc>
                <a:extLst>
                  <a:ext uri="{0D108BD9-81ED-4DB2-BD59-A6C34878D82A}">
                    <a16:rowId xmlns:a16="http://schemas.microsoft.com/office/drawing/2014/main" val="1001622132"/>
                  </a:ext>
                </a:extLst>
              </a:tr>
              <a:tr h="200812">
                <a:tc>
                  <a:txBody>
                    <a:bodyPr/>
                    <a:lstStyle/>
                    <a:p>
                      <a:pPr algn="l" fontAlgn="ctr"/>
                      <a:r>
                        <a:rPr lang="ru-RU" sz="900" u="none" strike="noStrike" dirty="0">
                          <a:effectLst/>
                        </a:rPr>
                        <a:t>Доля несостоявшихся торгов от общего количества объявленных торгов</a:t>
                      </a:r>
                      <a:endParaRPr lang="ru-RU" sz="900" b="0" i="0" u="none" strike="noStrike" dirty="0">
                        <a:solidFill>
                          <a:srgbClr val="000000"/>
                        </a:solidFill>
                        <a:effectLst/>
                        <a:latin typeface="Arial" panose="020B0604020202020204" pitchFamily="34" charset="0"/>
                      </a:endParaRPr>
                    </a:p>
                  </a:txBody>
                  <a:tcPr marL="4273" marR="4273" marT="4273" marB="0" anchor="ctr"/>
                </a:tc>
                <a:tc>
                  <a:txBody>
                    <a:bodyPr/>
                    <a:lstStyle/>
                    <a:p>
                      <a:pPr algn="ctr" fontAlgn="ctr"/>
                      <a:r>
                        <a:rPr lang="ru-RU" sz="900" u="none" strike="noStrike">
                          <a:effectLst/>
                        </a:rPr>
                        <a:t>Отраслевой  показатель</a:t>
                      </a:r>
                      <a:endParaRPr lang="ru-RU" sz="900" b="0" i="0" u="none" strike="noStrike">
                        <a:solidFill>
                          <a:srgbClr val="000000"/>
                        </a:solidFill>
                        <a:effectLst/>
                        <a:latin typeface="Arial" panose="020B0604020202020204" pitchFamily="34" charset="0"/>
                      </a:endParaRPr>
                    </a:p>
                  </a:txBody>
                  <a:tcPr marL="4273" marR="4273" marT="4273" marB="0" anchor="ctr"/>
                </a:tc>
                <a:tc>
                  <a:txBody>
                    <a:bodyPr/>
                    <a:lstStyle/>
                    <a:p>
                      <a:pPr algn="ctr" fontAlgn="ctr"/>
                      <a:r>
                        <a:rPr lang="ru-RU" sz="900" u="none" strike="noStrike">
                          <a:effectLst/>
                        </a:rPr>
                        <a:t>Процент</a:t>
                      </a:r>
                      <a:endParaRPr lang="ru-RU" sz="900" b="0" i="0" u="none" strike="noStrike">
                        <a:solidFill>
                          <a:srgbClr val="000000"/>
                        </a:solidFill>
                        <a:effectLst/>
                        <a:latin typeface="Arial" panose="020B0604020202020204" pitchFamily="34" charset="0"/>
                      </a:endParaRPr>
                    </a:p>
                  </a:txBody>
                  <a:tcPr marL="4273" marR="4273" marT="4273" marB="0" anchor="ctr"/>
                </a:tc>
                <a:tc>
                  <a:txBody>
                    <a:bodyPr/>
                    <a:lstStyle/>
                    <a:p>
                      <a:pPr algn="ctr" fontAlgn="ctr"/>
                      <a:r>
                        <a:rPr lang="ru-RU" sz="900" u="none" strike="noStrike">
                          <a:effectLst/>
                        </a:rPr>
                        <a:t>20</a:t>
                      </a:r>
                      <a:endParaRPr lang="ru-RU" sz="900" b="0" i="0" u="none" strike="noStrike">
                        <a:solidFill>
                          <a:srgbClr val="000000"/>
                        </a:solidFill>
                        <a:effectLst/>
                        <a:latin typeface="Arial" panose="020B0604020202020204" pitchFamily="34" charset="0"/>
                      </a:endParaRPr>
                    </a:p>
                  </a:txBody>
                  <a:tcPr marL="4273" marR="4273" marT="4273" marB="0" anchor="ctr"/>
                </a:tc>
                <a:tc>
                  <a:txBody>
                    <a:bodyPr/>
                    <a:lstStyle/>
                    <a:p>
                      <a:pPr marL="0" algn="ctr" defTabSz="914400" rtl="0" eaLnBrk="1" fontAlgn="ctr" latinLnBrk="0" hangingPunct="1"/>
                      <a:r>
                        <a:rPr lang="ru-RU" sz="900" u="none" strike="noStrike" kern="1200" dirty="0">
                          <a:solidFill>
                            <a:schemeClr val="dk1"/>
                          </a:solidFill>
                          <a:effectLst/>
                          <a:latin typeface="+mn-lt"/>
                          <a:ea typeface="+mn-ea"/>
                          <a:cs typeface="+mn-cs"/>
                        </a:rPr>
                        <a:t>14,41</a:t>
                      </a:r>
                    </a:p>
                  </a:txBody>
                  <a:tcPr marL="9525" marR="9525" marT="9525" marB="0" anchor="ctr"/>
                </a:tc>
                <a:tc>
                  <a:txBody>
                    <a:bodyPr/>
                    <a:lstStyle/>
                    <a:p>
                      <a:pPr algn="ctr" fontAlgn="ctr"/>
                      <a:r>
                        <a:rPr lang="ru-RU" sz="900" u="none" strike="noStrike" dirty="0">
                          <a:effectLst/>
                        </a:rPr>
                        <a:t>40</a:t>
                      </a:r>
                      <a:endParaRPr lang="ru-RU" sz="900" b="0" i="0" u="none" strike="noStrike" dirty="0">
                        <a:solidFill>
                          <a:srgbClr val="000000"/>
                        </a:solidFill>
                        <a:effectLst/>
                        <a:latin typeface="Arial" panose="020B0604020202020204" pitchFamily="34" charset="0"/>
                      </a:endParaRPr>
                    </a:p>
                  </a:txBody>
                  <a:tcPr marL="4273" marR="4273" marT="4273" marB="0" anchor="ctr"/>
                </a:tc>
                <a:tc>
                  <a:txBody>
                    <a:bodyPr/>
                    <a:lstStyle/>
                    <a:p>
                      <a:pPr algn="ctr" fontAlgn="ctr"/>
                      <a:r>
                        <a:rPr lang="ru-RU" sz="900" u="none" strike="noStrike">
                          <a:effectLst/>
                        </a:rPr>
                        <a:t>40</a:t>
                      </a:r>
                      <a:endParaRPr lang="ru-RU" sz="900" b="0" i="0" u="none" strike="noStrike">
                        <a:solidFill>
                          <a:srgbClr val="000000"/>
                        </a:solidFill>
                        <a:effectLst/>
                        <a:latin typeface="Arial" panose="020B0604020202020204" pitchFamily="34" charset="0"/>
                      </a:endParaRPr>
                    </a:p>
                  </a:txBody>
                  <a:tcPr marL="4273" marR="4273" marT="4273" marB="0" anchor="ctr"/>
                </a:tc>
                <a:tc>
                  <a:txBody>
                    <a:bodyPr/>
                    <a:lstStyle/>
                    <a:p>
                      <a:pPr algn="ctr" fontAlgn="ctr"/>
                      <a:r>
                        <a:rPr lang="ru-RU" sz="900" u="none" strike="noStrike">
                          <a:effectLst/>
                        </a:rPr>
                        <a:t>40</a:t>
                      </a:r>
                      <a:endParaRPr lang="ru-RU" sz="900" b="0" i="0" u="none" strike="noStrike">
                        <a:solidFill>
                          <a:srgbClr val="000000"/>
                        </a:solidFill>
                        <a:effectLst/>
                        <a:latin typeface="Arial" panose="020B0604020202020204" pitchFamily="34" charset="0"/>
                      </a:endParaRPr>
                    </a:p>
                  </a:txBody>
                  <a:tcPr marL="4273" marR="4273" marT="4273" marB="0" anchor="ctr"/>
                </a:tc>
                <a:tc>
                  <a:txBody>
                    <a:bodyPr/>
                    <a:lstStyle/>
                    <a:p>
                      <a:pPr algn="ctr" fontAlgn="ctr"/>
                      <a:r>
                        <a:rPr lang="ru-RU" sz="900" u="none" strike="noStrike">
                          <a:effectLst/>
                        </a:rPr>
                        <a:t>40</a:t>
                      </a:r>
                      <a:endParaRPr lang="ru-RU" sz="900" b="0" i="0" u="none" strike="noStrike">
                        <a:solidFill>
                          <a:srgbClr val="000000"/>
                        </a:solidFill>
                        <a:effectLst/>
                        <a:latin typeface="Arial" panose="020B0604020202020204" pitchFamily="34" charset="0"/>
                      </a:endParaRPr>
                    </a:p>
                  </a:txBody>
                  <a:tcPr marL="4273" marR="4273" marT="4273" marB="0" anchor="ctr"/>
                </a:tc>
                <a:extLst>
                  <a:ext uri="{0D108BD9-81ED-4DB2-BD59-A6C34878D82A}">
                    <a16:rowId xmlns:a16="http://schemas.microsoft.com/office/drawing/2014/main" val="1050119761"/>
                  </a:ext>
                </a:extLst>
              </a:tr>
              <a:tr h="203557">
                <a:tc>
                  <a:txBody>
                    <a:bodyPr/>
                    <a:lstStyle/>
                    <a:p>
                      <a:pPr algn="l" fontAlgn="ctr"/>
                      <a:r>
                        <a:rPr lang="ru-RU" sz="900" u="none" strike="noStrike" dirty="0">
                          <a:effectLst/>
                        </a:rPr>
                        <a:t>Среднее количество участников на </a:t>
                      </a:r>
                      <a:r>
                        <a:rPr lang="ru-RU" sz="900" u="none" strike="noStrike" dirty="0" err="1">
                          <a:effectLst/>
                        </a:rPr>
                        <a:t>состаявшихся</a:t>
                      </a:r>
                      <a:r>
                        <a:rPr lang="ru-RU" sz="900" u="none" strike="noStrike" dirty="0">
                          <a:effectLst/>
                        </a:rPr>
                        <a:t> торгах</a:t>
                      </a:r>
                      <a:endParaRPr lang="ru-RU" sz="900" b="0" i="0" u="none" strike="noStrike" dirty="0">
                        <a:solidFill>
                          <a:srgbClr val="000000"/>
                        </a:solidFill>
                        <a:effectLst/>
                        <a:latin typeface="Arial" panose="020B0604020202020204" pitchFamily="34" charset="0"/>
                      </a:endParaRPr>
                    </a:p>
                  </a:txBody>
                  <a:tcPr marL="4273" marR="4273" marT="4273" marB="0" anchor="ctr"/>
                </a:tc>
                <a:tc>
                  <a:txBody>
                    <a:bodyPr/>
                    <a:lstStyle/>
                    <a:p>
                      <a:pPr algn="ctr" fontAlgn="ctr"/>
                      <a:r>
                        <a:rPr lang="ru-RU" sz="900" u="none" strike="noStrike">
                          <a:effectLst/>
                        </a:rPr>
                        <a:t>Отраслевой  показатель</a:t>
                      </a:r>
                      <a:endParaRPr lang="ru-RU" sz="900" b="0" i="0" u="none" strike="noStrike">
                        <a:solidFill>
                          <a:srgbClr val="000000"/>
                        </a:solidFill>
                        <a:effectLst/>
                        <a:latin typeface="Arial" panose="020B0604020202020204" pitchFamily="34" charset="0"/>
                      </a:endParaRPr>
                    </a:p>
                  </a:txBody>
                  <a:tcPr marL="4273" marR="4273" marT="4273" marB="0" anchor="ctr"/>
                </a:tc>
                <a:tc>
                  <a:txBody>
                    <a:bodyPr/>
                    <a:lstStyle/>
                    <a:p>
                      <a:pPr algn="ctr" fontAlgn="ctr"/>
                      <a:r>
                        <a:rPr lang="ru-RU" sz="900" u="none" strike="noStrike">
                          <a:effectLst/>
                        </a:rPr>
                        <a:t>единиц</a:t>
                      </a:r>
                      <a:endParaRPr lang="ru-RU" sz="900" b="0" i="0" u="none" strike="noStrike">
                        <a:solidFill>
                          <a:srgbClr val="000000"/>
                        </a:solidFill>
                        <a:effectLst/>
                        <a:latin typeface="Arial" panose="020B0604020202020204" pitchFamily="34" charset="0"/>
                      </a:endParaRPr>
                    </a:p>
                  </a:txBody>
                  <a:tcPr marL="4273" marR="4273" marT="4273" marB="0" anchor="ctr"/>
                </a:tc>
                <a:tc>
                  <a:txBody>
                    <a:bodyPr/>
                    <a:lstStyle/>
                    <a:p>
                      <a:pPr algn="ctr" fontAlgn="ctr"/>
                      <a:r>
                        <a:rPr lang="ru-RU" sz="900" u="none" strike="noStrike">
                          <a:effectLst/>
                        </a:rPr>
                        <a:t>3,4</a:t>
                      </a:r>
                      <a:endParaRPr lang="ru-RU" sz="900" b="0" i="0" u="none" strike="noStrike">
                        <a:solidFill>
                          <a:srgbClr val="000000"/>
                        </a:solidFill>
                        <a:effectLst/>
                        <a:latin typeface="Arial" panose="020B0604020202020204" pitchFamily="34" charset="0"/>
                      </a:endParaRPr>
                    </a:p>
                  </a:txBody>
                  <a:tcPr marL="4273" marR="4273" marT="4273" marB="0" anchor="ctr"/>
                </a:tc>
                <a:tc>
                  <a:txBody>
                    <a:bodyPr/>
                    <a:lstStyle/>
                    <a:p>
                      <a:pPr marL="0" algn="ctr" defTabSz="914400" rtl="0" eaLnBrk="1" fontAlgn="ctr" latinLnBrk="0" hangingPunct="1"/>
                      <a:r>
                        <a:rPr lang="ru-RU" sz="900" u="none" strike="noStrike" kern="1200" dirty="0">
                          <a:solidFill>
                            <a:schemeClr val="dk1"/>
                          </a:solidFill>
                          <a:effectLst/>
                          <a:latin typeface="+mn-lt"/>
                          <a:ea typeface="+mn-ea"/>
                          <a:cs typeface="+mn-cs"/>
                        </a:rPr>
                        <a:t>5,12</a:t>
                      </a:r>
                    </a:p>
                  </a:txBody>
                  <a:tcPr marL="9525" marR="9525" marT="9525" marB="0" anchor="ctr"/>
                </a:tc>
                <a:tc>
                  <a:txBody>
                    <a:bodyPr/>
                    <a:lstStyle/>
                    <a:p>
                      <a:pPr algn="ctr" fontAlgn="ctr"/>
                      <a:r>
                        <a:rPr lang="ru-RU" sz="900" u="none" strike="noStrike" dirty="0">
                          <a:effectLst/>
                        </a:rPr>
                        <a:t>4,3</a:t>
                      </a:r>
                      <a:endParaRPr lang="ru-RU" sz="900" b="0" i="0" u="none" strike="noStrike" dirty="0">
                        <a:solidFill>
                          <a:srgbClr val="000000"/>
                        </a:solidFill>
                        <a:effectLst/>
                        <a:latin typeface="Arial" panose="020B0604020202020204" pitchFamily="34" charset="0"/>
                      </a:endParaRPr>
                    </a:p>
                  </a:txBody>
                  <a:tcPr marL="4273" marR="4273" marT="4273" marB="0" anchor="ctr"/>
                </a:tc>
                <a:tc>
                  <a:txBody>
                    <a:bodyPr/>
                    <a:lstStyle/>
                    <a:p>
                      <a:pPr algn="ctr" fontAlgn="ctr"/>
                      <a:r>
                        <a:rPr lang="ru-RU" sz="900" u="none" strike="noStrike" dirty="0">
                          <a:effectLst/>
                        </a:rPr>
                        <a:t>4,4</a:t>
                      </a:r>
                      <a:endParaRPr lang="ru-RU" sz="900" b="0" i="0" u="none" strike="noStrike" dirty="0">
                        <a:solidFill>
                          <a:srgbClr val="000000"/>
                        </a:solidFill>
                        <a:effectLst/>
                        <a:latin typeface="Arial" panose="020B0604020202020204" pitchFamily="34" charset="0"/>
                      </a:endParaRPr>
                    </a:p>
                  </a:txBody>
                  <a:tcPr marL="4273" marR="4273" marT="4273" marB="0" anchor="ctr"/>
                </a:tc>
                <a:tc>
                  <a:txBody>
                    <a:bodyPr/>
                    <a:lstStyle/>
                    <a:p>
                      <a:pPr algn="ctr" fontAlgn="ctr"/>
                      <a:r>
                        <a:rPr lang="ru-RU" sz="900" u="none" strike="noStrike" dirty="0">
                          <a:effectLst/>
                        </a:rPr>
                        <a:t>4,5</a:t>
                      </a:r>
                      <a:endParaRPr lang="ru-RU" sz="900" b="0" i="0" u="none" strike="noStrike" dirty="0">
                        <a:solidFill>
                          <a:srgbClr val="000000"/>
                        </a:solidFill>
                        <a:effectLst/>
                        <a:latin typeface="Arial" panose="020B0604020202020204" pitchFamily="34" charset="0"/>
                      </a:endParaRPr>
                    </a:p>
                  </a:txBody>
                  <a:tcPr marL="4273" marR="4273" marT="4273" marB="0" anchor="ctr"/>
                </a:tc>
                <a:tc>
                  <a:txBody>
                    <a:bodyPr/>
                    <a:lstStyle/>
                    <a:p>
                      <a:pPr algn="ctr" fontAlgn="ctr"/>
                      <a:r>
                        <a:rPr lang="ru-RU" sz="900" u="none" strike="noStrike">
                          <a:effectLst/>
                        </a:rPr>
                        <a:t>3,4</a:t>
                      </a:r>
                      <a:endParaRPr lang="ru-RU" sz="900" b="0" i="0" u="none" strike="noStrike">
                        <a:solidFill>
                          <a:srgbClr val="000000"/>
                        </a:solidFill>
                        <a:effectLst/>
                        <a:latin typeface="Calibri" panose="020F0502020204030204" pitchFamily="34" charset="0"/>
                      </a:endParaRPr>
                    </a:p>
                  </a:txBody>
                  <a:tcPr marL="4273" marR="4273" marT="4273" marB="0" anchor="ctr"/>
                </a:tc>
                <a:extLst>
                  <a:ext uri="{0D108BD9-81ED-4DB2-BD59-A6C34878D82A}">
                    <a16:rowId xmlns:a16="http://schemas.microsoft.com/office/drawing/2014/main" val="2238451465"/>
                  </a:ext>
                </a:extLst>
              </a:tr>
              <a:tr h="200812">
                <a:tc>
                  <a:txBody>
                    <a:bodyPr/>
                    <a:lstStyle/>
                    <a:p>
                      <a:pPr algn="l" fontAlgn="ctr"/>
                      <a:r>
                        <a:rPr lang="ru-RU" sz="900" u="none" strike="noStrike" dirty="0">
                          <a:effectLst/>
                        </a:rPr>
                        <a:t>Доля общей экономии денежных средств от общей суммы </a:t>
                      </a:r>
                      <a:r>
                        <a:rPr lang="ru-RU" sz="900" u="none" strike="noStrike" dirty="0">
                          <a:solidFill>
                            <a:schemeClr val="tx1"/>
                          </a:solidFill>
                          <a:effectLst/>
                        </a:rPr>
                        <a:t>объявленных торгов</a:t>
                      </a:r>
                      <a:endParaRPr lang="ru-RU" sz="900" b="0" i="0" u="none" strike="noStrike" dirty="0">
                        <a:solidFill>
                          <a:schemeClr val="tx1"/>
                        </a:solidFill>
                        <a:effectLst/>
                        <a:latin typeface="Arial" panose="020B0604020202020204" pitchFamily="34" charset="0"/>
                      </a:endParaRPr>
                    </a:p>
                  </a:txBody>
                  <a:tcPr marL="4273" marR="4273" marT="4273" marB="0" anchor="ctr"/>
                </a:tc>
                <a:tc>
                  <a:txBody>
                    <a:bodyPr/>
                    <a:lstStyle/>
                    <a:p>
                      <a:pPr algn="ctr" fontAlgn="ctr"/>
                      <a:r>
                        <a:rPr lang="ru-RU" sz="900" u="none" strike="noStrike">
                          <a:effectLst/>
                        </a:rPr>
                        <a:t>Отраслевой  показатель</a:t>
                      </a:r>
                      <a:endParaRPr lang="ru-RU" sz="900" b="0" i="0" u="none" strike="noStrike">
                        <a:solidFill>
                          <a:srgbClr val="000000"/>
                        </a:solidFill>
                        <a:effectLst/>
                        <a:latin typeface="Arial" panose="020B0604020202020204" pitchFamily="34" charset="0"/>
                      </a:endParaRPr>
                    </a:p>
                  </a:txBody>
                  <a:tcPr marL="4273" marR="4273" marT="4273" marB="0" anchor="ctr"/>
                </a:tc>
                <a:tc>
                  <a:txBody>
                    <a:bodyPr/>
                    <a:lstStyle/>
                    <a:p>
                      <a:pPr algn="ctr" fontAlgn="ctr"/>
                      <a:r>
                        <a:rPr lang="ru-RU" sz="900" u="none" strike="noStrike">
                          <a:effectLst/>
                        </a:rPr>
                        <a:t>Процент</a:t>
                      </a:r>
                      <a:endParaRPr lang="ru-RU" sz="900" b="0" i="0" u="none" strike="noStrike">
                        <a:solidFill>
                          <a:srgbClr val="000000"/>
                        </a:solidFill>
                        <a:effectLst/>
                        <a:latin typeface="Arial" panose="020B0604020202020204" pitchFamily="34" charset="0"/>
                      </a:endParaRPr>
                    </a:p>
                  </a:txBody>
                  <a:tcPr marL="4273" marR="4273" marT="4273" marB="0" anchor="ctr"/>
                </a:tc>
                <a:tc>
                  <a:txBody>
                    <a:bodyPr/>
                    <a:lstStyle/>
                    <a:p>
                      <a:pPr algn="ctr" fontAlgn="ctr"/>
                      <a:r>
                        <a:rPr lang="ru-RU" sz="900" u="none" strike="noStrike">
                          <a:effectLst/>
                        </a:rPr>
                        <a:t>9</a:t>
                      </a:r>
                      <a:endParaRPr lang="ru-RU" sz="900" b="0" i="0" u="none" strike="noStrike">
                        <a:solidFill>
                          <a:srgbClr val="000000"/>
                        </a:solidFill>
                        <a:effectLst/>
                        <a:latin typeface="Arial" panose="020B0604020202020204" pitchFamily="34" charset="0"/>
                      </a:endParaRPr>
                    </a:p>
                  </a:txBody>
                  <a:tcPr marL="4273" marR="4273" marT="4273" marB="0" anchor="ctr"/>
                </a:tc>
                <a:tc>
                  <a:txBody>
                    <a:bodyPr/>
                    <a:lstStyle/>
                    <a:p>
                      <a:pPr marL="0" algn="ctr" defTabSz="914400" rtl="0" eaLnBrk="1" fontAlgn="ctr" latinLnBrk="0" hangingPunct="1"/>
                      <a:r>
                        <a:rPr lang="ru-RU" sz="900" u="none" strike="noStrike" kern="1200" dirty="0">
                          <a:solidFill>
                            <a:schemeClr val="dk1"/>
                          </a:solidFill>
                          <a:effectLst/>
                          <a:latin typeface="+mn-lt"/>
                          <a:ea typeface="+mn-ea"/>
                          <a:cs typeface="+mn-cs"/>
                        </a:rPr>
                        <a:t>9,35</a:t>
                      </a:r>
                    </a:p>
                  </a:txBody>
                  <a:tcPr marL="9525" marR="9525" marT="9525" marB="0" anchor="ctr"/>
                </a:tc>
                <a:tc>
                  <a:txBody>
                    <a:bodyPr/>
                    <a:lstStyle/>
                    <a:p>
                      <a:pPr algn="ctr" fontAlgn="ctr"/>
                      <a:r>
                        <a:rPr lang="ru-RU" sz="900" u="none" strike="noStrike" dirty="0">
                          <a:effectLst/>
                        </a:rPr>
                        <a:t>7</a:t>
                      </a:r>
                      <a:endParaRPr lang="ru-RU" sz="900" b="0" i="0" u="none" strike="noStrike" dirty="0">
                        <a:solidFill>
                          <a:srgbClr val="000000"/>
                        </a:solidFill>
                        <a:effectLst/>
                        <a:latin typeface="Arial" panose="020B0604020202020204" pitchFamily="34" charset="0"/>
                      </a:endParaRPr>
                    </a:p>
                  </a:txBody>
                  <a:tcPr marL="4273" marR="4273" marT="4273" marB="0" anchor="ctr"/>
                </a:tc>
                <a:tc>
                  <a:txBody>
                    <a:bodyPr/>
                    <a:lstStyle/>
                    <a:p>
                      <a:pPr algn="ctr" fontAlgn="ctr"/>
                      <a:r>
                        <a:rPr lang="ru-RU" sz="900" u="none" strike="noStrike">
                          <a:effectLst/>
                        </a:rPr>
                        <a:t>7</a:t>
                      </a:r>
                      <a:endParaRPr lang="ru-RU" sz="900" b="0" i="0" u="none" strike="noStrike">
                        <a:solidFill>
                          <a:srgbClr val="000000"/>
                        </a:solidFill>
                        <a:effectLst/>
                        <a:latin typeface="Arial" panose="020B0604020202020204" pitchFamily="34" charset="0"/>
                      </a:endParaRPr>
                    </a:p>
                  </a:txBody>
                  <a:tcPr marL="4273" marR="4273" marT="4273" marB="0" anchor="ctr"/>
                </a:tc>
                <a:tc>
                  <a:txBody>
                    <a:bodyPr/>
                    <a:lstStyle/>
                    <a:p>
                      <a:pPr algn="ctr" fontAlgn="ctr"/>
                      <a:r>
                        <a:rPr lang="ru-RU" sz="900" u="none" strike="noStrike">
                          <a:effectLst/>
                        </a:rPr>
                        <a:t>7</a:t>
                      </a:r>
                      <a:endParaRPr lang="ru-RU" sz="900" b="0" i="0" u="none" strike="noStrike">
                        <a:solidFill>
                          <a:srgbClr val="000000"/>
                        </a:solidFill>
                        <a:effectLst/>
                        <a:latin typeface="Calibri" panose="020F0502020204030204" pitchFamily="34" charset="0"/>
                      </a:endParaRPr>
                    </a:p>
                  </a:txBody>
                  <a:tcPr marL="4273" marR="4273" marT="4273" marB="0" anchor="ctr"/>
                </a:tc>
                <a:tc>
                  <a:txBody>
                    <a:bodyPr/>
                    <a:lstStyle/>
                    <a:p>
                      <a:pPr algn="ctr" fontAlgn="ctr"/>
                      <a:r>
                        <a:rPr lang="ru-RU" sz="900" u="none" strike="noStrike">
                          <a:effectLst/>
                        </a:rPr>
                        <a:t>7</a:t>
                      </a:r>
                      <a:endParaRPr lang="ru-RU" sz="900" b="0" i="0" u="none" strike="noStrike">
                        <a:solidFill>
                          <a:srgbClr val="000000"/>
                        </a:solidFill>
                        <a:effectLst/>
                        <a:latin typeface="Calibri" panose="020F0502020204030204" pitchFamily="34" charset="0"/>
                      </a:endParaRPr>
                    </a:p>
                  </a:txBody>
                  <a:tcPr marL="4273" marR="4273" marT="4273" marB="0" anchor="ctr"/>
                </a:tc>
                <a:extLst>
                  <a:ext uri="{0D108BD9-81ED-4DB2-BD59-A6C34878D82A}">
                    <a16:rowId xmlns:a16="http://schemas.microsoft.com/office/drawing/2014/main" val="2643935508"/>
                  </a:ext>
                </a:extLst>
              </a:tr>
              <a:tr h="727124">
                <a:tc>
                  <a:txBody>
                    <a:bodyPr/>
                    <a:lstStyle/>
                    <a:p>
                      <a:pPr algn="l" fontAlgn="ctr"/>
                      <a:r>
                        <a:rPr lang="ru-RU" sz="900" u="none" strike="noStrike" dirty="0">
                          <a:effectLst/>
                        </a:rPr>
                        <a:t>Доля закупок среди субъектов малого и среднего предпринимательства, социально ориентированных некоммерческих организаций, осуществляемых в соответствии с Федеральным законом от 05.04.2013 № 44-ФЗ "О контрактной системе в сфере закупок товаров, работ, услуг для обеспечения государственных и муниципальных нужд"</a:t>
                      </a:r>
                      <a:endParaRPr lang="ru-RU" sz="900" b="0" i="0" u="none" strike="noStrike" dirty="0">
                        <a:solidFill>
                          <a:srgbClr val="000000"/>
                        </a:solidFill>
                        <a:effectLst/>
                        <a:latin typeface="Arial" panose="020B0604020202020204" pitchFamily="34" charset="0"/>
                      </a:endParaRPr>
                    </a:p>
                  </a:txBody>
                  <a:tcPr marL="4273" marR="4273" marT="4273" marB="0" anchor="ctr"/>
                </a:tc>
                <a:tc>
                  <a:txBody>
                    <a:bodyPr/>
                    <a:lstStyle/>
                    <a:p>
                      <a:pPr algn="ctr" fontAlgn="ctr"/>
                      <a:r>
                        <a:rPr lang="ru-RU" sz="900" u="none" strike="noStrike">
                          <a:effectLst/>
                        </a:rPr>
                        <a:t>Отраслевой  показатель</a:t>
                      </a:r>
                      <a:endParaRPr lang="ru-RU" sz="900" b="0" i="0" u="none" strike="noStrike">
                        <a:solidFill>
                          <a:srgbClr val="000000"/>
                        </a:solidFill>
                        <a:effectLst/>
                        <a:latin typeface="Arial" panose="020B0604020202020204" pitchFamily="34" charset="0"/>
                      </a:endParaRPr>
                    </a:p>
                  </a:txBody>
                  <a:tcPr marL="4273" marR="4273" marT="4273" marB="0" anchor="ctr"/>
                </a:tc>
                <a:tc>
                  <a:txBody>
                    <a:bodyPr/>
                    <a:lstStyle/>
                    <a:p>
                      <a:pPr algn="ctr" fontAlgn="ctr"/>
                      <a:r>
                        <a:rPr lang="ru-RU" sz="900" u="none" strike="noStrike">
                          <a:effectLst/>
                        </a:rPr>
                        <a:t>Процент</a:t>
                      </a:r>
                      <a:endParaRPr lang="ru-RU" sz="900" b="0" i="0" u="none" strike="noStrike">
                        <a:solidFill>
                          <a:srgbClr val="000000"/>
                        </a:solidFill>
                        <a:effectLst/>
                        <a:latin typeface="Arial" panose="020B0604020202020204" pitchFamily="34" charset="0"/>
                      </a:endParaRPr>
                    </a:p>
                  </a:txBody>
                  <a:tcPr marL="4273" marR="4273" marT="4273" marB="0" anchor="ctr"/>
                </a:tc>
                <a:tc>
                  <a:txBody>
                    <a:bodyPr/>
                    <a:lstStyle/>
                    <a:p>
                      <a:pPr algn="ctr" fontAlgn="ctr"/>
                      <a:r>
                        <a:rPr lang="ru-RU" sz="900" u="none" strike="noStrike">
                          <a:effectLst/>
                        </a:rPr>
                        <a:t>25</a:t>
                      </a:r>
                      <a:endParaRPr lang="ru-RU" sz="900" b="0" i="0" u="none" strike="noStrike">
                        <a:solidFill>
                          <a:srgbClr val="000000"/>
                        </a:solidFill>
                        <a:effectLst/>
                        <a:latin typeface="Arial" panose="020B0604020202020204" pitchFamily="34" charset="0"/>
                      </a:endParaRPr>
                    </a:p>
                  </a:txBody>
                  <a:tcPr marL="4273" marR="4273" marT="4273" marB="0" anchor="ct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endParaRPr lang="ru-RU" sz="900" u="none" strike="noStrike" kern="1200" dirty="0">
                        <a:solidFill>
                          <a:schemeClr val="dk1"/>
                        </a:solidFill>
                        <a:effectLst/>
                        <a:latin typeface="+mn-lt"/>
                        <a:ea typeface="+mn-ea"/>
                        <a:cs typeface="+mn-cs"/>
                      </a:endParaRPr>
                    </a:p>
                    <a:p>
                      <a:pPr marL="0" marR="0" lvl="0" indent="0" algn="ctr" defTabSz="914400" rtl="0" eaLnBrk="1" fontAlgn="ctr" latinLnBrk="0" hangingPunct="1">
                        <a:lnSpc>
                          <a:spcPct val="100000"/>
                        </a:lnSpc>
                        <a:spcBef>
                          <a:spcPts val="0"/>
                        </a:spcBef>
                        <a:spcAft>
                          <a:spcPts val="0"/>
                        </a:spcAft>
                        <a:buClrTx/>
                        <a:buSzTx/>
                        <a:buFontTx/>
                        <a:buNone/>
                        <a:tabLst/>
                        <a:defRPr/>
                      </a:pPr>
                      <a:r>
                        <a:rPr lang="ru-RU" sz="900" u="none" strike="noStrike" kern="1200" dirty="0">
                          <a:solidFill>
                            <a:schemeClr val="dk1"/>
                          </a:solidFill>
                          <a:effectLst/>
                          <a:latin typeface="+mn-lt"/>
                          <a:ea typeface="+mn-ea"/>
                          <a:cs typeface="+mn-cs"/>
                        </a:rPr>
                        <a:t>70,02</a:t>
                      </a:r>
                    </a:p>
                    <a:p>
                      <a:pPr marL="0" algn="ctr" defTabSz="914400" rtl="0" eaLnBrk="1" fontAlgn="ctr" latinLnBrk="0" hangingPunct="1"/>
                      <a:endParaRPr lang="ru-RU" sz="900" u="none" strike="noStrike" kern="1200" dirty="0">
                        <a:solidFill>
                          <a:schemeClr val="dk1"/>
                        </a:solidFill>
                        <a:effectLst/>
                        <a:latin typeface="+mn-lt"/>
                        <a:ea typeface="+mn-ea"/>
                        <a:cs typeface="+mn-cs"/>
                      </a:endParaRPr>
                    </a:p>
                  </a:txBody>
                  <a:tcPr marL="4273" marR="4273" marT="4273" marB="0" anchor="ctr"/>
                </a:tc>
                <a:tc>
                  <a:txBody>
                    <a:bodyPr/>
                    <a:lstStyle/>
                    <a:p>
                      <a:pPr algn="ctr" fontAlgn="ctr"/>
                      <a:r>
                        <a:rPr lang="ru-RU" sz="900" u="none" strike="noStrike" dirty="0">
                          <a:effectLst/>
                        </a:rPr>
                        <a:t>34</a:t>
                      </a:r>
                      <a:endParaRPr lang="ru-RU" sz="900" b="0" i="0" u="none" strike="noStrike" dirty="0">
                        <a:solidFill>
                          <a:srgbClr val="000000"/>
                        </a:solidFill>
                        <a:effectLst/>
                        <a:latin typeface="Arial" panose="020B0604020202020204" pitchFamily="34" charset="0"/>
                      </a:endParaRPr>
                    </a:p>
                  </a:txBody>
                  <a:tcPr marL="4273" marR="4273" marT="4273" marB="0" anchor="ctr"/>
                </a:tc>
                <a:tc>
                  <a:txBody>
                    <a:bodyPr/>
                    <a:lstStyle/>
                    <a:p>
                      <a:pPr algn="ctr" fontAlgn="ctr"/>
                      <a:r>
                        <a:rPr lang="ru-RU" sz="900" u="none" strike="noStrike" dirty="0">
                          <a:effectLst/>
                        </a:rPr>
                        <a:t>35</a:t>
                      </a:r>
                      <a:endParaRPr lang="ru-RU" sz="900" b="0" i="0" u="none" strike="noStrike" dirty="0">
                        <a:solidFill>
                          <a:srgbClr val="000000"/>
                        </a:solidFill>
                        <a:effectLst/>
                        <a:latin typeface="Arial" panose="020B0604020202020204" pitchFamily="34" charset="0"/>
                      </a:endParaRPr>
                    </a:p>
                  </a:txBody>
                  <a:tcPr marL="4273" marR="4273" marT="4273" marB="0" anchor="ctr"/>
                </a:tc>
                <a:tc>
                  <a:txBody>
                    <a:bodyPr/>
                    <a:lstStyle/>
                    <a:p>
                      <a:pPr algn="ctr" fontAlgn="ctr"/>
                      <a:r>
                        <a:rPr lang="ru-RU" sz="900" u="none" strike="noStrike" dirty="0">
                          <a:effectLst/>
                        </a:rPr>
                        <a:t>35</a:t>
                      </a:r>
                      <a:endParaRPr lang="ru-RU" sz="900" b="0" i="0" u="none" strike="noStrike" dirty="0">
                        <a:solidFill>
                          <a:srgbClr val="000000"/>
                        </a:solidFill>
                        <a:effectLst/>
                        <a:latin typeface="Arial" panose="020B0604020202020204" pitchFamily="34" charset="0"/>
                      </a:endParaRPr>
                    </a:p>
                  </a:txBody>
                  <a:tcPr marL="4273" marR="4273" marT="4273" marB="0" anchor="ctr"/>
                </a:tc>
                <a:tc>
                  <a:txBody>
                    <a:bodyPr/>
                    <a:lstStyle/>
                    <a:p>
                      <a:pPr algn="ctr" fontAlgn="ctr"/>
                      <a:r>
                        <a:rPr lang="ru-RU" sz="900" u="none" strike="noStrike">
                          <a:effectLst/>
                        </a:rPr>
                        <a:t>33</a:t>
                      </a:r>
                      <a:endParaRPr lang="ru-RU" sz="900" b="0" i="0" u="none" strike="noStrike">
                        <a:solidFill>
                          <a:srgbClr val="000000"/>
                        </a:solidFill>
                        <a:effectLst/>
                        <a:latin typeface="Arial" panose="020B0604020202020204" pitchFamily="34" charset="0"/>
                      </a:endParaRPr>
                    </a:p>
                  </a:txBody>
                  <a:tcPr marL="4273" marR="4273" marT="4273" marB="0" anchor="ctr"/>
                </a:tc>
                <a:extLst>
                  <a:ext uri="{0D108BD9-81ED-4DB2-BD59-A6C34878D82A}">
                    <a16:rowId xmlns:a16="http://schemas.microsoft.com/office/drawing/2014/main" val="2294347922"/>
                  </a:ext>
                </a:extLst>
              </a:tr>
              <a:tr h="363562">
                <a:tc>
                  <a:txBody>
                    <a:bodyPr/>
                    <a:lstStyle/>
                    <a:p>
                      <a:pPr algn="l" fontAlgn="ctr"/>
                      <a:r>
                        <a:rPr lang="ru-RU" sz="900" u="none" strike="noStrike" dirty="0">
                          <a:effectLst/>
                        </a:rPr>
                        <a:t>Количество реализованных требований Стандарта развития конкуренции в муниципальном образовании   Московской области</a:t>
                      </a:r>
                      <a:endParaRPr lang="ru-RU" sz="900" b="0" i="0" u="none" strike="noStrike" dirty="0">
                        <a:solidFill>
                          <a:srgbClr val="000000"/>
                        </a:solidFill>
                        <a:effectLst/>
                        <a:latin typeface="Arial" panose="020B0604020202020204" pitchFamily="34" charset="0"/>
                      </a:endParaRPr>
                    </a:p>
                  </a:txBody>
                  <a:tcPr marL="4273" marR="4273" marT="4273" marB="0" anchor="ctr"/>
                </a:tc>
                <a:tc>
                  <a:txBody>
                    <a:bodyPr/>
                    <a:lstStyle/>
                    <a:p>
                      <a:pPr algn="ctr" fontAlgn="ctr"/>
                      <a:r>
                        <a:rPr lang="ru-RU" sz="900" u="none" strike="noStrike">
                          <a:effectLst/>
                        </a:rPr>
                        <a:t>Отраслевой  показатель</a:t>
                      </a:r>
                      <a:endParaRPr lang="ru-RU" sz="900" b="0" i="0" u="none" strike="noStrike">
                        <a:solidFill>
                          <a:srgbClr val="000000"/>
                        </a:solidFill>
                        <a:effectLst/>
                        <a:latin typeface="Arial" panose="020B0604020202020204" pitchFamily="34" charset="0"/>
                      </a:endParaRPr>
                    </a:p>
                  </a:txBody>
                  <a:tcPr marL="4273" marR="4273" marT="4273" marB="0" anchor="ctr"/>
                </a:tc>
                <a:tc>
                  <a:txBody>
                    <a:bodyPr/>
                    <a:lstStyle/>
                    <a:p>
                      <a:pPr algn="ctr" fontAlgn="ctr"/>
                      <a:r>
                        <a:rPr lang="ru-RU" sz="900" u="none" strike="noStrike">
                          <a:effectLst/>
                        </a:rPr>
                        <a:t>единиц</a:t>
                      </a:r>
                      <a:endParaRPr lang="ru-RU" sz="900" b="0" i="0" u="none" strike="noStrike">
                        <a:solidFill>
                          <a:srgbClr val="000000"/>
                        </a:solidFill>
                        <a:effectLst/>
                        <a:latin typeface="Arial" panose="020B0604020202020204" pitchFamily="34" charset="0"/>
                      </a:endParaRPr>
                    </a:p>
                  </a:txBody>
                  <a:tcPr marL="4273" marR="4273" marT="4273" marB="0" anchor="ctr"/>
                </a:tc>
                <a:tc>
                  <a:txBody>
                    <a:bodyPr/>
                    <a:lstStyle/>
                    <a:p>
                      <a:pPr algn="ctr" fontAlgn="ctr"/>
                      <a:r>
                        <a:rPr lang="ru-RU" sz="900" u="none" strike="noStrike">
                          <a:effectLst/>
                        </a:rPr>
                        <a:t>5</a:t>
                      </a:r>
                      <a:endParaRPr lang="ru-RU" sz="900" b="0" i="0" u="none" strike="noStrike">
                        <a:solidFill>
                          <a:srgbClr val="000000"/>
                        </a:solidFill>
                        <a:effectLst/>
                        <a:latin typeface="Arial" panose="020B0604020202020204" pitchFamily="34" charset="0"/>
                      </a:endParaRPr>
                    </a:p>
                  </a:txBody>
                  <a:tcPr marL="4273" marR="4273" marT="4273" marB="0" anchor="ctr"/>
                </a:tc>
                <a:tc>
                  <a:txBody>
                    <a:bodyPr/>
                    <a:lstStyle/>
                    <a:p>
                      <a:pPr algn="ctr" fontAlgn="ctr"/>
                      <a:r>
                        <a:rPr lang="ru-RU" sz="900" u="none" strike="noStrike">
                          <a:effectLst/>
                        </a:rPr>
                        <a:t>5</a:t>
                      </a:r>
                      <a:endParaRPr lang="ru-RU" sz="900" b="0" i="0" u="none" strike="noStrike">
                        <a:solidFill>
                          <a:srgbClr val="000000"/>
                        </a:solidFill>
                        <a:effectLst/>
                        <a:latin typeface="Arial" panose="020B0604020202020204" pitchFamily="34" charset="0"/>
                      </a:endParaRPr>
                    </a:p>
                  </a:txBody>
                  <a:tcPr marL="4273" marR="4273" marT="4273" marB="0" anchor="ctr"/>
                </a:tc>
                <a:tc>
                  <a:txBody>
                    <a:bodyPr/>
                    <a:lstStyle/>
                    <a:p>
                      <a:pPr algn="ctr" fontAlgn="ctr"/>
                      <a:r>
                        <a:rPr lang="ru-RU" sz="900" u="none" strike="noStrike">
                          <a:effectLst/>
                        </a:rPr>
                        <a:t>5</a:t>
                      </a:r>
                      <a:endParaRPr lang="ru-RU" sz="900" b="0" i="0" u="none" strike="noStrike">
                        <a:solidFill>
                          <a:srgbClr val="000000"/>
                        </a:solidFill>
                        <a:effectLst/>
                        <a:latin typeface="Arial" panose="020B0604020202020204" pitchFamily="34" charset="0"/>
                      </a:endParaRPr>
                    </a:p>
                  </a:txBody>
                  <a:tcPr marL="4273" marR="4273" marT="4273" marB="0" anchor="ctr"/>
                </a:tc>
                <a:tc>
                  <a:txBody>
                    <a:bodyPr/>
                    <a:lstStyle/>
                    <a:p>
                      <a:pPr algn="ctr" fontAlgn="ctr"/>
                      <a:r>
                        <a:rPr lang="ru-RU" sz="900" u="none" strike="noStrike">
                          <a:effectLst/>
                        </a:rPr>
                        <a:t>5</a:t>
                      </a:r>
                      <a:endParaRPr lang="ru-RU" sz="900" b="0" i="0" u="none" strike="noStrike">
                        <a:solidFill>
                          <a:srgbClr val="000000"/>
                        </a:solidFill>
                        <a:effectLst/>
                        <a:latin typeface="Arial" panose="020B0604020202020204" pitchFamily="34" charset="0"/>
                      </a:endParaRPr>
                    </a:p>
                  </a:txBody>
                  <a:tcPr marL="4273" marR="4273" marT="4273" marB="0" anchor="ctr"/>
                </a:tc>
                <a:tc>
                  <a:txBody>
                    <a:bodyPr/>
                    <a:lstStyle/>
                    <a:p>
                      <a:pPr algn="ctr" fontAlgn="ctr"/>
                      <a:r>
                        <a:rPr lang="ru-RU" sz="900" u="none" strike="noStrike">
                          <a:effectLst/>
                        </a:rPr>
                        <a:t>5</a:t>
                      </a:r>
                      <a:endParaRPr lang="ru-RU" sz="900" b="0" i="0" u="none" strike="noStrike">
                        <a:solidFill>
                          <a:srgbClr val="000000"/>
                        </a:solidFill>
                        <a:effectLst/>
                        <a:latin typeface="Arial" panose="020B0604020202020204" pitchFamily="34" charset="0"/>
                      </a:endParaRPr>
                    </a:p>
                  </a:txBody>
                  <a:tcPr marL="4273" marR="4273" marT="4273" marB="0" anchor="ctr"/>
                </a:tc>
                <a:tc>
                  <a:txBody>
                    <a:bodyPr/>
                    <a:lstStyle/>
                    <a:p>
                      <a:pPr algn="ctr" fontAlgn="ctr"/>
                      <a:r>
                        <a:rPr lang="ru-RU" sz="900" u="none" strike="noStrike">
                          <a:effectLst/>
                        </a:rPr>
                        <a:t>5</a:t>
                      </a:r>
                      <a:endParaRPr lang="ru-RU" sz="900" b="0" i="0" u="none" strike="noStrike">
                        <a:solidFill>
                          <a:srgbClr val="000000"/>
                        </a:solidFill>
                        <a:effectLst/>
                        <a:latin typeface="Arial" panose="020B0604020202020204" pitchFamily="34" charset="0"/>
                      </a:endParaRPr>
                    </a:p>
                  </a:txBody>
                  <a:tcPr marL="4273" marR="4273" marT="4273" marB="0" anchor="ctr"/>
                </a:tc>
                <a:extLst>
                  <a:ext uri="{0D108BD9-81ED-4DB2-BD59-A6C34878D82A}">
                    <a16:rowId xmlns:a16="http://schemas.microsoft.com/office/drawing/2014/main" val="2902291520"/>
                  </a:ext>
                </a:extLst>
              </a:tr>
              <a:tr h="200812">
                <a:tc>
                  <a:txBody>
                    <a:bodyPr/>
                    <a:lstStyle/>
                    <a:p>
                      <a:pPr algn="l" fontAlgn="ctr"/>
                      <a:r>
                        <a:rPr lang="ru-RU" sz="900" u="none" strike="noStrike" dirty="0">
                          <a:effectLst/>
                        </a:rPr>
                        <a:t>Подпрограмма III «Развитие малого и среднего предпринимательства»</a:t>
                      </a:r>
                      <a:endParaRPr lang="ru-RU" sz="900" b="1" i="0" u="none" strike="noStrike" dirty="0">
                        <a:solidFill>
                          <a:srgbClr val="000000"/>
                        </a:solidFill>
                        <a:effectLst/>
                        <a:latin typeface="Arial" panose="020B0604020202020204" pitchFamily="34" charset="0"/>
                      </a:endParaRPr>
                    </a:p>
                  </a:txBody>
                  <a:tcPr marL="4273" marR="4273" marT="4273" marB="0" anchor="ctr"/>
                </a:tc>
                <a:tc>
                  <a:txBody>
                    <a:bodyPr/>
                    <a:lstStyle/>
                    <a:p>
                      <a:pPr algn="ctr" fontAlgn="ctr"/>
                      <a:r>
                        <a:rPr lang="ru-RU" sz="900" u="none" strike="noStrike">
                          <a:effectLst/>
                        </a:rPr>
                        <a:t> </a:t>
                      </a:r>
                      <a:endParaRPr lang="ru-RU" sz="900" b="0" i="0" u="none" strike="noStrike">
                        <a:solidFill>
                          <a:srgbClr val="000000"/>
                        </a:solidFill>
                        <a:effectLst/>
                        <a:latin typeface="Arial" panose="020B0604020202020204" pitchFamily="34" charset="0"/>
                      </a:endParaRPr>
                    </a:p>
                  </a:txBody>
                  <a:tcPr marL="4273" marR="4273" marT="4273" marB="0" anchor="ctr"/>
                </a:tc>
                <a:tc>
                  <a:txBody>
                    <a:bodyPr/>
                    <a:lstStyle/>
                    <a:p>
                      <a:pPr algn="ctr" fontAlgn="ctr"/>
                      <a:r>
                        <a:rPr lang="ru-RU" sz="900" u="none" strike="noStrike">
                          <a:effectLst/>
                        </a:rPr>
                        <a:t> </a:t>
                      </a:r>
                      <a:endParaRPr lang="ru-RU" sz="900" b="0" i="0" u="none" strike="noStrike">
                        <a:solidFill>
                          <a:srgbClr val="000000"/>
                        </a:solidFill>
                        <a:effectLst/>
                        <a:latin typeface="Arial" panose="020B0604020202020204" pitchFamily="34" charset="0"/>
                      </a:endParaRPr>
                    </a:p>
                  </a:txBody>
                  <a:tcPr marL="4273" marR="4273" marT="4273" marB="0" anchor="ctr"/>
                </a:tc>
                <a:tc>
                  <a:txBody>
                    <a:bodyPr/>
                    <a:lstStyle/>
                    <a:p>
                      <a:pPr algn="ctr" fontAlgn="ctr"/>
                      <a:r>
                        <a:rPr lang="ru-RU" sz="900" u="none" strike="noStrike">
                          <a:effectLst/>
                        </a:rPr>
                        <a:t> </a:t>
                      </a:r>
                      <a:endParaRPr lang="ru-RU" sz="900" b="0" i="0" u="none" strike="noStrike">
                        <a:solidFill>
                          <a:srgbClr val="000000"/>
                        </a:solidFill>
                        <a:effectLst/>
                        <a:latin typeface="Arial" panose="020B0604020202020204" pitchFamily="34" charset="0"/>
                      </a:endParaRPr>
                    </a:p>
                  </a:txBody>
                  <a:tcPr marL="4273" marR="4273" marT="4273" marB="0" anchor="ctr"/>
                </a:tc>
                <a:tc>
                  <a:txBody>
                    <a:bodyPr/>
                    <a:lstStyle/>
                    <a:p>
                      <a:pPr algn="ctr" fontAlgn="ctr"/>
                      <a:r>
                        <a:rPr lang="ru-RU" sz="900" u="none" strike="noStrike">
                          <a:effectLst/>
                        </a:rPr>
                        <a:t> </a:t>
                      </a:r>
                      <a:endParaRPr lang="ru-RU" sz="900" b="0" i="0" u="none" strike="noStrike">
                        <a:solidFill>
                          <a:srgbClr val="000000"/>
                        </a:solidFill>
                        <a:effectLst/>
                        <a:latin typeface="Arial" panose="020B0604020202020204" pitchFamily="34" charset="0"/>
                      </a:endParaRPr>
                    </a:p>
                  </a:txBody>
                  <a:tcPr marL="4273" marR="4273" marT="4273" marB="0" anchor="ctr"/>
                </a:tc>
                <a:tc>
                  <a:txBody>
                    <a:bodyPr/>
                    <a:lstStyle/>
                    <a:p>
                      <a:pPr algn="ctr" fontAlgn="ctr"/>
                      <a:r>
                        <a:rPr lang="ru-RU" sz="900" u="none" strike="noStrike">
                          <a:effectLst/>
                        </a:rPr>
                        <a:t> </a:t>
                      </a:r>
                      <a:endParaRPr lang="ru-RU" sz="900" b="0" i="0" u="none" strike="noStrike">
                        <a:solidFill>
                          <a:srgbClr val="000000"/>
                        </a:solidFill>
                        <a:effectLst/>
                        <a:latin typeface="Arial" panose="020B0604020202020204" pitchFamily="34" charset="0"/>
                      </a:endParaRPr>
                    </a:p>
                  </a:txBody>
                  <a:tcPr marL="4273" marR="4273" marT="4273" marB="0" anchor="ctr"/>
                </a:tc>
                <a:tc>
                  <a:txBody>
                    <a:bodyPr/>
                    <a:lstStyle/>
                    <a:p>
                      <a:pPr algn="ctr" fontAlgn="ctr"/>
                      <a:r>
                        <a:rPr lang="ru-RU" sz="900" u="none" strike="noStrike">
                          <a:effectLst/>
                        </a:rPr>
                        <a:t> </a:t>
                      </a:r>
                      <a:endParaRPr lang="ru-RU" sz="900" b="0" i="0" u="none" strike="noStrike">
                        <a:solidFill>
                          <a:srgbClr val="000000"/>
                        </a:solidFill>
                        <a:effectLst/>
                        <a:latin typeface="Arial" panose="020B0604020202020204" pitchFamily="34" charset="0"/>
                      </a:endParaRPr>
                    </a:p>
                  </a:txBody>
                  <a:tcPr marL="4273" marR="4273" marT="4273" marB="0" anchor="ctr"/>
                </a:tc>
                <a:tc>
                  <a:txBody>
                    <a:bodyPr/>
                    <a:lstStyle/>
                    <a:p>
                      <a:pPr algn="ctr" fontAlgn="ctr"/>
                      <a:r>
                        <a:rPr lang="ru-RU" sz="900" u="none" strike="noStrike">
                          <a:effectLst/>
                        </a:rPr>
                        <a:t> </a:t>
                      </a:r>
                      <a:endParaRPr lang="ru-RU" sz="900" b="0" i="0" u="none" strike="noStrike">
                        <a:solidFill>
                          <a:srgbClr val="000000"/>
                        </a:solidFill>
                        <a:effectLst/>
                        <a:latin typeface="Calibri" panose="020F0502020204030204" pitchFamily="34" charset="0"/>
                      </a:endParaRPr>
                    </a:p>
                  </a:txBody>
                  <a:tcPr marL="4273" marR="4273" marT="4273" marB="0" anchor="ctr"/>
                </a:tc>
                <a:tc>
                  <a:txBody>
                    <a:bodyPr/>
                    <a:lstStyle/>
                    <a:p>
                      <a:pPr algn="ctr" fontAlgn="ctr"/>
                      <a:r>
                        <a:rPr lang="ru-RU" sz="900" u="none" strike="noStrike">
                          <a:effectLst/>
                        </a:rPr>
                        <a:t> </a:t>
                      </a:r>
                      <a:endParaRPr lang="ru-RU" sz="900" b="0" i="0" u="none" strike="noStrike">
                        <a:solidFill>
                          <a:srgbClr val="000000"/>
                        </a:solidFill>
                        <a:effectLst/>
                        <a:latin typeface="Calibri" panose="020F0502020204030204" pitchFamily="34" charset="0"/>
                      </a:endParaRPr>
                    </a:p>
                  </a:txBody>
                  <a:tcPr marL="4273" marR="4273" marT="4273" marB="0" anchor="ctr"/>
                </a:tc>
                <a:extLst>
                  <a:ext uri="{0D108BD9-81ED-4DB2-BD59-A6C34878D82A}">
                    <a16:rowId xmlns:a16="http://schemas.microsoft.com/office/drawing/2014/main" val="1132150478"/>
                  </a:ext>
                </a:extLst>
              </a:tr>
              <a:tr h="398545">
                <a:tc>
                  <a:txBody>
                    <a:bodyPr/>
                    <a:lstStyle/>
                    <a:p>
                      <a:pPr algn="l" fontAlgn="ctr"/>
                      <a:r>
                        <a:rPr lang="ru-RU" sz="900" u="none" strike="noStrike">
                          <a:effectLst/>
                        </a:rPr>
                        <a:t>Доля среднесписочной численности  работников (без внешних совместителей) малых предприятий в среднесписочной численности (без внешних совместителей всех предприятий и организаций</a:t>
                      </a:r>
                      <a:endParaRPr lang="ru-RU" sz="900" b="0" i="0" u="none" strike="noStrike">
                        <a:solidFill>
                          <a:srgbClr val="000000"/>
                        </a:solidFill>
                        <a:effectLst/>
                        <a:latin typeface="Arial" panose="020B0604020202020204" pitchFamily="34" charset="0"/>
                      </a:endParaRPr>
                    </a:p>
                  </a:txBody>
                  <a:tcPr marL="4273" marR="4273" marT="4273" marB="0" anchor="ctr"/>
                </a:tc>
                <a:tc>
                  <a:txBody>
                    <a:bodyPr/>
                    <a:lstStyle/>
                    <a:p>
                      <a:pPr algn="ctr" fontAlgn="ctr"/>
                      <a:r>
                        <a:rPr lang="ru-RU" sz="900" u="none" strike="noStrike" dirty="0">
                          <a:effectLst/>
                        </a:rPr>
                        <a:t>Указной            </a:t>
                      </a:r>
                    </a:p>
                    <a:p>
                      <a:pPr algn="ctr" fontAlgn="ctr"/>
                      <a:r>
                        <a:rPr lang="ru-RU" sz="900" u="none" strike="noStrike" dirty="0">
                          <a:effectLst/>
                        </a:rPr>
                        <a:t> (Указ 607)</a:t>
                      </a:r>
                      <a:endParaRPr lang="ru-RU" sz="900" b="0" i="0" u="none" strike="noStrike" dirty="0">
                        <a:solidFill>
                          <a:srgbClr val="000000"/>
                        </a:solidFill>
                        <a:effectLst/>
                        <a:latin typeface="Arial" panose="020B0604020202020204" pitchFamily="34" charset="0"/>
                      </a:endParaRPr>
                    </a:p>
                  </a:txBody>
                  <a:tcPr marL="4273" marR="4273" marT="4273" marB="0" anchor="ctr"/>
                </a:tc>
                <a:tc>
                  <a:txBody>
                    <a:bodyPr/>
                    <a:lstStyle/>
                    <a:p>
                      <a:pPr algn="ctr" fontAlgn="ctr"/>
                      <a:r>
                        <a:rPr lang="ru-RU" sz="900" u="none" strike="noStrike">
                          <a:effectLst/>
                        </a:rPr>
                        <a:t>процент</a:t>
                      </a:r>
                      <a:endParaRPr lang="ru-RU" sz="900" b="0" i="0" u="none" strike="noStrike">
                        <a:solidFill>
                          <a:srgbClr val="000000"/>
                        </a:solidFill>
                        <a:effectLst/>
                        <a:latin typeface="Arial" panose="020B0604020202020204" pitchFamily="34" charset="0"/>
                      </a:endParaRPr>
                    </a:p>
                  </a:txBody>
                  <a:tcPr marL="4273" marR="4273" marT="4273" marB="0" anchor="ctr"/>
                </a:tc>
                <a:tc>
                  <a:txBody>
                    <a:bodyPr/>
                    <a:lstStyle/>
                    <a:p>
                      <a:pPr algn="ctr" fontAlgn="ctr"/>
                      <a:r>
                        <a:rPr lang="ru-RU" sz="900" u="none" strike="noStrike">
                          <a:effectLst/>
                        </a:rPr>
                        <a:t>31,1</a:t>
                      </a:r>
                      <a:endParaRPr lang="ru-RU" sz="900" b="0" i="0" u="none" strike="noStrike">
                        <a:solidFill>
                          <a:srgbClr val="000000"/>
                        </a:solidFill>
                        <a:effectLst/>
                        <a:latin typeface="Arial" panose="020B0604020202020204" pitchFamily="34" charset="0"/>
                      </a:endParaRPr>
                    </a:p>
                  </a:txBody>
                  <a:tcPr marL="4273" marR="4273" marT="4273" marB="0" anchor="ctr"/>
                </a:tc>
                <a:tc>
                  <a:txBody>
                    <a:bodyPr/>
                    <a:lstStyle/>
                    <a:p>
                      <a:pPr algn="ctr" fontAlgn="ctr"/>
                      <a:r>
                        <a:rPr lang="ru-RU" sz="900" u="none" strike="noStrike" dirty="0">
                          <a:effectLst/>
                        </a:rPr>
                        <a:t>39,94</a:t>
                      </a:r>
                      <a:endParaRPr lang="ru-RU" sz="900" b="0" i="0" u="none" strike="noStrike" dirty="0">
                        <a:solidFill>
                          <a:srgbClr val="000000"/>
                        </a:solidFill>
                        <a:effectLst/>
                        <a:latin typeface="Arial" panose="020B0604020202020204" pitchFamily="34" charset="0"/>
                      </a:endParaRPr>
                    </a:p>
                  </a:txBody>
                  <a:tcPr marL="4273" marR="4273" marT="4273" marB="0" anchor="ctr"/>
                </a:tc>
                <a:tc>
                  <a:txBody>
                    <a:bodyPr/>
                    <a:lstStyle/>
                    <a:p>
                      <a:pPr algn="ctr" fontAlgn="ctr"/>
                      <a:r>
                        <a:rPr lang="ru-RU" sz="900" u="none" strike="noStrike" dirty="0">
                          <a:effectLst/>
                        </a:rPr>
                        <a:t>40,01</a:t>
                      </a:r>
                      <a:endParaRPr lang="ru-RU" sz="900" b="0" i="0" u="none" strike="noStrike" dirty="0">
                        <a:solidFill>
                          <a:srgbClr val="000000"/>
                        </a:solidFill>
                        <a:effectLst/>
                        <a:latin typeface="Arial" panose="020B0604020202020204" pitchFamily="34" charset="0"/>
                      </a:endParaRPr>
                    </a:p>
                  </a:txBody>
                  <a:tcPr marL="4273" marR="4273" marT="4273" marB="0" anchor="ctr"/>
                </a:tc>
                <a:tc>
                  <a:txBody>
                    <a:bodyPr/>
                    <a:lstStyle/>
                    <a:p>
                      <a:pPr algn="ctr" fontAlgn="ctr"/>
                      <a:r>
                        <a:rPr lang="ru-RU" sz="900" u="none" strike="noStrike" dirty="0">
                          <a:effectLst/>
                        </a:rPr>
                        <a:t>42,41</a:t>
                      </a:r>
                      <a:endParaRPr lang="ru-RU" sz="900" b="0" i="0" u="none" strike="noStrike" dirty="0">
                        <a:solidFill>
                          <a:srgbClr val="000000"/>
                        </a:solidFill>
                        <a:effectLst/>
                        <a:latin typeface="Arial" panose="020B0604020202020204" pitchFamily="34" charset="0"/>
                      </a:endParaRPr>
                    </a:p>
                  </a:txBody>
                  <a:tcPr marL="4273" marR="4273" marT="4273" marB="0" anchor="ctr"/>
                </a:tc>
                <a:tc>
                  <a:txBody>
                    <a:bodyPr/>
                    <a:lstStyle/>
                    <a:p>
                      <a:pPr algn="ctr" fontAlgn="ctr"/>
                      <a:r>
                        <a:rPr lang="ru-RU" sz="900" u="none" strike="noStrike" dirty="0">
                          <a:effectLst/>
                        </a:rPr>
                        <a:t>42,71</a:t>
                      </a:r>
                      <a:endParaRPr lang="ru-RU" sz="900" b="0" i="0" u="none" strike="noStrike" dirty="0">
                        <a:solidFill>
                          <a:srgbClr val="000000"/>
                        </a:solidFill>
                        <a:effectLst/>
                        <a:latin typeface="Calibri" panose="020F0502020204030204" pitchFamily="34" charset="0"/>
                      </a:endParaRPr>
                    </a:p>
                  </a:txBody>
                  <a:tcPr marL="4273" marR="4273" marT="4273" marB="0" anchor="ctr"/>
                </a:tc>
                <a:tc>
                  <a:txBody>
                    <a:bodyPr/>
                    <a:lstStyle/>
                    <a:p>
                      <a:pPr algn="ctr" fontAlgn="ctr"/>
                      <a:r>
                        <a:rPr lang="ru-RU" sz="900" u="none" strike="noStrike">
                          <a:effectLst/>
                        </a:rPr>
                        <a:t>42,71</a:t>
                      </a:r>
                      <a:endParaRPr lang="ru-RU" sz="900" b="0" i="0" u="none" strike="noStrike">
                        <a:solidFill>
                          <a:srgbClr val="000000"/>
                        </a:solidFill>
                        <a:effectLst/>
                        <a:latin typeface="Calibri" panose="020F0502020204030204" pitchFamily="34" charset="0"/>
                      </a:endParaRPr>
                    </a:p>
                  </a:txBody>
                  <a:tcPr marL="4273" marR="4273" marT="4273" marB="0" anchor="ctr"/>
                </a:tc>
                <a:extLst>
                  <a:ext uri="{0D108BD9-81ED-4DB2-BD59-A6C34878D82A}">
                    <a16:rowId xmlns:a16="http://schemas.microsoft.com/office/drawing/2014/main" val="886868341"/>
                  </a:ext>
                </a:extLst>
              </a:tr>
              <a:tr h="200812">
                <a:tc>
                  <a:txBody>
                    <a:bodyPr/>
                    <a:lstStyle/>
                    <a:p>
                      <a:pPr algn="l" fontAlgn="ctr"/>
                      <a:r>
                        <a:rPr lang="ru-RU" sz="900" u="none" strike="noStrike" dirty="0">
                          <a:effectLst/>
                        </a:rPr>
                        <a:t>Число субъектов МСП в расчете на 10 тыс. человек</a:t>
                      </a:r>
                      <a:endParaRPr lang="ru-RU" sz="900" b="0" i="0" u="none" strike="noStrike" dirty="0">
                        <a:solidFill>
                          <a:srgbClr val="000000"/>
                        </a:solidFill>
                        <a:effectLst/>
                        <a:latin typeface="Arial" panose="020B0604020202020204" pitchFamily="34" charset="0"/>
                      </a:endParaRPr>
                    </a:p>
                  </a:txBody>
                  <a:tcPr marL="4273" marR="4273" marT="4273" marB="0" anchor="ctr"/>
                </a:tc>
                <a:tc>
                  <a:txBody>
                    <a:bodyPr/>
                    <a:lstStyle/>
                    <a:p>
                      <a:pPr algn="ctr" fontAlgn="ctr"/>
                      <a:r>
                        <a:rPr lang="ru-RU" sz="900" u="none" strike="noStrike" dirty="0">
                          <a:effectLst/>
                        </a:rPr>
                        <a:t>Указной             </a:t>
                      </a:r>
                    </a:p>
                    <a:p>
                      <a:pPr algn="ctr" fontAlgn="ctr"/>
                      <a:r>
                        <a:rPr lang="ru-RU" sz="900" u="none" strike="noStrike" dirty="0">
                          <a:effectLst/>
                        </a:rPr>
                        <a:t>(Указ 607)</a:t>
                      </a:r>
                      <a:endParaRPr lang="ru-RU" sz="900" b="0" i="0" u="none" strike="noStrike" dirty="0">
                        <a:solidFill>
                          <a:srgbClr val="000000"/>
                        </a:solidFill>
                        <a:effectLst/>
                        <a:latin typeface="Arial" panose="020B0604020202020204" pitchFamily="34" charset="0"/>
                      </a:endParaRPr>
                    </a:p>
                  </a:txBody>
                  <a:tcPr marL="4273" marR="4273" marT="4273" marB="0" anchor="ctr"/>
                </a:tc>
                <a:tc>
                  <a:txBody>
                    <a:bodyPr/>
                    <a:lstStyle/>
                    <a:p>
                      <a:pPr algn="ctr" fontAlgn="ctr"/>
                      <a:r>
                        <a:rPr lang="ru-RU" sz="900" u="none" strike="noStrike">
                          <a:effectLst/>
                        </a:rPr>
                        <a:t>единиц</a:t>
                      </a:r>
                      <a:endParaRPr lang="ru-RU" sz="900" b="0" i="0" u="none" strike="noStrike">
                        <a:solidFill>
                          <a:srgbClr val="000000"/>
                        </a:solidFill>
                        <a:effectLst/>
                        <a:latin typeface="Arial" panose="020B0604020202020204" pitchFamily="34" charset="0"/>
                      </a:endParaRPr>
                    </a:p>
                  </a:txBody>
                  <a:tcPr marL="4273" marR="4273" marT="4273" marB="0" anchor="ctr"/>
                </a:tc>
                <a:tc>
                  <a:txBody>
                    <a:bodyPr/>
                    <a:lstStyle/>
                    <a:p>
                      <a:pPr algn="ctr" fontAlgn="ctr"/>
                      <a:r>
                        <a:rPr lang="ru-RU" sz="900" u="none" strike="noStrike">
                          <a:effectLst/>
                        </a:rPr>
                        <a:t>513,8</a:t>
                      </a:r>
                      <a:endParaRPr lang="ru-RU" sz="900" b="0" i="0" u="none" strike="noStrike">
                        <a:solidFill>
                          <a:srgbClr val="000000"/>
                        </a:solidFill>
                        <a:effectLst/>
                        <a:latin typeface="Arial" panose="020B0604020202020204" pitchFamily="34" charset="0"/>
                      </a:endParaRPr>
                    </a:p>
                  </a:txBody>
                  <a:tcPr marL="4273" marR="4273" marT="4273" marB="0" anchor="ctr"/>
                </a:tc>
                <a:tc>
                  <a:txBody>
                    <a:bodyPr/>
                    <a:lstStyle/>
                    <a:p>
                      <a:pPr algn="ctr" fontAlgn="t"/>
                      <a:r>
                        <a:rPr lang="ru-RU" sz="900" b="0" i="0" u="none" strike="noStrike" dirty="0">
                          <a:solidFill>
                            <a:srgbClr val="000000"/>
                          </a:solidFill>
                          <a:effectLst/>
                          <a:latin typeface="+mn-lt"/>
                        </a:rPr>
                        <a:t>527,4</a:t>
                      </a:r>
                    </a:p>
                  </a:txBody>
                  <a:tcPr marL="9525" marR="9525" marT="9525" marB="0" anchor="ctr"/>
                </a:tc>
                <a:tc>
                  <a:txBody>
                    <a:bodyPr/>
                    <a:lstStyle/>
                    <a:p>
                      <a:pPr algn="ctr" fontAlgn="ctr"/>
                      <a:r>
                        <a:rPr lang="ru-RU" sz="900" u="none" strike="noStrike" dirty="0">
                          <a:effectLst/>
                        </a:rPr>
                        <a:t>504,16</a:t>
                      </a:r>
                      <a:endParaRPr lang="ru-RU" sz="900" b="0" i="0" u="none" strike="noStrike" dirty="0">
                        <a:solidFill>
                          <a:srgbClr val="000000"/>
                        </a:solidFill>
                        <a:effectLst/>
                        <a:latin typeface="Arial" panose="020B0604020202020204" pitchFamily="34" charset="0"/>
                      </a:endParaRPr>
                    </a:p>
                  </a:txBody>
                  <a:tcPr marL="4273" marR="4273" marT="4273" marB="0" anchor="ctr"/>
                </a:tc>
                <a:tc>
                  <a:txBody>
                    <a:bodyPr/>
                    <a:lstStyle/>
                    <a:p>
                      <a:pPr algn="ctr" fontAlgn="ctr"/>
                      <a:r>
                        <a:rPr lang="ru-RU" sz="900" u="none" strike="noStrike" dirty="0">
                          <a:effectLst/>
                        </a:rPr>
                        <a:t>600</a:t>
                      </a:r>
                      <a:endParaRPr lang="ru-RU" sz="900" b="0" i="0" u="none" strike="noStrike" dirty="0">
                        <a:solidFill>
                          <a:srgbClr val="000000"/>
                        </a:solidFill>
                        <a:effectLst/>
                        <a:latin typeface="Arial" panose="020B0604020202020204" pitchFamily="34" charset="0"/>
                      </a:endParaRPr>
                    </a:p>
                  </a:txBody>
                  <a:tcPr marL="4273" marR="4273" marT="4273" marB="0" anchor="ctr"/>
                </a:tc>
                <a:tc>
                  <a:txBody>
                    <a:bodyPr/>
                    <a:lstStyle/>
                    <a:p>
                      <a:pPr algn="ctr" fontAlgn="ctr"/>
                      <a:r>
                        <a:rPr lang="ru-RU" sz="900" u="none" strike="noStrike" dirty="0">
                          <a:effectLst/>
                        </a:rPr>
                        <a:t>630</a:t>
                      </a:r>
                      <a:endParaRPr lang="ru-RU" sz="900" b="0" i="0" u="none" strike="noStrike" dirty="0">
                        <a:solidFill>
                          <a:srgbClr val="000000"/>
                        </a:solidFill>
                        <a:effectLst/>
                        <a:latin typeface="Calibri" panose="020F0502020204030204" pitchFamily="34" charset="0"/>
                      </a:endParaRPr>
                    </a:p>
                  </a:txBody>
                  <a:tcPr marL="4273" marR="4273" marT="4273" marB="0" anchor="ctr"/>
                </a:tc>
                <a:tc>
                  <a:txBody>
                    <a:bodyPr/>
                    <a:lstStyle/>
                    <a:p>
                      <a:pPr algn="ctr" fontAlgn="ctr"/>
                      <a:r>
                        <a:rPr lang="ru-RU" sz="900" u="none" strike="noStrike">
                          <a:effectLst/>
                        </a:rPr>
                        <a:t>630</a:t>
                      </a:r>
                      <a:endParaRPr lang="ru-RU" sz="900" b="0" i="0" u="none" strike="noStrike">
                        <a:solidFill>
                          <a:srgbClr val="000000"/>
                        </a:solidFill>
                        <a:effectLst/>
                        <a:latin typeface="Calibri" panose="020F0502020204030204" pitchFamily="34" charset="0"/>
                      </a:endParaRPr>
                    </a:p>
                  </a:txBody>
                  <a:tcPr marL="4273" marR="4273" marT="4273" marB="0" anchor="ctr"/>
                </a:tc>
                <a:extLst>
                  <a:ext uri="{0D108BD9-81ED-4DB2-BD59-A6C34878D82A}">
                    <a16:rowId xmlns:a16="http://schemas.microsoft.com/office/drawing/2014/main" val="3230824872"/>
                  </a:ext>
                </a:extLst>
              </a:tr>
              <a:tr h="363562">
                <a:tc>
                  <a:txBody>
                    <a:bodyPr/>
                    <a:lstStyle/>
                    <a:p>
                      <a:pPr algn="l" fontAlgn="ctr"/>
                      <a:r>
                        <a:rPr lang="ru-RU" sz="900" u="none" strike="noStrike" dirty="0">
                          <a:effectLst/>
                        </a:rPr>
                        <a:t>Количество вновь созданных субъектов малого и среднего бизнеса</a:t>
                      </a:r>
                      <a:endParaRPr lang="ru-RU" sz="900" b="0" i="0" u="none" strike="noStrike" dirty="0">
                        <a:solidFill>
                          <a:srgbClr val="000000"/>
                        </a:solidFill>
                        <a:effectLst/>
                        <a:latin typeface="Arial" panose="020B0604020202020204" pitchFamily="34" charset="0"/>
                      </a:endParaRPr>
                    </a:p>
                  </a:txBody>
                  <a:tcPr marL="4273" marR="4273" marT="4273" marB="0" anchor="ctr"/>
                </a:tc>
                <a:tc>
                  <a:txBody>
                    <a:bodyPr/>
                    <a:lstStyle/>
                    <a:p>
                      <a:pPr algn="ctr" fontAlgn="ctr"/>
                      <a:r>
                        <a:rPr lang="ru-RU" sz="900" u="none" strike="noStrike">
                          <a:effectLst/>
                        </a:rPr>
                        <a:t>Обращение Губернатора Московской области</a:t>
                      </a:r>
                      <a:endParaRPr lang="ru-RU" sz="900" b="0" i="0" u="none" strike="noStrike">
                        <a:solidFill>
                          <a:srgbClr val="000000"/>
                        </a:solidFill>
                        <a:effectLst/>
                        <a:latin typeface="Arial" panose="020B0604020202020204" pitchFamily="34" charset="0"/>
                      </a:endParaRPr>
                    </a:p>
                  </a:txBody>
                  <a:tcPr marL="4273" marR="4273" marT="4273" marB="0" anchor="ctr"/>
                </a:tc>
                <a:tc>
                  <a:txBody>
                    <a:bodyPr/>
                    <a:lstStyle/>
                    <a:p>
                      <a:pPr algn="ctr" fontAlgn="ctr"/>
                      <a:r>
                        <a:rPr lang="ru-RU" sz="900" u="none" strike="noStrike">
                          <a:effectLst/>
                        </a:rPr>
                        <a:t>единиц</a:t>
                      </a:r>
                      <a:endParaRPr lang="ru-RU" sz="900" b="0" i="0" u="none" strike="noStrike">
                        <a:solidFill>
                          <a:srgbClr val="000000"/>
                        </a:solidFill>
                        <a:effectLst/>
                        <a:latin typeface="Arial" panose="020B0604020202020204" pitchFamily="34" charset="0"/>
                      </a:endParaRPr>
                    </a:p>
                  </a:txBody>
                  <a:tcPr marL="4273" marR="4273" marT="4273" marB="0" anchor="ctr"/>
                </a:tc>
                <a:tc>
                  <a:txBody>
                    <a:bodyPr/>
                    <a:lstStyle/>
                    <a:p>
                      <a:pPr algn="ctr" fontAlgn="ctr"/>
                      <a:r>
                        <a:rPr lang="ru-RU" sz="900" u="none" strike="noStrike">
                          <a:effectLst/>
                        </a:rPr>
                        <a:t>149</a:t>
                      </a:r>
                      <a:endParaRPr lang="ru-RU" sz="900" b="0" i="0" u="none" strike="noStrike">
                        <a:solidFill>
                          <a:srgbClr val="000000"/>
                        </a:solidFill>
                        <a:effectLst/>
                        <a:latin typeface="Arial" panose="020B0604020202020204" pitchFamily="34" charset="0"/>
                      </a:endParaRPr>
                    </a:p>
                  </a:txBody>
                  <a:tcPr marL="4273" marR="4273" marT="4273" marB="0" anchor="ctr"/>
                </a:tc>
                <a:tc>
                  <a:txBody>
                    <a:bodyPr/>
                    <a:lstStyle/>
                    <a:p>
                      <a:pPr algn="ctr" fontAlgn="t"/>
                      <a:r>
                        <a:rPr lang="ru-RU" sz="900" b="0" i="0" u="none" strike="noStrike" dirty="0">
                          <a:solidFill>
                            <a:srgbClr val="000000"/>
                          </a:solidFill>
                          <a:effectLst/>
                          <a:latin typeface="+mn-lt"/>
                        </a:rPr>
                        <a:t>631</a:t>
                      </a:r>
                    </a:p>
                  </a:txBody>
                  <a:tcPr marL="9525" marR="9525" marT="9525" marB="0" anchor="ctr"/>
                </a:tc>
                <a:tc>
                  <a:txBody>
                    <a:bodyPr/>
                    <a:lstStyle/>
                    <a:p>
                      <a:pPr algn="ctr" fontAlgn="ctr"/>
                      <a:r>
                        <a:rPr lang="ru-RU" sz="900" u="none" strike="noStrike" dirty="0">
                          <a:effectLst/>
                        </a:rPr>
                        <a:t>165</a:t>
                      </a:r>
                      <a:endParaRPr lang="ru-RU" sz="900" b="0" i="0" u="none" strike="noStrike" dirty="0">
                        <a:solidFill>
                          <a:srgbClr val="000000"/>
                        </a:solidFill>
                        <a:effectLst/>
                        <a:latin typeface="Arial" panose="020B0604020202020204" pitchFamily="34" charset="0"/>
                      </a:endParaRPr>
                    </a:p>
                  </a:txBody>
                  <a:tcPr marL="4273" marR="4273" marT="4273" marB="0" anchor="ctr"/>
                </a:tc>
                <a:tc>
                  <a:txBody>
                    <a:bodyPr/>
                    <a:lstStyle/>
                    <a:p>
                      <a:pPr algn="ctr" fontAlgn="ctr"/>
                      <a:r>
                        <a:rPr lang="ru-RU" sz="900" u="none" strike="noStrike" dirty="0">
                          <a:effectLst/>
                        </a:rPr>
                        <a:t>170</a:t>
                      </a:r>
                      <a:endParaRPr lang="ru-RU" sz="900" b="0" i="0" u="none" strike="noStrike" dirty="0">
                        <a:solidFill>
                          <a:srgbClr val="000000"/>
                        </a:solidFill>
                        <a:effectLst/>
                        <a:latin typeface="Arial" panose="020B0604020202020204" pitchFamily="34" charset="0"/>
                      </a:endParaRPr>
                    </a:p>
                  </a:txBody>
                  <a:tcPr marL="4273" marR="4273" marT="4273" marB="0" anchor="ctr"/>
                </a:tc>
                <a:tc>
                  <a:txBody>
                    <a:bodyPr/>
                    <a:lstStyle/>
                    <a:p>
                      <a:pPr algn="ctr" fontAlgn="ctr"/>
                      <a:r>
                        <a:rPr lang="ru-RU" sz="900" u="none" strike="noStrike" dirty="0">
                          <a:effectLst/>
                        </a:rPr>
                        <a:t>175</a:t>
                      </a:r>
                      <a:endParaRPr lang="ru-RU" sz="900" b="0" i="0" u="none" strike="noStrike" dirty="0">
                        <a:solidFill>
                          <a:srgbClr val="000000"/>
                        </a:solidFill>
                        <a:effectLst/>
                        <a:latin typeface="Calibri" panose="020F0502020204030204" pitchFamily="34" charset="0"/>
                      </a:endParaRPr>
                    </a:p>
                  </a:txBody>
                  <a:tcPr marL="4273" marR="4273" marT="4273" marB="0" anchor="ctr"/>
                </a:tc>
                <a:tc>
                  <a:txBody>
                    <a:bodyPr/>
                    <a:lstStyle/>
                    <a:p>
                      <a:pPr algn="ctr" fontAlgn="ctr"/>
                      <a:r>
                        <a:rPr lang="ru-RU" sz="900" u="none" strike="noStrike">
                          <a:effectLst/>
                        </a:rPr>
                        <a:t>175</a:t>
                      </a:r>
                      <a:endParaRPr lang="ru-RU" sz="900" b="0" i="0" u="none" strike="noStrike">
                        <a:solidFill>
                          <a:srgbClr val="000000"/>
                        </a:solidFill>
                        <a:effectLst/>
                        <a:latin typeface="Calibri" panose="020F0502020204030204" pitchFamily="34" charset="0"/>
                      </a:endParaRPr>
                    </a:p>
                  </a:txBody>
                  <a:tcPr marL="4273" marR="4273" marT="4273" marB="0" anchor="ctr"/>
                </a:tc>
                <a:extLst>
                  <a:ext uri="{0D108BD9-81ED-4DB2-BD59-A6C34878D82A}">
                    <a16:rowId xmlns:a16="http://schemas.microsoft.com/office/drawing/2014/main" val="565610954"/>
                  </a:ext>
                </a:extLst>
              </a:tr>
              <a:tr h="299678">
                <a:tc>
                  <a:txBody>
                    <a:bodyPr/>
                    <a:lstStyle/>
                    <a:p>
                      <a:pPr algn="l" fontAlgn="ctr"/>
                      <a:r>
                        <a:rPr lang="ru-RU" sz="900" u="none" strike="noStrike" dirty="0">
                          <a:effectLst/>
                        </a:rPr>
                        <a:t>Малый бизнес большого региона- Прирост количества субъектов малого и среднего предпринимательства на 10 тыс. населения</a:t>
                      </a:r>
                      <a:endParaRPr lang="ru-RU" sz="900" b="0" i="0" u="none" strike="noStrike" dirty="0">
                        <a:solidFill>
                          <a:srgbClr val="000000"/>
                        </a:solidFill>
                        <a:effectLst/>
                        <a:latin typeface="Arial" panose="020B0604020202020204" pitchFamily="34" charset="0"/>
                      </a:endParaRPr>
                    </a:p>
                  </a:txBody>
                  <a:tcPr marL="4273" marR="4273" marT="4273" marB="0" anchor="ctr"/>
                </a:tc>
                <a:tc>
                  <a:txBody>
                    <a:bodyPr/>
                    <a:lstStyle/>
                    <a:p>
                      <a:pPr algn="ctr" fontAlgn="ctr"/>
                      <a:r>
                        <a:rPr lang="ru-RU" sz="900" u="none" strike="noStrike">
                          <a:effectLst/>
                        </a:rPr>
                        <a:t>Рейтинг-50</a:t>
                      </a:r>
                      <a:endParaRPr lang="ru-RU" sz="900" b="0" i="0" u="none" strike="noStrike">
                        <a:solidFill>
                          <a:srgbClr val="000000"/>
                        </a:solidFill>
                        <a:effectLst/>
                        <a:latin typeface="Arial" panose="020B0604020202020204" pitchFamily="34" charset="0"/>
                      </a:endParaRPr>
                    </a:p>
                  </a:txBody>
                  <a:tcPr marL="4273" marR="4273" marT="4273" marB="0" anchor="ctr"/>
                </a:tc>
                <a:tc>
                  <a:txBody>
                    <a:bodyPr/>
                    <a:lstStyle/>
                    <a:p>
                      <a:pPr algn="ctr" fontAlgn="ctr"/>
                      <a:r>
                        <a:rPr lang="ru-RU" sz="900" u="none" strike="noStrike">
                          <a:effectLst/>
                        </a:rPr>
                        <a:t>единиц</a:t>
                      </a:r>
                      <a:endParaRPr lang="ru-RU" sz="900" b="0" i="0" u="none" strike="noStrike">
                        <a:solidFill>
                          <a:srgbClr val="000000"/>
                        </a:solidFill>
                        <a:effectLst/>
                        <a:latin typeface="Arial" panose="020B0604020202020204" pitchFamily="34" charset="0"/>
                      </a:endParaRPr>
                    </a:p>
                  </a:txBody>
                  <a:tcPr marL="4273" marR="4273" marT="4273" marB="0" anchor="ctr"/>
                </a:tc>
                <a:tc>
                  <a:txBody>
                    <a:bodyPr/>
                    <a:lstStyle/>
                    <a:p>
                      <a:pPr algn="ctr" fontAlgn="ctr"/>
                      <a:r>
                        <a:rPr lang="ru-RU" sz="900" u="none" strike="noStrike">
                          <a:effectLst/>
                        </a:rPr>
                        <a:t>76</a:t>
                      </a:r>
                      <a:endParaRPr lang="ru-RU" sz="900" b="0" i="0" u="none" strike="noStrike">
                        <a:solidFill>
                          <a:srgbClr val="000000"/>
                        </a:solidFill>
                        <a:effectLst/>
                        <a:latin typeface="Arial" panose="020B0604020202020204" pitchFamily="34" charset="0"/>
                      </a:endParaRPr>
                    </a:p>
                  </a:txBody>
                  <a:tcPr marL="4273" marR="4273" marT="4273" marB="0" anchor="ctr"/>
                </a:tc>
                <a:tc>
                  <a:txBody>
                    <a:bodyPr/>
                    <a:lstStyle/>
                    <a:p>
                      <a:pPr algn="ctr" fontAlgn="t"/>
                      <a:r>
                        <a:rPr lang="ru-RU" sz="900" b="0" i="0" u="none" strike="noStrike" dirty="0">
                          <a:solidFill>
                            <a:srgbClr val="000000"/>
                          </a:solidFill>
                          <a:effectLst/>
                          <a:latin typeface="+mn-lt"/>
                        </a:rPr>
                        <a:t>35,49</a:t>
                      </a:r>
                    </a:p>
                  </a:txBody>
                  <a:tcPr marL="9525" marR="9525" marT="9525" marB="0" anchor="ctr"/>
                </a:tc>
                <a:tc>
                  <a:txBody>
                    <a:bodyPr/>
                    <a:lstStyle/>
                    <a:p>
                      <a:pPr algn="ctr" fontAlgn="ctr"/>
                      <a:r>
                        <a:rPr lang="ru-RU" sz="900" u="none" strike="noStrike" dirty="0">
                          <a:effectLst/>
                        </a:rPr>
                        <a:t>85</a:t>
                      </a:r>
                      <a:endParaRPr lang="ru-RU" sz="900" b="0" i="0" u="none" strike="noStrike" dirty="0">
                        <a:solidFill>
                          <a:srgbClr val="000000"/>
                        </a:solidFill>
                        <a:effectLst/>
                        <a:latin typeface="Arial" panose="020B0604020202020204" pitchFamily="34" charset="0"/>
                      </a:endParaRPr>
                    </a:p>
                  </a:txBody>
                  <a:tcPr marL="4273" marR="4273" marT="4273" marB="0" anchor="ctr"/>
                </a:tc>
                <a:tc>
                  <a:txBody>
                    <a:bodyPr/>
                    <a:lstStyle/>
                    <a:p>
                      <a:pPr algn="ctr" fontAlgn="ctr"/>
                      <a:r>
                        <a:rPr lang="ru-RU" sz="900" u="none" strike="noStrike" dirty="0">
                          <a:effectLst/>
                        </a:rPr>
                        <a:t>87</a:t>
                      </a:r>
                      <a:endParaRPr lang="ru-RU" sz="900" b="0" i="0" u="none" strike="noStrike" dirty="0">
                        <a:solidFill>
                          <a:srgbClr val="000000"/>
                        </a:solidFill>
                        <a:effectLst/>
                        <a:latin typeface="Arial" panose="020B0604020202020204" pitchFamily="34" charset="0"/>
                      </a:endParaRPr>
                    </a:p>
                  </a:txBody>
                  <a:tcPr marL="4273" marR="4273" marT="4273" marB="0" anchor="ctr"/>
                </a:tc>
                <a:tc>
                  <a:txBody>
                    <a:bodyPr/>
                    <a:lstStyle/>
                    <a:p>
                      <a:pPr algn="ctr" fontAlgn="ctr"/>
                      <a:r>
                        <a:rPr lang="ru-RU" sz="900" u="none" strike="noStrike" dirty="0">
                          <a:effectLst/>
                        </a:rPr>
                        <a:t>90</a:t>
                      </a:r>
                      <a:endParaRPr lang="ru-RU" sz="900" b="0" i="0" u="none" strike="noStrike" dirty="0">
                        <a:solidFill>
                          <a:srgbClr val="000000"/>
                        </a:solidFill>
                        <a:effectLst/>
                        <a:latin typeface="Calibri" panose="020F0502020204030204" pitchFamily="34" charset="0"/>
                      </a:endParaRPr>
                    </a:p>
                  </a:txBody>
                  <a:tcPr marL="4273" marR="4273" marT="4273" marB="0" anchor="ctr"/>
                </a:tc>
                <a:tc>
                  <a:txBody>
                    <a:bodyPr/>
                    <a:lstStyle/>
                    <a:p>
                      <a:pPr algn="ctr" fontAlgn="ctr"/>
                      <a:r>
                        <a:rPr lang="ru-RU" sz="900" u="none" strike="noStrike">
                          <a:effectLst/>
                        </a:rPr>
                        <a:t>90</a:t>
                      </a:r>
                      <a:endParaRPr lang="ru-RU" sz="900" b="0" i="0" u="none" strike="noStrike">
                        <a:solidFill>
                          <a:srgbClr val="000000"/>
                        </a:solidFill>
                        <a:effectLst/>
                        <a:latin typeface="Calibri" panose="020F0502020204030204" pitchFamily="34" charset="0"/>
                      </a:endParaRPr>
                    </a:p>
                  </a:txBody>
                  <a:tcPr marL="4273" marR="4273" marT="4273" marB="0" anchor="ctr"/>
                </a:tc>
                <a:extLst>
                  <a:ext uri="{0D108BD9-81ED-4DB2-BD59-A6C34878D82A}">
                    <a16:rowId xmlns:a16="http://schemas.microsoft.com/office/drawing/2014/main" val="2135784579"/>
                  </a:ext>
                </a:extLst>
              </a:tr>
              <a:tr h="363562">
                <a:tc>
                  <a:txBody>
                    <a:bodyPr/>
                    <a:lstStyle/>
                    <a:p>
                      <a:pPr algn="l" fontAlgn="ctr"/>
                      <a:r>
                        <a:rPr lang="ru-RU" sz="900" u="none" strike="noStrike" dirty="0">
                          <a:effectLst/>
                        </a:rPr>
                        <a:t>Количество самозанятых граждан, зафиксированных свой статус, с учетом введения налогового режима для самозанятых нарастающих итогом</a:t>
                      </a:r>
                      <a:endParaRPr lang="ru-RU" sz="900" b="0" i="0" u="none" strike="noStrike" dirty="0">
                        <a:solidFill>
                          <a:srgbClr val="000000"/>
                        </a:solidFill>
                        <a:effectLst/>
                        <a:latin typeface="Arial" panose="020B0604020202020204" pitchFamily="34" charset="0"/>
                      </a:endParaRPr>
                    </a:p>
                  </a:txBody>
                  <a:tcPr marL="4273" marR="4273" marT="4273" marB="0" anchor="ctr"/>
                </a:tc>
                <a:tc>
                  <a:txBody>
                    <a:bodyPr/>
                    <a:lstStyle/>
                    <a:p>
                      <a:pPr algn="ctr" fontAlgn="ctr"/>
                      <a:r>
                        <a:rPr lang="ru-RU" sz="900" u="none" strike="noStrike">
                          <a:effectLst/>
                        </a:rPr>
                        <a:t>ВДЛ (Указ президента РФ № 193)</a:t>
                      </a:r>
                      <a:endParaRPr lang="ru-RU" sz="900" b="0" i="0" u="none" strike="noStrike">
                        <a:solidFill>
                          <a:srgbClr val="000000"/>
                        </a:solidFill>
                        <a:effectLst/>
                        <a:latin typeface="Arial" panose="020B0604020202020204" pitchFamily="34" charset="0"/>
                      </a:endParaRPr>
                    </a:p>
                  </a:txBody>
                  <a:tcPr marL="4273" marR="4273" marT="4273" marB="0" anchor="ctr"/>
                </a:tc>
                <a:tc>
                  <a:txBody>
                    <a:bodyPr/>
                    <a:lstStyle/>
                    <a:p>
                      <a:pPr algn="ctr" fontAlgn="ctr"/>
                      <a:r>
                        <a:rPr lang="ru-RU" sz="900" u="none" strike="noStrike">
                          <a:effectLst/>
                        </a:rPr>
                        <a:t>человек</a:t>
                      </a:r>
                      <a:endParaRPr lang="ru-RU" sz="900" b="0" i="0" u="none" strike="noStrike">
                        <a:solidFill>
                          <a:srgbClr val="000000"/>
                        </a:solidFill>
                        <a:effectLst/>
                        <a:latin typeface="Arial" panose="020B0604020202020204" pitchFamily="34" charset="0"/>
                      </a:endParaRPr>
                    </a:p>
                  </a:txBody>
                  <a:tcPr marL="4273" marR="4273" marT="4273" marB="0" anchor="ctr"/>
                </a:tc>
                <a:tc>
                  <a:txBody>
                    <a:bodyPr/>
                    <a:lstStyle/>
                    <a:p>
                      <a:pPr algn="ctr" fontAlgn="ctr"/>
                      <a:r>
                        <a:rPr lang="ru-RU" sz="900" u="none" strike="noStrike">
                          <a:effectLst/>
                        </a:rPr>
                        <a:t>-</a:t>
                      </a:r>
                      <a:endParaRPr lang="ru-RU" sz="900" b="0" i="0" u="none" strike="noStrike">
                        <a:solidFill>
                          <a:srgbClr val="000000"/>
                        </a:solidFill>
                        <a:effectLst/>
                        <a:latin typeface="Arial" panose="020B0604020202020204" pitchFamily="34" charset="0"/>
                      </a:endParaRPr>
                    </a:p>
                  </a:txBody>
                  <a:tcPr marL="4273" marR="4273" marT="4273" marB="0" anchor="ctr"/>
                </a:tc>
                <a:tc>
                  <a:txBody>
                    <a:bodyPr/>
                    <a:lstStyle/>
                    <a:p>
                      <a:pPr algn="ctr" fontAlgn="t"/>
                      <a:r>
                        <a:rPr lang="ru-RU" sz="900" b="0" i="0" u="none" strike="noStrike" dirty="0">
                          <a:solidFill>
                            <a:srgbClr val="000000"/>
                          </a:solidFill>
                          <a:effectLst/>
                          <a:latin typeface="+mn-lt"/>
                        </a:rPr>
                        <a:t>4503</a:t>
                      </a:r>
                    </a:p>
                  </a:txBody>
                  <a:tcPr marL="9525" marR="9525" marT="9525" marB="0" anchor="ctr"/>
                </a:tc>
                <a:tc>
                  <a:txBody>
                    <a:bodyPr/>
                    <a:lstStyle/>
                    <a:p>
                      <a:pPr algn="ctr" fontAlgn="ctr"/>
                      <a:r>
                        <a:rPr lang="ru-RU" sz="900" u="none" strike="noStrike" dirty="0">
                          <a:effectLst/>
                        </a:rPr>
                        <a:t>1 400</a:t>
                      </a:r>
                      <a:endParaRPr lang="ru-RU" sz="900" b="0" i="0" u="none" strike="noStrike" dirty="0">
                        <a:solidFill>
                          <a:srgbClr val="000000"/>
                        </a:solidFill>
                        <a:effectLst/>
                        <a:latin typeface="Arial" panose="020B0604020202020204" pitchFamily="34" charset="0"/>
                      </a:endParaRPr>
                    </a:p>
                  </a:txBody>
                  <a:tcPr marL="4273" marR="4273" marT="4273" marB="0" anchor="ctr"/>
                </a:tc>
                <a:tc>
                  <a:txBody>
                    <a:bodyPr/>
                    <a:lstStyle/>
                    <a:p>
                      <a:pPr algn="ctr" fontAlgn="ctr"/>
                      <a:r>
                        <a:rPr lang="ru-RU" sz="900" u="none" strike="noStrike" dirty="0">
                          <a:effectLst/>
                        </a:rPr>
                        <a:t>1 500</a:t>
                      </a:r>
                      <a:endParaRPr lang="ru-RU" sz="900" b="0" i="0" u="none" strike="noStrike" dirty="0">
                        <a:solidFill>
                          <a:srgbClr val="000000"/>
                        </a:solidFill>
                        <a:effectLst/>
                        <a:latin typeface="Arial" panose="020B0604020202020204" pitchFamily="34" charset="0"/>
                      </a:endParaRPr>
                    </a:p>
                  </a:txBody>
                  <a:tcPr marL="4273" marR="4273" marT="4273" marB="0" anchor="ctr"/>
                </a:tc>
                <a:tc>
                  <a:txBody>
                    <a:bodyPr/>
                    <a:lstStyle/>
                    <a:p>
                      <a:pPr algn="ctr" fontAlgn="ctr"/>
                      <a:r>
                        <a:rPr lang="ru-RU" sz="900" u="none" strike="noStrike" dirty="0">
                          <a:effectLst/>
                        </a:rPr>
                        <a:t>1 600</a:t>
                      </a:r>
                      <a:endParaRPr lang="ru-RU" sz="900" b="0" i="0" u="none" strike="noStrike" dirty="0">
                        <a:solidFill>
                          <a:srgbClr val="000000"/>
                        </a:solidFill>
                        <a:effectLst/>
                        <a:latin typeface="Calibri" panose="020F0502020204030204" pitchFamily="34" charset="0"/>
                      </a:endParaRPr>
                    </a:p>
                  </a:txBody>
                  <a:tcPr marL="4273" marR="4273" marT="4273" marB="0" anchor="ctr"/>
                </a:tc>
                <a:tc>
                  <a:txBody>
                    <a:bodyPr/>
                    <a:lstStyle/>
                    <a:p>
                      <a:pPr algn="ctr" fontAlgn="ctr"/>
                      <a:r>
                        <a:rPr lang="ru-RU" sz="900" u="none" strike="noStrike" dirty="0">
                          <a:effectLst/>
                        </a:rPr>
                        <a:t>1 600</a:t>
                      </a:r>
                      <a:endParaRPr lang="ru-RU" sz="900" b="0" i="0" u="none" strike="noStrike" dirty="0">
                        <a:solidFill>
                          <a:srgbClr val="000000"/>
                        </a:solidFill>
                        <a:effectLst/>
                        <a:latin typeface="Calibri" panose="020F0502020204030204" pitchFamily="34" charset="0"/>
                      </a:endParaRPr>
                    </a:p>
                  </a:txBody>
                  <a:tcPr marL="4273" marR="4273" marT="4273" marB="0" anchor="ctr"/>
                </a:tc>
                <a:extLst>
                  <a:ext uri="{0D108BD9-81ED-4DB2-BD59-A6C34878D82A}">
                    <a16:rowId xmlns:a16="http://schemas.microsoft.com/office/drawing/2014/main" val="951274691"/>
                  </a:ext>
                </a:extLst>
              </a:tr>
            </a:tbl>
          </a:graphicData>
        </a:graphic>
      </p:graphicFrame>
    </p:spTree>
    <p:extLst>
      <p:ext uri="{BB962C8B-B14F-4D97-AF65-F5344CB8AC3E}">
        <p14:creationId xmlns:p14="http://schemas.microsoft.com/office/powerpoint/2010/main" val="11524344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accent1">
            <a:lumMod val="20000"/>
            <a:lumOff val="80000"/>
          </a:schemeClr>
        </a:solidFill>
        <a:effectLst/>
      </p:bgPr>
    </p:bg>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7859154B-BA2B-4232-A093-A36CC40B898D}"/>
              </a:ext>
            </a:extLst>
          </p:cNvPr>
          <p:cNvSpPr>
            <a:spLocks noGrp="1"/>
          </p:cNvSpPr>
          <p:nvPr>
            <p:ph type="title"/>
          </p:nvPr>
        </p:nvSpPr>
        <p:spPr>
          <a:xfrm>
            <a:off x="1066800" y="237241"/>
            <a:ext cx="10058400" cy="403781"/>
          </a:xfrm>
        </p:spPr>
        <p:txBody>
          <a:bodyPr vert="horz" lIns="91440" tIns="45720" rIns="91440" bIns="45720" rtlCol="0" anchor="ctr">
            <a:normAutofit fontScale="90000"/>
          </a:bodyPr>
          <a:lstStyle/>
          <a:p>
            <a:pPr algn="ctr"/>
            <a:r>
              <a:rPr lang="ru-RU" sz="2400" dirty="0">
                <a:latin typeface="Century Gothic" panose="020B0502020202020204" pitchFamily="34" charset="0"/>
              </a:rPr>
              <a:t>Основные показатели социально-экономического развития </a:t>
            </a:r>
          </a:p>
        </p:txBody>
      </p:sp>
      <p:pic>
        <p:nvPicPr>
          <p:cNvPr id="7" name="Объект 6">
            <a:extLst>
              <a:ext uri="{FF2B5EF4-FFF2-40B4-BE49-F238E27FC236}">
                <a16:creationId xmlns:a16="http://schemas.microsoft.com/office/drawing/2014/main" id="{7E753F43-9FFE-4B24-8629-01A7E40120BF}"/>
              </a:ext>
            </a:extLst>
          </p:cNvPr>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153910" y="170694"/>
            <a:ext cx="760490" cy="342008"/>
          </a:xfrm>
        </p:spPr>
      </p:pic>
      <p:sp>
        <p:nvSpPr>
          <p:cNvPr id="5" name="Номер слайда 4">
            <a:extLst>
              <a:ext uri="{FF2B5EF4-FFF2-40B4-BE49-F238E27FC236}">
                <a16:creationId xmlns:a16="http://schemas.microsoft.com/office/drawing/2014/main" id="{EEDDC82F-EA33-48FF-85E8-C21A7F0EFC77}"/>
              </a:ext>
            </a:extLst>
          </p:cNvPr>
          <p:cNvSpPr>
            <a:spLocks noGrp="1"/>
          </p:cNvSpPr>
          <p:nvPr>
            <p:ph type="sldNum" sz="quarter" idx="12"/>
          </p:nvPr>
        </p:nvSpPr>
        <p:spPr>
          <a:xfrm>
            <a:off x="10728960" y="6529319"/>
            <a:ext cx="1463040" cy="274320"/>
          </a:xfrm>
        </p:spPr>
        <p:txBody>
          <a:bodyPr/>
          <a:lstStyle/>
          <a:p>
            <a:fld id="{5C57661F-B2B1-4F5C-A5BA-3FA02C8F7456}" type="slidenum">
              <a:rPr lang="ru-RU" smtClean="0"/>
              <a:t>6</a:t>
            </a:fld>
            <a:endParaRPr lang="ru-RU" dirty="0"/>
          </a:p>
        </p:txBody>
      </p:sp>
      <p:sp>
        <p:nvSpPr>
          <p:cNvPr id="3" name="Прямоугольник 2">
            <a:extLst>
              <a:ext uri="{FF2B5EF4-FFF2-40B4-BE49-F238E27FC236}">
                <a16:creationId xmlns:a16="http://schemas.microsoft.com/office/drawing/2014/main" id="{0DA7E74A-98D4-4772-A777-D9B1FF35C76D}"/>
              </a:ext>
            </a:extLst>
          </p:cNvPr>
          <p:cNvSpPr/>
          <p:nvPr/>
        </p:nvSpPr>
        <p:spPr>
          <a:xfrm>
            <a:off x="1177909" y="781631"/>
            <a:ext cx="4028573" cy="400110"/>
          </a:xfrm>
          <a:prstGeom prst="rect">
            <a:avLst/>
          </a:prstGeom>
        </p:spPr>
        <p:txBody>
          <a:bodyPr wrap="square">
            <a:spAutoFit/>
          </a:bodyPr>
          <a:lstStyle/>
          <a:p>
            <a:r>
              <a:rPr lang="ru-RU" sz="1000" b="1" dirty="0">
                <a:solidFill>
                  <a:srgbClr val="000000"/>
                </a:solidFill>
                <a:latin typeface="Arial" panose="020B0604020202020204" pitchFamily="34" charset="0"/>
              </a:rPr>
              <a:t>Объем отгруженных товаров собственного производства.</a:t>
            </a:r>
          </a:p>
          <a:p>
            <a:r>
              <a:rPr lang="ru-RU" sz="1000" dirty="0">
                <a:solidFill>
                  <a:srgbClr val="000000"/>
                </a:solidFill>
                <a:latin typeface="Arial" panose="020B0604020202020204" pitchFamily="34" charset="0"/>
                <a:cs typeface="Arial" panose="020B0604020202020204" pitchFamily="34" charset="0"/>
              </a:rPr>
              <a:t>                    (млн. рублей в ценах соответствующих лет)</a:t>
            </a:r>
            <a:endParaRPr lang="ru-RU" sz="1000" dirty="0">
              <a:solidFill>
                <a:srgbClr val="000000"/>
              </a:solidFill>
              <a:latin typeface="Arial" panose="020B0604020202020204" pitchFamily="34" charset="0"/>
            </a:endParaRPr>
          </a:p>
        </p:txBody>
      </p:sp>
      <p:sp>
        <p:nvSpPr>
          <p:cNvPr id="4" name="Прямоугольник 3">
            <a:extLst>
              <a:ext uri="{FF2B5EF4-FFF2-40B4-BE49-F238E27FC236}">
                <a16:creationId xmlns:a16="http://schemas.microsoft.com/office/drawing/2014/main" id="{8E652E2F-85EC-47D3-BFCF-763DACA551FB}"/>
              </a:ext>
            </a:extLst>
          </p:cNvPr>
          <p:cNvSpPr/>
          <p:nvPr/>
        </p:nvSpPr>
        <p:spPr>
          <a:xfrm>
            <a:off x="3486540" y="3969680"/>
            <a:ext cx="4117909" cy="553998"/>
          </a:xfrm>
          <a:prstGeom prst="rect">
            <a:avLst/>
          </a:prstGeom>
        </p:spPr>
        <p:txBody>
          <a:bodyPr wrap="square">
            <a:spAutoFit/>
          </a:bodyPr>
          <a:lstStyle/>
          <a:p>
            <a:pPr algn="ctr"/>
            <a:r>
              <a:rPr lang="ru-RU" sz="1000" b="1" dirty="0">
                <a:solidFill>
                  <a:srgbClr val="000000"/>
                </a:solidFill>
                <a:latin typeface="Arial" panose="020B0604020202020204" pitchFamily="34" charset="0"/>
              </a:rPr>
              <a:t>Инвестиции в основной капитал за счет всех источников финансирования  по полному кругу организаций         </a:t>
            </a:r>
            <a:r>
              <a:rPr lang="ru-RU" sz="1000" dirty="0">
                <a:solidFill>
                  <a:srgbClr val="000000"/>
                </a:solidFill>
                <a:latin typeface="Arial" panose="020B0604020202020204" pitchFamily="34" charset="0"/>
              </a:rPr>
              <a:t>                             (млн. рублей)</a:t>
            </a:r>
          </a:p>
        </p:txBody>
      </p:sp>
      <p:sp>
        <p:nvSpPr>
          <p:cNvPr id="10" name="Прямоугольник 9">
            <a:extLst>
              <a:ext uri="{FF2B5EF4-FFF2-40B4-BE49-F238E27FC236}">
                <a16:creationId xmlns:a16="http://schemas.microsoft.com/office/drawing/2014/main" id="{15BBF9AC-729C-4179-889E-C245D9484A6B}"/>
              </a:ext>
            </a:extLst>
          </p:cNvPr>
          <p:cNvSpPr/>
          <p:nvPr/>
        </p:nvSpPr>
        <p:spPr>
          <a:xfrm>
            <a:off x="7261236" y="1010295"/>
            <a:ext cx="3672926" cy="400110"/>
          </a:xfrm>
          <a:prstGeom prst="rect">
            <a:avLst/>
          </a:prstGeom>
        </p:spPr>
        <p:txBody>
          <a:bodyPr wrap="square">
            <a:spAutoFit/>
          </a:bodyPr>
          <a:lstStyle/>
          <a:p>
            <a:endParaRPr lang="ru-RU" sz="1000" b="1" dirty="0">
              <a:solidFill>
                <a:srgbClr val="000000"/>
              </a:solidFill>
              <a:latin typeface="Arial" panose="020B0604020202020204" pitchFamily="34" charset="0"/>
            </a:endParaRPr>
          </a:p>
          <a:p>
            <a:r>
              <a:rPr lang="ru-RU" sz="1000" dirty="0">
                <a:solidFill>
                  <a:srgbClr val="000000"/>
                </a:solidFill>
                <a:latin typeface="Arial" panose="020B0604020202020204" pitchFamily="34" charset="0"/>
                <a:cs typeface="Arial" panose="020B0604020202020204" pitchFamily="34" charset="0"/>
              </a:rPr>
              <a:t>                                        </a:t>
            </a:r>
            <a:endParaRPr lang="ru-RU" sz="1000" dirty="0">
              <a:solidFill>
                <a:srgbClr val="000000"/>
              </a:solidFill>
              <a:latin typeface="Arial" panose="020B0604020202020204" pitchFamily="34" charset="0"/>
            </a:endParaRPr>
          </a:p>
        </p:txBody>
      </p:sp>
      <p:sp>
        <p:nvSpPr>
          <p:cNvPr id="13" name="Прямоугольник 12">
            <a:extLst>
              <a:ext uri="{FF2B5EF4-FFF2-40B4-BE49-F238E27FC236}">
                <a16:creationId xmlns:a16="http://schemas.microsoft.com/office/drawing/2014/main" id="{54CBBF34-1FDC-438E-B3A9-44BE78E0CA7A}"/>
              </a:ext>
            </a:extLst>
          </p:cNvPr>
          <p:cNvSpPr/>
          <p:nvPr/>
        </p:nvSpPr>
        <p:spPr>
          <a:xfrm>
            <a:off x="7380514" y="781631"/>
            <a:ext cx="4005943" cy="707886"/>
          </a:xfrm>
          <a:prstGeom prst="rect">
            <a:avLst/>
          </a:prstGeom>
        </p:spPr>
        <p:txBody>
          <a:bodyPr wrap="square">
            <a:spAutoFit/>
          </a:bodyPr>
          <a:lstStyle/>
          <a:p>
            <a:pPr algn="ctr"/>
            <a:r>
              <a:rPr lang="ru-RU" sz="1000" b="1" dirty="0">
                <a:solidFill>
                  <a:srgbClr val="000000"/>
                </a:solidFill>
                <a:latin typeface="Arial" panose="020B0604020202020204" pitchFamily="34" charset="0"/>
              </a:rPr>
              <a:t>            Оборот розничной торговли по крупным и средним организациям</a:t>
            </a:r>
          </a:p>
          <a:p>
            <a:pPr algn="ctr"/>
            <a:r>
              <a:rPr lang="ru-RU" sz="1000" dirty="0">
                <a:solidFill>
                  <a:srgbClr val="000000"/>
                </a:solidFill>
                <a:latin typeface="Arial" panose="020B0604020202020204" pitchFamily="34" charset="0"/>
              </a:rPr>
              <a:t>(млн. рублей)</a:t>
            </a:r>
            <a:endParaRPr lang="ru-RU" sz="1000" b="1" dirty="0">
              <a:solidFill>
                <a:srgbClr val="000000"/>
              </a:solidFill>
              <a:latin typeface="Arial" panose="020B0604020202020204" pitchFamily="34" charset="0"/>
            </a:endParaRPr>
          </a:p>
          <a:p>
            <a:r>
              <a:rPr lang="ru-RU" sz="1000" dirty="0">
                <a:solidFill>
                  <a:srgbClr val="000000"/>
                </a:solidFill>
                <a:latin typeface="Arial" panose="020B0604020202020204" pitchFamily="34" charset="0"/>
                <a:cs typeface="Arial" panose="020B0604020202020204" pitchFamily="34" charset="0"/>
              </a:rPr>
              <a:t>           </a:t>
            </a:r>
            <a:endParaRPr lang="ru-RU" sz="1000" dirty="0">
              <a:solidFill>
                <a:srgbClr val="000000"/>
              </a:solidFill>
              <a:latin typeface="Arial" panose="020B0604020202020204" pitchFamily="34" charset="0"/>
            </a:endParaRPr>
          </a:p>
        </p:txBody>
      </p:sp>
      <p:pic>
        <p:nvPicPr>
          <p:cNvPr id="14" name="Рисунок 13">
            <a:extLst>
              <a:ext uri="{FF2B5EF4-FFF2-40B4-BE49-F238E27FC236}">
                <a16:creationId xmlns:a16="http://schemas.microsoft.com/office/drawing/2014/main" id="{C43365C5-F5C4-454A-8398-8E6CFCD3CC74}"/>
              </a:ext>
            </a:extLst>
          </p:cNvPr>
          <p:cNvPicPr>
            <a:picLocks noChangeAspect="1"/>
          </p:cNvPicPr>
          <p:nvPr/>
        </p:nvPicPr>
        <p:blipFill>
          <a:blip r:embed="rId3">
            <a:duotone>
              <a:prstClr val="black"/>
              <a:schemeClr val="accent1">
                <a:tint val="45000"/>
                <a:satMod val="400000"/>
              </a:schemeClr>
            </a:duotone>
            <a:extLst>
              <a:ext uri="{BEBA8EAE-BF5A-486C-A8C5-ECC9F3942E4B}">
                <a14:imgProps xmlns:a14="http://schemas.microsoft.com/office/drawing/2010/main">
                  <a14:imgLayer r:embed="rId4">
                    <a14:imgEffect>
                      <a14:saturation sat="0"/>
                    </a14:imgEffect>
                  </a14:imgLayer>
                </a14:imgProps>
              </a:ext>
            </a:extLst>
          </a:blip>
          <a:stretch>
            <a:fillRect/>
          </a:stretch>
        </p:blipFill>
        <p:spPr>
          <a:xfrm>
            <a:off x="1418253" y="1322350"/>
            <a:ext cx="3219061" cy="2506721"/>
          </a:xfrm>
          <a:prstGeom prst="rect">
            <a:avLst/>
          </a:prstGeom>
          <a:solidFill>
            <a:schemeClr val="accent1">
              <a:lumMod val="20000"/>
              <a:lumOff val="80000"/>
            </a:schemeClr>
          </a:solidFill>
        </p:spPr>
      </p:pic>
      <p:graphicFrame>
        <p:nvGraphicFramePr>
          <p:cNvPr id="15" name="Диаграмма 14">
            <a:extLst>
              <a:ext uri="{FF2B5EF4-FFF2-40B4-BE49-F238E27FC236}">
                <a16:creationId xmlns:a16="http://schemas.microsoft.com/office/drawing/2014/main" id="{77D3845A-CC3C-4CA9-9A86-5F95A14FD1C9}"/>
              </a:ext>
            </a:extLst>
          </p:cNvPr>
          <p:cNvGraphicFramePr>
            <a:graphicFrameLocks/>
          </p:cNvGraphicFramePr>
          <p:nvPr>
            <p:extLst>
              <p:ext uri="{D42A27DB-BD31-4B8C-83A1-F6EECF244321}">
                <p14:modId xmlns:p14="http://schemas.microsoft.com/office/powerpoint/2010/main" val="2250875826"/>
              </p:ext>
            </p:extLst>
          </p:nvPr>
        </p:nvGraphicFramePr>
        <p:xfrm>
          <a:off x="2519266" y="4523678"/>
          <a:ext cx="5243803" cy="2168005"/>
        </p:xfrm>
        <a:graphic>
          <a:graphicData uri="http://schemas.openxmlformats.org/drawingml/2006/chart">
            <c:chart xmlns:c="http://schemas.openxmlformats.org/drawingml/2006/chart" xmlns:r="http://schemas.openxmlformats.org/officeDocument/2006/relationships" r:id="rId5"/>
          </a:graphicData>
        </a:graphic>
      </p:graphicFrame>
      <p:pic>
        <p:nvPicPr>
          <p:cNvPr id="16" name="Рисунок 15">
            <a:extLst>
              <a:ext uri="{FF2B5EF4-FFF2-40B4-BE49-F238E27FC236}">
                <a16:creationId xmlns:a16="http://schemas.microsoft.com/office/drawing/2014/main" id="{2B853238-2F88-4945-B8B6-0C7C52F5E80B}"/>
              </a:ext>
            </a:extLst>
          </p:cNvPr>
          <p:cNvPicPr>
            <a:picLocks noChangeAspect="1" noChangeArrowheads="1"/>
          </p:cNvPicPr>
          <p:nvPr/>
        </p:nvPicPr>
        <p:blipFill>
          <a:blip r:embed="rId6">
            <a:duotone>
              <a:prstClr val="black"/>
              <a:schemeClr val="accent1">
                <a:tint val="45000"/>
                <a:satMod val="400000"/>
              </a:schemeClr>
            </a:duotone>
            <a:extLst>
              <a:ext uri="{BEBA8EAE-BF5A-486C-A8C5-ECC9F3942E4B}">
                <a14:imgProps xmlns:a14="http://schemas.microsoft.com/office/drawing/2010/main">
                  <a14:imgLayer r:embed="rId7">
                    <a14:imgEffect>
                      <a14:saturation sat="200000"/>
                    </a14:imgEffect>
                  </a14:imgLayer>
                </a14:imgProps>
              </a:ext>
              <a:ext uri="{28A0092B-C50C-407E-A947-70E740481C1C}">
                <a14:useLocalDpi xmlns:a14="http://schemas.microsoft.com/office/drawing/2010/main" val="0"/>
              </a:ext>
            </a:extLst>
          </a:blip>
          <a:srcRect/>
          <a:stretch>
            <a:fillRect/>
          </a:stretch>
        </p:blipFill>
        <p:spPr bwMode="auto">
          <a:xfrm>
            <a:off x="7886388" y="1410405"/>
            <a:ext cx="3047774" cy="298893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76393750"/>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C76ABE35-EE31-4586-BF2E-7BF9729091A9}"/>
              </a:ext>
            </a:extLst>
          </p:cNvPr>
          <p:cNvSpPr>
            <a:spLocks noGrp="1"/>
          </p:cNvSpPr>
          <p:nvPr>
            <p:ph type="title"/>
          </p:nvPr>
        </p:nvSpPr>
        <p:spPr>
          <a:xfrm>
            <a:off x="845127" y="170694"/>
            <a:ext cx="11192963" cy="539587"/>
          </a:xfrm>
        </p:spPr>
        <p:txBody>
          <a:bodyPr>
            <a:noAutofit/>
          </a:bodyPr>
          <a:lstStyle/>
          <a:p>
            <a:pPr algn="ctr"/>
            <a:r>
              <a:rPr lang="ru-RU" sz="2400" dirty="0"/>
              <a:t>Реализация муниципальных программ</a:t>
            </a:r>
            <a:br>
              <a:rPr lang="ru-RU" sz="2400" dirty="0"/>
            </a:br>
            <a:r>
              <a:rPr lang="ru-RU" sz="2400" dirty="0"/>
              <a:t> городского округа Долгопрудный в разрезе целевых показателей в динамике</a:t>
            </a:r>
          </a:p>
        </p:txBody>
      </p:sp>
      <p:sp>
        <p:nvSpPr>
          <p:cNvPr id="4" name="Номер слайда 3">
            <a:extLst>
              <a:ext uri="{FF2B5EF4-FFF2-40B4-BE49-F238E27FC236}">
                <a16:creationId xmlns:a16="http://schemas.microsoft.com/office/drawing/2014/main" id="{6F302A7F-1EA8-4336-863D-1EEEBC559F5F}"/>
              </a:ext>
            </a:extLst>
          </p:cNvPr>
          <p:cNvSpPr>
            <a:spLocks noGrp="1"/>
          </p:cNvSpPr>
          <p:nvPr>
            <p:ph type="sldNum" sz="quarter" idx="12"/>
          </p:nvPr>
        </p:nvSpPr>
        <p:spPr>
          <a:xfrm>
            <a:off x="9448800" y="6492240"/>
            <a:ext cx="2743200" cy="365125"/>
          </a:xfrm>
        </p:spPr>
        <p:txBody>
          <a:bodyPr/>
          <a:lstStyle/>
          <a:p>
            <a:fld id="{E4EB6E89-BA87-4003-BD23-6BDF40F3EBED}" type="slidenum">
              <a:rPr lang="ru-RU" smtClean="0"/>
              <a:pPr/>
              <a:t>60</a:t>
            </a:fld>
            <a:endParaRPr lang="ru-RU"/>
          </a:p>
        </p:txBody>
      </p:sp>
      <p:pic>
        <p:nvPicPr>
          <p:cNvPr id="6" name="Объект 6">
            <a:extLst>
              <a:ext uri="{FF2B5EF4-FFF2-40B4-BE49-F238E27FC236}">
                <a16:creationId xmlns:a16="http://schemas.microsoft.com/office/drawing/2014/main" id="{4CE9F828-CB7F-4197-B7C9-2991DABD01A3}"/>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53910" y="170694"/>
            <a:ext cx="760490" cy="342008"/>
          </a:xfrm>
          <a:prstGeom prst="rect">
            <a:avLst/>
          </a:prstGeom>
        </p:spPr>
      </p:pic>
      <p:graphicFrame>
        <p:nvGraphicFramePr>
          <p:cNvPr id="7" name="Объект 6">
            <a:extLst>
              <a:ext uri="{FF2B5EF4-FFF2-40B4-BE49-F238E27FC236}">
                <a16:creationId xmlns:a16="http://schemas.microsoft.com/office/drawing/2014/main" id="{A0D6F408-8A50-44C6-9805-9F6F8033DB94}"/>
              </a:ext>
            </a:extLst>
          </p:cNvPr>
          <p:cNvGraphicFramePr>
            <a:graphicFrameLocks noGrp="1"/>
          </p:cNvGraphicFramePr>
          <p:nvPr>
            <p:ph idx="1"/>
            <p:extLst>
              <p:ext uri="{D42A27DB-BD31-4B8C-83A1-F6EECF244321}">
                <p14:modId xmlns:p14="http://schemas.microsoft.com/office/powerpoint/2010/main" val="29357409"/>
              </p:ext>
            </p:extLst>
          </p:nvPr>
        </p:nvGraphicFramePr>
        <p:xfrm>
          <a:off x="667901" y="781502"/>
          <a:ext cx="11027458" cy="5700476"/>
        </p:xfrm>
        <a:graphic>
          <a:graphicData uri="http://schemas.openxmlformats.org/drawingml/2006/table">
            <a:tbl>
              <a:tblPr>
                <a:tableStyleId>{5C22544A-7EE6-4342-B048-85BDC9FD1C3A}</a:tableStyleId>
              </a:tblPr>
              <a:tblGrid>
                <a:gridCol w="2991433">
                  <a:extLst>
                    <a:ext uri="{9D8B030D-6E8A-4147-A177-3AD203B41FA5}">
                      <a16:colId xmlns:a16="http://schemas.microsoft.com/office/drawing/2014/main" val="474040565"/>
                    </a:ext>
                  </a:extLst>
                </a:gridCol>
                <a:gridCol w="1125926">
                  <a:extLst>
                    <a:ext uri="{9D8B030D-6E8A-4147-A177-3AD203B41FA5}">
                      <a16:colId xmlns:a16="http://schemas.microsoft.com/office/drawing/2014/main" val="3981792935"/>
                    </a:ext>
                  </a:extLst>
                </a:gridCol>
                <a:gridCol w="949311">
                  <a:extLst>
                    <a:ext uri="{9D8B030D-6E8A-4147-A177-3AD203B41FA5}">
                      <a16:colId xmlns:a16="http://schemas.microsoft.com/office/drawing/2014/main" val="757544979"/>
                    </a:ext>
                  </a:extLst>
                </a:gridCol>
                <a:gridCol w="949311">
                  <a:extLst>
                    <a:ext uri="{9D8B030D-6E8A-4147-A177-3AD203B41FA5}">
                      <a16:colId xmlns:a16="http://schemas.microsoft.com/office/drawing/2014/main" val="1953031697"/>
                    </a:ext>
                  </a:extLst>
                </a:gridCol>
                <a:gridCol w="993464">
                  <a:extLst>
                    <a:ext uri="{9D8B030D-6E8A-4147-A177-3AD203B41FA5}">
                      <a16:colId xmlns:a16="http://schemas.microsoft.com/office/drawing/2014/main" val="859758842"/>
                    </a:ext>
                  </a:extLst>
                </a:gridCol>
                <a:gridCol w="971388">
                  <a:extLst>
                    <a:ext uri="{9D8B030D-6E8A-4147-A177-3AD203B41FA5}">
                      <a16:colId xmlns:a16="http://schemas.microsoft.com/office/drawing/2014/main" val="2577074884"/>
                    </a:ext>
                  </a:extLst>
                </a:gridCol>
                <a:gridCol w="1070734">
                  <a:extLst>
                    <a:ext uri="{9D8B030D-6E8A-4147-A177-3AD203B41FA5}">
                      <a16:colId xmlns:a16="http://schemas.microsoft.com/office/drawing/2014/main" val="3534765993"/>
                    </a:ext>
                  </a:extLst>
                </a:gridCol>
                <a:gridCol w="971388">
                  <a:extLst>
                    <a:ext uri="{9D8B030D-6E8A-4147-A177-3AD203B41FA5}">
                      <a16:colId xmlns:a16="http://schemas.microsoft.com/office/drawing/2014/main" val="3679049624"/>
                    </a:ext>
                  </a:extLst>
                </a:gridCol>
                <a:gridCol w="1004503">
                  <a:extLst>
                    <a:ext uri="{9D8B030D-6E8A-4147-A177-3AD203B41FA5}">
                      <a16:colId xmlns:a16="http://schemas.microsoft.com/office/drawing/2014/main" val="113549904"/>
                    </a:ext>
                  </a:extLst>
                </a:gridCol>
              </a:tblGrid>
              <a:tr h="214459">
                <a:tc rowSpan="2">
                  <a:txBody>
                    <a:bodyPr/>
                    <a:lstStyle/>
                    <a:p>
                      <a:pPr algn="ctr" fontAlgn="ctr"/>
                      <a:r>
                        <a:rPr lang="ru-RU" sz="1100" u="none" strike="noStrike" dirty="0">
                          <a:effectLst/>
                        </a:rPr>
                        <a:t>Наименование муниципальной программы/подпрограммы/показателя</a:t>
                      </a:r>
                      <a:endParaRPr lang="ru-RU" sz="1100" b="0" i="0" u="none" strike="noStrike" dirty="0">
                        <a:solidFill>
                          <a:srgbClr val="000000"/>
                        </a:solidFill>
                        <a:effectLst/>
                        <a:latin typeface="Arial" panose="020B0604020202020204" pitchFamily="34" charset="0"/>
                      </a:endParaRPr>
                    </a:p>
                  </a:txBody>
                  <a:tcPr marL="6562" marR="6562" marT="6562" marB="0" anchor="ctr"/>
                </a:tc>
                <a:tc rowSpan="2">
                  <a:txBody>
                    <a:bodyPr/>
                    <a:lstStyle/>
                    <a:p>
                      <a:pPr algn="ctr" fontAlgn="ctr"/>
                      <a:r>
                        <a:rPr lang="ru-RU" sz="1100" u="none" strike="noStrike">
                          <a:effectLst/>
                        </a:rPr>
                        <a:t>Тип показателя</a:t>
                      </a:r>
                      <a:endParaRPr lang="ru-RU" sz="1100" b="0" i="0" u="none" strike="noStrike">
                        <a:solidFill>
                          <a:srgbClr val="000000"/>
                        </a:solidFill>
                        <a:effectLst/>
                        <a:latin typeface="Arial" panose="020B0604020202020204" pitchFamily="34" charset="0"/>
                      </a:endParaRPr>
                    </a:p>
                  </a:txBody>
                  <a:tcPr marL="6562" marR="6562" marT="6562" marB="0" anchor="ctr"/>
                </a:tc>
                <a:tc rowSpan="2">
                  <a:txBody>
                    <a:bodyPr/>
                    <a:lstStyle/>
                    <a:p>
                      <a:pPr algn="ctr" fontAlgn="ctr"/>
                      <a:r>
                        <a:rPr lang="ru-RU" sz="1100" u="none" strike="noStrike">
                          <a:effectLst/>
                        </a:rPr>
                        <a:t>Единица измерения</a:t>
                      </a:r>
                      <a:endParaRPr lang="ru-RU" sz="1100" b="0" i="0" u="none" strike="noStrike">
                        <a:solidFill>
                          <a:srgbClr val="000000"/>
                        </a:solidFill>
                        <a:effectLst/>
                        <a:latin typeface="Arial" panose="020B0604020202020204" pitchFamily="34" charset="0"/>
                      </a:endParaRPr>
                    </a:p>
                  </a:txBody>
                  <a:tcPr marL="6562" marR="6562" marT="6562" marB="0" anchor="ctr"/>
                </a:tc>
                <a:tc rowSpan="2">
                  <a:txBody>
                    <a:bodyPr/>
                    <a:lstStyle/>
                    <a:p>
                      <a:pPr algn="ctr" fontAlgn="ctr"/>
                      <a:r>
                        <a:rPr lang="ru-RU" sz="1100" u="none" strike="noStrike">
                          <a:effectLst/>
                        </a:rPr>
                        <a:t>Базовое значение</a:t>
                      </a:r>
                      <a:endParaRPr lang="ru-RU" sz="1100" b="0" i="0" u="none" strike="noStrike">
                        <a:solidFill>
                          <a:srgbClr val="000000"/>
                        </a:solidFill>
                        <a:effectLst/>
                        <a:latin typeface="Arial" panose="020B0604020202020204" pitchFamily="34" charset="0"/>
                      </a:endParaRPr>
                    </a:p>
                  </a:txBody>
                  <a:tcPr marL="6562" marR="6562" marT="6562" marB="0" anchor="ctr"/>
                </a:tc>
                <a:tc rowSpan="2">
                  <a:txBody>
                    <a:bodyPr/>
                    <a:lstStyle/>
                    <a:p>
                      <a:pPr algn="ctr" fontAlgn="ctr"/>
                      <a:r>
                        <a:rPr lang="ru-RU" sz="1100" u="none" strike="noStrike" dirty="0">
                          <a:effectLst/>
                        </a:rPr>
                        <a:t>Достигнутое 2021 года</a:t>
                      </a:r>
                      <a:endParaRPr lang="ru-RU" sz="1100" b="0" i="0" u="none" strike="noStrike" dirty="0">
                        <a:solidFill>
                          <a:srgbClr val="000000"/>
                        </a:solidFill>
                        <a:effectLst/>
                        <a:latin typeface="Arial" panose="020B0604020202020204" pitchFamily="34" charset="0"/>
                      </a:endParaRPr>
                    </a:p>
                  </a:txBody>
                  <a:tcPr marL="6562" marR="6562" marT="6562" marB="0" anchor="ctr"/>
                </a:tc>
                <a:tc rowSpan="2">
                  <a:txBody>
                    <a:bodyPr/>
                    <a:lstStyle/>
                    <a:p>
                      <a:pPr algn="ctr" fontAlgn="ctr"/>
                      <a:r>
                        <a:rPr lang="ru-RU" sz="1100" u="none" strike="noStrike" dirty="0">
                          <a:effectLst/>
                        </a:rPr>
                        <a:t>Оценка 2022 год</a:t>
                      </a:r>
                      <a:endParaRPr lang="ru-RU" sz="1100" b="0" i="0" u="none" strike="noStrike" dirty="0">
                        <a:solidFill>
                          <a:srgbClr val="000000"/>
                        </a:solidFill>
                        <a:effectLst/>
                        <a:latin typeface="Arial" panose="020B0604020202020204" pitchFamily="34" charset="0"/>
                      </a:endParaRPr>
                    </a:p>
                  </a:txBody>
                  <a:tcPr marL="6562" marR="6562" marT="6562" marB="0" anchor="ctr"/>
                </a:tc>
                <a:tc gridSpan="3">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ru-RU" sz="11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Планируемое значение показателя по годам реализации</a:t>
                      </a:r>
                    </a:p>
                  </a:txBody>
                  <a:tcPr marL="3729" marR="3729" marT="3729" marB="0" anchor="ctr"/>
                </a:tc>
                <a:tc hMerge="1">
                  <a:txBody>
                    <a:bodyPr/>
                    <a:lstStyle/>
                    <a:p>
                      <a:endParaRPr lang="ru-RU" dirty="0"/>
                    </a:p>
                  </a:txBody>
                  <a:tcPr marL="3729" marR="3729" marT="3729" marB="0" anchor="ctr"/>
                </a:tc>
                <a:tc hMerge="1">
                  <a:txBody>
                    <a:bodyPr/>
                    <a:lstStyle/>
                    <a:p>
                      <a:endParaRPr lang="ru-RU" dirty="0"/>
                    </a:p>
                  </a:txBody>
                  <a:tcPr marL="3729" marR="3729" marT="3729" marB="0" anchor="ctr"/>
                </a:tc>
                <a:extLst>
                  <a:ext uri="{0D108BD9-81ED-4DB2-BD59-A6C34878D82A}">
                    <a16:rowId xmlns:a16="http://schemas.microsoft.com/office/drawing/2014/main" val="2927071079"/>
                  </a:ext>
                </a:extLst>
              </a:tr>
              <a:tr h="214459">
                <a:tc vMerge="1">
                  <a:txBody>
                    <a:bodyPr/>
                    <a:lstStyle/>
                    <a:p>
                      <a:endParaRPr lang="ru-RU"/>
                    </a:p>
                  </a:txBody>
                  <a:tcPr/>
                </a:tc>
                <a:tc vMerge="1">
                  <a:txBody>
                    <a:bodyPr/>
                    <a:lstStyle/>
                    <a:p>
                      <a:endParaRPr lang="ru-RU"/>
                    </a:p>
                  </a:txBody>
                  <a:tcPr/>
                </a:tc>
                <a:tc vMerge="1">
                  <a:txBody>
                    <a:bodyPr/>
                    <a:lstStyle/>
                    <a:p>
                      <a:endParaRPr lang="ru-RU"/>
                    </a:p>
                  </a:txBody>
                  <a:tcPr/>
                </a:tc>
                <a:tc vMerge="1">
                  <a:txBody>
                    <a:bodyPr/>
                    <a:lstStyle/>
                    <a:p>
                      <a:endParaRPr lang="ru-RU"/>
                    </a:p>
                  </a:txBody>
                  <a:tcPr/>
                </a:tc>
                <a:tc vMerge="1">
                  <a:txBody>
                    <a:bodyPr/>
                    <a:lstStyle/>
                    <a:p>
                      <a:endParaRPr lang="ru-RU"/>
                    </a:p>
                  </a:txBody>
                  <a:tcPr/>
                </a:tc>
                <a:tc vMerge="1">
                  <a:txBody>
                    <a:bodyPr/>
                    <a:lstStyle/>
                    <a:p>
                      <a:endParaRPr lang="ru-RU"/>
                    </a:p>
                  </a:txBody>
                  <a:tcPr/>
                </a:tc>
                <a:tc>
                  <a:txBody>
                    <a:bodyPr/>
                    <a:lstStyle/>
                    <a:p>
                      <a:pPr algn="ctr" fontAlgn="ctr"/>
                      <a:r>
                        <a:rPr lang="ru-RU" sz="1100" u="none" strike="noStrike" dirty="0">
                          <a:effectLst/>
                        </a:rPr>
                        <a:t>2023 год</a:t>
                      </a:r>
                      <a:endParaRPr lang="ru-RU" sz="1100" b="0" i="0" u="none" strike="noStrike" dirty="0">
                        <a:solidFill>
                          <a:srgbClr val="000000"/>
                        </a:solidFill>
                        <a:effectLst/>
                        <a:latin typeface="Arial" panose="020B0604020202020204" pitchFamily="34" charset="0"/>
                      </a:endParaRPr>
                    </a:p>
                  </a:txBody>
                  <a:tcPr marL="3729" marR="3729" marT="3729" marB="0" anchor="ctr"/>
                </a:tc>
                <a:tc>
                  <a:txBody>
                    <a:bodyPr/>
                    <a:lstStyle/>
                    <a:p>
                      <a:pPr algn="ctr" fontAlgn="ctr"/>
                      <a:r>
                        <a:rPr lang="ru-RU" sz="1100" u="none" strike="noStrike" dirty="0">
                          <a:effectLst/>
                        </a:rPr>
                        <a:t>2024 год</a:t>
                      </a:r>
                      <a:endParaRPr lang="ru-RU" sz="1100" b="0" i="0" u="none" strike="noStrike" dirty="0">
                        <a:solidFill>
                          <a:srgbClr val="000000"/>
                        </a:solidFill>
                        <a:effectLst/>
                        <a:latin typeface="Arial" panose="020B0604020202020204" pitchFamily="34" charset="0"/>
                      </a:endParaRPr>
                    </a:p>
                  </a:txBody>
                  <a:tcPr marL="3729" marR="3729" marT="3729" marB="0" anchor="ctr"/>
                </a:tc>
                <a:tc>
                  <a:txBody>
                    <a:bodyPr/>
                    <a:lstStyle/>
                    <a:p>
                      <a:pPr algn="ctr" fontAlgn="ctr"/>
                      <a:r>
                        <a:rPr lang="ru-RU" sz="1100" u="none" strike="noStrike" dirty="0">
                          <a:effectLst/>
                        </a:rPr>
                        <a:t>2025 год</a:t>
                      </a:r>
                      <a:endParaRPr lang="ru-RU" sz="1100" b="0" i="0" u="none" strike="noStrike" dirty="0">
                        <a:solidFill>
                          <a:srgbClr val="000000"/>
                        </a:solidFill>
                        <a:effectLst/>
                        <a:latin typeface="Arial" panose="020B0604020202020204" pitchFamily="34" charset="0"/>
                      </a:endParaRPr>
                    </a:p>
                  </a:txBody>
                  <a:tcPr marL="3729" marR="3729" marT="3729" marB="0" anchor="ctr"/>
                </a:tc>
                <a:extLst>
                  <a:ext uri="{0D108BD9-81ED-4DB2-BD59-A6C34878D82A}">
                    <a16:rowId xmlns:a16="http://schemas.microsoft.com/office/drawing/2014/main" val="2892267718"/>
                  </a:ext>
                </a:extLst>
              </a:tr>
              <a:tr h="428917">
                <a:tc>
                  <a:txBody>
                    <a:bodyPr/>
                    <a:lstStyle/>
                    <a:p>
                      <a:pPr algn="l" fontAlgn="ctr"/>
                      <a:r>
                        <a:rPr lang="ru-RU" sz="1100" u="none" strike="noStrike">
                          <a:effectLst/>
                        </a:rPr>
                        <a:t>Муниципальная программа «Предпринимательство»</a:t>
                      </a:r>
                      <a:endParaRPr lang="ru-RU" sz="1100" b="1" i="0" u="none" strike="noStrike">
                        <a:solidFill>
                          <a:srgbClr val="000000"/>
                        </a:solidFill>
                        <a:effectLst/>
                        <a:latin typeface="Arial" panose="020B0604020202020204" pitchFamily="34" charset="0"/>
                      </a:endParaRPr>
                    </a:p>
                  </a:txBody>
                  <a:tcPr marL="6562" marR="6562" marT="6562" marB="0" anchor="ctr"/>
                </a:tc>
                <a:tc>
                  <a:txBody>
                    <a:bodyPr/>
                    <a:lstStyle/>
                    <a:p>
                      <a:pPr algn="ctr" fontAlgn="ctr"/>
                      <a:r>
                        <a:rPr lang="ru-RU" sz="1100" u="none" strike="noStrike">
                          <a:effectLst/>
                        </a:rPr>
                        <a:t> </a:t>
                      </a:r>
                      <a:endParaRPr lang="ru-RU" sz="1100" b="0" i="0" u="none" strike="noStrike">
                        <a:solidFill>
                          <a:srgbClr val="000000"/>
                        </a:solidFill>
                        <a:effectLst/>
                        <a:latin typeface="Arial" panose="020B0604020202020204" pitchFamily="34" charset="0"/>
                      </a:endParaRPr>
                    </a:p>
                  </a:txBody>
                  <a:tcPr marL="6562" marR="6562" marT="6562" marB="0" anchor="ctr"/>
                </a:tc>
                <a:tc>
                  <a:txBody>
                    <a:bodyPr/>
                    <a:lstStyle/>
                    <a:p>
                      <a:pPr algn="ctr" fontAlgn="ctr"/>
                      <a:r>
                        <a:rPr lang="ru-RU" sz="1100" u="none" strike="noStrike">
                          <a:effectLst/>
                        </a:rPr>
                        <a:t> </a:t>
                      </a:r>
                      <a:endParaRPr lang="ru-RU" sz="1100" b="0" i="0" u="none" strike="noStrike">
                        <a:solidFill>
                          <a:srgbClr val="000000"/>
                        </a:solidFill>
                        <a:effectLst/>
                        <a:latin typeface="Arial" panose="020B0604020202020204" pitchFamily="34" charset="0"/>
                      </a:endParaRPr>
                    </a:p>
                  </a:txBody>
                  <a:tcPr marL="6562" marR="6562" marT="6562" marB="0" anchor="ctr"/>
                </a:tc>
                <a:tc>
                  <a:txBody>
                    <a:bodyPr/>
                    <a:lstStyle/>
                    <a:p>
                      <a:pPr algn="ctr" fontAlgn="ctr"/>
                      <a:r>
                        <a:rPr lang="ru-RU" sz="1100" u="none" strike="noStrike">
                          <a:effectLst/>
                        </a:rPr>
                        <a:t> </a:t>
                      </a:r>
                      <a:endParaRPr lang="ru-RU" sz="1100" b="0" i="0" u="none" strike="noStrike">
                        <a:solidFill>
                          <a:srgbClr val="000000"/>
                        </a:solidFill>
                        <a:effectLst/>
                        <a:latin typeface="Arial" panose="020B0604020202020204" pitchFamily="34" charset="0"/>
                      </a:endParaRPr>
                    </a:p>
                  </a:txBody>
                  <a:tcPr marL="6562" marR="6562" marT="6562" marB="0" anchor="ctr"/>
                </a:tc>
                <a:tc>
                  <a:txBody>
                    <a:bodyPr/>
                    <a:lstStyle/>
                    <a:p>
                      <a:pPr algn="ctr" fontAlgn="ctr"/>
                      <a:r>
                        <a:rPr lang="ru-RU" sz="1100" u="none" strike="noStrike">
                          <a:effectLst/>
                        </a:rPr>
                        <a:t> </a:t>
                      </a:r>
                      <a:endParaRPr lang="ru-RU" sz="1100" b="0" i="0" u="none" strike="noStrike">
                        <a:solidFill>
                          <a:srgbClr val="000000"/>
                        </a:solidFill>
                        <a:effectLst/>
                        <a:latin typeface="Arial" panose="020B0604020202020204" pitchFamily="34" charset="0"/>
                      </a:endParaRPr>
                    </a:p>
                  </a:txBody>
                  <a:tcPr marL="6562" marR="6562" marT="6562" marB="0" anchor="ctr"/>
                </a:tc>
                <a:tc>
                  <a:txBody>
                    <a:bodyPr/>
                    <a:lstStyle/>
                    <a:p>
                      <a:pPr algn="ctr" fontAlgn="ctr"/>
                      <a:r>
                        <a:rPr lang="ru-RU" sz="1100" u="none" strike="noStrike">
                          <a:effectLst/>
                        </a:rPr>
                        <a:t> </a:t>
                      </a:r>
                      <a:endParaRPr lang="ru-RU" sz="1100" b="0" i="0" u="none" strike="noStrike">
                        <a:solidFill>
                          <a:srgbClr val="000000"/>
                        </a:solidFill>
                        <a:effectLst/>
                        <a:latin typeface="Arial" panose="020B0604020202020204" pitchFamily="34" charset="0"/>
                      </a:endParaRPr>
                    </a:p>
                  </a:txBody>
                  <a:tcPr marL="6562" marR="6562" marT="6562" marB="0" anchor="ctr"/>
                </a:tc>
                <a:tc>
                  <a:txBody>
                    <a:bodyPr/>
                    <a:lstStyle/>
                    <a:p>
                      <a:pPr algn="ctr" fontAlgn="ctr"/>
                      <a:r>
                        <a:rPr lang="ru-RU" sz="1100" u="none" strike="noStrike">
                          <a:effectLst/>
                        </a:rPr>
                        <a:t> </a:t>
                      </a:r>
                      <a:endParaRPr lang="ru-RU" sz="1100" b="0" i="0" u="none" strike="noStrike">
                        <a:solidFill>
                          <a:srgbClr val="000000"/>
                        </a:solidFill>
                        <a:effectLst/>
                        <a:latin typeface="Arial" panose="020B0604020202020204" pitchFamily="34" charset="0"/>
                      </a:endParaRPr>
                    </a:p>
                  </a:txBody>
                  <a:tcPr marL="6562" marR="6562" marT="6562" marB="0" anchor="ctr"/>
                </a:tc>
                <a:tc>
                  <a:txBody>
                    <a:bodyPr/>
                    <a:lstStyle/>
                    <a:p>
                      <a:pPr algn="ctr" fontAlgn="ctr"/>
                      <a:r>
                        <a:rPr lang="ru-RU" sz="1100" u="none" strike="noStrike">
                          <a:effectLst/>
                        </a:rPr>
                        <a:t> </a:t>
                      </a:r>
                      <a:endParaRPr lang="ru-RU" sz="1100" b="0" i="0" u="none" strike="noStrike">
                        <a:solidFill>
                          <a:srgbClr val="000000"/>
                        </a:solidFill>
                        <a:effectLst/>
                        <a:latin typeface="Calibri" panose="020F0502020204030204" pitchFamily="34" charset="0"/>
                      </a:endParaRPr>
                    </a:p>
                  </a:txBody>
                  <a:tcPr marL="6562" marR="6562" marT="6562" marB="0" anchor="ctr"/>
                </a:tc>
                <a:tc>
                  <a:txBody>
                    <a:bodyPr/>
                    <a:lstStyle/>
                    <a:p>
                      <a:pPr algn="ctr" fontAlgn="ctr"/>
                      <a:r>
                        <a:rPr lang="ru-RU" sz="1100" u="none" strike="noStrike">
                          <a:effectLst/>
                        </a:rPr>
                        <a:t> </a:t>
                      </a:r>
                      <a:endParaRPr lang="ru-RU" sz="1100" b="0" i="0" u="none" strike="noStrike">
                        <a:solidFill>
                          <a:srgbClr val="000000"/>
                        </a:solidFill>
                        <a:effectLst/>
                        <a:latin typeface="Calibri" panose="020F0502020204030204" pitchFamily="34" charset="0"/>
                      </a:endParaRPr>
                    </a:p>
                  </a:txBody>
                  <a:tcPr marL="6562" marR="6562" marT="6562" marB="0" anchor="ctr"/>
                </a:tc>
                <a:extLst>
                  <a:ext uri="{0D108BD9-81ED-4DB2-BD59-A6C34878D82A}">
                    <a16:rowId xmlns:a16="http://schemas.microsoft.com/office/drawing/2014/main" val="3609497033"/>
                  </a:ext>
                </a:extLst>
              </a:tr>
              <a:tr h="643376">
                <a:tc>
                  <a:txBody>
                    <a:bodyPr/>
                    <a:lstStyle/>
                    <a:p>
                      <a:pPr algn="l" fontAlgn="ctr"/>
                      <a:r>
                        <a:rPr lang="ru-RU" sz="1100" u="none" strike="noStrike">
                          <a:effectLst/>
                        </a:rPr>
                        <a:t>Подпрограмма IV «Развитие потребительского рынка и услуг на территории муниципального образования Московской области»</a:t>
                      </a:r>
                      <a:endParaRPr lang="ru-RU" sz="1100" b="1" i="0" u="none" strike="noStrike">
                        <a:solidFill>
                          <a:srgbClr val="000000"/>
                        </a:solidFill>
                        <a:effectLst/>
                        <a:latin typeface="Arial" panose="020B0604020202020204" pitchFamily="34" charset="0"/>
                      </a:endParaRPr>
                    </a:p>
                  </a:txBody>
                  <a:tcPr marL="6562" marR="6562" marT="6562" marB="0" anchor="ctr"/>
                </a:tc>
                <a:tc>
                  <a:txBody>
                    <a:bodyPr/>
                    <a:lstStyle/>
                    <a:p>
                      <a:pPr algn="ctr" fontAlgn="ctr"/>
                      <a:r>
                        <a:rPr lang="ru-RU" sz="1100" u="none" strike="noStrike">
                          <a:effectLst/>
                        </a:rPr>
                        <a:t> </a:t>
                      </a:r>
                      <a:endParaRPr lang="ru-RU" sz="1100" b="0" i="0" u="none" strike="noStrike">
                        <a:solidFill>
                          <a:srgbClr val="000000"/>
                        </a:solidFill>
                        <a:effectLst/>
                        <a:latin typeface="Arial" panose="020B0604020202020204" pitchFamily="34" charset="0"/>
                      </a:endParaRPr>
                    </a:p>
                  </a:txBody>
                  <a:tcPr marL="6562" marR="6562" marT="6562" marB="0" anchor="ctr"/>
                </a:tc>
                <a:tc>
                  <a:txBody>
                    <a:bodyPr/>
                    <a:lstStyle/>
                    <a:p>
                      <a:pPr algn="ctr" fontAlgn="ctr"/>
                      <a:r>
                        <a:rPr lang="ru-RU" sz="1100" u="none" strike="noStrike">
                          <a:effectLst/>
                        </a:rPr>
                        <a:t> </a:t>
                      </a:r>
                      <a:endParaRPr lang="ru-RU" sz="1100" b="0" i="0" u="none" strike="noStrike">
                        <a:solidFill>
                          <a:srgbClr val="000000"/>
                        </a:solidFill>
                        <a:effectLst/>
                        <a:latin typeface="Arial" panose="020B0604020202020204" pitchFamily="34" charset="0"/>
                      </a:endParaRPr>
                    </a:p>
                  </a:txBody>
                  <a:tcPr marL="6562" marR="6562" marT="6562" marB="0" anchor="ctr"/>
                </a:tc>
                <a:tc>
                  <a:txBody>
                    <a:bodyPr/>
                    <a:lstStyle/>
                    <a:p>
                      <a:pPr algn="ctr" fontAlgn="ctr"/>
                      <a:r>
                        <a:rPr lang="ru-RU" sz="1100" u="none" strike="noStrike">
                          <a:effectLst/>
                        </a:rPr>
                        <a:t> </a:t>
                      </a:r>
                      <a:endParaRPr lang="ru-RU" sz="1100" b="0" i="0" u="none" strike="noStrike">
                        <a:solidFill>
                          <a:srgbClr val="000000"/>
                        </a:solidFill>
                        <a:effectLst/>
                        <a:latin typeface="Arial" panose="020B0604020202020204" pitchFamily="34" charset="0"/>
                      </a:endParaRPr>
                    </a:p>
                  </a:txBody>
                  <a:tcPr marL="6562" marR="6562" marT="6562" marB="0" anchor="ctr"/>
                </a:tc>
                <a:tc>
                  <a:txBody>
                    <a:bodyPr/>
                    <a:lstStyle/>
                    <a:p>
                      <a:pPr algn="ctr" fontAlgn="ctr"/>
                      <a:r>
                        <a:rPr lang="ru-RU" sz="1100" u="none" strike="noStrike">
                          <a:effectLst/>
                        </a:rPr>
                        <a:t> </a:t>
                      </a:r>
                      <a:endParaRPr lang="ru-RU" sz="1100" b="0" i="0" u="none" strike="noStrike">
                        <a:solidFill>
                          <a:srgbClr val="000000"/>
                        </a:solidFill>
                        <a:effectLst/>
                        <a:latin typeface="Arial" panose="020B0604020202020204" pitchFamily="34" charset="0"/>
                      </a:endParaRPr>
                    </a:p>
                  </a:txBody>
                  <a:tcPr marL="6562" marR="6562" marT="6562" marB="0" anchor="ctr"/>
                </a:tc>
                <a:tc>
                  <a:txBody>
                    <a:bodyPr/>
                    <a:lstStyle/>
                    <a:p>
                      <a:pPr algn="ctr" fontAlgn="ctr"/>
                      <a:r>
                        <a:rPr lang="ru-RU" sz="1100" u="none" strike="noStrike">
                          <a:effectLst/>
                        </a:rPr>
                        <a:t> </a:t>
                      </a:r>
                      <a:endParaRPr lang="ru-RU" sz="1100" b="0" i="0" u="none" strike="noStrike">
                        <a:solidFill>
                          <a:srgbClr val="000000"/>
                        </a:solidFill>
                        <a:effectLst/>
                        <a:latin typeface="Arial" panose="020B0604020202020204" pitchFamily="34" charset="0"/>
                      </a:endParaRPr>
                    </a:p>
                  </a:txBody>
                  <a:tcPr marL="6562" marR="6562" marT="6562" marB="0" anchor="ctr"/>
                </a:tc>
                <a:tc>
                  <a:txBody>
                    <a:bodyPr/>
                    <a:lstStyle/>
                    <a:p>
                      <a:pPr algn="ctr" fontAlgn="ctr"/>
                      <a:r>
                        <a:rPr lang="ru-RU" sz="1100" u="none" strike="noStrike">
                          <a:effectLst/>
                        </a:rPr>
                        <a:t> </a:t>
                      </a:r>
                      <a:endParaRPr lang="ru-RU" sz="1100" b="0" i="0" u="none" strike="noStrike">
                        <a:solidFill>
                          <a:srgbClr val="000000"/>
                        </a:solidFill>
                        <a:effectLst/>
                        <a:latin typeface="Arial" panose="020B0604020202020204" pitchFamily="34" charset="0"/>
                      </a:endParaRPr>
                    </a:p>
                  </a:txBody>
                  <a:tcPr marL="6562" marR="6562" marT="6562" marB="0" anchor="ctr"/>
                </a:tc>
                <a:tc>
                  <a:txBody>
                    <a:bodyPr/>
                    <a:lstStyle/>
                    <a:p>
                      <a:pPr algn="ctr" fontAlgn="ctr"/>
                      <a:r>
                        <a:rPr lang="ru-RU" sz="1100" u="none" strike="noStrike">
                          <a:effectLst/>
                        </a:rPr>
                        <a:t> </a:t>
                      </a:r>
                      <a:endParaRPr lang="ru-RU" sz="1100" b="0" i="0" u="none" strike="noStrike">
                        <a:solidFill>
                          <a:srgbClr val="000000"/>
                        </a:solidFill>
                        <a:effectLst/>
                        <a:latin typeface="Calibri" panose="020F0502020204030204" pitchFamily="34" charset="0"/>
                      </a:endParaRPr>
                    </a:p>
                  </a:txBody>
                  <a:tcPr marL="6562" marR="6562" marT="6562" marB="0" anchor="ctr"/>
                </a:tc>
                <a:tc>
                  <a:txBody>
                    <a:bodyPr/>
                    <a:lstStyle/>
                    <a:p>
                      <a:pPr algn="ctr" fontAlgn="ctr"/>
                      <a:r>
                        <a:rPr lang="ru-RU" sz="1100" u="none" strike="noStrike">
                          <a:effectLst/>
                        </a:rPr>
                        <a:t> </a:t>
                      </a:r>
                      <a:endParaRPr lang="ru-RU" sz="1100" b="0" i="0" u="none" strike="noStrike">
                        <a:solidFill>
                          <a:srgbClr val="000000"/>
                        </a:solidFill>
                        <a:effectLst/>
                        <a:latin typeface="Calibri" panose="020F0502020204030204" pitchFamily="34" charset="0"/>
                      </a:endParaRPr>
                    </a:p>
                  </a:txBody>
                  <a:tcPr marL="6562" marR="6562" marT="6562" marB="0" anchor="ctr"/>
                </a:tc>
                <a:extLst>
                  <a:ext uri="{0D108BD9-81ED-4DB2-BD59-A6C34878D82A}">
                    <a16:rowId xmlns:a16="http://schemas.microsoft.com/office/drawing/2014/main" val="616263926"/>
                  </a:ext>
                </a:extLst>
              </a:tr>
              <a:tr h="643376">
                <a:tc>
                  <a:txBody>
                    <a:bodyPr/>
                    <a:lstStyle/>
                    <a:p>
                      <a:pPr algn="l" fontAlgn="ctr"/>
                      <a:r>
                        <a:rPr lang="ru-RU" sz="1100" u="none" strike="noStrike">
                          <a:effectLst/>
                        </a:rPr>
                        <a:t>Обеспеченность населения площадью торговых объектов</a:t>
                      </a:r>
                      <a:endParaRPr lang="ru-RU" sz="1100" b="0" i="0" u="none" strike="noStrike">
                        <a:solidFill>
                          <a:srgbClr val="000000"/>
                        </a:solidFill>
                        <a:effectLst/>
                        <a:latin typeface="Arial" panose="020B0604020202020204" pitchFamily="34" charset="0"/>
                      </a:endParaRPr>
                    </a:p>
                  </a:txBody>
                  <a:tcPr marL="6562" marR="6562" marT="6562" marB="0" anchor="ctr"/>
                </a:tc>
                <a:tc>
                  <a:txBody>
                    <a:bodyPr/>
                    <a:lstStyle/>
                    <a:p>
                      <a:pPr algn="ctr" fontAlgn="ctr"/>
                      <a:r>
                        <a:rPr lang="ru-RU" sz="1100" u="none" strike="noStrike">
                          <a:effectLst/>
                        </a:rPr>
                        <a:t>Отраслевой приоритетный показатель </a:t>
                      </a:r>
                      <a:endParaRPr lang="ru-RU" sz="1100" b="0" i="0" u="none" strike="noStrike">
                        <a:solidFill>
                          <a:srgbClr val="000000"/>
                        </a:solidFill>
                        <a:effectLst/>
                        <a:latin typeface="Arial" panose="020B0604020202020204" pitchFamily="34" charset="0"/>
                      </a:endParaRPr>
                    </a:p>
                  </a:txBody>
                  <a:tcPr marL="6562" marR="6562" marT="6562" marB="0" anchor="ctr"/>
                </a:tc>
                <a:tc>
                  <a:txBody>
                    <a:bodyPr/>
                    <a:lstStyle/>
                    <a:p>
                      <a:pPr algn="ctr" fontAlgn="ctr"/>
                      <a:r>
                        <a:rPr lang="ru-RU" sz="1100" u="none" strike="noStrike">
                          <a:effectLst/>
                        </a:rPr>
                        <a:t>единиц</a:t>
                      </a:r>
                      <a:endParaRPr lang="ru-RU" sz="1100" b="0" i="0" u="none" strike="noStrike">
                        <a:solidFill>
                          <a:srgbClr val="000000"/>
                        </a:solidFill>
                        <a:effectLst/>
                        <a:latin typeface="Arial" panose="020B0604020202020204" pitchFamily="34" charset="0"/>
                      </a:endParaRPr>
                    </a:p>
                  </a:txBody>
                  <a:tcPr marL="6562" marR="6562" marT="6562" marB="0" anchor="ctr"/>
                </a:tc>
                <a:tc>
                  <a:txBody>
                    <a:bodyPr/>
                    <a:lstStyle/>
                    <a:p>
                      <a:pPr algn="ctr" fontAlgn="ctr"/>
                      <a:r>
                        <a:rPr lang="ru-RU" sz="1100" u="none" strike="noStrike">
                          <a:effectLst/>
                        </a:rPr>
                        <a:t>630</a:t>
                      </a:r>
                      <a:endParaRPr lang="ru-RU" sz="1100" b="0" i="0" u="none" strike="noStrike">
                        <a:solidFill>
                          <a:srgbClr val="000000"/>
                        </a:solidFill>
                        <a:effectLst/>
                        <a:latin typeface="Arial" panose="020B0604020202020204" pitchFamily="34" charset="0"/>
                      </a:endParaRPr>
                    </a:p>
                  </a:txBody>
                  <a:tcPr marL="6562" marR="6562" marT="6562" marB="0" anchor="ctr"/>
                </a:tc>
                <a:tc>
                  <a:txBody>
                    <a:bodyPr/>
                    <a:lstStyle/>
                    <a:p>
                      <a:pPr algn="ctr" fontAlgn="ctr"/>
                      <a:r>
                        <a:rPr lang="ru-RU" sz="1100" u="none" strike="noStrike" dirty="0">
                          <a:effectLst/>
                        </a:rPr>
                        <a:t>785,9</a:t>
                      </a:r>
                      <a:endParaRPr lang="ru-RU" sz="1100" b="0" i="0" u="none" strike="noStrike" dirty="0">
                        <a:solidFill>
                          <a:srgbClr val="000000"/>
                        </a:solidFill>
                        <a:effectLst/>
                        <a:latin typeface="Arial" panose="020B0604020202020204" pitchFamily="34" charset="0"/>
                      </a:endParaRPr>
                    </a:p>
                  </a:txBody>
                  <a:tcPr marL="6562" marR="6562" marT="6562" marB="0" anchor="ctr"/>
                </a:tc>
                <a:tc>
                  <a:txBody>
                    <a:bodyPr/>
                    <a:lstStyle/>
                    <a:p>
                      <a:pPr algn="ctr" fontAlgn="ctr"/>
                      <a:r>
                        <a:rPr lang="ru-RU" sz="1100" u="none" strike="noStrike" dirty="0">
                          <a:effectLst/>
                        </a:rPr>
                        <a:t>788,4</a:t>
                      </a:r>
                      <a:endParaRPr lang="ru-RU" sz="1100" b="0" i="0" u="none" strike="noStrike" dirty="0">
                        <a:solidFill>
                          <a:srgbClr val="000000"/>
                        </a:solidFill>
                        <a:effectLst/>
                        <a:latin typeface="Arial" panose="020B0604020202020204" pitchFamily="34" charset="0"/>
                      </a:endParaRPr>
                    </a:p>
                  </a:txBody>
                  <a:tcPr marL="6562" marR="6562" marT="6562" marB="0" anchor="ctr"/>
                </a:tc>
                <a:tc>
                  <a:txBody>
                    <a:bodyPr/>
                    <a:lstStyle/>
                    <a:p>
                      <a:pPr algn="ctr" fontAlgn="ctr"/>
                      <a:r>
                        <a:rPr lang="ru-RU" sz="1100" u="none" strike="noStrike" dirty="0">
                          <a:effectLst/>
                        </a:rPr>
                        <a:t>771,4</a:t>
                      </a:r>
                      <a:endParaRPr lang="ru-RU" sz="1100" b="0" i="0" u="none" strike="noStrike" dirty="0">
                        <a:solidFill>
                          <a:srgbClr val="000000"/>
                        </a:solidFill>
                        <a:effectLst/>
                        <a:latin typeface="Arial" panose="020B0604020202020204" pitchFamily="34" charset="0"/>
                      </a:endParaRPr>
                    </a:p>
                  </a:txBody>
                  <a:tcPr marL="6562" marR="6562" marT="6562" marB="0" anchor="ctr"/>
                </a:tc>
                <a:tc>
                  <a:txBody>
                    <a:bodyPr/>
                    <a:lstStyle/>
                    <a:p>
                      <a:pPr algn="ctr" fontAlgn="ctr"/>
                      <a:r>
                        <a:rPr lang="ru-RU" sz="1100" u="none" strike="noStrike" dirty="0">
                          <a:effectLst/>
                        </a:rPr>
                        <a:t>772,4</a:t>
                      </a:r>
                      <a:endParaRPr lang="ru-RU" sz="1100" b="0" i="0" u="none" strike="noStrike" dirty="0">
                        <a:solidFill>
                          <a:srgbClr val="000000"/>
                        </a:solidFill>
                        <a:effectLst/>
                        <a:latin typeface="Calibri" panose="020F0502020204030204" pitchFamily="34" charset="0"/>
                      </a:endParaRPr>
                    </a:p>
                  </a:txBody>
                  <a:tcPr marL="6562" marR="6562" marT="6562" marB="0" anchor="ctr"/>
                </a:tc>
                <a:tc>
                  <a:txBody>
                    <a:bodyPr/>
                    <a:lstStyle/>
                    <a:p>
                      <a:pPr algn="ctr" fontAlgn="ctr"/>
                      <a:r>
                        <a:rPr lang="ru-RU" sz="1100" u="none" strike="noStrike">
                          <a:effectLst/>
                        </a:rPr>
                        <a:t>772,4</a:t>
                      </a:r>
                      <a:endParaRPr lang="ru-RU" sz="1100" b="0" i="0" u="none" strike="noStrike">
                        <a:solidFill>
                          <a:srgbClr val="000000"/>
                        </a:solidFill>
                        <a:effectLst/>
                        <a:latin typeface="Calibri" panose="020F0502020204030204" pitchFamily="34" charset="0"/>
                      </a:endParaRPr>
                    </a:p>
                  </a:txBody>
                  <a:tcPr marL="6562" marR="6562" marT="6562" marB="0" anchor="ctr"/>
                </a:tc>
                <a:extLst>
                  <a:ext uri="{0D108BD9-81ED-4DB2-BD59-A6C34878D82A}">
                    <a16:rowId xmlns:a16="http://schemas.microsoft.com/office/drawing/2014/main" val="3266837080"/>
                  </a:ext>
                </a:extLst>
              </a:tr>
              <a:tr h="643376">
                <a:tc>
                  <a:txBody>
                    <a:bodyPr/>
                    <a:lstStyle/>
                    <a:p>
                      <a:pPr algn="l" fontAlgn="ctr"/>
                      <a:r>
                        <a:rPr lang="ru-RU" sz="1100" u="none" strike="noStrike" dirty="0">
                          <a:effectLst/>
                        </a:rPr>
                        <a:t>Прирост площадей торговых объектов</a:t>
                      </a:r>
                      <a:endParaRPr lang="ru-RU" sz="1100" b="0" i="0" u="none" strike="noStrike" dirty="0">
                        <a:solidFill>
                          <a:srgbClr val="000000"/>
                        </a:solidFill>
                        <a:effectLst/>
                        <a:latin typeface="Arial" panose="020B0604020202020204" pitchFamily="34" charset="0"/>
                      </a:endParaRPr>
                    </a:p>
                  </a:txBody>
                  <a:tcPr marL="6562" marR="6562" marT="6562" marB="0" anchor="ctr"/>
                </a:tc>
                <a:tc>
                  <a:txBody>
                    <a:bodyPr/>
                    <a:lstStyle/>
                    <a:p>
                      <a:pPr algn="ctr" fontAlgn="ctr"/>
                      <a:r>
                        <a:rPr lang="ru-RU" sz="1100" u="none" strike="noStrike">
                          <a:effectLst/>
                        </a:rPr>
                        <a:t>Отраслевой приоритетный показатель </a:t>
                      </a:r>
                      <a:endParaRPr lang="ru-RU" sz="1100" b="0" i="0" u="none" strike="noStrike">
                        <a:solidFill>
                          <a:srgbClr val="000000"/>
                        </a:solidFill>
                        <a:effectLst/>
                        <a:latin typeface="Arial" panose="020B0604020202020204" pitchFamily="34" charset="0"/>
                      </a:endParaRPr>
                    </a:p>
                  </a:txBody>
                  <a:tcPr marL="6562" marR="6562" marT="6562" marB="0" anchor="ctr"/>
                </a:tc>
                <a:tc>
                  <a:txBody>
                    <a:bodyPr/>
                    <a:lstStyle/>
                    <a:p>
                      <a:pPr algn="ctr" fontAlgn="ctr"/>
                      <a:r>
                        <a:rPr lang="ru-RU" sz="1100" u="none" strike="noStrike">
                          <a:effectLst/>
                        </a:rPr>
                        <a:t>Тыс.кв.м</a:t>
                      </a:r>
                      <a:endParaRPr lang="ru-RU" sz="1100" b="0" i="0" u="none" strike="noStrike">
                        <a:solidFill>
                          <a:srgbClr val="000000"/>
                        </a:solidFill>
                        <a:effectLst/>
                        <a:latin typeface="Arial" panose="020B0604020202020204" pitchFamily="34" charset="0"/>
                      </a:endParaRPr>
                    </a:p>
                  </a:txBody>
                  <a:tcPr marL="6562" marR="6562" marT="6562" marB="0" anchor="ctr"/>
                </a:tc>
                <a:tc>
                  <a:txBody>
                    <a:bodyPr/>
                    <a:lstStyle/>
                    <a:p>
                      <a:pPr algn="ctr" fontAlgn="ctr"/>
                      <a:r>
                        <a:rPr lang="ru-RU" sz="1100" u="none" strike="noStrike">
                          <a:effectLst/>
                        </a:rPr>
                        <a:t>-</a:t>
                      </a:r>
                      <a:endParaRPr lang="ru-RU" sz="1100" b="0" i="0" u="none" strike="noStrike">
                        <a:solidFill>
                          <a:srgbClr val="000000"/>
                        </a:solidFill>
                        <a:effectLst/>
                        <a:latin typeface="Arial" panose="020B0604020202020204" pitchFamily="34" charset="0"/>
                      </a:endParaRPr>
                    </a:p>
                  </a:txBody>
                  <a:tcPr marL="6562" marR="6562" marT="6562" marB="0" anchor="ctr"/>
                </a:tc>
                <a:tc>
                  <a:txBody>
                    <a:bodyPr/>
                    <a:lstStyle/>
                    <a:p>
                      <a:pPr algn="ctr" fontAlgn="ctr"/>
                      <a:r>
                        <a:rPr lang="ru-RU" sz="1100" u="none" strike="noStrike" dirty="0">
                          <a:effectLst/>
                        </a:rPr>
                        <a:t>1,6</a:t>
                      </a:r>
                      <a:endParaRPr lang="ru-RU" sz="1100" b="0" i="0" u="none" strike="noStrike" dirty="0">
                        <a:solidFill>
                          <a:srgbClr val="000000"/>
                        </a:solidFill>
                        <a:effectLst/>
                        <a:latin typeface="Arial" panose="020B0604020202020204" pitchFamily="34" charset="0"/>
                      </a:endParaRPr>
                    </a:p>
                  </a:txBody>
                  <a:tcPr marL="6562" marR="6562" marT="6562" marB="0" anchor="ctr"/>
                </a:tc>
                <a:tc>
                  <a:txBody>
                    <a:bodyPr/>
                    <a:lstStyle/>
                    <a:p>
                      <a:pPr algn="ctr" fontAlgn="ctr"/>
                      <a:r>
                        <a:rPr lang="ru-RU" sz="1100" u="none" strike="noStrike" dirty="0">
                          <a:effectLst/>
                        </a:rPr>
                        <a:t>1,9</a:t>
                      </a:r>
                      <a:endParaRPr lang="ru-RU" sz="1100" b="0" i="0" u="none" strike="noStrike" dirty="0">
                        <a:solidFill>
                          <a:srgbClr val="000000"/>
                        </a:solidFill>
                        <a:effectLst/>
                        <a:latin typeface="Arial" panose="020B0604020202020204" pitchFamily="34" charset="0"/>
                      </a:endParaRPr>
                    </a:p>
                  </a:txBody>
                  <a:tcPr marL="6562" marR="6562" marT="6562" marB="0" anchor="ctr"/>
                </a:tc>
                <a:tc>
                  <a:txBody>
                    <a:bodyPr/>
                    <a:lstStyle/>
                    <a:p>
                      <a:pPr algn="ctr" fontAlgn="ctr"/>
                      <a:r>
                        <a:rPr lang="ru-RU" sz="1100" u="none" strike="noStrike">
                          <a:effectLst/>
                        </a:rPr>
                        <a:t>1,9</a:t>
                      </a:r>
                      <a:endParaRPr lang="ru-RU" sz="1100" b="0" i="0" u="none" strike="noStrike">
                        <a:solidFill>
                          <a:srgbClr val="000000"/>
                        </a:solidFill>
                        <a:effectLst/>
                        <a:latin typeface="Arial" panose="020B0604020202020204" pitchFamily="34" charset="0"/>
                      </a:endParaRPr>
                    </a:p>
                  </a:txBody>
                  <a:tcPr marL="6562" marR="6562" marT="6562" marB="0" anchor="ctr"/>
                </a:tc>
                <a:tc>
                  <a:txBody>
                    <a:bodyPr/>
                    <a:lstStyle/>
                    <a:p>
                      <a:pPr algn="ctr" fontAlgn="ctr"/>
                      <a:r>
                        <a:rPr lang="ru-RU" sz="1100" u="none" strike="noStrike">
                          <a:effectLst/>
                        </a:rPr>
                        <a:t>1,9</a:t>
                      </a:r>
                      <a:endParaRPr lang="ru-RU" sz="1100" b="0" i="0" u="none" strike="noStrike">
                        <a:solidFill>
                          <a:srgbClr val="000000"/>
                        </a:solidFill>
                        <a:effectLst/>
                        <a:latin typeface="Arial" panose="020B0604020202020204" pitchFamily="34" charset="0"/>
                      </a:endParaRPr>
                    </a:p>
                  </a:txBody>
                  <a:tcPr marL="6562" marR="6562" marT="6562" marB="0" anchor="ctr"/>
                </a:tc>
                <a:tc>
                  <a:txBody>
                    <a:bodyPr/>
                    <a:lstStyle/>
                    <a:p>
                      <a:pPr algn="ctr" fontAlgn="ctr"/>
                      <a:r>
                        <a:rPr lang="ru-RU" sz="1100" u="none" strike="noStrike" dirty="0">
                          <a:effectLst/>
                        </a:rPr>
                        <a:t>1,9</a:t>
                      </a:r>
                      <a:endParaRPr lang="ru-RU" sz="1100" b="0" i="0" u="none" strike="noStrike" dirty="0">
                        <a:solidFill>
                          <a:srgbClr val="000000"/>
                        </a:solidFill>
                        <a:effectLst/>
                        <a:latin typeface="Arial" panose="020B0604020202020204" pitchFamily="34" charset="0"/>
                      </a:endParaRPr>
                    </a:p>
                  </a:txBody>
                  <a:tcPr marL="6562" marR="6562" marT="6562" marB="0" anchor="ctr"/>
                </a:tc>
                <a:extLst>
                  <a:ext uri="{0D108BD9-81ED-4DB2-BD59-A6C34878D82A}">
                    <a16:rowId xmlns:a16="http://schemas.microsoft.com/office/drawing/2014/main" val="2215211418"/>
                  </a:ext>
                </a:extLst>
              </a:tr>
              <a:tr h="643376">
                <a:tc>
                  <a:txBody>
                    <a:bodyPr/>
                    <a:lstStyle/>
                    <a:p>
                      <a:pPr algn="l" fontAlgn="ctr"/>
                      <a:r>
                        <a:rPr lang="ru-RU" sz="1100" u="none" strike="noStrike" dirty="0">
                          <a:effectLst/>
                        </a:rPr>
                        <a:t>Прирост посадочных мест на объектах общественного питания</a:t>
                      </a:r>
                      <a:endParaRPr lang="ru-RU" sz="1100" b="0" i="0" u="none" strike="noStrike" dirty="0">
                        <a:solidFill>
                          <a:srgbClr val="000000"/>
                        </a:solidFill>
                        <a:effectLst/>
                        <a:latin typeface="Arial" panose="020B0604020202020204" pitchFamily="34" charset="0"/>
                      </a:endParaRPr>
                    </a:p>
                  </a:txBody>
                  <a:tcPr marL="6562" marR="6562" marT="6562" marB="0" anchor="ctr"/>
                </a:tc>
                <a:tc>
                  <a:txBody>
                    <a:bodyPr/>
                    <a:lstStyle/>
                    <a:p>
                      <a:pPr algn="ctr" fontAlgn="ctr"/>
                      <a:r>
                        <a:rPr lang="ru-RU" sz="1100" u="none" strike="noStrike">
                          <a:effectLst/>
                        </a:rPr>
                        <a:t>Отраслевой приоритетный показатель </a:t>
                      </a:r>
                      <a:endParaRPr lang="ru-RU" sz="1100" b="0" i="0" u="none" strike="noStrike">
                        <a:solidFill>
                          <a:srgbClr val="000000"/>
                        </a:solidFill>
                        <a:effectLst/>
                        <a:latin typeface="Arial" panose="020B0604020202020204" pitchFamily="34" charset="0"/>
                      </a:endParaRPr>
                    </a:p>
                  </a:txBody>
                  <a:tcPr marL="6562" marR="6562" marT="6562" marB="0" anchor="ctr"/>
                </a:tc>
                <a:tc>
                  <a:txBody>
                    <a:bodyPr/>
                    <a:lstStyle/>
                    <a:p>
                      <a:pPr algn="ctr" fontAlgn="ctr"/>
                      <a:r>
                        <a:rPr lang="ru-RU" sz="1100" u="none" strike="noStrike">
                          <a:effectLst/>
                        </a:rPr>
                        <a:t>Место</a:t>
                      </a:r>
                      <a:endParaRPr lang="ru-RU" sz="1100" b="0" i="0" u="none" strike="noStrike">
                        <a:solidFill>
                          <a:srgbClr val="000000"/>
                        </a:solidFill>
                        <a:effectLst/>
                        <a:latin typeface="Arial" panose="020B0604020202020204" pitchFamily="34" charset="0"/>
                      </a:endParaRPr>
                    </a:p>
                  </a:txBody>
                  <a:tcPr marL="6562" marR="6562" marT="6562" marB="0" anchor="ctr"/>
                </a:tc>
                <a:tc>
                  <a:txBody>
                    <a:bodyPr/>
                    <a:lstStyle/>
                    <a:p>
                      <a:pPr algn="ctr" fontAlgn="ctr"/>
                      <a:r>
                        <a:rPr lang="ru-RU" sz="1100" u="none" strike="noStrike">
                          <a:effectLst/>
                        </a:rPr>
                        <a:t>50</a:t>
                      </a:r>
                      <a:endParaRPr lang="ru-RU" sz="1100" b="0" i="0" u="none" strike="noStrike">
                        <a:solidFill>
                          <a:srgbClr val="000000"/>
                        </a:solidFill>
                        <a:effectLst/>
                        <a:latin typeface="Arial" panose="020B0604020202020204" pitchFamily="34" charset="0"/>
                      </a:endParaRPr>
                    </a:p>
                  </a:txBody>
                  <a:tcPr marL="6562" marR="6562" marT="6562" marB="0" anchor="ctr"/>
                </a:tc>
                <a:tc>
                  <a:txBody>
                    <a:bodyPr/>
                    <a:lstStyle/>
                    <a:p>
                      <a:pPr algn="ctr" fontAlgn="ctr"/>
                      <a:r>
                        <a:rPr lang="ru-RU" sz="1100" u="none" strike="noStrike" dirty="0">
                          <a:effectLst/>
                        </a:rPr>
                        <a:t>30</a:t>
                      </a:r>
                      <a:endParaRPr lang="ru-RU" sz="1100" b="0" i="0" u="none" strike="noStrike" dirty="0">
                        <a:solidFill>
                          <a:srgbClr val="000000"/>
                        </a:solidFill>
                        <a:effectLst/>
                        <a:latin typeface="Arial" panose="020B0604020202020204" pitchFamily="34" charset="0"/>
                      </a:endParaRPr>
                    </a:p>
                  </a:txBody>
                  <a:tcPr marL="6562" marR="6562" marT="6562" marB="0" anchor="ctr"/>
                </a:tc>
                <a:tc>
                  <a:txBody>
                    <a:bodyPr/>
                    <a:lstStyle/>
                    <a:p>
                      <a:pPr algn="ctr" fontAlgn="ctr"/>
                      <a:r>
                        <a:rPr lang="ru-RU" sz="1100" u="none" strike="noStrike" dirty="0">
                          <a:effectLst/>
                        </a:rPr>
                        <a:t>45</a:t>
                      </a:r>
                      <a:endParaRPr lang="ru-RU" sz="1100" b="0" i="0" u="none" strike="noStrike" dirty="0">
                        <a:solidFill>
                          <a:srgbClr val="000000"/>
                        </a:solidFill>
                        <a:effectLst/>
                        <a:latin typeface="Arial" panose="020B0604020202020204" pitchFamily="34" charset="0"/>
                      </a:endParaRPr>
                    </a:p>
                  </a:txBody>
                  <a:tcPr marL="6562" marR="6562" marT="6562" marB="0" anchor="ctr"/>
                </a:tc>
                <a:tc>
                  <a:txBody>
                    <a:bodyPr/>
                    <a:lstStyle/>
                    <a:p>
                      <a:pPr algn="ctr" fontAlgn="ctr"/>
                      <a:r>
                        <a:rPr lang="ru-RU" sz="1100" u="none" strike="noStrike">
                          <a:effectLst/>
                        </a:rPr>
                        <a:t>50</a:t>
                      </a:r>
                      <a:endParaRPr lang="ru-RU" sz="1100" b="0" i="0" u="none" strike="noStrike">
                        <a:solidFill>
                          <a:srgbClr val="000000"/>
                        </a:solidFill>
                        <a:effectLst/>
                        <a:latin typeface="Arial" panose="020B0604020202020204" pitchFamily="34" charset="0"/>
                      </a:endParaRPr>
                    </a:p>
                  </a:txBody>
                  <a:tcPr marL="6562" marR="6562" marT="6562" marB="0" anchor="ctr"/>
                </a:tc>
                <a:tc>
                  <a:txBody>
                    <a:bodyPr/>
                    <a:lstStyle/>
                    <a:p>
                      <a:pPr algn="ctr" fontAlgn="ctr"/>
                      <a:r>
                        <a:rPr lang="ru-RU" sz="1100" u="none" strike="noStrike">
                          <a:effectLst/>
                        </a:rPr>
                        <a:t>50</a:t>
                      </a:r>
                      <a:endParaRPr lang="ru-RU" sz="1100" b="0" i="0" u="none" strike="noStrike">
                        <a:solidFill>
                          <a:srgbClr val="000000"/>
                        </a:solidFill>
                        <a:effectLst/>
                        <a:latin typeface="Arial" panose="020B0604020202020204" pitchFamily="34" charset="0"/>
                      </a:endParaRPr>
                    </a:p>
                  </a:txBody>
                  <a:tcPr marL="6562" marR="6562" marT="6562" marB="0" anchor="ctr"/>
                </a:tc>
                <a:tc>
                  <a:txBody>
                    <a:bodyPr/>
                    <a:lstStyle/>
                    <a:p>
                      <a:pPr algn="ctr" fontAlgn="ctr"/>
                      <a:r>
                        <a:rPr lang="ru-RU" sz="1100" u="none" strike="noStrike">
                          <a:effectLst/>
                        </a:rPr>
                        <a:t>50</a:t>
                      </a:r>
                      <a:endParaRPr lang="ru-RU" sz="1100" b="0" i="0" u="none" strike="noStrike">
                        <a:solidFill>
                          <a:srgbClr val="000000"/>
                        </a:solidFill>
                        <a:effectLst/>
                        <a:latin typeface="Arial" panose="020B0604020202020204" pitchFamily="34" charset="0"/>
                      </a:endParaRPr>
                    </a:p>
                  </a:txBody>
                  <a:tcPr marL="6562" marR="6562" marT="6562" marB="0" anchor="ctr"/>
                </a:tc>
                <a:extLst>
                  <a:ext uri="{0D108BD9-81ED-4DB2-BD59-A6C34878D82A}">
                    <a16:rowId xmlns:a16="http://schemas.microsoft.com/office/drawing/2014/main" val="3194405270"/>
                  </a:ext>
                </a:extLst>
              </a:tr>
              <a:tr h="643376">
                <a:tc>
                  <a:txBody>
                    <a:bodyPr/>
                    <a:lstStyle/>
                    <a:p>
                      <a:pPr algn="l" fontAlgn="ctr"/>
                      <a:r>
                        <a:rPr lang="ru-RU" sz="1100" u="none" strike="noStrike" dirty="0">
                          <a:effectLst/>
                        </a:rPr>
                        <a:t>Прирост рабочих мест на объектах бытового обслуживания</a:t>
                      </a:r>
                      <a:endParaRPr lang="ru-RU" sz="1100" b="0" i="0" u="none" strike="noStrike" dirty="0">
                        <a:solidFill>
                          <a:srgbClr val="000000"/>
                        </a:solidFill>
                        <a:effectLst/>
                        <a:latin typeface="Arial" panose="020B0604020202020204" pitchFamily="34" charset="0"/>
                      </a:endParaRPr>
                    </a:p>
                  </a:txBody>
                  <a:tcPr marL="6562" marR="6562" marT="6562" marB="0" anchor="ctr"/>
                </a:tc>
                <a:tc>
                  <a:txBody>
                    <a:bodyPr/>
                    <a:lstStyle/>
                    <a:p>
                      <a:pPr algn="ctr" fontAlgn="ctr"/>
                      <a:r>
                        <a:rPr lang="ru-RU" sz="1100" u="none" strike="noStrike">
                          <a:effectLst/>
                        </a:rPr>
                        <a:t>Отраслевой приоритетный показатель </a:t>
                      </a:r>
                      <a:endParaRPr lang="ru-RU" sz="1100" b="0" i="0" u="none" strike="noStrike">
                        <a:solidFill>
                          <a:srgbClr val="000000"/>
                        </a:solidFill>
                        <a:effectLst/>
                        <a:latin typeface="Arial" panose="020B0604020202020204" pitchFamily="34" charset="0"/>
                      </a:endParaRPr>
                    </a:p>
                  </a:txBody>
                  <a:tcPr marL="6562" marR="6562" marT="6562" marB="0" anchor="ctr"/>
                </a:tc>
                <a:tc>
                  <a:txBody>
                    <a:bodyPr/>
                    <a:lstStyle/>
                    <a:p>
                      <a:pPr algn="ctr" fontAlgn="ctr"/>
                      <a:r>
                        <a:rPr lang="ru-RU" sz="1100" u="none" strike="noStrike">
                          <a:effectLst/>
                        </a:rPr>
                        <a:t>Рабочее место</a:t>
                      </a:r>
                      <a:endParaRPr lang="ru-RU" sz="1100" b="0" i="0" u="none" strike="noStrike">
                        <a:solidFill>
                          <a:srgbClr val="000000"/>
                        </a:solidFill>
                        <a:effectLst/>
                        <a:latin typeface="Arial" panose="020B0604020202020204" pitchFamily="34" charset="0"/>
                      </a:endParaRPr>
                    </a:p>
                  </a:txBody>
                  <a:tcPr marL="6562" marR="6562" marT="6562" marB="0" anchor="ctr"/>
                </a:tc>
                <a:tc>
                  <a:txBody>
                    <a:bodyPr/>
                    <a:lstStyle/>
                    <a:p>
                      <a:pPr algn="ctr" fontAlgn="ctr"/>
                      <a:r>
                        <a:rPr lang="ru-RU" sz="1100" u="none" strike="noStrike">
                          <a:effectLst/>
                        </a:rPr>
                        <a:t>20</a:t>
                      </a:r>
                      <a:endParaRPr lang="ru-RU" sz="1100" b="0" i="0" u="none" strike="noStrike">
                        <a:solidFill>
                          <a:srgbClr val="000000"/>
                        </a:solidFill>
                        <a:effectLst/>
                        <a:latin typeface="Arial" panose="020B0604020202020204" pitchFamily="34" charset="0"/>
                      </a:endParaRPr>
                    </a:p>
                  </a:txBody>
                  <a:tcPr marL="6562" marR="6562" marT="6562" marB="0" anchor="ctr"/>
                </a:tc>
                <a:tc>
                  <a:txBody>
                    <a:bodyPr/>
                    <a:lstStyle/>
                    <a:p>
                      <a:pPr algn="ctr" fontAlgn="ctr"/>
                      <a:r>
                        <a:rPr lang="ru-RU" sz="1100" u="none" strike="noStrike">
                          <a:effectLst/>
                        </a:rPr>
                        <a:t>20</a:t>
                      </a:r>
                      <a:endParaRPr lang="ru-RU" sz="1100" b="0" i="0" u="none" strike="noStrike">
                        <a:solidFill>
                          <a:srgbClr val="000000"/>
                        </a:solidFill>
                        <a:effectLst/>
                        <a:latin typeface="Arial" panose="020B0604020202020204" pitchFamily="34" charset="0"/>
                      </a:endParaRPr>
                    </a:p>
                  </a:txBody>
                  <a:tcPr marL="6562" marR="6562" marT="6562" marB="0" anchor="ctr"/>
                </a:tc>
                <a:tc>
                  <a:txBody>
                    <a:bodyPr/>
                    <a:lstStyle/>
                    <a:p>
                      <a:pPr algn="ctr" fontAlgn="ctr"/>
                      <a:r>
                        <a:rPr lang="ru-RU" sz="1100" u="none" strike="noStrike" dirty="0">
                          <a:effectLst/>
                        </a:rPr>
                        <a:t>12</a:t>
                      </a:r>
                      <a:endParaRPr lang="ru-RU" sz="1100" b="0" i="0" u="none" strike="noStrike" dirty="0">
                        <a:solidFill>
                          <a:srgbClr val="000000"/>
                        </a:solidFill>
                        <a:effectLst/>
                        <a:latin typeface="Arial" panose="020B0604020202020204" pitchFamily="34" charset="0"/>
                      </a:endParaRPr>
                    </a:p>
                  </a:txBody>
                  <a:tcPr marL="6562" marR="6562" marT="6562" marB="0" anchor="ctr"/>
                </a:tc>
                <a:tc>
                  <a:txBody>
                    <a:bodyPr/>
                    <a:lstStyle/>
                    <a:p>
                      <a:pPr algn="ctr" fontAlgn="ctr"/>
                      <a:r>
                        <a:rPr lang="ru-RU" sz="1100" u="none" strike="noStrike" dirty="0">
                          <a:effectLst/>
                        </a:rPr>
                        <a:t>25</a:t>
                      </a:r>
                      <a:endParaRPr lang="ru-RU" sz="1100" b="0" i="0" u="none" strike="noStrike" dirty="0">
                        <a:solidFill>
                          <a:srgbClr val="000000"/>
                        </a:solidFill>
                        <a:effectLst/>
                        <a:latin typeface="Arial" panose="020B0604020202020204" pitchFamily="34" charset="0"/>
                      </a:endParaRPr>
                    </a:p>
                  </a:txBody>
                  <a:tcPr marL="6562" marR="6562" marT="6562" marB="0" anchor="ctr"/>
                </a:tc>
                <a:tc>
                  <a:txBody>
                    <a:bodyPr/>
                    <a:lstStyle/>
                    <a:p>
                      <a:pPr algn="ctr" fontAlgn="ctr"/>
                      <a:r>
                        <a:rPr lang="ru-RU" sz="1100" u="none" strike="noStrike" dirty="0">
                          <a:effectLst/>
                        </a:rPr>
                        <a:t>30</a:t>
                      </a:r>
                      <a:endParaRPr lang="ru-RU" sz="1100" b="0" i="0" u="none" strike="noStrike" dirty="0">
                        <a:solidFill>
                          <a:srgbClr val="000000"/>
                        </a:solidFill>
                        <a:effectLst/>
                        <a:latin typeface="Arial" panose="020B0604020202020204" pitchFamily="34" charset="0"/>
                      </a:endParaRPr>
                    </a:p>
                  </a:txBody>
                  <a:tcPr marL="6562" marR="6562" marT="6562" marB="0" anchor="ctr"/>
                </a:tc>
                <a:tc>
                  <a:txBody>
                    <a:bodyPr/>
                    <a:lstStyle/>
                    <a:p>
                      <a:pPr algn="ctr" fontAlgn="ctr"/>
                      <a:r>
                        <a:rPr lang="ru-RU" sz="1100" u="none" strike="noStrike">
                          <a:effectLst/>
                        </a:rPr>
                        <a:t>30</a:t>
                      </a:r>
                      <a:endParaRPr lang="ru-RU" sz="1100" b="0" i="0" u="none" strike="noStrike">
                        <a:solidFill>
                          <a:srgbClr val="000000"/>
                        </a:solidFill>
                        <a:effectLst/>
                        <a:latin typeface="Calibri" panose="020F0502020204030204" pitchFamily="34" charset="0"/>
                      </a:endParaRPr>
                    </a:p>
                  </a:txBody>
                  <a:tcPr marL="6562" marR="6562" marT="6562" marB="0" anchor="ctr"/>
                </a:tc>
                <a:extLst>
                  <a:ext uri="{0D108BD9-81ED-4DB2-BD59-A6C34878D82A}">
                    <a16:rowId xmlns:a16="http://schemas.microsoft.com/office/drawing/2014/main" val="3295596649"/>
                  </a:ext>
                </a:extLst>
              </a:tr>
              <a:tr h="643376">
                <a:tc>
                  <a:txBody>
                    <a:bodyPr/>
                    <a:lstStyle/>
                    <a:p>
                      <a:pPr algn="l" fontAlgn="ctr"/>
                      <a:r>
                        <a:rPr lang="ru-RU" sz="1100" u="none" strike="noStrike">
                          <a:effectLst/>
                        </a:rPr>
                        <a:t>Доля обращений по вопросу защиты прав потребителей от общего количества поступающих обращений</a:t>
                      </a:r>
                      <a:endParaRPr lang="ru-RU" sz="1100" b="0" i="0" u="none" strike="noStrike">
                        <a:solidFill>
                          <a:srgbClr val="000000"/>
                        </a:solidFill>
                        <a:effectLst/>
                        <a:latin typeface="Arial" panose="020B0604020202020204" pitchFamily="34" charset="0"/>
                      </a:endParaRPr>
                    </a:p>
                  </a:txBody>
                  <a:tcPr marL="6562" marR="6562" marT="6562" marB="0" anchor="ctr"/>
                </a:tc>
                <a:tc>
                  <a:txBody>
                    <a:bodyPr/>
                    <a:lstStyle/>
                    <a:p>
                      <a:pPr algn="ctr" fontAlgn="ctr"/>
                      <a:r>
                        <a:rPr lang="ru-RU" sz="1100" u="none" strike="noStrike">
                          <a:effectLst/>
                        </a:rPr>
                        <a:t>Отраслевой приоритетный показатель </a:t>
                      </a:r>
                      <a:endParaRPr lang="ru-RU" sz="1100" b="0" i="0" u="none" strike="noStrike">
                        <a:solidFill>
                          <a:srgbClr val="000000"/>
                        </a:solidFill>
                        <a:effectLst/>
                        <a:latin typeface="Arial" panose="020B0604020202020204" pitchFamily="34" charset="0"/>
                      </a:endParaRPr>
                    </a:p>
                  </a:txBody>
                  <a:tcPr marL="6562" marR="6562" marT="6562" marB="0" anchor="ctr"/>
                </a:tc>
                <a:tc>
                  <a:txBody>
                    <a:bodyPr/>
                    <a:lstStyle/>
                    <a:p>
                      <a:pPr algn="ctr" fontAlgn="ctr"/>
                      <a:r>
                        <a:rPr lang="ru-RU" sz="1100" u="none" strike="noStrike">
                          <a:effectLst/>
                        </a:rPr>
                        <a:t>Процент</a:t>
                      </a:r>
                      <a:endParaRPr lang="ru-RU" sz="1100" b="0" i="0" u="none" strike="noStrike">
                        <a:solidFill>
                          <a:srgbClr val="000000"/>
                        </a:solidFill>
                        <a:effectLst/>
                        <a:latin typeface="Arial" panose="020B0604020202020204" pitchFamily="34" charset="0"/>
                      </a:endParaRPr>
                    </a:p>
                  </a:txBody>
                  <a:tcPr marL="6562" marR="6562" marT="6562" marB="0" anchor="ctr"/>
                </a:tc>
                <a:tc>
                  <a:txBody>
                    <a:bodyPr/>
                    <a:lstStyle/>
                    <a:p>
                      <a:pPr algn="ctr" fontAlgn="ctr"/>
                      <a:r>
                        <a:rPr lang="ru-RU" sz="1100" u="none" strike="noStrike">
                          <a:effectLst/>
                        </a:rPr>
                        <a:t>0,33</a:t>
                      </a:r>
                      <a:endParaRPr lang="ru-RU" sz="1100" b="0" i="0" u="none" strike="noStrike">
                        <a:solidFill>
                          <a:srgbClr val="000000"/>
                        </a:solidFill>
                        <a:effectLst/>
                        <a:latin typeface="Arial" panose="020B0604020202020204" pitchFamily="34" charset="0"/>
                      </a:endParaRPr>
                    </a:p>
                  </a:txBody>
                  <a:tcPr marL="6562" marR="6562" marT="6562" marB="0" anchor="ctr"/>
                </a:tc>
                <a:tc>
                  <a:txBody>
                    <a:bodyPr/>
                    <a:lstStyle/>
                    <a:p>
                      <a:pPr algn="ctr" fontAlgn="ctr"/>
                      <a:r>
                        <a:rPr lang="ru-RU" sz="1100" u="none" strike="noStrike" dirty="0">
                          <a:effectLst/>
                        </a:rPr>
                        <a:t>0,3</a:t>
                      </a:r>
                      <a:endParaRPr lang="ru-RU" sz="1100" b="0" i="0" u="none" strike="noStrike" dirty="0">
                        <a:solidFill>
                          <a:srgbClr val="000000"/>
                        </a:solidFill>
                        <a:effectLst/>
                        <a:latin typeface="Arial" panose="020B0604020202020204" pitchFamily="34" charset="0"/>
                      </a:endParaRPr>
                    </a:p>
                  </a:txBody>
                  <a:tcPr marL="6562" marR="6562" marT="6562" marB="0" anchor="ctr"/>
                </a:tc>
                <a:tc>
                  <a:txBody>
                    <a:bodyPr/>
                    <a:lstStyle/>
                    <a:p>
                      <a:pPr algn="ctr" fontAlgn="ctr"/>
                      <a:r>
                        <a:rPr lang="ru-RU" sz="1100" u="none" strike="noStrike">
                          <a:effectLst/>
                        </a:rPr>
                        <a:t>0,3</a:t>
                      </a:r>
                      <a:endParaRPr lang="ru-RU" sz="1100" b="0" i="0" u="none" strike="noStrike">
                        <a:solidFill>
                          <a:srgbClr val="000000"/>
                        </a:solidFill>
                        <a:effectLst/>
                        <a:latin typeface="Arial" panose="020B0604020202020204" pitchFamily="34" charset="0"/>
                      </a:endParaRPr>
                    </a:p>
                  </a:txBody>
                  <a:tcPr marL="6562" marR="6562" marT="6562" marB="0" anchor="ctr"/>
                </a:tc>
                <a:tc>
                  <a:txBody>
                    <a:bodyPr/>
                    <a:lstStyle/>
                    <a:p>
                      <a:pPr algn="ctr" fontAlgn="ctr"/>
                      <a:r>
                        <a:rPr lang="ru-RU" sz="1100" u="none" strike="noStrike">
                          <a:effectLst/>
                        </a:rPr>
                        <a:t>0,3</a:t>
                      </a:r>
                      <a:endParaRPr lang="ru-RU" sz="1100" b="0" i="0" u="none" strike="noStrike">
                        <a:solidFill>
                          <a:srgbClr val="000000"/>
                        </a:solidFill>
                        <a:effectLst/>
                        <a:latin typeface="Arial" panose="020B0604020202020204" pitchFamily="34" charset="0"/>
                      </a:endParaRPr>
                    </a:p>
                  </a:txBody>
                  <a:tcPr marL="6562" marR="6562" marT="6562" marB="0" anchor="ctr"/>
                </a:tc>
                <a:tc>
                  <a:txBody>
                    <a:bodyPr/>
                    <a:lstStyle/>
                    <a:p>
                      <a:pPr algn="ctr" fontAlgn="ctr"/>
                      <a:r>
                        <a:rPr lang="ru-RU" sz="1100" u="none" strike="noStrike">
                          <a:effectLst/>
                        </a:rPr>
                        <a:t>0,3</a:t>
                      </a:r>
                      <a:endParaRPr lang="ru-RU" sz="1100" b="0" i="0" u="none" strike="noStrike">
                        <a:solidFill>
                          <a:srgbClr val="000000"/>
                        </a:solidFill>
                        <a:effectLst/>
                        <a:latin typeface="Arial" panose="020B0604020202020204" pitchFamily="34" charset="0"/>
                      </a:endParaRPr>
                    </a:p>
                  </a:txBody>
                  <a:tcPr marL="6562" marR="6562" marT="6562" marB="0" anchor="ctr"/>
                </a:tc>
                <a:tc>
                  <a:txBody>
                    <a:bodyPr/>
                    <a:lstStyle/>
                    <a:p>
                      <a:pPr algn="ctr" fontAlgn="ctr"/>
                      <a:r>
                        <a:rPr lang="ru-RU" sz="1100" u="none" strike="noStrike">
                          <a:effectLst/>
                        </a:rPr>
                        <a:t>0,3</a:t>
                      </a:r>
                      <a:endParaRPr lang="ru-RU" sz="1100" b="0" i="0" u="none" strike="noStrike">
                        <a:solidFill>
                          <a:srgbClr val="000000"/>
                        </a:solidFill>
                        <a:effectLst/>
                        <a:latin typeface="Arial" panose="020B0604020202020204" pitchFamily="34" charset="0"/>
                      </a:endParaRPr>
                    </a:p>
                  </a:txBody>
                  <a:tcPr marL="6562" marR="6562" marT="6562" marB="0" anchor="ctr"/>
                </a:tc>
                <a:extLst>
                  <a:ext uri="{0D108BD9-81ED-4DB2-BD59-A6C34878D82A}">
                    <a16:rowId xmlns:a16="http://schemas.microsoft.com/office/drawing/2014/main" val="3019493355"/>
                  </a:ext>
                </a:extLst>
              </a:tr>
              <a:tr h="857835">
                <a:tc>
                  <a:txBody>
                    <a:bodyPr/>
                    <a:lstStyle/>
                    <a:p>
                      <a:pPr algn="l" fontAlgn="ctr"/>
                      <a:r>
                        <a:rPr lang="ru-RU" sz="1100" u="none" strike="noStrike">
                          <a:effectLst/>
                        </a:rPr>
                        <a:t>Доля ОДС, соответствующих требованиям, нормам и стандартам действующего законодательства, от общего законодательства от общего количества ОДС</a:t>
                      </a:r>
                      <a:endParaRPr lang="ru-RU" sz="1100" b="0" i="0" u="none" strike="noStrike">
                        <a:solidFill>
                          <a:srgbClr val="000000"/>
                        </a:solidFill>
                        <a:effectLst/>
                        <a:latin typeface="Arial" panose="020B0604020202020204" pitchFamily="34" charset="0"/>
                      </a:endParaRPr>
                    </a:p>
                  </a:txBody>
                  <a:tcPr marL="6562" marR="6562" marT="6562" marB="0" anchor="ctr"/>
                </a:tc>
                <a:tc>
                  <a:txBody>
                    <a:bodyPr/>
                    <a:lstStyle/>
                    <a:p>
                      <a:pPr algn="ctr" fontAlgn="ctr"/>
                      <a:r>
                        <a:rPr lang="ru-RU" sz="1100" u="none" strike="noStrike">
                          <a:effectLst/>
                        </a:rPr>
                        <a:t>Отраслевой приоритетный показатель </a:t>
                      </a:r>
                      <a:endParaRPr lang="ru-RU" sz="1100" b="0" i="0" u="none" strike="noStrike">
                        <a:solidFill>
                          <a:srgbClr val="000000"/>
                        </a:solidFill>
                        <a:effectLst/>
                        <a:latin typeface="Arial" panose="020B0604020202020204" pitchFamily="34" charset="0"/>
                      </a:endParaRPr>
                    </a:p>
                  </a:txBody>
                  <a:tcPr marL="6562" marR="6562" marT="6562" marB="0" anchor="ctr"/>
                </a:tc>
                <a:tc>
                  <a:txBody>
                    <a:bodyPr/>
                    <a:lstStyle/>
                    <a:p>
                      <a:pPr algn="ctr" fontAlgn="ctr"/>
                      <a:r>
                        <a:rPr lang="ru-RU" sz="1100" u="none" strike="noStrike">
                          <a:effectLst/>
                        </a:rPr>
                        <a:t>Процент</a:t>
                      </a:r>
                      <a:endParaRPr lang="ru-RU" sz="1100" b="0" i="0" u="none" strike="noStrike">
                        <a:solidFill>
                          <a:srgbClr val="000000"/>
                        </a:solidFill>
                        <a:effectLst/>
                        <a:latin typeface="Arial" panose="020B0604020202020204" pitchFamily="34" charset="0"/>
                      </a:endParaRPr>
                    </a:p>
                  </a:txBody>
                  <a:tcPr marL="6562" marR="6562" marT="6562" marB="0" anchor="ctr"/>
                </a:tc>
                <a:tc>
                  <a:txBody>
                    <a:bodyPr/>
                    <a:lstStyle/>
                    <a:p>
                      <a:pPr algn="ctr" fontAlgn="ctr"/>
                      <a:r>
                        <a:rPr lang="ru-RU" sz="1100" u="none" strike="noStrike">
                          <a:effectLst/>
                        </a:rPr>
                        <a:t>-</a:t>
                      </a:r>
                      <a:endParaRPr lang="ru-RU" sz="1100" b="0" i="0" u="none" strike="noStrike">
                        <a:solidFill>
                          <a:srgbClr val="000000"/>
                        </a:solidFill>
                        <a:effectLst/>
                        <a:latin typeface="Arial" panose="020B0604020202020204" pitchFamily="34" charset="0"/>
                      </a:endParaRPr>
                    </a:p>
                  </a:txBody>
                  <a:tcPr marL="6562" marR="6562" marT="6562" marB="0" anchor="ctr"/>
                </a:tc>
                <a:tc>
                  <a:txBody>
                    <a:bodyPr/>
                    <a:lstStyle/>
                    <a:p>
                      <a:pPr algn="ctr" fontAlgn="ctr"/>
                      <a:r>
                        <a:rPr lang="ru-RU" sz="1100" u="none" strike="noStrike" dirty="0">
                          <a:effectLst/>
                        </a:rPr>
                        <a:t>75</a:t>
                      </a:r>
                      <a:endParaRPr lang="ru-RU" sz="1100" b="0" i="0" u="none" strike="noStrike" dirty="0">
                        <a:solidFill>
                          <a:srgbClr val="000000"/>
                        </a:solidFill>
                        <a:effectLst/>
                        <a:latin typeface="Arial" panose="020B0604020202020204" pitchFamily="34" charset="0"/>
                      </a:endParaRPr>
                    </a:p>
                  </a:txBody>
                  <a:tcPr marL="6562" marR="6562" marT="6562" marB="0" anchor="ctr"/>
                </a:tc>
                <a:tc>
                  <a:txBody>
                    <a:bodyPr/>
                    <a:lstStyle/>
                    <a:p>
                      <a:pPr algn="ctr" fontAlgn="ctr"/>
                      <a:r>
                        <a:rPr lang="ru-RU" sz="1100" u="none" strike="noStrike" dirty="0">
                          <a:effectLst/>
                        </a:rPr>
                        <a:t>85</a:t>
                      </a:r>
                      <a:endParaRPr lang="ru-RU" sz="1100" b="0" i="0" u="none" strike="noStrike" dirty="0">
                        <a:solidFill>
                          <a:srgbClr val="000000"/>
                        </a:solidFill>
                        <a:effectLst/>
                        <a:latin typeface="Arial" panose="020B0604020202020204" pitchFamily="34" charset="0"/>
                      </a:endParaRPr>
                    </a:p>
                  </a:txBody>
                  <a:tcPr marL="6562" marR="6562" marT="6562" marB="0" anchor="ctr"/>
                </a:tc>
                <a:tc>
                  <a:txBody>
                    <a:bodyPr/>
                    <a:lstStyle/>
                    <a:p>
                      <a:pPr algn="ctr" fontAlgn="ctr"/>
                      <a:r>
                        <a:rPr lang="ru-RU" sz="1100" u="none" strike="noStrike" dirty="0">
                          <a:effectLst/>
                        </a:rPr>
                        <a:t>75</a:t>
                      </a:r>
                      <a:endParaRPr lang="ru-RU" sz="1100" b="0" i="0" u="none" strike="noStrike" dirty="0">
                        <a:solidFill>
                          <a:srgbClr val="000000"/>
                        </a:solidFill>
                        <a:effectLst/>
                        <a:latin typeface="Arial" panose="020B0604020202020204" pitchFamily="34" charset="0"/>
                      </a:endParaRPr>
                    </a:p>
                  </a:txBody>
                  <a:tcPr marL="6562" marR="6562" marT="6562" marB="0" anchor="ctr"/>
                </a:tc>
                <a:tc>
                  <a:txBody>
                    <a:bodyPr/>
                    <a:lstStyle/>
                    <a:p>
                      <a:pPr algn="ctr" fontAlgn="ctr"/>
                      <a:r>
                        <a:rPr lang="ru-RU" sz="1100" u="none" strike="noStrike">
                          <a:effectLst/>
                        </a:rPr>
                        <a:t>75</a:t>
                      </a:r>
                      <a:endParaRPr lang="ru-RU" sz="1100" b="0" i="0" u="none" strike="noStrike">
                        <a:solidFill>
                          <a:srgbClr val="000000"/>
                        </a:solidFill>
                        <a:effectLst/>
                        <a:latin typeface="Arial" panose="020B0604020202020204" pitchFamily="34" charset="0"/>
                      </a:endParaRPr>
                    </a:p>
                  </a:txBody>
                  <a:tcPr marL="6562" marR="6562" marT="6562" marB="0" anchor="ctr"/>
                </a:tc>
                <a:tc>
                  <a:txBody>
                    <a:bodyPr/>
                    <a:lstStyle/>
                    <a:p>
                      <a:pPr algn="ctr" fontAlgn="ctr"/>
                      <a:r>
                        <a:rPr lang="ru-RU" sz="1100" u="none" strike="noStrike" dirty="0">
                          <a:effectLst/>
                        </a:rPr>
                        <a:t>75</a:t>
                      </a:r>
                      <a:endParaRPr lang="ru-RU" sz="1100" b="0" i="0" u="none" strike="noStrike" dirty="0">
                        <a:solidFill>
                          <a:srgbClr val="000000"/>
                        </a:solidFill>
                        <a:effectLst/>
                        <a:latin typeface="Arial" panose="020B0604020202020204" pitchFamily="34" charset="0"/>
                      </a:endParaRPr>
                    </a:p>
                  </a:txBody>
                  <a:tcPr marL="6562" marR="6562" marT="6562" marB="0" anchor="ctr"/>
                </a:tc>
                <a:extLst>
                  <a:ext uri="{0D108BD9-81ED-4DB2-BD59-A6C34878D82A}">
                    <a16:rowId xmlns:a16="http://schemas.microsoft.com/office/drawing/2014/main" val="140630516"/>
                  </a:ext>
                </a:extLst>
              </a:tr>
            </a:tbl>
          </a:graphicData>
        </a:graphic>
      </p:graphicFrame>
    </p:spTree>
    <p:extLst>
      <p:ext uri="{BB962C8B-B14F-4D97-AF65-F5344CB8AC3E}">
        <p14:creationId xmlns:p14="http://schemas.microsoft.com/office/powerpoint/2010/main" val="2941880476"/>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C76ABE35-EE31-4586-BF2E-7BF9729091A9}"/>
              </a:ext>
            </a:extLst>
          </p:cNvPr>
          <p:cNvSpPr>
            <a:spLocks noGrp="1"/>
          </p:cNvSpPr>
          <p:nvPr>
            <p:ph type="title"/>
          </p:nvPr>
        </p:nvSpPr>
        <p:spPr>
          <a:xfrm>
            <a:off x="845127" y="170694"/>
            <a:ext cx="11192963" cy="539587"/>
          </a:xfrm>
        </p:spPr>
        <p:txBody>
          <a:bodyPr>
            <a:noAutofit/>
          </a:bodyPr>
          <a:lstStyle/>
          <a:p>
            <a:pPr algn="ctr"/>
            <a:r>
              <a:rPr lang="ru-RU" sz="2400" dirty="0"/>
              <a:t>Реализация муниципальных программ</a:t>
            </a:r>
            <a:br>
              <a:rPr lang="ru-RU" sz="2400" dirty="0"/>
            </a:br>
            <a:r>
              <a:rPr lang="ru-RU" sz="2400" dirty="0"/>
              <a:t> городского округа Долгопрудный в разрезе целевых показателей в динамике</a:t>
            </a:r>
          </a:p>
        </p:txBody>
      </p:sp>
      <p:sp>
        <p:nvSpPr>
          <p:cNvPr id="4" name="Номер слайда 3">
            <a:extLst>
              <a:ext uri="{FF2B5EF4-FFF2-40B4-BE49-F238E27FC236}">
                <a16:creationId xmlns:a16="http://schemas.microsoft.com/office/drawing/2014/main" id="{6F302A7F-1EA8-4336-863D-1EEEBC559F5F}"/>
              </a:ext>
            </a:extLst>
          </p:cNvPr>
          <p:cNvSpPr>
            <a:spLocks noGrp="1"/>
          </p:cNvSpPr>
          <p:nvPr>
            <p:ph type="sldNum" sz="quarter" idx="12"/>
          </p:nvPr>
        </p:nvSpPr>
        <p:spPr>
          <a:xfrm>
            <a:off x="9448800" y="6492240"/>
            <a:ext cx="2743200" cy="365125"/>
          </a:xfrm>
        </p:spPr>
        <p:txBody>
          <a:bodyPr/>
          <a:lstStyle/>
          <a:p>
            <a:fld id="{E4EB6E89-BA87-4003-BD23-6BDF40F3EBED}" type="slidenum">
              <a:rPr lang="ru-RU" smtClean="0"/>
              <a:pPr/>
              <a:t>61</a:t>
            </a:fld>
            <a:endParaRPr lang="ru-RU"/>
          </a:p>
        </p:txBody>
      </p:sp>
      <p:pic>
        <p:nvPicPr>
          <p:cNvPr id="6" name="Объект 6">
            <a:extLst>
              <a:ext uri="{FF2B5EF4-FFF2-40B4-BE49-F238E27FC236}">
                <a16:creationId xmlns:a16="http://schemas.microsoft.com/office/drawing/2014/main" id="{4CE9F828-CB7F-4197-B7C9-2991DABD01A3}"/>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53910" y="170694"/>
            <a:ext cx="760490" cy="342008"/>
          </a:xfrm>
          <a:prstGeom prst="rect">
            <a:avLst/>
          </a:prstGeom>
        </p:spPr>
      </p:pic>
      <p:graphicFrame>
        <p:nvGraphicFramePr>
          <p:cNvPr id="8" name="Объект 7">
            <a:extLst>
              <a:ext uri="{FF2B5EF4-FFF2-40B4-BE49-F238E27FC236}">
                <a16:creationId xmlns:a16="http://schemas.microsoft.com/office/drawing/2014/main" id="{2F89F7BD-63AB-49E1-820E-31C9019A1DA8}"/>
              </a:ext>
            </a:extLst>
          </p:cNvPr>
          <p:cNvGraphicFramePr>
            <a:graphicFrameLocks noGrp="1"/>
          </p:cNvGraphicFramePr>
          <p:nvPr>
            <p:ph idx="1"/>
            <p:extLst>
              <p:ext uri="{D42A27DB-BD31-4B8C-83A1-F6EECF244321}">
                <p14:modId xmlns:p14="http://schemas.microsoft.com/office/powerpoint/2010/main" val="3193254716"/>
              </p:ext>
            </p:extLst>
          </p:nvPr>
        </p:nvGraphicFramePr>
        <p:xfrm>
          <a:off x="666843" y="822252"/>
          <a:ext cx="11044702" cy="5541282"/>
        </p:xfrm>
        <a:graphic>
          <a:graphicData uri="http://schemas.openxmlformats.org/drawingml/2006/table">
            <a:tbl>
              <a:tblPr>
                <a:tableStyleId>{5C22544A-7EE6-4342-B048-85BDC9FD1C3A}</a:tableStyleId>
              </a:tblPr>
              <a:tblGrid>
                <a:gridCol w="2996110">
                  <a:extLst>
                    <a:ext uri="{9D8B030D-6E8A-4147-A177-3AD203B41FA5}">
                      <a16:colId xmlns:a16="http://schemas.microsoft.com/office/drawing/2014/main" val="4054689755"/>
                    </a:ext>
                  </a:extLst>
                </a:gridCol>
                <a:gridCol w="1127688">
                  <a:extLst>
                    <a:ext uri="{9D8B030D-6E8A-4147-A177-3AD203B41FA5}">
                      <a16:colId xmlns:a16="http://schemas.microsoft.com/office/drawing/2014/main" val="1614473602"/>
                    </a:ext>
                  </a:extLst>
                </a:gridCol>
                <a:gridCol w="950795">
                  <a:extLst>
                    <a:ext uri="{9D8B030D-6E8A-4147-A177-3AD203B41FA5}">
                      <a16:colId xmlns:a16="http://schemas.microsoft.com/office/drawing/2014/main" val="1766099596"/>
                    </a:ext>
                  </a:extLst>
                </a:gridCol>
                <a:gridCol w="950795">
                  <a:extLst>
                    <a:ext uri="{9D8B030D-6E8A-4147-A177-3AD203B41FA5}">
                      <a16:colId xmlns:a16="http://schemas.microsoft.com/office/drawing/2014/main" val="835824744"/>
                    </a:ext>
                  </a:extLst>
                </a:gridCol>
                <a:gridCol w="995019">
                  <a:extLst>
                    <a:ext uri="{9D8B030D-6E8A-4147-A177-3AD203B41FA5}">
                      <a16:colId xmlns:a16="http://schemas.microsoft.com/office/drawing/2014/main" val="3156466299"/>
                    </a:ext>
                  </a:extLst>
                </a:gridCol>
                <a:gridCol w="972906">
                  <a:extLst>
                    <a:ext uri="{9D8B030D-6E8A-4147-A177-3AD203B41FA5}">
                      <a16:colId xmlns:a16="http://schemas.microsoft.com/office/drawing/2014/main" val="1332563599"/>
                    </a:ext>
                  </a:extLst>
                </a:gridCol>
                <a:gridCol w="1072409">
                  <a:extLst>
                    <a:ext uri="{9D8B030D-6E8A-4147-A177-3AD203B41FA5}">
                      <a16:colId xmlns:a16="http://schemas.microsoft.com/office/drawing/2014/main" val="1485671205"/>
                    </a:ext>
                  </a:extLst>
                </a:gridCol>
                <a:gridCol w="972906">
                  <a:extLst>
                    <a:ext uri="{9D8B030D-6E8A-4147-A177-3AD203B41FA5}">
                      <a16:colId xmlns:a16="http://schemas.microsoft.com/office/drawing/2014/main" val="3215083634"/>
                    </a:ext>
                  </a:extLst>
                </a:gridCol>
                <a:gridCol w="1006074">
                  <a:extLst>
                    <a:ext uri="{9D8B030D-6E8A-4147-A177-3AD203B41FA5}">
                      <a16:colId xmlns:a16="http://schemas.microsoft.com/office/drawing/2014/main" val="3210373264"/>
                    </a:ext>
                  </a:extLst>
                </a:gridCol>
              </a:tblGrid>
              <a:tr h="154376">
                <a:tc rowSpan="2">
                  <a:txBody>
                    <a:bodyPr/>
                    <a:lstStyle/>
                    <a:p>
                      <a:pPr algn="ctr" fontAlgn="ctr"/>
                      <a:r>
                        <a:rPr lang="ru-RU" sz="1000" u="none" strike="noStrike" dirty="0">
                          <a:effectLst/>
                        </a:rPr>
                        <a:t>Наименование муниципальной программы/подпрограммы/показателя</a:t>
                      </a:r>
                      <a:endParaRPr lang="ru-RU" sz="1000" b="0" i="0" u="none" strike="noStrike" dirty="0">
                        <a:solidFill>
                          <a:srgbClr val="000000"/>
                        </a:solidFill>
                        <a:effectLst/>
                        <a:latin typeface="Arial" panose="020B0604020202020204" pitchFamily="34" charset="0"/>
                      </a:endParaRPr>
                    </a:p>
                  </a:txBody>
                  <a:tcPr marL="3952" marR="3952" marT="3952" marB="0" anchor="ctr"/>
                </a:tc>
                <a:tc rowSpan="2">
                  <a:txBody>
                    <a:bodyPr/>
                    <a:lstStyle/>
                    <a:p>
                      <a:pPr algn="ctr" fontAlgn="ctr"/>
                      <a:r>
                        <a:rPr lang="ru-RU" sz="1000" u="none" strike="noStrike">
                          <a:effectLst/>
                        </a:rPr>
                        <a:t>Тип показателя</a:t>
                      </a:r>
                      <a:endParaRPr lang="ru-RU" sz="1000" b="0" i="0" u="none" strike="noStrike">
                        <a:solidFill>
                          <a:srgbClr val="000000"/>
                        </a:solidFill>
                        <a:effectLst/>
                        <a:latin typeface="Arial" panose="020B0604020202020204" pitchFamily="34" charset="0"/>
                      </a:endParaRPr>
                    </a:p>
                  </a:txBody>
                  <a:tcPr marL="3952" marR="3952" marT="3952" marB="0" anchor="ctr"/>
                </a:tc>
                <a:tc rowSpan="2">
                  <a:txBody>
                    <a:bodyPr/>
                    <a:lstStyle/>
                    <a:p>
                      <a:pPr algn="ctr" fontAlgn="ctr"/>
                      <a:r>
                        <a:rPr lang="ru-RU" sz="1000" u="none" strike="noStrike">
                          <a:effectLst/>
                        </a:rPr>
                        <a:t>Единица измерения</a:t>
                      </a:r>
                      <a:endParaRPr lang="ru-RU" sz="1000" b="0" i="0" u="none" strike="noStrike">
                        <a:solidFill>
                          <a:srgbClr val="000000"/>
                        </a:solidFill>
                        <a:effectLst/>
                        <a:latin typeface="Arial" panose="020B0604020202020204" pitchFamily="34" charset="0"/>
                      </a:endParaRPr>
                    </a:p>
                  </a:txBody>
                  <a:tcPr marL="3952" marR="3952" marT="3952" marB="0" anchor="ctr"/>
                </a:tc>
                <a:tc rowSpan="2">
                  <a:txBody>
                    <a:bodyPr/>
                    <a:lstStyle/>
                    <a:p>
                      <a:pPr algn="ctr" fontAlgn="ctr"/>
                      <a:r>
                        <a:rPr lang="ru-RU" sz="1000" u="none" strike="noStrike">
                          <a:effectLst/>
                        </a:rPr>
                        <a:t>Базовое значение</a:t>
                      </a:r>
                      <a:endParaRPr lang="ru-RU" sz="1000" b="0" i="0" u="none" strike="noStrike">
                        <a:solidFill>
                          <a:srgbClr val="000000"/>
                        </a:solidFill>
                        <a:effectLst/>
                        <a:latin typeface="Arial" panose="020B0604020202020204" pitchFamily="34" charset="0"/>
                      </a:endParaRPr>
                    </a:p>
                  </a:txBody>
                  <a:tcPr marL="3952" marR="3952" marT="3952" marB="0" anchor="ctr"/>
                </a:tc>
                <a:tc rowSpan="2">
                  <a:txBody>
                    <a:bodyPr/>
                    <a:lstStyle/>
                    <a:p>
                      <a:pPr algn="ctr" fontAlgn="ctr"/>
                      <a:r>
                        <a:rPr lang="ru-RU" sz="1000" u="none" strike="noStrike" dirty="0">
                          <a:effectLst/>
                        </a:rPr>
                        <a:t>Достигнутое </a:t>
                      </a:r>
                    </a:p>
                    <a:p>
                      <a:pPr algn="ctr" fontAlgn="ctr"/>
                      <a:r>
                        <a:rPr lang="ru-RU" sz="1000" u="none" strike="noStrike" dirty="0">
                          <a:effectLst/>
                        </a:rPr>
                        <a:t>2021 года</a:t>
                      </a:r>
                      <a:endParaRPr lang="ru-RU" sz="1000" b="0" i="0" u="none" strike="noStrike" dirty="0">
                        <a:solidFill>
                          <a:srgbClr val="000000"/>
                        </a:solidFill>
                        <a:effectLst/>
                        <a:latin typeface="Arial" panose="020B0604020202020204" pitchFamily="34" charset="0"/>
                      </a:endParaRPr>
                    </a:p>
                  </a:txBody>
                  <a:tcPr marL="3952" marR="3952" marT="3952" marB="0" anchor="ctr"/>
                </a:tc>
                <a:tc rowSpan="2">
                  <a:txBody>
                    <a:bodyPr/>
                    <a:lstStyle/>
                    <a:p>
                      <a:pPr algn="ctr" fontAlgn="ctr"/>
                      <a:r>
                        <a:rPr lang="ru-RU" sz="1000" u="none" strike="noStrike" dirty="0">
                          <a:effectLst/>
                        </a:rPr>
                        <a:t>Оценка 2022 год</a:t>
                      </a:r>
                      <a:endParaRPr lang="ru-RU" sz="1000" b="0" i="0" u="none" strike="noStrike" dirty="0">
                        <a:solidFill>
                          <a:srgbClr val="000000"/>
                        </a:solidFill>
                        <a:effectLst/>
                        <a:latin typeface="Arial" panose="020B0604020202020204" pitchFamily="34" charset="0"/>
                      </a:endParaRPr>
                    </a:p>
                  </a:txBody>
                  <a:tcPr marL="3952" marR="3952" marT="3952" marB="0" anchor="ctr"/>
                </a:tc>
                <a:tc gridSpan="3">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ru-RU" sz="10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Планируемое значение показателя по годам реализации</a:t>
                      </a:r>
                    </a:p>
                  </a:txBody>
                  <a:tcPr marL="3729" marR="3729" marT="3729" marB="0" anchor="ctr"/>
                </a:tc>
                <a:tc hMerge="1">
                  <a:txBody>
                    <a:bodyPr/>
                    <a:lstStyle/>
                    <a:p>
                      <a:endParaRPr lang="ru-RU" dirty="0"/>
                    </a:p>
                  </a:txBody>
                  <a:tcPr marL="3729" marR="3729" marT="3729" marB="0" anchor="ctr"/>
                </a:tc>
                <a:tc hMerge="1">
                  <a:txBody>
                    <a:bodyPr/>
                    <a:lstStyle/>
                    <a:p>
                      <a:endParaRPr lang="ru-RU" dirty="0"/>
                    </a:p>
                  </a:txBody>
                  <a:tcPr marL="3729" marR="3729" marT="3729" marB="0" anchor="ctr"/>
                </a:tc>
                <a:extLst>
                  <a:ext uri="{0D108BD9-81ED-4DB2-BD59-A6C34878D82A}">
                    <a16:rowId xmlns:a16="http://schemas.microsoft.com/office/drawing/2014/main" val="3542719341"/>
                  </a:ext>
                </a:extLst>
              </a:tr>
              <a:tr h="154376">
                <a:tc vMerge="1">
                  <a:txBody>
                    <a:bodyPr/>
                    <a:lstStyle/>
                    <a:p>
                      <a:endParaRPr lang="ru-RU"/>
                    </a:p>
                  </a:txBody>
                  <a:tcPr/>
                </a:tc>
                <a:tc vMerge="1">
                  <a:txBody>
                    <a:bodyPr/>
                    <a:lstStyle/>
                    <a:p>
                      <a:endParaRPr lang="ru-RU"/>
                    </a:p>
                  </a:txBody>
                  <a:tcPr/>
                </a:tc>
                <a:tc vMerge="1">
                  <a:txBody>
                    <a:bodyPr/>
                    <a:lstStyle/>
                    <a:p>
                      <a:endParaRPr lang="ru-RU"/>
                    </a:p>
                  </a:txBody>
                  <a:tcPr/>
                </a:tc>
                <a:tc vMerge="1">
                  <a:txBody>
                    <a:bodyPr/>
                    <a:lstStyle/>
                    <a:p>
                      <a:endParaRPr lang="ru-RU"/>
                    </a:p>
                  </a:txBody>
                  <a:tcPr/>
                </a:tc>
                <a:tc vMerge="1">
                  <a:txBody>
                    <a:bodyPr/>
                    <a:lstStyle/>
                    <a:p>
                      <a:endParaRPr lang="ru-RU"/>
                    </a:p>
                  </a:txBody>
                  <a:tcPr/>
                </a:tc>
                <a:tc vMerge="1">
                  <a:txBody>
                    <a:bodyPr/>
                    <a:lstStyle/>
                    <a:p>
                      <a:endParaRPr lang="ru-RU"/>
                    </a:p>
                  </a:txBody>
                  <a:tcPr/>
                </a:tc>
                <a:tc>
                  <a:txBody>
                    <a:bodyPr/>
                    <a:lstStyle/>
                    <a:p>
                      <a:pPr algn="ctr" fontAlgn="ctr"/>
                      <a:r>
                        <a:rPr lang="ru-RU" sz="1000" u="none" strike="noStrike" dirty="0">
                          <a:effectLst/>
                        </a:rPr>
                        <a:t>2023 год</a:t>
                      </a:r>
                      <a:endParaRPr lang="ru-RU" sz="1000" b="0" i="0" u="none" strike="noStrike" dirty="0">
                        <a:solidFill>
                          <a:srgbClr val="000000"/>
                        </a:solidFill>
                        <a:effectLst/>
                        <a:latin typeface="Arial" panose="020B0604020202020204" pitchFamily="34" charset="0"/>
                      </a:endParaRPr>
                    </a:p>
                  </a:txBody>
                  <a:tcPr marL="3729" marR="3729" marT="3729" marB="0" anchor="ctr"/>
                </a:tc>
                <a:tc>
                  <a:txBody>
                    <a:bodyPr/>
                    <a:lstStyle/>
                    <a:p>
                      <a:pPr algn="ctr" fontAlgn="ctr"/>
                      <a:r>
                        <a:rPr lang="ru-RU" sz="1000" u="none" strike="noStrike" dirty="0">
                          <a:effectLst/>
                        </a:rPr>
                        <a:t>2024 год</a:t>
                      </a:r>
                      <a:endParaRPr lang="ru-RU" sz="1000" b="0" i="0" u="none" strike="noStrike" dirty="0">
                        <a:solidFill>
                          <a:srgbClr val="000000"/>
                        </a:solidFill>
                        <a:effectLst/>
                        <a:latin typeface="Arial" panose="020B0604020202020204" pitchFamily="34" charset="0"/>
                      </a:endParaRPr>
                    </a:p>
                  </a:txBody>
                  <a:tcPr marL="3729" marR="3729" marT="3729" marB="0" anchor="ctr"/>
                </a:tc>
                <a:tc>
                  <a:txBody>
                    <a:bodyPr/>
                    <a:lstStyle/>
                    <a:p>
                      <a:pPr algn="ctr" fontAlgn="ctr"/>
                      <a:r>
                        <a:rPr lang="ru-RU" sz="1000" u="none" strike="noStrike" dirty="0">
                          <a:effectLst/>
                        </a:rPr>
                        <a:t>2025 год</a:t>
                      </a:r>
                      <a:endParaRPr lang="ru-RU" sz="1000" b="0" i="0" u="none" strike="noStrike" dirty="0">
                        <a:solidFill>
                          <a:srgbClr val="000000"/>
                        </a:solidFill>
                        <a:effectLst/>
                        <a:latin typeface="Arial" panose="020B0604020202020204" pitchFamily="34" charset="0"/>
                      </a:endParaRPr>
                    </a:p>
                  </a:txBody>
                  <a:tcPr marL="3729" marR="3729" marT="3729" marB="0" anchor="ctr"/>
                </a:tc>
                <a:extLst>
                  <a:ext uri="{0D108BD9-81ED-4DB2-BD59-A6C34878D82A}">
                    <a16:rowId xmlns:a16="http://schemas.microsoft.com/office/drawing/2014/main" val="3413982147"/>
                  </a:ext>
                </a:extLst>
              </a:tr>
              <a:tr h="232989">
                <a:tc>
                  <a:txBody>
                    <a:bodyPr/>
                    <a:lstStyle/>
                    <a:p>
                      <a:pPr algn="l" fontAlgn="ctr"/>
                      <a:r>
                        <a:rPr lang="ru-RU" sz="1000" u="none" strike="noStrike">
                          <a:effectLst/>
                        </a:rPr>
                        <a:t>Муниципальная программа «Управление имуществом и муниципальными финансами»</a:t>
                      </a:r>
                      <a:endParaRPr lang="ru-RU" sz="1000" b="1" i="0" u="none" strike="noStrike">
                        <a:solidFill>
                          <a:srgbClr val="000000"/>
                        </a:solidFill>
                        <a:effectLst/>
                        <a:latin typeface="Arial" panose="020B0604020202020204" pitchFamily="34" charset="0"/>
                      </a:endParaRPr>
                    </a:p>
                  </a:txBody>
                  <a:tcPr marL="3952" marR="3952" marT="3952" marB="0" anchor="ctr"/>
                </a:tc>
                <a:tc>
                  <a:txBody>
                    <a:bodyPr/>
                    <a:lstStyle/>
                    <a:p>
                      <a:pPr algn="ctr" fontAlgn="ctr"/>
                      <a:r>
                        <a:rPr lang="ru-RU" sz="1000" u="none" strike="noStrike">
                          <a:effectLst/>
                        </a:rPr>
                        <a:t> </a:t>
                      </a:r>
                      <a:endParaRPr lang="ru-RU" sz="1000" b="0" i="0" u="none" strike="noStrike">
                        <a:solidFill>
                          <a:srgbClr val="000000"/>
                        </a:solidFill>
                        <a:effectLst/>
                        <a:latin typeface="Arial" panose="020B0604020202020204" pitchFamily="34" charset="0"/>
                      </a:endParaRPr>
                    </a:p>
                  </a:txBody>
                  <a:tcPr marL="3952" marR="3952" marT="3952" marB="0" anchor="ctr"/>
                </a:tc>
                <a:tc>
                  <a:txBody>
                    <a:bodyPr/>
                    <a:lstStyle/>
                    <a:p>
                      <a:pPr algn="ctr" fontAlgn="ctr"/>
                      <a:r>
                        <a:rPr lang="ru-RU" sz="1000" u="none" strike="noStrike">
                          <a:effectLst/>
                        </a:rPr>
                        <a:t> </a:t>
                      </a:r>
                      <a:endParaRPr lang="ru-RU" sz="1000" b="0" i="0" u="none" strike="noStrike">
                        <a:solidFill>
                          <a:srgbClr val="000000"/>
                        </a:solidFill>
                        <a:effectLst/>
                        <a:latin typeface="Arial" panose="020B0604020202020204" pitchFamily="34" charset="0"/>
                      </a:endParaRPr>
                    </a:p>
                  </a:txBody>
                  <a:tcPr marL="3952" marR="3952" marT="3952" marB="0" anchor="ctr"/>
                </a:tc>
                <a:tc>
                  <a:txBody>
                    <a:bodyPr/>
                    <a:lstStyle/>
                    <a:p>
                      <a:pPr algn="ctr" fontAlgn="ctr"/>
                      <a:r>
                        <a:rPr lang="ru-RU" sz="1000" u="none" strike="noStrike">
                          <a:effectLst/>
                        </a:rPr>
                        <a:t> </a:t>
                      </a:r>
                      <a:endParaRPr lang="ru-RU" sz="1000" b="0" i="0" u="none" strike="noStrike">
                        <a:solidFill>
                          <a:srgbClr val="000000"/>
                        </a:solidFill>
                        <a:effectLst/>
                        <a:latin typeface="Arial" panose="020B0604020202020204" pitchFamily="34" charset="0"/>
                      </a:endParaRPr>
                    </a:p>
                  </a:txBody>
                  <a:tcPr marL="3952" marR="3952" marT="3952" marB="0" anchor="ctr"/>
                </a:tc>
                <a:tc>
                  <a:txBody>
                    <a:bodyPr/>
                    <a:lstStyle/>
                    <a:p>
                      <a:pPr algn="ctr" fontAlgn="ctr"/>
                      <a:r>
                        <a:rPr lang="ru-RU" sz="1000" u="none" strike="noStrike">
                          <a:effectLst/>
                        </a:rPr>
                        <a:t> </a:t>
                      </a:r>
                      <a:endParaRPr lang="ru-RU" sz="1000" b="0" i="0" u="none" strike="noStrike">
                        <a:solidFill>
                          <a:srgbClr val="000000"/>
                        </a:solidFill>
                        <a:effectLst/>
                        <a:latin typeface="Arial" panose="020B0604020202020204" pitchFamily="34" charset="0"/>
                      </a:endParaRPr>
                    </a:p>
                  </a:txBody>
                  <a:tcPr marL="3952" marR="3952" marT="3952" marB="0" anchor="ctr"/>
                </a:tc>
                <a:tc>
                  <a:txBody>
                    <a:bodyPr/>
                    <a:lstStyle/>
                    <a:p>
                      <a:pPr algn="ctr" fontAlgn="ctr"/>
                      <a:r>
                        <a:rPr lang="ru-RU" sz="1000" u="none" strike="noStrike">
                          <a:effectLst/>
                        </a:rPr>
                        <a:t> </a:t>
                      </a:r>
                      <a:endParaRPr lang="ru-RU" sz="1000" b="0" i="0" u="none" strike="noStrike">
                        <a:solidFill>
                          <a:srgbClr val="000000"/>
                        </a:solidFill>
                        <a:effectLst/>
                        <a:latin typeface="Arial" panose="020B0604020202020204" pitchFamily="34" charset="0"/>
                      </a:endParaRPr>
                    </a:p>
                  </a:txBody>
                  <a:tcPr marL="3952" marR="3952" marT="3952" marB="0" anchor="ctr"/>
                </a:tc>
                <a:tc>
                  <a:txBody>
                    <a:bodyPr/>
                    <a:lstStyle/>
                    <a:p>
                      <a:pPr algn="ctr" fontAlgn="ctr"/>
                      <a:r>
                        <a:rPr lang="ru-RU" sz="1000" u="none" strike="noStrike">
                          <a:effectLst/>
                        </a:rPr>
                        <a:t> </a:t>
                      </a:r>
                      <a:endParaRPr lang="ru-RU" sz="1000" b="0" i="0" u="none" strike="noStrike">
                        <a:solidFill>
                          <a:srgbClr val="000000"/>
                        </a:solidFill>
                        <a:effectLst/>
                        <a:latin typeface="Arial" panose="020B0604020202020204" pitchFamily="34" charset="0"/>
                      </a:endParaRPr>
                    </a:p>
                  </a:txBody>
                  <a:tcPr marL="3952" marR="3952" marT="3952" marB="0" anchor="ctr"/>
                </a:tc>
                <a:tc>
                  <a:txBody>
                    <a:bodyPr/>
                    <a:lstStyle/>
                    <a:p>
                      <a:pPr algn="ctr" fontAlgn="ctr"/>
                      <a:r>
                        <a:rPr lang="ru-RU" sz="1000" u="none" strike="noStrike">
                          <a:effectLst/>
                        </a:rPr>
                        <a:t> </a:t>
                      </a:r>
                      <a:endParaRPr lang="ru-RU" sz="1000" b="0" i="0" u="none" strike="noStrike">
                        <a:solidFill>
                          <a:srgbClr val="000000"/>
                        </a:solidFill>
                        <a:effectLst/>
                        <a:latin typeface="Calibri" panose="020F0502020204030204" pitchFamily="34" charset="0"/>
                      </a:endParaRPr>
                    </a:p>
                  </a:txBody>
                  <a:tcPr marL="3952" marR="3952" marT="3952" marB="0" anchor="ctr"/>
                </a:tc>
                <a:tc>
                  <a:txBody>
                    <a:bodyPr/>
                    <a:lstStyle/>
                    <a:p>
                      <a:pPr algn="ctr" fontAlgn="ctr"/>
                      <a:r>
                        <a:rPr lang="ru-RU" sz="1000" u="none" strike="noStrike">
                          <a:effectLst/>
                        </a:rPr>
                        <a:t> </a:t>
                      </a:r>
                      <a:endParaRPr lang="ru-RU" sz="1000" b="0" i="0" u="none" strike="noStrike">
                        <a:solidFill>
                          <a:srgbClr val="000000"/>
                        </a:solidFill>
                        <a:effectLst/>
                        <a:latin typeface="Calibri" panose="020F0502020204030204" pitchFamily="34" charset="0"/>
                      </a:endParaRPr>
                    </a:p>
                  </a:txBody>
                  <a:tcPr marL="3952" marR="3952" marT="3952" marB="0" anchor="ctr"/>
                </a:tc>
                <a:extLst>
                  <a:ext uri="{0D108BD9-81ED-4DB2-BD59-A6C34878D82A}">
                    <a16:rowId xmlns:a16="http://schemas.microsoft.com/office/drawing/2014/main" val="3355815773"/>
                  </a:ext>
                </a:extLst>
              </a:tr>
              <a:tr h="192862">
                <a:tc>
                  <a:txBody>
                    <a:bodyPr/>
                    <a:lstStyle/>
                    <a:p>
                      <a:pPr algn="l" fontAlgn="ctr"/>
                      <a:r>
                        <a:rPr lang="ru-RU" sz="1000" u="none" strike="noStrike">
                          <a:effectLst/>
                        </a:rPr>
                        <a:t>Подпрограмма I «Развитие имущественного комплекса»</a:t>
                      </a:r>
                      <a:endParaRPr lang="ru-RU" sz="1000" b="1" i="0" u="none" strike="noStrike">
                        <a:solidFill>
                          <a:srgbClr val="000000"/>
                        </a:solidFill>
                        <a:effectLst/>
                        <a:latin typeface="Arial" panose="020B0604020202020204" pitchFamily="34" charset="0"/>
                      </a:endParaRPr>
                    </a:p>
                  </a:txBody>
                  <a:tcPr marL="3952" marR="3952" marT="3952" marB="0" anchor="ctr"/>
                </a:tc>
                <a:tc>
                  <a:txBody>
                    <a:bodyPr/>
                    <a:lstStyle/>
                    <a:p>
                      <a:pPr algn="ctr" fontAlgn="ctr"/>
                      <a:r>
                        <a:rPr lang="ru-RU" sz="1000" u="none" strike="noStrike">
                          <a:effectLst/>
                        </a:rPr>
                        <a:t> </a:t>
                      </a:r>
                      <a:endParaRPr lang="ru-RU" sz="1000" b="0" i="0" u="none" strike="noStrike">
                        <a:solidFill>
                          <a:srgbClr val="000000"/>
                        </a:solidFill>
                        <a:effectLst/>
                        <a:latin typeface="Arial" panose="020B0604020202020204" pitchFamily="34" charset="0"/>
                      </a:endParaRPr>
                    </a:p>
                  </a:txBody>
                  <a:tcPr marL="3952" marR="3952" marT="3952" marB="0" anchor="ctr"/>
                </a:tc>
                <a:tc>
                  <a:txBody>
                    <a:bodyPr/>
                    <a:lstStyle/>
                    <a:p>
                      <a:pPr algn="ctr" fontAlgn="ctr"/>
                      <a:r>
                        <a:rPr lang="ru-RU" sz="1000" u="none" strike="noStrike">
                          <a:effectLst/>
                        </a:rPr>
                        <a:t> </a:t>
                      </a:r>
                      <a:endParaRPr lang="ru-RU" sz="1000" b="0" i="0" u="none" strike="noStrike">
                        <a:solidFill>
                          <a:srgbClr val="000000"/>
                        </a:solidFill>
                        <a:effectLst/>
                        <a:latin typeface="Arial" panose="020B0604020202020204" pitchFamily="34" charset="0"/>
                      </a:endParaRPr>
                    </a:p>
                  </a:txBody>
                  <a:tcPr marL="3952" marR="3952" marT="3952" marB="0" anchor="ctr"/>
                </a:tc>
                <a:tc>
                  <a:txBody>
                    <a:bodyPr/>
                    <a:lstStyle/>
                    <a:p>
                      <a:pPr algn="ctr" fontAlgn="ctr"/>
                      <a:r>
                        <a:rPr lang="ru-RU" sz="1000" u="none" strike="noStrike">
                          <a:effectLst/>
                        </a:rPr>
                        <a:t> </a:t>
                      </a:r>
                      <a:endParaRPr lang="ru-RU" sz="1000" b="0" i="0" u="none" strike="noStrike">
                        <a:solidFill>
                          <a:srgbClr val="000000"/>
                        </a:solidFill>
                        <a:effectLst/>
                        <a:latin typeface="Arial" panose="020B0604020202020204" pitchFamily="34" charset="0"/>
                      </a:endParaRPr>
                    </a:p>
                  </a:txBody>
                  <a:tcPr marL="3952" marR="3952" marT="3952" marB="0" anchor="ctr"/>
                </a:tc>
                <a:tc>
                  <a:txBody>
                    <a:bodyPr/>
                    <a:lstStyle/>
                    <a:p>
                      <a:pPr algn="ctr" fontAlgn="ctr"/>
                      <a:r>
                        <a:rPr lang="ru-RU" sz="1000" u="none" strike="noStrike">
                          <a:effectLst/>
                        </a:rPr>
                        <a:t> </a:t>
                      </a:r>
                      <a:endParaRPr lang="ru-RU" sz="1000" b="0" i="0" u="none" strike="noStrike">
                        <a:solidFill>
                          <a:srgbClr val="000000"/>
                        </a:solidFill>
                        <a:effectLst/>
                        <a:latin typeface="Arial" panose="020B0604020202020204" pitchFamily="34" charset="0"/>
                      </a:endParaRPr>
                    </a:p>
                  </a:txBody>
                  <a:tcPr marL="3952" marR="3952" marT="3952" marB="0" anchor="ctr"/>
                </a:tc>
                <a:tc>
                  <a:txBody>
                    <a:bodyPr/>
                    <a:lstStyle/>
                    <a:p>
                      <a:pPr algn="ctr" fontAlgn="ctr"/>
                      <a:r>
                        <a:rPr lang="ru-RU" sz="1000" u="none" strike="noStrike">
                          <a:effectLst/>
                        </a:rPr>
                        <a:t> </a:t>
                      </a:r>
                      <a:endParaRPr lang="ru-RU" sz="1000" b="0" i="0" u="none" strike="noStrike">
                        <a:solidFill>
                          <a:srgbClr val="000000"/>
                        </a:solidFill>
                        <a:effectLst/>
                        <a:latin typeface="Arial" panose="020B0604020202020204" pitchFamily="34" charset="0"/>
                      </a:endParaRPr>
                    </a:p>
                  </a:txBody>
                  <a:tcPr marL="3952" marR="3952" marT="3952" marB="0" anchor="ctr"/>
                </a:tc>
                <a:tc>
                  <a:txBody>
                    <a:bodyPr/>
                    <a:lstStyle/>
                    <a:p>
                      <a:pPr algn="ctr" fontAlgn="ctr"/>
                      <a:r>
                        <a:rPr lang="ru-RU" sz="1000" u="none" strike="noStrike">
                          <a:effectLst/>
                        </a:rPr>
                        <a:t> </a:t>
                      </a:r>
                      <a:endParaRPr lang="ru-RU" sz="1000" b="0" i="0" u="none" strike="noStrike">
                        <a:solidFill>
                          <a:srgbClr val="000000"/>
                        </a:solidFill>
                        <a:effectLst/>
                        <a:latin typeface="Arial" panose="020B0604020202020204" pitchFamily="34" charset="0"/>
                      </a:endParaRPr>
                    </a:p>
                  </a:txBody>
                  <a:tcPr marL="3952" marR="3952" marT="3952" marB="0" anchor="ctr"/>
                </a:tc>
                <a:tc>
                  <a:txBody>
                    <a:bodyPr/>
                    <a:lstStyle/>
                    <a:p>
                      <a:pPr algn="ctr" fontAlgn="ctr"/>
                      <a:r>
                        <a:rPr lang="ru-RU" sz="1000" u="none" strike="noStrike">
                          <a:effectLst/>
                        </a:rPr>
                        <a:t> </a:t>
                      </a:r>
                      <a:endParaRPr lang="ru-RU" sz="1000" b="0" i="0" u="none" strike="noStrike">
                        <a:solidFill>
                          <a:srgbClr val="000000"/>
                        </a:solidFill>
                        <a:effectLst/>
                        <a:latin typeface="Calibri" panose="020F0502020204030204" pitchFamily="34" charset="0"/>
                      </a:endParaRPr>
                    </a:p>
                  </a:txBody>
                  <a:tcPr marL="3952" marR="3952" marT="3952" marB="0" anchor="ctr"/>
                </a:tc>
                <a:tc>
                  <a:txBody>
                    <a:bodyPr/>
                    <a:lstStyle/>
                    <a:p>
                      <a:pPr algn="ctr" fontAlgn="ctr"/>
                      <a:r>
                        <a:rPr lang="ru-RU" sz="1000" u="none" strike="noStrike">
                          <a:effectLst/>
                        </a:rPr>
                        <a:t> </a:t>
                      </a:r>
                      <a:endParaRPr lang="ru-RU" sz="1000" b="0" i="0" u="none" strike="noStrike">
                        <a:solidFill>
                          <a:srgbClr val="000000"/>
                        </a:solidFill>
                        <a:effectLst/>
                        <a:latin typeface="Calibri" panose="020F0502020204030204" pitchFamily="34" charset="0"/>
                      </a:endParaRPr>
                    </a:p>
                  </a:txBody>
                  <a:tcPr marL="3952" marR="3952" marT="3952" marB="0" anchor="ctr"/>
                </a:tc>
                <a:extLst>
                  <a:ext uri="{0D108BD9-81ED-4DB2-BD59-A6C34878D82A}">
                    <a16:rowId xmlns:a16="http://schemas.microsoft.com/office/drawing/2014/main" val="2479812421"/>
                  </a:ext>
                </a:extLst>
              </a:tr>
              <a:tr h="347829">
                <a:tc>
                  <a:txBody>
                    <a:bodyPr/>
                    <a:lstStyle/>
                    <a:p>
                      <a:pPr algn="l" fontAlgn="ctr"/>
                      <a:r>
                        <a:rPr lang="ru-RU" sz="1000" u="none" strike="noStrike">
                          <a:effectLst/>
                        </a:rPr>
                        <a:t>2021 Поступления доходов в бюджет муниципального образования от распоряжения муниципальным имуществом и землей</a:t>
                      </a:r>
                      <a:endParaRPr lang="ru-RU" sz="1000" b="0" i="0" u="none" strike="noStrike">
                        <a:solidFill>
                          <a:srgbClr val="000000"/>
                        </a:solidFill>
                        <a:effectLst/>
                        <a:latin typeface="Arial" panose="020B0604020202020204" pitchFamily="34" charset="0"/>
                      </a:endParaRPr>
                    </a:p>
                  </a:txBody>
                  <a:tcPr marL="3952" marR="3952" marT="3952" marB="0" anchor="ctr"/>
                </a:tc>
                <a:tc>
                  <a:txBody>
                    <a:bodyPr/>
                    <a:lstStyle/>
                    <a:p>
                      <a:pPr algn="ctr" fontAlgn="ctr"/>
                      <a:r>
                        <a:rPr lang="ru-RU" sz="1000" u="none" strike="noStrike">
                          <a:effectLst/>
                        </a:rPr>
                        <a:t>Отраслевой показатель</a:t>
                      </a:r>
                      <a:endParaRPr lang="ru-RU" sz="1000" b="0" i="0" u="none" strike="noStrike">
                        <a:solidFill>
                          <a:srgbClr val="000000"/>
                        </a:solidFill>
                        <a:effectLst/>
                        <a:latin typeface="Arial" panose="020B0604020202020204" pitchFamily="34" charset="0"/>
                      </a:endParaRPr>
                    </a:p>
                  </a:txBody>
                  <a:tcPr marL="3952" marR="3952" marT="3952" marB="0" anchor="ctr"/>
                </a:tc>
                <a:tc>
                  <a:txBody>
                    <a:bodyPr/>
                    <a:lstStyle/>
                    <a:p>
                      <a:pPr algn="ctr" fontAlgn="ctr"/>
                      <a:r>
                        <a:rPr lang="ru-RU" sz="1000" u="none" strike="noStrike">
                          <a:effectLst/>
                        </a:rPr>
                        <a:t>Процент</a:t>
                      </a:r>
                      <a:endParaRPr lang="ru-RU" sz="1000" b="0" i="0" u="none" strike="noStrike">
                        <a:solidFill>
                          <a:srgbClr val="000000"/>
                        </a:solidFill>
                        <a:effectLst/>
                        <a:latin typeface="Arial" panose="020B0604020202020204" pitchFamily="34" charset="0"/>
                      </a:endParaRPr>
                    </a:p>
                  </a:txBody>
                  <a:tcPr marL="3952" marR="3952" marT="3952" marB="0" anchor="ctr"/>
                </a:tc>
                <a:tc>
                  <a:txBody>
                    <a:bodyPr/>
                    <a:lstStyle/>
                    <a:p>
                      <a:pPr algn="ctr" fontAlgn="ctr"/>
                      <a:r>
                        <a:rPr lang="ru-RU" sz="1000" u="none" strike="noStrike">
                          <a:effectLst/>
                        </a:rPr>
                        <a:t>0</a:t>
                      </a:r>
                      <a:endParaRPr lang="ru-RU" sz="1000" b="0" i="0" u="none" strike="noStrike">
                        <a:solidFill>
                          <a:srgbClr val="000000"/>
                        </a:solidFill>
                        <a:effectLst/>
                        <a:latin typeface="Arial" panose="020B0604020202020204" pitchFamily="34" charset="0"/>
                      </a:endParaRPr>
                    </a:p>
                  </a:txBody>
                  <a:tcPr marL="3952" marR="3952" marT="3952" marB="0" anchor="ctr"/>
                </a:tc>
                <a:tc>
                  <a:txBody>
                    <a:bodyPr/>
                    <a:lstStyle/>
                    <a:p>
                      <a:pPr algn="ctr" fontAlgn="t"/>
                      <a:r>
                        <a:rPr lang="ru-RU" sz="900" b="0" i="0" u="none" strike="noStrike" dirty="0">
                          <a:solidFill>
                            <a:srgbClr val="000000"/>
                          </a:solidFill>
                          <a:effectLst/>
                          <a:latin typeface="+mn-lt"/>
                        </a:rPr>
                        <a:t>106,7</a:t>
                      </a:r>
                    </a:p>
                  </a:txBody>
                  <a:tcPr marL="9525" marR="9525" marT="9525" marB="0" anchor="ctr"/>
                </a:tc>
                <a:tc>
                  <a:txBody>
                    <a:bodyPr/>
                    <a:lstStyle/>
                    <a:p>
                      <a:pPr algn="ctr" fontAlgn="ctr"/>
                      <a:r>
                        <a:rPr lang="ru-RU" sz="1000" u="none" strike="noStrike">
                          <a:effectLst/>
                        </a:rPr>
                        <a:t>100</a:t>
                      </a:r>
                      <a:endParaRPr lang="ru-RU" sz="1000" b="0" i="0" u="none" strike="noStrike">
                        <a:solidFill>
                          <a:srgbClr val="000000"/>
                        </a:solidFill>
                        <a:effectLst/>
                        <a:latin typeface="Arial" panose="020B0604020202020204" pitchFamily="34" charset="0"/>
                      </a:endParaRPr>
                    </a:p>
                  </a:txBody>
                  <a:tcPr marL="3952" marR="3952" marT="3952" marB="0" anchor="ctr"/>
                </a:tc>
                <a:tc>
                  <a:txBody>
                    <a:bodyPr/>
                    <a:lstStyle/>
                    <a:p>
                      <a:pPr algn="ctr" fontAlgn="ctr"/>
                      <a:r>
                        <a:rPr lang="ru-RU" sz="1000" u="none" strike="noStrike">
                          <a:effectLst/>
                        </a:rPr>
                        <a:t>100</a:t>
                      </a:r>
                      <a:endParaRPr lang="ru-RU" sz="1000" b="0" i="0" u="none" strike="noStrike">
                        <a:solidFill>
                          <a:srgbClr val="000000"/>
                        </a:solidFill>
                        <a:effectLst/>
                        <a:latin typeface="Arial" panose="020B0604020202020204" pitchFamily="34" charset="0"/>
                      </a:endParaRPr>
                    </a:p>
                  </a:txBody>
                  <a:tcPr marL="3952" marR="3952" marT="3952" marB="0" anchor="ctr"/>
                </a:tc>
                <a:tc>
                  <a:txBody>
                    <a:bodyPr/>
                    <a:lstStyle/>
                    <a:p>
                      <a:pPr algn="ctr" fontAlgn="ctr"/>
                      <a:r>
                        <a:rPr lang="ru-RU" sz="1000" u="none" strike="noStrike">
                          <a:effectLst/>
                        </a:rPr>
                        <a:t>100</a:t>
                      </a:r>
                      <a:endParaRPr lang="ru-RU" sz="1000" b="0" i="0" u="none" strike="noStrike">
                        <a:solidFill>
                          <a:srgbClr val="000000"/>
                        </a:solidFill>
                        <a:effectLst/>
                        <a:latin typeface="Arial" panose="020B0604020202020204" pitchFamily="34" charset="0"/>
                      </a:endParaRPr>
                    </a:p>
                  </a:txBody>
                  <a:tcPr marL="3952" marR="3952" marT="3952" marB="0" anchor="ctr"/>
                </a:tc>
                <a:tc>
                  <a:txBody>
                    <a:bodyPr/>
                    <a:lstStyle/>
                    <a:p>
                      <a:pPr algn="ctr" fontAlgn="ctr"/>
                      <a:r>
                        <a:rPr lang="ru-RU" sz="1000" u="none" strike="noStrike">
                          <a:effectLst/>
                        </a:rPr>
                        <a:t>100</a:t>
                      </a:r>
                      <a:endParaRPr lang="ru-RU" sz="1000" b="0" i="0" u="none" strike="noStrike">
                        <a:solidFill>
                          <a:srgbClr val="000000"/>
                        </a:solidFill>
                        <a:effectLst/>
                        <a:latin typeface="Arial" panose="020B0604020202020204" pitchFamily="34" charset="0"/>
                      </a:endParaRPr>
                    </a:p>
                  </a:txBody>
                  <a:tcPr marL="3952" marR="3952" marT="3952" marB="0" anchor="ctr"/>
                </a:tc>
                <a:extLst>
                  <a:ext uri="{0D108BD9-81ED-4DB2-BD59-A6C34878D82A}">
                    <a16:rowId xmlns:a16="http://schemas.microsoft.com/office/drawing/2014/main" val="576221495"/>
                  </a:ext>
                </a:extLst>
              </a:tr>
              <a:tr h="289294">
                <a:tc>
                  <a:txBody>
                    <a:bodyPr/>
                    <a:lstStyle/>
                    <a:p>
                      <a:pPr algn="l" fontAlgn="ctr"/>
                      <a:r>
                        <a:rPr lang="ru-RU" sz="1000" u="none" strike="noStrike">
                          <a:effectLst/>
                        </a:rPr>
                        <a:t>2021 Проверка использования земель</a:t>
                      </a:r>
                      <a:endParaRPr lang="ru-RU" sz="1000" b="0" i="0" u="none" strike="noStrike">
                        <a:solidFill>
                          <a:srgbClr val="000000"/>
                        </a:solidFill>
                        <a:effectLst/>
                        <a:latin typeface="Arial" panose="020B0604020202020204" pitchFamily="34" charset="0"/>
                      </a:endParaRPr>
                    </a:p>
                  </a:txBody>
                  <a:tcPr marL="3952" marR="3952" marT="3952" marB="0" anchor="ctr"/>
                </a:tc>
                <a:tc>
                  <a:txBody>
                    <a:bodyPr/>
                    <a:lstStyle/>
                    <a:p>
                      <a:pPr algn="ctr" fontAlgn="ctr"/>
                      <a:r>
                        <a:rPr lang="ru-RU" sz="1000" u="none" strike="noStrike">
                          <a:effectLst/>
                        </a:rPr>
                        <a:t>Приоритетный целевой показатель</a:t>
                      </a:r>
                      <a:endParaRPr lang="ru-RU" sz="1000" b="0" i="0" u="none" strike="noStrike">
                        <a:solidFill>
                          <a:srgbClr val="000000"/>
                        </a:solidFill>
                        <a:effectLst/>
                        <a:latin typeface="Arial" panose="020B0604020202020204" pitchFamily="34" charset="0"/>
                      </a:endParaRPr>
                    </a:p>
                  </a:txBody>
                  <a:tcPr marL="3952" marR="3952" marT="3952" marB="0" anchor="ctr"/>
                </a:tc>
                <a:tc>
                  <a:txBody>
                    <a:bodyPr/>
                    <a:lstStyle/>
                    <a:p>
                      <a:pPr algn="ctr" fontAlgn="ctr"/>
                      <a:r>
                        <a:rPr lang="ru-RU" sz="1000" u="none" strike="noStrike">
                          <a:effectLst/>
                        </a:rPr>
                        <a:t>Процент</a:t>
                      </a:r>
                      <a:endParaRPr lang="ru-RU" sz="1000" b="0" i="0" u="none" strike="noStrike">
                        <a:solidFill>
                          <a:srgbClr val="000000"/>
                        </a:solidFill>
                        <a:effectLst/>
                        <a:latin typeface="Arial" panose="020B0604020202020204" pitchFamily="34" charset="0"/>
                      </a:endParaRPr>
                    </a:p>
                  </a:txBody>
                  <a:tcPr marL="3952" marR="3952" marT="3952" marB="0" anchor="ctr"/>
                </a:tc>
                <a:tc>
                  <a:txBody>
                    <a:bodyPr/>
                    <a:lstStyle/>
                    <a:p>
                      <a:pPr algn="ctr" fontAlgn="ctr"/>
                      <a:r>
                        <a:rPr lang="ru-RU" sz="1000" u="none" strike="noStrike">
                          <a:effectLst/>
                        </a:rPr>
                        <a:t>100</a:t>
                      </a:r>
                      <a:endParaRPr lang="ru-RU" sz="1000" b="0" i="0" u="none" strike="noStrike">
                        <a:solidFill>
                          <a:srgbClr val="000000"/>
                        </a:solidFill>
                        <a:effectLst/>
                        <a:latin typeface="Arial" panose="020B0604020202020204" pitchFamily="34" charset="0"/>
                      </a:endParaRPr>
                    </a:p>
                  </a:txBody>
                  <a:tcPr marL="3952" marR="3952" marT="3952" marB="0" anchor="ctr"/>
                </a:tc>
                <a:tc>
                  <a:txBody>
                    <a:bodyPr/>
                    <a:lstStyle/>
                    <a:p>
                      <a:pPr marL="0" marR="0" lvl="0" indent="0" algn="ctr" defTabSz="914400" rtl="0" eaLnBrk="1" fontAlgn="t" latinLnBrk="0" hangingPunct="1">
                        <a:lnSpc>
                          <a:spcPct val="100000"/>
                        </a:lnSpc>
                        <a:spcBef>
                          <a:spcPts val="0"/>
                        </a:spcBef>
                        <a:spcAft>
                          <a:spcPts val="0"/>
                        </a:spcAft>
                        <a:buClrTx/>
                        <a:buSzTx/>
                        <a:buFontTx/>
                        <a:buNone/>
                        <a:tabLst/>
                        <a:defRPr/>
                      </a:pPr>
                      <a:r>
                        <a:rPr lang="ru-RU" sz="900" u="none" strike="noStrike" dirty="0">
                          <a:effectLst/>
                        </a:rPr>
                        <a:t>100</a:t>
                      </a:r>
                      <a:endParaRPr lang="ru-RU" sz="900" b="0" i="0" u="none" strike="noStrike" dirty="0">
                        <a:solidFill>
                          <a:srgbClr val="000000"/>
                        </a:solidFill>
                        <a:effectLst/>
                        <a:latin typeface="Arial" panose="020B0604020202020204" pitchFamily="34" charset="0"/>
                      </a:endParaRPr>
                    </a:p>
                  </a:txBody>
                  <a:tcPr marL="9525" marR="9525" marT="9525" marB="0" anchor="ctr"/>
                </a:tc>
                <a:tc>
                  <a:txBody>
                    <a:bodyPr/>
                    <a:lstStyle/>
                    <a:p>
                      <a:pPr algn="ctr" fontAlgn="ctr"/>
                      <a:r>
                        <a:rPr lang="ru-RU" sz="1000" u="none" strike="noStrike" dirty="0">
                          <a:effectLst/>
                        </a:rPr>
                        <a:t>100</a:t>
                      </a:r>
                      <a:endParaRPr lang="ru-RU" sz="1000" b="0" i="0" u="none" strike="noStrike" dirty="0">
                        <a:solidFill>
                          <a:srgbClr val="000000"/>
                        </a:solidFill>
                        <a:effectLst/>
                        <a:latin typeface="Arial" panose="020B0604020202020204" pitchFamily="34" charset="0"/>
                      </a:endParaRPr>
                    </a:p>
                  </a:txBody>
                  <a:tcPr marL="3952" marR="3952" marT="3952" marB="0" anchor="ctr"/>
                </a:tc>
                <a:tc>
                  <a:txBody>
                    <a:bodyPr/>
                    <a:lstStyle/>
                    <a:p>
                      <a:pPr algn="ctr" fontAlgn="ctr"/>
                      <a:r>
                        <a:rPr lang="ru-RU" sz="1000" u="none" strike="noStrike">
                          <a:effectLst/>
                        </a:rPr>
                        <a:t>100</a:t>
                      </a:r>
                      <a:endParaRPr lang="ru-RU" sz="1000" b="0" i="0" u="none" strike="noStrike">
                        <a:solidFill>
                          <a:srgbClr val="000000"/>
                        </a:solidFill>
                        <a:effectLst/>
                        <a:latin typeface="Arial" panose="020B0604020202020204" pitchFamily="34" charset="0"/>
                      </a:endParaRPr>
                    </a:p>
                  </a:txBody>
                  <a:tcPr marL="3952" marR="3952" marT="3952" marB="0" anchor="ctr"/>
                </a:tc>
                <a:tc>
                  <a:txBody>
                    <a:bodyPr/>
                    <a:lstStyle/>
                    <a:p>
                      <a:pPr algn="ctr" fontAlgn="ctr"/>
                      <a:r>
                        <a:rPr lang="ru-RU" sz="1000" u="none" strike="noStrike">
                          <a:effectLst/>
                        </a:rPr>
                        <a:t>100</a:t>
                      </a:r>
                      <a:endParaRPr lang="ru-RU" sz="1000" b="0" i="0" u="none" strike="noStrike">
                        <a:solidFill>
                          <a:srgbClr val="000000"/>
                        </a:solidFill>
                        <a:effectLst/>
                        <a:latin typeface="Arial" panose="020B0604020202020204" pitchFamily="34" charset="0"/>
                      </a:endParaRPr>
                    </a:p>
                  </a:txBody>
                  <a:tcPr marL="3952" marR="3952" marT="3952" marB="0" anchor="ctr"/>
                </a:tc>
                <a:tc>
                  <a:txBody>
                    <a:bodyPr/>
                    <a:lstStyle/>
                    <a:p>
                      <a:pPr algn="ctr" fontAlgn="ctr"/>
                      <a:r>
                        <a:rPr lang="ru-RU" sz="1000" u="none" strike="noStrike">
                          <a:effectLst/>
                        </a:rPr>
                        <a:t>100</a:t>
                      </a:r>
                      <a:endParaRPr lang="ru-RU" sz="1000" b="0" i="0" u="none" strike="noStrike">
                        <a:solidFill>
                          <a:srgbClr val="000000"/>
                        </a:solidFill>
                        <a:effectLst/>
                        <a:latin typeface="Arial" panose="020B0604020202020204" pitchFamily="34" charset="0"/>
                      </a:endParaRPr>
                    </a:p>
                  </a:txBody>
                  <a:tcPr marL="3952" marR="3952" marT="3952" marB="0" anchor="ctr"/>
                </a:tc>
                <a:extLst>
                  <a:ext uri="{0D108BD9-81ED-4DB2-BD59-A6C34878D82A}">
                    <a16:rowId xmlns:a16="http://schemas.microsoft.com/office/drawing/2014/main" val="3453983606"/>
                  </a:ext>
                </a:extLst>
              </a:tr>
              <a:tr h="289294">
                <a:tc>
                  <a:txBody>
                    <a:bodyPr/>
                    <a:lstStyle/>
                    <a:p>
                      <a:pPr algn="l" fontAlgn="ctr"/>
                      <a:r>
                        <a:rPr lang="ru-RU" sz="1000" u="none" strike="noStrike" dirty="0">
                          <a:effectLst/>
                        </a:rPr>
                        <a:t>2021 Эффективность работы по взысканию задолженности по арендной плате за муниципальное имущество и землю</a:t>
                      </a:r>
                      <a:endParaRPr lang="ru-RU" sz="1000" b="0" i="0" u="none" strike="noStrike" dirty="0">
                        <a:solidFill>
                          <a:srgbClr val="000000"/>
                        </a:solidFill>
                        <a:effectLst/>
                        <a:latin typeface="Arial" panose="020B0604020202020204" pitchFamily="34" charset="0"/>
                      </a:endParaRPr>
                    </a:p>
                  </a:txBody>
                  <a:tcPr marL="3952" marR="3952" marT="3952" marB="0" anchor="ctr"/>
                </a:tc>
                <a:tc>
                  <a:txBody>
                    <a:bodyPr/>
                    <a:lstStyle/>
                    <a:p>
                      <a:pPr algn="ctr" fontAlgn="ctr"/>
                      <a:r>
                        <a:rPr lang="ru-RU" sz="1000" u="none" strike="noStrike">
                          <a:effectLst/>
                        </a:rPr>
                        <a:t>Приоритетный целевой показатель</a:t>
                      </a:r>
                      <a:endParaRPr lang="ru-RU" sz="1000" b="0" i="0" u="none" strike="noStrike">
                        <a:solidFill>
                          <a:srgbClr val="000000"/>
                        </a:solidFill>
                        <a:effectLst/>
                        <a:latin typeface="Arial" panose="020B0604020202020204" pitchFamily="34" charset="0"/>
                      </a:endParaRPr>
                    </a:p>
                  </a:txBody>
                  <a:tcPr marL="3952" marR="3952" marT="3952" marB="0" anchor="ctr"/>
                </a:tc>
                <a:tc>
                  <a:txBody>
                    <a:bodyPr/>
                    <a:lstStyle/>
                    <a:p>
                      <a:pPr algn="ctr" fontAlgn="ctr"/>
                      <a:r>
                        <a:rPr lang="ru-RU" sz="1000" u="none" strike="noStrike">
                          <a:effectLst/>
                        </a:rPr>
                        <a:t>Процент</a:t>
                      </a:r>
                      <a:endParaRPr lang="ru-RU" sz="1000" b="0" i="0" u="none" strike="noStrike">
                        <a:solidFill>
                          <a:srgbClr val="000000"/>
                        </a:solidFill>
                        <a:effectLst/>
                        <a:latin typeface="Arial" panose="020B0604020202020204" pitchFamily="34" charset="0"/>
                      </a:endParaRPr>
                    </a:p>
                  </a:txBody>
                  <a:tcPr marL="3952" marR="3952" marT="3952" marB="0" anchor="ctr"/>
                </a:tc>
                <a:tc>
                  <a:txBody>
                    <a:bodyPr/>
                    <a:lstStyle/>
                    <a:p>
                      <a:pPr algn="ctr" fontAlgn="ctr"/>
                      <a:r>
                        <a:rPr lang="ru-RU" sz="1000" u="none" strike="noStrike">
                          <a:effectLst/>
                        </a:rPr>
                        <a:t>100</a:t>
                      </a:r>
                      <a:endParaRPr lang="ru-RU" sz="1000" b="0" i="0" u="none" strike="noStrike">
                        <a:solidFill>
                          <a:srgbClr val="000000"/>
                        </a:solidFill>
                        <a:effectLst/>
                        <a:latin typeface="Arial" panose="020B0604020202020204" pitchFamily="34" charset="0"/>
                      </a:endParaRPr>
                    </a:p>
                  </a:txBody>
                  <a:tcPr marL="3952" marR="3952" marT="3952" marB="0" anchor="ctr"/>
                </a:tc>
                <a:tc>
                  <a:txBody>
                    <a:bodyPr/>
                    <a:lstStyle/>
                    <a:p>
                      <a:pPr marL="0" marR="0" lvl="0" indent="0" algn="ctr" defTabSz="914400" rtl="0" eaLnBrk="1" fontAlgn="t" latinLnBrk="0" hangingPunct="1">
                        <a:lnSpc>
                          <a:spcPct val="100000"/>
                        </a:lnSpc>
                        <a:spcBef>
                          <a:spcPts val="0"/>
                        </a:spcBef>
                        <a:spcAft>
                          <a:spcPts val="0"/>
                        </a:spcAft>
                        <a:buClrTx/>
                        <a:buSzTx/>
                        <a:buFontTx/>
                        <a:buNone/>
                        <a:tabLst/>
                        <a:defRPr/>
                      </a:pPr>
                      <a:r>
                        <a:rPr lang="ru-RU" sz="900" b="0" i="0" u="none" strike="noStrike" dirty="0">
                          <a:solidFill>
                            <a:srgbClr val="000000"/>
                          </a:solidFill>
                          <a:effectLst/>
                          <a:latin typeface="+mn-lt"/>
                        </a:rPr>
                        <a:t>98,22</a:t>
                      </a:r>
                    </a:p>
                  </a:txBody>
                  <a:tcPr marL="9525" marR="9525" marT="9525" marB="0" anchor="ctr"/>
                </a:tc>
                <a:tc>
                  <a:txBody>
                    <a:bodyPr/>
                    <a:lstStyle/>
                    <a:p>
                      <a:pPr algn="ctr" fontAlgn="ctr"/>
                      <a:r>
                        <a:rPr lang="ru-RU" sz="1000" u="none" strike="noStrike">
                          <a:effectLst/>
                        </a:rPr>
                        <a:t>100</a:t>
                      </a:r>
                      <a:endParaRPr lang="ru-RU" sz="1000" b="0" i="0" u="none" strike="noStrike">
                        <a:solidFill>
                          <a:srgbClr val="000000"/>
                        </a:solidFill>
                        <a:effectLst/>
                        <a:latin typeface="Arial" panose="020B0604020202020204" pitchFamily="34" charset="0"/>
                      </a:endParaRPr>
                    </a:p>
                  </a:txBody>
                  <a:tcPr marL="3952" marR="3952" marT="3952" marB="0" anchor="ctr"/>
                </a:tc>
                <a:tc>
                  <a:txBody>
                    <a:bodyPr/>
                    <a:lstStyle/>
                    <a:p>
                      <a:pPr algn="ctr" fontAlgn="ctr"/>
                      <a:r>
                        <a:rPr lang="ru-RU" sz="1000" u="none" strike="noStrike">
                          <a:effectLst/>
                        </a:rPr>
                        <a:t>100</a:t>
                      </a:r>
                      <a:endParaRPr lang="ru-RU" sz="1000" b="0" i="0" u="none" strike="noStrike">
                        <a:solidFill>
                          <a:srgbClr val="000000"/>
                        </a:solidFill>
                        <a:effectLst/>
                        <a:latin typeface="Arial" panose="020B0604020202020204" pitchFamily="34" charset="0"/>
                      </a:endParaRPr>
                    </a:p>
                  </a:txBody>
                  <a:tcPr marL="3952" marR="3952" marT="3952" marB="0" anchor="ctr"/>
                </a:tc>
                <a:tc>
                  <a:txBody>
                    <a:bodyPr/>
                    <a:lstStyle/>
                    <a:p>
                      <a:pPr algn="ctr" fontAlgn="ctr"/>
                      <a:r>
                        <a:rPr lang="ru-RU" sz="1000" u="none" strike="noStrike">
                          <a:effectLst/>
                        </a:rPr>
                        <a:t>100</a:t>
                      </a:r>
                      <a:endParaRPr lang="ru-RU" sz="1000" b="0" i="0" u="none" strike="noStrike">
                        <a:solidFill>
                          <a:srgbClr val="000000"/>
                        </a:solidFill>
                        <a:effectLst/>
                        <a:latin typeface="Arial" panose="020B0604020202020204" pitchFamily="34" charset="0"/>
                      </a:endParaRPr>
                    </a:p>
                  </a:txBody>
                  <a:tcPr marL="3952" marR="3952" marT="3952" marB="0" anchor="ctr"/>
                </a:tc>
                <a:tc>
                  <a:txBody>
                    <a:bodyPr/>
                    <a:lstStyle/>
                    <a:p>
                      <a:pPr algn="ctr" fontAlgn="ctr"/>
                      <a:r>
                        <a:rPr lang="ru-RU" sz="1000" u="none" strike="noStrike">
                          <a:effectLst/>
                        </a:rPr>
                        <a:t>100</a:t>
                      </a:r>
                      <a:endParaRPr lang="ru-RU" sz="1000" b="0" i="0" u="none" strike="noStrike">
                        <a:solidFill>
                          <a:srgbClr val="000000"/>
                        </a:solidFill>
                        <a:effectLst/>
                        <a:latin typeface="Arial" panose="020B0604020202020204" pitchFamily="34" charset="0"/>
                      </a:endParaRPr>
                    </a:p>
                  </a:txBody>
                  <a:tcPr marL="3952" marR="3952" marT="3952" marB="0" anchor="ctr"/>
                </a:tc>
                <a:extLst>
                  <a:ext uri="{0D108BD9-81ED-4DB2-BD59-A6C34878D82A}">
                    <a16:rowId xmlns:a16="http://schemas.microsoft.com/office/drawing/2014/main" val="708186318"/>
                  </a:ext>
                </a:extLst>
              </a:tr>
              <a:tr h="385724">
                <a:tc>
                  <a:txBody>
                    <a:bodyPr/>
                    <a:lstStyle/>
                    <a:p>
                      <a:pPr algn="l" fontAlgn="ctr"/>
                      <a:r>
                        <a:rPr lang="ru-RU" sz="1000" u="none" strike="noStrike" dirty="0">
                          <a:effectLst/>
                        </a:rPr>
                        <a:t>2020 Доля объектов недвижимого имущества, поставленных на кадастровый учет от выявленных земельных участков с объектами без прав</a:t>
                      </a:r>
                      <a:endParaRPr lang="ru-RU" sz="1000" b="0" i="0" u="none" strike="noStrike" dirty="0">
                        <a:solidFill>
                          <a:srgbClr val="000000"/>
                        </a:solidFill>
                        <a:effectLst/>
                        <a:latin typeface="Arial" panose="020B0604020202020204" pitchFamily="34" charset="0"/>
                      </a:endParaRPr>
                    </a:p>
                  </a:txBody>
                  <a:tcPr marL="3952" marR="3952" marT="3952" marB="0" anchor="ctr"/>
                </a:tc>
                <a:tc>
                  <a:txBody>
                    <a:bodyPr/>
                    <a:lstStyle/>
                    <a:p>
                      <a:pPr algn="ctr" fontAlgn="ctr"/>
                      <a:r>
                        <a:rPr lang="ru-RU" sz="1000" u="none" strike="noStrike">
                          <a:effectLst/>
                        </a:rPr>
                        <a:t>Рейтинг-50</a:t>
                      </a:r>
                      <a:endParaRPr lang="ru-RU" sz="1000" b="0" i="0" u="none" strike="noStrike">
                        <a:solidFill>
                          <a:srgbClr val="000000"/>
                        </a:solidFill>
                        <a:effectLst/>
                        <a:latin typeface="Arial" panose="020B0604020202020204" pitchFamily="34" charset="0"/>
                      </a:endParaRPr>
                    </a:p>
                  </a:txBody>
                  <a:tcPr marL="3952" marR="3952" marT="3952" marB="0" anchor="ctr"/>
                </a:tc>
                <a:tc>
                  <a:txBody>
                    <a:bodyPr/>
                    <a:lstStyle/>
                    <a:p>
                      <a:pPr algn="ctr" fontAlgn="ctr"/>
                      <a:r>
                        <a:rPr lang="ru-RU" sz="1000" u="none" strike="noStrike">
                          <a:effectLst/>
                        </a:rPr>
                        <a:t>Процент</a:t>
                      </a:r>
                      <a:endParaRPr lang="ru-RU" sz="1000" b="0" i="0" u="none" strike="noStrike">
                        <a:solidFill>
                          <a:srgbClr val="000000"/>
                        </a:solidFill>
                        <a:effectLst/>
                        <a:latin typeface="Arial" panose="020B0604020202020204" pitchFamily="34" charset="0"/>
                      </a:endParaRPr>
                    </a:p>
                  </a:txBody>
                  <a:tcPr marL="3952" marR="3952" marT="3952" marB="0" anchor="ctr"/>
                </a:tc>
                <a:tc>
                  <a:txBody>
                    <a:bodyPr/>
                    <a:lstStyle/>
                    <a:p>
                      <a:pPr algn="ctr" fontAlgn="ctr"/>
                      <a:r>
                        <a:rPr lang="ru-RU" sz="1000" u="none" strike="noStrike">
                          <a:effectLst/>
                        </a:rPr>
                        <a:t>30</a:t>
                      </a:r>
                      <a:endParaRPr lang="ru-RU" sz="1000" b="0" i="0" u="none" strike="noStrike">
                        <a:solidFill>
                          <a:srgbClr val="000000"/>
                        </a:solidFill>
                        <a:effectLst/>
                        <a:latin typeface="Arial" panose="020B0604020202020204" pitchFamily="34" charset="0"/>
                      </a:endParaRPr>
                    </a:p>
                  </a:txBody>
                  <a:tcPr marL="3952" marR="3952" marT="3952" marB="0" anchor="ctr"/>
                </a:tc>
                <a:tc>
                  <a:txBody>
                    <a:bodyPr/>
                    <a:lstStyle/>
                    <a:p>
                      <a:pPr algn="ctr" fontAlgn="ctr"/>
                      <a:r>
                        <a:rPr lang="ru-RU" sz="1000" u="none" strike="noStrike" dirty="0">
                          <a:effectLst/>
                        </a:rPr>
                        <a:t>-</a:t>
                      </a:r>
                      <a:endParaRPr lang="ru-RU" sz="1000" b="0" i="0" u="none" strike="noStrike" dirty="0">
                        <a:solidFill>
                          <a:srgbClr val="000000"/>
                        </a:solidFill>
                        <a:effectLst/>
                        <a:latin typeface="Arial" panose="020B0604020202020204" pitchFamily="34" charset="0"/>
                      </a:endParaRPr>
                    </a:p>
                  </a:txBody>
                  <a:tcPr marL="3952" marR="3952" marT="3952" marB="0" anchor="ctr"/>
                </a:tc>
                <a:tc>
                  <a:txBody>
                    <a:bodyPr/>
                    <a:lstStyle/>
                    <a:p>
                      <a:pPr algn="ctr" fontAlgn="ctr"/>
                      <a:r>
                        <a:rPr lang="ru-RU" sz="1000" u="none" strike="noStrike">
                          <a:effectLst/>
                        </a:rPr>
                        <a:t>50</a:t>
                      </a:r>
                      <a:endParaRPr lang="ru-RU" sz="1000" b="0" i="0" u="none" strike="noStrike">
                        <a:solidFill>
                          <a:srgbClr val="000000"/>
                        </a:solidFill>
                        <a:effectLst/>
                        <a:latin typeface="Arial" panose="020B0604020202020204" pitchFamily="34" charset="0"/>
                      </a:endParaRPr>
                    </a:p>
                  </a:txBody>
                  <a:tcPr marL="3952" marR="3952" marT="3952" marB="0" anchor="ctr"/>
                </a:tc>
                <a:tc>
                  <a:txBody>
                    <a:bodyPr/>
                    <a:lstStyle/>
                    <a:p>
                      <a:pPr algn="ctr" fontAlgn="ctr"/>
                      <a:r>
                        <a:rPr lang="ru-RU" sz="1000" u="none" strike="noStrike">
                          <a:effectLst/>
                        </a:rPr>
                        <a:t>50</a:t>
                      </a:r>
                      <a:endParaRPr lang="ru-RU" sz="1000" b="0" i="0" u="none" strike="noStrike">
                        <a:solidFill>
                          <a:srgbClr val="000000"/>
                        </a:solidFill>
                        <a:effectLst/>
                        <a:latin typeface="Arial" panose="020B0604020202020204" pitchFamily="34" charset="0"/>
                      </a:endParaRPr>
                    </a:p>
                  </a:txBody>
                  <a:tcPr marL="3952" marR="3952" marT="3952" marB="0" anchor="ctr"/>
                </a:tc>
                <a:tc>
                  <a:txBody>
                    <a:bodyPr/>
                    <a:lstStyle/>
                    <a:p>
                      <a:pPr algn="ctr" fontAlgn="ctr"/>
                      <a:r>
                        <a:rPr lang="ru-RU" sz="1000" u="none" strike="noStrike">
                          <a:effectLst/>
                        </a:rPr>
                        <a:t>50</a:t>
                      </a:r>
                      <a:endParaRPr lang="ru-RU" sz="1000" b="0" i="0" u="none" strike="noStrike">
                        <a:solidFill>
                          <a:srgbClr val="000000"/>
                        </a:solidFill>
                        <a:effectLst/>
                        <a:latin typeface="Arial" panose="020B0604020202020204" pitchFamily="34" charset="0"/>
                      </a:endParaRPr>
                    </a:p>
                  </a:txBody>
                  <a:tcPr marL="3952" marR="3952" marT="3952" marB="0" anchor="ctr"/>
                </a:tc>
                <a:tc>
                  <a:txBody>
                    <a:bodyPr/>
                    <a:lstStyle/>
                    <a:p>
                      <a:pPr algn="ctr" fontAlgn="ctr"/>
                      <a:r>
                        <a:rPr lang="ru-RU" sz="1000" u="none" strike="noStrike">
                          <a:effectLst/>
                        </a:rPr>
                        <a:t>50</a:t>
                      </a:r>
                      <a:endParaRPr lang="ru-RU" sz="1000" b="0" i="0" u="none" strike="noStrike">
                        <a:solidFill>
                          <a:srgbClr val="000000"/>
                        </a:solidFill>
                        <a:effectLst/>
                        <a:latin typeface="Arial" panose="020B0604020202020204" pitchFamily="34" charset="0"/>
                      </a:endParaRPr>
                    </a:p>
                  </a:txBody>
                  <a:tcPr marL="3952" marR="3952" marT="3952" marB="0" anchor="ctr"/>
                </a:tc>
                <a:extLst>
                  <a:ext uri="{0D108BD9-81ED-4DB2-BD59-A6C34878D82A}">
                    <a16:rowId xmlns:a16="http://schemas.microsoft.com/office/drawing/2014/main" val="927841483"/>
                  </a:ext>
                </a:extLst>
              </a:tr>
              <a:tr h="385724">
                <a:tc>
                  <a:txBody>
                    <a:bodyPr/>
                    <a:lstStyle/>
                    <a:p>
                      <a:pPr algn="l" fontAlgn="ctr"/>
                      <a:r>
                        <a:rPr lang="ru-RU" sz="1000" u="none" strike="noStrike" dirty="0">
                          <a:effectLst/>
                        </a:rPr>
                        <a:t>2021 Эффективность работы по взысканию задолженности по арендной плате за земельные участки, государственная собственность на которые не разграничена</a:t>
                      </a:r>
                      <a:endParaRPr lang="ru-RU" sz="1000" b="0" i="0" u="none" strike="noStrike" dirty="0">
                        <a:solidFill>
                          <a:srgbClr val="000000"/>
                        </a:solidFill>
                        <a:effectLst/>
                        <a:latin typeface="Arial" panose="020B0604020202020204" pitchFamily="34" charset="0"/>
                      </a:endParaRPr>
                    </a:p>
                  </a:txBody>
                  <a:tcPr marL="3952" marR="3952" marT="3952" marB="0" anchor="ctr"/>
                </a:tc>
                <a:tc>
                  <a:txBody>
                    <a:bodyPr/>
                    <a:lstStyle/>
                    <a:p>
                      <a:pPr algn="ctr" fontAlgn="ctr"/>
                      <a:r>
                        <a:rPr lang="ru-RU" sz="1000" u="none" strike="noStrike">
                          <a:effectLst/>
                        </a:rPr>
                        <a:t>Приоритетный целевой показатель</a:t>
                      </a:r>
                      <a:endParaRPr lang="ru-RU" sz="1000" b="0" i="0" u="none" strike="noStrike">
                        <a:solidFill>
                          <a:srgbClr val="000000"/>
                        </a:solidFill>
                        <a:effectLst/>
                        <a:latin typeface="Arial" panose="020B0604020202020204" pitchFamily="34" charset="0"/>
                      </a:endParaRPr>
                    </a:p>
                  </a:txBody>
                  <a:tcPr marL="3952" marR="3952" marT="3952" marB="0" anchor="ctr"/>
                </a:tc>
                <a:tc>
                  <a:txBody>
                    <a:bodyPr/>
                    <a:lstStyle/>
                    <a:p>
                      <a:pPr algn="ctr" fontAlgn="ctr"/>
                      <a:r>
                        <a:rPr lang="ru-RU" sz="1000" u="none" strike="noStrike">
                          <a:effectLst/>
                        </a:rPr>
                        <a:t>Процент</a:t>
                      </a:r>
                      <a:endParaRPr lang="ru-RU" sz="1000" b="0" i="0" u="none" strike="noStrike">
                        <a:solidFill>
                          <a:srgbClr val="000000"/>
                        </a:solidFill>
                        <a:effectLst/>
                        <a:latin typeface="Arial" panose="020B0604020202020204" pitchFamily="34" charset="0"/>
                      </a:endParaRPr>
                    </a:p>
                  </a:txBody>
                  <a:tcPr marL="3952" marR="3952" marT="3952" marB="0" anchor="ctr"/>
                </a:tc>
                <a:tc>
                  <a:txBody>
                    <a:bodyPr/>
                    <a:lstStyle/>
                    <a:p>
                      <a:pPr algn="ctr" fontAlgn="ctr"/>
                      <a:r>
                        <a:rPr lang="ru-RU" sz="1000" u="none" strike="noStrike">
                          <a:effectLst/>
                        </a:rPr>
                        <a:t>100</a:t>
                      </a:r>
                      <a:endParaRPr lang="ru-RU" sz="1000" b="0" i="0" u="none" strike="noStrike">
                        <a:solidFill>
                          <a:srgbClr val="000000"/>
                        </a:solidFill>
                        <a:effectLst/>
                        <a:latin typeface="Arial" panose="020B0604020202020204" pitchFamily="34" charset="0"/>
                      </a:endParaRPr>
                    </a:p>
                  </a:txBody>
                  <a:tcPr marL="3952" marR="3952" marT="3952" marB="0" anchor="ctr"/>
                </a:tc>
                <a:tc>
                  <a:txBody>
                    <a:bodyPr/>
                    <a:lstStyle/>
                    <a:p>
                      <a:pPr algn="ctr" fontAlgn="t"/>
                      <a:r>
                        <a:rPr lang="ru-RU" sz="900" b="0" i="0" u="none" strike="noStrike" dirty="0">
                          <a:solidFill>
                            <a:srgbClr val="000000"/>
                          </a:solidFill>
                          <a:effectLst/>
                          <a:latin typeface="+mn-lt"/>
                        </a:rPr>
                        <a:t>107,06</a:t>
                      </a:r>
                    </a:p>
                  </a:txBody>
                  <a:tcPr marL="9525" marR="9525" marT="9525" marB="0" anchor="ctr"/>
                </a:tc>
                <a:tc>
                  <a:txBody>
                    <a:bodyPr/>
                    <a:lstStyle/>
                    <a:p>
                      <a:pPr algn="ctr" fontAlgn="ctr"/>
                      <a:r>
                        <a:rPr lang="ru-RU" sz="1000" u="none" strike="noStrike">
                          <a:effectLst/>
                        </a:rPr>
                        <a:t>100</a:t>
                      </a:r>
                      <a:endParaRPr lang="ru-RU" sz="1000" b="0" i="0" u="none" strike="noStrike">
                        <a:solidFill>
                          <a:srgbClr val="000000"/>
                        </a:solidFill>
                        <a:effectLst/>
                        <a:latin typeface="Arial" panose="020B0604020202020204" pitchFamily="34" charset="0"/>
                      </a:endParaRPr>
                    </a:p>
                  </a:txBody>
                  <a:tcPr marL="3952" marR="3952" marT="3952" marB="0" anchor="ctr"/>
                </a:tc>
                <a:tc>
                  <a:txBody>
                    <a:bodyPr/>
                    <a:lstStyle/>
                    <a:p>
                      <a:pPr algn="ctr" fontAlgn="ctr"/>
                      <a:r>
                        <a:rPr lang="ru-RU" sz="1000" u="none" strike="noStrike">
                          <a:effectLst/>
                        </a:rPr>
                        <a:t>100</a:t>
                      </a:r>
                      <a:endParaRPr lang="ru-RU" sz="1000" b="0" i="0" u="none" strike="noStrike">
                        <a:solidFill>
                          <a:srgbClr val="000000"/>
                        </a:solidFill>
                        <a:effectLst/>
                        <a:latin typeface="Arial" panose="020B0604020202020204" pitchFamily="34" charset="0"/>
                      </a:endParaRPr>
                    </a:p>
                  </a:txBody>
                  <a:tcPr marL="3952" marR="3952" marT="3952" marB="0" anchor="ctr"/>
                </a:tc>
                <a:tc>
                  <a:txBody>
                    <a:bodyPr/>
                    <a:lstStyle/>
                    <a:p>
                      <a:pPr algn="ctr" fontAlgn="ctr"/>
                      <a:r>
                        <a:rPr lang="ru-RU" sz="1000" u="none" strike="noStrike">
                          <a:effectLst/>
                        </a:rPr>
                        <a:t>100</a:t>
                      </a:r>
                      <a:endParaRPr lang="ru-RU" sz="1000" b="0" i="0" u="none" strike="noStrike">
                        <a:solidFill>
                          <a:srgbClr val="000000"/>
                        </a:solidFill>
                        <a:effectLst/>
                        <a:latin typeface="Arial" panose="020B0604020202020204" pitchFamily="34" charset="0"/>
                      </a:endParaRPr>
                    </a:p>
                  </a:txBody>
                  <a:tcPr marL="3952" marR="3952" marT="3952" marB="0" anchor="ctr"/>
                </a:tc>
                <a:tc>
                  <a:txBody>
                    <a:bodyPr/>
                    <a:lstStyle/>
                    <a:p>
                      <a:pPr algn="ctr" fontAlgn="ctr"/>
                      <a:r>
                        <a:rPr lang="ru-RU" sz="1000" u="none" strike="noStrike">
                          <a:effectLst/>
                        </a:rPr>
                        <a:t>100</a:t>
                      </a:r>
                      <a:endParaRPr lang="ru-RU" sz="1000" b="0" i="0" u="none" strike="noStrike">
                        <a:solidFill>
                          <a:srgbClr val="000000"/>
                        </a:solidFill>
                        <a:effectLst/>
                        <a:latin typeface="Arial" panose="020B0604020202020204" pitchFamily="34" charset="0"/>
                      </a:endParaRPr>
                    </a:p>
                  </a:txBody>
                  <a:tcPr marL="3952" marR="3952" marT="3952" marB="0" anchor="ctr"/>
                </a:tc>
                <a:extLst>
                  <a:ext uri="{0D108BD9-81ED-4DB2-BD59-A6C34878D82A}">
                    <a16:rowId xmlns:a16="http://schemas.microsoft.com/office/drawing/2014/main" val="276043594"/>
                  </a:ext>
                </a:extLst>
              </a:tr>
              <a:tr h="289294">
                <a:tc>
                  <a:txBody>
                    <a:bodyPr/>
                    <a:lstStyle/>
                    <a:p>
                      <a:pPr algn="l" fontAlgn="ctr"/>
                      <a:r>
                        <a:rPr lang="ru-RU" sz="1000" u="none" strike="noStrike" dirty="0">
                          <a:effectLst/>
                        </a:rPr>
                        <a:t>2021 Предоставление земельных участков многодетным семьям</a:t>
                      </a:r>
                      <a:endParaRPr lang="ru-RU" sz="1000" b="0" i="0" u="none" strike="noStrike" dirty="0">
                        <a:solidFill>
                          <a:srgbClr val="000000"/>
                        </a:solidFill>
                        <a:effectLst/>
                        <a:latin typeface="Arial" panose="020B0604020202020204" pitchFamily="34" charset="0"/>
                      </a:endParaRPr>
                    </a:p>
                  </a:txBody>
                  <a:tcPr marL="3952" marR="3952" marT="3952" marB="0" anchor="ctr"/>
                </a:tc>
                <a:tc>
                  <a:txBody>
                    <a:bodyPr/>
                    <a:lstStyle/>
                    <a:p>
                      <a:pPr algn="ctr" fontAlgn="ctr"/>
                      <a:r>
                        <a:rPr lang="ru-RU" sz="1000" u="none" strike="noStrike">
                          <a:effectLst/>
                        </a:rPr>
                        <a:t>Приоритетный целевой показатель</a:t>
                      </a:r>
                      <a:endParaRPr lang="ru-RU" sz="1000" b="0" i="0" u="none" strike="noStrike">
                        <a:solidFill>
                          <a:srgbClr val="000000"/>
                        </a:solidFill>
                        <a:effectLst/>
                        <a:latin typeface="Arial" panose="020B0604020202020204" pitchFamily="34" charset="0"/>
                      </a:endParaRPr>
                    </a:p>
                  </a:txBody>
                  <a:tcPr marL="3952" marR="3952" marT="3952" marB="0" anchor="ctr"/>
                </a:tc>
                <a:tc>
                  <a:txBody>
                    <a:bodyPr/>
                    <a:lstStyle/>
                    <a:p>
                      <a:pPr algn="ctr" fontAlgn="ctr"/>
                      <a:r>
                        <a:rPr lang="ru-RU" sz="1000" u="none" strike="noStrike">
                          <a:effectLst/>
                        </a:rPr>
                        <a:t>Процент</a:t>
                      </a:r>
                      <a:endParaRPr lang="ru-RU" sz="1000" b="0" i="0" u="none" strike="noStrike">
                        <a:solidFill>
                          <a:srgbClr val="000000"/>
                        </a:solidFill>
                        <a:effectLst/>
                        <a:latin typeface="Arial" panose="020B0604020202020204" pitchFamily="34" charset="0"/>
                      </a:endParaRPr>
                    </a:p>
                  </a:txBody>
                  <a:tcPr marL="3952" marR="3952" marT="3952" marB="0" anchor="ctr"/>
                </a:tc>
                <a:tc>
                  <a:txBody>
                    <a:bodyPr/>
                    <a:lstStyle/>
                    <a:p>
                      <a:pPr algn="ctr" fontAlgn="ctr"/>
                      <a:r>
                        <a:rPr lang="ru-RU" sz="1000" u="none" strike="noStrike">
                          <a:effectLst/>
                        </a:rPr>
                        <a:t>100</a:t>
                      </a:r>
                      <a:endParaRPr lang="ru-RU" sz="1000" b="0" i="0" u="none" strike="noStrike">
                        <a:solidFill>
                          <a:srgbClr val="000000"/>
                        </a:solidFill>
                        <a:effectLst/>
                        <a:latin typeface="Arial" panose="020B0604020202020204" pitchFamily="34" charset="0"/>
                      </a:endParaRPr>
                    </a:p>
                  </a:txBody>
                  <a:tcPr marL="3952" marR="3952" marT="3952" marB="0" anchor="ctr"/>
                </a:tc>
                <a:tc>
                  <a:txBody>
                    <a:bodyPr/>
                    <a:lstStyle/>
                    <a:p>
                      <a:pPr algn="ctr" fontAlgn="t"/>
                      <a:r>
                        <a:rPr lang="ru-RU" sz="900" b="0" i="0" u="none" strike="noStrike" dirty="0">
                          <a:solidFill>
                            <a:srgbClr val="000000"/>
                          </a:solidFill>
                          <a:effectLst/>
                          <a:latin typeface="+mn-lt"/>
                        </a:rPr>
                        <a:t>76,81</a:t>
                      </a:r>
                    </a:p>
                  </a:txBody>
                  <a:tcPr marL="9525" marR="9525" marT="9525" marB="0" anchor="ctr"/>
                </a:tc>
                <a:tc>
                  <a:txBody>
                    <a:bodyPr/>
                    <a:lstStyle/>
                    <a:p>
                      <a:pPr algn="ctr" fontAlgn="ctr"/>
                      <a:r>
                        <a:rPr lang="ru-RU" sz="1000" u="none" strike="noStrike">
                          <a:effectLst/>
                        </a:rPr>
                        <a:t>100</a:t>
                      </a:r>
                      <a:endParaRPr lang="ru-RU" sz="1000" b="0" i="0" u="none" strike="noStrike">
                        <a:solidFill>
                          <a:srgbClr val="000000"/>
                        </a:solidFill>
                        <a:effectLst/>
                        <a:latin typeface="Arial" panose="020B0604020202020204" pitchFamily="34" charset="0"/>
                      </a:endParaRPr>
                    </a:p>
                  </a:txBody>
                  <a:tcPr marL="3952" marR="3952" marT="3952" marB="0" anchor="ctr"/>
                </a:tc>
                <a:tc>
                  <a:txBody>
                    <a:bodyPr/>
                    <a:lstStyle/>
                    <a:p>
                      <a:pPr algn="ctr" fontAlgn="ctr"/>
                      <a:r>
                        <a:rPr lang="ru-RU" sz="1000" u="none" strike="noStrike">
                          <a:effectLst/>
                        </a:rPr>
                        <a:t>100</a:t>
                      </a:r>
                      <a:endParaRPr lang="ru-RU" sz="1000" b="0" i="0" u="none" strike="noStrike">
                        <a:solidFill>
                          <a:srgbClr val="000000"/>
                        </a:solidFill>
                        <a:effectLst/>
                        <a:latin typeface="Arial" panose="020B0604020202020204" pitchFamily="34" charset="0"/>
                      </a:endParaRPr>
                    </a:p>
                  </a:txBody>
                  <a:tcPr marL="3952" marR="3952" marT="3952" marB="0" anchor="ctr"/>
                </a:tc>
                <a:tc>
                  <a:txBody>
                    <a:bodyPr/>
                    <a:lstStyle/>
                    <a:p>
                      <a:pPr algn="ctr" fontAlgn="ctr"/>
                      <a:r>
                        <a:rPr lang="ru-RU" sz="1000" u="none" strike="noStrike">
                          <a:effectLst/>
                        </a:rPr>
                        <a:t>100</a:t>
                      </a:r>
                      <a:endParaRPr lang="ru-RU" sz="1000" b="0" i="0" u="none" strike="noStrike">
                        <a:solidFill>
                          <a:srgbClr val="000000"/>
                        </a:solidFill>
                        <a:effectLst/>
                        <a:latin typeface="Arial" panose="020B0604020202020204" pitchFamily="34" charset="0"/>
                      </a:endParaRPr>
                    </a:p>
                  </a:txBody>
                  <a:tcPr marL="3952" marR="3952" marT="3952" marB="0" anchor="ctr"/>
                </a:tc>
                <a:tc>
                  <a:txBody>
                    <a:bodyPr/>
                    <a:lstStyle/>
                    <a:p>
                      <a:pPr algn="ctr" fontAlgn="ctr"/>
                      <a:r>
                        <a:rPr lang="ru-RU" sz="1000" u="none" strike="noStrike">
                          <a:effectLst/>
                        </a:rPr>
                        <a:t>100</a:t>
                      </a:r>
                      <a:endParaRPr lang="ru-RU" sz="1000" b="0" i="0" u="none" strike="noStrike">
                        <a:solidFill>
                          <a:srgbClr val="000000"/>
                        </a:solidFill>
                        <a:effectLst/>
                        <a:latin typeface="Arial" panose="020B0604020202020204" pitchFamily="34" charset="0"/>
                      </a:endParaRPr>
                    </a:p>
                  </a:txBody>
                  <a:tcPr marL="3952" marR="3952" marT="3952" marB="0" anchor="ctr"/>
                </a:tc>
                <a:extLst>
                  <a:ext uri="{0D108BD9-81ED-4DB2-BD59-A6C34878D82A}">
                    <a16:rowId xmlns:a16="http://schemas.microsoft.com/office/drawing/2014/main" val="4002052135"/>
                  </a:ext>
                </a:extLst>
              </a:tr>
              <a:tr h="118149">
                <a:tc>
                  <a:txBody>
                    <a:bodyPr/>
                    <a:lstStyle/>
                    <a:p>
                      <a:pPr algn="l" fontAlgn="ctr"/>
                      <a:r>
                        <a:rPr lang="ru-RU" sz="1000" u="none" strike="noStrike" dirty="0">
                          <a:effectLst/>
                        </a:rPr>
                        <a:t>2021 Исключение незаконных решений по земле</a:t>
                      </a:r>
                      <a:endParaRPr lang="ru-RU" sz="1000" b="0" i="0" u="none" strike="noStrike" dirty="0">
                        <a:solidFill>
                          <a:srgbClr val="000000"/>
                        </a:solidFill>
                        <a:effectLst/>
                        <a:latin typeface="Arial" panose="020B0604020202020204" pitchFamily="34" charset="0"/>
                      </a:endParaRPr>
                    </a:p>
                  </a:txBody>
                  <a:tcPr marL="3952" marR="3952" marT="3952" marB="0" anchor="ctr"/>
                </a:tc>
                <a:tc>
                  <a:txBody>
                    <a:bodyPr/>
                    <a:lstStyle/>
                    <a:p>
                      <a:pPr algn="ctr" fontAlgn="ctr"/>
                      <a:r>
                        <a:rPr lang="ru-RU" sz="1000" u="none" strike="noStrike">
                          <a:effectLst/>
                        </a:rPr>
                        <a:t>Рейтинг-50</a:t>
                      </a:r>
                      <a:endParaRPr lang="ru-RU" sz="1000" b="0" i="0" u="none" strike="noStrike">
                        <a:solidFill>
                          <a:srgbClr val="000000"/>
                        </a:solidFill>
                        <a:effectLst/>
                        <a:latin typeface="Arial" panose="020B0604020202020204" pitchFamily="34" charset="0"/>
                      </a:endParaRPr>
                    </a:p>
                  </a:txBody>
                  <a:tcPr marL="3952" marR="3952" marT="3952" marB="0" anchor="ctr"/>
                </a:tc>
                <a:tc>
                  <a:txBody>
                    <a:bodyPr/>
                    <a:lstStyle/>
                    <a:p>
                      <a:pPr algn="ctr" fontAlgn="ctr"/>
                      <a:r>
                        <a:rPr lang="ru-RU" sz="1000" u="none" strike="noStrike">
                          <a:effectLst/>
                        </a:rPr>
                        <a:t>Штука</a:t>
                      </a:r>
                      <a:endParaRPr lang="ru-RU" sz="1000" b="0" i="0" u="none" strike="noStrike">
                        <a:solidFill>
                          <a:srgbClr val="000000"/>
                        </a:solidFill>
                        <a:effectLst/>
                        <a:latin typeface="Arial" panose="020B0604020202020204" pitchFamily="34" charset="0"/>
                      </a:endParaRPr>
                    </a:p>
                  </a:txBody>
                  <a:tcPr marL="3952" marR="3952" marT="3952" marB="0" anchor="ctr"/>
                </a:tc>
                <a:tc>
                  <a:txBody>
                    <a:bodyPr/>
                    <a:lstStyle/>
                    <a:p>
                      <a:pPr algn="ctr" fontAlgn="ctr"/>
                      <a:r>
                        <a:rPr lang="ru-RU" sz="1000" u="none" strike="noStrike">
                          <a:effectLst/>
                        </a:rPr>
                        <a:t>0</a:t>
                      </a:r>
                      <a:endParaRPr lang="ru-RU" sz="1000" b="0" i="0" u="none" strike="noStrike">
                        <a:solidFill>
                          <a:srgbClr val="000000"/>
                        </a:solidFill>
                        <a:effectLst/>
                        <a:latin typeface="Arial" panose="020B0604020202020204" pitchFamily="34" charset="0"/>
                      </a:endParaRPr>
                    </a:p>
                  </a:txBody>
                  <a:tcPr marL="3952" marR="3952" marT="3952" marB="0" anchor="ctr"/>
                </a:tc>
                <a:tc>
                  <a:txBody>
                    <a:bodyPr/>
                    <a:lstStyle/>
                    <a:p>
                      <a:pPr algn="ctr" fontAlgn="t"/>
                      <a:r>
                        <a:rPr lang="ru-RU" sz="900" b="0" i="0" u="none" strike="noStrike" dirty="0">
                          <a:solidFill>
                            <a:srgbClr val="000000"/>
                          </a:solidFill>
                          <a:effectLst/>
                          <a:latin typeface="+mn-lt"/>
                        </a:rPr>
                        <a:t>816,67</a:t>
                      </a:r>
                    </a:p>
                  </a:txBody>
                  <a:tcPr marL="9525" marR="9525" marT="9525" marB="0" anchor="ctr"/>
                </a:tc>
                <a:tc>
                  <a:txBody>
                    <a:bodyPr/>
                    <a:lstStyle/>
                    <a:p>
                      <a:pPr algn="ctr" fontAlgn="ctr"/>
                      <a:r>
                        <a:rPr lang="ru-RU" sz="1000" u="none" strike="noStrike">
                          <a:effectLst/>
                        </a:rPr>
                        <a:t>0</a:t>
                      </a:r>
                      <a:endParaRPr lang="ru-RU" sz="1000" b="0" i="0" u="none" strike="noStrike">
                        <a:solidFill>
                          <a:srgbClr val="000000"/>
                        </a:solidFill>
                        <a:effectLst/>
                        <a:latin typeface="Arial" panose="020B0604020202020204" pitchFamily="34" charset="0"/>
                      </a:endParaRPr>
                    </a:p>
                  </a:txBody>
                  <a:tcPr marL="3952" marR="3952" marT="3952" marB="0" anchor="ctr"/>
                </a:tc>
                <a:tc>
                  <a:txBody>
                    <a:bodyPr/>
                    <a:lstStyle/>
                    <a:p>
                      <a:pPr algn="ctr" fontAlgn="ctr"/>
                      <a:r>
                        <a:rPr lang="ru-RU" sz="1000" u="none" strike="noStrike">
                          <a:effectLst/>
                        </a:rPr>
                        <a:t>0</a:t>
                      </a:r>
                      <a:endParaRPr lang="ru-RU" sz="1000" b="0" i="0" u="none" strike="noStrike">
                        <a:solidFill>
                          <a:srgbClr val="000000"/>
                        </a:solidFill>
                        <a:effectLst/>
                        <a:latin typeface="Arial" panose="020B0604020202020204" pitchFamily="34" charset="0"/>
                      </a:endParaRPr>
                    </a:p>
                  </a:txBody>
                  <a:tcPr marL="3952" marR="3952" marT="3952" marB="0" anchor="ctr"/>
                </a:tc>
                <a:tc>
                  <a:txBody>
                    <a:bodyPr/>
                    <a:lstStyle/>
                    <a:p>
                      <a:pPr algn="ctr" fontAlgn="ctr"/>
                      <a:r>
                        <a:rPr lang="ru-RU" sz="1000" u="none" strike="noStrike">
                          <a:effectLst/>
                        </a:rPr>
                        <a:t>0</a:t>
                      </a:r>
                      <a:endParaRPr lang="ru-RU" sz="1000" b="0" i="0" u="none" strike="noStrike">
                        <a:solidFill>
                          <a:srgbClr val="000000"/>
                        </a:solidFill>
                        <a:effectLst/>
                        <a:latin typeface="Arial" panose="020B0604020202020204" pitchFamily="34" charset="0"/>
                      </a:endParaRPr>
                    </a:p>
                  </a:txBody>
                  <a:tcPr marL="3952" marR="3952" marT="3952" marB="0" anchor="ctr"/>
                </a:tc>
                <a:tc>
                  <a:txBody>
                    <a:bodyPr/>
                    <a:lstStyle/>
                    <a:p>
                      <a:pPr algn="ctr" fontAlgn="ctr"/>
                      <a:r>
                        <a:rPr lang="ru-RU" sz="1000" u="none" strike="noStrike">
                          <a:effectLst/>
                        </a:rPr>
                        <a:t>0</a:t>
                      </a:r>
                      <a:endParaRPr lang="ru-RU" sz="1000" b="0" i="0" u="none" strike="noStrike">
                        <a:solidFill>
                          <a:srgbClr val="000000"/>
                        </a:solidFill>
                        <a:effectLst/>
                        <a:latin typeface="Arial" panose="020B0604020202020204" pitchFamily="34" charset="0"/>
                      </a:endParaRPr>
                    </a:p>
                  </a:txBody>
                  <a:tcPr marL="3952" marR="3952" marT="3952" marB="0" anchor="ctr"/>
                </a:tc>
                <a:extLst>
                  <a:ext uri="{0D108BD9-81ED-4DB2-BD59-A6C34878D82A}">
                    <a16:rowId xmlns:a16="http://schemas.microsoft.com/office/drawing/2014/main" val="4054483742"/>
                  </a:ext>
                </a:extLst>
              </a:tr>
              <a:tr h="385724">
                <a:tc>
                  <a:txBody>
                    <a:bodyPr/>
                    <a:lstStyle/>
                    <a:p>
                      <a:pPr algn="l" fontAlgn="ctr"/>
                      <a:r>
                        <a:rPr lang="ru-RU" sz="1000" u="none" strike="noStrike" dirty="0">
                          <a:effectLst/>
                        </a:rPr>
                        <a:t>2021 Поступления доходов в бюджет муниципального образования от распоряжения земельными участками, государственная собственность на которые не разграничена</a:t>
                      </a:r>
                      <a:endParaRPr lang="ru-RU" sz="1000" b="0" i="0" u="none" strike="noStrike" dirty="0">
                        <a:solidFill>
                          <a:srgbClr val="000000"/>
                        </a:solidFill>
                        <a:effectLst/>
                        <a:latin typeface="Arial" panose="020B0604020202020204" pitchFamily="34" charset="0"/>
                      </a:endParaRPr>
                    </a:p>
                  </a:txBody>
                  <a:tcPr marL="3952" marR="3952" marT="3952" marB="0" anchor="ctr"/>
                </a:tc>
                <a:tc>
                  <a:txBody>
                    <a:bodyPr/>
                    <a:lstStyle/>
                    <a:p>
                      <a:pPr algn="ctr" fontAlgn="ctr"/>
                      <a:r>
                        <a:rPr lang="ru-RU" sz="1000" u="none" strike="noStrike" dirty="0">
                          <a:effectLst/>
                        </a:rPr>
                        <a:t>Отраслевой показатель</a:t>
                      </a:r>
                      <a:endParaRPr lang="ru-RU" sz="1000" b="0" i="0" u="none" strike="noStrike" dirty="0">
                        <a:solidFill>
                          <a:srgbClr val="000000"/>
                        </a:solidFill>
                        <a:effectLst/>
                        <a:latin typeface="Arial" panose="020B0604020202020204" pitchFamily="34" charset="0"/>
                      </a:endParaRPr>
                    </a:p>
                  </a:txBody>
                  <a:tcPr marL="3952" marR="3952" marT="3952" marB="0" anchor="ctr"/>
                </a:tc>
                <a:tc>
                  <a:txBody>
                    <a:bodyPr/>
                    <a:lstStyle/>
                    <a:p>
                      <a:pPr algn="ctr" fontAlgn="ctr"/>
                      <a:r>
                        <a:rPr lang="ru-RU" sz="1000" u="none" strike="noStrike">
                          <a:effectLst/>
                        </a:rPr>
                        <a:t>Процент</a:t>
                      </a:r>
                      <a:endParaRPr lang="ru-RU" sz="1000" b="0" i="0" u="none" strike="noStrike">
                        <a:solidFill>
                          <a:srgbClr val="000000"/>
                        </a:solidFill>
                        <a:effectLst/>
                        <a:latin typeface="Arial" panose="020B0604020202020204" pitchFamily="34" charset="0"/>
                      </a:endParaRPr>
                    </a:p>
                  </a:txBody>
                  <a:tcPr marL="3952" marR="3952" marT="3952" marB="0" anchor="ctr"/>
                </a:tc>
                <a:tc>
                  <a:txBody>
                    <a:bodyPr/>
                    <a:lstStyle/>
                    <a:p>
                      <a:pPr algn="ctr" fontAlgn="ctr"/>
                      <a:r>
                        <a:rPr lang="ru-RU" sz="1000" u="none" strike="noStrike">
                          <a:effectLst/>
                        </a:rPr>
                        <a:t>100</a:t>
                      </a:r>
                      <a:endParaRPr lang="ru-RU" sz="1000" b="0" i="0" u="none" strike="noStrike">
                        <a:solidFill>
                          <a:srgbClr val="000000"/>
                        </a:solidFill>
                        <a:effectLst/>
                        <a:latin typeface="Arial" panose="020B0604020202020204" pitchFamily="34" charset="0"/>
                      </a:endParaRPr>
                    </a:p>
                  </a:txBody>
                  <a:tcPr marL="3952" marR="3952" marT="3952" marB="0" anchor="ctr"/>
                </a:tc>
                <a:tc>
                  <a:txBody>
                    <a:bodyPr/>
                    <a:lstStyle/>
                    <a:p>
                      <a:pPr algn="ctr" fontAlgn="t"/>
                      <a:r>
                        <a:rPr lang="ru-RU" sz="900" b="0" i="0" u="none" strike="noStrike" dirty="0">
                          <a:solidFill>
                            <a:srgbClr val="000000"/>
                          </a:solidFill>
                          <a:effectLst/>
                          <a:latin typeface="+mn-lt"/>
                        </a:rPr>
                        <a:t>103,93</a:t>
                      </a:r>
                    </a:p>
                  </a:txBody>
                  <a:tcPr marL="9525" marR="9525" marT="9525" marB="0" anchor="ctr"/>
                </a:tc>
                <a:tc>
                  <a:txBody>
                    <a:bodyPr/>
                    <a:lstStyle/>
                    <a:p>
                      <a:pPr algn="ctr" fontAlgn="ctr"/>
                      <a:r>
                        <a:rPr lang="ru-RU" sz="1000" u="none" strike="noStrike">
                          <a:effectLst/>
                        </a:rPr>
                        <a:t>100</a:t>
                      </a:r>
                      <a:endParaRPr lang="ru-RU" sz="1000" b="0" i="0" u="none" strike="noStrike">
                        <a:solidFill>
                          <a:srgbClr val="000000"/>
                        </a:solidFill>
                        <a:effectLst/>
                        <a:latin typeface="Arial" panose="020B0604020202020204" pitchFamily="34" charset="0"/>
                      </a:endParaRPr>
                    </a:p>
                  </a:txBody>
                  <a:tcPr marL="3952" marR="3952" marT="3952" marB="0" anchor="ctr"/>
                </a:tc>
                <a:tc>
                  <a:txBody>
                    <a:bodyPr/>
                    <a:lstStyle/>
                    <a:p>
                      <a:pPr algn="ctr" fontAlgn="ctr"/>
                      <a:r>
                        <a:rPr lang="ru-RU" sz="1000" u="none" strike="noStrike">
                          <a:effectLst/>
                        </a:rPr>
                        <a:t>100</a:t>
                      </a:r>
                      <a:endParaRPr lang="ru-RU" sz="1000" b="0" i="0" u="none" strike="noStrike">
                        <a:solidFill>
                          <a:srgbClr val="000000"/>
                        </a:solidFill>
                        <a:effectLst/>
                        <a:latin typeface="Arial" panose="020B0604020202020204" pitchFamily="34" charset="0"/>
                      </a:endParaRPr>
                    </a:p>
                  </a:txBody>
                  <a:tcPr marL="3952" marR="3952" marT="3952" marB="0" anchor="ctr"/>
                </a:tc>
                <a:tc>
                  <a:txBody>
                    <a:bodyPr/>
                    <a:lstStyle/>
                    <a:p>
                      <a:pPr algn="ctr" fontAlgn="ctr"/>
                      <a:r>
                        <a:rPr lang="ru-RU" sz="1000" u="none" strike="noStrike">
                          <a:effectLst/>
                        </a:rPr>
                        <a:t>100</a:t>
                      </a:r>
                      <a:endParaRPr lang="ru-RU" sz="1000" b="0" i="0" u="none" strike="noStrike">
                        <a:solidFill>
                          <a:srgbClr val="000000"/>
                        </a:solidFill>
                        <a:effectLst/>
                        <a:latin typeface="Arial" panose="020B0604020202020204" pitchFamily="34" charset="0"/>
                      </a:endParaRPr>
                    </a:p>
                  </a:txBody>
                  <a:tcPr marL="3952" marR="3952" marT="3952" marB="0" anchor="ctr"/>
                </a:tc>
                <a:tc>
                  <a:txBody>
                    <a:bodyPr/>
                    <a:lstStyle/>
                    <a:p>
                      <a:pPr algn="ctr" fontAlgn="ctr"/>
                      <a:r>
                        <a:rPr lang="ru-RU" sz="1000" u="none" strike="noStrike">
                          <a:effectLst/>
                        </a:rPr>
                        <a:t>100</a:t>
                      </a:r>
                      <a:endParaRPr lang="ru-RU" sz="1000" b="0" i="0" u="none" strike="noStrike">
                        <a:solidFill>
                          <a:srgbClr val="000000"/>
                        </a:solidFill>
                        <a:effectLst/>
                        <a:latin typeface="Arial" panose="020B0604020202020204" pitchFamily="34" charset="0"/>
                      </a:endParaRPr>
                    </a:p>
                  </a:txBody>
                  <a:tcPr marL="3952" marR="3952" marT="3952" marB="0" anchor="ctr"/>
                </a:tc>
                <a:extLst>
                  <a:ext uri="{0D108BD9-81ED-4DB2-BD59-A6C34878D82A}">
                    <a16:rowId xmlns:a16="http://schemas.microsoft.com/office/drawing/2014/main" val="4273571252"/>
                  </a:ext>
                </a:extLst>
              </a:tr>
              <a:tr h="289294">
                <a:tc>
                  <a:txBody>
                    <a:bodyPr/>
                    <a:lstStyle/>
                    <a:p>
                      <a:pPr algn="l" fontAlgn="ctr"/>
                      <a:r>
                        <a:rPr lang="ru-RU" sz="1000" u="none" strike="noStrike" dirty="0">
                          <a:effectLst/>
                        </a:rPr>
                        <a:t>2021 Прирост земельного налога</a:t>
                      </a:r>
                      <a:endParaRPr lang="ru-RU" sz="1000" b="0" i="0" u="none" strike="noStrike" dirty="0">
                        <a:solidFill>
                          <a:srgbClr val="000000"/>
                        </a:solidFill>
                        <a:effectLst/>
                        <a:latin typeface="Arial" panose="020B0604020202020204" pitchFamily="34" charset="0"/>
                      </a:endParaRPr>
                    </a:p>
                  </a:txBody>
                  <a:tcPr marL="3952" marR="3952" marT="3952" marB="0" anchor="ctr"/>
                </a:tc>
                <a:tc>
                  <a:txBody>
                    <a:bodyPr/>
                    <a:lstStyle/>
                    <a:p>
                      <a:pPr algn="ctr" fontAlgn="ctr"/>
                      <a:r>
                        <a:rPr lang="ru-RU" sz="1000" u="none" strike="noStrike">
                          <a:effectLst/>
                        </a:rPr>
                        <a:t>Приоритетный целевой показатель</a:t>
                      </a:r>
                      <a:endParaRPr lang="ru-RU" sz="1000" b="0" i="0" u="none" strike="noStrike">
                        <a:solidFill>
                          <a:srgbClr val="000000"/>
                        </a:solidFill>
                        <a:effectLst/>
                        <a:latin typeface="Arial" panose="020B0604020202020204" pitchFamily="34" charset="0"/>
                      </a:endParaRPr>
                    </a:p>
                  </a:txBody>
                  <a:tcPr marL="3952" marR="3952" marT="3952" marB="0" anchor="ctr"/>
                </a:tc>
                <a:tc>
                  <a:txBody>
                    <a:bodyPr/>
                    <a:lstStyle/>
                    <a:p>
                      <a:pPr algn="ctr" fontAlgn="ctr"/>
                      <a:r>
                        <a:rPr lang="ru-RU" sz="1000" u="none" strike="noStrike">
                          <a:effectLst/>
                        </a:rPr>
                        <a:t>Процент</a:t>
                      </a:r>
                      <a:endParaRPr lang="ru-RU" sz="1000" b="0" i="0" u="none" strike="noStrike">
                        <a:solidFill>
                          <a:srgbClr val="000000"/>
                        </a:solidFill>
                        <a:effectLst/>
                        <a:latin typeface="Arial" panose="020B0604020202020204" pitchFamily="34" charset="0"/>
                      </a:endParaRPr>
                    </a:p>
                  </a:txBody>
                  <a:tcPr marL="3952" marR="3952" marT="3952" marB="0" anchor="ctr"/>
                </a:tc>
                <a:tc>
                  <a:txBody>
                    <a:bodyPr/>
                    <a:lstStyle/>
                    <a:p>
                      <a:pPr algn="ctr" fontAlgn="ctr"/>
                      <a:r>
                        <a:rPr lang="ru-RU" sz="1000" u="none" strike="noStrike">
                          <a:effectLst/>
                        </a:rPr>
                        <a:t>100</a:t>
                      </a:r>
                      <a:endParaRPr lang="ru-RU" sz="1000" b="0" i="0" u="none" strike="noStrike">
                        <a:solidFill>
                          <a:srgbClr val="000000"/>
                        </a:solidFill>
                        <a:effectLst/>
                        <a:latin typeface="Arial" panose="020B0604020202020204" pitchFamily="34" charset="0"/>
                      </a:endParaRPr>
                    </a:p>
                  </a:txBody>
                  <a:tcPr marL="3952" marR="3952" marT="3952" marB="0" anchor="ctr"/>
                </a:tc>
                <a:tc>
                  <a:txBody>
                    <a:bodyPr/>
                    <a:lstStyle/>
                    <a:p>
                      <a:pPr algn="ctr" fontAlgn="t"/>
                      <a:r>
                        <a:rPr lang="ru-RU" sz="900" b="0" i="0" u="none" strike="noStrike" dirty="0">
                          <a:solidFill>
                            <a:srgbClr val="000000"/>
                          </a:solidFill>
                          <a:effectLst/>
                          <a:latin typeface="+mn-lt"/>
                        </a:rPr>
                        <a:t>104,1</a:t>
                      </a:r>
                    </a:p>
                  </a:txBody>
                  <a:tcPr marL="9525" marR="9525" marT="9525" marB="0" anchor="ctr"/>
                </a:tc>
                <a:tc>
                  <a:txBody>
                    <a:bodyPr/>
                    <a:lstStyle/>
                    <a:p>
                      <a:pPr algn="ctr" fontAlgn="ctr"/>
                      <a:r>
                        <a:rPr lang="ru-RU" sz="1000" u="none" strike="noStrike">
                          <a:effectLst/>
                        </a:rPr>
                        <a:t>100</a:t>
                      </a:r>
                      <a:endParaRPr lang="ru-RU" sz="1000" b="0" i="0" u="none" strike="noStrike">
                        <a:solidFill>
                          <a:srgbClr val="000000"/>
                        </a:solidFill>
                        <a:effectLst/>
                        <a:latin typeface="Arial" panose="020B0604020202020204" pitchFamily="34" charset="0"/>
                      </a:endParaRPr>
                    </a:p>
                  </a:txBody>
                  <a:tcPr marL="3952" marR="3952" marT="3952" marB="0" anchor="ctr"/>
                </a:tc>
                <a:tc>
                  <a:txBody>
                    <a:bodyPr/>
                    <a:lstStyle/>
                    <a:p>
                      <a:pPr algn="ctr" fontAlgn="ctr"/>
                      <a:r>
                        <a:rPr lang="ru-RU" sz="1000" u="none" strike="noStrike">
                          <a:effectLst/>
                        </a:rPr>
                        <a:t>100</a:t>
                      </a:r>
                      <a:endParaRPr lang="ru-RU" sz="1000" b="0" i="0" u="none" strike="noStrike">
                        <a:solidFill>
                          <a:srgbClr val="000000"/>
                        </a:solidFill>
                        <a:effectLst/>
                        <a:latin typeface="Arial" panose="020B0604020202020204" pitchFamily="34" charset="0"/>
                      </a:endParaRPr>
                    </a:p>
                  </a:txBody>
                  <a:tcPr marL="3952" marR="3952" marT="3952" marB="0" anchor="ctr"/>
                </a:tc>
                <a:tc>
                  <a:txBody>
                    <a:bodyPr/>
                    <a:lstStyle/>
                    <a:p>
                      <a:pPr algn="ctr" fontAlgn="ctr"/>
                      <a:r>
                        <a:rPr lang="ru-RU" sz="1000" u="none" strike="noStrike">
                          <a:effectLst/>
                        </a:rPr>
                        <a:t>100</a:t>
                      </a:r>
                      <a:endParaRPr lang="ru-RU" sz="1000" b="0" i="0" u="none" strike="noStrike">
                        <a:solidFill>
                          <a:srgbClr val="000000"/>
                        </a:solidFill>
                        <a:effectLst/>
                        <a:latin typeface="Arial" panose="020B0604020202020204" pitchFamily="34" charset="0"/>
                      </a:endParaRPr>
                    </a:p>
                  </a:txBody>
                  <a:tcPr marL="3952" marR="3952" marT="3952" marB="0" anchor="ctr"/>
                </a:tc>
                <a:tc>
                  <a:txBody>
                    <a:bodyPr/>
                    <a:lstStyle/>
                    <a:p>
                      <a:pPr algn="ctr" fontAlgn="ctr"/>
                      <a:r>
                        <a:rPr lang="ru-RU" sz="1000" u="none" strike="noStrike">
                          <a:effectLst/>
                        </a:rPr>
                        <a:t>100</a:t>
                      </a:r>
                      <a:endParaRPr lang="ru-RU" sz="1000" b="0" i="0" u="none" strike="noStrike">
                        <a:solidFill>
                          <a:srgbClr val="000000"/>
                        </a:solidFill>
                        <a:effectLst/>
                        <a:latin typeface="Arial" panose="020B0604020202020204" pitchFamily="34" charset="0"/>
                      </a:endParaRPr>
                    </a:p>
                  </a:txBody>
                  <a:tcPr marL="3952" marR="3952" marT="3952" marB="0" anchor="ctr"/>
                </a:tc>
                <a:extLst>
                  <a:ext uri="{0D108BD9-81ED-4DB2-BD59-A6C34878D82A}">
                    <a16:rowId xmlns:a16="http://schemas.microsoft.com/office/drawing/2014/main" val="2571348632"/>
                  </a:ext>
                </a:extLst>
              </a:tr>
              <a:tr h="482155">
                <a:tc>
                  <a:txBody>
                    <a:bodyPr/>
                    <a:lstStyle/>
                    <a:p>
                      <a:pPr algn="l" fontAlgn="ctr"/>
                      <a:r>
                        <a:rPr lang="ru-RU" sz="1000" u="none" strike="noStrike">
                          <a:effectLst/>
                        </a:rPr>
                        <a:t>2021 Доля проведенных аукционов на право заключения договоров аренды земельных участков для субъектов малого и среднего предпринимательства к общему количеству таких торгов</a:t>
                      </a:r>
                      <a:endParaRPr lang="ru-RU" sz="1000" b="0" i="0" u="none" strike="noStrike">
                        <a:solidFill>
                          <a:srgbClr val="000000"/>
                        </a:solidFill>
                        <a:effectLst/>
                        <a:latin typeface="Arial" panose="020B0604020202020204" pitchFamily="34" charset="0"/>
                      </a:endParaRPr>
                    </a:p>
                  </a:txBody>
                  <a:tcPr marL="3952" marR="3952" marT="3952" marB="0" anchor="ctr"/>
                </a:tc>
                <a:tc>
                  <a:txBody>
                    <a:bodyPr/>
                    <a:lstStyle/>
                    <a:p>
                      <a:pPr algn="ctr" fontAlgn="ctr"/>
                      <a:r>
                        <a:rPr lang="ru-RU" sz="1000" u="none" strike="noStrike">
                          <a:effectLst/>
                        </a:rPr>
                        <a:t>Приоритетный целевой показатель </a:t>
                      </a:r>
                      <a:endParaRPr lang="ru-RU" sz="1000" b="0" i="0" u="none" strike="noStrike">
                        <a:solidFill>
                          <a:srgbClr val="000000"/>
                        </a:solidFill>
                        <a:effectLst/>
                        <a:latin typeface="Arial" panose="020B0604020202020204" pitchFamily="34" charset="0"/>
                      </a:endParaRPr>
                    </a:p>
                  </a:txBody>
                  <a:tcPr marL="3952" marR="3952" marT="3952" marB="0" anchor="ctr"/>
                </a:tc>
                <a:tc>
                  <a:txBody>
                    <a:bodyPr/>
                    <a:lstStyle/>
                    <a:p>
                      <a:pPr algn="ctr" fontAlgn="ctr"/>
                      <a:r>
                        <a:rPr lang="ru-RU" sz="1000" u="none" strike="noStrike">
                          <a:effectLst/>
                        </a:rPr>
                        <a:t>Процент</a:t>
                      </a:r>
                      <a:endParaRPr lang="ru-RU" sz="1000" b="0" i="0" u="none" strike="noStrike">
                        <a:solidFill>
                          <a:srgbClr val="000000"/>
                        </a:solidFill>
                        <a:effectLst/>
                        <a:latin typeface="Arial" panose="020B0604020202020204" pitchFamily="34" charset="0"/>
                      </a:endParaRPr>
                    </a:p>
                  </a:txBody>
                  <a:tcPr marL="3952" marR="3952" marT="3952" marB="0" anchor="ctr"/>
                </a:tc>
                <a:tc>
                  <a:txBody>
                    <a:bodyPr/>
                    <a:lstStyle/>
                    <a:p>
                      <a:pPr algn="ctr" fontAlgn="ctr"/>
                      <a:r>
                        <a:rPr lang="ru-RU" sz="1000" u="none" strike="noStrike">
                          <a:effectLst/>
                        </a:rPr>
                        <a:t>-</a:t>
                      </a:r>
                      <a:endParaRPr lang="ru-RU" sz="1000" b="0" i="0" u="none" strike="noStrike">
                        <a:solidFill>
                          <a:srgbClr val="000000"/>
                        </a:solidFill>
                        <a:effectLst/>
                        <a:latin typeface="Arial" panose="020B0604020202020204" pitchFamily="34" charset="0"/>
                      </a:endParaRPr>
                    </a:p>
                  </a:txBody>
                  <a:tcPr marL="3952" marR="3952" marT="3952" marB="0" anchor="ctr"/>
                </a:tc>
                <a:tc>
                  <a:txBody>
                    <a:bodyPr/>
                    <a:lstStyle/>
                    <a:p>
                      <a:pPr algn="ctr" fontAlgn="t"/>
                      <a:r>
                        <a:rPr lang="ru-RU" sz="900" b="0" i="0" u="none" strike="noStrike" dirty="0">
                          <a:solidFill>
                            <a:srgbClr val="000000"/>
                          </a:solidFill>
                          <a:effectLst/>
                          <a:latin typeface="+mn-lt"/>
                        </a:rPr>
                        <a:t>0</a:t>
                      </a:r>
                    </a:p>
                  </a:txBody>
                  <a:tcPr marL="9525" marR="9525" marT="9525" marB="0" anchor="ctr"/>
                </a:tc>
                <a:tc>
                  <a:txBody>
                    <a:bodyPr/>
                    <a:lstStyle/>
                    <a:p>
                      <a:pPr algn="ctr" fontAlgn="ctr"/>
                      <a:r>
                        <a:rPr lang="ru-RU" sz="1000" u="none" strike="noStrike">
                          <a:effectLst/>
                        </a:rPr>
                        <a:t>20</a:t>
                      </a:r>
                      <a:endParaRPr lang="ru-RU" sz="1000" b="0" i="0" u="none" strike="noStrike">
                        <a:solidFill>
                          <a:srgbClr val="000000"/>
                        </a:solidFill>
                        <a:effectLst/>
                        <a:latin typeface="Arial" panose="020B0604020202020204" pitchFamily="34" charset="0"/>
                      </a:endParaRPr>
                    </a:p>
                  </a:txBody>
                  <a:tcPr marL="3952" marR="3952" marT="3952" marB="0" anchor="ctr"/>
                </a:tc>
                <a:tc>
                  <a:txBody>
                    <a:bodyPr/>
                    <a:lstStyle/>
                    <a:p>
                      <a:pPr algn="ctr" fontAlgn="ctr"/>
                      <a:r>
                        <a:rPr lang="ru-RU" sz="1000" u="none" strike="noStrike">
                          <a:effectLst/>
                        </a:rPr>
                        <a:t>20</a:t>
                      </a:r>
                      <a:endParaRPr lang="ru-RU" sz="1000" b="0" i="0" u="none" strike="noStrike">
                        <a:solidFill>
                          <a:srgbClr val="000000"/>
                        </a:solidFill>
                        <a:effectLst/>
                        <a:latin typeface="Arial" panose="020B0604020202020204" pitchFamily="34" charset="0"/>
                      </a:endParaRPr>
                    </a:p>
                  </a:txBody>
                  <a:tcPr marL="3952" marR="3952" marT="3952" marB="0" anchor="ctr"/>
                </a:tc>
                <a:tc>
                  <a:txBody>
                    <a:bodyPr/>
                    <a:lstStyle/>
                    <a:p>
                      <a:pPr algn="ctr" fontAlgn="ctr"/>
                      <a:r>
                        <a:rPr lang="ru-RU" sz="1000" u="none" strike="noStrike">
                          <a:effectLst/>
                        </a:rPr>
                        <a:t>20</a:t>
                      </a:r>
                      <a:endParaRPr lang="ru-RU" sz="1000" b="0" i="0" u="none" strike="noStrike">
                        <a:solidFill>
                          <a:srgbClr val="000000"/>
                        </a:solidFill>
                        <a:effectLst/>
                        <a:latin typeface="Arial" panose="020B0604020202020204" pitchFamily="34" charset="0"/>
                      </a:endParaRPr>
                    </a:p>
                  </a:txBody>
                  <a:tcPr marL="3952" marR="3952" marT="3952" marB="0" anchor="ctr"/>
                </a:tc>
                <a:tc>
                  <a:txBody>
                    <a:bodyPr/>
                    <a:lstStyle/>
                    <a:p>
                      <a:pPr algn="ctr" fontAlgn="ctr"/>
                      <a:r>
                        <a:rPr lang="ru-RU" sz="1000" u="none" strike="noStrike" dirty="0">
                          <a:effectLst/>
                        </a:rPr>
                        <a:t>20</a:t>
                      </a:r>
                      <a:endParaRPr lang="ru-RU" sz="1000" b="0" i="0" u="none" strike="noStrike" dirty="0">
                        <a:solidFill>
                          <a:srgbClr val="000000"/>
                        </a:solidFill>
                        <a:effectLst/>
                        <a:latin typeface="Arial" panose="020B0604020202020204" pitchFamily="34" charset="0"/>
                      </a:endParaRPr>
                    </a:p>
                  </a:txBody>
                  <a:tcPr marL="3952" marR="3952" marT="3952" marB="0" anchor="ctr"/>
                </a:tc>
                <a:extLst>
                  <a:ext uri="{0D108BD9-81ED-4DB2-BD59-A6C34878D82A}">
                    <a16:rowId xmlns:a16="http://schemas.microsoft.com/office/drawing/2014/main" val="346448470"/>
                  </a:ext>
                </a:extLst>
              </a:tr>
            </a:tbl>
          </a:graphicData>
        </a:graphic>
      </p:graphicFrame>
    </p:spTree>
    <p:extLst>
      <p:ext uri="{BB962C8B-B14F-4D97-AF65-F5344CB8AC3E}">
        <p14:creationId xmlns:p14="http://schemas.microsoft.com/office/powerpoint/2010/main" val="721297442"/>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C76ABE35-EE31-4586-BF2E-7BF9729091A9}"/>
              </a:ext>
            </a:extLst>
          </p:cNvPr>
          <p:cNvSpPr>
            <a:spLocks noGrp="1"/>
          </p:cNvSpPr>
          <p:nvPr>
            <p:ph type="title"/>
          </p:nvPr>
        </p:nvSpPr>
        <p:spPr>
          <a:xfrm>
            <a:off x="845127" y="170694"/>
            <a:ext cx="11192963" cy="539587"/>
          </a:xfrm>
        </p:spPr>
        <p:txBody>
          <a:bodyPr>
            <a:noAutofit/>
          </a:bodyPr>
          <a:lstStyle/>
          <a:p>
            <a:pPr algn="ctr"/>
            <a:r>
              <a:rPr lang="ru-RU" sz="2400" dirty="0"/>
              <a:t>Реализация муниципальных программ</a:t>
            </a:r>
            <a:br>
              <a:rPr lang="ru-RU" sz="2400" dirty="0"/>
            </a:br>
            <a:r>
              <a:rPr lang="ru-RU" sz="2400" dirty="0"/>
              <a:t> городского округа Долгопрудный в разрезе целевых показателей в динамике</a:t>
            </a:r>
          </a:p>
        </p:txBody>
      </p:sp>
      <p:sp>
        <p:nvSpPr>
          <p:cNvPr id="4" name="Номер слайда 3">
            <a:extLst>
              <a:ext uri="{FF2B5EF4-FFF2-40B4-BE49-F238E27FC236}">
                <a16:creationId xmlns:a16="http://schemas.microsoft.com/office/drawing/2014/main" id="{6F302A7F-1EA8-4336-863D-1EEEBC559F5F}"/>
              </a:ext>
            </a:extLst>
          </p:cNvPr>
          <p:cNvSpPr>
            <a:spLocks noGrp="1"/>
          </p:cNvSpPr>
          <p:nvPr>
            <p:ph type="sldNum" sz="quarter" idx="12"/>
          </p:nvPr>
        </p:nvSpPr>
        <p:spPr>
          <a:xfrm>
            <a:off x="9448800" y="6492240"/>
            <a:ext cx="2743200" cy="365125"/>
          </a:xfrm>
        </p:spPr>
        <p:txBody>
          <a:bodyPr/>
          <a:lstStyle/>
          <a:p>
            <a:fld id="{E4EB6E89-BA87-4003-BD23-6BDF40F3EBED}" type="slidenum">
              <a:rPr lang="ru-RU" smtClean="0"/>
              <a:pPr/>
              <a:t>62</a:t>
            </a:fld>
            <a:endParaRPr lang="ru-RU"/>
          </a:p>
        </p:txBody>
      </p:sp>
      <p:pic>
        <p:nvPicPr>
          <p:cNvPr id="6" name="Объект 6">
            <a:extLst>
              <a:ext uri="{FF2B5EF4-FFF2-40B4-BE49-F238E27FC236}">
                <a16:creationId xmlns:a16="http://schemas.microsoft.com/office/drawing/2014/main" id="{4CE9F828-CB7F-4197-B7C9-2991DABD01A3}"/>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53910" y="170694"/>
            <a:ext cx="760490" cy="342008"/>
          </a:xfrm>
          <a:prstGeom prst="rect">
            <a:avLst/>
          </a:prstGeom>
        </p:spPr>
      </p:pic>
      <p:graphicFrame>
        <p:nvGraphicFramePr>
          <p:cNvPr id="7" name="Объект 6">
            <a:extLst>
              <a:ext uri="{FF2B5EF4-FFF2-40B4-BE49-F238E27FC236}">
                <a16:creationId xmlns:a16="http://schemas.microsoft.com/office/drawing/2014/main" id="{BE447E9B-A199-423A-9C53-43F22E4B09CE}"/>
              </a:ext>
            </a:extLst>
          </p:cNvPr>
          <p:cNvGraphicFramePr>
            <a:graphicFrameLocks noGrp="1"/>
          </p:cNvGraphicFramePr>
          <p:nvPr>
            <p:ph idx="1"/>
            <p:extLst>
              <p:ext uri="{D42A27DB-BD31-4B8C-83A1-F6EECF244321}">
                <p14:modId xmlns:p14="http://schemas.microsoft.com/office/powerpoint/2010/main" val="3626047957"/>
              </p:ext>
            </p:extLst>
          </p:nvPr>
        </p:nvGraphicFramePr>
        <p:xfrm>
          <a:off x="742570" y="807402"/>
          <a:ext cx="11001594" cy="5867400"/>
        </p:xfrm>
        <a:graphic>
          <a:graphicData uri="http://schemas.openxmlformats.org/drawingml/2006/table">
            <a:tbl>
              <a:tblPr>
                <a:tableStyleId>{5C22544A-7EE6-4342-B048-85BDC9FD1C3A}</a:tableStyleId>
              </a:tblPr>
              <a:tblGrid>
                <a:gridCol w="2984415">
                  <a:extLst>
                    <a:ext uri="{9D8B030D-6E8A-4147-A177-3AD203B41FA5}">
                      <a16:colId xmlns:a16="http://schemas.microsoft.com/office/drawing/2014/main" val="2260677149"/>
                    </a:ext>
                  </a:extLst>
                </a:gridCol>
                <a:gridCol w="1123285">
                  <a:extLst>
                    <a:ext uri="{9D8B030D-6E8A-4147-A177-3AD203B41FA5}">
                      <a16:colId xmlns:a16="http://schemas.microsoft.com/office/drawing/2014/main" val="1168792731"/>
                    </a:ext>
                  </a:extLst>
                </a:gridCol>
                <a:gridCol w="947085">
                  <a:extLst>
                    <a:ext uri="{9D8B030D-6E8A-4147-A177-3AD203B41FA5}">
                      <a16:colId xmlns:a16="http://schemas.microsoft.com/office/drawing/2014/main" val="3491624124"/>
                    </a:ext>
                  </a:extLst>
                </a:gridCol>
                <a:gridCol w="947085">
                  <a:extLst>
                    <a:ext uri="{9D8B030D-6E8A-4147-A177-3AD203B41FA5}">
                      <a16:colId xmlns:a16="http://schemas.microsoft.com/office/drawing/2014/main" val="1187162035"/>
                    </a:ext>
                  </a:extLst>
                </a:gridCol>
                <a:gridCol w="991134">
                  <a:extLst>
                    <a:ext uri="{9D8B030D-6E8A-4147-A177-3AD203B41FA5}">
                      <a16:colId xmlns:a16="http://schemas.microsoft.com/office/drawing/2014/main" val="1722246928"/>
                    </a:ext>
                  </a:extLst>
                </a:gridCol>
                <a:gridCol w="969110">
                  <a:extLst>
                    <a:ext uri="{9D8B030D-6E8A-4147-A177-3AD203B41FA5}">
                      <a16:colId xmlns:a16="http://schemas.microsoft.com/office/drawing/2014/main" val="2308220531"/>
                    </a:ext>
                  </a:extLst>
                </a:gridCol>
                <a:gridCol w="1068223">
                  <a:extLst>
                    <a:ext uri="{9D8B030D-6E8A-4147-A177-3AD203B41FA5}">
                      <a16:colId xmlns:a16="http://schemas.microsoft.com/office/drawing/2014/main" val="2958776191"/>
                    </a:ext>
                  </a:extLst>
                </a:gridCol>
                <a:gridCol w="969110">
                  <a:extLst>
                    <a:ext uri="{9D8B030D-6E8A-4147-A177-3AD203B41FA5}">
                      <a16:colId xmlns:a16="http://schemas.microsoft.com/office/drawing/2014/main" val="3181687445"/>
                    </a:ext>
                  </a:extLst>
                </a:gridCol>
                <a:gridCol w="1002147">
                  <a:extLst>
                    <a:ext uri="{9D8B030D-6E8A-4147-A177-3AD203B41FA5}">
                      <a16:colId xmlns:a16="http://schemas.microsoft.com/office/drawing/2014/main" val="1549368239"/>
                    </a:ext>
                  </a:extLst>
                </a:gridCol>
              </a:tblGrid>
              <a:tr h="205320">
                <a:tc rowSpan="2">
                  <a:txBody>
                    <a:bodyPr/>
                    <a:lstStyle/>
                    <a:p>
                      <a:pPr algn="ctr" fontAlgn="ctr"/>
                      <a:r>
                        <a:rPr lang="ru-RU" sz="1050" u="none" strike="noStrike" dirty="0">
                          <a:effectLst/>
                        </a:rPr>
                        <a:t>Наименование муниципальной программы/подпрограммы/показателя</a:t>
                      </a:r>
                      <a:endParaRPr lang="ru-RU" sz="1050" b="0" i="0" u="none" strike="noStrike" dirty="0">
                        <a:solidFill>
                          <a:srgbClr val="000000"/>
                        </a:solidFill>
                        <a:effectLst/>
                        <a:latin typeface="Arial" panose="020B0604020202020204" pitchFamily="34" charset="0"/>
                      </a:endParaRPr>
                    </a:p>
                  </a:txBody>
                  <a:tcPr marL="6562" marR="6562" marT="6562" marB="0" anchor="ctr"/>
                </a:tc>
                <a:tc rowSpan="2">
                  <a:txBody>
                    <a:bodyPr/>
                    <a:lstStyle/>
                    <a:p>
                      <a:pPr algn="ctr" fontAlgn="ctr"/>
                      <a:r>
                        <a:rPr lang="ru-RU" sz="1050" u="none" strike="noStrike">
                          <a:effectLst/>
                        </a:rPr>
                        <a:t>Тип показателя</a:t>
                      </a:r>
                      <a:endParaRPr lang="ru-RU" sz="1050" b="0" i="0" u="none" strike="noStrike">
                        <a:solidFill>
                          <a:srgbClr val="000000"/>
                        </a:solidFill>
                        <a:effectLst/>
                        <a:latin typeface="Arial" panose="020B0604020202020204" pitchFamily="34" charset="0"/>
                      </a:endParaRPr>
                    </a:p>
                  </a:txBody>
                  <a:tcPr marL="6562" marR="6562" marT="6562" marB="0" anchor="ctr"/>
                </a:tc>
                <a:tc rowSpan="2">
                  <a:txBody>
                    <a:bodyPr/>
                    <a:lstStyle/>
                    <a:p>
                      <a:pPr algn="ctr" fontAlgn="ctr"/>
                      <a:r>
                        <a:rPr lang="ru-RU" sz="1050" u="none" strike="noStrike">
                          <a:effectLst/>
                        </a:rPr>
                        <a:t>Единица измерения</a:t>
                      </a:r>
                      <a:endParaRPr lang="ru-RU" sz="1050" b="0" i="0" u="none" strike="noStrike">
                        <a:solidFill>
                          <a:srgbClr val="000000"/>
                        </a:solidFill>
                        <a:effectLst/>
                        <a:latin typeface="Arial" panose="020B0604020202020204" pitchFamily="34" charset="0"/>
                      </a:endParaRPr>
                    </a:p>
                  </a:txBody>
                  <a:tcPr marL="6562" marR="6562" marT="6562" marB="0" anchor="ctr"/>
                </a:tc>
                <a:tc rowSpan="2">
                  <a:txBody>
                    <a:bodyPr/>
                    <a:lstStyle/>
                    <a:p>
                      <a:pPr algn="ctr" fontAlgn="ctr"/>
                      <a:r>
                        <a:rPr lang="ru-RU" sz="1050" u="none" strike="noStrike">
                          <a:effectLst/>
                        </a:rPr>
                        <a:t>Базовое значение</a:t>
                      </a:r>
                      <a:endParaRPr lang="ru-RU" sz="1050" b="0" i="0" u="none" strike="noStrike">
                        <a:solidFill>
                          <a:srgbClr val="000000"/>
                        </a:solidFill>
                        <a:effectLst/>
                        <a:latin typeface="Arial" panose="020B0604020202020204" pitchFamily="34" charset="0"/>
                      </a:endParaRPr>
                    </a:p>
                  </a:txBody>
                  <a:tcPr marL="6562" marR="6562" marT="6562" marB="0" anchor="ctr"/>
                </a:tc>
                <a:tc rowSpan="2">
                  <a:txBody>
                    <a:bodyPr/>
                    <a:lstStyle/>
                    <a:p>
                      <a:pPr algn="ctr" fontAlgn="ctr"/>
                      <a:r>
                        <a:rPr lang="ru-RU" sz="1050" u="none" strike="noStrike" dirty="0">
                          <a:effectLst/>
                        </a:rPr>
                        <a:t>Достигнутое 2021 года</a:t>
                      </a:r>
                      <a:endParaRPr lang="ru-RU" sz="1050" b="0" i="0" u="none" strike="noStrike" dirty="0">
                        <a:solidFill>
                          <a:srgbClr val="000000"/>
                        </a:solidFill>
                        <a:effectLst/>
                        <a:latin typeface="Arial" panose="020B0604020202020204" pitchFamily="34" charset="0"/>
                      </a:endParaRPr>
                    </a:p>
                  </a:txBody>
                  <a:tcPr marL="6562" marR="6562" marT="6562" marB="0" anchor="ctr"/>
                </a:tc>
                <a:tc rowSpan="2">
                  <a:txBody>
                    <a:bodyPr/>
                    <a:lstStyle/>
                    <a:p>
                      <a:pPr algn="ctr" fontAlgn="ctr"/>
                      <a:r>
                        <a:rPr lang="ru-RU" sz="1050" u="none" strike="noStrike" dirty="0">
                          <a:effectLst/>
                        </a:rPr>
                        <a:t>Оценка 2022 год</a:t>
                      </a:r>
                      <a:endParaRPr lang="ru-RU" sz="1050" b="0" i="0" u="none" strike="noStrike" dirty="0">
                        <a:solidFill>
                          <a:srgbClr val="000000"/>
                        </a:solidFill>
                        <a:effectLst/>
                        <a:latin typeface="Arial" panose="020B0604020202020204" pitchFamily="34" charset="0"/>
                      </a:endParaRPr>
                    </a:p>
                  </a:txBody>
                  <a:tcPr marL="6562" marR="6562" marT="6562" marB="0" anchor="ctr"/>
                </a:tc>
                <a:tc gridSpan="3">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ru-RU" sz="105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Планируемое значение показателя по годам реализации</a:t>
                      </a:r>
                    </a:p>
                  </a:txBody>
                  <a:tcPr marL="3729" marR="3729" marT="3729" marB="0" anchor="ctr"/>
                </a:tc>
                <a:tc hMerge="1">
                  <a:txBody>
                    <a:bodyPr/>
                    <a:lstStyle/>
                    <a:p>
                      <a:endParaRPr lang="ru-RU" dirty="0"/>
                    </a:p>
                  </a:txBody>
                  <a:tcPr marL="3729" marR="3729" marT="3729" marB="0" anchor="ctr"/>
                </a:tc>
                <a:tc hMerge="1">
                  <a:txBody>
                    <a:bodyPr/>
                    <a:lstStyle/>
                    <a:p>
                      <a:endParaRPr lang="ru-RU" dirty="0"/>
                    </a:p>
                  </a:txBody>
                  <a:tcPr marL="3729" marR="3729" marT="3729" marB="0" anchor="ctr"/>
                </a:tc>
                <a:extLst>
                  <a:ext uri="{0D108BD9-81ED-4DB2-BD59-A6C34878D82A}">
                    <a16:rowId xmlns:a16="http://schemas.microsoft.com/office/drawing/2014/main" val="1107160890"/>
                  </a:ext>
                </a:extLst>
              </a:tr>
              <a:tr h="205320">
                <a:tc vMerge="1">
                  <a:txBody>
                    <a:bodyPr/>
                    <a:lstStyle/>
                    <a:p>
                      <a:endParaRPr lang="ru-RU"/>
                    </a:p>
                  </a:txBody>
                  <a:tcPr/>
                </a:tc>
                <a:tc vMerge="1">
                  <a:txBody>
                    <a:bodyPr/>
                    <a:lstStyle/>
                    <a:p>
                      <a:endParaRPr lang="ru-RU"/>
                    </a:p>
                  </a:txBody>
                  <a:tcPr/>
                </a:tc>
                <a:tc vMerge="1">
                  <a:txBody>
                    <a:bodyPr/>
                    <a:lstStyle/>
                    <a:p>
                      <a:endParaRPr lang="ru-RU"/>
                    </a:p>
                  </a:txBody>
                  <a:tcPr/>
                </a:tc>
                <a:tc vMerge="1">
                  <a:txBody>
                    <a:bodyPr/>
                    <a:lstStyle/>
                    <a:p>
                      <a:endParaRPr lang="ru-RU"/>
                    </a:p>
                  </a:txBody>
                  <a:tcPr/>
                </a:tc>
                <a:tc vMerge="1">
                  <a:txBody>
                    <a:bodyPr/>
                    <a:lstStyle/>
                    <a:p>
                      <a:endParaRPr lang="ru-RU"/>
                    </a:p>
                  </a:txBody>
                  <a:tcPr/>
                </a:tc>
                <a:tc vMerge="1">
                  <a:txBody>
                    <a:bodyPr/>
                    <a:lstStyle/>
                    <a:p>
                      <a:endParaRPr lang="ru-RU"/>
                    </a:p>
                  </a:txBody>
                  <a:tcPr/>
                </a:tc>
                <a:tc>
                  <a:txBody>
                    <a:bodyPr/>
                    <a:lstStyle/>
                    <a:p>
                      <a:pPr algn="ctr" fontAlgn="ctr"/>
                      <a:r>
                        <a:rPr lang="ru-RU" sz="1050" u="none" strike="noStrike" dirty="0">
                          <a:effectLst/>
                        </a:rPr>
                        <a:t>2023 год</a:t>
                      </a:r>
                      <a:endParaRPr lang="ru-RU" sz="1050" b="0" i="0" u="none" strike="noStrike" dirty="0">
                        <a:solidFill>
                          <a:srgbClr val="000000"/>
                        </a:solidFill>
                        <a:effectLst/>
                        <a:latin typeface="Arial" panose="020B0604020202020204" pitchFamily="34" charset="0"/>
                      </a:endParaRPr>
                    </a:p>
                  </a:txBody>
                  <a:tcPr marL="3729" marR="3729" marT="3729" marB="0" anchor="ctr"/>
                </a:tc>
                <a:tc>
                  <a:txBody>
                    <a:bodyPr/>
                    <a:lstStyle/>
                    <a:p>
                      <a:pPr algn="ctr" fontAlgn="ctr"/>
                      <a:r>
                        <a:rPr lang="ru-RU" sz="1050" u="none" strike="noStrike" dirty="0">
                          <a:effectLst/>
                        </a:rPr>
                        <a:t>2024 год</a:t>
                      </a:r>
                      <a:endParaRPr lang="ru-RU" sz="1050" b="0" i="0" u="none" strike="noStrike" dirty="0">
                        <a:solidFill>
                          <a:srgbClr val="000000"/>
                        </a:solidFill>
                        <a:effectLst/>
                        <a:latin typeface="Arial" panose="020B0604020202020204" pitchFamily="34" charset="0"/>
                      </a:endParaRPr>
                    </a:p>
                  </a:txBody>
                  <a:tcPr marL="3729" marR="3729" marT="3729" marB="0" anchor="ctr"/>
                </a:tc>
                <a:tc>
                  <a:txBody>
                    <a:bodyPr/>
                    <a:lstStyle/>
                    <a:p>
                      <a:pPr algn="ctr" fontAlgn="ctr"/>
                      <a:r>
                        <a:rPr lang="ru-RU" sz="1050" u="none" strike="noStrike" dirty="0">
                          <a:effectLst/>
                        </a:rPr>
                        <a:t>2025 год</a:t>
                      </a:r>
                      <a:endParaRPr lang="ru-RU" sz="1050" b="0" i="0" u="none" strike="noStrike" dirty="0">
                        <a:solidFill>
                          <a:srgbClr val="000000"/>
                        </a:solidFill>
                        <a:effectLst/>
                        <a:latin typeface="Arial" panose="020B0604020202020204" pitchFamily="34" charset="0"/>
                      </a:endParaRPr>
                    </a:p>
                  </a:txBody>
                  <a:tcPr marL="3729" marR="3729" marT="3729" marB="0" anchor="ctr"/>
                </a:tc>
                <a:extLst>
                  <a:ext uri="{0D108BD9-81ED-4DB2-BD59-A6C34878D82A}">
                    <a16:rowId xmlns:a16="http://schemas.microsoft.com/office/drawing/2014/main" val="3676539178"/>
                  </a:ext>
                </a:extLst>
              </a:tr>
              <a:tr h="410640">
                <a:tc>
                  <a:txBody>
                    <a:bodyPr/>
                    <a:lstStyle/>
                    <a:p>
                      <a:pPr algn="l" fontAlgn="ctr"/>
                      <a:r>
                        <a:rPr lang="ru-RU" sz="1050" u="none" strike="noStrike">
                          <a:effectLst/>
                        </a:rPr>
                        <a:t>Муниципальная программа «Управление имуществом и муниципальными финансами»</a:t>
                      </a:r>
                      <a:endParaRPr lang="ru-RU" sz="1050" b="1" i="0" u="none" strike="noStrike">
                        <a:solidFill>
                          <a:srgbClr val="000000"/>
                        </a:solidFill>
                        <a:effectLst/>
                        <a:latin typeface="Arial" panose="020B0604020202020204" pitchFamily="34" charset="0"/>
                      </a:endParaRPr>
                    </a:p>
                  </a:txBody>
                  <a:tcPr marL="6562" marR="6562" marT="6562" marB="0" anchor="ctr"/>
                </a:tc>
                <a:tc>
                  <a:txBody>
                    <a:bodyPr/>
                    <a:lstStyle/>
                    <a:p>
                      <a:pPr algn="ctr" fontAlgn="ctr"/>
                      <a:r>
                        <a:rPr lang="ru-RU" sz="1050" u="none" strike="noStrike">
                          <a:effectLst/>
                        </a:rPr>
                        <a:t> </a:t>
                      </a:r>
                      <a:endParaRPr lang="ru-RU" sz="1050" b="0" i="0" u="none" strike="noStrike">
                        <a:solidFill>
                          <a:srgbClr val="000000"/>
                        </a:solidFill>
                        <a:effectLst/>
                        <a:latin typeface="Arial" panose="020B0604020202020204" pitchFamily="34" charset="0"/>
                      </a:endParaRPr>
                    </a:p>
                  </a:txBody>
                  <a:tcPr marL="6562" marR="6562" marT="6562" marB="0" anchor="ctr"/>
                </a:tc>
                <a:tc>
                  <a:txBody>
                    <a:bodyPr/>
                    <a:lstStyle/>
                    <a:p>
                      <a:pPr algn="ctr" fontAlgn="ctr"/>
                      <a:r>
                        <a:rPr lang="ru-RU" sz="1050" u="none" strike="noStrike">
                          <a:effectLst/>
                        </a:rPr>
                        <a:t> </a:t>
                      </a:r>
                      <a:endParaRPr lang="ru-RU" sz="1050" b="0" i="0" u="none" strike="noStrike">
                        <a:solidFill>
                          <a:srgbClr val="000000"/>
                        </a:solidFill>
                        <a:effectLst/>
                        <a:latin typeface="Arial" panose="020B0604020202020204" pitchFamily="34" charset="0"/>
                      </a:endParaRPr>
                    </a:p>
                  </a:txBody>
                  <a:tcPr marL="6562" marR="6562" marT="6562" marB="0" anchor="ctr"/>
                </a:tc>
                <a:tc>
                  <a:txBody>
                    <a:bodyPr/>
                    <a:lstStyle/>
                    <a:p>
                      <a:pPr algn="ctr" fontAlgn="ctr"/>
                      <a:r>
                        <a:rPr lang="ru-RU" sz="1050" u="none" strike="noStrike">
                          <a:effectLst/>
                        </a:rPr>
                        <a:t> </a:t>
                      </a:r>
                      <a:endParaRPr lang="ru-RU" sz="1050" b="0" i="0" u="none" strike="noStrike">
                        <a:solidFill>
                          <a:srgbClr val="000000"/>
                        </a:solidFill>
                        <a:effectLst/>
                        <a:latin typeface="Arial" panose="020B0604020202020204" pitchFamily="34" charset="0"/>
                      </a:endParaRPr>
                    </a:p>
                  </a:txBody>
                  <a:tcPr marL="6562" marR="6562" marT="6562" marB="0" anchor="ctr"/>
                </a:tc>
                <a:tc>
                  <a:txBody>
                    <a:bodyPr/>
                    <a:lstStyle/>
                    <a:p>
                      <a:pPr algn="ctr" fontAlgn="ctr"/>
                      <a:r>
                        <a:rPr lang="ru-RU" sz="1050" u="none" strike="noStrike">
                          <a:effectLst/>
                        </a:rPr>
                        <a:t> </a:t>
                      </a:r>
                      <a:endParaRPr lang="ru-RU" sz="1050" b="0" i="0" u="none" strike="noStrike">
                        <a:solidFill>
                          <a:srgbClr val="000000"/>
                        </a:solidFill>
                        <a:effectLst/>
                        <a:latin typeface="Arial" panose="020B0604020202020204" pitchFamily="34" charset="0"/>
                      </a:endParaRPr>
                    </a:p>
                  </a:txBody>
                  <a:tcPr marL="6562" marR="6562" marT="6562" marB="0" anchor="ctr"/>
                </a:tc>
                <a:tc>
                  <a:txBody>
                    <a:bodyPr/>
                    <a:lstStyle/>
                    <a:p>
                      <a:pPr algn="ctr" fontAlgn="ctr"/>
                      <a:r>
                        <a:rPr lang="ru-RU" sz="1050" u="none" strike="noStrike">
                          <a:effectLst/>
                        </a:rPr>
                        <a:t> </a:t>
                      </a:r>
                      <a:endParaRPr lang="ru-RU" sz="1050" b="0" i="0" u="none" strike="noStrike">
                        <a:solidFill>
                          <a:srgbClr val="000000"/>
                        </a:solidFill>
                        <a:effectLst/>
                        <a:latin typeface="Arial" panose="020B0604020202020204" pitchFamily="34" charset="0"/>
                      </a:endParaRPr>
                    </a:p>
                  </a:txBody>
                  <a:tcPr marL="6562" marR="6562" marT="6562" marB="0" anchor="ctr"/>
                </a:tc>
                <a:tc>
                  <a:txBody>
                    <a:bodyPr/>
                    <a:lstStyle/>
                    <a:p>
                      <a:pPr algn="ctr" fontAlgn="ctr"/>
                      <a:r>
                        <a:rPr lang="ru-RU" sz="1050" u="none" strike="noStrike">
                          <a:effectLst/>
                        </a:rPr>
                        <a:t> </a:t>
                      </a:r>
                      <a:endParaRPr lang="ru-RU" sz="1050" b="0" i="0" u="none" strike="noStrike">
                        <a:solidFill>
                          <a:srgbClr val="000000"/>
                        </a:solidFill>
                        <a:effectLst/>
                        <a:latin typeface="Arial" panose="020B0604020202020204" pitchFamily="34" charset="0"/>
                      </a:endParaRPr>
                    </a:p>
                  </a:txBody>
                  <a:tcPr marL="6562" marR="6562" marT="6562" marB="0" anchor="ctr"/>
                </a:tc>
                <a:tc>
                  <a:txBody>
                    <a:bodyPr/>
                    <a:lstStyle/>
                    <a:p>
                      <a:pPr algn="ctr" fontAlgn="ctr"/>
                      <a:r>
                        <a:rPr lang="ru-RU" sz="1050" u="none" strike="noStrike">
                          <a:effectLst/>
                        </a:rPr>
                        <a:t> </a:t>
                      </a:r>
                      <a:endParaRPr lang="ru-RU" sz="1050" b="0" i="0" u="none" strike="noStrike">
                        <a:solidFill>
                          <a:srgbClr val="000000"/>
                        </a:solidFill>
                        <a:effectLst/>
                        <a:latin typeface="Calibri" panose="020F0502020204030204" pitchFamily="34" charset="0"/>
                      </a:endParaRPr>
                    </a:p>
                  </a:txBody>
                  <a:tcPr marL="6562" marR="6562" marT="6562" marB="0" anchor="ctr"/>
                </a:tc>
                <a:tc>
                  <a:txBody>
                    <a:bodyPr/>
                    <a:lstStyle/>
                    <a:p>
                      <a:pPr algn="ctr" fontAlgn="ctr"/>
                      <a:r>
                        <a:rPr lang="ru-RU" sz="1050" u="none" strike="noStrike">
                          <a:effectLst/>
                        </a:rPr>
                        <a:t> </a:t>
                      </a:r>
                      <a:endParaRPr lang="ru-RU" sz="1050" b="0" i="0" u="none" strike="noStrike">
                        <a:solidFill>
                          <a:srgbClr val="000000"/>
                        </a:solidFill>
                        <a:effectLst/>
                        <a:latin typeface="Calibri" panose="020F0502020204030204" pitchFamily="34" charset="0"/>
                      </a:endParaRPr>
                    </a:p>
                  </a:txBody>
                  <a:tcPr marL="6562" marR="6562" marT="6562" marB="0" anchor="ctr"/>
                </a:tc>
                <a:extLst>
                  <a:ext uri="{0D108BD9-81ED-4DB2-BD59-A6C34878D82A}">
                    <a16:rowId xmlns:a16="http://schemas.microsoft.com/office/drawing/2014/main" val="2668011755"/>
                  </a:ext>
                </a:extLst>
              </a:tr>
              <a:tr h="410640">
                <a:tc>
                  <a:txBody>
                    <a:bodyPr/>
                    <a:lstStyle/>
                    <a:p>
                      <a:pPr algn="l" fontAlgn="ctr"/>
                      <a:r>
                        <a:rPr lang="ru-RU" sz="1050" u="none" strike="noStrike">
                          <a:effectLst/>
                        </a:rPr>
                        <a:t>Подпрограмма III «Совершенствование муниципальной службы Московской области»</a:t>
                      </a:r>
                      <a:endParaRPr lang="ru-RU" sz="1050" b="1" i="0" u="none" strike="noStrike">
                        <a:solidFill>
                          <a:srgbClr val="000000"/>
                        </a:solidFill>
                        <a:effectLst/>
                        <a:latin typeface="Arial" panose="020B0604020202020204" pitchFamily="34" charset="0"/>
                      </a:endParaRPr>
                    </a:p>
                  </a:txBody>
                  <a:tcPr marL="6562" marR="6562" marT="6562" marB="0" anchor="ctr"/>
                </a:tc>
                <a:tc>
                  <a:txBody>
                    <a:bodyPr/>
                    <a:lstStyle/>
                    <a:p>
                      <a:pPr algn="ctr" fontAlgn="ctr"/>
                      <a:r>
                        <a:rPr lang="ru-RU" sz="1050" u="none" strike="noStrike">
                          <a:effectLst/>
                        </a:rPr>
                        <a:t> </a:t>
                      </a:r>
                      <a:endParaRPr lang="ru-RU" sz="1050" b="0" i="0" u="none" strike="noStrike">
                        <a:solidFill>
                          <a:srgbClr val="000000"/>
                        </a:solidFill>
                        <a:effectLst/>
                        <a:latin typeface="Arial" panose="020B0604020202020204" pitchFamily="34" charset="0"/>
                      </a:endParaRPr>
                    </a:p>
                  </a:txBody>
                  <a:tcPr marL="6562" marR="6562" marT="6562" marB="0" anchor="ctr"/>
                </a:tc>
                <a:tc>
                  <a:txBody>
                    <a:bodyPr/>
                    <a:lstStyle/>
                    <a:p>
                      <a:pPr algn="ctr" fontAlgn="ctr"/>
                      <a:r>
                        <a:rPr lang="ru-RU" sz="1050" u="none" strike="noStrike">
                          <a:effectLst/>
                        </a:rPr>
                        <a:t> </a:t>
                      </a:r>
                      <a:endParaRPr lang="ru-RU" sz="1050" b="0" i="0" u="none" strike="noStrike">
                        <a:solidFill>
                          <a:srgbClr val="000000"/>
                        </a:solidFill>
                        <a:effectLst/>
                        <a:latin typeface="Arial" panose="020B0604020202020204" pitchFamily="34" charset="0"/>
                      </a:endParaRPr>
                    </a:p>
                  </a:txBody>
                  <a:tcPr marL="6562" marR="6562" marT="6562" marB="0" anchor="ctr"/>
                </a:tc>
                <a:tc>
                  <a:txBody>
                    <a:bodyPr/>
                    <a:lstStyle/>
                    <a:p>
                      <a:pPr algn="ctr" fontAlgn="ctr"/>
                      <a:r>
                        <a:rPr lang="ru-RU" sz="1050" u="none" strike="noStrike">
                          <a:effectLst/>
                        </a:rPr>
                        <a:t> </a:t>
                      </a:r>
                      <a:endParaRPr lang="ru-RU" sz="1050" b="0" i="0" u="none" strike="noStrike">
                        <a:solidFill>
                          <a:srgbClr val="000000"/>
                        </a:solidFill>
                        <a:effectLst/>
                        <a:latin typeface="Arial" panose="020B0604020202020204" pitchFamily="34" charset="0"/>
                      </a:endParaRPr>
                    </a:p>
                  </a:txBody>
                  <a:tcPr marL="6562" marR="6562" marT="6562" marB="0" anchor="ctr"/>
                </a:tc>
                <a:tc>
                  <a:txBody>
                    <a:bodyPr/>
                    <a:lstStyle/>
                    <a:p>
                      <a:pPr algn="ctr" fontAlgn="ctr"/>
                      <a:r>
                        <a:rPr lang="ru-RU" sz="1050" u="none" strike="noStrike">
                          <a:effectLst/>
                        </a:rPr>
                        <a:t> </a:t>
                      </a:r>
                      <a:endParaRPr lang="ru-RU" sz="1050" b="0" i="0" u="none" strike="noStrike">
                        <a:solidFill>
                          <a:srgbClr val="000000"/>
                        </a:solidFill>
                        <a:effectLst/>
                        <a:latin typeface="Arial" panose="020B0604020202020204" pitchFamily="34" charset="0"/>
                      </a:endParaRPr>
                    </a:p>
                  </a:txBody>
                  <a:tcPr marL="6562" marR="6562" marT="6562" marB="0" anchor="ctr"/>
                </a:tc>
                <a:tc>
                  <a:txBody>
                    <a:bodyPr/>
                    <a:lstStyle/>
                    <a:p>
                      <a:pPr algn="ctr" fontAlgn="ctr"/>
                      <a:r>
                        <a:rPr lang="ru-RU" sz="1050" u="none" strike="noStrike">
                          <a:effectLst/>
                        </a:rPr>
                        <a:t> </a:t>
                      </a:r>
                      <a:endParaRPr lang="ru-RU" sz="1050" b="0" i="0" u="none" strike="noStrike">
                        <a:solidFill>
                          <a:srgbClr val="000000"/>
                        </a:solidFill>
                        <a:effectLst/>
                        <a:latin typeface="Arial" panose="020B0604020202020204" pitchFamily="34" charset="0"/>
                      </a:endParaRPr>
                    </a:p>
                  </a:txBody>
                  <a:tcPr marL="6562" marR="6562" marT="6562" marB="0" anchor="ctr"/>
                </a:tc>
                <a:tc>
                  <a:txBody>
                    <a:bodyPr/>
                    <a:lstStyle/>
                    <a:p>
                      <a:pPr algn="ctr" fontAlgn="ctr"/>
                      <a:r>
                        <a:rPr lang="ru-RU" sz="1050" u="none" strike="noStrike">
                          <a:effectLst/>
                        </a:rPr>
                        <a:t> </a:t>
                      </a:r>
                      <a:endParaRPr lang="ru-RU" sz="1050" b="0" i="0" u="none" strike="noStrike">
                        <a:solidFill>
                          <a:srgbClr val="000000"/>
                        </a:solidFill>
                        <a:effectLst/>
                        <a:latin typeface="Arial" panose="020B0604020202020204" pitchFamily="34" charset="0"/>
                      </a:endParaRPr>
                    </a:p>
                  </a:txBody>
                  <a:tcPr marL="6562" marR="6562" marT="6562" marB="0" anchor="ctr"/>
                </a:tc>
                <a:tc>
                  <a:txBody>
                    <a:bodyPr/>
                    <a:lstStyle/>
                    <a:p>
                      <a:pPr algn="ctr" fontAlgn="ctr"/>
                      <a:r>
                        <a:rPr lang="ru-RU" sz="1050" u="none" strike="noStrike">
                          <a:effectLst/>
                        </a:rPr>
                        <a:t> </a:t>
                      </a:r>
                      <a:endParaRPr lang="ru-RU" sz="1050" b="0" i="0" u="none" strike="noStrike">
                        <a:solidFill>
                          <a:srgbClr val="000000"/>
                        </a:solidFill>
                        <a:effectLst/>
                        <a:latin typeface="Calibri" panose="020F0502020204030204" pitchFamily="34" charset="0"/>
                      </a:endParaRPr>
                    </a:p>
                  </a:txBody>
                  <a:tcPr marL="6562" marR="6562" marT="6562" marB="0" anchor="ctr"/>
                </a:tc>
                <a:tc>
                  <a:txBody>
                    <a:bodyPr/>
                    <a:lstStyle/>
                    <a:p>
                      <a:pPr algn="ctr" fontAlgn="ctr"/>
                      <a:r>
                        <a:rPr lang="ru-RU" sz="1050" u="none" strike="noStrike">
                          <a:effectLst/>
                        </a:rPr>
                        <a:t> </a:t>
                      </a:r>
                      <a:endParaRPr lang="ru-RU" sz="1050" b="0" i="0" u="none" strike="noStrike">
                        <a:solidFill>
                          <a:srgbClr val="000000"/>
                        </a:solidFill>
                        <a:effectLst/>
                        <a:latin typeface="Calibri" panose="020F0502020204030204" pitchFamily="34" charset="0"/>
                      </a:endParaRPr>
                    </a:p>
                  </a:txBody>
                  <a:tcPr marL="6562" marR="6562" marT="6562" marB="0" anchor="ctr"/>
                </a:tc>
                <a:extLst>
                  <a:ext uri="{0D108BD9-81ED-4DB2-BD59-A6C34878D82A}">
                    <a16:rowId xmlns:a16="http://schemas.microsoft.com/office/drawing/2014/main" val="616776516"/>
                  </a:ext>
                </a:extLst>
              </a:tr>
              <a:tr h="1026597">
                <a:tc>
                  <a:txBody>
                    <a:bodyPr/>
                    <a:lstStyle/>
                    <a:p>
                      <a:pPr algn="l" fontAlgn="ctr"/>
                      <a:r>
                        <a:rPr lang="ru-RU" sz="1050" u="none" strike="noStrike">
                          <a:effectLst/>
                        </a:rPr>
                        <a:t>Доля муниципальных служащих, прошедших обучение по программам профессиональной переподготовки и повышения квалификации в соответствии с планом - заказом, от общего числа муниципальных служащих </a:t>
                      </a:r>
                      <a:endParaRPr lang="ru-RU" sz="1050" b="0" i="0" u="none" strike="noStrike">
                        <a:solidFill>
                          <a:srgbClr val="000000"/>
                        </a:solidFill>
                        <a:effectLst/>
                        <a:latin typeface="Arial" panose="020B0604020202020204" pitchFamily="34" charset="0"/>
                      </a:endParaRPr>
                    </a:p>
                  </a:txBody>
                  <a:tcPr marL="6562" marR="6562" marT="6562" marB="0" anchor="ctr"/>
                </a:tc>
                <a:tc>
                  <a:txBody>
                    <a:bodyPr/>
                    <a:lstStyle/>
                    <a:p>
                      <a:pPr algn="ctr" fontAlgn="ctr"/>
                      <a:r>
                        <a:rPr lang="ru-RU" sz="1050" u="none" strike="noStrike">
                          <a:effectLst/>
                        </a:rPr>
                        <a:t>Показатель муниципальной программы</a:t>
                      </a:r>
                      <a:endParaRPr lang="ru-RU" sz="1050" b="0" i="0" u="none" strike="noStrike">
                        <a:solidFill>
                          <a:srgbClr val="000000"/>
                        </a:solidFill>
                        <a:effectLst/>
                        <a:latin typeface="Arial" panose="020B0604020202020204" pitchFamily="34" charset="0"/>
                      </a:endParaRPr>
                    </a:p>
                  </a:txBody>
                  <a:tcPr marL="6562" marR="6562" marT="6562" marB="0" anchor="ctr"/>
                </a:tc>
                <a:tc>
                  <a:txBody>
                    <a:bodyPr/>
                    <a:lstStyle/>
                    <a:p>
                      <a:pPr algn="ctr" fontAlgn="ctr"/>
                      <a:r>
                        <a:rPr lang="ru-RU" sz="1050" u="none" strike="noStrike">
                          <a:effectLst/>
                        </a:rPr>
                        <a:t>Процент</a:t>
                      </a:r>
                      <a:endParaRPr lang="ru-RU" sz="1050" b="0" i="0" u="none" strike="noStrike">
                        <a:solidFill>
                          <a:srgbClr val="000000"/>
                        </a:solidFill>
                        <a:effectLst/>
                        <a:latin typeface="Arial" panose="020B0604020202020204" pitchFamily="34" charset="0"/>
                      </a:endParaRPr>
                    </a:p>
                  </a:txBody>
                  <a:tcPr marL="6562" marR="6562" marT="6562" marB="0" anchor="ctr"/>
                </a:tc>
                <a:tc>
                  <a:txBody>
                    <a:bodyPr/>
                    <a:lstStyle/>
                    <a:p>
                      <a:pPr algn="ctr" fontAlgn="ctr"/>
                      <a:r>
                        <a:rPr lang="ru-RU" sz="1050" u="none" strike="noStrike">
                          <a:effectLst/>
                        </a:rPr>
                        <a:t>13</a:t>
                      </a:r>
                      <a:endParaRPr lang="ru-RU" sz="1050" b="0" i="0" u="none" strike="noStrike">
                        <a:solidFill>
                          <a:srgbClr val="000000"/>
                        </a:solidFill>
                        <a:effectLst/>
                        <a:latin typeface="Arial" panose="020B0604020202020204" pitchFamily="34" charset="0"/>
                      </a:endParaRPr>
                    </a:p>
                  </a:txBody>
                  <a:tcPr marL="6562" marR="6562" marT="6562" marB="0" anchor="ctr"/>
                </a:tc>
                <a:tc>
                  <a:txBody>
                    <a:bodyPr/>
                    <a:lstStyle/>
                    <a:p>
                      <a:pPr marL="0" algn="ctr" defTabSz="914400" rtl="0" eaLnBrk="1" fontAlgn="ctr" latinLnBrk="0" hangingPunct="1"/>
                      <a:r>
                        <a:rPr lang="ru-RU" sz="1050" u="none" strike="noStrike" kern="1200" dirty="0">
                          <a:solidFill>
                            <a:schemeClr val="dk1"/>
                          </a:solidFill>
                          <a:effectLst/>
                          <a:latin typeface="+mn-lt"/>
                          <a:ea typeface="+mn-ea"/>
                          <a:cs typeface="+mn-cs"/>
                        </a:rPr>
                        <a:t>28</a:t>
                      </a:r>
                    </a:p>
                  </a:txBody>
                  <a:tcPr marL="6562" marR="6562" marT="6562" marB="0" anchor="ctr"/>
                </a:tc>
                <a:tc>
                  <a:txBody>
                    <a:bodyPr/>
                    <a:lstStyle/>
                    <a:p>
                      <a:pPr algn="ctr" fontAlgn="ctr"/>
                      <a:r>
                        <a:rPr lang="ru-RU" sz="1050" u="none" strike="noStrike" dirty="0">
                          <a:effectLst/>
                        </a:rPr>
                        <a:t>20</a:t>
                      </a:r>
                      <a:endParaRPr lang="ru-RU" sz="1050" b="0" i="0" u="none" strike="noStrike" dirty="0">
                        <a:solidFill>
                          <a:srgbClr val="000000"/>
                        </a:solidFill>
                        <a:effectLst/>
                        <a:latin typeface="Arial" panose="020B0604020202020204" pitchFamily="34" charset="0"/>
                      </a:endParaRPr>
                    </a:p>
                  </a:txBody>
                  <a:tcPr marL="6562" marR="6562" marT="6562" marB="0" anchor="ctr"/>
                </a:tc>
                <a:tc>
                  <a:txBody>
                    <a:bodyPr/>
                    <a:lstStyle/>
                    <a:p>
                      <a:pPr algn="ctr" fontAlgn="ctr"/>
                      <a:r>
                        <a:rPr lang="ru-RU" sz="1050" u="none" strike="noStrike">
                          <a:effectLst/>
                        </a:rPr>
                        <a:t>20</a:t>
                      </a:r>
                      <a:endParaRPr lang="ru-RU" sz="1050" b="0" i="0" u="none" strike="noStrike">
                        <a:solidFill>
                          <a:srgbClr val="000000"/>
                        </a:solidFill>
                        <a:effectLst/>
                        <a:latin typeface="Arial" panose="020B0604020202020204" pitchFamily="34" charset="0"/>
                      </a:endParaRPr>
                    </a:p>
                  </a:txBody>
                  <a:tcPr marL="6562" marR="6562" marT="6562" marB="0" anchor="ctr"/>
                </a:tc>
                <a:tc>
                  <a:txBody>
                    <a:bodyPr/>
                    <a:lstStyle/>
                    <a:p>
                      <a:pPr algn="ctr" fontAlgn="ctr"/>
                      <a:r>
                        <a:rPr lang="ru-RU" sz="1050" u="none" strike="noStrike">
                          <a:effectLst/>
                        </a:rPr>
                        <a:t>20</a:t>
                      </a:r>
                      <a:endParaRPr lang="ru-RU" sz="1050" b="0" i="0" u="none" strike="noStrike">
                        <a:solidFill>
                          <a:srgbClr val="000000"/>
                        </a:solidFill>
                        <a:effectLst/>
                        <a:latin typeface="Arial" panose="020B0604020202020204" pitchFamily="34" charset="0"/>
                      </a:endParaRPr>
                    </a:p>
                  </a:txBody>
                  <a:tcPr marL="6562" marR="6562" marT="6562" marB="0" anchor="ctr"/>
                </a:tc>
                <a:tc>
                  <a:txBody>
                    <a:bodyPr/>
                    <a:lstStyle/>
                    <a:p>
                      <a:pPr algn="ctr" fontAlgn="ctr"/>
                      <a:r>
                        <a:rPr lang="ru-RU" sz="1050" u="none" strike="noStrike">
                          <a:effectLst/>
                        </a:rPr>
                        <a:t>20</a:t>
                      </a:r>
                      <a:endParaRPr lang="ru-RU" sz="1050" b="0" i="0" u="none" strike="noStrike">
                        <a:solidFill>
                          <a:srgbClr val="000000"/>
                        </a:solidFill>
                        <a:effectLst/>
                        <a:latin typeface="Arial" panose="020B0604020202020204" pitchFamily="34" charset="0"/>
                      </a:endParaRPr>
                    </a:p>
                  </a:txBody>
                  <a:tcPr marL="6562" marR="6562" marT="6562" marB="0" anchor="ctr"/>
                </a:tc>
                <a:extLst>
                  <a:ext uri="{0D108BD9-81ED-4DB2-BD59-A6C34878D82A}">
                    <a16:rowId xmlns:a16="http://schemas.microsoft.com/office/drawing/2014/main" val="2314038215"/>
                  </a:ext>
                </a:extLst>
              </a:tr>
              <a:tr h="410640">
                <a:tc>
                  <a:txBody>
                    <a:bodyPr/>
                    <a:lstStyle/>
                    <a:p>
                      <a:pPr algn="l" fontAlgn="ctr"/>
                      <a:r>
                        <a:rPr lang="ru-RU" sz="1050" u="none" strike="noStrike">
                          <a:effectLst/>
                        </a:rPr>
                        <a:t>Подпрограмма IV «Управление муниципальными финансами»</a:t>
                      </a:r>
                      <a:endParaRPr lang="ru-RU" sz="1050" b="1" i="0" u="none" strike="noStrike">
                        <a:solidFill>
                          <a:srgbClr val="000000"/>
                        </a:solidFill>
                        <a:effectLst/>
                        <a:latin typeface="Arial" panose="020B0604020202020204" pitchFamily="34" charset="0"/>
                      </a:endParaRPr>
                    </a:p>
                  </a:txBody>
                  <a:tcPr marL="6562" marR="6562" marT="6562" marB="0" anchor="ctr"/>
                </a:tc>
                <a:tc>
                  <a:txBody>
                    <a:bodyPr/>
                    <a:lstStyle/>
                    <a:p>
                      <a:pPr algn="ctr" fontAlgn="ctr"/>
                      <a:r>
                        <a:rPr lang="ru-RU" sz="1050" u="none" strike="noStrike">
                          <a:effectLst/>
                        </a:rPr>
                        <a:t> </a:t>
                      </a:r>
                      <a:endParaRPr lang="ru-RU" sz="1050" b="0" i="0" u="none" strike="noStrike">
                        <a:solidFill>
                          <a:srgbClr val="000000"/>
                        </a:solidFill>
                        <a:effectLst/>
                        <a:latin typeface="Arial" panose="020B0604020202020204" pitchFamily="34" charset="0"/>
                      </a:endParaRPr>
                    </a:p>
                  </a:txBody>
                  <a:tcPr marL="6562" marR="6562" marT="6562" marB="0" anchor="ctr"/>
                </a:tc>
                <a:tc>
                  <a:txBody>
                    <a:bodyPr/>
                    <a:lstStyle/>
                    <a:p>
                      <a:pPr algn="ctr" fontAlgn="ctr"/>
                      <a:r>
                        <a:rPr lang="ru-RU" sz="1050" u="none" strike="noStrike">
                          <a:effectLst/>
                        </a:rPr>
                        <a:t> </a:t>
                      </a:r>
                      <a:endParaRPr lang="ru-RU" sz="1050" b="0" i="0" u="none" strike="noStrike">
                        <a:solidFill>
                          <a:srgbClr val="000000"/>
                        </a:solidFill>
                        <a:effectLst/>
                        <a:latin typeface="Arial" panose="020B0604020202020204" pitchFamily="34" charset="0"/>
                      </a:endParaRPr>
                    </a:p>
                  </a:txBody>
                  <a:tcPr marL="6562" marR="6562" marT="6562" marB="0" anchor="ctr"/>
                </a:tc>
                <a:tc>
                  <a:txBody>
                    <a:bodyPr/>
                    <a:lstStyle/>
                    <a:p>
                      <a:pPr algn="ctr" fontAlgn="ctr"/>
                      <a:r>
                        <a:rPr lang="ru-RU" sz="1050" u="none" strike="noStrike">
                          <a:effectLst/>
                        </a:rPr>
                        <a:t> </a:t>
                      </a:r>
                      <a:endParaRPr lang="ru-RU" sz="1050" b="0" i="0" u="none" strike="noStrike">
                        <a:solidFill>
                          <a:srgbClr val="000000"/>
                        </a:solidFill>
                        <a:effectLst/>
                        <a:latin typeface="Arial" panose="020B0604020202020204" pitchFamily="34" charset="0"/>
                      </a:endParaRPr>
                    </a:p>
                  </a:txBody>
                  <a:tcPr marL="6562" marR="6562" marT="6562" marB="0" anchor="ctr"/>
                </a:tc>
                <a:tc>
                  <a:txBody>
                    <a:bodyPr/>
                    <a:lstStyle/>
                    <a:p>
                      <a:pPr algn="ctr" fontAlgn="ctr"/>
                      <a:r>
                        <a:rPr lang="ru-RU" sz="1050" u="none" strike="noStrike">
                          <a:effectLst/>
                        </a:rPr>
                        <a:t> </a:t>
                      </a:r>
                      <a:endParaRPr lang="ru-RU" sz="1050" b="0" i="0" u="none" strike="noStrike">
                        <a:solidFill>
                          <a:srgbClr val="000000"/>
                        </a:solidFill>
                        <a:effectLst/>
                        <a:latin typeface="Arial" panose="020B0604020202020204" pitchFamily="34" charset="0"/>
                      </a:endParaRPr>
                    </a:p>
                  </a:txBody>
                  <a:tcPr marL="6562" marR="6562" marT="6562" marB="0" anchor="ctr"/>
                </a:tc>
                <a:tc>
                  <a:txBody>
                    <a:bodyPr/>
                    <a:lstStyle/>
                    <a:p>
                      <a:pPr algn="ctr" fontAlgn="ctr"/>
                      <a:r>
                        <a:rPr lang="ru-RU" sz="1050" u="none" strike="noStrike">
                          <a:effectLst/>
                        </a:rPr>
                        <a:t> </a:t>
                      </a:r>
                      <a:endParaRPr lang="ru-RU" sz="1050" b="0" i="0" u="none" strike="noStrike">
                        <a:solidFill>
                          <a:srgbClr val="000000"/>
                        </a:solidFill>
                        <a:effectLst/>
                        <a:latin typeface="Arial" panose="020B0604020202020204" pitchFamily="34" charset="0"/>
                      </a:endParaRPr>
                    </a:p>
                  </a:txBody>
                  <a:tcPr marL="6562" marR="6562" marT="6562" marB="0" anchor="ctr"/>
                </a:tc>
                <a:tc>
                  <a:txBody>
                    <a:bodyPr/>
                    <a:lstStyle/>
                    <a:p>
                      <a:pPr algn="ctr" fontAlgn="ctr"/>
                      <a:r>
                        <a:rPr lang="ru-RU" sz="1050" u="none" strike="noStrike">
                          <a:effectLst/>
                        </a:rPr>
                        <a:t> </a:t>
                      </a:r>
                      <a:endParaRPr lang="ru-RU" sz="1050" b="0" i="0" u="none" strike="noStrike">
                        <a:solidFill>
                          <a:srgbClr val="000000"/>
                        </a:solidFill>
                        <a:effectLst/>
                        <a:latin typeface="Arial" panose="020B0604020202020204" pitchFamily="34" charset="0"/>
                      </a:endParaRPr>
                    </a:p>
                  </a:txBody>
                  <a:tcPr marL="6562" marR="6562" marT="6562" marB="0" anchor="ctr"/>
                </a:tc>
                <a:tc>
                  <a:txBody>
                    <a:bodyPr/>
                    <a:lstStyle/>
                    <a:p>
                      <a:pPr algn="ctr" fontAlgn="ctr"/>
                      <a:r>
                        <a:rPr lang="ru-RU" sz="1050" u="none" strike="noStrike">
                          <a:effectLst/>
                        </a:rPr>
                        <a:t> </a:t>
                      </a:r>
                      <a:endParaRPr lang="ru-RU" sz="1050" b="0" i="0" u="none" strike="noStrike">
                        <a:solidFill>
                          <a:srgbClr val="000000"/>
                        </a:solidFill>
                        <a:effectLst/>
                        <a:latin typeface="Calibri" panose="020F0502020204030204" pitchFamily="34" charset="0"/>
                      </a:endParaRPr>
                    </a:p>
                  </a:txBody>
                  <a:tcPr marL="6562" marR="6562" marT="6562" marB="0" anchor="ctr"/>
                </a:tc>
                <a:tc>
                  <a:txBody>
                    <a:bodyPr/>
                    <a:lstStyle/>
                    <a:p>
                      <a:pPr algn="ctr" fontAlgn="ctr"/>
                      <a:r>
                        <a:rPr lang="ru-RU" sz="1050" u="none" strike="noStrike">
                          <a:effectLst/>
                        </a:rPr>
                        <a:t> </a:t>
                      </a:r>
                      <a:endParaRPr lang="ru-RU" sz="1050" b="0" i="0" u="none" strike="noStrike">
                        <a:solidFill>
                          <a:srgbClr val="000000"/>
                        </a:solidFill>
                        <a:effectLst/>
                        <a:latin typeface="Calibri" panose="020F0502020204030204" pitchFamily="34" charset="0"/>
                      </a:endParaRPr>
                    </a:p>
                  </a:txBody>
                  <a:tcPr marL="6562" marR="6562" marT="6562" marB="0" anchor="ctr"/>
                </a:tc>
                <a:extLst>
                  <a:ext uri="{0D108BD9-81ED-4DB2-BD59-A6C34878D82A}">
                    <a16:rowId xmlns:a16="http://schemas.microsoft.com/office/drawing/2014/main" val="18674682"/>
                  </a:ext>
                </a:extLst>
              </a:tr>
              <a:tr h="615959">
                <a:tc>
                  <a:txBody>
                    <a:bodyPr/>
                    <a:lstStyle/>
                    <a:p>
                      <a:pPr algn="l" fontAlgn="ctr"/>
                      <a:r>
                        <a:rPr lang="ru-RU" sz="1050" u="none" strike="noStrike">
                          <a:effectLst/>
                        </a:rPr>
                        <a:t>Исполнение бюджета городского округа Долгопрудный по налоговым и неналоговым доходам к первоначально утвержденному уровню</a:t>
                      </a:r>
                      <a:endParaRPr lang="ru-RU" sz="1050" b="0" i="0" u="none" strike="noStrike">
                        <a:solidFill>
                          <a:srgbClr val="000000"/>
                        </a:solidFill>
                        <a:effectLst/>
                        <a:latin typeface="Arial" panose="020B0604020202020204" pitchFamily="34" charset="0"/>
                      </a:endParaRPr>
                    </a:p>
                  </a:txBody>
                  <a:tcPr marL="6562" marR="6562" marT="6562" marB="0" anchor="ctr"/>
                </a:tc>
                <a:tc>
                  <a:txBody>
                    <a:bodyPr/>
                    <a:lstStyle/>
                    <a:p>
                      <a:pPr algn="ctr" fontAlgn="ctr"/>
                      <a:r>
                        <a:rPr lang="ru-RU" sz="1050" u="none" strike="noStrike">
                          <a:effectLst/>
                        </a:rPr>
                        <a:t>Показатель муниципальной программы</a:t>
                      </a:r>
                      <a:endParaRPr lang="ru-RU" sz="1050" b="0" i="0" u="none" strike="noStrike">
                        <a:solidFill>
                          <a:srgbClr val="000000"/>
                        </a:solidFill>
                        <a:effectLst/>
                        <a:latin typeface="Arial" panose="020B0604020202020204" pitchFamily="34" charset="0"/>
                      </a:endParaRPr>
                    </a:p>
                  </a:txBody>
                  <a:tcPr marL="6562" marR="6562" marT="6562" marB="0" anchor="ctr"/>
                </a:tc>
                <a:tc>
                  <a:txBody>
                    <a:bodyPr/>
                    <a:lstStyle/>
                    <a:p>
                      <a:pPr algn="ctr" fontAlgn="ctr"/>
                      <a:r>
                        <a:rPr lang="ru-RU" sz="1050" u="none" strike="noStrike">
                          <a:effectLst/>
                        </a:rPr>
                        <a:t>Процент</a:t>
                      </a:r>
                      <a:endParaRPr lang="ru-RU" sz="1050" b="0" i="0" u="none" strike="noStrike">
                        <a:solidFill>
                          <a:srgbClr val="000000"/>
                        </a:solidFill>
                        <a:effectLst/>
                        <a:latin typeface="Arial" panose="020B0604020202020204" pitchFamily="34" charset="0"/>
                      </a:endParaRPr>
                    </a:p>
                  </a:txBody>
                  <a:tcPr marL="6562" marR="6562" marT="6562" marB="0" anchor="ctr"/>
                </a:tc>
                <a:tc>
                  <a:txBody>
                    <a:bodyPr/>
                    <a:lstStyle/>
                    <a:p>
                      <a:pPr algn="ctr" fontAlgn="ctr"/>
                      <a:r>
                        <a:rPr lang="ru-RU" sz="1050" u="none" strike="noStrike" dirty="0">
                          <a:effectLst/>
                        </a:rPr>
                        <a:t>≥100,2</a:t>
                      </a:r>
                      <a:endParaRPr lang="ru-RU" sz="1050" b="0" i="0" u="none" strike="noStrike" dirty="0">
                        <a:solidFill>
                          <a:srgbClr val="000000"/>
                        </a:solidFill>
                        <a:effectLst/>
                        <a:latin typeface="Arial" panose="020B0604020202020204" pitchFamily="34" charset="0"/>
                      </a:endParaRPr>
                    </a:p>
                  </a:txBody>
                  <a:tcPr marL="6562" marR="6562" marT="6562" marB="0" anchor="ct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ru-RU" sz="1050" b="0" i="0" u="none" strike="noStrike" dirty="0">
                          <a:solidFill>
                            <a:srgbClr val="000000"/>
                          </a:solidFill>
                          <a:effectLst/>
                          <a:latin typeface="+mn-lt"/>
                        </a:rPr>
                        <a:t>113,6</a:t>
                      </a:r>
                    </a:p>
                  </a:txBody>
                  <a:tcPr marL="6562" marR="6562" marT="6562" marB="0" anchor="ctr"/>
                </a:tc>
                <a:tc>
                  <a:txBody>
                    <a:bodyPr/>
                    <a:lstStyle/>
                    <a:p>
                      <a:pPr algn="ctr" fontAlgn="ctr"/>
                      <a:r>
                        <a:rPr lang="ru-RU" sz="1050" u="none" strike="noStrike">
                          <a:effectLst/>
                        </a:rPr>
                        <a:t>≥100,0</a:t>
                      </a:r>
                      <a:endParaRPr lang="ru-RU" sz="1050" b="0" i="0" u="none" strike="noStrike">
                        <a:solidFill>
                          <a:srgbClr val="000000"/>
                        </a:solidFill>
                        <a:effectLst/>
                        <a:latin typeface="Arial" panose="020B0604020202020204" pitchFamily="34" charset="0"/>
                      </a:endParaRPr>
                    </a:p>
                  </a:txBody>
                  <a:tcPr marL="6562" marR="6562" marT="6562" marB="0" anchor="ctr"/>
                </a:tc>
                <a:tc>
                  <a:txBody>
                    <a:bodyPr/>
                    <a:lstStyle/>
                    <a:p>
                      <a:pPr algn="ctr" fontAlgn="ctr"/>
                      <a:r>
                        <a:rPr lang="ru-RU" sz="1050" u="none" strike="noStrike" dirty="0">
                          <a:effectLst/>
                        </a:rPr>
                        <a:t>≥100,0</a:t>
                      </a:r>
                      <a:endParaRPr lang="ru-RU" sz="1050" b="0" i="0" u="none" strike="noStrike" dirty="0">
                        <a:solidFill>
                          <a:srgbClr val="000000"/>
                        </a:solidFill>
                        <a:effectLst/>
                        <a:latin typeface="Arial" panose="020B0604020202020204" pitchFamily="34" charset="0"/>
                      </a:endParaRPr>
                    </a:p>
                  </a:txBody>
                  <a:tcPr marL="6562" marR="6562" marT="6562" marB="0" anchor="ctr"/>
                </a:tc>
                <a:tc>
                  <a:txBody>
                    <a:bodyPr/>
                    <a:lstStyle/>
                    <a:p>
                      <a:pPr algn="ctr" fontAlgn="ctr"/>
                      <a:r>
                        <a:rPr lang="ru-RU" sz="1050" u="none" strike="noStrike" dirty="0">
                          <a:effectLst/>
                        </a:rPr>
                        <a:t>≥100,0</a:t>
                      </a:r>
                      <a:endParaRPr lang="ru-RU" sz="1050" b="0" i="0" u="none" strike="noStrike" dirty="0">
                        <a:solidFill>
                          <a:srgbClr val="000000"/>
                        </a:solidFill>
                        <a:effectLst/>
                        <a:latin typeface="Arial" panose="020B0604020202020204" pitchFamily="34" charset="0"/>
                      </a:endParaRPr>
                    </a:p>
                  </a:txBody>
                  <a:tcPr marL="6562" marR="6562" marT="6562" marB="0" anchor="ctr"/>
                </a:tc>
                <a:tc>
                  <a:txBody>
                    <a:bodyPr/>
                    <a:lstStyle/>
                    <a:p>
                      <a:pPr algn="ctr" fontAlgn="ctr"/>
                      <a:r>
                        <a:rPr lang="ru-RU" sz="1050" u="none" strike="noStrike">
                          <a:effectLst/>
                        </a:rPr>
                        <a:t>≥100,3</a:t>
                      </a:r>
                      <a:endParaRPr lang="ru-RU" sz="1050" b="0" i="0" u="none" strike="noStrike">
                        <a:solidFill>
                          <a:srgbClr val="000000"/>
                        </a:solidFill>
                        <a:effectLst/>
                        <a:latin typeface="Arial" panose="020B0604020202020204" pitchFamily="34" charset="0"/>
                      </a:endParaRPr>
                    </a:p>
                  </a:txBody>
                  <a:tcPr marL="6562" marR="6562" marT="6562" marB="0" anchor="ctr"/>
                </a:tc>
                <a:extLst>
                  <a:ext uri="{0D108BD9-81ED-4DB2-BD59-A6C34878D82A}">
                    <a16:rowId xmlns:a16="http://schemas.microsoft.com/office/drawing/2014/main" val="3906658384"/>
                  </a:ext>
                </a:extLst>
              </a:tr>
              <a:tr h="821279">
                <a:tc>
                  <a:txBody>
                    <a:bodyPr/>
                    <a:lstStyle/>
                    <a:p>
                      <a:pPr algn="l" fontAlgn="ctr"/>
                      <a:r>
                        <a:rPr lang="ru-RU" sz="1050" u="none" strike="noStrike" dirty="0">
                          <a:effectLst/>
                        </a:rPr>
                        <a:t>Отношение дефицита бюджета к доходам бюджета без учета безвозмездных поступлений и (или) поступлений налоговых доходов по дополнительным нормативам отчислений</a:t>
                      </a:r>
                      <a:endParaRPr lang="ru-RU" sz="1050" b="0" i="0" u="none" strike="noStrike" dirty="0">
                        <a:solidFill>
                          <a:srgbClr val="000000"/>
                        </a:solidFill>
                        <a:effectLst/>
                        <a:latin typeface="Arial" panose="020B0604020202020204" pitchFamily="34" charset="0"/>
                      </a:endParaRPr>
                    </a:p>
                  </a:txBody>
                  <a:tcPr marL="6562" marR="6562" marT="6562" marB="0" anchor="ctr"/>
                </a:tc>
                <a:tc>
                  <a:txBody>
                    <a:bodyPr/>
                    <a:lstStyle/>
                    <a:p>
                      <a:pPr algn="ctr" fontAlgn="ctr"/>
                      <a:r>
                        <a:rPr lang="ru-RU" sz="1050" u="none" strike="noStrike">
                          <a:effectLst/>
                        </a:rPr>
                        <a:t>Показатель муниципальной программы</a:t>
                      </a:r>
                      <a:endParaRPr lang="ru-RU" sz="1050" b="0" i="0" u="none" strike="noStrike">
                        <a:solidFill>
                          <a:srgbClr val="000000"/>
                        </a:solidFill>
                        <a:effectLst/>
                        <a:latin typeface="Arial" panose="020B0604020202020204" pitchFamily="34" charset="0"/>
                      </a:endParaRPr>
                    </a:p>
                  </a:txBody>
                  <a:tcPr marL="6562" marR="6562" marT="6562" marB="0" anchor="ctr"/>
                </a:tc>
                <a:tc>
                  <a:txBody>
                    <a:bodyPr/>
                    <a:lstStyle/>
                    <a:p>
                      <a:pPr algn="ctr" fontAlgn="ctr"/>
                      <a:r>
                        <a:rPr lang="ru-RU" sz="1050" u="none" strike="noStrike">
                          <a:effectLst/>
                        </a:rPr>
                        <a:t>Процент</a:t>
                      </a:r>
                      <a:endParaRPr lang="ru-RU" sz="1050" b="0" i="0" u="none" strike="noStrike">
                        <a:solidFill>
                          <a:srgbClr val="000000"/>
                        </a:solidFill>
                        <a:effectLst/>
                        <a:latin typeface="Arial" panose="020B0604020202020204" pitchFamily="34" charset="0"/>
                      </a:endParaRPr>
                    </a:p>
                  </a:txBody>
                  <a:tcPr marL="6562" marR="6562" marT="6562" marB="0" anchor="ctr"/>
                </a:tc>
                <a:tc>
                  <a:txBody>
                    <a:bodyPr/>
                    <a:lstStyle/>
                    <a:p>
                      <a:pPr algn="ctr" fontAlgn="ctr"/>
                      <a:r>
                        <a:rPr lang="ru-RU" sz="1050" u="none" strike="noStrike">
                          <a:effectLst/>
                        </a:rPr>
                        <a:t>≤10,2</a:t>
                      </a:r>
                      <a:endParaRPr lang="ru-RU" sz="1050" b="0" i="0" u="none" strike="noStrike">
                        <a:solidFill>
                          <a:srgbClr val="000000"/>
                        </a:solidFill>
                        <a:effectLst/>
                        <a:latin typeface="Arial" panose="020B0604020202020204" pitchFamily="34" charset="0"/>
                      </a:endParaRPr>
                    </a:p>
                  </a:txBody>
                  <a:tcPr marL="6562" marR="6562" marT="6562" marB="0" anchor="ctr"/>
                </a:tc>
                <a:tc>
                  <a:txBody>
                    <a:bodyPr/>
                    <a:lstStyle/>
                    <a:p>
                      <a:pPr algn="ctr" fontAlgn="ctr"/>
                      <a:r>
                        <a:rPr lang="ru-RU" sz="1050" u="none" strike="noStrike" dirty="0">
                          <a:effectLst/>
                        </a:rPr>
                        <a:t>0</a:t>
                      </a:r>
                      <a:endParaRPr lang="ru-RU" sz="1050" b="0" i="0" u="none" strike="noStrike" dirty="0">
                        <a:solidFill>
                          <a:srgbClr val="000000"/>
                        </a:solidFill>
                        <a:effectLst/>
                        <a:latin typeface="Arial" panose="020B0604020202020204" pitchFamily="34" charset="0"/>
                      </a:endParaRPr>
                    </a:p>
                  </a:txBody>
                  <a:tcPr marL="6562" marR="6562" marT="6562" marB="0" anchor="ctr"/>
                </a:tc>
                <a:tc>
                  <a:txBody>
                    <a:bodyPr/>
                    <a:lstStyle/>
                    <a:p>
                      <a:pPr algn="ctr" fontAlgn="ctr"/>
                      <a:r>
                        <a:rPr lang="ru-RU" sz="1050" u="none" strike="noStrike">
                          <a:effectLst/>
                        </a:rPr>
                        <a:t>≤10,0</a:t>
                      </a:r>
                      <a:endParaRPr lang="ru-RU" sz="1050" b="0" i="0" u="none" strike="noStrike">
                        <a:solidFill>
                          <a:srgbClr val="000000"/>
                        </a:solidFill>
                        <a:effectLst/>
                        <a:latin typeface="Arial" panose="020B0604020202020204" pitchFamily="34" charset="0"/>
                      </a:endParaRPr>
                    </a:p>
                  </a:txBody>
                  <a:tcPr marL="6562" marR="6562" marT="6562" marB="0" anchor="ctr"/>
                </a:tc>
                <a:tc>
                  <a:txBody>
                    <a:bodyPr/>
                    <a:lstStyle/>
                    <a:p>
                      <a:pPr algn="ctr" fontAlgn="ctr"/>
                      <a:r>
                        <a:rPr lang="ru-RU" sz="1050" u="none" strike="noStrike">
                          <a:effectLst/>
                        </a:rPr>
                        <a:t>≤10,1</a:t>
                      </a:r>
                      <a:endParaRPr lang="ru-RU" sz="1050" b="0" i="0" u="none" strike="noStrike">
                        <a:solidFill>
                          <a:srgbClr val="000000"/>
                        </a:solidFill>
                        <a:effectLst/>
                        <a:latin typeface="Arial" panose="020B0604020202020204" pitchFamily="34" charset="0"/>
                      </a:endParaRPr>
                    </a:p>
                  </a:txBody>
                  <a:tcPr marL="6562" marR="6562" marT="6562" marB="0" anchor="ctr"/>
                </a:tc>
                <a:tc>
                  <a:txBody>
                    <a:bodyPr/>
                    <a:lstStyle/>
                    <a:p>
                      <a:pPr algn="ctr" fontAlgn="ctr"/>
                      <a:r>
                        <a:rPr lang="ru-RU" sz="1050" u="none" strike="noStrike">
                          <a:effectLst/>
                        </a:rPr>
                        <a:t>≤10,2</a:t>
                      </a:r>
                      <a:endParaRPr lang="ru-RU" sz="1050" b="0" i="0" u="none" strike="noStrike">
                        <a:solidFill>
                          <a:srgbClr val="000000"/>
                        </a:solidFill>
                        <a:effectLst/>
                        <a:latin typeface="Arial" panose="020B0604020202020204" pitchFamily="34" charset="0"/>
                      </a:endParaRPr>
                    </a:p>
                  </a:txBody>
                  <a:tcPr marL="6562" marR="6562" marT="6562" marB="0" anchor="ctr"/>
                </a:tc>
                <a:tc>
                  <a:txBody>
                    <a:bodyPr/>
                    <a:lstStyle/>
                    <a:p>
                      <a:pPr algn="ctr" fontAlgn="ctr"/>
                      <a:r>
                        <a:rPr lang="ru-RU" sz="1050" u="none" strike="noStrike">
                          <a:effectLst/>
                        </a:rPr>
                        <a:t>≤10,3</a:t>
                      </a:r>
                      <a:endParaRPr lang="ru-RU" sz="1050" b="0" i="0" u="none" strike="noStrike">
                        <a:solidFill>
                          <a:srgbClr val="000000"/>
                        </a:solidFill>
                        <a:effectLst/>
                        <a:latin typeface="Arial" panose="020B0604020202020204" pitchFamily="34" charset="0"/>
                      </a:endParaRPr>
                    </a:p>
                  </a:txBody>
                  <a:tcPr marL="6562" marR="6562" marT="6562" marB="0" anchor="ctr"/>
                </a:tc>
                <a:extLst>
                  <a:ext uri="{0D108BD9-81ED-4DB2-BD59-A6C34878D82A}">
                    <a16:rowId xmlns:a16="http://schemas.microsoft.com/office/drawing/2014/main" val="3126706980"/>
                  </a:ext>
                </a:extLst>
              </a:tr>
              <a:tr h="1026597">
                <a:tc>
                  <a:txBody>
                    <a:bodyPr/>
                    <a:lstStyle/>
                    <a:p>
                      <a:pPr algn="l" fontAlgn="ctr"/>
                      <a:r>
                        <a:rPr lang="ru-RU" sz="1050" u="none" strike="noStrike">
                          <a:effectLst/>
                        </a:rPr>
                        <a:t>Отношение объема муниципального долга к годовому объему доходов  бюджета без учета безвозмездных поступлений и (или) поступлений налоговых доходов по дополнительным нормативам отчислений</a:t>
                      </a:r>
                      <a:endParaRPr lang="ru-RU" sz="1050" b="0" i="0" u="none" strike="noStrike">
                        <a:solidFill>
                          <a:srgbClr val="000000"/>
                        </a:solidFill>
                        <a:effectLst/>
                        <a:latin typeface="Arial" panose="020B0604020202020204" pitchFamily="34" charset="0"/>
                      </a:endParaRPr>
                    </a:p>
                  </a:txBody>
                  <a:tcPr marL="6562" marR="6562" marT="6562" marB="0" anchor="ctr"/>
                </a:tc>
                <a:tc>
                  <a:txBody>
                    <a:bodyPr/>
                    <a:lstStyle/>
                    <a:p>
                      <a:pPr algn="ctr" fontAlgn="ctr"/>
                      <a:r>
                        <a:rPr lang="ru-RU" sz="1050" u="none" strike="noStrike">
                          <a:effectLst/>
                        </a:rPr>
                        <a:t>Показатель муниципальной программы</a:t>
                      </a:r>
                      <a:endParaRPr lang="ru-RU" sz="1050" b="0" i="0" u="none" strike="noStrike">
                        <a:solidFill>
                          <a:srgbClr val="000000"/>
                        </a:solidFill>
                        <a:effectLst/>
                        <a:latin typeface="Arial" panose="020B0604020202020204" pitchFamily="34" charset="0"/>
                      </a:endParaRPr>
                    </a:p>
                  </a:txBody>
                  <a:tcPr marL="6562" marR="6562" marT="6562" marB="0" anchor="ctr"/>
                </a:tc>
                <a:tc>
                  <a:txBody>
                    <a:bodyPr/>
                    <a:lstStyle/>
                    <a:p>
                      <a:pPr algn="ctr" fontAlgn="ctr"/>
                      <a:r>
                        <a:rPr lang="ru-RU" sz="1050" u="none" strike="noStrike">
                          <a:effectLst/>
                        </a:rPr>
                        <a:t>Процент</a:t>
                      </a:r>
                      <a:endParaRPr lang="ru-RU" sz="1050" b="0" i="0" u="none" strike="noStrike">
                        <a:solidFill>
                          <a:srgbClr val="000000"/>
                        </a:solidFill>
                        <a:effectLst/>
                        <a:latin typeface="Arial" panose="020B0604020202020204" pitchFamily="34" charset="0"/>
                      </a:endParaRPr>
                    </a:p>
                  </a:txBody>
                  <a:tcPr marL="6562" marR="6562" marT="6562" marB="0" anchor="ctr"/>
                </a:tc>
                <a:tc>
                  <a:txBody>
                    <a:bodyPr/>
                    <a:lstStyle/>
                    <a:p>
                      <a:pPr algn="ctr" fontAlgn="ctr"/>
                      <a:r>
                        <a:rPr lang="ru-RU" sz="1050" u="none" strike="noStrike">
                          <a:effectLst/>
                        </a:rPr>
                        <a:t>0</a:t>
                      </a:r>
                      <a:endParaRPr lang="ru-RU" sz="1050" b="0" i="0" u="none" strike="noStrike">
                        <a:solidFill>
                          <a:srgbClr val="000000"/>
                        </a:solidFill>
                        <a:effectLst/>
                        <a:latin typeface="Arial" panose="020B0604020202020204" pitchFamily="34" charset="0"/>
                      </a:endParaRPr>
                    </a:p>
                  </a:txBody>
                  <a:tcPr marL="6562" marR="6562" marT="6562" marB="0" anchor="ctr"/>
                </a:tc>
                <a:tc>
                  <a:txBody>
                    <a:bodyPr/>
                    <a:lstStyle/>
                    <a:p>
                      <a:pPr algn="ctr" fontAlgn="ctr"/>
                      <a:r>
                        <a:rPr lang="ru-RU" sz="1050" u="none" strike="noStrike">
                          <a:effectLst/>
                        </a:rPr>
                        <a:t>0</a:t>
                      </a:r>
                      <a:endParaRPr lang="ru-RU" sz="1050" b="0" i="0" u="none" strike="noStrike">
                        <a:solidFill>
                          <a:srgbClr val="000000"/>
                        </a:solidFill>
                        <a:effectLst/>
                        <a:latin typeface="Arial" panose="020B0604020202020204" pitchFamily="34" charset="0"/>
                      </a:endParaRPr>
                    </a:p>
                  </a:txBody>
                  <a:tcPr marL="6562" marR="6562" marT="6562" marB="0" anchor="ctr"/>
                </a:tc>
                <a:tc>
                  <a:txBody>
                    <a:bodyPr/>
                    <a:lstStyle/>
                    <a:p>
                      <a:pPr algn="ctr" fontAlgn="ctr"/>
                      <a:r>
                        <a:rPr lang="ru-RU" sz="1050" u="none" strike="noStrike">
                          <a:effectLst/>
                        </a:rPr>
                        <a:t>0</a:t>
                      </a:r>
                      <a:endParaRPr lang="ru-RU" sz="1050" b="0" i="0" u="none" strike="noStrike">
                        <a:solidFill>
                          <a:srgbClr val="000000"/>
                        </a:solidFill>
                        <a:effectLst/>
                        <a:latin typeface="Arial" panose="020B0604020202020204" pitchFamily="34" charset="0"/>
                      </a:endParaRPr>
                    </a:p>
                  </a:txBody>
                  <a:tcPr marL="6562" marR="6562" marT="6562" marB="0" anchor="ctr"/>
                </a:tc>
                <a:tc>
                  <a:txBody>
                    <a:bodyPr/>
                    <a:lstStyle/>
                    <a:p>
                      <a:pPr algn="ctr" fontAlgn="ctr"/>
                      <a:r>
                        <a:rPr lang="ru-RU" sz="1050" u="none" strike="noStrike">
                          <a:effectLst/>
                        </a:rPr>
                        <a:t>0</a:t>
                      </a:r>
                      <a:endParaRPr lang="ru-RU" sz="1050" b="0" i="0" u="none" strike="noStrike">
                        <a:solidFill>
                          <a:srgbClr val="000000"/>
                        </a:solidFill>
                        <a:effectLst/>
                        <a:latin typeface="Arial" panose="020B0604020202020204" pitchFamily="34" charset="0"/>
                      </a:endParaRPr>
                    </a:p>
                  </a:txBody>
                  <a:tcPr marL="6562" marR="6562" marT="6562" marB="0" anchor="ctr"/>
                </a:tc>
                <a:tc>
                  <a:txBody>
                    <a:bodyPr/>
                    <a:lstStyle/>
                    <a:p>
                      <a:pPr algn="ctr" fontAlgn="ctr"/>
                      <a:r>
                        <a:rPr lang="ru-RU" sz="1050" u="none" strike="noStrike">
                          <a:effectLst/>
                        </a:rPr>
                        <a:t>0</a:t>
                      </a:r>
                      <a:endParaRPr lang="ru-RU" sz="1050" b="0" i="0" u="none" strike="noStrike">
                        <a:solidFill>
                          <a:srgbClr val="000000"/>
                        </a:solidFill>
                        <a:effectLst/>
                        <a:latin typeface="Arial" panose="020B0604020202020204" pitchFamily="34" charset="0"/>
                      </a:endParaRPr>
                    </a:p>
                  </a:txBody>
                  <a:tcPr marL="6562" marR="6562" marT="6562" marB="0" anchor="ctr"/>
                </a:tc>
                <a:tc>
                  <a:txBody>
                    <a:bodyPr/>
                    <a:lstStyle/>
                    <a:p>
                      <a:pPr algn="ctr" fontAlgn="ctr"/>
                      <a:r>
                        <a:rPr lang="ru-RU" sz="1050" u="none" strike="noStrike">
                          <a:effectLst/>
                        </a:rPr>
                        <a:t>0</a:t>
                      </a:r>
                      <a:endParaRPr lang="ru-RU" sz="1050" b="0" i="0" u="none" strike="noStrike">
                        <a:solidFill>
                          <a:srgbClr val="000000"/>
                        </a:solidFill>
                        <a:effectLst/>
                        <a:latin typeface="Arial" panose="020B0604020202020204" pitchFamily="34" charset="0"/>
                      </a:endParaRPr>
                    </a:p>
                  </a:txBody>
                  <a:tcPr marL="6562" marR="6562" marT="6562" marB="0" anchor="ctr"/>
                </a:tc>
                <a:extLst>
                  <a:ext uri="{0D108BD9-81ED-4DB2-BD59-A6C34878D82A}">
                    <a16:rowId xmlns:a16="http://schemas.microsoft.com/office/drawing/2014/main" val="4092256592"/>
                  </a:ext>
                </a:extLst>
              </a:tr>
              <a:tr h="615959">
                <a:tc>
                  <a:txBody>
                    <a:bodyPr/>
                    <a:lstStyle/>
                    <a:p>
                      <a:pPr algn="l" fontAlgn="ctr"/>
                      <a:r>
                        <a:rPr lang="ru-RU" sz="1050" u="none" strike="noStrike">
                          <a:effectLst/>
                        </a:rPr>
                        <a:t>Доля просроченной кредиторской задолженности в расходах бюджета городского округа Долгопрудный</a:t>
                      </a:r>
                      <a:endParaRPr lang="ru-RU" sz="1050" b="0" i="0" u="none" strike="noStrike">
                        <a:solidFill>
                          <a:srgbClr val="000000"/>
                        </a:solidFill>
                        <a:effectLst/>
                        <a:latin typeface="Arial" panose="020B0604020202020204" pitchFamily="34" charset="0"/>
                      </a:endParaRPr>
                    </a:p>
                  </a:txBody>
                  <a:tcPr marL="6562" marR="6562" marT="6562" marB="0" anchor="ctr"/>
                </a:tc>
                <a:tc>
                  <a:txBody>
                    <a:bodyPr/>
                    <a:lstStyle/>
                    <a:p>
                      <a:pPr algn="ctr" fontAlgn="ctr"/>
                      <a:r>
                        <a:rPr lang="ru-RU" sz="1050" u="none" strike="noStrike">
                          <a:effectLst/>
                        </a:rPr>
                        <a:t>Показатель муниципальной программы</a:t>
                      </a:r>
                      <a:endParaRPr lang="ru-RU" sz="1050" b="0" i="0" u="none" strike="noStrike">
                        <a:solidFill>
                          <a:srgbClr val="000000"/>
                        </a:solidFill>
                        <a:effectLst/>
                        <a:latin typeface="Arial" panose="020B0604020202020204" pitchFamily="34" charset="0"/>
                      </a:endParaRPr>
                    </a:p>
                  </a:txBody>
                  <a:tcPr marL="6562" marR="6562" marT="6562" marB="0" anchor="ctr"/>
                </a:tc>
                <a:tc>
                  <a:txBody>
                    <a:bodyPr/>
                    <a:lstStyle/>
                    <a:p>
                      <a:pPr algn="ctr" fontAlgn="ctr"/>
                      <a:r>
                        <a:rPr lang="ru-RU" sz="1050" u="none" strike="noStrike">
                          <a:effectLst/>
                        </a:rPr>
                        <a:t>Процент</a:t>
                      </a:r>
                      <a:endParaRPr lang="ru-RU" sz="1050" b="0" i="0" u="none" strike="noStrike">
                        <a:solidFill>
                          <a:srgbClr val="000000"/>
                        </a:solidFill>
                        <a:effectLst/>
                        <a:latin typeface="Arial" panose="020B0604020202020204" pitchFamily="34" charset="0"/>
                      </a:endParaRPr>
                    </a:p>
                  </a:txBody>
                  <a:tcPr marL="6562" marR="6562" marT="6562" marB="0" anchor="ctr"/>
                </a:tc>
                <a:tc>
                  <a:txBody>
                    <a:bodyPr/>
                    <a:lstStyle/>
                    <a:p>
                      <a:pPr algn="ctr" fontAlgn="ctr"/>
                      <a:r>
                        <a:rPr lang="ru-RU" sz="1050" u="none" strike="noStrike">
                          <a:effectLst/>
                        </a:rPr>
                        <a:t>0</a:t>
                      </a:r>
                      <a:endParaRPr lang="ru-RU" sz="1050" b="0" i="0" u="none" strike="noStrike">
                        <a:solidFill>
                          <a:srgbClr val="000000"/>
                        </a:solidFill>
                        <a:effectLst/>
                        <a:latin typeface="Arial" panose="020B0604020202020204" pitchFamily="34" charset="0"/>
                      </a:endParaRPr>
                    </a:p>
                  </a:txBody>
                  <a:tcPr marL="6562" marR="6562" marT="6562" marB="0" anchor="ctr"/>
                </a:tc>
                <a:tc>
                  <a:txBody>
                    <a:bodyPr/>
                    <a:lstStyle/>
                    <a:p>
                      <a:pPr algn="ctr" fontAlgn="ctr"/>
                      <a:r>
                        <a:rPr lang="ru-RU" sz="1050" u="none" strike="noStrike">
                          <a:effectLst/>
                        </a:rPr>
                        <a:t>0</a:t>
                      </a:r>
                      <a:endParaRPr lang="ru-RU" sz="1050" b="0" i="0" u="none" strike="noStrike">
                        <a:solidFill>
                          <a:srgbClr val="000000"/>
                        </a:solidFill>
                        <a:effectLst/>
                        <a:latin typeface="Arial" panose="020B0604020202020204" pitchFamily="34" charset="0"/>
                      </a:endParaRPr>
                    </a:p>
                  </a:txBody>
                  <a:tcPr marL="6562" marR="6562" marT="6562" marB="0" anchor="ctr"/>
                </a:tc>
                <a:tc>
                  <a:txBody>
                    <a:bodyPr/>
                    <a:lstStyle/>
                    <a:p>
                      <a:pPr algn="ctr" fontAlgn="ctr"/>
                      <a:r>
                        <a:rPr lang="ru-RU" sz="1050" u="none" strike="noStrike">
                          <a:effectLst/>
                        </a:rPr>
                        <a:t>0</a:t>
                      </a:r>
                      <a:endParaRPr lang="ru-RU" sz="1050" b="0" i="0" u="none" strike="noStrike">
                        <a:solidFill>
                          <a:srgbClr val="000000"/>
                        </a:solidFill>
                        <a:effectLst/>
                        <a:latin typeface="Arial" panose="020B0604020202020204" pitchFamily="34" charset="0"/>
                      </a:endParaRPr>
                    </a:p>
                  </a:txBody>
                  <a:tcPr marL="6562" marR="6562" marT="6562" marB="0" anchor="ctr"/>
                </a:tc>
                <a:tc>
                  <a:txBody>
                    <a:bodyPr/>
                    <a:lstStyle/>
                    <a:p>
                      <a:pPr algn="ctr" fontAlgn="ctr"/>
                      <a:r>
                        <a:rPr lang="ru-RU" sz="1050" u="none" strike="noStrike">
                          <a:effectLst/>
                        </a:rPr>
                        <a:t>0</a:t>
                      </a:r>
                      <a:endParaRPr lang="ru-RU" sz="1050" b="0" i="0" u="none" strike="noStrike">
                        <a:solidFill>
                          <a:srgbClr val="000000"/>
                        </a:solidFill>
                        <a:effectLst/>
                        <a:latin typeface="Arial" panose="020B0604020202020204" pitchFamily="34" charset="0"/>
                      </a:endParaRPr>
                    </a:p>
                  </a:txBody>
                  <a:tcPr marL="6562" marR="6562" marT="6562" marB="0" anchor="ctr"/>
                </a:tc>
                <a:tc>
                  <a:txBody>
                    <a:bodyPr/>
                    <a:lstStyle/>
                    <a:p>
                      <a:pPr algn="ctr" fontAlgn="ctr"/>
                      <a:r>
                        <a:rPr lang="ru-RU" sz="1050" u="none" strike="noStrike">
                          <a:effectLst/>
                        </a:rPr>
                        <a:t>0</a:t>
                      </a:r>
                      <a:endParaRPr lang="ru-RU" sz="1050" b="0" i="0" u="none" strike="noStrike">
                        <a:solidFill>
                          <a:srgbClr val="000000"/>
                        </a:solidFill>
                        <a:effectLst/>
                        <a:latin typeface="Arial" panose="020B0604020202020204" pitchFamily="34" charset="0"/>
                      </a:endParaRPr>
                    </a:p>
                  </a:txBody>
                  <a:tcPr marL="6562" marR="6562" marT="6562" marB="0" anchor="ctr"/>
                </a:tc>
                <a:tc>
                  <a:txBody>
                    <a:bodyPr/>
                    <a:lstStyle/>
                    <a:p>
                      <a:pPr algn="ctr" fontAlgn="ctr"/>
                      <a:r>
                        <a:rPr lang="ru-RU" sz="1050" u="none" strike="noStrike" dirty="0">
                          <a:effectLst/>
                        </a:rPr>
                        <a:t>0</a:t>
                      </a:r>
                      <a:endParaRPr lang="ru-RU" sz="1050" b="0" i="0" u="none" strike="noStrike" dirty="0">
                        <a:solidFill>
                          <a:srgbClr val="000000"/>
                        </a:solidFill>
                        <a:effectLst/>
                        <a:latin typeface="Arial" panose="020B0604020202020204" pitchFamily="34" charset="0"/>
                      </a:endParaRPr>
                    </a:p>
                  </a:txBody>
                  <a:tcPr marL="6562" marR="6562" marT="6562" marB="0" anchor="ctr"/>
                </a:tc>
                <a:extLst>
                  <a:ext uri="{0D108BD9-81ED-4DB2-BD59-A6C34878D82A}">
                    <a16:rowId xmlns:a16="http://schemas.microsoft.com/office/drawing/2014/main" val="646541925"/>
                  </a:ext>
                </a:extLst>
              </a:tr>
            </a:tbl>
          </a:graphicData>
        </a:graphic>
      </p:graphicFrame>
    </p:spTree>
    <p:extLst>
      <p:ext uri="{BB962C8B-B14F-4D97-AF65-F5344CB8AC3E}">
        <p14:creationId xmlns:p14="http://schemas.microsoft.com/office/powerpoint/2010/main" val="1590244353"/>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C76ABE35-EE31-4586-BF2E-7BF9729091A9}"/>
              </a:ext>
            </a:extLst>
          </p:cNvPr>
          <p:cNvSpPr>
            <a:spLocks noGrp="1"/>
          </p:cNvSpPr>
          <p:nvPr>
            <p:ph type="title"/>
          </p:nvPr>
        </p:nvSpPr>
        <p:spPr>
          <a:xfrm>
            <a:off x="845127" y="170694"/>
            <a:ext cx="11192963" cy="539587"/>
          </a:xfrm>
        </p:spPr>
        <p:txBody>
          <a:bodyPr>
            <a:noAutofit/>
          </a:bodyPr>
          <a:lstStyle/>
          <a:p>
            <a:pPr algn="ctr"/>
            <a:r>
              <a:rPr lang="ru-RU" sz="2400" dirty="0"/>
              <a:t>Реализация муниципальных программ</a:t>
            </a:r>
            <a:br>
              <a:rPr lang="ru-RU" sz="2400" dirty="0"/>
            </a:br>
            <a:r>
              <a:rPr lang="ru-RU" sz="2400" dirty="0"/>
              <a:t> городского округа Долгопрудный в разрезе целевых показателей в динамике</a:t>
            </a:r>
          </a:p>
        </p:txBody>
      </p:sp>
      <p:sp>
        <p:nvSpPr>
          <p:cNvPr id="4" name="Номер слайда 3">
            <a:extLst>
              <a:ext uri="{FF2B5EF4-FFF2-40B4-BE49-F238E27FC236}">
                <a16:creationId xmlns:a16="http://schemas.microsoft.com/office/drawing/2014/main" id="{6F302A7F-1EA8-4336-863D-1EEEBC559F5F}"/>
              </a:ext>
            </a:extLst>
          </p:cNvPr>
          <p:cNvSpPr>
            <a:spLocks noGrp="1"/>
          </p:cNvSpPr>
          <p:nvPr>
            <p:ph type="sldNum" sz="quarter" idx="12"/>
          </p:nvPr>
        </p:nvSpPr>
        <p:spPr>
          <a:xfrm>
            <a:off x="9448800" y="6492240"/>
            <a:ext cx="2743200" cy="365125"/>
          </a:xfrm>
        </p:spPr>
        <p:txBody>
          <a:bodyPr/>
          <a:lstStyle/>
          <a:p>
            <a:fld id="{E4EB6E89-BA87-4003-BD23-6BDF40F3EBED}" type="slidenum">
              <a:rPr lang="ru-RU" smtClean="0"/>
              <a:pPr/>
              <a:t>63</a:t>
            </a:fld>
            <a:endParaRPr lang="ru-RU"/>
          </a:p>
        </p:txBody>
      </p:sp>
      <p:pic>
        <p:nvPicPr>
          <p:cNvPr id="6" name="Объект 6">
            <a:extLst>
              <a:ext uri="{FF2B5EF4-FFF2-40B4-BE49-F238E27FC236}">
                <a16:creationId xmlns:a16="http://schemas.microsoft.com/office/drawing/2014/main" id="{4CE9F828-CB7F-4197-B7C9-2991DABD01A3}"/>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53910" y="170694"/>
            <a:ext cx="760490" cy="342008"/>
          </a:xfrm>
          <a:prstGeom prst="rect">
            <a:avLst/>
          </a:prstGeom>
        </p:spPr>
      </p:pic>
      <p:graphicFrame>
        <p:nvGraphicFramePr>
          <p:cNvPr id="8" name="Объект 7">
            <a:extLst>
              <a:ext uri="{FF2B5EF4-FFF2-40B4-BE49-F238E27FC236}">
                <a16:creationId xmlns:a16="http://schemas.microsoft.com/office/drawing/2014/main" id="{17C7EB03-5C64-4F3C-8F13-7E0A0BBF6BB4}"/>
              </a:ext>
            </a:extLst>
          </p:cNvPr>
          <p:cNvGraphicFramePr>
            <a:graphicFrameLocks noGrp="1"/>
          </p:cNvGraphicFramePr>
          <p:nvPr>
            <p:ph idx="1"/>
            <p:extLst>
              <p:ext uri="{D42A27DB-BD31-4B8C-83A1-F6EECF244321}">
                <p14:modId xmlns:p14="http://schemas.microsoft.com/office/powerpoint/2010/main" val="761935528"/>
              </p:ext>
            </p:extLst>
          </p:nvPr>
        </p:nvGraphicFramePr>
        <p:xfrm>
          <a:off x="845127" y="819993"/>
          <a:ext cx="10915374" cy="5783197"/>
        </p:xfrm>
        <a:graphic>
          <a:graphicData uri="http://schemas.openxmlformats.org/drawingml/2006/table">
            <a:tbl>
              <a:tblPr>
                <a:tableStyleId>{5C22544A-7EE6-4342-B048-85BDC9FD1C3A}</a:tableStyleId>
              </a:tblPr>
              <a:tblGrid>
                <a:gridCol w="2961027">
                  <a:extLst>
                    <a:ext uri="{9D8B030D-6E8A-4147-A177-3AD203B41FA5}">
                      <a16:colId xmlns:a16="http://schemas.microsoft.com/office/drawing/2014/main" val="226521530"/>
                    </a:ext>
                  </a:extLst>
                </a:gridCol>
                <a:gridCol w="1114482">
                  <a:extLst>
                    <a:ext uri="{9D8B030D-6E8A-4147-A177-3AD203B41FA5}">
                      <a16:colId xmlns:a16="http://schemas.microsoft.com/office/drawing/2014/main" val="3112572790"/>
                    </a:ext>
                  </a:extLst>
                </a:gridCol>
                <a:gridCol w="939663">
                  <a:extLst>
                    <a:ext uri="{9D8B030D-6E8A-4147-A177-3AD203B41FA5}">
                      <a16:colId xmlns:a16="http://schemas.microsoft.com/office/drawing/2014/main" val="2342029125"/>
                    </a:ext>
                  </a:extLst>
                </a:gridCol>
                <a:gridCol w="939663">
                  <a:extLst>
                    <a:ext uri="{9D8B030D-6E8A-4147-A177-3AD203B41FA5}">
                      <a16:colId xmlns:a16="http://schemas.microsoft.com/office/drawing/2014/main" val="2401358849"/>
                    </a:ext>
                  </a:extLst>
                </a:gridCol>
                <a:gridCol w="983367">
                  <a:extLst>
                    <a:ext uri="{9D8B030D-6E8A-4147-A177-3AD203B41FA5}">
                      <a16:colId xmlns:a16="http://schemas.microsoft.com/office/drawing/2014/main" val="3630323590"/>
                    </a:ext>
                  </a:extLst>
                </a:gridCol>
                <a:gridCol w="961514">
                  <a:extLst>
                    <a:ext uri="{9D8B030D-6E8A-4147-A177-3AD203B41FA5}">
                      <a16:colId xmlns:a16="http://schemas.microsoft.com/office/drawing/2014/main" val="3579153101"/>
                    </a:ext>
                  </a:extLst>
                </a:gridCol>
                <a:gridCol w="1059851">
                  <a:extLst>
                    <a:ext uri="{9D8B030D-6E8A-4147-A177-3AD203B41FA5}">
                      <a16:colId xmlns:a16="http://schemas.microsoft.com/office/drawing/2014/main" val="3802733584"/>
                    </a:ext>
                  </a:extLst>
                </a:gridCol>
                <a:gridCol w="961514">
                  <a:extLst>
                    <a:ext uri="{9D8B030D-6E8A-4147-A177-3AD203B41FA5}">
                      <a16:colId xmlns:a16="http://schemas.microsoft.com/office/drawing/2014/main" val="1524333560"/>
                    </a:ext>
                  </a:extLst>
                </a:gridCol>
                <a:gridCol w="994293">
                  <a:extLst>
                    <a:ext uri="{9D8B030D-6E8A-4147-A177-3AD203B41FA5}">
                      <a16:colId xmlns:a16="http://schemas.microsoft.com/office/drawing/2014/main" val="881488776"/>
                    </a:ext>
                  </a:extLst>
                </a:gridCol>
              </a:tblGrid>
              <a:tr h="163301">
                <a:tc rowSpan="2">
                  <a:txBody>
                    <a:bodyPr/>
                    <a:lstStyle/>
                    <a:p>
                      <a:pPr algn="ctr" fontAlgn="ctr"/>
                      <a:r>
                        <a:rPr lang="ru-RU" sz="1000" u="none" strike="noStrike" dirty="0">
                          <a:effectLst/>
                        </a:rPr>
                        <a:t>Наименование муниципальной программы/подпрограммы/показателя</a:t>
                      </a:r>
                      <a:endParaRPr lang="ru-RU" sz="1000" b="0" i="0" u="none" strike="noStrike" dirty="0">
                        <a:solidFill>
                          <a:srgbClr val="000000"/>
                        </a:solidFill>
                        <a:effectLst/>
                        <a:latin typeface="Arial" panose="020B0604020202020204" pitchFamily="34" charset="0"/>
                      </a:endParaRPr>
                    </a:p>
                  </a:txBody>
                  <a:tcPr marL="5346" marR="5346" marT="5346" marB="0" anchor="ctr"/>
                </a:tc>
                <a:tc rowSpan="2">
                  <a:txBody>
                    <a:bodyPr/>
                    <a:lstStyle/>
                    <a:p>
                      <a:pPr algn="ctr" fontAlgn="ctr"/>
                      <a:r>
                        <a:rPr lang="ru-RU" sz="1000" u="none" strike="noStrike">
                          <a:effectLst/>
                        </a:rPr>
                        <a:t>Тип показателя</a:t>
                      </a:r>
                      <a:endParaRPr lang="ru-RU" sz="1000" b="0" i="0" u="none" strike="noStrike">
                        <a:solidFill>
                          <a:srgbClr val="000000"/>
                        </a:solidFill>
                        <a:effectLst/>
                        <a:latin typeface="Arial" panose="020B0604020202020204" pitchFamily="34" charset="0"/>
                      </a:endParaRPr>
                    </a:p>
                  </a:txBody>
                  <a:tcPr marL="5346" marR="5346" marT="5346" marB="0" anchor="ctr"/>
                </a:tc>
                <a:tc rowSpan="2">
                  <a:txBody>
                    <a:bodyPr/>
                    <a:lstStyle/>
                    <a:p>
                      <a:pPr algn="ctr" fontAlgn="ctr"/>
                      <a:r>
                        <a:rPr lang="ru-RU" sz="1000" u="none" strike="noStrike">
                          <a:effectLst/>
                        </a:rPr>
                        <a:t>Единица измерения</a:t>
                      </a:r>
                      <a:endParaRPr lang="ru-RU" sz="1000" b="0" i="0" u="none" strike="noStrike">
                        <a:solidFill>
                          <a:srgbClr val="000000"/>
                        </a:solidFill>
                        <a:effectLst/>
                        <a:latin typeface="Arial" panose="020B0604020202020204" pitchFamily="34" charset="0"/>
                      </a:endParaRPr>
                    </a:p>
                  </a:txBody>
                  <a:tcPr marL="5346" marR="5346" marT="5346" marB="0" anchor="ctr"/>
                </a:tc>
                <a:tc rowSpan="2">
                  <a:txBody>
                    <a:bodyPr/>
                    <a:lstStyle/>
                    <a:p>
                      <a:pPr algn="ctr" fontAlgn="ctr"/>
                      <a:r>
                        <a:rPr lang="ru-RU" sz="1000" u="none" strike="noStrike">
                          <a:effectLst/>
                        </a:rPr>
                        <a:t>Базовое значение</a:t>
                      </a:r>
                      <a:endParaRPr lang="ru-RU" sz="1000" b="0" i="0" u="none" strike="noStrike">
                        <a:solidFill>
                          <a:srgbClr val="000000"/>
                        </a:solidFill>
                        <a:effectLst/>
                        <a:latin typeface="Arial" panose="020B0604020202020204" pitchFamily="34" charset="0"/>
                      </a:endParaRPr>
                    </a:p>
                  </a:txBody>
                  <a:tcPr marL="5346" marR="5346" marT="5346" marB="0" anchor="ctr"/>
                </a:tc>
                <a:tc rowSpan="2">
                  <a:txBody>
                    <a:bodyPr/>
                    <a:lstStyle/>
                    <a:p>
                      <a:pPr algn="ctr" fontAlgn="ctr"/>
                      <a:r>
                        <a:rPr lang="ru-RU" sz="1050" u="none" strike="noStrike" dirty="0">
                          <a:effectLst/>
                        </a:rPr>
                        <a:t>Достигнутое 2021 года</a:t>
                      </a:r>
                      <a:endParaRPr lang="ru-RU" sz="1050" b="0" i="0" u="none" strike="noStrike" dirty="0">
                        <a:solidFill>
                          <a:srgbClr val="000000"/>
                        </a:solidFill>
                        <a:effectLst/>
                        <a:latin typeface="Arial" panose="020B0604020202020204" pitchFamily="34" charset="0"/>
                      </a:endParaRPr>
                    </a:p>
                  </a:txBody>
                  <a:tcPr marL="6562" marR="6562" marT="6562" marB="0" anchor="ctr"/>
                </a:tc>
                <a:tc rowSpan="2">
                  <a:txBody>
                    <a:bodyPr/>
                    <a:lstStyle/>
                    <a:p>
                      <a:pPr algn="ctr" fontAlgn="ctr"/>
                      <a:r>
                        <a:rPr lang="ru-RU" sz="1050" u="none" strike="noStrike" dirty="0">
                          <a:effectLst/>
                        </a:rPr>
                        <a:t>Оценка 2022 год</a:t>
                      </a:r>
                      <a:endParaRPr lang="ru-RU" sz="1050" b="0" i="0" u="none" strike="noStrike" dirty="0">
                        <a:solidFill>
                          <a:srgbClr val="000000"/>
                        </a:solidFill>
                        <a:effectLst/>
                        <a:latin typeface="Arial" panose="020B0604020202020204" pitchFamily="34" charset="0"/>
                      </a:endParaRPr>
                    </a:p>
                  </a:txBody>
                  <a:tcPr marL="6562" marR="6562" marT="6562" marB="0" anchor="ctr"/>
                </a:tc>
                <a:tc gridSpan="3">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ru-RU" sz="105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Планируемое значение показателя по годам реализации</a:t>
                      </a:r>
                    </a:p>
                  </a:txBody>
                  <a:tcPr marL="3729" marR="3729" marT="3729" marB="0" anchor="ctr"/>
                </a:tc>
                <a:tc hMerge="1">
                  <a:txBody>
                    <a:bodyPr/>
                    <a:lstStyle/>
                    <a:p>
                      <a:endParaRPr lang="ru-RU" dirty="0"/>
                    </a:p>
                  </a:txBody>
                  <a:tcPr marL="3729" marR="3729" marT="3729" marB="0" anchor="ctr"/>
                </a:tc>
                <a:tc hMerge="1">
                  <a:txBody>
                    <a:bodyPr/>
                    <a:lstStyle/>
                    <a:p>
                      <a:endParaRPr lang="ru-RU" dirty="0"/>
                    </a:p>
                  </a:txBody>
                  <a:tcPr marL="3729" marR="3729" marT="3729" marB="0" anchor="ctr"/>
                </a:tc>
                <a:extLst>
                  <a:ext uri="{0D108BD9-81ED-4DB2-BD59-A6C34878D82A}">
                    <a16:rowId xmlns:a16="http://schemas.microsoft.com/office/drawing/2014/main" val="1871487314"/>
                  </a:ext>
                </a:extLst>
              </a:tr>
              <a:tr h="163301">
                <a:tc vMerge="1">
                  <a:txBody>
                    <a:bodyPr/>
                    <a:lstStyle/>
                    <a:p>
                      <a:endParaRPr lang="ru-RU"/>
                    </a:p>
                  </a:txBody>
                  <a:tcPr/>
                </a:tc>
                <a:tc vMerge="1">
                  <a:txBody>
                    <a:bodyPr/>
                    <a:lstStyle/>
                    <a:p>
                      <a:endParaRPr lang="ru-RU"/>
                    </a:p>
                  </a:txBody>
                  <a:tcPr/>
                </a:tc>
                <a:tc vMerge="1">
                  <a:txBody>
                    <a:bodyPr/>
                    <a:lstStyle/>
                    <a:p>
                      <a:endParaRPr lang="ru-RU"/>
                    </a:p>
                  </a:txBody>
                  <a:tcPr/>
                </a:tc>
                <a:tc vMerge="1">
                  <a:txBody>
                    <a:bodyPr/>
                    <a:lstStyle/>
                    <a:p>
                      <a:endParaRPr lang="ru-RU"/>
                    </a:p>
                  </a:txBody>
                  <a:tcPr/>
                </a:tc>
                <a:tc vMerge="1">
                  <a:txBody>
                    <a:bodyPr/>
                    <a:lstStyle/>
                    <a:p>
                      <a:endParaRPr lang="ru-RU"/>
                    </a:p>
                  </a:txBody>
                  <a:tcPr/>
                </a:tc>
                <a:tc vMerge="1">
                  <a:txBody>
                    <a:bodyPr/>
                    <a:lstStyle/>
                    <a:p>
                      <a:endParaRPr lang="ru-RU"/>
                    </a:p>
                  </a:txBody>
                  <a:tcPr/>
                </a:tc>
                <a:tc>
                  <a:txBody>
                    <a:bodyPr/>
                    <a:lstStyle/>
                    <a:p>
                      <a:pPr algn="ctr" fontAlgn="ctr"/>
                      <a:r>
                        <a:rPr lang="ru-RU" sz="1050" u="none" strike="noStrike" dirty="0">
                          <a:effectLst/>
                        </a:rPr>
                        <a:t>2023 год</a:t>
                      </a:r>
                      <a:endParaRPr lang="ru-RU" sz="1050" b="0" i="0" u="none" strike="noStrike" dirty="0">
                        <a:solidFill>
                          <a:srgbClr val="000000"/>
                        </a:solidFill>
                        <a:effectLst/>
                        <a:latin typeface="Arial" panose="020B0604020202020204" pitchFamily="34" charset="0"/>
                      </a:endParaRPr>
                    </a:p>
                  </a:txBody>
                  <a:tcPr marL="3729" marR="3729" marT="3729" marB="0" anchor="ctr"/>
                </a:tc>
                <a:tc>
                  <a:txBody>
                    <a:bodyPr/>
                    <a:lstStyle/>
                    <a:p>
                      <a:pPr algn="ctr" fontAlgn="ctr"/>
                      <a:r>
                        <a:rPr lang="ru-RU" sz="1050" u="none" strike="noStrike" dirty="0">
                          <a:effectLst/>
                        </a:rPr>
                        <a:t>2024 год</a:t>
                      </a:r>
                      <a:endParaRPr lang="ru-RU" sz="1050" b="0" i="0" u="none" strike="noStrike" dirty="0">
                        <a:solidFill>
                          <a:srgbClr val="000000"/>
                        </a:solidFill>
                        <a:effectLst/>
                        <a:latin typeface="Arial" panose="020B0604020202020204" pitchFamily="34" charset="0"/>
                      </a:endParaRPr>
                    </a:p>
                  </a:txBody>
                  <a:tcPr marL="3729" marR="3729" marT="3729" marB="0" anchor="ctr"/>
                </a:tc>
                <a:tc>
                  <a:txBody>
                    <a:bodyPr/>
                    <a:lstStyle/>
                    <a:p>
                      <a:pPr algn="ctr" fontAlgn="ctr"/>
                      <a:r>
                        <a:rPr lang="ru-RU" sz="1050" u="none" strike="noStrike" dirty="0">
                          <a:effectLst/>
                        </a:rPr>
                        <a:t>2025 год</a:t>
                      </a:r>
                      <a:endParaRPr lang="ru-RU" sz="1050" b="0" i="0" u="none" strike="noStrike" dirty="0">
                        <a:solidFill>
                          <a:srgbClr val="000000"/>
                        </a:solidFill>
                        <a:effectLst/>
                        <a:latin typeface="Arial" panose="020B0604020202020204" pitchFamily="34" charset="0"/>
                      </a:endParaRPr>
                    </a:p>
                  </a:txBody>
                  <a:tcPr marL="3729" marR="3729" marT="3729" marB="0" anchor="ctr"/>
                </a:tc>
                <a:extLst>
                  <a:ext uri="{0D108BD9-81ED-4DB2-BD59-A6C34878D82A}">
                    <a16:rowId xmlns:a16="http://schemas.microsoft.com/office/drawing/2014/main" val="3832330358"/>
                  </a:ext>
                </a:extLst>
              </a:tr>
              <a:tr h="275716">
                <a:tc>
                  <a:txBody>
                    <a:bodyPr/>
                    <a:lstStyle/>
                    <a:p>
                      <a:pPr algn="l" fontAlgn="ctr"/>
                      <a:r>
                        <a:rPr lang="ru-RU" sz="1000" u="none" strike="noStrike">
                          <a:effectLst/>
                        </a:rPr>
                        <a:t>Муниципальная программа «Управление имуществом и муниципальными финансами»</a:t>
                      </a:r>
                      <a:endParaRPr lang="ru-RU" sz="1000" b="1" i="0" u="none" strike="noStrike">
                        <a:solidFill>
                          <a:srgbClr val="000000"/>
                        </a:solidFill>
                        <a:effectLst/>
                        <a:latin typeface="Arial" panose="020B0604020202020204" pitchFamily="34" charset="0"/>
                      </a:endParaRPr>
                    </a:p>
                  </a:txBody>
                  <a:tcPr marL="5346" marR="5346" marT="5346" marB="0" anchor="ctr"/>
                </a:tc>
                <a:tc>
                  <a:txBody>
                    <a:bodyPr/>
                    <a:lstStyle/>
                    <a:p>
                      <a:pPr algn="ctr" fontAlgn="ctr"/>
                      <a:r>
                        <a:rPr lang="ru-RU" sz="1000" u="none" strike="noStrike">
                          <a:effectLst/>
                        </a:rPr>
                        <a:t> </a:t>
                      </a:r>
                      <a:endParaRPr lang="ru-RU" sz="1000" b="0" i="0" u="none" strike="noStrike">
                        <a:solidFill>
                          <a:srgbClr val="000000"/>
                        </a:solidFill>
                        <a:effectLst/>
                        <a:latin typeface="Arial" panose="020B0604020202020204" pitchFamily="34" charset="0"/>
                      </a:endParaRPr>
                    </a:p>
                  </a:txBody>
                  <a:tcPr marL="5346" marR="5346" marT="5346" marB="0" anchor="ctr"/>
                </a:tc>
                <a:tc>
                  <a:txBody>
                    <a:bodyPr/>
                    <a:lstStyle/>
                    <a:p>
                      <a:pPr algn="ctr" fontAlgn="ctr"/>
                      <a:r>
                        <a:rPr lang="ru-RU" sz="1000" u="none" strike="noStrike">
                          <a:effectLst/>
                        </a:rPr>
                        <a:t> </a:t>
                      </a:r>
                      <a:endParaRPr lang="ru-RU" sz="1000" b="0" i="0" u="none" strike="noStrike">
                        <a:solidFill>
                          <a:srgbClr val="000000"/>
                        </a:solidFill>
                        <a:effectLst/>
                        <a:latin typeface="Arial" panose="020B0604020202020204" pitchFamily="34" charset="0"/>
                      </a:endParaRPr>
                    </a:p>
                  </a:txBody>
                  <a:tcPr marL="5346" marR="5346" marT="5346" marB="0" anchor="ctr"/>
                </a:tc>
                <a:tc>
                  <a:txBody>
                    <a:bodyPr/>
                    <a:lstStyle/>
                    <a:p>
                      <a:pPr algn="ctr" fontAlgn="ctr"/>
                      <a:r>
                        <a:rPr lang="ru-RU" sz="1000" u="none" strike="noStrike">
                          <a:effectLst/>
                        </a:rPr>
                        <a:t> </a:t>
                      </a:r>
                      <a:endParaRPr lang="ru-RU" sz="1000" b="0" i="0" u="none" strike="noStrike">
                        <a:solidFill>
                          <a:srgbClr val="000000"/>
                        </a:solidFill>
                        <a:effectLst/>
                        <a:latin typeface="Arial" panose="020B0604020202020204" pitchFamily="34" charset="0"/>
                      </a:endParaRPr>
                    </a:p>
                  </a:txBody>
                  <a:tcPr marL="5346" marR="5346" marT="5346" marB="0" anchor="ctr"/>
                </a:tc>
                <a:tc>
                  <a:txBody>
                    <a:bodyPr/>
                    <a:lstStyle/>
                    <a:p>
                      <a:pPr algn="ctr" fontAlgn="ctr"/>
                      <a:r>
                        <a:rPr lang="ru-RU" sz="1000" u="none" strike="noStrike">
                          <a:effectLst/>
                        </a:rPr>
                        <a:t> </a:t>
                      </a:r>
                      <a:endParaRPr lang="ru-RU" sz="1000" b="0" i="0" u="none" strike="noStrike">
                        <a:solidFill>
                          <a:srgbClr val="000000"/>
                        </a:solidFill>
                        <a:effectLst/>
                        <a:latin typeface="Arial" panose="020B0604020202020204" pitchFamily="34" charset="0"/>
                      </a:endParaRPr>
                    </a:p>
                  </a:txBody>
                  <a:tcPr marL="5346" marR="5346" marT="5346" marB="0" anchor="ctr"/>
                </a:tc>
                <a:tc>
                  <a:txBody>
                    <a:bodyPr/>
                    <a:lstStyle/>
                    <a:p>
                      <a:pPr algn="ctr" fontAlgn="ctr"/>
                      <a:r>
                        <a:rPr lang="ru-RU" sz="1000" u="none" strike="noStrike">
                          <a:effectLst/>
                        </a:rPr>
                        <a:t> </a:t>
                      </a:r>
                      <a:endParaRPr lang="ru-RU" sz="1000" b="0" i="0" u="none" strike="noStrike">
                        <a:solidFill>
                          <a:srgbClr val="000000"/>
                        </a:solidFill>
                        <a:effectLst/>
                        <a:latin typeface="Arial" panose="020B0604020202020204" pitchFamily="34" charset="0"/>
                      </a:endParaRPr>
                    </a:p>
                  </a:txBody>
                  <a:tcPr marL="5346" marR="5346" marT="5346" marB="0" anchor="ctr"/>
                </a:tc>
                <a:tc>
                  <a:txBody>
                    <a:bodyPr/>
                    <a:lstStyle/>
                    <a:p>
                      <a:pPr algn="ctr" fontAlgn="ctr"/>
                      <a:r>
                        <a:rPr lang="ru-RU" sz="1000" u="none" strike="noStrike">
                          <a:effectLst/>
                        </a:rPr>
                        <a:t> </a:t>
                      </a:r>
                      <a:endParaRPr lang="ru-RU" sz="1000" b="0" i="0" u="none" strike="noStrike">
                        <a:solidFill>
                          <a:srgbClr val="000000"/>
                        </a:solidFill>
                        <a:effectLst/>
                        <a:latin typeface="Arial" panose="020B0604020202020204" pitchFamily="34" charset="0"/>
                      </a:endParaRPr>
                    </a:p>
                  </a:txBody>
                  <a:tcPr marL="5346" marR="5346" marT="5346" marB="0" anchor="ctr"/>
                </a:tc>
                <a:tc>
                  <a:txBody>
                    <a:bodyPr/>
                    <a:lstStyle/>
                    <a:p>
                      <a:pPr algn="ctr" fontAlgn="ctr"/>
                      <a:r>
                        <a:rPr lang="ru-RU" sz="1000" u="none" strike="noStrike" dirty="0">
                          <a:effectLst/>
                        </a:rPr>
                        <a:t> </a:t>
                      </a:r>
                      <a:endParaRPr lang="ru-RU" sz="1000" b="0" i="0" u="none" strike="noStrike" dirty="0">
                        <a:solidFill>
                          <a:srgbClr val="000000"/>
                        </a:solidFill>
                        <a:effectLst/>
                        <a:latin typeface="Calibri" panose="020F0502020204030204" pitchFamily="34" charset="0"/>
                      </a:endParaRPr>
                    </a:p>
                  </a:txBody>
                  <a:tcPr marL="5346" marR="5346" marT="5346" marB="0" anchor="ctr"/>
                </a:tc>
                <a:tc>
                  <a:txBody>
                    <a:bodyPr/>
                    <a:lstStyle/>
                    <a:p>
                      <a:pPr algn="ctr" fontAlgn="ctr"/>
                      <a:r>
                        <a:rPr lang="ru-RU" sz="1000" u="none" strike="noStrike">
                          <a:effectLst/>
                        </a:rPr>
                        <a:t> </a:t>
                      </a:r>
                      <a:endParaRPr lang="ru-RU" sz="1000" b="0" i="0" u="none" strike="noStrike">
                        <a:solidFill>
                          <a:srgbClr val="000000"/>
                        </a:solidFill>
                        <a:effectLst/>
                        <a:latin typeface="Calibri" panose="020F0502020204030204" pitchFamily="34" charset="0"/>
                      </a:endParaRPr>
                    </a:p>
                  </a:txBody>
                  <a:tcPr marL="5346" marR="5346" marT="5346" marB="0" anchor="ctr"/>
                </a:tc>
                <a:extLst>
                  <a:ext uri="{0D108BD9-81ED-4DB2-BD59-A6C34878D82A}">
                    <a16:rowId xmlns:a16="http://schemas.microsoft.com/office/drawing/2014/main" val="244864936"/>
                  </a:ext>
                </a:extLst>
              </a:tr>
              <a:tr h="275716">
                <a:tc>
                  <a:txBody>
                    <a:bodyPr/>
                    <a:lstStyle/>
                    <a:p>
                      <a:pPr algn="l" fontAlgn="ctr"/>
                      <a:r>
                        <a:rPr lang="ru-RU" sz="1000" u="none" strike="noStrike">
                          <a:effectLst/>
                        </a:rPr>
                        <a:t>Подпрограмма </a:t>
                      </a:r>
                      <a:r>
                        <a:rPr lang="en-US" sz="1000" u="none" strike="noStrike">
                          <a:effectLst/>
                        </a:rPr>
                        <a:t>V «</a:t>
                      </a:r>
                      <a:r>
                        <a:rPr lang="ru-RU" sz="1000" u="none" strike="noStrike">
                          <a:effectLst/>
                        </a:rPr>
                        <a:t>Обеспечивающая подпрограмма»</a:t>
                      </a:r>
                      <a:endParaRPr lang="ru-RU" sz="1000" b="1" i="0" u="none" strike="noStrike">
                        <a:solidFill>
                          <a:srgbClr val="000000"/>
                        </a:solidFill>
                        <a:effectLst/>
                        <a:latin typeface="Arial" panose="020B0604020202020204" pitchFamily="34" charset="0"/>
                      </a:endParaRPr>
                    </a:p>
                  </a:txBody>
                  <a:tcPr marL="5346" marR="5346" marT="5346" marB="0" anchor="ctr"/>
                </a:tc>
                <a:tc>
                  <a:txBody>
                    <a:bodyPr/>
                    <a:lstStyle/>
                    <a:p>
                      <a:pPr algn="ctr" fontAlgn="ctr"/>
                      <a:r>
                        <a:rPr lang="ru-RU" sz="1000" u="none" strike="noStrike">
                          <a:effectLst/>
                        </a:rPr>
                        <a:t> </a:t>
                      </a:r>
                      <a:endParaRPr lang="ru-RU" sz="1000" b="0" i="0" u="none" strike="noStrike">
                        <a:solidFill>
                          <a:srgbClr val="000000"/>
                        </a:solidFill>
                        <a:effectLst/>
                        <a:latin typeface="Arial" panose="020B0604020202020204" pitchFamily="34" charset="0"/>
                      </a:endParaRPr>
                    </a:p>
                  </a:txBody>
                  <a:tcPr marL="5346" marR="5346" marT="5346" marB="0" anchor="ctr"/>
                </a:tc>
                <a:tc>
                  <a:txBody>
                    <a:bodyPr/>
                    <a:lstStyle/>
                    <a:p>
                      <a:pPr algn="ctr" fontAlgn="ctr"/>
                      <a:r>
                        <a:rPr lang="ru-RU" sz="1000" u="none" strike="noStrike">
                          <a:effectLst/>
                        </a:rPr>
                        <a:t> </a:t>
                      </a:r>
                      <a:endParaRPr lang="ru-RU" sz="1000" b="0" i="0" u="none" strike="noStrike">
                        <a:solidFill>
                          <a:srgbClr val="000000"/>
                        </a:solidFill>
                        <a:effectLst/>
                        <a:latin typeface="Arial" panose="020B0604020202020204" pitchFamily="34" charset="0"/>
                      </a:endParaRPr>
                    </a:p>
                  </a:txBody>
                  <a:tcPr marL="5346" marR="5346" marT="5346" marB="0" anchor="ctr"/>
                </a:tc>
                <a:tc>
                  <a:txBody>
                    <a:bodyPr/>
                    <a:lstStyle/>
                    <a:p>
                      <a:pPr algn="ctr" fontAlgn="ctr"/>
                      <a:r>
                        <a:rPr lang="ru-RU" sz="1000" u="none" strike="noStrike">
                          <a:effectLst/>
                        </a:rPr>
                        <a:t> </a:t>
                      </a:r>
                      <a:endParaRPr lang="ru-RU" sz="1000" b="0" i="0" u="none" strike="noStrike">
                        <a:solidFill>
                          <a:srgbClr val="000000"/>
                        </a:solidFill>
                        <a:effectLst/>
                        <a:latin typeface="Arial" panose="020B0604020202020204" pitchFamily="34" charset="0"/>
                      </a:endParaRPr>
                    </a:p>
                  </a:txBody>
                  <a:tcPr marL="5346" marR="5346" marT="5346" marB="0" anchor="ctr"/>
                </a:tc>
                <a:tc>
                  <a:txBody>
                    <a:bodyPr/>
                    <a:lstStyle/>
                    <a:p>
                      <a:pPr algn="ctr" fontAlgn="ctr"/>
                      <a:r>
                        <a:rPr lang="ru-RU" sz="1000" u="none" strike="noStrike">
                          <a:effectLst/>
                        </a:rPr>
                        <a:t> </a:t>
                      </a:r>
                      <a:endParaRPr lang="ru-RU" sz="1000" b="0" i="0" u="none" strike="noStrike">
                        <a:solidFill>
                          <a:srgbClr val="000000"/>
                        </a:solidFill>
                        <a:effectLst/>
                        <a:latin typeface="Arial" panose="020B0604020202020204" pitchFamily="34" charset="0"/>
                      </a:endParaRPr>
                    </a:p>
                  </a:txBody>
                  <a:tcPr marL="5346" marR="5346" marT="5346" marB="0" anchor="ctr"/>
                </a:tc>
                <a:tc>
                  <a:txBody>
                    <a:bodyPr/>
                    <a:lstStyle/>
                    <a:p>
                      <a:pPr algn="ctr" fontAlgn="ctr"/>
                      <a:r>
                        <a:rPr lang="ru-RU" sz="1000" u="none" strike="noStrike">
                          <a:effectLst/>
                        </a:rPr>
                        <a:t> </a:t>
                      </a:r>
                      <a:endParaRPr lang="ru-RU" sz="1000" b="0" i="0" u="none" strike="noStrike">
                        <a:solidFill>
                          <a:srgbClr val="000000"/>
                        </a:solidFill>
                        <a:effectLst/>
                        <a:latin typeface="Arial" panose="020B0604020202020204" pitchFamily="34" charset="0"/>
                      </a:endParaRPr>
                    </a:p>
                  </a:txBody>
                  <a:tcPr marL="5346" marR="5346" marT="5346" marB="0" anchor="ctr"/>
                </a:tc>
                <a:tc>
                  <a:txBody>
                    <a:bodyPr/>
                    <a:lstStyle/>
                    <a:p>
                      <a:pPr algn="ctr" fontAlgn="ctr"/>
                      <a:r>
                        <a:rPr lang="ru-RU" sz="1000" u="none" strike="noStrike">
                          <a:effectLst/>
                        </a:rPr>
                        <a:t> </a:t>
                      </a:r>
                      <a:endParaRPr lang="ru-RU" sz="1000" b="0" i="0" u="none" strike="noStrike">
                        <a:solidFill>
                          <a:srgbClr val="000000"/>
                        </a:solidFill>
                        <a:effectLst/>
                        <a:latin typeface="Arial" panose="020B0604020202020204" pitchFamily="34" charset="0"/>
                      </a:endParaRPr>
                    </a:p>
                  </a:txBody>
                  <a:tcPr marL="5346" marR="5346" marT="5346" marB="0" anchor="ctr"/>
                </a:tc>
                <a:tc>
                  <a:txBody>
                    <a:bodyPr/>
                    <a:lstStyle/>
                    <a:p>
                      <a:pPr algn="ctr" fontAlgn="ctr"/>
                      <a:r>
                        <a:rPr lang="ru-RU" sz="1000" u="none" strike="noStrike">
                          <a:effectLst/>
                        </a:rPr>
                        <a:t> </a:t>
                      </a:r>
                      <a:endParaRPr lang="ru-RU" sz="1000" b="0" i="0" u="none" strike="noStrike">
                        <a:solidFill>
                          <a:srgbClr val="000000"/>
                        </a:solidFill>
                        <a:effectLst/>
                        <a:latin typeface="Calibri" panose="020F0502020204030204" pitchFamily="34" charset="0"/>
                      </a:endParaRPr>
                    </a:p>
                  </a:txBody>
                  <a:tcPr marL="5346" marR="5346" marT="5346" marB="0" anchor="ctr"/>
                </a:tc>
                <a:tc>
                  <a:txBody>
                    <a:bodyPr/>
                    <a:lstStyle/>
                    <a:p>
                      <a:pPr algn="ctr" fontAlgn="ctr"/>
                      <a:r>
                        <a:rPr lang="ru-RU" sz="1000" u="none" strike="noStrike">
                          <a:effectLst/>
                        </a:rPr>
                        <a:t> </a:t>
                      </a:r>
                      <a:endParaRPr lang="ru-RU" sz="1000" b="0" i="0" u="none" strike="noStrike">
                        <a:solidFill>
                          <a:srgbClr val="000000"/>
                        </a:solidFill>
                        <a:effectLst/>
                        <a:latin typeface="Calibri" panose="020F0502020204030204" pitchFamily="34" charset="0"/>
                      </a:endParaRPr>
                    </a:p>
                  </a:txBody>
                  <a:tcPr marL="5346" marR="5346" marT="5346" marB="0" anchor="ctr"/>
                </a:tc>
                <a:extLst>
                  <a:ext uri="{0D108BD9-81ED-4DB2-BD59-A6C34878D82A}">
                    <a16:rowId xmlns:a16="http://schemas.microsoft.com/office/drawing/2014/main" val="2638376347"/>
                  </a:ext>
                </a:extLst>
              </a:tr>
              <a:tr h="546903">
                <a:tc>
                  <a:txBody>
                    <a:bodyPr/>
                    <a:lstStyle/>
                    <a:p>
                      <a:pPr algn="l" fontAlgn="ctr"/>
                      <a:r>
                        <a:rPr lang="ru-RU" sz="1000" u="none" strike="noStrike" dirty="0">
                          <a:effectLst/>
                        </a:rPr>
                        <a:t>Доля проведенной диспансеризации муниципальных служащих в общем количестве запланированной диспансеризации муниципальных служащих</a:t>
                      </a:r>
                      <a:endParaRPr lang="ru-RU" sz="1000" b="0" i="0" u="none" strike="noStrike" dirty="0">
                        <a:solidFill>
                          <a:srgbClr val="000000"/>
                        </a:solidFill>
                        <a:effectLst/>
                        <a:latin typeface="Arial" panose="020B0604020202020204" pitchFamily="34" charset="0"/>
                      </a:endParaRPr>
                    </a:p>
                  </a:txBody>
                  <a:tcPr marL="5346" marR="5346" marT="5346" marB="0" anchor="ctr"/>
                </a:tc>
                <a:tc>
                  <a:txBody>
                    <a:bodyPr/>
                    <a:lstStyle/>
                    <a:p>
                      <a:pPr algn="ctr" fontAlgn="ctr"/>
                      <a:r>
                        <a:rPr lang="ru-RU" sz="1000" u="none" strike="noStrike">
                          <a:effectLst/>
                        </a:rPr>
                        <a:t>Показатель муниципальной программы</a:t>
                      </a:r>
                      <a:endParaRPr lang="ru-RU" sz="1000" b="0" i="0" u="none" strike="noStrike">
                        <a:solidFill>
                          <a:srgbClr val="000000"/>
                        </a:solidFill>
                        <a:effectLst/>
                        <a:latin typeface="Arial" panose="020B0604020202020204" pitchFamily="34" charset="0"/>
                      </a:endParaRPr>
                    </a:p>
                  </a:txBody>
                  <a:tcPr marL="5346" marR="5346" marT="5346" marB="0" anchor="ctr"/>
                </a:tc>
                <a:tc>
                  <a:txBody>
                    <a:bodyPr/>
                    <a:lstStyle/>
                    <a:p>
                      <a:pPr algn="ctr" fontAlgn="ctr"/>
                      <a:r>
                        <a:rPr lang="ru-RU" sz="1000" u="none" strike="noStrike">
                          <a:effectLst/>
                        </a:rPr>
                        <a:t>Процент</a:t>
                      </a:r>
                      <a:endParaRPr lang="ru-RU" sz="1000" b="0" i="0" u="none" strike="noStrike">
                        <a:solidFill>
                          <a:srgbClr val="000000"/>
                        </a:solidFill>
                        <a:effectLst/>
                        <a:latin typeface="Arial" panose="020B0604020202020204" pitchFamily="34" charset="0"/>
                      </a:endParaRPr>
                    </a:p>
                  </a:txBody>
                  <a:tcPr marL="5346" marR="5346" marT="5346" marB="0" anchor="ctr"/>
                </a:tc>
                <a:tc>
                  <a:txBody>
                    <a:bodyPr/>
                    <a:lstStyle/>
                    <a:p>
                      <a:pPr algn="ctr" fontAlgn="ctr"/>
                      <a:r>
                        <a:rPr lang="ru-RU" sz="1000" u="none" strike="noStrike">
                          <a:effectLst/>
                        </a:rPr>
                        <a:t>100</a:t>
                      </a:r>
                      <a:endParaRPr lang="ru-RU" sz="1000" b="0" i="0" u="none" strike="noStrike">
                        <a:solidFill>
                          <a:srgbClr val="000000"/>
                        </a:solidFill>
                        <a:effectLst/>
                        <a:latin typeface="Arial" panose="020B0604020202020204" pitchFamily="34" charset="0"/>
                      </a:endParaRPr>
                    </a:p>
                  </a:txBody>
                  <a:tcPr marL="5346" marR="5346" marT="5346" marB="0" anchor="ctr"/>
                </a:tc>
                <a:tc>
                  <a:txBody>
                    <a:bodyPr/>
                    <a:lstStyle/>
                    <a:p>
                      <a:pPr algn="ctr" fontAlgn="ctr"/>
                      <a:r>
                        <a:rPr lang="ru-RU" sz="1000" u="none" strike="noStrike">
                          <a:effectLst/>
                        </a:rPr>
                        <a:t>100</a:t>
                      </a:r>
                      <a:endParaRPr lang="ru-RU" sz="1000" b="0" i="0" u="none" strike="noStrike">
                        <a:solidFill>
                          <a:srgbClr val="000000"/>
                        </a:solidFill>
                        <a:effectLst/>
                        <a:latin typeface="Arial" panose="020B0604020202020204" pitchFamily="34" charset="0"/>
                      </a:endParaRPr>
                    </a:p>
                  </a:txBody>
                  <a:tcPr marL="5346" marR="5346" marT="5346" marB="0" anchor="ctr"/>
                </a:tc>
                <a:tc>
                  <a:txBody>
                    <a:bodyPr/>
                    <a:lstStyle/>
                    <a:p>
                      <a:pPr algn="ctr" fontAlgn="ctr"/>
                      <a:r>
                        <a:rPr lang="ru-RU" sz="1000" u="none" strike="noStrike">
                          <a:effectLst/>
                        </a:rPr>
                        <a:t>100</a:t>
                      </a:r>
                      <a:endParaRPr lang="ru-RU" sz="1000" b="0" i="0" u="none" strike="noStrike">
                        <a:solidFill>
                          <a:srgbClr val="000000"/>
                        </a:solidFill>
                        <a:effectLst/>
                        <a:latin typeface="Arial" panose="020B0604020202020204" pitchFamily="34" charset="0"/>
                      </a:endParaRPr>
                    </a:p>
                  </a:txBody>
                  <a:tcPr marL="5346" marR="5346" marT="5346" marB="0" anchor="ctr"/>
                </a:tc>
                <a:tc>
                  <a:txBody>
                    <a:bodyPr/>
                    <a:lstStyle/>
                    <a:p>
                      <a:pPr algn="ctr" fontAlgn="ctr"/>
                      <a:r>
                        <a:rPr lang="ru-RU" sz="1000" u="none" strike="noStrike">
                          <a:effectLst/>
                        </a:rPr>
                        <a:t>100</a:t>
                      </a:r>
                      <a:endParaRPr lang="ru-RU" sz="1000" b="0" i="0" u="none" strike="noStrike">
                        <a:solidFill>
                          <a:srgbClr val="000000"/>
                        </a:solidFill>
                        <a:effectLst/>
                        <a:latin typeface="Arial" panose="020B0604020202020204" pitchFamily="34" charset="0"/>
                      </a:endParaRPr>
                    </a:p>
                  </a:txBody>
                  <a:tcPr marL="5346" marR="5346" marT="5346" marB="0" anchor="ctr"/>
                </a:tc>
                <a:tc>
                  <a:txBody>
                    <a:bodyPr/>
                    <a:lstStyle/>
                    <a:p>
                      <a:pPr algn="ctr" fontAlgn="ctr"/>
                      <a:r>
                        <a:rPr lang="ru-RU" sz="1000" u="none" strike="noStrike">
                          <a:effectLst/>
                        </a:rPr>
                        <a:t>100</a:t>
                      </a:r>
                      <a:endParaRPr lang="ru-RU" sz="1000" b="0" i="0" u="none" strike="noStrike">
                        <a:solidFill>
                          <a:srgbClr val="000000"/>
                        </a:solidFill>
                        <a:effectLst/>
                        <a:latin typeface="Arial" panose="020B0604020202020204" pitchFamily="34" charset="0"/>
                      </a:endParaRPr>
                    </a:p>
                  </a:txBody>
                  <a:tcPr marL="5346" marR="5346" marT="5346" marB="0" anchor="ctr"/>
                </a:tc>
                <a:tc>
                  <a:txBody>
                    <a:bodyPr/>
                    <a:lstStyle/>
                    <a:p>
                      <a:pPr algn="ctr" fontAlgn="ctr"/>
                      <a:r>
                        <a:rPr lang="ru-RU" sz="1000" u="none" strike="noStrike">
                          <a:effectLst/>
                        </a:rPr>
                        <a:t>100</a:t>
                      </a:r>
                      <a:endParaRPr lang="ru-RU" sz="1000" b="0" i="0" u="none" strike="noStrike">
                        <a:solidFill>
                          <a:srgbClr val="000000"/>
                        </a:solidFill>
                        <a:effectLst/>
                        <a:latin typeface="Arial" panose="020B0604020202020204" pitchFamily="34" charset="0"/>
                      </a:endParaRPr>
                    </a:p>
                  </a:txBody>
                  <a:tcPr marL="5346" marR="5346" marT="5346" marB="0" anchor="ctr"/>
                </a:tc>
                <a:extLst>
                  <a:ext uri="{0D108BD9-81ED-4DB2-BD59-A6C34878D82A}">
                    <a16:rowId xmlns:a16="http://schemas.microsoft.com/office/drawing/2014/main" val="2012519713"/>
                  </a:ext>
                </a:extLst>
              </a:tr>
              <a:tr h="411309">
                <a:tc>
                  <a:txBody>
                    <a:bodyPr/>
                    <a:lstStyle/>
                    <a:p>
                      <a:pPr algn="l" fontAlgn="ctr"/>
                      <a:r>
                        <a:rPr lang="ru-RU" sz="1000" u="none" strike="noStrike">
                          <a:effectLst/>
                        </a:rPr>
                        <a:t>Доля проведенной стажировки студентов в общем количестве запланированной стажировки студентов</a:t>
                      </a:r>
                      <a:endParaRPr lang="ru-RU" sz="1000" b="0" i="0" u="none" strike="noStrike">
                        <a:solidFill>
                          <a:srgbClr val="000000"/>
                        </a:solidFill>
                        <a:effectLst/>
                        <a:latin typeface="Arial" panose="020B0604020202020204" pitchFamily="34" charset="0"/>
                      </a:endParaRPr>
                    </a:p>
                  </a:txBody>
                  <a:tcPr marL="5346" marR="5346" marT="5346" marB="0" anchor="ctr"/>
                </a:tc>
                <a:tc>
                  <a:txBody>
                    <a:bodyPr/>
                    <a:lstStyle/>
                    <a:p>
                      <a:pPr algn="ctr" fontAlgn="ctr"/>
                      <a:r>
                        <a:rPr lang="ru-RU" sz="1000" u="none" strike="noStrike">
                          <a:effectLst/>
                        </a:rPr>
                        <a:t>Показатель муниципальной программы</a:t>
                      </a:r>
                      <a:endParaRPr lang="ru-RU" sz="1000" b="0" i="0" u="none" strike="noStrike">
                        <a:solidFill>
                          <a:srgbClr val="000000"/>
                        </a:solidFill>
                        <a:effectLst/>
                        <a:latin typeface="Arial" panose="020B0604020202020204" pitchFamily="34" charset="0"/>
                      </a:endParaRPr>
                    </a:p>
                  </a:txBody>
                  <a:tcPr marL="5346" marR="5346" marT="5346" marB="0" anchor="ctr"/>
                </a:tc>
                <a:tc>
                  <a:txBody>
                    <a:bodyPr/>
                    <a:lstStyle/>
                    <a:p>
                      <a:pPr algn="ctr" fontAlgn="ctr"/>
                      <a:r>
                        <a:rPr lang="ru-RU" sz="1000" u="none" strike="noStrike">
                          <a:effectLst/>
                        </a:rPr>
                        <a:t>Процент</a:t>
                      </a:r>
                      <a:endParaRPr lang="ru-RU" sz="1000" b="0" i="0" u="none" strike="noStrike">
                        <a:solidFill>
                          <a:srgbClr val="000000"/>
                        </a:solidFill>
                        <a:effectLst/>
                        <a:latin typeface="Arial" panose="020B0604020202020204" pitchFamily="34" charset="0"/>
                      </a:endParaRPr>
                    </a:p>
                  </a:txBody>
                  <a:tcPr marL="5346" marR="5346" marT="5346" marB="0" anchor="ctr"/>
                </a:tc>
                <a:tc>
                  <a:txBody>
                    <a:bodyPr/>
                    <a:lstStyle/>
                    <a:p>
                      <a:pPr algn="ctr" fontAlgn="ctr"/>
                      <a:r>
                        <a:rPr lang="ru-RU" sz="1000" u="none" strike="noStrike">
                          <a:effectLst/>
                        </a:rPr>
                        <a:t>100</a:t>
                      </a:r>
                      <a:endParaRPr lang="ru-RU" sz="1000" b="0" i="0" u="none" strike="noStrike">
                        <a:solidFill>
                          <a:srgbClr val="000000"/>
                        </a:solidFill>
                        <a:effectLst/>
                        <a:latin typeface="Arial" panose="020B0604020202020204" pitchFamily="34" charset="0"/>
                      </a:endParaRPr>
                    </a:p>
                  </a:txBody>
                  <a:tcPr marL="5346" marR="5346" marT="5346" marB="0" anchor="ctr"/>
                </a:tc>
                <a:tc>
                  <a:txBody>
                    <a:bodyPr/>
                    <a:lstStyle/>
                    <a:p>
                      <a:pPr marL="0" algn="ctr" defTabSz="914400" rtl="0" eaLnBrk="1" fontAlgn="ctr" latinLnBrk="0" hangingPunct="1"/>
                      <a:r>
                        <a:rPr lang="ru-RU" sz="1000" u="none" strike="noStrike" kern="1200" dirty="0">
                          <a:solidFill>
                            <a:schemeClr val="dk1"/>
                          </a:solidFill>
                          <a:effectLst/>
                          <a:latin typeface="+mn-lt"/>
                          <a:ea typeface="+mn-ea"/>
                          <a:cs typeface="+mn-cs"/>
                        </a:rPr>
                        <a:t>0</a:t>
                      </a:r>
                    </a:p>
                  </a:txBody>
                  <a:tcPr marL="5346" marR="5346" marT="5346" marB="0" anchor="ctr"/>
                </a:tc>
                <a:tc>
                  <a:txBody>
                    <a:bodyPr/>
                    <a:lstStyle/>
                    <a:p>
                      <a:pPr algn="ctr" fontAlgn="ctr"/>
                      <a:r>
                        <a:rPr lang="ru-RU" sz="1000" u="none" strike="noStrike" dirty="0">
                          <a:effectLst/>
                        </a:rPr>
                        <a:t>100</a:t>
                      </a:r>
                      <a:endParaRPr lang="ru-RU" sz="1000" b="0" i="0" u="none" strike="noStrike" dirty="0">
                        <a:solidFill>
                          <a:srgbClr val="000000"/>
                        </a:solidFill>
                        <a:effectLst/>
                        <a:latin typeface="Arial" panose="020B0604020202020204" pitchFamily="34" charset="0"/>
                      </a:endParaRPr>
                    </a:p>
                  </a:txBody>
                  <a:tcPr marL="5346" marR="5346" marT="5346" marB="0" anchor="ctr"/>
                </a:tc>
                <a:tc>
                  <a:txBody>
                    <a:bodyPr/>
                    <a:lstStyle/>
                    <a:p>
                      <a:pPr algn="ctr" fontAlgn="ctr"/>
                      <a:r>
                        <a:rPr lang="ru-RU" sz="1000" u="none" strike="noStrike">
                          <a:effectLst/>
                        </a:rPr>
                        <a:t>100</a:t>
                      </a:r>
                      <a:endParaRPr lang="ru-RU" sz="1000" b="0" i="0" u="none" strike="noStrike">
                        <a:solidFill>
                          <a:srgbClr val="000000"/>
                        </a:solidFill>
                        <a:effectLst/>
                        <a:latin typeface="Arial" panose="020B0604020202020204" pitchFamily="34" charset="0"/>
                      </a:endParaRPr>
                    </a:p>
                  </a:txBody>
                  <a:tcPr marL="5346" marR="5346" marT="5346" marB="0" anchor="ctr"/>
                </a:tc>
                <a:tc>
                  <a:txBody>
                    <a:bodyPr/>
                    <a:lstStyle/>
                    <a:p>
                      <a:pPr algn="ctr" fontAlgn="ctr"/>
                      <a:r>
                        <a:rPr lang="ru-RU" sz="1000" u="none" strike="noStrike">
                          <a:effectLst/>
                        </a:rPr>
                        <a:t>100</a:t>
                      </a:r>
                      <a:endParaRPr lang="ru-RU" sz="1000" b="0" i="0" u="none" strike="noStrike">
                        <a:solidFill>
                          <a:srgbClr val="000000"/>
                        </a:solidFill>
                        <a:effectLst/>
                        <a:latin typeface="Arial" panose="020B0604020202020204" pitchFamily="34" charset="0"/>
                      </a:endParaRPr>
                    </a:p>
                  </a:txBody>
                  <a:tcPr marL="5346" marR="5346" marT="5346" marB="0" anchor="ctr"/>
                </a:tc>
                <a:tc>
                  <a:txBody>
                    <a:bodyPr/>
                    <a:lstStyle/>
                    <a:p>
                      <a:pPr algn="ctr" fontAlgn="ctr"/>
                      <a:r>
                        <a:rPr lang="ru-RU" sz="1000" u="none" strike="noStrike">
                          <a:effectLst/>
                        </a:rPr>
                        <a:t>100</a:t>
                      </a:r>
                      <a:endParaRPr lang="ru-RU" sz="1000" b="0" i="0" u="none" strike="noStrike">
                        <a:solidFill>
                          <a:srgbClr val="000000"/>
                        </a:solidFill>
                        <a:effectLst/>
                        <a:latin typeface="Arial" panose="020B0604020202020204" pitchFamily="34" charset="0"/>
                      </a:endParaRPr>
                    </a:p>
                  </a:txBody>
                  <a:tcPr marL="5346" marR="5346" marT="5346" marB="0" anchor="ctr"/>
                </a:tc>
                <a:extLst>
                  <a:ext uri="{0D108BD9-81ED-4DB2-BD59-A6C34878D82A}">
                    <a16:rowId xmlns:a16="http://schemas.microsoft.com/office/drawing/2014/main" val="3885586825"/>
                  </a:ext>
                </a:extLst>
              </a:tr>
              <a:tr h="411309">
                <a:tc>
                  <a:txBody>
                    <a:bodyPr/>
                    <a:lstStyle/>
                    <a:p>
                      <a:pPr algn="l" fontAlgn="ctr"/>
                      <a:r>
                        <a:rPr lang="ru-RU" sz="1000" u="none" strike="noStrike">
                          <a:effectLst/>
                        </a:rPr>
                        <a:t>Доля отправленной грифованной корреспонденции в общем количестве запланированной</a:t>
                      </a:r>
                      <a:endParaRPr lang="ru-RU" sz="1000" b="0" i="0" u="none" strike="noStrike">
                        <a:solidFill>
                          <a:srgbClr val="000000"/>
                        </a:solidFill>
                        <a:effectLst/>
                        <a:latin typeface="Arial" panose="020B0604020202020204" pitchFamily="34" charset="0"/>
                      </a:endParaRPr>
                    </a:p>
                  </a:txBody>
                  <a:tcPr marL="5346" marR="5346" marT="5346" marB="0" anchor="ctr"/>
                </a:tc>
                <a:tc>
                  <a:txBody>
                    <a:bodyPr/>
                    <a:lstStyle/>
                    <a:p>
                      <a:pPr algn="ctr" fontAlgn="ctr"/>
                      <a:r>
                        <a:rPr lang="ru-RU" sz="1000" u="none" strike="noStrike">
                          <a:effectLst/>
                        </a:rPr>
                        <a:t>Показатель муниципальной программы</a:t>
                      </a:r>
                      <a:endParaRPr lang="ru-RU" sz="1000" b="0" i="0" u="none" strike="noStrike">
                        <a:solidFill>
                          <a:srgbClr val="000000"/>
                        </a:solidFill>
                        <a:effectLst/>
                        <a:latin typeface="Arial" panose="020B0604020202020204" pitchFamily="34" charset="0"/>
                      </a:endParaRPr>
                    </a:p>
                  </a:txBody>
                  <a:tcPr marL="5346" marR="5346" marT="5346" marB="0" anchor="ctr"/>
                </a:tc>
                <a:tc>
                  <a:txBody>
                    <a:bodyPr/>
                    <a:lstStyle/>
                    <a:p>
                      <a:pPr algn="ctr" fontAlgn="ctr"/>
                      <a:r>
                        <a:rPr lang="ru-RU" sz="1000" u="none" strike="noStrike">
                          <a:effectLst/>
                        </a:rPr>
                        <a:t>Процент</a:t>
                      </a:r>
                      <a:endParaRPr lang="ru-RU" sz="1000" b="0" i="0" u="none" strike="noStrike">
                        <a:solidFill>
                          <a:srgbClr val="000000"/>
                        </a:solidFill>
                        <a:effectLst/>
                        <a:latin typeface="Arial" panose="020B0604020202020204" pitchFamily="34" charset="0"/>
                      </a:endParaRPr>
                    </a:p>
                  </a:txBody>
                  <a:tcPr marL="5346" marR="5346" marT="5346" marB="0" anchor="ctr"/>
                </a:tc>
                <a:tc>
                  <a:txBody>
                    <a:bodyPr/>
                    <a:lstStyle/>
                    <a:p>
                      <a:pPr algn="ctr" fontAlgn="ctr"/>
                      <a:r>
                        <a:rPr lang="ru-RU" sz="1000" u="none" strike="noStrike">
                          <a:effectLst/>
                        </a:rPr>
                        <a:t>100</a:t>
                      </a:r>
                      <a:endParaRPr lang="ru-RU" sz="1000" b="0" i="0" u="none" strike="noStrike">
                        <a:solidFill>
                          <a:srgbClr val="000000"/>
                        </a:solidFill>
                        <a:effectLst/>
                        <a:latin typeface="Arial" panose="020B0604020202020204" pitchFamily="34" charset="0"/>
                      </a:endParaRPr>
                    </a:p>
                  </a:txBody>
                  <a:tcPr marL="5346" marR="5346" marT="5346" marB="0" anchor="ctr"/>
                </a:tc>
                <a:tc>
                  <a:txBody>
                    <a:bodyPr/>
                    <a:lstStyle/>
                    <a:p>
                      <a:pPr algn="ctr" fontAlgn="ctr"/>
                      <a:r>
                        <a:rPr lang="ru-RU" sz="1000" u="none" strike="noStrike">
                          <a:effectLst/>
                        </a:rPr>
                        <a:t>100</a:t>
                      </a:r>
                      <a:endParaRPr lang="ru-RU" sz="1000" b="0" i="0" u="none" strike="noStrike">
                        <a:solidFill>
                          <a:srgbClr val="000000"/>
                        </a:solidFill>
                        <a:effectLst/>
                        <a:latin typeface="Arial" panose="020B0604020202020204" pitchFamily="34" charset="0"/>
                      </a:endParaRPr>
                    </a:p>
                  </a:txBody>
                  <a:tcPr marL="5346" marR="5346" marT="5346" marB="0" anchor="ctr"/>
                </a:tc>
                <a:tc>
                  <a:txBody>
                    <a:bodyPr/>
                    <a:lstStyle/>
                    <a:p>
                      <a:pPr algn="ctr" fontAlgn="ctr"/>
                      <a:r>
                        <a:rPr lang="ru-RU" sz="1000" u="none" strike="noStrike">
                          <a:effectLst/>
                        </a:rPr>
                        <a:t>100</a:t>
                      </a:r>
                      <a:endParaRPr lang="ru-RU" sz="1000" b="0" i="0" u="none" strike="noStrike">
                        <a:solidFill>
                          <a:srgbClr val="000000"/>
                        </a:solidFill>
                        <a:effectLst/>
                        <a:latin typeface="Arial" panose="020B0604020202020204" pitchFamily="34" charset="0"/>
                      </a:endParaRPr>
                    </a:p>
                  </a:txBody>
                  <a:tcPr marL="5346" marR="5346" marT="5346" marB="0" anchor="ctr"/>
                </a:tc>
                <a:tc>
                  <a:txBody>
                    <a:bodyPr/>
                    <a:lstStyle/>
                    <a:p>
                      <a:pPr algn="ctr" fontAlgn="ctr"/>
                      <a:r>
                        <a:rPr lang="ru-RU" sz="1000" u="none" strike="noStrike">
                          <a:effectLst/>
                        </a:rPr>
                        <a:t>100</a:t>
                      </a:r>
                      <a:endParaRPr lang="ru-RU" sz="1000" b="0" i="0" u="none" strike="noStrike">
                        <a:solidFill>
                          <a:srgbClr val="000000"/>
                        </a:solidFill>
                        <a:effectLst/>
                        <a:latin typeface="Arial" panose="020B0604020202020204" pitchFamily="34" charset="0"/>
                      </a:endParaRPr>
                    </a:p>
                  </a:txBody>
                  <a:tcPr marL="5346" marR="5346" marT="5346" marB="0" anchor="ctr"/>
                </a:tc>
                <a:tc>
                  <a:txBody>
                    <a:bodyPr/>
                    <a:lstStyle/>
                    <a:p>
                      <a:pPr algn="ctr" fontAlgn="ctr"/>
                      <a:r>
                        <a:rPr lang="ru-RU" sz="1000" u="none" strike="noStrike">
                          <a:effectLst/>
                        </a:rPr>
                        <a:t>100</a:t>
                      </a:r>
                      <a:endParaRPr lang="ru-RU" sz="1000" b="0" i="0" u="none" strike="noStrike">
                        <a:solidFill>
                          <a:srgbClr val="000000"/>
                        </a:solidFill>
                        <a:effectLst/>
                        <a:latin typeface="Arial" panose="020B0604020202020204" pitchFamily="34" charset="0"/>
                      </a:endParaRPr>
                    </a:p>
                  </a:txBody>
                  <a:tcPr marL="5346" marR="5346" marT="5346" marB="0" anchor="ctr"/>
                </a:tc>
                <a:tc>
                  <a:txBody>
                    <a:bodyPr/>
                    <a:lstStyle/>
                    <a:p>
                      <a:pPr algn="ctr" fontAlgn="ctr"/>
                      <a:r>
                        <a:rPr lang="ru-RU" sz="1000" u="none" strike="noStrike">
                          <a:effectLst/>
                        </a:rPr>
                        <a:t>100</a:t>
                      </a:r>
                      <a:endParaRPr lang="ru-RU" sz="1000" b="0" i="0" u="none" strike="noStrike">
                        <a:solidFill>
                          <a:srgbClr val="000000"/>
                        </a:solidFill>
                        <a:effectLst/>
                        <a:latin typeface="Arial" panose="020B0604020202020204" pitchFamily="34" charset="0"/>
                      </a:endParaRPr>
                    </a:p>
                  </a:txBody>
                  <a:tcPr marL="5346" marR="5346" marT="5346" marB="0" anchor="ctr"/>
                </a:tc>
                <a:extLst>
                  <a:ext uri="{0D108BD9-81ED-4DB2-BD59-A6C34878D82A}">
                    <a16:rowId xmlns:a16="http://schemas.microsoft.com/office/drawing/2014/main" val="1115410172"/>
                  </a:ext>
                </a:extLst>
              </a:tr>
              <a:tr h="411309">
                <a:tc>
                  <a:txBody>
                    <a:bodyPr/>
                    <a:lstStyle/>
                    <a:p>
                      <a:pPr algn="l" fontAlgn="ctr"/>
                      <a:r>
                        <a:rPr lang="ru-RU" sz="1000" u="none" strike="noStrike">
                          <a:effectLst/>
                        </a:rPr>
                        <a:t>Доля производственного травматизма в общем количестве работников администрации</a:t>
                      </a:r>
                      <a:endParaRPr lang="ru-RU" sz="1000" b="0" i="0" u="none" strike="noStrike">
                        <a:solidFill>
                          <a:srgbClr val="000000"/>
                        </a:solidFill>
                        <a:effectLst/>
                        <a:latin typeface="Arial" panose="020B0604020202020204" pitchFamily="34" charset="0"/>
                      </a:endParaRPr>
                    </a:p>
                  </a:txBody>
                  <a:tcPr marL="5346" marR="5346" marT="5346" marB="0" anchor="ctr"/>
                </a:tc>
                <a:tc>
                  <a:txBody>
                    <a:bodyPr/>
                    <a:lstStyle/>
                    <a:p>
                      <a:pPr algn="ctr" fontAlgn="ctr"/>
                      <a:r>
                        <a:rPr lang="ru-RU" sz="1000" u="none" strike="noStrike">
                          <a:effectLst/>
                        </a:rPr>
                        <a:t>Показатель муниципальной программы</a:t>
                      </a:r>
                      <a:endParaRPr lang="ru-RU" sz="1000" b="0" i="0" u="none" strike="noStrike">
                        <a:solidFill>
                          <a:srgbClr val="000000"/>
                        </a:solidFill>
                        <a:effectLst/>
                        <a:latin typeface="Arial" panose="020B0604020202020204" pitchFamily="34" charset="0"/>
                      </a:endParaRPr>
                    </a:p>
                  </a:txBody>
                  <a:tcPr marL="5346" marR="5346" marT="5346" marB="0" anchor="ctr"/>
                </a:tc>
                <a:tc>
                  <a:txBody>
                    <a:bodyPr/>
                    <a:lstStyle/>
                    <a:p>
                      <a:pPr algn="ctr" fontAlgn="ctr"/>
                      <a:r>
                        <a:rPr lang="ru-RU" sz="1000" u="none" strike="noStrike">
                          <a:effectLst/>
                        </a:rPr>
                        <a:t>Процент</a:t>
                      </a:r>
                      <a:endParaRPr lang="ru-RU" sz="1000" b="0" i="0" u="none" strike="noStrike">
                        <a:solidFill>
                          <a:srgbClr val="000000"/>
                        </a:solidFill>
                        <a:effectLst/>
                        <a:latin typeface="Arial" panose="020B0604020202020204" pitchFamily="34" charset="0"/>
                      </a:endParaRPr>
                    </a:p>
                  </a:txBody>
                  <a:tcPr marL="5346" marR="5346" marT="5346" marB="0" anchor="ctr"/>
                </a:tc>
                <a:tc>
                  <a:txBody>
                    <a:bodyPr/>
                    <a:lstStyle/>
                    <a:p>
                      <a:pPr algn="ctr" fontAlgn="ctr"/>
                      <a:r>
                        <a:rPr lang="ru-RU" sz="1000" u="none" strike="noStrike">
                          <a:effectLst/>
                        </a:rPr>
                        <a:t>0</a:t>
                      </a:r>
                      <a:endParaRPr lang="ru-RU" sz="1000" b="0" i="0" u="none" strike="noStrike">
                        <a:solidFill>
                          <a:srgbClr val="000000"/>
                        </a:solidFill>
                        <a:effectLst/>
                        <a:latin typeface="Arial" panose="020B0604020202020204" pitchFamily="34" charset="0"/>
                      </a:endParaRPr>
                    </a:p>
                  </a:txBody>
                  <a:tcPr marL="5346" marR="5346" marT="5346" marB="0" anchor="ctr"/>
                </a:tc>
                <a:tc>
                  <a:txBody>
                    <a:bodyPr/>
                    <a:lstStyle/>
                    <a:p>
                      <a:pPr algn="ctr" fontAlgn="ctr"/>
                      <a:r>
                        <a:rPr lang="ru-RU" sz="1000" u="none" strike="noStrike">
                          <a:effectLst/>
                        </a:rPr>
                        <a:t>0</a:t>
                      </a:r>
                      <a:endParaRPr lang="ru-RU" sz="1000" b="0" i="0" u="none" strike="noStrike">
                        <a:solidFill>
                          <a:srgbClr val="000000"/>
                        </a:solidFill>
                        <a:effectLst/>
                        <a:latin typeface="Arial" panose="020B0604020202020204" pitchFamily="34" charset="0"/>
                      </a:endParaRPr>
                    </a:p>
                  </a:txBody>
                  <a:tcPr marL="5346" marR="5346" marT="5346" marB="0" anchor="ctr"/>
                </a:tc>
                <a:tc>
                  <a:txBody>
                    <a:bodyPr/>
                    <a:lstStyle/>
                    <a:p>
                      <a:pPr algn="ctr" fontAlgn="ctr"/>
                      <a:r>
                        <a:rPr lang="ru-RU" sz="1000" u="none" strike="noStrike">
                          <a:effectLst/>
                        </a:rPr>
                        <a:t>0</a:t>
                      </a:r>
                      <a:endParaRPr lang="ru-RU" sz="1000" b="0" i="0" u="none" strike="noStrike">
                        <a:solidFill>
                          <a:srgbClr val="000000"/>
                        </a:solidFill>
                        <a:effectLst/>
                        <a:latin typeface="Arial" panose="020B0604020202020204" pitchFamily="34" charset="0"/>
                      </a:endParaRPr>
                    </a:p>
                  </a:txBody>
                  <a:tcPr marL="5346" marR="5346" marT="5346" marB="0" anchor="ctr"/>
                </a:tc>
                <a:tc>
                  <a:txBody>
                    <a:bodyPr/>
                    <a:lstStyle/>
                    <a:p>
                      <a:pPr algn="ctr" fontAlgn="ctr"/>
                      <a:r>
                        <a:rPr lang="ru-RU" sz="1000" u="none" strike="noStrike">
                          <a:effectLst/>
                        </a:rPr>
                        <a:t>0</a:t>
                      </a:r>
                      <a:endParaRPr lang="ru-RU" sz="1000" b="0" i="0" u="none" strike="noStrike">
                        <a:solidFill>
                          <a:srgbClr val="000000"/>
                        </a:solidFill>
                        <a:effectLst/>
                        <a:latin typeface="Arial" panose="020B0604020202020204" pitchFamily="34" charset="0"/>
                      </a:endParaRPr>
                    </a:p>
                  </a:txBody>
                  <a:tcPr marL="5346" marR="5346" marT="5346" marB="0" anchor="ctr"/>
                </a:tc>
                <a:tc>
                  <a:txBody>
                    <a:bodyPr/>
                    <a:lstStyle/>
                    <a:p>
                      <a:pPr algn="ctr" fontAlgn="ctr"/>
                      <a:r>
                        <a:rPr lang="ru-RU" sz="1000" u="none" strike="noStrike">
                          <a:effectLst/>
                        </a:rPr>
                        <a:t>0</a:t>
                      </a:r>
                      <a:endParaRPr lang="ru-RU" sz="1000" b="0" i="0" u="none" strike="noStrike">
                        <a:solidFill>
                          <a:srgbClr val="000000"/>
                        </a:solidFill>
                        <a:effectLst/>
                        <a:latin typeface="Arial" panose="020B0604020202020204" pitchFamily="34" charset="0"/>
                      </a:endParaRPr>
                    </a:p>
                  </a:txBody>
                  <a:tcPr marL="5346" marR="5346" marT="5346" marB="0" anchor="ctr"/>
                </a:tc>
                <a:tc>
                  <a:txBody>
                    <a:bodyPr/>
                    <a:lstStyle/>
                    <a:p>
                      <a:pPr algn="ctr" fontAlgn="ctr"/>
                      <a:r>
                        <a:rPr lang="ru-RU" sz="1000" u="none" strike="noStrike">
                          <a:effectLst/>
                        </a:rPr>
                        <a:t>0</a:t>
                      </a:r>
                      <a:endParaRPr lang="ru-RU" sz="1000" b="0" i="0" u="none" strike="noStrike">
                        <a:solidFill>
                          <a:srgbClr val="000000"/>
                        </a:solidFill>
                        <a:effectLst/>
                        <a:latin typeface="Arial" panose="020B0604020202020204" pitchFamily="34" charset="0"/>
                      </a:endParaRPr>
                    </a:p>
                  </a:txBody>
                  <a:tcPr marL="5346" marR="5346" marT="5346" marB="0" anchor="ctr"/>
                </a:tc>
                <a:extLst>
                  <a:ext uri="{0D108BD9-81ED-4DB2-BD59-A6C34878D82A}">
                    <a16:rowId xmlns:a16="http://schemas.microsoft.com/office/drawing/2014/main" val="393567503"/>
                  </a:ext>
                </a:extLst>
              </a:tr>
              <a:tr h="411309">
                <a:tc>
                  <a:txBody>
                    <a:bodyPr/>
                    <a:lstStyle/>
                    <a:p>
                      <a:pPr algn="l" fontAlgn="ctr"/>
                      <a:r>
                        <a:rPr lang="ru-RU" sz="1000" u="none" strike="noStrike">
                          <a:effectLst/>
                        </a:rPr>
                        <a:t>Заключение контракта на получение официальной статистической информации</a:t>
                      </a:r>
                      <a:endParaRPr lang="ru-RU" sz="1000" b="0" i="0" u="none" strike="noStrike">
                        <a:solidFill>
                          <a:srgbClr val="000000"/>
                        </a:solidFill>
                        <a:effectLst/>
                        <a:latin typeface="Arial" panose="020B0604020202020204" pitchFamily="34" charset="0"/>
                      </a:endParaRPr>
                    </a:p>
                  </a:txBody>
                  <a:tcPr marL="5346" marR="5346" marT="5346" marB="0" anchor="ctr"/>
                </a:tc>
                <a:tc>
                  <a:txBody>
                    <a:bodyPr/>
                    <a:lstStyle/>
                    <a:p>
                      <a:pPr algn="ctr" fontAlgn="ctr"/>
                      <a:r>
                        <a:rPr lang="ru-RU" sz="1000" u="none" strike="noStrike">
                          <a:effectLst/>
                        </a:rPr>
                        <a:t>Показатель муниципальной программы</a:t>
                      </a:r>
                      <a:endParaRPr lang="ru-RU" sz="1000" b="0" i="0" u="none" strike="noStrike">
                        <a:solidFill>
                          <a:srgbClr val="000000"/>
                        </a:solidFill>
                        <a:effectLst/>
                        <a:latin typeface="Arial" panose="020B0604020202020204" pitchFamily="34" charset="0"/>
                      </a:endParaRPr>
                    </a:p>
                  </a:txBody>
                  <a:tcPr marL="5346" marR="5346" marT="5346" marB="0" anchor="ctr"/>
                </a:tc>
                <a:tc>
                  <a:txBody>
                    <a:bodyPr/>
                    <a:lstStyle/>
                    <a:p>
                      <a:pPr algn="ctr" fontAlgn="ctr"/>
                      <a:r>
                        <a:rPr lang="ru-RU" sz="1000" u="none" strike="noStrike">
                          <a:effectLst/>
                        </a:rPr>
                        <a:t>Единица </a:t>
                      </a:r>
                      <a:endParaRPr lang="ru-RU" sz="1000" b="0" i="0" u="none" strike="noStrike">
                        <a:solidFill>
                          <a:srgbClr val="000000"/>
                        </a:solidFill>
                        <a:effectLst/>
                        <a:latin typeface="Arial" panose="020B0604020202020204" pitchFamily="34" charset="0"/>
                      </a:endParaRPr>
                    </a:p>
                  </a:txBody>
                  <a:tcPr marL="5346" marR="5346" marT="5346" marB="0" anchor="ctr"/>
                </a:tc>
                <a:tc>
                  <a:txBody>
                    <a:bodyPr/>
                    <a:lstStyle/>
                    <a:p>
                      <a:pPr algn="ctr" fontAlgn="ctr"/>
                      <a:r>
                        <a:rPr lang="ru-RU" sz="1000" u="none" strike="noStrike">
                          <a:effectLst/>
                        </a:rPr>
                        <a:t>1</a:t>
                      </a:r>
                      <a:endParaRPr lang="ru-RU" sz="1000" b="0" i="0" u="none" strike="noStrike">
                        <a:solidFill>
                          <a:srgbClr val="000000"/>
                        </a:solidFill>
                        <a:effectLst/>
                        <a:latin typeface="Arial" panose="020B0604020202020204" pitchFamily="34" charset="0"/>
                      </a:endParaRPr>
                    </a:p>
                  </a:txBody>
                  <a:tcPr marL="5346" marR="5346" marT="5346" marB="0" anchor="ctr"/>
                </a:tc>
                <a:tc>
                  <a:txBody>
                    <a:bodyPr/>
                    <a:lstStyle/>
                    <a:p>
                      <a:pPr algn="ctr" fontAlgn="ctr"/>
                      <a:r>
                        <a:rPr lang="ru-RU" sz="1000" u="none" strike="noStrike">
                          <a:effectLst/>
                        </a:rPr>
                        <a:t>1</a:t>
                      </a:r>
                      <a:endParaRPr lang="ru-RU" sz="1000" b="0" i="0" u="none" strike="noStrike">
                        <a:solidFill>
                          <a:srgbClr val="000000"/>
                        </a:solidFill>
                        <a:effectLst/>
                        <a:latin typeface="Arial" panose="020B0604020202020204" pitchFamily="34" charset="0"/>
                      </a:endParaRPr>
                    </a:p>
                  </a:txBody>
                  <a:tcPr marL="5346" marR="5346" marT="5346" marB="0" anchor="ctr"/>
                </a:tc>
                <a:tc>
                  <a:txBody>
                    <a:bodyPr/>
                    <a:lstStyle/>
                    <a:p>
                      <a:pPr algn="ctr" fontAlgn="ctr"/>
                      <a:r>
                        <a:rPr lang="ru-RU" sz="1000" u="none" strike="noStrike">
                          <a:effectLst/>
                        </a:rPr>
                        <a:t>1</a:t>
                      </a:r>
                      <a:endParaRPr lang="ru-RU" sz="1000" b="0" i="0" u="none" strike="noStrike">
                        <a:solidFill>
                          <a:srgbClr val="000000"/>
                        </a:solidFill>
                        <a:effectLst/>
                        <a:latin typeface="Arial" panose="020B0604020202020204" pitchFamily="34" charset="0"/>
                      </a:endParaRPr>
                    </a:p>
                  </a:txBody>
                  <a:tcPr marL="5346" marR="5346" marT="5346" marB="0" anchor="ctr"/>
                </a:tc>
                <a:tc>
                  <a:txBody>
                    <a:bodyPr/>
                    <a:lstStyle/>
                    <a:p>
                      <a:pPr algn="ctr" fontAlgn="ctr"/>
                      <a:r>
                        <a:rPr lang="ru-RU" sz="1000" u="none" strike="noStrike">
                          <a:effectLst/>
                        </a:rPr>
                        <a:t>1</a:t>
                      </a:r>
                      <a:endParaRPr lang="ru-RU" sz="1000" b="0" i="0" u="none" strike="noStrike">
                        <a:solidFill>
                          <a:srgbClr val="000000"/>
                        </a:solidFill>
                        <a:effectLst/>
                        <a:latin typeface="Arial" panose="020B0604020202020204" pitchFamily="34" charset="0"/>
                      </a:endParaRPr>
                    </a:p>
                  </a:txBody>
                  <a:tcPr marL="5346" marR="5346" marT="5346" marB="0" anchor="ctr"/>
                </a:tc>
                <a:tc>
                  <a:txBody>
                    <a:bodyPr/>
                    <a:lstStyle/>
                    <a:p>
                      <a:pPr algn="ctr" fontAlgn="ctr"/>
                      <a:r>
                        <a:rPr lang="ru-RU" sz="1000" u="none" strike="noStrike">
                          <a:effectLst/>
                        </a:rPr>
                        <a:t>1</a:t>
                      </a:r>
                      <a:endParaRPr lang="ru-RU" sz="1000" b="0" i="0" u="none" strike="noStrike">
                        <a:solidFill>
                          <a:srgbClr val="000000"/>
                        </a:solidFill>
                        <a:effectLst/>
                        <a:latin typeface="Arial" panose="020B0604020202020204" pitchFamily="34" charset="0"/>
                      </a:endParaRPr>
                    </a:p>
                  </a:txBody>
                  <a:tcPr marL="5346" marR="5346" marT="5346" marB="0" anchor="ctr"/>
                </a:tc>
                <a:tc>
                  <a:txBody>
                    <a:bodyPr/>
                    <a:lstStyle/>
                    <a:p>
                      <a:pPr algn="ctr" fontAlgn="ctr"/>
                      <a:r>
                        <a:rPr lang="ru-RU" sz="1000" u="none" strike="noStrike">
                          <a:effectLst/>
                        </a:rPr>
                        <a:t>1</a:t>
                      </a:r>
                      <a:endParaRPr lang="ru-RU" sz="1000" b="0" i="0" u="none" strike="noStrike">
                        <a:solidFill>
                          <a:srgbClr val="000000"/>
                        </a:solidFill>
                        <a:effectLst/>
                        <a:latin typeface="Arial" panose="020B0604020202020204" pitchFamily="34" charset="0"/>
                      </a:endParaRPr>
                    </a:p>
                  </a:txBody>
                  <a:tcPr marL="5346" marR="5346" marT="5346" marB="0" anchor="ctr"/>
                </a:tc>
                <a:extLst>
                  <a:ext uri="{0D108BD9-81ED-4DB2-BD59-A6C34878D82A}">
                    <a16:rowId xmlns:a16="http://schemas.microsoft.com/office/drawing/2014/main" val="2699484281"/>
                  </a:ext>
                </a:extLst>
              </a:tr>
              <a:tr h="411309">
                <a:tc>
                  <a:txBody>
                    <a:bodyPr/>
                    <a:lstStyle/>
                    <a:p>
                      <a:pPr algn="l" fontAlgn="ctr"/>
                      <a:r>
                        <a:rPr lang="ru-RU" sz="1000" u="none" strike="noStrike">
                          <a:effectLst/>
                        </a:rPr>
                        <a:t>Обеспечение разработки нового мобилизационного плана экономики городского округа Долгопрудный</a:t>
                      </a:r>
                      <a:endParaRPr lang="ru-RU" sz="1000" b="0" i="0" u="none" strike="noStrike">
                        <a:solidFill>
                          <a:srgbClr val="000000"/>
                        </a:solidFill>
                        <a:effectLst/>
                        <a:latin typeface="Arial" panose="020B0604020202020204" pitchFamily="34" charset="0"/>
                      </a:endParaRPr>
                    </a:p>
                  </a:txBody>
                  <a:tcPr marL="5346" marR="5346" marT="5346" marB="0" anchor="ctr"/>
                </a:tc>
                <a:tc>
                  <a:txBody>
                    <a:bodyPr/>
                    <a:lstStyle/>
                    <a:p>
                      <a:pPr algn="ctr" fontAlgn="ctr"/>
                      <a:r>
                        <a:rPr lang="ru-RU" sz="1000" u="none" strike="noStrike">
                          <a:effectLst/>
                        </a:rPr>
                        <a:t>Показатель муниципальной программы</a:t>
                      </a:r>
                      <a:endParaRPr lang="ru-RU" sz="1000" b="0" i="0" u="none" strike="noStrike">
                        <a:solidFill>
                          <a:srgbClr val="000000"/>
                        </a:solidFill>
                        <a:effectLst/>
                        <a:latin typeface="Arial" panose="020B0604020202020204" pitchFamily="34" charset="0"/>
                      </a:endParaRPr>
                    </a:p>
                  </a:txBody>
                  <a:tcPr marL="5346" marR="5346" marT="5346" marB="0" anchor="ctr"/>
                </a:tc>
                <a:tc>
                  <a:txBody>
                    <a:bodyPr/>
                    <a:lstStyle/>
                    <a:p>
                      <a:pPr algn="ctr" fontAlgn="ctr"/>
                      <a:r>
                        <a:rPr lang="ru-RU" sz="1000" u="none" strike="noStrike">
                          <a:effectLst/>
                        </a:rPr>
                        <a:t>да/нет</a:t>
                      </a:r>
                      <a:endParaRPr lang="ru-RU" sz="1000" b="0" i="0" u="none" strike="noStrike">
                        <a:solidFill>
                          <a:srgbClr val="000000"/>
                        </a:solidFill>
                        <a:effectLst/>
                        <a:latin typeface="Arial" panose="020B0604020202020204" pitchFamily="34" charset="0"/>
                      </a:endParaRPr>
                    </a:p>
                  </a:txBody>
                  <a:tcPr marL="5346" marR="5346" marT="5346" marB="0" anchor="ctr"/>
                </a:tc>
                <a:tc>
                  <a:txBody>
                    <a:bodyPr/>
                    <a:lstStyle/>
                    <a:p>
                      <a:pPr algn="ctr" fontAlgn="ctr"/>
                      <a:r>
                        <a:rPr lang="ru-RU" sz="1000" u="none" strike="noStrike">
                          <a:effectLst/>
                        </a:rPr>
                        <a:t>нет</a:t>
                      </a:r>
                      <a:endParaRPr lang="ru-RU" sz="1000" b="0" i="0" u="none" strike="noStrike">
                        <a:solidFill>
                          <a:srgbClr val="000000"/>
                        </a:solidFill>
                        <a:effectLst/>
                        <a:latin typeface="Arial" panose="020B0604020202020204" pitchFamily="34" charset="0"/>
                      </a:endParaRPr>
                    </a:p>
                  </a:txBody>
                  <a:tcPr marL="5346" marR="5346" marT="5346" marB="0" anchor="ctr"/>
                </a:tc>
                <a:tc>
                  <a:txBody>
                    <a:bodyPr/>
                    <a:lstStyle/>
                    <a:p>
                      <a:pPr algn="ctr" fontAlgn="ctr"/>
                      <a:r>
                        <a:rPr lang="ru-RU" sz="1000" u="none" strike="noStrike" dirty="0">
                          <a:effectLst/>
                        </a:rPr>
                        <a:t>нет</a:t>
                      </a:r>
                      <a:endParaRPr lang="ru-RU" sz="1000" b="0" i="0" u="none" strike="noStrike" dirty="0">
                        <a:solidFill>
                          <a:srgbClr val="000000"/>
                        </a:solidFill>
                        <a:effectLst/>
                        <a:latin typeface="Arial" panose="020B0604020202020204" pitchFamily="34" charset="0"/>
                      </a:endParaRPr>
                    </a:p>
                  </a:txBody>
                  <a:tcPr marL="5346" marR="5346" marT="5346" marB="0" anchor="ctr"/>
                </a:tc>
                <a:tc>
                  <a:txBody>
                    <a:bodyPr/>
                    <a:lstStyle/>
                    <a:p>
                      <a:pPr algn="ctr" fontAlgn="ctr"/>
                      <a:r>
                        <a:rPr lang="ru-RU" sz="1000" u="none" strike="noStrike">
                          <a:effectLst/>
                        </a:rPr>
                        <a:t>нет</a:t>
                      </a:r>
                      <a:endParaRPr lang="ru-RU" sz="1000" b="0" i="0" u="none" strike="noStrike">
                        <a:solidFill>
                          <a:srgbClr val="000000"/>
                        </a:solidFill>
                        <a:effectLst/>
                        <a:latin typeface="Arial" panose="020B0604020202020204" pitchFamily="34" charset="0"/>
                      </a:endParaRPr>
                    </a:p>
                  </a:txBody>
                  <a:tcPr marL="5346" marR="5346" marT="5346" marB="0" anchor="ctr"/>
                </a:tc>
                <a:tc>
                  <a:txBody>
                    <a:bodyPr/>
                    <a:lstStyle/>
                    <a:p>
                      <a:pPr algn="ctr" fontAlgn="ctr"/>
                      <a:r>
                        <a:rPr lang="ru-RU" sz="1000" u="none" strike="noStrike">
                          <a:effectLst/>
                        </a:rPr>
                        <a:t>нет</a:t>
                      </a:r>
                      <a:endParaRPr lang="ru-RU" sz="1000" b="0" i="0" u="none" strike="noStrike">
                        <a:solidFill>
                          <a:srgbClr val="000000"/>
                        </a:solidFill>
                        <a:effectLst/>
                        <a:latin typeface="Arial" panose="020B0604020202020204" pitchFamily="34" charset="0"/>
                      </a:endParaRPr>
                    </a:p>
                  </a:txBody>
                  <a:tcPr marL="5346" marR="5346" marT="5346" marB="0" anchor="ctr"/>
                </a:tc>
                <a:tc>
                  <a:txBody>
                    <a:bodyPr/>
                    <a:lstStyle/>
                    <a:p>
                      <a:pPr algn="ctr" fontAlgn="ctr"/>
                      <a:r>
                        <a:rPr lang="ru-RU" sz="1000" u="none" strike="noStrike">
                          <a:effectLst/>
                        </a:rPr>
                        <a:t>нет</a:t>
                      </a:r>
                      <a:endParaRPr lang="ru-RU" sz="1000" b="0" i="0" u="none" strike="noStrike">
                        <a:solidFill>
                          <a:srgbClr val="000000"/>
                        </a:solidFill>
                        <a:effectLst/>
                        <a:latin typeface="Arial" panose="020B0604020202020204" pitchFamily="34" charset="0"/>
                      </a:endParaRPr>
                    </a:p>
                  </a:txBody>
                  <a:tcPr marL="5346" marR="5346" marT="5346" marB="0" anchor="ctr"/>
                </a:tc>
                <a:tc>
                  <a:txBody>
                    <a:bodyPr/>
                    <a:lstStyle/>
                    <a:p>
                      <a:pPr algn="ctr" fontAlgn="ctr"/>
                      <a:r>
                        <a:rPr lang="ru-RU" sz="1000" u="none" strike="noStrike">
                          <a:effectLst/>
                        </a:rPr>
                        <a:t>нет</a:t>
                      </a:r>
                      <a:endParaRPr lang="ru-RU" sz="1000" b="0" i="0" u="none" strike="noStrike">
                        <a:solidFill>
                          <a:srgbClr val="000000"/>
                        </a:solidFill>
                        <a:effectLst/>
                        <a:latin typeface="Arial" panose="020B0604020202020204" pitchFamily="34" charset="0"/>
                      </a:endParaRPr>
                    </a:p>
                  </a:txBody>
                  <a:tcPr marL="5346" marR="5346" marT="5346" marB="0" anchor="ctr"/>
                </a:tc>
                <a:extLst>
                  <a:ext uri="{0D108BD9-81ED-4DB2-BD59-A6C34878D82A}">
                    <a16:rowId xmlns:a16="http://schemas.microsoft.com/office/drawing/2014/main" val="3805613797"/>
                  </a:ext>
                </a:extLst>
              </a:tr>
              <a:tr h="411309">
                <a:tc>
                  <a:txBody>
                    <a:bodyPr/>
                    <a:lstStyle/>
                    <a:p>
                      <a:pPr algn="l" fontAlgn="ctr"/>
                      <a:r>
                        <a:rPr lang="ru-RU" sz="1000" u="none" strike="noStrike">
                          <a:effectLst/>
                        </a:rPr>
                        <a:t>Доля обращений граждан, рассмотренных без нарушений установленных сроков, в общем числе обращений граждан</a:t>
                      </a:r>
                      <a:endParaRPr lang="ru-RU" sz="1000" b="0" i="0" u="none" strike="noStrike">
                        <a:solidFill>
                          <a:srgbClr val="000000"/>
                        </a:solidFill>
                        <a:effectLst/>
                        <a:latin typeface="Arial" panose="020B0604020202020204" pitchFamily="34" charset="0"/>
                      </a:endParaRPr>
                    </a:p>
                  </a:txBody>
                  <a:tcPr marL="5346" marR="5346" marT="5346" marB="0" anchor="ctr"/>
                </a:tc>
                <a:tc>
                  <a:txBody>
                    <a:bodyPr/>
                    <a:lstStyle/>
                    <a:p>
                      <a:pPr algn="ctr" fontAlgn="ctr"/>
                      <a:r>
                        <a:rPr lang="ru-RU" sz="1000" u="none" strike="noStrike">
                          <a:effectLst/>
                        </a:rPr>
                        <a:t>Показатель муниципальной программы</a:t>
                      </a:r>
                      <a:endParaRPr lang="ru-RU" sz="1000" b="0" i="0" u="none" strike="noStrike">
                        <a:solidFill>
                          <a:srgbClr val="000000"/>
                        </a:solidFill>
                        <a:effectLst/>
                        <a:latin typeface="Arial" panose="020B0604020202020204" pitchFamily="34" charset="0"/>
                      </a:endParaRPr>
                    </a:p>
                  </a:txBody>
                  <a:tcPr marL="5346" marR="5346" marT="5346" marB="0" anchor="ctr"/>
                </a:tc>
                <a:tc>
                  <a:txBody>
                    <a:bodyPr/>
                    <a:lstStyle/>
                    <a:p>
                      <a:pPr algn="ctr" fontAlgn="ctr"/>
                      <a:r>
                        <a:rPr lang="ru-RU" sz="1000" u="none" strike="noStrike">
                          <a:effectLst/>
                        </a:rPr>
                        <a:t>Процент</a:t>
                      </a:r>
                      <a:endParaRPr lang="ru-RU" sz="1000" b="0" i="0" u="none" strike="noStrike">
                        <a:solidFill>
                          <a:srgbClr val="000000"/>
                        </a:solidFill>
                        <a:effectLst/>
                        <a:latin typeface="Arial" panose="020B0604020202020204" pitchFamily="34" charset="0"/>
                      </a:endParaRPr>
                    </a:p>
                  </a:txBody>
                  <a:tcPr marL="5346" marR="5346" marT="5346" marB="0" anchor="ctr"/>
                </a:tc>
                <a:tc>
                  <a:txBody>
                    <a:bodyPr/>
                    <a:lstStyle/>
                    <a:p>
                      <a:pPr algn="ctr" fontAlgn="ctr"/>
                      <a:r>
                        <a:rPr lang="ru-RU" sz="1000" u="none" strike="noStrike">
                          <a:effectLst/>
                        </a:rPr>
                        <a:t>100</a:t>
                      </a:r>
                      <a:endParaRPr lang="ru-RU" sz="1000" b="0" i="0" u="none" strike="noStrike">
                        <a:solidFill>
                          <a:srgbClr val="000000"/>
                        </a:solidFill>
                        <a:effectLst/>
                        <a:latin typeface="Arial" panose="020B0604020202020204" pitchFamily="34" charset="0"/>
                      </a:endParaRPr>
                    </a:p>
                  </a:txBody>
                  <a:tcPr marL="5346" marR="5346" marT="5346" marB="0" anchor="ctr"/>
                </a:tc>
                <a:tc>
                  <a:txBody>
                    <a:bodyPr/>
                    <a:lstStyle/>
                    <a:p>
                      <a:pPr algn="ctr" fontAlgn="ctr"/>
                      <a:r>
                        <a:rPr lang="ru-RU" sz="1000" u="none" strike="noStrike">
                          <a:effectLst/>
                        </a:rPr>
                        <a:t>100</a:t>
                      </a:r>
                      <a:endParaRPr lang="ru-RU" sz="1000" b="0" i="0" u="none" strike="noStrike">
                        <a:solidFill>
                          <a:srgbClr val="000000"/>
                        </a:solidFill>
                        <a:effectLst/>
                        <a:latin typeface="Arial" panose="020B0604020202020204" pitchFamily="34" charset="0"/>
                      </a:endParaRPr>
                    </a:p>
                  </a:txBody>
                  <a:tcPr marL="5346" marR="5346" marT="5346" marB="0" anchor="ctr"/>
                </a:tc>
                <a:tc>
                  <a:txBody>
                    <a:bodyPr/>
                    <a:lstStyle/>
                    <a:p>
                      <a:pPr algn="ctr" fontAlgn="ctr"/>
                      <a:r>
                        <a:rPr lang="ru-RU" sz="1000" u="none" strike="noStrike">
                          <a:effectLst/>
                        </a:rPr>
                        <a:t>100</a:t>
                      </a:r>
                      <a:endParaRPr lang="ru-RU" sz="1000" b="0" i="0" u="none" strike="noStrike">
                        <a:solidFill>
                          <a:srgbClr val="000000"/>
                        </a:solidFill>
                        <a:effectLst/>
                        <a:latin typeface="Arial" panose="020B0604020202020204" pitchFamily="34" charset="0"/>
                      </a:endParaRPr>
                    </a:p>
                  </a:txBody>
                  <a:tcPr marL="5346" marR="5346" marT="5346" marB="0" anchor="ctr"/>
                </a:tc>
                <a:tc>
                  <a:txBody>
                    <a:bodyPr/>
                    <a:lstStyle/>
                    <a:p>
                      <a:pPr algn="ctr" fontAlgn="ctr"/>
                      <a:r>
                        <a:rPr lang="ru-RU" sz="1000" u="none" strike="noStrike">
                          <a:effectLst/>
                        </a:rPr>
                        <a:t>100</a:t>
                      </a:r>
                      <a:endParaRPr lang="ru-RU" sz="1000" b="0" i="0" u="none" strike="noStrike">
                        <a:solidFill>
                          <a:srgbClr val="000000"/>
                        </a:solidFill>
                        <a:effectLst/>
                        <a:latin typeface="Arial" panose="020B0604020202020204" pitchFamily="34" charset="0"/>
                      </a:endParaRPr>
                    </a:p>
                  </a:txBody>
                  <a:tcPr marL="5346" marR="5346" marT="5346" marB="0" anchor="ctr"/>
                </a:tc>
                <a:tc>
                  <a:txBody>
                    <a:bodyPr/>
                    <a:lstStyle/>
                    <a:p>
                      <a:pPr algn="ctr" fontAlgn="ctr"/>
                      <a:r>
                        <a:rPr lang="ru-RU" sz="1000" u="none" strike="noStrike">
                          <a:effectLst/>
                        </a:rPr>
                        <a:t>100</a:t>
                      </a:r>
                      <a:endParaRPr lang="ru-RU" sz="1000" b="0" i="0" u="none" strike="noStrike">
                        <a:solidFill>
                          <a:srgbClr val="000000"/>
                        </a:solidFill>
                        <a:effectLst/>
                        <a:latin typeface="Arial" panose="020B0604020202020204" pitchFamily="34" charset="0"/>
                      </a:endParaRPr>
                    </a:p>
                  </a:txBody>
                  <a:tcPr marL="5346" marR="5346" marT="5346" marB="0" anchor="ctr"/>
                </a:tc>
                <a:tc>
                  <a:txBody>
                    <a:bodyPr/>
                    <a:lstStyle/>
                    <a:p>
                      <a:pPr algn="ctr" fontAlgn="ctr"/>
                      <a:r>
                        <a:rPr lang="ru-RU" sz="1000" u="none" strike="noStrike">
                          <a:effectLst/>
                        </a:rPr>
                        <a:t>100</a:t>
                      </a:r>
                      <a:endParaRPr lang="ru-RU" sz="1000" b="0" i="0" u="none" strike="noStrike">
                        <a:solidFill>
                          <a:srgbClr val="000000"/>
                        </a:solidFill>
                        <a:effectLst/>
                        <a:latin typeface="Arial" panose="020B0604020202020204" pitchFamily="34" charset="0"/>
                      </a:endParaRPr>
                    </a:p>
                  </a:txBody>
                  <a:tcPr marL="5346" marR="5346" marT="5346" marB="0" anchor="ctr"/>
                </a:tc>
                <a:extLst>
                  <a:ext uri="{0D108BD9-81ED-4DB2-BD59-A6C34878D82A}">
                    <a16:rowId xmlns:a16="http://schemas.microsoft.com/office/drawing/2014/main" val="1947826600"/>
                  </a:ext>
                </a:extLst>
              </a:tr>
              <a:tr h="411309">
                <a:tc>
                  <a:txBody>
                    <a:bodyPr/>
                    <a:lstStyle/>
                    <a:p>
                      <a:pPr algn="l" fontAlgn="ctr"/>
                      <a:r>
                        <a:rPr lang="ru-RU" sz="1000" u="none" strike="noStrike">
                          <a:effectLst/>
                        </a:rPr>
                        <a:t>Доля выплаченных объемов денежного содержания, прочих и иных выплат от запланированных к выплате</a:t>
                      </a:r>
                      <a:endParaRPr lang="ru-RU" sz="1000" b="0" i="0" u="none" strike="noStrike">
                        <a:solidFill>
                          <a:srgbClr val="000000"/>
                        </a:solidFill>
                        <a:effectLst/>
                        <a:latin typeface="Arial" panose="020B0604020202020204" pitchFamily="34" charset="0"/>
                      </a:endParaRPr>
                    </a:p>
                  </a:txBody>
                  <a:tcPr marL="5346" marR="5346" marT="5346" marB="0" anchor="ctr"/>
                </a:tc>
                <a:tc>
                  <a:txBody>
                    <a:bodyPr/>
                    <a:lstStyle/>
                    <a:p>
                      <a:pPr algn="ctr" fontAlgn="ctr"/>
                      <a:r>
                        <a:rPr lang="ru-RU" sz="1000" u="none" strike="noStrike">
                          <a:effectLst/>
                        </a:rPr>
                        <a:t>Показатель муниципальной программы</a:t>
                      </a:r>
                      <a:endParaRPr lang="ru-RU" sz="1000" b="0" i="0" u="none" strike="noStrike">
                        <a:solidFill>
                          <a:srgbClr val="000000"/>
                        </a:solidFill>
                        <a:effectLst/>
                        <a:latin typeface="Arial" panose="020B0604020202020204" pitchFamily="34" charset="0"/>
                      </a:endParaRPr>
                    </a:p>
                  </a:txBody>
                  <a:tcPr marL="5346" marR="5346" marT="5346" marB="0" anchor="ctr"/>
                </a:tc>
                <a:tc>
                  <a:txBody>
                    <a:bodyPr/>
                    <a:lstStyle/>
                    <a:p>
                      <a:pPr algn="ctr" fontAlgn="ctr"/>
                      <a:r>
                        <a:rPr lang="ru-RU" sz="1000" u="none" strike="noStrike">
                          <a:effectLst/>
                        </a:rPr>
                        <a:t>Процент</a:t>
                      </a:r>
                      <a:endParaRPr lang="ru-RU" sz="1000" b="0" i="0" u="none" strike="noStrike">
                        <a:solidFill>
                          <a:srgbClr val="000000"/>
                        </a:solidFill>
                        <a:effectLst/>
                        <a:latin typeface="Arial" panose="020B0604020202020204" pitchFamily="34" charset="0"/>
                      </a:endParaRPr>
                    </a:p>
                  </a:txBody>
                  <a:tcPr marL="5346" marR="5346" marT="5346" marB="0" anchor="ctr"/>
                </a:tc>
                <a:tc>
                  <a:txBody>
                    <a:bodyPr/>
                    <a:lstStyle/>
                    <a:p>
                      <a:pPr algn="ctr" fontAlgn="ctr"/>
                      <a:r>
                        <a:rPr lang="ru-RU" sz="1000" u="none" strike="noStrike">
                          <a:effectLst/>
                        </a:rPr>
                        <a:t>100</a:t>
                      </a:r>
                      <a:endParaRPr lang="ru-RU" sz="1000" b="0" i="0" u="none" strike="noStrike">
                        <a:solidFill>
                          <a:srgbClr val="000000"/>
                        </a:solidFill>
                        <a:effectLst/>
                        <a:latin typeface="Arial" panose="020B0604020202020204" pitchFamily="34" charset="0"/>
                      </a:endParaRPr>
                    </a:p>
                  </a:txBody>
                  <a:tcPr marL="5346" marR="5346" marT="5346" marB="0" anchor="ctr"/>
                </a:tc>
                <a:tc>
                  <a:txBody>
                    <a:bodyPr/>
                    <a:lstStyle/>
                    <a:p>
                      <a:pPr algn="ctr" fontAlgn="ctr"/>
                      <a:r>
                        <a:rPr lang="ru-RU" sz="1000" u="none" strike="noStrike">
                          <a:effectLst/>
                        </a:rPr>
                        <a:t>100</a:t>
                      </a:r>
                      <a:endParaRPr lang="ru-RU" sz="1000" b="0" i="0" u="none" strike="noStrike">
                        <a:solidFill>
                          <a:srgbClr val="000000"/>
                        </a:solidFill>
                        <a:effectLst/>
                        <a:latin typeface="Arial" panose="020B0604020202020204" pitchFamily="34" charset="0"/>
                      </a:endParaRPr>
                    </a:p>
                  </a:txBody>
                  <a:tcPr marL="5346" marR="5346" marT="5346" marB="0" anchor="ctr"/>
                </a:tc>
                <a:tc>
                  <a:txBody>
                    <a:bodyPr/>
                    <a:lstStyle/>
                    <a:p>
                      <a:pPr algn="ctr" fontAlgn="ctr"/>
                      <a:r>
                        <a:rPr lang="ru-RU" sz="1000" u="none" strike="noStrike">
                          <a:effectLst/>
                        </a:rPr>
                        <a:t>100</a:t>
                      </a:r>
                      <a:endParaRPr lang="ru-RU" sz="1000" b="0" i="0" u="none" strike="noStrike">
                        <a:solidFill>
                          <a:srgbClr val="000000"/>
                        </a:solidFill>
                        <a:effectLst/>
                        <a:latin typeface="Arial" panose="020B0604020202020204" pitchFamily="34" charset="0"/>
                      </a:endParaRPr>
                    </a:p>
                  </a:txBody>
                  <a:tcPr marL="5346" marR="5346" marT="5346" marB="0" anchor="ctr"/>
                </a:tc>
                <a:tc>
                  <a:txBody>
                    <a:bodyPr/>
                    <a:lstStyle/>
                    <a:p>
                      <a:pPr algn="ctr" fontAlgn="ctr"/>
                      <a:r>
                        <a:rPr lang="ru-RU" sz="1000" u="none" strike="noStrike">
                          <a:effectLst/>
                        </a:rPr>
                        <a:t>100</a:t>
                      </a:r>
                      <a:endParaRPr lang="ru-RU" sz="1000" b="0" i="0" u="none" strike="noStrike">
                        <a:solidFill>
                          <a:srgbClr val="000000"/>
                        </a:solidFill>
                        <a:effectLst/>
                        <a:latin typeface="Arial" panose="020B0604020202020204" pitchFamily="34" charset="0"/>
                      </a:endParaRPr>
                    </a:p>
                  </a:txBody>
                  <a:tcPr marL="5346" marR="5346" marT="5346" marB="0" anchor="ctr"/>
                </a:tc>
                <a:tc>
                  <a:txBody>
                    <a:bodyPr/>
                    <a:lstStyle/>
                    <a:p>
                      <a:pPr algn="ctr" fontAlgn="ctr"/>
                      <a:r>
                        <a:rPr lang="ru-RU" sz="1000" u="none" strike="noStrike">
                          <a:effectLst/>
                        </a:rPr>
                        <a:t>100</a:t>
                      </a:r>
                      <a:endParaRPr lang="ru-RU" sz="1000" b="0" i="0" u="none" strike="noStrike">
                        <a:solidFill>
                          <a:srgbClr val="000000"/>
                        </a:solidFill>
                        <a:effectLst/>
                        <a:latin typeface="Arial" panose="020B0604020202020204" pitchFamily="34" charset="0"/>
                      </a:endParaRPr>
                    </a:p>
                  </a:txBody>
                  <a:tcPr marL="5346" marR="5346" marT="5346" marB="0" anchor="ctr"/>
                </a:tc>
                <a:tc>
                  <a:txBody>
                    <a:bodyPr/>
                    <a:lstStyle/>
                    <a:p>
                      <a:pPr algn="ctr" fontAlgn="ctr"/>
                      <a:r>
                        <a:rPr lang="ru-RU" sz="1000" u="none" strike="noStrike">
                          <a:effectLst/>
                        </a:rPr>
                        <a:t>100</a:t>
                      </a:r>
                      <a:endParaRPr lang="ru-RU" sz="1000" b="0" i="0" u="none" strike="noStrike">
                        <a:solidFill>
                          <a:srgbClr val="000000"/>
                        </a:solidFill>
                        <a:effectLst/>
                        <a:latin typeface="Arial" panose="020B0604020202020204" pitchFamily="34" charset="0"/>
                      </a:endParaRPr>
                    </a:p>
                  </a:txBody>
                  <a:tcPr marL="5346" marR="5346" marT="5346" marB="0" anchor="ctr"/>
                </a:tc>
                <a:extLst>
                  <a:ext uri="{0D108BD9-81ED-4DB2-BD59-A6C34878D82A}">
                    <a16:rowId xmlns:a16="http://schemas.microsoft.com/office/drawing/2014/main" val="2706999919"/>
                  </a:ext>
                </a:extLst>
              </a:tr>
              <a:tr h="411309">
                <a:tc>
                  <a:txBody>
                    <a:bodyPr/>
                    <a:lstStyle/>
                    <a:p>
                      <a:pPr algn="l" fontAlgn="ctr"/>
                      <a:r>
                        <a:rPr lang="ru-RU" sz="1000" u="none" strike="noStrike">
                          <a:effectLst/>
                        </a:rPr>
                        <a:t>Доля проведенных процедур закупок в общем количестве запланированных процедур закупок</a:t>
                      </a:r>
                      <a:endParaRPr lang="ru-RU" sz="1000" b="0" i="0" u="none" strike="noStrike">
                        <a:solidFill>
                          <a:srgbClr val="000000"/>
                        </a:solidFill>
                        <a:effectLst/>
                        <a:latin typeface="Arial" panose="020B0604020202020204" pitchFamily="34" charset="0"/>
                      </a:endParaRPr>
                    </a:p>
                  </a:txBody>
                  <a:tcPr marL="5346" marR="5346" marT="5346" marB="0" anchor="ctr"/>
                </a:tc>
                <a:tc>
                  <a:txBody>
                    <a:bodyPr/>
                    <a:lstStyle/>
                    <a:p>
                      <a:pPr algn="ctr" fontAlgn="ctr"/>
                      <a:r>
                        <a:rPr lang="ru-RU" sz="1000" u="none" strike="noStrike">
                          <a:effectLst/>
                        </a:rPr>
                        <a:t>Показатель муниципальной программы</a:t>
                      </a:r>
                      <a:endParaRPr lang="ru-RU" sz="1000" b="0" i="0" u="none" strike="noStrike">
                        <a:solidFill>
                          <a:srgbClr val="000000"/>
                        </a:solidFill>
                        <a:effectLst/>
                        <a:latin typeface="Arial" panose="020B0604020202020204" pitchFamily="34" charset="0"/>
                      </a:endParaRPr>
                    </a:p>
                  </a:txBody>
                  <a:tcPr marL="5346" marR="5346" marT="5346" marB="0" anchor="ctr"/>
                </a:tc>
                <a:tc>
                  <a:txBody>
                    <a:bodyPr/>
                    <a:lstStyle/>
                    <a:p>
                      <a:pPr algn="ctr" fontAlgn="ctr"/>
                      <a:r>
                        <a:rPr lang="ru-RU" sz="1000" u="none" strike="noStrike">
                          <a:effectLst/>
                        </a:rPr>
                        <a:t>Процент</a:t>
                      </a:r>
                      <a:endParaRPr lang="ru-RU" sz="1000" b="0" i="0" u="none" strike="noStrike">
                        <a:solidFill>
                          <a:srgbClr val="000000"/>
                        </a:solidFill>
                        <a:effectLst/>
                        <a:latin typeface="Arial" panose="020B0604020202020204" pitchFamily="34" charset="0"/>
                      </a:endParaRPr>
                    </a:p>
                  </a:txBody>
                  <a:tcPr marL="5346" marR="5346" marT="5346" marB="0" anchor="ctr"/>
                </a:tc>
                <a:tc>
                  <a:txBody>
                    <a:bodyPr/>
                    <a:lstStyle/>
                    <a:p>
                      <a:pPr algn="ctr" fontAlgn="ctr"/>
                      <a:r>
                        <a:rPr lang="ru-RU" sz="1000" u="none" strike="noStrike">
                          <a:effectLst/>
                        </a:rPr>
                        <a:t>100</a:t>
                      </a:r>
                      <a:endParaRPr lang="ru-RU" sz="1000" b="0" i="0" u="none" strike="noStrike">
                        <a:solidFill>
                          <a:srgbClr val="000000"/>
                        </a:solidFill>
                        <a:effectLst/>
                        <a:latin typeface="Arial" panose="020B0604020202020204" pitchFamily="34" charset="0"/>
                      </a:endParaRPr>
                    </a:p>
                  </a:txBody>
                  <a:tcPr marL="5346" marR="5346" marT="5346" marB="0" anchor="ctr"/>
                </a:tc>
                <a:tc>
                  <a:txBody>
                    <a:bodyPr/>
                    <a:lstStyle/>
                    <a:p>
                      <a:pPr algn="ctr" fontAlgn="ctr"/>
                      <a:r>
                        <a:rPr lang="ru-RU" sz="1000" u="none" strike="noStrike">
                          <a:effectLst/>
                        </a:rPr>
                        <a:t>100</a:t>
                      </a:r>
                      <a:endParaRPr lang="ru-RU" sz="1000" b="0" i="0" u="none" strike="noStrike">
                        <a:solidFill>
                          <a:srgbClr val="000000"/>
                        </a:solidFill>
                        <a:effectLst/>
                        <a:latin typeface="Arial" panose="020B0604020202020204" pitchFamily="34" charset="0"/>
                      </a:endParaRPr>
                    </a:p>
                  </a:txBody>
                  <a:tcPr marL="5346" marR="5346" marT="5346" marB="0" anchor="ctr"/>
                </a:tc>
                <a:tc>
                  <a:txBody>
                    <a:bodyPr/>
                    <a:lstStyle/>
                    <a:p>
                      <a:pPr algn="ctr" fontAlgn="ctr"/>
                      <a:r>
                        <a:rPr lang="ru-RU" sz="1000" u="none" strike="noStrike">
                          <a:effectLst/>
                        </a:rPr>
                        <a:t>100</a:t>
                      </a:r>
                      <a:endParaRPr lang="ru-RU" sz="1000" b="0" i="0" u="none" strike="noStrike">
                        <a:solidFill>
                          <a:srgbClr val="000000"/>
                        </a:solidFill>
                        <a:effectLst/>
                        <a:latin typeface="Arial" panose="020B0604020202020204" pitchFamily="34" charset="0"/>
                      </a:endParaRPr>
                    </a:p>
                  </a:txBody>
                  <a:tcPr marL="5346" marR="5346" marT="5346" marB="0" anchor="ctr"/>
                </a:tc>
                <a:tc>
                  <a:txBody>
                    <a:bodyPr/>
                    <a:lstStyle/>
                    <a:p>
                      <a:pPr algn="ctr" fontAlgn="ctr"/>
                      <a:r>
                        <a:rPr lang="ru-RU" sz="1000" u="none" strike="noStrike">
                          <a:effectLst/>
                        </a:rPr>
                        <a:t>100</a:t>
                      </a:r>
                      <a:endParaRPr lang="ru-RU" sz="1000" b="0" i="0" u="none" strike="noStrike">
                        <a:solidFill>
                          <a:srgbClr val="000000"/>
                        </a:solidFill>
                        <a:effectLst/>
                        <a:latin typeface="Arial" panose="020B0604020202020204" pitchFamily="34" charset="0"/>
                      </a:endParaRPr>
                    </a:p>
                  </a:txBody>
                  <a:tcPr marL="5346" marR="5346" marT="5346" marB="0" anchor="ctr"/>
                </a:tc>
                <a:tc>
                  <a:txBody>
                    <a:bodyPr/>
                    <a:lstStyle/>
                    <a:p>
                      <a:pPr algn="ctr" fontAlgn="ctr"/>
                      <a:r>
                        <a:rPr lang="ru-RU" sz="1000" u="none" strike="noStrike">
                          <a:effectLst/>
                        </a:rPr>
                        <a:t>100</a:t>
                      </a:r>
                      <a:endParaRPr lang="ru-RU" sz="1000" b="0" i="0" u="none" strike="noStrike">
                        <a:solidFill>
                          <a:srgbClr val="000000"/>
                        </a:solidFill>
                        <a:effectLst/>
                        <a:latin typeface="Arial" panose="020B0604020202020204" pitchFamily="34" charset="0"/>
                      </a:endParaRPr>
                    </a:p>
                  </a:txBody>
                  <a:tcPr marL="5346" marR="5346" marT="5346" marB="0" anchor="ctr"/>
                </a:tc>
                <a:tc>
                  <a:txBody>
                    <a:bodyPr/>
                    <a:lstStyle/>
                    <a:p>
                      <a:pPr algn="ctr" fontAlgn="ctr"/>
                      <a:r>
                        <a:rPr lang="ru-RU" sz="1000" u="none" strike="noStrike">
                          <a:effectLst/>
                        </a:rPr>
                        <a:t>100</a:t>
                      </a:r>
                      <a:endParaRPr lang="ru-RU" sz="1000" b="0" i="0" u="none" strike="noStrike">
                        <a:solidFill>
                          <a:srgbClr val="000000"/>
                        </a:solidFill>
                        <a:effectLst/>
                        <a:latin typeface="Arial" panose="020B0604020202020204" pitchFamily="34" charset="0"/>
                      </a:endParaRPr>
                    </a:p>
                  </a:txBody>
                  <a:tcPr marL="5346" marR="5346" marT="5346" marB="0" anchor="ctr"/>
                </a:tc>
                <a:extLst>
                  <a:ext uri="{0D108BD9-81ED-4DB2-BD59-A6C34878D82A}">
                    <a16:rowId xmlns:a16="http://schemas.microsoft.com/office/drawing/2014/main" val="2442270073"/>
                  </a:ext>
                </a:extLst>
              </a:tr>
              <a:tr h="411309">
                <a:tc>
                  <a:txBody>
                    <a:bodyPr/>
                    <a:lstStyle/>
                    <a:p>
                      <a:pPr algn="l" fontAlgn="ctr"/>
                      <a:r>
                        <a:rPr lang="ru-RU" sz="1000" u="none" strike="noStrike">
                          <a:effectLst/>
                        </a:rPr>
                        <a:t>Доля уплаченных взносов в общем количестве от запланированных к уплате</a:t>
                      </a:r>
                      <a:endParaRPr lang="ru-RU" sz="1000" b="0" i="0" u="none" strike="noStrike">
                        <a:solidFill>
                          <a:srgbClr val="000000"/>
                        </a:solidFill>
                        <a:effectLst/>
                        <a:latin typeface="Arial" panose="020B0604020202020204" pitchFamily="34" charset="0"/>
                      </a:endParaRPr>
                    </a:p>
                  </a:txBody>
                  <a:tcPr marL="5346" marR="5346" marT="5346" marB="0" anchor="ctr"/>
                </a:tc>
                <a:tc>
                  <a:txBody>
                    <a:bodyPr/>
                    <a:lstStyle/>
                    <a:p>
                      <a:pPr algn="ctr" fontAlgn="ctr"/>
                      <a:r>
                        <a:rPr lang="ru-RU" sz="1000" u="none" strike="noStrike">
                          <a:effectLst/>
                        </a:rPr>
                        <a:t>Показатель муниципальной программы</a:t>
                      </a:r>
                      <a:endParaRPr lang="ru-RU" sz="1000" b="0" i="0" u="none" strike="noStrike">
                        <a:solidFill>
                          <a:srgbClr val="000000"/>
                        </a:solidFill>
                        <a:effectLst/>
                        <a:latin typeface="Arial" panose="020B0604020202020204" pitchFamily="34" charset="0"/>
                      </a:endParaRPr>
                    </a:p>
                  </a:txBody>
                  <a:tcPr marL="5346" marR="5346" marT="5346" marB="0" anchor="ctr"/>
                </a:tc>
                <a:tc>
                  <a:txBody>
                    <a:bodyPr/>
                    <a:lstStyle/>
                    <a:p>
                      <a:pPr algn="ctr" fontAlgn="ctr"/>
                      <a:r>
                        <a:rPr lang="ru-RU" sz="1000" u="none" strike="noStrike">
                          <a:effectLst/>
                        </a:rPr>
                        <a:t>Процент</a:t>
                      </a:r>
                      <a:endParaRPr lang="ru-RU" sz="1000" b="0" i="0" u="none" strike="noStrike">
                        <a:solidFill>
                          <a:srgbClr val="000000"/>
                        </a:solidFill>
                        <a:effectLst/>
                        <a:latin typeface="Arial" panose="020B0604020202020204" pitchFamily="34" charset="0"/>
                      </a:endParaRPr>
                    </a:p>
                  </a:txBody>
                  <a:tcPr marL="5346" marR="5346" marT="5346" marB="0" anchor="ctr"/>
                </a:tc>
                <a:tc>
                  <a:txBody>
                    <a:bodyPr/>
                    <a:lstStyle/>
                    <a:p>
                      <a:pPr algn="ctr" fontAlgn="ctr"/>
                      <a:r>
                        <a:rPr lang="ru-RU" sz="1000" u="none" strike="noStrike">
                          <a:effectLst/>
                        </a:rPr>
                        <a:t>100</a:t>
                      </a:r>
                      <a:endParaRPr lang="ru-RU" sz="1000" b="0" i="0" u="none" strike="noStrike">
                        <a:solidFill>
                          <a:srgbClr val="000000"/>
                        </a:solidFill>
                        <a:effectLst/>
                        <a:latin typeface="Arial" panose="020B0604020202020204" pitchFamily="34" charset="0"/>
                      </a:endParaRPr>
                    </a:p>
                  </a:txBody>
                  <a:tcPr marL="5346" marR="5346" marT="5346" marB="0" anchor="ctr"/>
                </a:tc>
                <a:tc>
                  <a:txBody>
                    <a:bodyPr/>
                    <a:lstStyle/>
                    <a:p>
                      <a:pPr algn="ctr" fontAlgn="ctr"/>
                      <a:r>
                        <a:rPr lang="ru-RU" sz="1000" u="none" strike="noStrike">
                          <a:effectLst/>
                        </a:rPr>
                        <a:t>100</a:t>
                      </a:r>
                      <a:endParaRPr lang="ru-RU" sz="1000" b="0" i="0" u="none" strike="noStrike">
                        <a:solidFill>
                          <a:srgbClr val="000000"/>
                        </a:solidFill>
                        <a:effectLst/>
                        <a:latin typeface="Arial" panose="020B0604020202020204" pitchFamily="34" charset="0"/>
                      </a:endParaRPr>
                    </a:p>
                  </a:txBody>
                  <a:tcPr marL="5346" marR="5346" marT="5346" marB="0" anchor="ctr"/>
                </a:tc>
                <a:tc>
                  <a:txBody>
                    <a:bodyPr/>
                    <a:lstStyle/>
                    <a:p>
                      <a:pPr algn="ctr" fontAlgn="ctr"/>
                      <a:r>
                        <a:rPr lang="ru-RU" sz="1000" u="none" strike="noStrike">
                          <a:effectLst/>
                        </a:rPr>
                        <a:t>100</a:t>
                      </a:r>
                      <a:endParaRPr lang="ru-RU" sz="1000" b="0" i="0" u="none" strike="noStrike">
                        <a:solidFill>
                          <a:srgbClr val="000000"/>
                        </a:solidFill>
                        <a:effectLst/>
                        <a:latin typeface="Arial" panose="020B0604020202020204" pitchFamily="34" charset="0"/>
                      </a:endParaRPr>
                    </a:p>
                  </a:txBody>
                  <a:tcPr marL="5346" marR="5346" marT="5346" marB="0" anchor="ctr"/>
                </a:tc>
                <a:tc>
                  <a:txBody>
                    <a:bodyPr/>
                    <a:lstStyle/>
                    <a:p>
                      <a:pPr algn="ctr" fontAlgn="ctr"/>
                      <a:r>
                        <a:rPr lang="ru-RU" sz="1000" u="none" strike="noStrike">
                          <a:effectLst/>
                        </a:rPr>
                        <a:t>100</a:t>
                      </a:r>
                      <a:endParaRPr lang="ru-RU" sz="1000" b="0" i="0" u="none" strike="noStrike">
                        <a:solidFill>
                          <a:srgbClr val="000000"/>
                        </a:solidFill>
                        <a:effectLst/>
                        <a:latin typeface="Arial" panose="020B0604020202020204" pitchFamily="34" charset="0"/>
                      </a:endParaRPr>
                    </a:p>
                  </a:txBody>
                  <a:tcPr marL="5346" marR="5346" marT="5346" marB="0" anchor="ctr"/>
                </a:tc>
                <a:tc>
                  <a:txBody>
                    <a:bodyPr/>
                    <a:lstStyle/>
                    <a:p>
                      <a:pPr algn="ctr" fontAlgn="ctr"/>
                      <a:r>
                        <a:rPr lang="ru-RU" sz="1000" u="none" strike="noStrike">
                          <a:effectLst/>
                        </a:rPr>
                        <a:t>100</a:t>
                      </a:r>
                      <a:endParaRPr lang="ru-RU" sz="1000" b="0" i="0" u="none" strike="noStrike">
                        <a:solidFill>
                          <a:srgbClr val="000000"/>
                        </a:solidFill>
                        <a:effectLst/>
                        <a:latin typeface="Arial" panose="020B0604020202020204" pitchFamily="34" charset="0"/>
                      </a:endParaRPr>
                    </a:p>
                  </a:txBody>
                  <a:tcPr marL="5346" marR="5346" marT="5346" marB="0" anchor="ctr"/>
                </a:tc>
                <a:tc>
                  <a:txBody>
                    <a:bodyPr/>
                    <a:lstStyle/>
                    <a:p>
                      <a:pPr algn="ctr" fontAlgn="ctr"/>
                      <a:r>
                        <a:rPr lang="ru-RU" sz="1000" u="none" strike="noStrike" dirty="0">
                          <a:effectLst/>
                        </a:rPr>
                        <a:t>100</a:t>
                      </a:r>
                      <a:endParaRPr lang="ru-RU" sz="1000" b="0" i="0" u="none" strike="noStrike" dirty="0">
                        <a:solidFill>
                          <a:srgbClr val="000000"/>
                        </a:solidFill>
                        <a:effectLst/>
                        <a:latin typeface="Arial" panose="020B0604020202020204" pitchFamily="34" charset="0"/>
                      </a:endParaRPr>
                    </a:p>
                  </a:txBody>
                  <a:tcPr marL="5346" marR="5346" marT="5346" marB="0" anchor="ctr"/>
                </a:tc>
                <a:extLst>
                  <a:ext uri="{0D108BD9-81ED-4DB2-BD59-A6C34878D82A}">
                    <a16:rowId xmlns:a16="http://schemas.microsoft.com/office/drawing/2014/main" val="255407009"/>
                  </a:ext>
                </a:extLst>
              </a:tr>
            </a:tbl>
          </a:graphicData>
        </a:graphic>
      </p:graphicFrame>
    </p:spTree>
    <p:extLst>
      <p:ext uri="{BB962C8B-B14F-4D97-AF65-F5344CB8AC3E}">
        <p14:creationId xmlns:p14="http://schemas.microsoft.com/office/powerpoint/2010/main" val="1061106333"/>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C76ABE35-EE31-4586-BF2E-7BF9729091A9}"/>
              </a:ext>
            </a:extLst>
          </p:cNvPr>
          <p:cNvSpPr>
            <a:spLocks noGrp="1"/>
          </p:cNvSpPr>
          <p:nvPr>
            <p:ph type="title"/>
          </p:nvPr>
        </p:nvSpPr>
        <p:spPr>
          <a:xfrm>
            <a:off x="845127" y="170694"/>
            <a:ext cx="11192963" cy="539587"/>
          </a:xfrm>
        </p:spPr>
        <p:txBody>
          <a:bodyPr>
            <a:noAutofit/>
          </a:bodyPr>
          <a:lstStyle/>
          <a:p>
            <a:pPr algn="ctr"/>
            <a:r>
              <a:rPr lang="ru-RU" sz="2400" dirty="0"/>
              <a:t>Реализация муниципальных программ</a:t>
            </a:r>
            <a:br>
              <a:rPr lang="ru-RU" sz="2400" dirty="0"/>
            </a:br>
            <a:r>
              <a:rPr lang="ru-RU" sz="2400" dirty="0"/>
              <a:t> городского округа Долгопрудный в разрезе целевых показателей в динамике</a:t>
            </a:r>
          </a:p>
        </p:txBody>
      </p:sp>
      <p:sp>
        <p:nvSpPr>
          <p:cNvPr id="4" name="Номер слайда 3">
            <a:extLst>
              <a:ext uri="{FF2B5EF4-FFF2-40B4-BE49-F238E27FC236}">
                <a16:creationId xmlns:a16="http://schemas.microsoft.com/office/drawing/2014/main" id="{6F302A7F-1EA8-4336-863D-1EEEBC559F5F}"/>
              </a:ext>
            </a:extLst>
          </p:cNvPr>
          <p:cNvSpPr>
            <a:spLocks noGrp="1"/>
          </p:cNvSpPr>
          <p:nvPr>
            <p:ph type="sldNum" sz="quarter" idx="12"/>
          </p:nvPr>
        </p:nvSpPr>
        <p:spPr>
          <a:xfrm>
            <a:off x="9448800" y="6492240"/>
            <a:ext cx="2743200" cy="365125"/>
          </a:xfrm>
        </p:spPr>
        <p:txBody>
          <a:bodyPr/>
          <a:lstStyle/>
          <a:p>
            <a:fld id="{E4EB6E89-BA87-4003-BD23-6BDF40F3EBED}" type="slidenum">
              <a:rPr lang="ru-RU" smtClean="0"/>
              <a:pPr/>
              <a:t>64</a:t>
            </a:fld>
            <a:endParaRPr lang="ru-RU"/>
          </a:p>
        </p:txBody>
      </p:sp>
      <p:pic>
        <p:nvPicPr>
          <p:cNvPr id="6" name="Объект 6">
            <a:extLst>
              <a:ext uri="{FF2B5EF4-FFF2-40B4-BE49-F238E27FC236}">
                <a16:creationId xmlns:a16="http://schemas.microsoft.com/office/drawing/2014/main" id="{4CE9F828-CB7F-4197-B7C9-2991DABD01A3}"/>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53910" y="170694"/>
            <a:ext cx="760490" cy="342008"/>
          </a:xfrm>
          <a:prstGeom prst="rect">
            <a:avLst/>
          </a:prstGeom>
        </p:spPr>
      </p:pic>
      <p:graphicFrame>
        <p:nvGraphicFramePr>
          <p:cNvPr id="7" name="Объект 6">
            <a:extLst>
              <a:ext uri="{FF2B5EF4-FFF2-40B4-BE49-F238E27FC236}">
                <a16:creationId xmlns:a16="http://schemas.microsoft.com/office/drawing/2014/main" id="{7CE260B6-0AC8-48C8-83E1-2B7FF4042629}"/>
              </a:ext>
            </a:extLst>
          </p:cNvPr>
          <p:cNvGraphicFramePr>
            <a:graphicFrameLocks noGrp="1"/>
          </p:cNvGraphicFramePr>
          <p:nvPr>
            <p:ph idx="1"/>
            <p:extLst>
              <p:ext uri="{D42A27DB-BD31-4B8C-83A1-F6EECF244321}">
                <p14:modId xmlns:p14="http://schemas.microsoft.com/office/powerpoint/2010/main" val="966412362"/>
              </p:ext>
            </p:extLst>
          </p:nvPr>
        </p:nvGraphicFramePr>
        <p:xfrm>
          <a:off x="751625" y="821230"/>
          <a:ext cx="10898128" cy="5671010"/>
        </p:xfrm>
        <a:graphic>
          <a:graphicData uri="http://schemas.openxmlformats.org/drawingml/2006/table">
            <a:tbl>
              <a:tblPr>
                <a:tableStyleId>{5C22544A-7EE6-4342-B048-85BDC9FD1C3A}</a:tableStyleId>
              </a:tblPr>
              <a:tblGrid>
                <a:gridCol w="3438074">
                  <a:extLst>
                    <a:ext uri="{9D8B030D-6E8A-4147-A177-3AD203B41FA5}">
                      <a16:colId xmlns:a16="http://schemas.microsoft.com/office/drawing/2014/main" val="289384207"/>
                    </a:ext>
                  </a:extLst>
                </a:gridCol>
                <a:gridCol w="1131683">
                  <a:extLst>
                    <a:ext uri="{9D8B030D-6E8A-4147-A177-3AD203B41FA5}">
                      <a16:colId xmlns:a16="http://schemas.microsoft.com/office/drawing/2014/main" val="938674211"/>
                    </a:ext>
                  </a:extLst>
                </a:gridCol>
                <a:gridCol w="724277">
                  <a:extLst>
                    <a:ext uri="{9D8B030D-6E8A-4147-A177-3AD203B41FA5}">
                      <a16:colId xmlns:a16="http://schemas.microsoft.com/office/drawing/2014/main" val="2571162253"/>
                    </a:ext>
                  </a:extLst>
                </a:gridCol>
                <a:gridCol w="651392">
                  <a:extLst>
                    <a:ext uri="{9D8B030D-6E8A-4147-A177-3AD203B41FA5}">
                      <a16:colId xmlns:a16="http://schemas.microsoft.com/office/drawing/2014/main" val="1310296353"/>
                    </a:ext>
                  </a:extLst>
                </a:gridCol>
                <a:gridCol w="981813">
                  <a:extLst>
                    <a:ext uri="{9D8B030D-6E8A-4147-A177-3AD203B41FA5}">
                      <a16:colId xmlns:a16="http://schemas.microsoft.com/office/drawing/2014/main" val="1303468196"/>
                    </a:ext>
                  </a:extLst>
                </a:gridCol>
                <a:gridCol w="959995">
                  <a:extLst>
                    <a:ext uri="{9D8B030D-6E8A-4147-A177-3AD203B41FA5}">
                      <a16:colId xmlns:a16="http://schemas.microsoft.com/office/drawing/2014/main" val="3042368692"/>
                    </a:ext>
                  </a:extLst>
                </a:gridCol>
                <a:gridCol w="1058177">
                  <a:extLst>
                    <a:ext uri="{9D8B030D-6E8A-4147-A177-3AD203B41FA5}">
                      <a16:colId xmlns:a16="http://schemas.microsoft.com/office/drawing/2014/main" val="924486237"/>
                    </a:ext>
                  </a:extLst>
                </a:gridCol>
                <a:gridCol w="959995">
                  <a:extLst>
                    <a:ext uri="{9D8B030D-6E8A-4147-A177-3AD203B41FA5}">
                      <a16:colId xmlns:a16="http://schemas.microsoft.com/office/drawing/2014/main" val="2915610932"/>
                    </a:ext>
                  </a:extLst>
                </a:gridCol>
                <a:gridCol w="992722">
                  <a:extLst>
                    <a:ext uri="{9D8B030D-6E8A-4147-A177-3AD203B41FA5}">
                      <a16:colId xmlns:a16="http://schemas.microsoft.com/office/drawing/2014/main" val="1919861385"/>
                    </a:ext>
                  </a:extLst>
                </a:gridCol>
              </a:tblGrid>
              <a:tr h="163301">
                <a:tc rowSpan="2">
                  <a:txBody>
                    <a:bodyPr/>
                    <a:lstStyle/>
                    <a:p>
                      <a:pPr algn="ctr" fontAlgn="ctr"/>
                      <a:r>
                        <a:rPr lang="ru-RU" sz="1000" u="none" strike="noStrike" dirty="0">
                          <a:effectLst/>
                        </a:rPr>
                        <a:t>Наименование муниципальной программы/подпрограммы/показателя</a:t>
                      </a:r>
                      <a:endParaRPr lang="ru-RU" sz="1000" b="0" i="0" u="none" strike="noStrike" dirty="0">
                        <a:solidFill>
                          <a:srgbClr val="000000"/>
                        </a:solidFill>
                        <a:effectLst/>
                        <a:latin typeface="Arial" panose="020B0604020202020204" pitchFamily="34" charset="0"/>
                      </a:endParaRPr>
                    </a:p>
                  </a:txBody>
                  <a:tcPr marL="4300" marR="4300" marT="4300" marB="0" anchor="ctr"/>
                </a:tc>
                <a:tc rowSpan="2">
                  <a:txBody>
                    <a:bodyPr/>
                    <a:lstStyle/>
                    <a:p>
                      <a:pPr algn="ctr" fontAlgn="ctr"/>
                      <a:r>
                        <a:rPr lang="ru-RU" sz="1000" u="none" strike="noStrike">
                          <a:effectLst/>
                        </a:rPr>
                        <a:t>Тип показателя</a:t>
                      </a:r>
                      <a:endParaRPr lang="ru-RU" sz="1000" b="0" i="0" u="none" strike="noStrike">
                        <a:solidFill>
                          <a:srgbClr val="000000"/>
                        </a:solidFill>
                        <a:effectLst/>
                        <a:latin typeface="Arial" panose="020B0604020202020204" pitchFamily="34" charset="0"/>
                      </a:endParaRPr>
                    </a:p>
                  </a:txBody>
                  <a:tcPr marL="4300" marR="4300" marT="4300" marB="0" anchor="ctr"/>
                </a:tc>
                <a:tc rowSpan="2">
                  <a:txBody>
                    <a:bodyPr/>
                    <a:lstStyle/>
                    <a:p>
                      <a:pPr algn="ctr" fontAlgn="ctr"/>
                      <a:r>
                        <a:rPr lang="ru-RU" sz="1000" u="none" strike="noStrike">
                          <a:effectLst/>
                        </a:rPr>
                        <a:t>Единица измерения</a:t>
                      </a:r>
                      <a:endParaRPr lang="ru-RU" sz="1000" b="0" i="0" u="none" strike="noStrike">
                        <a:solidFill>
                          <a:srgbClr val="000000"/>
                        </a:solidFill>
                        <a:effectLst/>
                        <a:latin typeface="Arial" panose="020B0604020202020204" pitchFamily="34" charset="0"/>
                      </a:endParaRPr>
                    </a:p>
                  </a:txBody>
                  <a:tcPr marL="4300" marR="4300" marT="4300" marB="0" anchor="ctr"/>
                </a:tc>
                <a:tc rowSpan="2">
                  <a:txBody>
                    <a:bodyPr/>
                    <a:lstStyle/>
                    <a:p>
                      <a:pPr algn="ctr" fontAlgn="ctr"/>
                      <a:r>
                        <a:rPr lang="ru-RU" sz="1000" u="none" strike="noStrike">
                          <a:effectLst/>
                        </a:rPr>
                        <a:t>Базовое значение</a:t>
                      </a:r>
                      <a:endParaRPr lang="ru-RU" sz="1000" b="0" i="0" u="none" strike="noStrike">
                        <a:solidFill>
                          <a:srgbClr val="000000"/>
                        </a:solidFill>
                        <a:effectLst/>
                        <a:latin typeface="Arial" panose="020B0604020202020204" pitchFamily="34" charset="0"/>
                      </a:endParaRPr>
                    </a:p>
                  </a:txBody>
                  <a:tcPr marL="4300" marR="4300" marT="4300" marB="0" anchor="ctr"/>
                </a:tc>
                <a:tc rowSpan="2">
                  <a:txBody>
                    <a:bodyPr/>
                    <a:lstStyle/>
                    <a:p>
                      <a:pPr algn="ctr" fontAlgn="ctr"/>
                      <a:r>
                        <a:rPr lang="ru-RU" sz="1050" u="none" strike="noStrike" dirty="0">
                          <a:effectLst/>
                        </a:rPr>
                        <a:t>Достигнутое 2021 года</a:t>
                      </a:r>
                      <a:endParaRPr lang="ru-RU" sz="1050" b="0" i="0" u="none" strike="noStrike" dirty="0">
                        <a:solidFill>
                          <a:srgbClr val="000000"/>
                        </a:solidFill>
                        <a:effectLst/>
                        <a:latin typeface="Arial" panose="020B0604020202020204" pitchFamily="34" charset="0"/>
                      </a:endParaRPr>
                    </a:p>
                  </a:txBody>
                  <a:tcPr marL="6562" marR="6562" marT="6562" marB="0" anchor="ctr"/>
                </a:tc>
                <a:tc rowSpan="2">
                  <a:txBody>
                    <a:bodyPr/>
                    <a:lstStyle/>
                    <a:p>
                      <a:pPr algn="ctr" fontAlgn="ctr"/>
                      <a:r>
                        <a:rPr lang="ru-RU" sz="1050" u="none" strike="noStrike" dirty="0">
                          <a:effectLst/>
                        </a:rPr>
                        <a:t>Оценка 2022 год</a:t>
                      </a:r>
                      <a:endParaRPr lang="ru-RU" sz="1050" b="0" i="0" u="none" strike="noStrike" dirty="0">
                        <a:solidFill>
                          <a:srgbClr val="000000"/>
                        </a:solidFill>
                        <a:effectLst/>
                        <a:latin typeface="Arial" panose="020B0604020202020204" pitchFamily="34" charset="0"/>
                      </a:endParaRPr>
                    </a:p>
                  </a:txBody>
                  <a:tcPr marL="6562" marR="6562" marT="6562" marB="0" anchor="ctr"/>
                </a:tc>
                <a:tc gridSpan="3">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ru-RU" sz="105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Планируемое значение показателя по годам реализации</a:t>
                      </a:r>
                    </a:p>
                  </a:txBody>
                  <a:tcPr marL="3729" marR="3729" marT="3729" marB="0" anchor="ctr"/>
                </a:tc>
                <a:tc hMerge="1">
                  <a:txBody>
                    <a:bodyPr/>
                    <a:lstStyle/>
                    <a:p>
                      <a:endParaRPr lang="ru-RU" dirty="0"/>
                    </a:p>
                  </a:txBody>
                  <a:tcPr marL="3729" marR="3729" marT="3729" marB="0" anchor="ctr"/>
                </a:tc>
                <a:tc hMerge="1">
                  <a:txBody>
                    <a:bodyPr/>
                    <a:lstStyle/>
                    <a:p>
                      <a:endParaRPr lang="ru-RU" dirty="0"/>
                    </a:p>
                  </a:txBody>
                  <a:tcPr marL="3729" marR="3729" marT="3729" marB="0" anchor="ctr"/>
                </a:tc>
                <a:extLst>
                  <a:ext uri="{0D108BD9-81ED-4DB2-BD59-A6C34878D82A}">
                    <a16:rowId xmlns:a16="http://schemas.microsoft.com/office/drawing/2014/main" val="3809809769"/>
                  </a:ext>
                </a:extLst>
              </a:tr>
              <a:tr h="163301">
                <a:tc vMerge="1">
                  <a:txBody>
                    <a:bodyPr/>
                    <a:lstStyle/>
                    <a:p>
                      <a:endParaRPr lang="ru-RU"/>
                    </a:p>
                  </a:txBody>
                  <a:tcPr/>
                </a:tc>
                <a:tc vMerge="1">
                  <a:txBody>
                    <a:bodyPr/>
                    <a:lstStyle/>
                    <a:p>
                      <a:endParaRPr lang="ru-RU"/>
                    </a:p>
                  </a:txBody>
                  <a:tcPr/>
                </a:tc>
                <a:tc vMerge="1">
                  <a:txBody>
                    <a:bodyPr/>
                    <a:lstStyle/>
                    <a:p>
                      <a:endParaRPr lang="ru-RU"/>
                    </a:p>
                  </a:txBody>
                  <a:tcPr/>
                </a:tc>
                <a:tc vMerge="1">
                  <a:txBody>
                    <a:bodyPr/>
                    <a:lstStyle/>
                    <a:p>
                      <a:endParaRPr lang="ru-RU"/>
                    </a:p>
                  </a:txBody>
                  <a:tcPr/>
                </a:tc>
                <a:tc vMerge="1">
                  <a:txBody>
                    <a:bodyPr/>
                    <a:lstStyle/>
                    <a:p>
                      <a:endParaRPr lang="ru-RU"/>
                    </a:p>
                  </a:txBody>
                  <a:tcPr/>
                </a:tc>
                <a:tc vMerge="1">
                  <a:txBody>
                    <a:bodyPr/>
                    <a:lstStyle/>
                    <a:p>
                      <a:endParaRPr lang="ru-RU"/>
                    </a:p>
                  </a:txBody>
                  <a:tcPr/>
                </a:tc>
                <a:tc>
                  <a:txBody>
                    <a:bodyPr/>
                    <a:lstStyle/>
                    <a:p>
                      <a:pPr algn="ctr" fontAlgn="ctr"/>
                      <a:r>
                        <a:rPr lang="ru-RU" sz="1050" u="none" strike="noStrike" dirty="0">
                          <a:effectLst/>
                        </a:rPr>
                        <a:t>2023 год</a:t>
                      </a:r>
                      <a:endParaRPr lang="ru-RU" sz="1050" b="0" i="0" u="none" strike="noStrike" dirty="0">
                        <a:solidFill>
                          <a:srgbClr val="000000"/>
                        </a:solidFill>
                        <a:effectLst/>
                        <a:latin typeface="Arial" panose="020B0604020202020204" pitchFamily="34" charset="0"/>
                      </a:endParaRPr>
                    </a:p>
                  </a:txBody>
                  <a:tcPr marL="3729" marR="3729" marT="3729" marB="0" anchor="ctr"/>
                </a:tc>
                <a:tc>
                  <a:txBody>
                    <a:bodyPr/>
                    <a:lstStyle/>
                    <a:p>
                      <a:pPr algn="ctr" fontAlgn="ctr"/>
                      <a:r>
                        <a:rPr lang="ru-RU" sz="1050" u="none" strike="noStrike" dirty="0">
                          <a:effectLst/>
                        </a:rPr>
                        <a:t>2024 год</a:t>
                      </a:r>
                      <a:endParaRPr lang="ru-RU" sz="1050" b="0" i="0" u="none" strike="noStrike" dirty="0">
                        <a:solidFill>
                          <a:srgbClr val="000000"/>
                        </a:solidFill>
                        <a:effectLst/>
                        <a:latin typeface="Arial" panose="020B0604020202020204" pitchFamily="34" charset="0"/>
                      </a:endParaRPr>
                    </a:p>
                  </a:txBody>
                  <a:tcPr marL="3729" marR="3729" marT="3729" marB="0" anchor="ctr"/>
                </a:tc>
                <a:tc>
                  <a:txBody>
                    <a:bodyPr/>
                    <a:lstStyle/>
                    <a:p>
                      <a:pPr algn="ctr" fontAlgn="ctr"/>
                      <a:r>
                        <a:rPr lang="ru-RU" sz="1050" u="none" strike="noStrike" dirty="0">
                          <a:effectLst/>
                        </a:rPr>
                        <a:t>2025 год</a:t>
                      </a:r>
                      <a:endParaRPr lang="ru-RU" sz="1050" b="0" i="0" u="none" strike="noStrike" dirty="0">
                        <a:solidFill>
                          <a:srgbClr val="000000"/>
                        </a:solidFill>
                        <a:effectLst/>
                        <a:latin typeface="Arial" panose="020B0604020202020204" pitchFamily="34" charset="0"/>
                      </a:endParaRPr>
                    </a:p>
                  </a:txBody>
                  <a:tcPr marL="3729" marR="3729" marT="3729" marB="0" anchor="ctr"/>
                </a:tc>
                <a:extLst>
                  <a:ext uri="{0D108BD9-81ED-4DB2-BD59-A6C34878D82A}">
                    <a16:rowId xmlns:a16="http://schemas.microsoft.com/office/drawing/2014/main" val="806697990"/>
                  </a:ext>
                </a:extLst>
              </a:tr>
              <a:tr h="456316">
                <a:tc>
                  <a:txBody>
                    <a:bodyPr/>
                    <a:lstStyle/>
                    <a:p>
                      <a:pPr algn="l" fontAlgn="ctr"/>
                      <a:r>
                        <a:rPr lang="ru-RU" sz="1000" u="none" strike="noStrike">
                          <a:effectLst/>
                        </a:rPr>
                        <a:t>Муниципальная программа «Развитие институтов гражданского общества, повышение эффективности местного самоуправления и реализации молодежной политики»</a:t>
                      </a:r>
                      <a:endParaRPr lang="ru-RU" sz="1000" b="1" i="0" u="none" strike="noStrike">
                        <a:solidFill>
                          <a:srgbClr val="000000"/>
                        </a:solidFill>
                        <a:effectLst/>
                        <a:latin typeface="Arial" panose="020B0604020202020204" pitchFamily="34" charset="0"/>
                      </a:endParaRPr>
                    </a:p>
                  </a:txBody>
                  <a:tcPr marL="4300" marR="4300" marT="4300" marB="0" anchor="ctr"/>
                </a:tc>
                <a:tc>
                  <a:txBody>
                    <a:bodyPr/>
                    <a:lstStyle/>
                    <a:p>
                      <a:pPr algn="ctr" fontAlgn="ctr"/>
                      <a:r>
                        <a:rPr lang="ru-RU" sz="1000" u="none" strike="noStrike" dirty="0">
                          <a:effectLst/>
                        </a:rPr>
                        <a:t> </a:t>
                      </a:r>
                      <a:endParaRPr lang="ru-RU" sz="1000" b="0" i="0" u="none" strike="noStrike" dirty="0">
                        <a:solidFill>
                          <a:srgbClr val="000000"/>
                        </a:solidFill>
                        <a:effectLst/>
                        <a:latin typeface="Arial" panose="020B0604020202020204" pitchFamily="34" charset="0"/>
                      </a:endParaRPr>
                    </a:p>
                  </a:txBody>
                  <a:tcPr marL="4300" marR="4300" marT="4300" marB="0" anchor="ctr"/>
                </a:tc>
                <a:tc>
                  <a:txBody>
                    <a:bodyPr/>
                    <a:lstStyle/>
                    <a:p>
                      <a:pPr algn="ctr" fontAlgn="ctr"/>
                      <a:r>
                        <a:rPr lang="ru-RU" sz="1000" u="none" strike="noStrike" dirty="0">
                          <a:effectLst/>
                        </a:rPr>
                        <a:t> </a:t>
                      </a:r>
                      <a:endParaRPr lang="ru-RU" sz="1000" b="0" i="0" u="none" strike="noStrike" dirty="0">
                        <a:solidFill>
                          <a:srgbClr val="000000"/>
                        </a:solidFill>
                        <a:effectLst/>
                        <a:latin typeface="Arial" panose="020B0604020202020204" pitchFamily="34" charset="0"/>
                      </a:endParaRPr>
                    </a:p>
                  </a:txBody>
                  <a:tcPr marL="4300" marR="4300" marT="4300" marB="0" anchor="ctr"/>
                </a:tc>
                <a:tc>
                  <a:txBody>
                    <a:bodyPr/>
                    <a:lstStyle/>
                    <a:p>
                      <a:pPr algn="ctr" fontAlgn="ctr"/>
                      <a:r>
                        <a:rPr lang="ru-RU" sz="1000" u="none" strike="noStrike">
                          <a:effectLst/>
                        </a:rPr>
                        <a:t> </a:t>
                      </a:r>
                      <a:endParaRPr lang="ru-RU" sz="1000" b="0" i="0" u="none" strike="noStrike">
                        <a:solidFill>
                          <a:srgbClr val="000000"/>
                        </a:solidFill>
                        <a:effectLst/>
                        <a:latin typeface="Arial" panose="020B0604020202020204" pitchFamily="34" charset="0"/>
                      </a:endParaRPr>
                    </a:p>
                  </a:txBody>
                  <a:tcPr marL="4300" marR="4300" marT="4300" marB="0" anchor="ctr"/>
                </a:tc>
                <a:tc>
                  <a:txBody>
                    <a:bodyPr/>
                    <a:lstStyle/>
                    <a:p>
                      <a:pPr algn="ctr" fontAlgn="ctr"/>
                      <a:r>
                        <a:rPr lang="ru-RU" sz="1000" u="none" strike="noStrike">
                          <a:effectLst/>
                        </a:rPr>
                        <a:t> </a:t>
                      </a:r>
                      <a:endParaRPr lang="ru-RU" sz="1000" b="0" i="0" u="none" strike="noStrike">
                        <a:solidFill>
                          <a:srgbClr val="000000"/>
                        </a:solidFill>
                        <a:effectLst/>
                        <a:latin typeface="Arial" panose="020B0604020202020204" pitchFamily="34" charset="0"/>
                      </a:endParaRPr>
                    </a:p>
                  </a:txBody>
                  <a:tcPr marL="4300" marR="4300" marT="4300" marB="0" anchor="ctr"/>
                </a:tc>
                <a:tc>
                  <a:txBody>
                    <a:bodyPr/>
                    <a:lstStyle/>
                    <a:p>
                      <a:pPr algn="ctr" fontAlgn="ctr"/>
                      <a:r>
                        <a:rPr lang="ru-RU" sz="1000" u="none" strike="noStrike">
                          <a:effectLst/>
                        </a:rPr>
                        <a:t> </a:t>
                      </a:r>
                      <a:endParaRPr lang="ru-RU" sz="1000" b="0" i="0" u="none" strike="noStrike">
                        <a:solidFill>
                          <a:srgbClr val="000000"/>
                        </a:solidFill>
                        <a:effectLst/>
                        <a:latin typeface="Arial" panose="020B0604020202020204" pitchFamily="34" charset="0"/>
                      </a:endParaRPr>
                    </a:p>
                  </a:txBody>
                  <a:tcPr marL="4300" marR="4300" marT="4300" marB="0" anchor="ctr"/>
                </a:tc>
                <a:tc>
                  <a:txBody>
                    <a:bodyPr/>
                    <a:lstStyle/>
                    <a:p>
                      <a:pPr algn="ctr" fontAlgn="ctr"/>
                      <a:r>
                        <a:rPr lang="ru-RU" sz="1000" u="none" strike="noStrike">
                          <a:effectLst/>
                        </a:rPr>
                        <a:t> </a:t>
                      </a:r>
                      <a:endParaRPr lang="ru-RU" sz="1000" b="0" i="0" u="none" strike="noStrike">
                        <a:solidFill>
                          <a:srgbClr val="000000"/>
                        </a:solidFill>
                        <a:effectLst/>
                        <a:latin typeface="Arial" panose="020B0604020202020204" pitchFamily="34" charset="0"/>
                      </a:endParaRPr>
                    </a:p>
                  </a:txBody>
                  <a:tcPr marL="4300" marR="4300" marT="4300" marB="0" anchor="ctr"/>
                </a:tc>
                <a:tc>
                  <a:txBody>
                    <a:bodyPr/>
                    <a:lstStyle/>
                    <a:p>
                      <a:pPr algn="ctr" fontAlgn="ctr"/>
                      <a:r>
                        <a:rPr lang="ru-RU" sz="1000" u="none" strike="noStrike">
                          <a:effectLst/>
                        </a:rPr>
                        <a:t> </a:t>
                      </a:r>
                      <a:endParaRPr lang="ru-RU" sz="1000" b="0" i="0" u="none" strike="noStrike">
                        <a:solidFill>
                          <a:srgbClr val="000000"/>
                        </a:solidFill>
                        <a:effectLst/>
                        <a:latin typeface="Calibri" panose="020F0502020204030204" pitchFamily="34" charset="0"/>
                      </a:endParaRPr>
                    </a:p>
                  </a:txBody>
                  <a:tcPr marL="4300" marR="4300" marT="4300" marB="0" anchor="ctr"/>
                </a:tc>
                <a:tc>
                  <a:txBody>
                    <a:bodyPr/>
                    <a:lstStyle/>
                    <a:p>
                      <a:pPr algn="ctr" fontAlgn="ctr"/>
                      <a:r>
                        <a:rPr lang="ru-RU" sz="1000" u="none" strike="noStrike">
                          <a:effectLst/>
                        </a:rPr>
                        <a:t> </a:t>
                      </a:r>
                      <a:endParaRPr lang="ru-RU" sz="1000" b="0" i="0" u="none" strike="noStrike">
                        <a:solidFill>
                          <a:srgbClr val="000000"/>
                        </a:solidFill>
                        <a:effectLst/>
                        <a:latin typeface="Calibri" panose="020F0502020204030204" pitchFamily="34" charset="0"/>
                      </a:endParaRPr>
                    </a:p>
                  </a:txBody>
                  <a:tcPr marL="4300" marR="4300" marT="4300" marB="0" anchor="ctr"/>
                </a:tc>
                <a:extLst>
                  <a:ext uri="{0D108BD9-81ED-4DB2-BD59-A6C34878D82A}">
                    <a16:rowId xmlns:a16="http://schemas.microsoft.com/office/drawing/2014/main" val="2844329475"/>
                  </a:ext>
                </a:extLst>
              </a:tr>
              <a:tr h="529824">
                <a:tc>
                  <a:txBody>
                    <a:bodyPr/>
                    <a:lstStyle/>
                    <a:p>
                      <a:pPr algn="l" fontAlgn="ctr"/>
                      <a:r>
                        <a:rPr lang="ru-RU" sz="1000" u="none" strike="noStrike" dirty="0">
                          <a:effectLst/>
                        </a:rPr>
                        <a:t>Подпрограмма I «Развитие системы информирования населения о деятельности органов местного самоуправления Московской области, создание доступной современной медиасреды»</a:t>
                      </a:r>
                      <a:endParaRPr lang="ru-RU" sz="1000" b="1" i="0" u="none" strike="noStrike" dirty="0">
                        <a:solidFill>
                          <a:srgbClr val="000000"/>
                        </a:solidFill>
                        <a:effectLst/>
                        <a:latin typeface="Arial" panose="020B0604020202020204" pitchFamily="34" charset="0"/>
                      </a:endParaRPr>
                    </a:p>
                  </a:txBody>
                  <a:tcPr marL="4300" marR="4300" marT="4300" marB="0" anchor="ctr"/>
                </a:tc>
                <a:tc>
                  <a:txBody>
                    <a:bodyPr/>
                    <a:lstStyle/>
                    <a:p>
                      <a:pPr algn="ctr" fontAlgn="ctr"/>
                      <a:r>
                        <a:rPr lang="ru-RU" sz="1000" u="none" strike="noStrike">
                          <a:effectLst/>
                        </a:rPr>
                        <a:t> </a:t>
                      </a:r>
                      <a:endParaRPr lang="ru-RU" sz="1000" b="0" i="0" u="none" strike="noStrike">
                        <a:solidFill>
                          <a:srgbClr val="000000"/>
                        </a:solidFill>
                        <a:effectLst/>
                        <a:latin typeface="Arial" panose="020B0604020202020204" pitchFamily="34" charset="0"/>
                      </a:endParaRPr>
                    </a:p>
                  </a:txBody>
                  <a:tcPr marL="4300" marR="4300" marT="4300" marB="0" anchor="ctr"/>
                </a:tc>
                <a:tc>
                  <a:txBody>
                    <a:bodyPr/>
                    <a:lstStyle/>
                    <a:p>
                      <a:pPr algn="ctr" fontAlgn="ctr"/>
                      <a:r>
                        <a:rPr lang="ru-RU" sz="1000" u="none" strike="noStrike">
                          <a:effectLst/>
                        </a:rPr>
                        <a:t> </a:t>
                      </a:r>
                      <a:endParaRPr lang="ru-RU" sz="1000" b="0" i="0" u="none" strike="noStrike">
                        <a:solidFill>
                          <a:srgbClr val="000000"/>
                        </a:solidFill>
                        <a:effectLst/>
                        <a:latin typeface="Arial" panose="020B0604020202020204" pitchFamily="34" charset="0"/>
                      </a:endParaRPr>
                    </a:p>
                  </a:txBody>
                  <a:tcPr marL="4300" marR="4300" marT="4300" marB="0" anchor="ctr"/>
                </a:tc>
                <a:tc>
                  <a:txBody>
                    <a:bodyPr/>
                    <a:lstStyle/>
                    <a:p>
                      <a:pPr algn="ctr" fontAlgn="ctr"/>
                      <a:r>
                        <a:rPr lang="ru-RU" sz="1000" u="none" strike="noStrike">
                          <a:effectLst/>
                        </a:rPr>
                        <a:t> </a:t>
                      </a:r>
                      <a:endParaRPr lang="ru-RU" sz="1000" b="0" i="0" u="none" strike="noStrike">
                        <a:solidFill>
                          <a:srgbClr val="000000"/>
                        </a:solidFill>
                        <a:effectLst/>
                        <a:latin typeface="Arial" panose="020B0604020202020204" pitchFamily="34" charset="0"/>
                      </a:endParaRPr>
                    </a:p>
                  </a:txBody>
                  <a:tcPr marL="4300" marR="4300" marT="4300" marB="0" anchor="ctr"/>
                </a:tc>
                <a:tc>
                  <a:txBody>
                    <a:bodyPr/>
                    <a:lstStyle/>
                    <a:p>
                      <a:pPr algn="ctr" fontAlgn="ctr"/>
                      <a:r>
                        <a:rPr lang="ru-RU" sz="1000" u="none" strike="noStrike" dirty="0">
                          <a:effectLst/>
                        </a:rPr>
                        <a:t> </a:t>
                      </a:r>
                      <a:endParaRPr lang="ru-RU" sz="1000" b="0" i="0" u="none" strike="noStrike" dirty="0">
                        <a:solidFill>
                          <a:srgbClr val="000000"/>
                        </a:solidFill>
                        <a:effectLst/>
                        <a:latin typeface="Arial" panose="020B0604020202020204" pitchFamily="34" charset="0"/>
                      </a:endParaRPr>
                    </a:p>
                  </a:txBody>
                  <a:tcPr marL="4300" marR="4300" marT="4300" marB="0" anchor="ctr"/>
                </a:tc>
                <a:tc>
                  <a:txBody>
                    <a:bodyPr/>
                    <a:lstStyle/>
                    <a:p>
                      <a:pPr algn="ctr" fontAlgn="ctr"/>
                      <a:r>
                        <a:rPr lang="ru-RU" sz="1000" u="none" strike="noStrike">
                          <a:effectLst/>
                        </a:rPr>
                        <a:t> </a:t>
                      </a:r>
                      <a:endParaRPr lang="ru-RU" sz="1000" b="0" i="0" u="none" strike="noStrike">
                        <a:solidFill>
                          <a:srgbClr val="000000"/>
                        </a:solidFill>
                        <a:effectLst/>
                        <a:latin typeface="Arial" panose="020B0604020202020204" pitchFamily="34" charset="0"/>
                      </a:endParaRPr>
                    </a:p>
                  </a:txBody>
                  <a:tcPr marL="4300" marR="4300" marT="4300" marB="0" anchor="ctr"/>
                </a:tc>
                <a:tc>
                  <a:txBody>
                    <a:bodyPr/>
                    <a:lstStyle/>
                    <a:p>
                      <a:pPr algn="ctr" fontAlgn="ctr"/>
                      <a:r>
                        <a:rPr lang="ru-RU" sz="1000" u="none" strike="noStrike">
                          <a:effectLst/>
                        </a:rPr>
                        <a:t> </a:t>
                      </a:r>
                      <a:endParaRPr lang="ru-RU" sz="1000" b="0" i="0" u="none" strike="noStrike">
                        <a:solidFill>
                          <a:srgbClr val="000000"/>
                        </a:solidFill>
                        <a:effectLst/>
                        <a:latin typeface="Arial" panose="020B0604020202020204" pitchFamily="34" charset="0"/>
                      </a:endParaRPr>
                    </a:p>
                  </a:txBody>
                  <a:tcPr marL="4300" marR="4300" marT="4300" marB="0" anchor="ctr"/>
                </a:tc>
                <a:tc>
                  <a:txBody>
                    <a:bodyPr/>
                    <a:lstStyle/>
                    <a:p>
                      <a:pPr algn="ctr" fontAlgn="ctr"/>
                      <a:r>
                        <a:rPr lang="ru-RU" sz="1000" u="none" strike="noStrike">
                          <a:effectLst/>
                        </a:rPr>
                        <a:t> </a:t>
                      </a:r>
                      <a:endParaRPr lang="ru-RU" sz="1000" b="0" i="0" u="none" strike="noStrike">
                        <a:solidFill>
                          <a:srgbClr val="000000"/>
                        </a:solidFill>
                        <a:effectLst/>
                        <a:latin typeface="Calibri" panose="020F0502020204030204" pitchFamily="34" charset="0"/>
                      </a:endParaRPr>
                    </a:p>
                  </a:txBody>
                  <a:tcPr marL="4300" marR="4300" marT="4300" marB="0" anchor="ctr"/>
                </a:tc>
                <a:tc>
                  <a:txBody>
                    <a:bodyPr/>
                    <a:lstStyle/>
                    <a:p>
                      <a:pPr algn="ctr" fontAlgn="ctr"/>
                      <a:r>
                        <a:rPr lang="ru-RU" sz="1000" u="none" strike="noStrike">
                          <a:effectLst/>
                        </a:rPr>
                        <a:t> </a:t>
                      </a:r>
                      <a:endParaRPr lang="ru-RU" sz="1000" b="0" i="0" u="none" strike="noStrike">
                        <a:solidFill>
                          <a:srgbClr val="000000"/>
                        </a:solidFill>
                        <a:effectLst/>
                        <a:latin typeface="Calibri" panose="020F0502020204030204" pitchFamily="34" charset="0"/>
                      </a:endParaRPr>
                    </a:p>
                  </a:txBody>
                  <a:tcPr marL="4300" marR="4300" marT="4300" marB="0" anchor="ctr"/>
                </a:tc>
                <a:extLst>
                  <a:ext uri="{0D108BD9-81ED-4DB2-BD59-A6C34878D82A}">
                    <a16:rowId xmlns:a16="http://schemas.microsoft.com/office/drawing/2014/main" val="3991335689"/>
                  </a:ext>
                </a:extLst>
              </a:tr>
              <a:tr h="266768">
                <a:tc>
                  <a:txBody>
                    <a:bodyPr/>
                    <a:lstStyle/>
                    <a:p>
                      <a:pPr algn="l" fontAlgn="ctr"/>
                      <a:r>
                        <a:rPr lang="ru-RU" sz="1000" u="none" strike="noStrike">
                          <a:effectLst/>
                        </a:rPr>
                        <a:t>Информирование населения через СМИ </a:t>
                      </a:r>
                      <a:br>
                        <a:rPr lang="ru-RU" sz="1000" u="none" strike="noStrike">
                          <a:effectLst/>
                        </a:rPr>
                      </a:br>
                      <a:endParaRPr lang="ru-RU" sz="1000" b="0" i="0" u="none" strike="noStrike">
                        <a:solidFill>
                          <a:srgbClr val="000000"/>
                        </a:solidFill>
                        <a:effectLst/>
                        <a:latin typeface="Arial" panose="020B0604020202020204" pitchFamily="34" charset="0"/>
                      </a:endParaRPr>
                    </a:p>
                  </a:txBody>
                  <a:tcPr marL="4300" marR="4300" marT="4300" marB="0" anchor="ctr"/>
                </a:tc>
                <a:tc>
                  <a:txBody>
                    <a:bodyPr/>
                    <a:lstStyle/>
                    <a:p>
                      <a:pPr algn="ctr" fontAlgn="ctr"/>
                      <a:r>
                        <a:rPr lang="ru-RU" sz="1000" u="none" strike="noStrike">
                          <a:effectLst/>
                        </a:rPr>
                        <a:t>Приоритетный целевой показатель</a:t>
                      </a:r>
                      <a:endParaRPr lang="ru-RU" sz="1000" b="0" i="0" u="none" strike="noStrike">
                        <a:solidFill>
                          <a:srgbClr val="000000"/>
                        </a:solidFill>
                        <a:effectLst/>
                        <a:latin typeface="Arial" panose="020B0604020202020204" pitchFamily="34" charset="0"/>
                      </a:endParaRPr>
                    </a:p>
                  </a:txBody>
                  <a:tcPr marL="4300" marR="4300" marT="4300" marB="0" anchor="ctr"/>
                </a:tc>
                <a:tc>
                  <a:txBody>
                    <a:bodyPr/>
                    <a:lstStyle/>
                    <a:p>
                      <a:pPr algn="ctr" fontAlgn="ctr"/>
                      <a:r>
                        <a:rPr lang="ru-RU" sz="1000" u="none" strike="noStrike">
                          <a:effectLst/>
                        </a:rPr>
                        <a:t>Процент</a:t>
                      </a:r>
                      <a:endParaRPr lang="ru-RU" sz="1000" b="0" i="0" u="none" strike="noStrike">
                        <a:solidFill>
                          <a:srgbClr val="000000"/>
                        </a:solidFill>
                        <a:effectLst/>
                        <a:latin typeface="Arial" panose="020B0604020202020204" pitchFamily="34" charset="0"/>
                      </a:endParaRPr>
                    </a:p>
                  </a:txBody>
                  <a:tcPr marL="4300" marR="4300" marT="4300" marB="0" anchor="ctr"/>
                </a:tc>
                <a:tc>
                  <a:txBody>
                    <a:bodyPr/>
                    <a:lstStyle/>
                    <a:p>
                      <a:pPr algn="ctr" fontAlgn="ctr"/>
                      <a:r>
                        <a:rPr lang="ru-RU" sz="1000" u="none" strike="noStrike">
                          <a:effectLst/>
                        </a:rPr>
                        <a:t>100</a:t>
                      </a:r>
                      <a:endParaRPr lang="ru-RU" sz="1000" b="0" i="0" u="none" strike="noStrike">
                        <a:solidFill>
                          <a:srgbClr val="000000"/>
                        </a:solidFill>
                        <a:effectLst/>
                        <a:latin typeface="Arial" panose="020B0604020202020204" pitchFamily="34" charset="0"/>
                      </a:endParaRPr>
                    </a:p>
                  </a:txBody>
                  <a:tcPr marL="4300" marR="4300" marT="4300" marB="0" anchor="ctr"/>
                </a:tc>
                <a:tc>
                  <a:txBody>
                    <a:bodyPr/>
                    <a:lstStyle/>
                    <a:p>
                      <a:pPr algn="ctr" fontAlgn="t"/>
                      <a:r>
                        <a:rPr lang="ru-RU" sz="900" b="0" i="0" u="none" strike="noStrike" dirty="0">
                          <a:solidFill>
                            <a:srgbClr val="000000"/>
                          </a:solidFill>
                          <a:effectLst/>
                          <a:latin typeface="+mn-lt"/>
                        </a:rPr>
                        <a:t>131,84</a:t>
                      </a:r>
                    </a:p>
                  </a:txBody>
                  <a:tcPr marL="9525" marR="9525" marT="9525" marB="0" anchor="ctr"/>
                </a:tc>
                <a:tc>
                  <a:txBody>
                    <a:bodyPr/>
                    <a:lstStyle/>
                    <a:p>
                      <a:pPr algn="ctr" fontAlgn="ctr"/>
                      <a:r>
                        <a:rPr lang="ru-RU" sz="1000" u="none" strike="noStrike" dirty="0">
                          <a:effectLst/>
                        </a:rPr>
                        <a:t>121,13</a:t>
                      </a:r>
                      <a:endParaRPr lang="ru-RU" sz="1000" b="0" i="0" u="none" strike="noStrike" dirty="0">
                        <a:solidFill>
                          <a:srgbClr val="000000"/>
                        </a:solidFill>
                        <a:effectLst/>
                        <a:latin typeface="Arial" panose="020B0604020202020204" pitchFamily="34" charset="0"/>
                      </a:endParaRPr>
                    </a:p>
                  </a:txBody>
                  <a:tcPr marL="4300" marR="4300" marT="4300" marB="0" anchor="ctr"/>
                </a:tc>
                <a:tc>
                  <a:txBody>
                    <a:bodyPr/>
                    <a:lstStyle/>
                    <a:p>
                      <a:pPr algn="ctr" fontAlgn="ctr"/>
                      <a:r>
                        <a:rPr lang="ru-RU" sz="1000" u="none" strike="noStrike" dirty="0">
                          <a:effectLst/>
                        </a:rPr>
                        <a:t>125,36</a:t>
                      </a:r>
                      <a:endParaRPr lang="ru-RU" sz="1000" b="0" i="0" u="none" strike="noStrike" dirty="0">
                        <a:solidFill>
                          <a:srgbClr val="000000"/>
                        </a:solidFill>
                        <a:effectLst/>
                        <a:latin typeface="Arial" panose="020B0604020202020204" pitchFamily="34" charset="0"/>
                      </a:endParaRPr>
                    </a:p>
                  </a:txBody>
                  <a:tcPr marL="4300" marR="4300" marT="4300" marB="0" anchor="ctr"/>
                </a:tc>
                <a:tc>
                  <a:txBody>
                    <a:bodyPr/>
                    <a:lstStyle/>
                    <a:p>
                      <a:pPr algn="ctr" fontAlgn="ctr"/>
                      <a:r>
                        <a:rPr lang="ru-RU" sz="1000" u="none" strike="noStrike" dirty="0">
                          <a:effectLst/>
                        </a:rPr>
                        <a:t>129,59</a:t>
                      </a:r>
                      <a:endParaRPr lang="ru-RU" sz="1000" b="0" i="0" u="none" strike="noStrike" dirty="0">
                        <a:solidFill>
                          <a:srgbClr val="000000"/>
                        </a:solidFill>
                        <a:effectLst/>
                        <a:latin typeface="Calibri" panose="020F0502020204030204" pitchFamily="34" charset="0"/>
                      </a:endParaRPr>
                    </a:p>
                  </a:txBody>
                  <a:tcPr marL="4300" marR="4300" marT="4300" marB="0" anchor="ctr"/>
                </a:tc>
                <a:tc>
                  <a:txBody>
                    <a:bodyPr/>
                    <a:lstStyle/>
                    <a:p>
                      <a:pPr algn="ctr" fontAlgn="ctr"/>
                      <a:r>
                        <a:rPr lang="ru-RU" sz="1000" u="none" strike="noStrike">
                          <a:effectLst/>
                        </a:rPr>
                        <a:t>129,59</a:t>
                      </a:r>
                      <a:endParaRPr lang="ru-RU" sz="1000" b="0" i="0" u="none" strike="noStrike">
                        <a:solidFill>
                          <a:srgbClr val="000000"/>
                        </a:solidFill>
                        <a:effectLst/>
                        <a:latin typeface="Calibri" panose="020F0502020204030204" pitchFamily="34" charset="0"/>
                      </a:endParaRPr>
                    </a:p>
                  </a:txBody>
                  <a:tcPr marL="4300" marR="4300" marT="4300" marB="0" anchor="ctr"/>
                </a:tc>
                <a:extLst>
                  <a:ext uri="{0D108BD9-81ED-4DB2-BD59-A6C34878D82A}">
                    <a16:rowId xmlns:a16="http://schemas.microsoft.com/office/drawing/2014/main" val="975464111"/>
                  </a:ext>
                </a:extLst>
              </a:tr>
              <a:tr h="343036">
                <a:tc>
                  <a:txBody>
                    <a:bodyPr/>
                    <a:lstStyle/>
                    <a:p>
                      <a:pPr algn="l" fontAlgn="ctr"/>
                      <a:r>
                        <a:rPr lang="ru-RU" sz="1000" u="none" strike="noStrike" dirty="0">
                          <a:effectLst/>
                        </a:rPr>
                        <a:t>Уровень информированности населения в социальных сетях.</a:t>
                      </a:r>
                      <a:br>
                        <a:rPr lang="ru-RU" sz="1000" u="none" strike="noStrike" dirty="0">
                          <a:effectLst/>
                        </a:rPr>
                      </a:br>
                      <a:endParaRPr lang="ru-RU" sz="1000" b="0" i="0" u="none" strike="noStrike" dirty="0">
                        <a:solidFill>
                          <a:srgbClr val="000000"/>
                        </a:solidFill>
                        <a:effectLst/>
                        <a:latin typeface="Arial" panose="020B0604020202020204" pitchFamily="34" charset="0"/>
                      </a:endParaRPr>
                    </a:p>
                  </a:txBody>
                  <a:tcPr marL="4300" marR="4300" marT="4300" marB="0" anchor="ctr"/>
                </a:tc>
                <a:tc>
                  <a:txBody>
                    <a:bodyPr/>
                    <a:lstStyle/>
                    <a:p>
                      <a:pPr algn="ctr" fontAlgn="ctr"/>
                      <a:r>
                        <a:rPr lang="ru-RU" sz="1000" u="none" strike="noStrike">
                          <a:effectLst/>
                        </a:rPr>
                        <a:t>Приоритетный целевой показатель</a:t>
                      </a:r>
                      <a:endParaRPr lang="ru-RU" sz="1000" b="0" i="0" u="none" strike="noStrike">
                        <a:solidFill>
                          <a:srgbClr val="000000"/>
                        </a:solidFill>
                        <a:effectLst/>
                        <a:latin typeface="Arial" panose="020B0604020202020204" pitchFamily="34" charset="0"/>
                      </a:endParaRPr>
                    </a:p>
                  </a:txBody>
                  <a:tcPr marL="4300" marR="4300" marT="4300" marB="0" anchor="ctr"/>
                </a:tc>
                <a:tc>
                  <a:txBody>
                    <a:bodyPr/>
                    <a:lstStyle/>
                    <a:p>
                      <a:pPr algn="ctr" fontAlgn="ctr"/>
                      <a:r>
                        <a:rPr lang="ru-RU" sz="1000" u="none" strike="noStrike">
                          <a:effectLst/>
                        </a:rPr>
                        <a:t>балл</a:t>
                      </a:r>
                      <a:endParaRPr lang="ru-RU" sz="1000" b="0" i="0" u="none" strike="noStrike">
                        <a:solidFill>
                          <a:srgbClr val="000000"/>
                        </a:solidFill>
                        <a:effectLst/>
                        <a:latin typeface="Arial" panose="020B0604020202020204" pitchFamily="34" charset="0"/>
                      </a:endParaRPr>
                    </a:p>
                  </a:txBody>
                  <a:tcPr marL="4300" marR="4300" marT="4300" marB="0" anchor="ctr"/>
                </a:tc>
                <a:tc>
                  <a:txBody>
                    <a:bodyPr/>
                    <a:lstStyle/>
                    <a:p>
                      <a:pPr algn="ctr" fontAlgn="ctr"/>
                      <a:r>
                        <a:rPr lang="ru-RU" sz="1000" u="none" strike="noStrike">
                          <a:effectLst/>
                        </a:rPr>
                        <a:t>0</a:t>
                      </a:r>
                      <a:endParaRPr lang="ru-RU" sz="1000" b="0" i="0" u="none" strike="noStrike">
                        <a:solidFill>
                          <a:srgbClr val="000000"/>
                        </a:solidFill>
                        <a:effectLst/>
                        <a:latin typeface="Arial" panose="020B0604020202020204" pitchFamily="34" charset="0"/>
                      </a:endParaRPr>
                    </a:p>
                  </a:txBody>
                  <a:tcPr marL="4300" marR="4300" marT="4300" marB="0" anchor="ctr"/>
                </a:tc>
                <a:tc>
                  <a:txBody>
                    <a:bodyPr/>
                    <a:lstStyle/>
                    <a:p>
                      <a:pPr algn="ctr" fontAlgn="t"/>
                      <a:r>
                        <a:rPr lang="ru-RU" sz="900" b="0" i="0" u="none" strike="noStrike" dirty="0">
                          <a:solidFill>
                            <a:srgbClr val="000000"/>
                          </a:solidFill>
                          <a:effectLst/>
                          <a:latin typeface="+mn-lt"/>
                        </a:rPr>
                        <a:t>8,26</a:t>
                      </a:r>
                    </a:p>
                  </a:txBody>
                  <a:tcPr marL="9525" marR="9525" marT="9525" marB="0" anchor="ctr"/>
                </a:tc>
                <a:tc>
                  <a:txBody>
                    <a:bodyPr/>
                    <a:lstStyle/>
                    <a:p>
                      <a:pPr algn="ctr" fontAlgn="ctr"/>
                      <a:r>
                        <a:rPr lang="ru-RU" sz="1000" u="none" strike="noStrike">
                          <a:effectLst/>
                        </a:rPr>
                        <a:t>8</a:t>
                      </a:r>
                      <a:endParaRPr lang="ru-RU" sz="1000" b="0" i="0" u="none" strike="noStrike">
                        <a:solidFill>
                          <a:srgbClr val="000000"/>
                        </a:solidFill>
                        <a:effectLst/>
                        <a:latin typeface="Arial" panose="020B0604020202020204" pitchFamily="34" charset="0"/>
                      </a:endParaRPr>
                    </a:p>
                  </a:txBody>
                  <a:tcPr marL="4300" marR="4300" marT="4300" marB="0" anchor="ctr"/>
                </a:tc>
                <a:tc>
                  <a:txBody>
                    <a:bodyPr/>
                    <a:lstStyle/>
                    <a:p>
                      <a:pPr algn="ctr" fontAlgn="ctr"/>
                      <a:r>
                        <a:rPr lang="ru-RU" sz="1000" u="none" strike="noStrike">
                          <a:effectLst/>
                        </a:rPr>
                        <a:t>8</a:t>
                      </a:r>
                      <a:endParaRPr lang="ru-RU" sz="1000" b="0" i="0" u="none" strike="noStrike">
                        <a:solidFill>
                          <a:srgbClr val="000000"/>
                        </a:solidFill>
                        <a:effectLst/>
                        <a:latin typeface="Arial" panose="020B0604020202020204" pitchFamily="34" charset="0"/>
                      </a:endParaRPr>
                    </a:p>
                  </a:txBody>
                  <a:tcPr marL="4300" marR="4300" marT="4300" marB="0" anchor="ctr"/>
                </a:tc>
                <a:tc>
                  <a:txBody>
                    <a:bodyPr/>
                    <a:lstStyle/>
                    <a:p>
                      <a:pPr algn="ctr" fontAlgn="ctr"/>
                      <a:r>
                        <a:rPr lang="ru-RU" sz="1000" u="none" strike="noStrike">
                          <a:effectLst/>
                        </a:rPr>
                        <a:t>8</a:t>
                      </a:r>
                      <a:endParaRPr lang="ru-RU" sz="1000" b="0" i="0" u="none" strike="noStrike">
                        <a:solidFill>
                          <a:srgbClr val="000000"/>
                        </a:solidFill>
                        <a:effectLst/>
                        <a:latin typeface="Arial" panose="020B0604020202020204" pitchFamily="34" charset="0"/>
                      </a:endParaRPr>
                    </a:p>
                  </a:txBody>
                  <a:tcPr marL="4300" marR="4300" marT="4300" marB="0" anchor="ctr"/>
                </a:tc>
                <a:tc>
                  <a:txBody>
                    <a:bodyPr/>
                    <a:lstStyle/>
                    <a:p>
                      <a:pPr algn="ctr" fontAlgn="ctr"/>
                      <a:r>
                        <a:rPr lang="ru-RU" sz="1000" u="none" strike="noStrike">
                          <a:effectLst/>
                        </a:rPr>
                        <a:t>8</a:t>
                      </a:r>
                      <a:endParaRPr lang="ru-RU" sz="1000" b="0" i="0" u="none" strike="noStrike">
                        <a:solidFill>
                          <a:srgbClr val="000000"/>
                        </a:solidFill>
                        <a:effectLst/>
                        <a:latin typeface="Arial" panose="020B0604020202020204" pitchFamily="34" charset="0"/>
                      </a:endParaRPr>
                    </a:p>
                  </a:txBody>
                  <a:tcPr marL="4300" marR="4300" marT="4300" marB="0" anchor="ctr"/>
                </a:tc>
                <a:extLst>
                  <a:ext uri="{0D108BD9-81ED-4DB2-BD59-A6C34878D82A}">
                    <a16:rowId xmlns:a16="http://schemas.microsoft.com/office/drawing/2014/main" val="3483615271"/>
                  </a:ext>
                </a:extLst>
              </a:tr>
              <a:tr h="456316">
                <a:tc>
                  <a:txBody>
                    <a:bodyPr/>
                    <a:lstStyle/>
                    <a:p>
                      <a:pPr algn="l" fontAlgn="ctr"/>
                      <a:r>
                        <a:rPr lang="ru-RU" sz="1000" u="none" strike="noStrike" dirty="0">
                          <a:effectLst/>
                        </a:rPr>
                        <a:t>Наличие незаконных рекламных  конструкций, установленных на территории муниципального образования</a:t>
                      </a:r>
                      <a:br>
                        <a:rPr lang="ru-RU" sz="1000" u="none" strike="noStrike" dirty="0">
                          <a:effectLst/>
                        </a:rPr>
                      </a:br>
                      <a:endParaRPr lang="ru-RU" sz="1000" b="0" i="0" u="none" strike="noStrike" dirty="0">
                        <a:solidFill>
                          <a:srgbClr val="000000"/>
                        </a:solidFill>
                        <a:effectLst/>
                        <a:latin typeface="Arial" panose="020B0604020202020204" pitchFamily="34" charset="0"/>
                      </a:endParaRPr>
                    </a:p>
                  </a:txBody>
                  <a:tcPr marL="4300" marR="4300" marT="4300" marB="0" anchor="ctr"/>
                </a:tc>
                <a:tc>
                  <a:txBody>
                    <a:bodyPr/>
                    <a:lstStyle/>
                    <a:p>
                      <a:pPr algn="ctr" fontAlgn="ctr"/>
                      <a:r>
                        <a:rPr lang="ru-RU" sz="1000" u="none" strike="noStrike">
                          <a:effectLst/>
                        </a:rPr>
                        <a:t>Приоритетный целевой показатель</a:t>
                      </a:r>
                      <a:endParaRPr lang="ru-RU" sz="1000" b="0" i="0" u="none" strike="noStrike">
                        <a:solidFill>
                          <a:srgbClr val="000000"/>
                        </a:solidFill>
                        <a:effectLst/>
                        <a:latin typeface="Arial" panose="020B0604020202020204" pitchFamily="34" charset="0"/>
                      </a:endParaRPr>
                    </a:p>
                  </a:txBody>
                  <a:tcPr marL="4300" marR="4300" marT="4300" marB="0" anchor="ctr"/>
                </a:tc>
                <a:tc>
                  <a:txBody>
                    <a:bodyPr/>
                    <a:lstStyle/>
                    <a:p>
                      <a:pPr algn="ctr" fontAlgn="ctr"/>
                      <a:r>
                        <a:rPr lang="ru-RU" sz="1000" u="none" strike="noStrike">
                          <a:effectLst/>
                        </a:rPr>
                        <a:t>Процент</a:t>
                      </a:r>
                      <a:endParaRPr lang="ru-RU" sz="1000" b="0" i="0" u="none" strike="noStrike">
                        <a:solidFill>
                          <a:srgbClr val="000000"/>
                        </a:solidFill>
                        <a:effectLst/>
                        <a:latin typeface="Arial" panose="020B0604020202020204" pitchFamily="34" charset="0"/>
                      </a:endParaRPr>
                    </a:p>
                  </a:txBody>
                  <a:tcPr marL="4300" marR="4300" marT="4300" marB="0" anchor="ctr"/>
                </a:tc>
                <a:tc>
                  <a:txBody>
                    <a:bodyPr/>
                    <a:lstStyle/>
                    <a:p>
                      <a:pPr algn="ctr" fontAlgn="ctr"/>
                      <a:r>
                        <a:rPr lang="ru-RU" sz="1000" u="none" strike="noStrike">
                          <a:effectLst/>
                        </a:rPr>
                        <a:t>0</a:t>
                      </a:r>
                      <a:endParaRPr lang="ru-RU" sz="1000" b="0" i="0" u="none" strike="noStrike">
                        <a:solidFill>
                          <a:srgbClr val="000000"/>
                        </a:solidFill>
                        <a:effectLst/>
                        <a:latin typeface="Arial" panose="020B0604020202020204" pitchFamily="34" charset="0"/>
                      </a:endParaRPr>
                    </a:p>
                  </a:txBody>
                  <a:tcPr marL="4300" marR="4300" marT="4300" marB="0" anchor="ctr"/>
                </a:tc>
                <a:tc>
                  <a:txBody>
                    <a:bodyPr/>
                    <a:lstStyle/>
                    <a:p>
                      <a:pPr algn="ctr" fontAlgn="t"/>
                      <a:r>
                        <a:rPr lang="ru-RU" sz="900" b="0" i="0" u="none" strike="noStrike" dirty="0">
                          <a:solidFill>
                            <a:srgbClr val="000000"/>
                          </a:solidFill>
                          <a:effectLst/>
                          <a:latin typeface="+mn-lt"/>
                        </a:rPr>
                        <a:t>95</a:t>
                      </a:r>
                    </a:p>
                  </a:txBody>
                  <a:tcPr marL="9525" marR="9525" marT="9525" marB="0" anchor="ctr"/>
                </a:tc>
                <a:tc>
                  <a:txBody>
                    <a:bodyPr/>
                    <a:lstStyle/>
                    <a:p>
                      <a:pPr algn="ctr" fontAlgn="ctr"/>
                      <a:r>
                        <a:rPr lang="ru-RU" sz="1000" u="none" strike="noStrike">
                          <a:effectLst/>
                        </a:rPr>
                        <a:t>0</a:t>
                      </a:r>
                      <a:endParaRPr lang="ru-RU" sz="1000" b="0" i="0" u="none" strike="noStrike">
                        <a:solidFill>
                          <a:srgbClr val="000000"/>
                        </a:solidFill>
                        <a:effectLst/>
                        <a:latin typeface="Arial" panose="020B0604020202020204" pitchFamily="34" charset="0"/>
                      </a:endParaRPr>
                    </a:p>
                  </a:txBody>
                  <a:tcPr marL="4300" marR="4300" marT="4300" marB="0" anchor="ctr"/>
                </a:tc>
                <a:tc>
                  <a:txBody>
                    <a:bodyPr/>
                    <a:lstStyle/>
                    <a:p>
                      <a:pPr algn="ctr" fontAlgn="ctr"/>
                      <a:r>
                        <a:rPr lang="ru-RU" sz="1000" u="none" strike="noStrike">
                          <a:effectLst/>
                        </a:rPr>
                        <a:t>0</a:t>
                      </a:r>
                      <a:endParaRPr lang="ru-RU" sz="1000" b="0" i="0" u="none" strike="noStrike">
                        <a:solidFill>
                          <a:srgbClr val="000000"/>
                        </a:solidFill>
                        <a:effectLst/>
                        <a:latin typeface="Arial" panose="020B0604020202020204" pitchFamily="34" charset="0"/>
                      </a:endParaRPr>
                    </a:p>
                  </a:txBody>
                  <a:tcPr marL="4300" marR="4300" marT="4300" marB="0" anchor="ctr"/>
                </a:tc>
                <a:tc>
                  <a:txBody>
                    <a:bodyPr/>
                    <a:lstStyle/>
                    <a:p>
                      <a:pPr algn="ctr" fontAlgn="ctr"/>
                      <a:r>
                        <a:rPr lang="ru-RU" sz="1000" u="none" strike="noStrike">
                          <a:effectLst/>
                        </a:rPr>
                        <a:t>0</a:t>
                      </a:r>
                      <a:endParaRPr lang="ru-RU" sz="1000" b="0" i="0" u="none" strike="noStrike">
                        <a:solidFill>
                          <a:srgbClr val="000000"/>
                        </a:solidFill>
                        <a:effectLst/>
                        <a:latin typeface="Arial" panose="020B0604020202020204" pitchFamily="34" charset="0"/>
                      </a:endParaRPr>
                    </a:p>
                  </a:txBody>
                  <a:tcPr marL="4300" marR="4300" marT="4300" marB="0" anchor="ctr"/>
                </a:tc>
                <a:tc>
                  <a:txBody>
                    <a:bodyPr/>
                    <a:lstStyle/>
                    <a:p>
                      <a:pPr algn="ctr" fontAlgn="ctr"/>
                      <a:r>
                        <a:rPr lang="ru-RU" sz="1000" u="none" strike="noStrike">
                          <a:effectLst/>
                        </a:rPr>
                        <a:t>0</a:t>
                      </a:r>
                      <a:endParaRPr lang="ru-RU" sz="1000" b="0" i="0" u="none" strike="noStrike">
                        <a:solidFill>
                          <a:srgbClr val="000000"/>
                        </a:solidFill>
                        <a:effectLst/>
                        <a:latin typeface="Arial" panose="020B0604020202020204" pitchFamily="34" charset="0"/>
                      </a:endParaRPr>
                    </a:p>
                  </a:txBody>
                  <a:tcPr marL="4300" marR="4300" marT="4300" marB="0" anchor="ctr"/>
                </a:tc>
                <a:extLst>
                  <a:ext uri="{0D108BD9-81ED-4DB2-BD59-A6C34878D82A}">
                    <a16:rowId xmlns:a16="http://schemas.microsoft.com/office/drawing/2014/main" val="2161970305"/>
                  </a:ext>
                </a:extLst>
              </a:tr>
              <a:tr h="529824">
                <a:tc>
                  <a:txBody>
                    <a:bodyPr/>
                    <a:lstStyle/>
                    <a:p>
                      <a:pPr algn="l" fontAlgn="ctr"/>
                      <a:r>
                        <a:rPr lang="ru-RU" sz="1000" u="none" strike="noStrike">
                          <a:effectLst/>
                        </a:rPr>
                        <a:t>Наличие задолженности </a:t>
                      </a:r>
                      <a:br>
                        <a:rPr lang="ru-RU" sz="1000" u="none" strike="noStrike">
                          <a:effectLst/>
                        </a:rPr>
                      </a:br>
                      <a:r>
                        <a:rPr lang="ru-RU" sz="1000" u="none" strike="noStrike">
                          <a:effectLst/>
                        </a:rPr>
                        <a:t>в муниципальный бюджет по платежам за установку и эксплуатацию рекламных конструкций</a:t>
                      </a:r>
                      <a:br>
                        <a:rPr lang="ru-RU" sz="1000" u="none" strike="noStrike">
                          <a:effectLst/>
                        </a:rPr>
                      </a:br>
                      <a:endParaRPr lang="ru-RU" sz="1000" b="0" i="0" u="none" strike="noStrike">
                        <a:solidFill>
                          <a:srgbClr val="000000"/>
                        </a:solidFill>
                        <a:effectLst/>
                        <a:latin typeface="Arial" panose="020B0604020202020204" pitchFamily="34" charset="0"/>
                      </a:endParaRPr>
                    </a:p>
                  </a:txBody>
                  <a:tcPr marL="4300" marR="4300" marT="4300" marB="0" anchor="ctr"/>
                </a:tc>
                <a:tc>
                  <a:txBody>
                    <a:bodyPr/>
                    <a:lstStyle/>
                    <a:p>
                      <a:pPr algn="ctr" fontAlgn="ctr"/>
                      <a:r>
                        <a:rPr lang="ru-RU" sz="1000" u="none" strike="noStrike">
                          <a:effectLst/>
                        </a:rPr>
                        <a:t>Приоритетный целевой показатель</a:t>
                      </a:r>
                      <a:endParaRPr lang="ru-RU" sz="1000" b="0" i="0" u="none" strike="noStrike">
                        <a:solidFill>
                          <a:srgbClr val="000000"/>
                        </a:solidFill>
                        <a:effectLst/>
                        <a:latin typeface="Arial" panose="020B0604020202020204" pitchFamily="34" charset="0"/>
                      </a:endParaRPr>
                    </a:p>
                  </a:txBody>
                  <a:tcPr marL="4300" marR="4300" marT="4300" marB="0" anchor="ctr"/>
                </a:tc>
                <a:tc>
                  <a:txBody>
                    <a:bodyPr/>
                    <a:lstStyle/>
                    <a:p>
                      <a:pPr algn="ctr" fontAlgn="ctr"/>
                      <a:r>
                        <a:rPr lang="ru-RU" sz="1000" u="none" strike="noStrike">
                          <a:effectLst/>
                        </a:rPr>
                        <a:t>Процент</a:t>
                      </a:r>
                      <a:endParaRPr lang="ru-RU" sz="1000" b="0" i="0" u="none" strike="noStrike">
                        <a:solidFill>
                          <a:srgbClr val="000000"/>
                        </a:solidFill>
                        <a:effectLst/>
                        <a:latin typeface="Arial" panose="020B0604020202020204" pitchFamily="34" charset="0"/>
                      </a:endParaRPr>
                    </a:p>
                  </a:txBody>
                  <a:tcPr marL="4300" marR="4300" marT="4300" marB="0" anchor="ctr"/>
                </a:tc>
                <a:tc>
                  <a:txBody>
                    <a:bodyPr/>
                    <a:lstStyle/>
                    <a:p>
                      <a:pPr algn="ctr" fontAlgn="ctr"/>
                      <a:r>
                        <a:rPr lang="ru-RU" sz="1000" u="none" strike="noStrike">
                          <a:effectLst/>
                        </a:rPr>
                        <a:t>27,4</a:t>
                      </a:r>
                      <a:endParaRPr lang="ru-RU" sz="1000" b="0" i="0" u="none" strike="noStrike">
                        <a:solidFill>
                          <a:srgbClr val="000000"/>
                        </a:solidFill>
                        <a:effectLst/>
                        <a:latin typeface="Arial" panose="020B0604020202020204" pitchFamily="34" charset="0"/>
                      </a:endParaRPr>
                    </a:p>
                  </a:txBody>
                  <a:tcPr marL="4300" marR="4300" marT="4300" marB="0" anchor="ctr"/>
                </a:tc>
                <a:tc>
                  <a:txBody>
                    <a:bodyPr/>
                    <a:lstStyle/>
                    <a:p>
                      <a:pPr algn="ctr" fontAlgn="t"/>
                      <a:r>
                        <a:rPr lang="ru-RU" sz="900" b="0" i="0" u="none" strike="noStrike" dirty="0">
                          <a:solidFill>
                            <a:srgbClr val="000000"/>
                          </a:solidFill>
                          <a:effectLst/>
                          <a:latin typeface="+mn-lt"/>
                        </a:rPr>
                        <a:t>14,7</a:t>
                      </a:r>
                    </a:p>
                  </a:txBody>
                  <a:tcPr marL="9525" marR="9525" marT="9525" marB="0" anchor="ctr"/>
                </a:tc>
                <a:tc>
                  <a:txBody>
                    <a:bodyPr/>
                    <a:lstStyle/>
                    <a:p>
                      <a:pPr algn="ctr" fontAlgn="ctr"/>
                      <a:r>
                        <a:rPr lang="ru-RU" sz="1000" u="none" strike="noStrike">
                          <a:effectLst/>
                        </a:rPr>
                        <a:t>0</a:t>
                      </a:r>
                      <a:endParaRPr lang="ru-RU" sz="1000" b="0" i="0" u="none" strike="noStrike">
                        <a:solidFill>
                          <a:srgbClr val="000000"/>
                        </a:solidFill>
                        <a:effectLst/>
                        <a:latin typeface="Arial" panose="020B0604020202020204" pitchFamily="34" charset="0"/>
                      </a:endParaRPr>
                    </a:p>
                  </a:txBody>
                  <a:tcPr marL="4300" marR="4300" marT="4300" marB="0" anchor="ctr"/>
                </a:tc>
                <a:tc>
                  <a:txBody>
                    <a:bodyPr/>
                    <a:lstStyle/>
                    <a:p>
                      <a:pPr algn="ctr" fontAlgn="ctr"/>
                      <a:r>
                        <a:rPr lang="ru-RU" sz="1000" u="none" strike="noStrike">
                          <a:effectLst/>
                        </a:rPr>
                        <a:t>0</a:t>
                      </a:r>
                      <a:endParaRPr lang="ru-RU" sz="1000" b="0" i="0" u="none" strike="noStrike">
                        <a:solidFill>
                          <a:srgbClr val="000000"/>
                        </a:solidFill>
                        <a:effectLst/>
                        <a:latin typeface="Arial" panose="020B0604020202020204" pitchFamily="34" charset="0"/>
                      </a:endParaRPr>
                    </a:p>
                  </a:txBody>
                  <a:tcPr marL="4300" marR="4300" marT="4300" marB="0" anchor="ctr"/>
                </a:tc>
                <a:tc>
                  <a:txBody>
                    <a:bodyPr/>
                    <a:lstStyle/>
                    <a:p>
                      <a:pPr algn="ctr" fontAlgn="ctr"/>
                      <a:r>
                        <a:rPr lang="ru-RU" sz="1000" u="none" strike="noStrike">
                          <a:effectLst/>
                        </a:rPr>
                        <a:t>0</a:t>
                      </a:r>
                      <a:endParaRPr lang="ru-RU" sz="1000" b="0" i="0" u="none" strike="noStrike">
                        <a:solidFill>
                          <a:srgbClr val="000000"/>
                        </a:solidFill>
                        <a:effectLst/>
                        <a:latin typeface="Arial" panose="020B0604020202020204" pitchFamily="34" charset="0"/>
                      </a:endParaRPr>
                    </a:p>
                  </a:txBody>
                  <a:tcPr marL="4300" marR="4300" marT="4300" marB="0" anchor="ctr"/>
                </a:tc>
                <a:tc>
                  <a:txBody>
                    <a:bodyPr/>
                    <a:lstStyle/>
                    <a:p>
                      <a:pPr algn="ctr" fontAlgn="ctr"/>
                      <a:r>
                        <a:rPr lang="ru-RU" sz="1000" u="none" strike="noStrike">
                          <a:effectLst/>
                        </a:rPr>
                        <a:t>0</a:t>
                      </a:r>
                      <a:endParaRPr lang="ru-RU" sz="1000" b="0" i="0" u="none" strike="noStrike">
                        <a:solidFill>
                          <a:srgbClr val="000000"/>
                        </a:solidFill>
                        <a:effectLst/>
                        <a:latin typeface="Arial" panose="020B0604020202020204" pitchFamily="34" charset="0"/>
                      </a:endParaRPr>
                    </a:p>
                  </a:txBody>
                  <a:tcPr marL="4300" marR="4300" marT="4300" marB="0" anchor="ctr"/>
                </a:tc>
                <a:extLst>
                  <a:ext uri="{0D108BD9-81ED-4DB2-BD59-A6C34878D82A}">
                    <a16:rowId xmlns:a16="http://schemas.microsoft.com/office/drawing/2014/main" val="4130310664"/>
                  </a:ext>
                </a:extLst>
              </a:tr>
              <a:tr h="229756">
                <a:tc>
                  <a:txBody>
                    <a:bodyPr/>
                    <a:lstStyle/>
                    <a:p>
                      <a:pPr algn="l" fontAlgn="ctr"/>
                      <a:r>
                        <a:rPr lang="ru-RU" sz="1000" u="none" strike="noStrike">
                          <a:effectLst/>
                        </a:rPr>
                        <a:t>Подпрограмма II «Мир и согласие. Новые возможности»</a:t>
                      </a:r>
                      <a:endParaRPr lang="ru-RU" sz="1000" b="1" i="0" u="none" strike="noStrike">
                        <a:solidFill>
                          <a:srgbClr val="000000"/>
                        </a:solidFill>
                        <a:effectLst/>
                        <a:latin typeface="Arial" panose="020B0604020202020204" pitchFamily="34" charset="0"/>
                      </a:endParaRPr>
                    </a:p>
                  </a:txBody>
                  <a:tcPr marL="4300" marR="4300" marT="4300" marB="0" anchor="ctr"/>
                </a:tc>
                <a:tc>
                  <a:txBody>
                    <a:bodyPr/>
                    <a:lstStyle/>
                    <a:p>
                      <a:pPr algn="ctr" fontAlgn="ctr"/>
                      <a:r>
                        <a:rPr lang="ru-RU" sz="1000" u="none" strike="noStrike">
                          <a:effectLst/>
                        </a:rPr>
                        <a:t> </a:t>
                      </a:r>
                      <a:endParaRPr lang="ru-RU" sz="1000" b="0" i="0" u="none" strike="noStrike">
                        <a:solidFill>
                          <a:srgbClr val="000000"/>
                        </a:solidFill>
                        <a:effectLst/>
                        <a:latin typeface="Arial" panose="020B0604020202020204" pitchFamily="34" charset="0"/>
                      </a:endParaRPr>
                    </a:p>
                  </a:txBody>
                  <a:tcPr marL="4300" marR="4300" marT="4300" marB="0" anchor="ctr"/>
                </a:tc>
                <a:tc>
                  <a:txBody>
                    <a:bodyPr/>
                    <a:lstStyle/>
                    <a:p>
                      <a:pPr algn="ctr" fontAlgn="ctr"/>
                      <a:r>
                        <a:rPr lang="ru-RU" sz="1000" u="none" strike="noStrike">
                          <a:effectLst/>
                        </a:rPr>
                        <a:t> </a:t>
                      </a:r>
                      <a:endParaRPr lang="ru-RU" sz="1000" b="0" i="0" u="none" strike="noStrike">
                        <a:solidFill>
                          <a:srgbClr val="000000"/>
                        </a:solidFill>
                        <a:effectLst/>
                        <a:latin typeface="Arial" panose="020B0604020202020204" pitchFamily="34" charset="0"/>
                      </a:endParaRPr>
                    </a:p>
                  </a:txBody>
                  <a:tcPr marL="4300" marR="4300" marT="4300" marB="0" anchor="ctr"/>
                </a:tc>
                <a:tc>
                  <a:txBody>
                    <a:bodyPr/>
                    <a:lstStyle/>
                    <a:p>
                      <a:pPr algn="ctr" fontAlgn="ctr"/>
                      <a:r>
                        <a:rPr lang="ru-RU" sz="1000" u="none" strike="noStrike">
                          <a:effectLst/>
                        </a:rPr>
                        <a:t> </a:t>
                      </a:r>
                      <a:endParaRPr lang="ru-RU" sz="1000" b="0" i="0" u="none" strike="noStrike">
                        <a:solidFill>
                          <a:srgbClr val="000000"/>
                        </a:solidFill>
                        <a:effectLst/>
                        <a:latin typeface="Arial" panose="020B0604020202020204" pitchFamily="34" charset="0"/>
                      </a:endParaRPr>
                    </a:p>
                  </a:txBody>
                  <a:tcPr marL="4300" marR="4300" marT="4300" marB="0" anchor="ctr"/>
                </a:tc>
                <a:tc>
                  <a:txBody>
                    <a:bodyPr/>
                    <a:lstStyle/>
                    <a:p>
                      <a:pPr algn="ctr" fontAlgn="ctr"/>
                      <a:r>
                        <a:rPr lang="ru-RU" sz="1000" u="none" strike="noStrike">
                          <a:effectLst/>
                        </a:rPr>
                        <a:t> </a:t>
                      </a:r>
                      <a:endParaRPr lang="ru-RU" sz="1000" b="0" i="0" u="none" strike="noStrike">
                        <a:solidFill>
                          <a:srgbClr val="000000"/>
                        </a:solidFill>
                        <a:effectLst/>
                        <a:latin typeface="Arial" panose="020B0604020202020204" pitchFamily="34" charset="0"/>
                      </a:endParaRPr>
                    </a:p>
                  </a:txBody>
                  <a:tcPr marL="4300" marR="4300" marT="4300" marB="0" anchor="ctr"/>
                </a:tc>
                <a:tc>
                  <a:txBody>
                    <a:bodyPr/>
                    <a:lstStyle/>
                    <a:p>
                      <a:pPr algn="ctr" fontAlgn="ctr"/>
                      <a:r>
                        <a:rPr lang="ru-RU" sz="1000" u="none" strike="noStrike">
                          <a:effectLst/>
                        </a:rPr>
                        <a:t> </a:t>
                      </a:r>
                      <a:endParaRPr lang="ru-RU" sz="1000" b="0" i="0" u="none" strike="noStrike">
                        <a:solidFill>
                          <a:srgbClr val="000000"/>
                        </a:solidFill>
                        <a:effectLst/>
                        <a:latin typeface="Arial" panose="020B0604020202020204" pitchFamily="34" charset="0"/>
                      </a:endParaRPr>
                    </a:p>
                  </a:txBody>
                  <a:tcPr marL="4300" marR="4300" marT="4300" marB="0" anchor="ctr"/>
                </a:tc>
                <a:tc>
                  <a:txBody>
                    <a:bodyPr/>
                    <a:lstStyle/>
                    <a:p>
                      <a:pPr algn="ctr" fontAlgn="ctr"/>
                      <a:r>
                        <a:rPr lang="ru-RU" sz="1000" u="none" strike="noStrike">
                          <a:effectLst/>
                        </a:rPr>
                        <a:t> </a:t>
                      </a:r>
                      <a:endParaRPr lang="ru-RU" sz="1000" b="0" i="0" u="none" strike="noStrike">
                        <a:solidFill>
                          <a:srgbClr val="000000"/>
                        </a:solidFill>
                        <a:effectLst/>
                        <a:latin typeface="Arial" panose="020B0604020202020204" pitchFamily="34" charset="0"/>
                      </a:endParaRPr>
                    </a:p>
                  </a:txBody>
                  <a:tcPr marL="4300" marR="4300" marT="4300" marB="0" anchor="ctr"/>
                </a:tc>
                <a:tc>
                  <a:txBody>
                    <a:bodyPr/>
                    <a:lstStyle/>
                    <a:p>
                      <a:pPr algn="ctr" fontAlgn="ctr"/>
                      <a:r>
                        <a:rPr lang="ru-RU" sz="1000" u="none" strike="noStrike">
                          <a:effectLst/>
                        </a:rPr>
                        <a:t> </a:t>
                      </a:r>
                      <a:endParaRPr lang="ru-RU" sz="1000" b="0" i="0" u="none" strike="noStrike">
                        <a:solidFill>
                          <a:srgbClr val="000000"/>
                        </a:solidFill>
                        <a:effectLst/>
                        <a:latin typeface="Calibri" panose="020F0502020204030204" pitchFamily="34" charset="0"/>
                      </a:endParaRPr>
                    </a:p>
                  </a:txBody>
                  <a:tcPr marL="4300" marR="4300" marT="4300" marB="0" anchor="ctr"/>
                </a:tc>
                <a:tc>
                  <a:txBody>
                    <a:bodyPr/>
                    <a:lstStyle/>
                    <a:p>
                      <a:pPr algn="ctr" fontAlgn="ctr"/>
                      <a:r>
                        <a:rPr lang="ru-RU" sz="1000" u="none" strike="noStrike">
                          <a:effectLst/>
                        </a:rPr>
                        <a:t> </a:t>
                      </a:r>
                      <a:endParaRPr lang="ru-RU" sz="1000" b="0" i="0" u="none" strike="noStrike">
                        <a:solidFill>
                          <a:srgbClr val="000000"/>
                        </a:solidFill>
                        <a:effectLst/>
                        <a:latin typeface="Calibri" panose="020F0502020204030204" pitchFamily="34" charset="0"/>
                      </a:endParaRPr>
                    </a:p>
                  </a:txBody>
                  <a:tcPr marL="4300" marR="4300" marT="4300" marB="0" anchor="ctr"/>
                </a:tc>
                <a:extLst>
                  <a:ext uri="{0D108BD9-81ED-4DB2-BD59-A6C34878D82A}">
                    <a16:rowId xmlns:a16="http://schemas.microsoft.com/office/drawing/2014/main" val="3845182222"/>
                  </a:ext>
                </a:extLst>
              </a:tr>
              <a:tr h="456316">
                <a:tc>
                  <a:txBody>
                    <a:bodyPr/>
                    <a:lstStyle/>
                    <a:p>
                      <a:pPr algn="l" fontAlgn="ctr"/>
                      <a:r>
                        <a:rPr lang="ru-RU" sz="1000" u="none" strike="noStrike">
                          <a:effectLst/>
                        </a:rPr>
                        <a:t>Количество граждан, вовлеченных в реализацию социально значимых проектов в рамках проведения конкурса на соискание ежегодных премий главы города Долгопрудного</a:t>
                      </a:r>
                      <a:endParaRPr lang="ru-RU" sz="1000" b="0" i="0" u="none" strike="noStrike">
                        <a:solidFill>
                          <a:srgbClr val="000000"/>
                        </a:solidFill>
                        <a:effectLst/>
                        <a:latin typeface="Arial" panose="020B0604020202020204" pitchFamily="34" charset="0"/>
                      </a:endParaRPr>
                    </a:p>
                  </a:txBody>
                  <a:tcPr marL="4300" marR="4300" marT="4300" marB="0" anchor="ctr"/>
                </a:tc>
                <a:tc>
                  <a:txBody>
                    <a:bodyPr/>
                    <a:lstStyle/>
                    <a:p>
                      <a:pPr algn="ctr" fontAlgn="ctr"/>
                      <a:r>
                        <a:rPr lang="ru-RU" sz="1000" u="none" strike="noStrike">
                          <a:effectLst/>
                        </a:rPr>
                        <a:t>Показатель муниципальной программы</a:t>
                      </a:r>
                      <a:endParaRPr lang="ru-RU" sz="1000" b="0" i="0" u="none" strike="noStrike">
                        <a:solidFill>
                          <a:srgbClr val="000000"/>
                        </a:solidFill>
                        <a:effectLst/>
                        <a:latin typeface="Arial" panose="020B0604020202020204" pitchFamily="34" charset="0"/>
                      </a:endParaRPr>
                    </a:p>
                  </a:txBody>
                  <a:tcPr marL="4300" marR="4300" marT="4300" marB="0" anchor="ctr"/>
                </a:tc>
                <a:tc>
                  <a:txBody>
                    <a:bodyPr/>
                    <a:lstStyle/>
                    <a:p>
                      <a:pPr algn="ctr" fontAlgn="ctr"/>
                      <a:r>
                        <a:rPr lang="ru-RU" sz="1000" u="none" strike="noStrike">
                          <a:effectLst/>
                        </a:rPr>
                        <a:t>Человек</a:t>
                      </a:r>
                      <a:endParaRPr lang="ru-RU" sz="1000" b="0" i="0" u="none" strike="noStrike">
                        <a:solidFill>
                          <a:srgbClr val="000000"/>
                        </a:solidFill>
                        <a:effectLst/>
                        <a:latin typeface="Arial" panose="020B0604020202020204" pitchFamily="34" charset="0"/>
                      </a:endParaRPr>
                    </a:p>
                  </a:txBody>
                  <a:tcPr marL="4300" marR="4300" marT="4300" marB="0" anchor="ctr"/>
                </a:tc>
                <a:tc>
                  <a:txBody>
                    <a:bodyPr/>
                    <a:lstStyle/>
                    <a:p>
                      <a:pPr algn="ctr" fontAlgn="ctr"/>
                      <a:r>
                        <a:rPr lang="ru-RU" sz="1000" u="none" strike="noStrike">
                          <a:effectLst/>
                        </a:rPr>
                        <a:t>53</a:t>
                      </a:r>
                      <a:endParaRPr lang="ru-RU" sz="1000" b="0" i="0" u="none" strike="noStrike">
                        <a:solidFill>
                          <a:srgbClr val="000000"/>
                        </a:solidFill>
                        <a:effectLst/>
                        <a:latin typeface="Arial" panose="020B0604020202020204" pitchFamily="34" charset="0"/>
                      </a:endParaRPr>
                    </a:p>
                  </a:txBody>
                  <a:tcPr marL="4300" marR="4300" marT="4300" marB="0" anchor="ctr"/>
                </a:tc>
                <a:tc>
                  <a:txBody>
                    <a:bodyPr/>
                    <a:lstStyle/>
                    <a:p>
                      <a:pPr algn="ctr" fontAlgn="ctr"/>
                      <a:r>
                        <a:rPr lang="ru-RU" sz="1000" u="none" strike="noStrike" dirty="0">
                          <a:effectLst/>
                        </a:rPr>
                        <a:t>57</a:t>
                      </a:r>
                      <a:endParaRPr lang="ru-RU" sz="1000" b="0" i="0" u="none" strike="noStrike" dirty="0">
                        <a:solidFill>
                          <a:srgbClr val="000000"/>
                        </a:solidFill>
                        <a:effectLst/>
                        <a:latin typeface="Arial" panose="020B0604020202020204" pitchFamily="34" charset="0"/>
                      </a:endParaRPr>
                    </a:p>
                  </a:txBody>
                  <a:tcPr marL="4300" marR="4300" marT="4300" marB="0" anchor="ctr"/>
                </a:tc>
                <a:tc>
                  <a:txBody>
                    <a:bodyPr/>
                    <a:lstStyle/>
                    <a:p>
                      <a:pPr algn="ctr" fontAlgn="ctr"/>
                      <a:r>
                        <a:rPr lang="ru-RU" sz="1000" u="none" strike="noStrike" dirty="0">
                          <a:effectLst/>
                        </a:rPr>
                        <a:t>59</a:t>
                      </a:r>
                      <a:endParaRPr lang="ru-RU" sz="1000" b="0" i="0" u="none" strike="noStrike" dirty="0">
                        <a:solidFill>
                          <a:srgbClr val="000000"/>
                        </a:solidFill>
                        <a:effectLst/>
                        <a:latin typeface="Arial" panose="020B0604020202020204" pitchFamily="34" charset="0"/>
                      </a:endParaRPr>
                    </a:p>
                  </a:txBody>
                  <a:tcPr marL="4300" marR="4300" marT="4300" marB="0" anchor="ctr"/>
                </a:tc>
                <a:tc>
                  <a:txBody>
                    <a:bodyPr/>
                    <a:lstStyle/>
                    <a:p>
                      <a:pPr algn="ctr" fontAlgn="ctr"/>
                      <a:r>
                        <a:rPr lang="ru-RU" sz="1000" u="none" strike="noStrike" dirty="0">
                          <a:effectLst/>
                        </a:rPr>
                        <a:t>61</a:t>
                      </a:r>
                      <a:endParaRPr lang="ru-RU" sz="1000" b="0" i="0" u="none" strike="noStrike" dirty="0">
                        <a:solidFill>
                          <a:srgbClr val="000000"/>
                        </a:solidFill>
                        <a:effectLst/>
                        <a:latin typeface="Arial" panose="020B0604020202020204" pitchFamily="34" charset="0"/>
                      </a:endParaRPr>
                    </a:p>
                  </a:txBody>
                  <a:tcPr marL="4300" marR="4300" marT="4300" marB="0" anchor="ctr"/>
                </a:tc>
                <a:tc>
                  <a:txBody>
                    <a:bodyPr/>
                    <a:lstStyle/>
                    <a:p>
                      <a:pPr algn="ctr" fontAlgn="ctr"/>
                      <a:r>
                        <a:rPr lang="ru-RU" sz="1000" u="none" strike="noStrike" dirty="0">
                          <a:effectLst/>
                        </a:rPr>
                        <a:t>63</a:t>
                      </a:r>
                      <a:endParaRPr lang="ru-RU" sz="1000" b="0" i="0" u="none" strike="noStrike" dirty="0">
                        <a:solidFill>
                          <a:srgbClr val="000000"/>
                        </a:solidFill>
                        <a:effectLst/>
                        <a:latin typeface="Arial" panose="020B0604020202020204" pitchFamily="34" charset="0"/>
                      </a:endParaRPr>
                    </a:p>
                  </a:txBody>
                  <a:tcPr marL="4300" marR="4300" marT="4300" marB="0" anchor="ctr"/>
                </a:tc>
                <a:tc>
                  <a:txBody>
                    <a:bodyPr/>
                    <a:lstStyle/>
                    <a:p>
                      <a:pPr algn="ctr" fontAlgn="ctr"/>
                      <a:r>
                        <a:rPr lang="ru-RU" sz="1000" u="none" strike="noStrike">
                          <a:effectLst/>
                        </a:rPr>
                        <a:t>0</a:t>
                      </a:r>
                      <a:endParaRPr lang="ru-RU" sz="1000" b="0" i="0" u="none" strike="noStrike">
                        <a:solidFill>
                          <a:srgbClr val="000000"/>
                        </a:solidFill>
                        <a:effectLst/>
                        <a:latin typeface="Arial" panose="020B0604020202020204" pitchFamily="34" charset="0"/>
                      </a:endParaRPr>
                    </a:p>
                  </a:txBody>
                  <a:tcPr marL="4300" marR="4300" marT="4300" marB="0" anchor="ctr"/>
                </a:tc>
                <a:extLst>
                  <a:ext uri="{0D108BD9-81ED-4DB2-BD59-A6C34878D82A}">
                    <a16:rowId xmlns:a16="http://schemas.microsoft.com/office/drawing/2014/main" val="204370371"/>
                  </a:ext>
                </a:extLst>
              </a:tr>
              <a:tr h="792880">
                <a:tc>
                  <a:txBody>
                    <a:bodyPr/>
                    <a:lstStyle/>
                    <a:p>
                      <a:pPr algn="l" fontAlgn="ctr"/>
                      <a:r>
                        <a:rPr lang="ru-RU" sz="1000" u="none" strike="noStrike">
                          <a:effectLst/>
                        </a:rPr>
                        <a:t>Доля проведенных  мероприятий, направленных на укрепление межэтнических и межконфессиональных отношений, обеспечение преемственности городских традиций, способствующих социальной стабильности на территории городского округа Долгопрудный от общего числа запланированных</a:t>
                      </a:r>
                      <a:endParaRPr lang="ru-RU" sz="1000" b="0" i="0" u="none" strike="noStrike">
                        <a:solidFill>
                          <a:srgbClr val="000000"/>
                        </a:solidFill>
                        <a:effectLst/>
                        <a:latin typeface="Arial" panose="020B0604020202020204" pitchFamily="34" charset="0"/>
                      </a:endParaRPr>
                    </a:p>
                  </a:txBody>
                  <a:tcPr marL="4300" marR="4300" marT="4300" marB="0" anchor="ctr"/>
                </a:tc>
                <a:tc>
                  <a:txBody>
                    <a:bodyPr/>
                    <a:lstStyle/>
                    <a:p>
                      <a:pPr algn="ctr" fontAlgn="ctr"/>
                      <a:r>
                        <a:rPr lang="ru-RU" sz="1000" u="none" strike="noStrike">
                          <a:effectLst/>
                        </a:rPr>
                        <a:t>Показатель муниципальной программы</a:t>
                      </a:r>
                      <a:endParaRPr lang="ru-RU" sz="1000" b="0" i="0" u="none" strike="noStrike">
                        <a:solidFill>
                          <a:srgbClr val="000000"/>
                        </a:solidFill>
                        <a:effectLst/>
                        <a:latin typeface="Arial" panose="020B0604020202020204" pitchFamily="34" charset="0"/>
                      </a:endParaRPr>
                    </a:p>
                  </a:txBody>
                  <a:tcPr marL="4300" marR="4300" marT="4300" marB="0" anchor="ctr"/>
                </a:tc>
                <a:tc>
                  <a:txBody>
                    <a:bodyPr/>
                    <a:lstStyle/>
                    <a:p>
                      <a:pPr algn="ctr" fontAlgn="ctr"/>
                      <a:r>
                        <a:rPr lang="ru-RU" sz="1000" u="none" strike="noStrike">
                          <a:effectLst/>
                        </a:rPr>
                        <a:t>Процент</a:t>
                      </a:r>
                      <a:endParaRPr lang="ru-RU" sz="1000" b="0" i="0" u="none" strike="noStrike">
                        <a:solidFill>
                          <a:srgbClr val="000000"/>
                        </a:solidFill>
                        <a:effectLst/>
                        <a:latin typeface="Arial" panose="020B0604020202020204" pitchFamily="34" charset="0"/>
                      </a:endParaRPr>
                    </a:p>
                  </a:txBody>
                  <a:tcPr marL="4300" marR="4300" marT="4300" marB="0" anchor="ctr"/>
                </a:tc>
                <a:tc>
                  <a:txBody>
                    <a:bodyPr/>
                    <a:lstStyle/>
                    <a:p>
                      <a:pPr algn="ctr" fontAlgn="ctr"/>
                      <a:r>
                        <a:rPr lang="ru-RU" sz="1000" u="none" strike="noStrike">
                          <a:effectLst/>
                        </a:rPr>
                        <a:t>100</a:t>
                      </a:r>
                      <a:endParaRPr lang="ru-RU" sz="1000" b="0" i="0" u="none" strike="noStrike">
                        <a:solidFill>
                          <a:srgbClr val="000000"/>
                        </a:solidFill>
                        <a:effectLst/>
                        <a:latin typeface="Arial" panose="020B0604020202020204" pitchFamily="34" charset="0"/>
                      </a:endParaRPr>
                    </a:p>
                  </a:txBody>
                  <a:tcPr marL="4300" marR="4300" marT="4300" marB="0" anchor="ctr"/>
                </a:tc>
                <a:tc>
                  <a:txBody>
                    <a:bodyPr/>
                    <a:lstStyle/>
                    <a:p>
                      <a:pPr algn="ctr" fontAlgn="ctr"/>
                      <a:r>
                        <a:rPr lang="ru-RU" sz="1000" u="none" strike="noStrike">
                          <a:effectLst/>
                        </a:rPr>
                        <a:t>100</a:t>
                      </a:r>
                      <a:endParaRPr lang="ru-RU" sz="1000" b="0" i="0" u="none" strike="noStrike">
                        <a:solidFill>
                          <a:srgbClr val="000000"/>
                        </a:solidFill>
                        <a:effectLst/>
                        <a:latin typeface="Arial" panose="020B0604020202020204" pitchFamily="34" charset="0"/>
                      </a:endParaRPr>
                    </a:p>
                  </a:txBody>
                  <a:tcPr marL="4300" marR="4300" marT="4300" marB="0" anchor="ctr"/>
                </a:tc>
                <a:tc>
                  <a:txBody>
                    <a:bodyPr/>
                    <a:lstStyle/>
                    <a:p>
                      <a:pPr algn="ctr" fontAlgn="ctr"/>
                      <a:r>
                        <a:rPr lang="ru-RU" sz="1000" u="none" strike="noStrike">
                          <a:effectLst/>
                        </a:rPr>
                        <a:t>100</a:t>
                      </a:r>
                      <a:endParaRPr lang="ru-RU" sz="1000" b="0" i="0" u="none" strike="noStrike">
                        <a:solidFill>
                          <a:srgbClr val="000000"/>
                        </a:solidFill>
                        <a:effectLst/>
                        <a:latin typeface="Arial" panose="020B0604020202020204" pitchFamily="34" charset="0"/>
                      </a:endParaRPr>
                    </a:p>
                  </a:txBody>
                  <a:tcPr marL="4300" marR="4300" marT="4300" marB="0" anchor="ctr"/>
                </a:tc>
                <a:tc>
                  <a:txBody>
                    <a:bodyPr/>
                    <a:lstStyle/>
                    <a:p>
                      <a:pPr algn="ctr" fontAlgn="ctr"/>
                      <a:r>
                        <a:rPr lang="ru-RU" sz="1000" u="none" strike="noStrike">
                          <a:effectLst/>
                        </a:rPr>
                        <a:t>100</a:t>
                      </a:r>
                      <a:endParaRPr lang="ru-RU" sz="1000" b="0" i="0" u="none" strike="noStrike">
                        <a:solidFill>
                          <a:srgbClr val="000000"/>
                        </a:solidFill>
                        <a:effectLst/>
                        <a:latin typeface="Arial" panose="020B0604020202020204" pitchFamily="34" charset="0"/>
                      </a:endParaRPr>
                    </a:p>
                  </a:txBody>
                  <a:tcPr marL="4300" marR="4300" marT="4300" marB="0" anchor="ctr"/>
                </a:tc>
                <a:tc>
                  <a:txBody>
                    <a:bodyPr/>
                    <a:lstStyle/>
                    <a:p>
                      <a:pPr algn="ctr" fontAlgn="ctr"/>
                      <a:r>
                        <a:rPr lang="ru-RU" sz="1000" u="none" strike="noStrike">
                          <a:effectLst/>
                        </a:rPr>
                        <a:t>100</a:t>
                      </a:r>
                      <a:endParaRPr lang="ru-RU" sz="1000" b="0" i="0" u="none" strike="noStrike">
                        <a:solidFill>
                          <a:srgbClr val="000000"/>
                        </a:solidFill>
                        <a:effectLst/>
                        <a:latin typeface="Arial" panose="020B0604020202020204" pitchFamily="34" charset="0"/>
                      </a:endParaRPr>
                    </a:p>
                  </a:txBody>
                  <a:tcPr marL="4300" marR="4300" marT="4300" marB="0" anchor="ctr"/>
                </a:tc>
                <a:tc>
                  <a:txBody>
                    <a:bodyPr/>
                    <a:lstStyle/>
                    <a:p>
                      <a:pPr algn="ctr" fontAlgn="ctr"/>
                      <a:r>
                        <a:rPr lang="ru-RU" sz="1000" u="none" strike="noStrike">
                          <a:effectLst/>
                        </a:rPr>
                        <a:t>100</a:t>
                      </a:r>
                      <a:endParaRPr lang="ru-RU" sz="1000" b="0" i="0" u="none" strike="noStrike">
                        <a:solidFill>
                          <a:srgbClr val="000000"/>
                        </a:solidFill>
                        <a:effectLst/>
                        <a:latin typeface="Arial" panose="020B0604020202020204" pitchFamily="34" charset="0"/>
                      </a:endParaRPr>
                    </a:p>
                  </a:txBody>
                  <a:tcPr marL="4300" marR="4300" marT="4300" marB="0" anchor="ctr"/>
                </a:tc>
                <a:extLst>
                  <a:ext uri="{0D108BD9-81ED-4DB2-BD59-A6C34878D82A}">
                    <a16:rowId xmlns:a16="http://schemas.microsoft.com/office/drawing/2014/main" val="875514762"/>
                  </a:ext>
                </a:extLst>
              </a:tr>
              <a:tr h="266768">
                <a:tc>
                  <a:txBody>
                    <a:bodyPr/>
                    <a:lstStyle/>
                    <a:p>
                      <a:pPr algn="l" fontAlgn="ctr"/>
                      <a:r>
                        <a:rPr lang="ru-RU" sz="1000" u="none" strike="noStrike" dirty="0">
                          <a:effectLst/>
                        </a:rPr>
                        <a:t>Подпрограмма III  «Эффективное местное самоуправление Московской области»</a:t>
                      </a:r>
                      <a:endParaRPr lang="ru-RU" sz="1000" b="1" i="0" u="none" strike="noStrike" dirty="0">
                        <a:solidFill>
                          <a:srgbClr val="2E2E2E"/>
                        </a:solidFill>
                        <a:effectLst/>
                        <a:latin typeface="Arial" panose="020B0604020202020204" pitchFamily="34" charset="0"/>
                      </a:endParaRPr>
                    </a:p>
                  </a:txBody>
                  <a:tcPr marL="4300" marR="4300" marT="4300" marB="0" anchor="ctr"/>
                </a:tc>
                <a:tc>
                  <a:txBody>
                    <a:bodyPr/>
                    <a:lstStyle/>
                    <a:p>
                      <a:pPr algn="ctr" fontAlgn="ctr"/>
                      <a:r>
                        <a:rPr lang="ru-RU" sz="1000" u="none" strike="noStrike">
                          <a:effectLst/>
                        </a:rPr>
                        <a:t> </a:t>
                      </a:r>
                      <a:endParaRPr lang="ru-RU" sz="1000" b="0" i="0" u="none" strike="noStrike">
                        <a:solidFill>
                          <a:srgbClr val="000000"/>
                        </a:solidFill>
                        <a:effectLst/>
                        <a:latin typeface="Arial" panose="020B0604020202020204" pitchFamily="34" charset="0"/>
                      </a:endParaRPr>
                    </a:p>
                  </a:txBody>
                  <a:tcPr marL="4300" marR="4300" marT="4300" marB="0" anchor="ctr"/>
                </a:tc>
                <a:tc>
                  <a:txBody>
                    <a:bodyPr/>
                    <a:lstStyle/>
                    <a:p>
                      <a:pPr algn="ctr" fontAlgn="ctr"/>
                      <a:r>
                        <a:rPr lang="ru-RU" sz="1000" u="none" strike="noStrike">
                          <a:effectLst/>
                        </a:rPr>
                        <a:t> </a:t>
                      </a:r>
                      <a:endParaRPr lang="ru-RU" sz="1000" b="0" i="0" u="none" strike="noStrike">
                        <a:solidFill>
                          <a:srgbClr val="000000"/>
                        </a:solidFill>
                        <a:effectLst/>
                        <a:latin typeface="Arial" panose="020B0604020202020204" pitchFamily="34" charset="0"/>
                      </a:endParaRPr>
                    </a:p>
                  </a:txBody>
                  <a:tcPr marL="4300" marR="4300" marT="4300" marB="0" anchor="ctr"/>
                </a:tc>
                <a:tc>
                  <a:txBody>
                    <a:bodyPr/>
                    <a:lstStyle/>
                    <a:p>
                      <a:pPr algn="ctr" fontAlgn="ctr"/>
                      <a:r>
                        <a:rPr lang="ru-RU" sz="1000" u="none" strike="noStrike">
                          <a:effectLst/>
                        </a:rPr>
                        <a:t> </a:t>
                      </a:r>
                      <a:endParaRPr lang="ru-RU" sz="1000" b="0" i="0" u="none" strike="noStrike">
                        <a:solidFill>
                          <a:srgbClr val="000000"/>
                        </a:solidFill>
                        <a:effectLst/>
                        <a:latin typeface="Arial" panose="020B0604020202020204" pitchFamily="34" charset="0"/>
                      </a:endParaRPr>
                    </a:p>
                  </a:txBody>
                  <a:tcPr marL="4300" marR="4300" marT="4300" marB="0" anchor="ctr"/>
                </a:tc>
                <a:tc>
                  <a:txBody>
                    <a:bodyPr/>
                    <a:lstStyle/>
                    <a:p>
                      <a:pPr algn="ctr" fontAlgn="ctr"/>
                      <a:r>
                        <a:rPr lang="ru-RU" sz="1000" u="none" strike="noStrike">
                          <a:effectLst/>
                        </a:rPr>
                        <a:t> </a:t>
                      </a:r>
                      <a:endParaRPr lang="ru-RU" sz="1000" b="0" i="0" u="none" strike="noStrike">
                        <a:solidFill>
                          <a:srgbClr val="000000"/>
                        </a:solidFill>
                        <a:effectLst/>
                        <a:latin typeface="Arial" panose="020B0604020202020204" pitchFamily="34" charset="0"/>
                      </a:endParaRPr>
                    </a:p>
                  </a:txBody>
                  <a:tcPr marL="4300" marR="4300" marT="4300" marB="0" anchor="ctr"/>
                </a:tc>
                <a:tc>
                  <a:txBody>
                    <a:bodyPr/>
                    <a:lstStyle/>
                    <a:p>
                      <a:pPr algn="ctr" fontAlgn="ctr"/>
                      <a:r>
                        <a:rPr lang="ru-RU" sz="1000" u="none" strike="noStrike">
                          <a:effectLst/>
                        </a:rPr>
                        <a:t> </a:t>
                      </a:r>
                      <a:endParaRPr lang="ru-RU" sz="1000" b="0" i="0" u="none" strike="noStrike">
                        <a:solidFill>
                          <a:srgbClr val="000000"/>
                        </a:solidFill>
                        <a:effectLst/>
                        <a:latin typeface="Arial" panose="020B0604020202020204" pitchFamily="34" charset="0"/>
                      </a:endParaRPr>
                    </a:p>
                  </a:txBody>
                  <a:tcPr marL="4300" marR="4300" marT="4300" marB="0" anchor="ctr"/>
                </a:tc>
                <a:tc>
                  <a:txBody>
                    <a:bodyPr/>
                    <a:lstStyle/>
                    <a:p>
                      <a:pPr algn="ctr" fontAlgn="ctr"/>
                      <a:r>
                        <a:rPr lang="ru-RU" sz="1000" u="none" strike="noStrike">
                          <a:effectLst/>
                        </a:rPr>
                        <a:t> </a:t>
                      </a:r>
                      <a:endParaRPr lang="ru-RU" sz="1000" b="0" i="0" u="none" strike="noStrike">
                        <a:solidFill>
                          <a:srgbClr val="000000"/>
                        </a:solidFill>
                        <a:effectLst/>
                        <a:latin typeface="Arial" panose="020B0604020202020204" pitchFamily="34" charset="0"/>
                      </a:endParaRPr>
                    </a:p>
                  </a:txBody>
                  <a:tcPr marL="4300" marR="4300" marT="4300" marB="0" anchor="ctr"/>
                </a:tc>
                <a:tc>
                  <a:txBody>
                    <a:bodyPr/>
                    <a:lstStyle/>
                    <a:p>
                      <a:pPr algn="ctr" fontAlgn="ctr"/>
                      <a:r>
                        <a:rPr lang="ru-RU" sz="1000" u="none" strike="noStrike">
                          <a:effectLst/>
                        </a:rPr>
                        <a:t> </a:t>
                      </a:r>
                      <a:endParaRPr lang="ru-RU" sz="1000" b="0" i="0" u="none" strike="noStrike">
                        <a:solidFill>
                          <a:srgbClr val="000000"/>
                        </a:solidFill>
                        <a:effectLst/>
                        <a:latin typeface="Calibri" panose="020F0502020204030204" pitchFamily="34" charset="0"/>
                      </a:endParaRPr>
                    </a:p>
                  </a:txBody>
                  <a:tcPr marL="4300" marR="4300" marT="4300" marB="0" anchor="ctr"/>
                </a:tc>
                <a:tc>
                  <a:txBody>
                    <a:bodyPr/>
                    <a:lstStyle/>
                    <a:p>
                      <a:pPr algn="ctr" fontAlgn="ctr"/>
                      <a:r>
                        <a:rPr lang="ru-RU" sz="1000" u="none" strike="noStrike">
                          <a:effectLst/>
                        </a:rPr>
                        <a:t> </a:t>
                      </a:r>
                      <a:endParaRPr lang="ru-RU" sz="1000" b="0" i="0" u="none" strike="noStrike">
                        <a:solidFill>
                          <a:srgbClr val="000000"/>
                        </a:solidFill>
                        <a:effectLst/>
                        <a:latin typeface="Calibri" panose="020F0502020204030204" pitchFamily="34" charset="0"/>
                      </a:endParaRPr>
                    </a:p>
                  </a:txBody>
                  <a:tcPr marL="4300" marR="4300" marT="4300" marB="0" anchor="ctr"/>
                </a:tc>
                <a:extLst>
                  <a:ext uri="{0D108BD9-81ED-4DB2-BD59-A6C34878D82A}">
                    <a16:rowId xmlns:a16="http://schemas.microsoft.com/office/drawing/2014/main" val="373389531"/>
                  </a:ext>
                </a:extLst>
              </a:tr>
              <a:tr h="456316">
                <a:tc>
                  <a:txBody>
                    <a:bodyPr/>
                    <a:lstStyle/>
                    <a:p>
                      <a:pPr algn="l" fontAlgn="ctr"/>
                      <a:r>
                        <a:rPr lang="ru-RU" sz="1000" u="none" strike="noStrike">
                          <a:effectLst/>
                        </a:rPr>
                        <a:t>Количество проектов, реализованных на основании заявок жителей Московской области в рамках применения практик инициативного бюджетирования</a:t>
                      </a:r>
                      <a:endParaRPr lang="ru-RU" sz="1000" b="0" i="0" u="none" strike="noStrike">
                        <a:solidFill>
                          <a:srgbClr val="2E2E2E"/>
                        </a:solidFill>
                        <a:effectLst/>
                        <a:latin typeface="Arial" panose="020B0604020202020204" pitchFamily="34" charset="0"/>
                      </a:endParaRPr>
                    </a:p>
                  </a:txBody>
                  <a:tcPr marL="4300" marR="4300" marT="4300" marB="0" anchor="ctr"/>
                </a:tc>
                <a:tc>
                  <a:txBody>
                    <a:bodyPr/>
                    <a:lstStyle/>
                    <a:p>
                      <a:pPr algn="ctr" fontAlgn="ctr"/>
                      <a:r>
                        <a:rPr lang="ru-RU" sz="1000" u="none" strike="noStrike">
                          <a:effectLst/>
                        </a:rPr>
                        <a:t>Показатель муниципальной программы</a:t>
                      </a:r>
                      <a:endParaRPr lang="ru-RU" sz="1000" b="0" i="0" u="none" strike="noStrike">
                        <a:solidFill>
                          <a:srgbClr val="000000"/>
                        </a:solidFill>
                        <a:effectLst/>
                        <a:latin typeface="Arial" panose="020B0604020202020204" pitchFamily="34" charset="0"/>
                      </a:endParaRPr>
                    </a:p>
                  </a:txBody>
                  <a:tcPr marL="4300" marR="4300" marT="4300" marB="0" anchor="ctr"/>
                </a:tc>
                <a:tc>
                  <a:txBody>
                    <a:bodyPr/>
                    <a:lstStyle/>
                    <a:p>
                      <a:pPr algn="ctr" fontAlgn="ctr"/>
                      <a:r>
                        <a:rPr lang="ru-RU" sz="1000" u="none" strike="noStrike">
                          <a:effectLst/>
                        </a:rPr>
                        <a:t>Штука</a:t>
                      </a:r>
                      <a:endParaRPr lang="ru-RU" sz="1000" b="0" i="0" u="none" strike="noStrike">
                        <a:solidFill>
                          <a:srgbClr val="000000"/>
                        </a:solidFill>
                        <a:effectLst/>
                        <a:latin typeface="Arial" panose="020B0604020202020204" pitchFamily="34" charset="0"/>
                      </a:endParaRPr>
                    </a:p>
                  </a:txBody>
                  <a:tcPr marL="4300" marR="4300" marT="4300" marB="0" anchor="ctr"/>
                </a:tc>
                <a:tc>
                  <a:txBody>
                    <a:bodyPr/>
                    <a:lstStyle/>
                    <a:p>
                      <a:pPr algn="ctr" fontAlgn="ctr"/>
                      <a:r>
                        <a:rPr lang="ru-RU" sz="1000" u="none" strike="noStrike">
                          <a:effectLst/>
                        </a:rPr>
                        <a:t>0</a:t>
                      </a:r>
                      <a:endParaRPr lang="ru-RU" sz="1000" b="0" i="0" u="none" strike="noStrike">
                        <a:solidFill>
                          <a:srgbClr val="000000"/>
                        </a:solidFill>
                        <a:effectLst/>
                        <a:latin typeface="Arial" panose="020B0604020202020204" pitchFamily="34" charset="0"/>
                      </a:endParaRPr>
                    </a:p>
                  </a:txBody>
                  <a:tcPr marL="4300" marR="4300" marT="4300" marB="0" anchor="ctr"/>
                </a:tc>
                <a:tc>
                  <a:txBody>
                    <a:bodyPr/>
                    <a:lstStyle/>
                    <a:p>
                      <a:pPr algn="ctr" fontAlgn="ctr"/>
                      <a:r>
                        <a:rPr lang="ru-RU" sz="1000" u="none" strike="noStrike" dirty="0">
                          <a:effectLst/>
                        </a:rPr>
                        <a:t>5</a:t>
                      </a:r>
                      <a:endParaRPr lang="ru-RU" sz="1000" b="0" i="0" u="none" strike="noStrike" dirty="0">
                        <a:solidFill>
                          <a:srgbClr val="000000"/>
                        </a:solidFill>
                        <a:effectLst/>
                        <a:latin typeface="Arial" panose="020B0604020202020204" pitchFamily="34" charset="0"/>
                      </a:endParaRPr>
                    </a:p>
                  </a:txBody>
                  <a:tcPr marL="4300" marR="4300" marT="4300" marB="0" anchor="ctr"/>
                </a:tc>
                <a:tc>
                  <a:txBody>
                    <a:bodyPr/>
                    <a:lstStyle/>
                    <a:p>
                      <a:pPr algn="ctr" fontAlgn="ctr"/>
                      <a:r>
                        <a:rPr lang="ru-RU" sz="1000" u="none" strike="noStrike" dirty="0">
                          <a:effectLst/>
                        </a:rPr>
                        <a:t>0</a:t>
                      </a:r>
                      <a:endParaRPr lang="ru-RU" sz="1000" b="0" i="0" u="none" strike="noStrike" dirty="0">
                        <a:solidFill>
                          <a:srgbClr val="000000"/>
                        </a:solidFill>
                        <a:effectLst/>
                        <a:latin typeface="Arial" panose="020B0604020202020204" pitchFamily="34" charset="0"/>
                      </a:endParaRPr>
                    </a:p>
                  </a:txBody>
                  <a:tcPr marL="4300" marR="4300" marT="4300" marB="0" anchor="ctr"/>
                </a:tc>
                <a:tc>
                  <a:txBody>
                    <a:bodyPr/>
                    <a:lstStyle/>
                    <a:p>
                      <a:pPr algn="ctr" fontAlgn="ctr"/>
                      <a:r>
                        <a:rPr lang="ru-RU" sz="1000" u="none" strike="noStrike">
                          <a:effectLst/>
                        </a:rPr>
                        <a:t>0</a:t>
                      </a:r>
                      <a:endParaRPr lang="ru-RU" sz="1000" b="0" i="0" u="none" strike="noStrike">
                        <a:solidFill>
                          <a:srgbClr val="000000"/>
                        </a:solidFill>
                        <a:effectLst/>
                        <a:latin typeface="Arial" panose="020B0604020202020204" pitchFamily="34" charset="0"/>
                      </a:endParaRPr>
                    </a:p>
                  </a:txBody>
                  <a:tcPr marL="4300" marR="4300" marT="4300" marB="0" anchor="ctr"/>
                </a:tc>
                <a:tc>
                  <a:txBody>
                    <a:bodyPr/>
                    <a:lstStyle/>
                    <a:p>
                      <a:pPr algn="ctr" fontAlgn="ctr"/>
                      <a:r>
                        <a:rPr lang="ru-RU" sz="1000" u="none" strike="noStrike">
                          <a:effectLst/>
                        </a:rPr>
                        <a:t>0</a:t>
                      </a:r>
                      <a:endParaRPr lang="ru-RU" sz="1000" b="0" i="0" u="none" strike="noStrike">
                        <a:solidFill>
                          <a:srgbClr val="000000"/>
                        </a:solidFill>
                        <a:effectLst/>
                        <a:latin typeface="Calibri" panose="020F0502020204030204" pitchFamily="34" charset="0"/>
                      </a:endParaRPr>
                    </a:p>
                  </a:txBody>
                  <a:tcPr marL="4300" marR="4300" marT="4300" marB="0" anchor="ctr"/>
                </a:tc>
                <a:tc>
                  <a:txBody>
                    <a:bodyPr/>
                    <a:lstStyle/>
                    <a:p>
                      <a:pPr algn="ctr" fontAlgn="ctr"/>
                      <a:r>
                        <a:rPr lang="ru-RU" sz="1000" u="none" strike="noStrike" dirty="0">
                          <a:effectLst/>
                        </a:rPr>
                        <a:t>0</a:t>
                      </a:r>
                      <a:endParaRPr lang="ru-RU" sz="1000" b="0" i="0" u="none" strike="noStrike" dirty="0">
                        <a:solidFill>
                          <a:srgbClr val="000000"/>
                        </a:solidFill>
                        <a:effectLst/>
                        <a:latin typeface="Calibri" panose="020F0502020204030204" pitchFamily="34" charset="0"/>
                      </a:endParaRPr>
                    </a:p>
                  </a:txBody>
                  <a:tcPr marL="4300" marR="4300" marT="4300" marB="0" anchor="ctr"/>
                </a:tc>
                <a:extLst>
                  <a:ext uri="{0D108BD9-81ED-4DB2-BD59-A6C34878D82A}">
                    <a16:rowId xmlns:a16="http://schemas.microsoft.com/office/drawing/2014/main" val="2374535939"/>
                  </a:ext>
                </a:extLst>
              </a:tr>
            </a:tbl>
          </a:graphicData>
        </a:graphic>
      </p:graphicFrame>
    </p:spTree>
    <p:extLst>
      <p:ext uri="{BB962C8B-B14F-4D97-AF65-F5344CB8AC3E}">
        <p14:creationId xmlns:p14="http://schemas.microsoft.com/office/powerpoint/2010/main" val="2288961259"/>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C76ABE35-EE31-4586-BF2E-7BF9729091A9}"/>
              </a:ext>
            </a:extLst>
          </p:cNvPr>
          <p:cNvSpPr>
            <a:spLocks noGrp="1"/>
          </p:cNvSpPr>
          <p:nvPr>
            <p:ph type="title"/>
          </p:nvPr>
        </p:nvSpPr>
        <p:spPr>
          <a:xfrm>
            <a:off x="845127" y="170694"/>
            <a:ext cx="11192963" cy="539587"/>
          </a:xfrm>
        </p:spPr>
        <p:txBody>
          <a:bodyPr>
            <a:noAutofit/>
          </a:bodyPr>
          <a:lstStyle/>
          <a:p>
            <a:pPr algn="ctr"/>
            <a:r>
              <a:rPr lang="ru-RU" sz="2400" dirty="0"/>
              <a:t>Реализация муниципальных программ</a:t>
            </a:r>
            <a:br>
              <a:rPr lang="ru-RU" sz="2400" dirty="0"/>
            </a:br>
            <a:r>
              <a:rPr lang="ru-RU" sz="2400" dirty="0"/>
              <a:t> городского округа Долгопрудный в разрезе целевых показателей в динамике</a:t>
            </a:r>
          </a:p>
        </p:txBody>
      </p:sp>
      <p:sp>
        <p:nvSpPr>
          <p:cNvPr id="4" name="Номер слайда 3">
            <a:extLst>
              <a:ext uri="{FF2B5EF4-FFF2-40B4-BE49-F238E27FC236}">
                <a16:creationId xmlns:a16="http://schemas.microsoft.com/office/drawing/2014/main" id="{6F302A7F-1EA8-4336-863D-1EEEBC559F5F}"/>
              </a:ext>
            </a:extLst>
          </p:cNvPr>
          <p:cNvSpPr>
            <a:spLocks noGrp="1"/>
          </p:cNvSpPr>
          <p:nvPr>
            <p:ph type="sldNum" sz="quarter" idx="12"/>
          </p:nvPr>
        </p:nvSpPr>
        <p:spPr>
          <a:xfrm>
            <a:off x="9448800" y="6492240"/>
            <a:ext cx="2743200" cy="365125"/>
          </a:xfrm>
        </p:spPr>
        <p:txBody>
          <a:bodyPr/>
          <a:lstStyle/>
          <a:p>
            <a:fld id="{E4EB6E89-BA87-4003-BD23-6BDF40F3EBED}" type="slidenum">
              <a:rPr lang="ru-RU" smtClean="0"/>
              <a:pPr/>
              <a:t>65</a:t>
            </a:fld>
            <a:endParaRPr lang="ru-RU"/>
          </a:p>
        </p:txBody>
      </p:sp>
      <p:pic>
        <p:nvPicPr>
          <p:cNvPr id="6" name="Объект 6">
            <a:extLst>
              <a:ext uri="{FF2B5EF4-FFF2-40B4-BE49-F238E27FC236}">
                <a16:creationId xmlns:a16="http://schemas.microsoft.com/office/drawing/2014/main" id="{4CE9F828-CB7F-4197-B7C9-2991DABD01A3}"/>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53910" y="170694"/>
            <a:ext cx="760490" cy="342008"/>
          </a:xfrm>
          <a:prstGeom prst="rect">
            <a:avLst/>
          </a:prstGeom>
        </p:spPr>
      </p:pic>
      <p:graphicFrame>
        <p:nvGraphicFramePr>
          <p:cNvPr id="8" name="Объект 7">
            <a:extLst>
              <a:ext uri="{FF2B5EF4-FFF2-40B4-BE49-F238E27FC236}">
                <a16:creationId xmlns:a16="http://schemas.microsoft.com/office/drawing/2014/main" id="{12955152-A8C3-425E-B84F-295029B0A5F6}"/>
              </a:ext>
            </a:extLst>
          </p:cNvPr>
          <p:cNvGraphicFramePr>
            <a:graphicFrameLocks noGrp="1"/>
          </p:cNvGraphicFramePr>
          <p:nvPr>
            <p:ph idx="1"/>
            <p:extLst>
              <p:ext uri="{D42A27DB-BD31-4B8C-83A1-F6EECF244321}">
                <p14:modId xmlns:p14="http://schemas.microsoft.com/office/powerpoint/2010/main" val="2087669298"/>
              </p:ext>
            </p:extLst>
          </p:nvPr>
        </p:nvGraphicFramePr>
        <p:xfrm>
          <a:off x="534155" y="752015"/>
          <a:ext cx="11192962" cy="5878924"/>
        </p:xfrm>
        <a:graphic>
          <a:graphicData uri="http://schemas.openxmlformats.org/drawingml/2006/table">
            <a:tbl>
              <a:tblPr>
                <a:tableStyleId>{5C22544A-7EE6-4342-B048-85BDC9FD1C3A}</a:tableStyleId>
              </a:tblPr>
              <a:tblGrid>
                <a:gridCol w="3263186">
                  <a:extLst>
                    <a:ext uri="{9D8B030D-6E8A-4147-A177-3AD203B41FA5}">
                      <a16:colId xmlns:a16="http://schemas.microsoft.com/office/drawing/2014/main" val="959112292"/>
                    </a:ext>
                  </a:extLst>
                </a:gridCol>
                <a:gridCol w="1110789">
                  <a:extLst>
                    <a:ext uri="{9D8B030D-6E8A-4147-A177-3AD203B41FA5}">
                      <a16:colId xmlns:a16="http://schemas.microsoft.com/office/drawing/2014/main" val="3621849813"/>
                    </a:ext>
                  </a:extLst>
                </a:gridCol>
                <a:gridCol w="852244">
                  <a:extLst>
                    <a:ext uri="{9D8B030D-6E8A-4147-A177-3AD203B41FA5}">
                      <a16:colId xmlns:a16="http://schemas.microsoft.com/office/drawing/2014/main" val="3821907407"/>
                    </a:ext>
                  </a:extLst>
                </a:gridCol>
                <a:gridCol w="880052">
                  <a:extLst>
                    <a:ext uri="{9D8B030D-6E8A-4147-A177-3AD203B41FA5}">
                      <a16:colId xmlns:a16="http://schemas.microsoft.com/office/drawing/2014/main" val="3354057423"/>
                    </a:ext>
                  </a:extLst>
                </a:gridCol>
                <a:gridCol w="1008375">
                  <a:extLst>
                    <a:ext uri="{9D8B030D-6E8A-4147-A177-3AD203B41FA5}">
                      <a16:colId xmlns:a16="http://schemas.microsoft.com/office/drawing/2014/main" val="2750603693"/>
                    </a:ext>
                  </a:extLst>
                </a:gridCol>
                <a:gridCol w="985966">
                  <a:extLst>
                    <a:ext uri="{9D8B030D-6E8A-4147-A177-3AD203B41FA5}">
                      <a16:colId xmlns:a16="http://schemas.microsoft.com/office/drawing/2014/main" val="883452867"/>
                    </a:ext>
                  </a:extLst>
                </a:gridCol>
                <a:gridCol w="1086805">
                  <a:extLst>
                    <a:ext uri="{9D8B030D-6E8A-4147-A177-3AD203B41FA5}">
                      <a16:colId xmlns:a16="http://schemas.microsoft.com/office/drawing/2014/main" val="2555119315"/>
                    </a:ext>
                  </a:extLst>
                </a:gridCol>
                <a:gridCol w="985966">
                  <a:extLst>
                    <a:ext uri="{9D8B030D-6E8A-4147-A177-3AD203B41FA5}">
                      <a16:colId xmlns:a16="http://schemas.microsoft.com/office/drawing/2014/main" val="4274193615"/>
                    </a:ext>
                  </a:extLst>
                </a:gridCol>
                <a:gridCol w="1019579">
                  <a:extLst>
                    <a:ext uri="{9D8B030D-6E8A-4147-A177-3AD203B41FA5}">
                      <a16:colId xmlns:a16="http://schemas.microsoft.com/office/drawing/2014/main" val="383334393"/>
                    </a:ext>
                  </a:extLst>
                </a:gridCol>
              </a:tblGrid>
              <a:tr h="163301">
                <a:tc rowSpan="2">
                  <a:txBody>
                    <a:bodyPr/>
                    <a:lstStyle/>
                    <a:p>
                      <a:pPr algn="ctr" fontAlgn="ctr"/>
                      <a:r>
                        <a:rPr lang="ru-RU" sz="1000" u="none" strike="noStrike" dirty="0">
                          <a:effectLst/>
                        </a:rPr>
                        <a:t>Наименование муниципальной программы/подпрограммы/показателя</a:t>
                      </a:r>
                      <a:endParaRPr lang="ru-RU" sz="1000" b="0" i="0" u="none" strike="noStrike" dirty="0">
                        <a:solidFill>
                          <a:srgbClr val="000000"/>
                        </a:solidFill>
                        <a:effectLst/>
                        <a:latin typeface="Arial" panose="020B0604020202020204" pitchFamily="34" charset="0"/>
                      </a:endParaRPr>
                    </a:p>
                  </a:txBody>
                  <a:tcPr marL="4819" marR="4819" marT="4819" marB="0" anchor="ctr"/>
                </a:tc>
                <a:tc rowSpan="2">
                  <a:txBody>
                    <a:bodyPr/>
                    <a:lstStyle/>
                    <a:p>
                      <a:pPr algn="ctr" fontAlgn="ctr"/>
                      <a:r>
                        <a:rPr lang="ru-RU" sz="1000" u="none" strike="noStrike" dirty="0">
                          <a:effectLst/>
                        </a:rPr>
                        <a:t>Тип показателя</a:t>
                      </a:r>
                      <a:endParaRPr lang="ru-RU" sz="1000" b="0" i="0" u="none" strike="noStrike" dirty="0">
                        <a:solidFill>
                          <a:srgbClr val="000000"/>
                        </a:solidFill>
                        <a:effectLst/>
                        <a:latin typeface="Arial" panose="020B0604020202020204" pitchFamily="34" charset="0"/>
                      </a:endParaRPr>
                    </a:p>
                  </a:txBody>
                  <a:tcPr marL="4819" marR="4819" marT="4819" marB="0" anchor="ctr"/>
                </a:tc>
                <a:tc rowSpan="2">
                  <a:txBody>
                    <a:bodyPr/>
                    <a:lstStyle/>
                    <a:p>
                      <a:pPr algn="ctr" fontAlgn="ctr"/>
                      <a:r>
                        <a:rPr lang="ru-RU" sz="1000" u="none" strike="noStrike" dirty="0">
                          <a:effectLst/>
                        </a:rPr>
                        <a:t>Единица измерения</a:t>
                      </a:r>
                      <a:endParaRPr lang="ru-RU" sz="1000" b="0" i="0" u="none" strike="noStrike" dirty="0">
                        <a:solidFill>
                          <a:srgbClr val="000000"/>
                        </a:solidFill>
                        <a:effectLst/>
                        <a:latin typeface="Arial" panose="020B0604020202020204" pitchFamily="34" charset="0"/>
                      </a:endParaRPr>
                    </a:p>
                  </a:txBody>
                  <a:tcPr marL="4819" marR="4819" marT="4819" marB="0" anchor="ctr"/>
                </a:tc>
                <a:tc rowSpan="2">
                  <a:txBody>
                    <a:bodyPr/>
                    <a:lstStyle/>
                    <a:p>
                      <a:pPr algn="ctr" fontAlgn="ctr"/>
                      <a:r>
                        <a:rPr lang="ru-RU" sz="1000" u="none" strike="noStrike">
                          <a:effectLst/>
                        </a:rPr>
                        <a:t>Базовое значение</a:t>
                      </a:r>
                      <a:endParaRPr lang="ru-RU" sz="1000" b="0" i="0" u="none" strike="noStrike">
                        <a:solidFill>
                          <a:srgbClr val="000000"/>
                        </a:solidFill>
                        <a:effectLst/>
                        <a:latin typeface="Arial" panose="020B0604020202020204" pitchFamily="34" charset="0"/>
                      </a:endParaRPr>
                    </a:p>
                  </a:txBody>
                  <a:tcPr marL="4819" marR="4819" marT="4819" marB="0" anchor="ctr"/>
                </a:tc>
                <a:tc rowSpan="2">
                  <a:txBody>
                    <a:bodyPr/>
                    <a:lstStyle/>
                    <a:p>
                      <a:pPr algn="ctr" fontAlgn="ctr"/>
                      <a:r>
                        <a:rPr lang="ru-RU" sz="1050" u="none" strike="noStrike" dirty="0">
                          <a:effectLst/>
                        </a:rPr>
                        <a:t>Достигнутое 2021 года</a:t>
                      </a:r>
                      <a:endParaRPr lang="ru-RU" sz="1050" b="0" i="0" u="none" strike="noStrike" dirty="0">
                        <a:solidFill>
                          <a:srgbClr val="000000"/>
                        </a:solidFill>
                        <a:effectLst/>
                        <a:latin typeface="Arial" panose="020B0604020202020204" pitchFamily="34" charset="0"/>
                      </a:endParaRPr>
                    </a:p>
                  </a:txBody>
                  <a:tcPr marL="6562" marR="6562" marT="6562" marB="0" anchor="ctr"/>
                </a:tc>
                <a:tc rowSpan="2">
                  <a:txBody>
                    <a:bodyPr/>
                    <a:lstStyle/>
                    <a:p>
                      <a:pPr algn="ctr" fontAlgn="ctr"/>
                      <a:r>
                        <a:rPr lang="ru-RU" sz="1050" u="none" strike="noStrike" dirty="0">
                          <a:effectLst/>
                        </a:rPr>
                        <a:t>Оценка 2022 год</a:t>
                      </a:r>
                      <a:endParaRPr lang="ru-RU" sz="1050" b="0" i="0" u="none" strike="noStrike" dirty="0">
                        <a:solidFill>
                          <a:srgbClr val="000000"/>
                        </a:solidFill>
                        <a:effectLst/>
                        <a:latin typeface="Arial" panose="020B0604020202020204" pitchFamily="34" charset="0"/>
                      </a:endParaRPr>
                    </a:p>
                  </a:txBody>
                  <a:tcPr marL="6562" marR="6562" marT="6562" marB="0" anchor="ctr"/>
                </a:tc>
                <a:tc gridSpan="3">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ru-RU" sz="105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Планируемое значение показателя по годам реализации</a:t>
                      </a:r>
                    </a:p>
                  </a:txBody>
                  <a:tcPr marL="3729" marR="3729" marT="3729" marB="0" anchor="ctr"/>
                </a:tc>
                <a:tc hMerge="1">
                  <a:txBody>
                    <a:bodyPr/>
                    <a:lstStyle/>
                    <a:p>
                      <a:endParaRPr lang="ru-RU" dirty="0"/>
                    </a:p>
                  </a:txBody>
                  <a:tcPr marL="3729" marR="3729" marT="3729" marB="0" anchor="ctr"/>
                </a:tc>
                <a:tc hMerge="1">
                  <a:txBody>
                    <a:bodyPr/>
                    <a:lstStyle/>
                    <a:p>
                      <a:endParaRPr lang="ru-RU" dirty="0"/>
                    </a:p>
                  </a:txBody>
                  <a:tcPr marL="3729" marR="3729" marT="3729" marB="0" anchor="ctr"/>
                </a:tc>
                <a:extLst>
                  <a:ext uri="{0D108BD9-81ED-4DB2-BD59-A6C34878D82A}">
                    <a16:rowId xmlns:a16="http://schemas.microsoft.com/office/drawing/2014/main" val="3416815079"/>
                  </a:ext>
                </a:extLst>
              </a:tr>
              <a:tr h="163301">
                <a:tc vMerge="1">
                  <a:txBody>
                    <a:bodyPr/>
                    <a:lstStyle/>
                    <a:p>
                      <a:endParaRPr lang="ru-RU"/>
                    </a:p>
                  </a:txBody>
                  <a:tcPr/>
                </a:tc>
                <a:tc vMerge="1">
                  <a:txBody>
                    <a:bodyPr/>
                    <a:lstStyle/>
                    <a:p>
                      <a:endParaRPr lang="ru-RU"/>
                    </a:p>
                  </a:txBody>
                  <a:tcPr/>
                </a:tc>
                <a:tc vMerge="1">
                  <a:txBody>
                    <a:bodyPr/>
                    <a:lstStyle/>
                    <a:p>
                      <a:endParaRPr lang="ru-RU"/>
                    </a:p>
                  </a:txBody>
                  <a:tcPr/>
                </a:tc>
                <a:tc vMerge="1">
                  <a:txBody>
                    <a:bodyPr/>
                    <a:lstStyle/>
                    <a:p>
                      <a:endParaRPr lang="ru-RU"/>
                    </a:p>
                  </a:txBody>
                  <a:tcPr/>
                </a:tc>
                <a:tc vMerge="1">
                  <a:txBody>
                    <a:bodyPr/>
                    <a:lstStyle/>
                    <a:p>
                      <a:endParaRPr lang="ru-RU"/>
                    </a:p>
                  </a:txBody>
                  <a:tcPr/>
                </a:tc>
                <a:tc vMerge="1">
                  <a:txBody>
                    <a:bodyPr/>
                    <a:lstStyle/>
                    <a:p>
                      <a:endParaRPr lang="ru-RU"/>
                    </a:p>
                  </a:txBody>
                  <a:tcPr/>
                </a:tc>
                <a:tc>
                  <a:txBody>
                    <a:bodyPr/>
                    <a:lstStyle/>
                    <a:p>
                      <a:pPr algn="ctr" fontAlgn="ctr"/>
                      <a:r>
                        <a:rPr lang="ru-RU" sz="1050" u="none" strike="noStrike" dirty="0">
                          <a:effectLst/>
                        </a:rPr>
                        <a:t>2023 год</a:t>
                      </a:r>
                      <a:endParaRPr lang="ru-RU" sz="1050" b="0" i="0" u="none" strike="noStrike" dirty="0">
                        <a:solidFill>
                          <a:srgbClr val="000000"/>
                        </a:solidFill>
                        <a:effectLst/>
                        <a:latin typeface="Arial" panose="020B0604020202020204" pitchFamily="34" charset="0"/>
                      </a:endParaRPr>
                    </a:p>
                  </a:txBody>
                  <a:tcPr marL="3729" marR="3729" marT="3729" marB="0" anchor="ctr"/>
                </a:tc>
                <a:tc>
                  <a:txBody>
                    <a:bodyPr/>
                    <a:lstStyle/>
                    <a:p>
                      <a:pPr algn="ctr" fontAlgn="ctr"/>
                      <a:r>
                        <a:rPr lang="ru-RU" sz="1050" u="none" strike="noStrike" dirty="0">
                          <a:effectLst/>
                        </a:rPr>
                        <a:t>2024 год</a:t>
                      </a:r>
                      <a:endParaRPr lang="ru-RU" sz="1050" b="0" i="0" u="none" strike="noStrike" dirty="0">
                        <a:solidFill>
                          <a:srgbClr val="000000"/>
                        </a:solidFill>
                        <a:effectLst/>
                        <a:latin typeface="Arial" panose="020B0604020202020204" pitchFamily="34" charset="0"/>
                      </a:endParaRPr>
                    </a:p>
                  </a:txBody>
                  <a:tcPr marL="3729" marR="3729" marT="3729" marB="0" anchor="ctr"/>
                </a:tc>
                <a:tc>
                  <a:txBody>
                    <a:bodyPr/>
                    <a:lstStyle/>
                    <a:p>
                      <a:pPr algn="ctr" fontAlgn="ctr"/>
                      <a:r>
                        <a:rPr lang="ru-RU" sz="1050" u="none" strike="noStrike" dirty="0">
                          <a:effectLst/>
                        </a:rPr>
                        <a:t>2025 год</a:t>
                      </a:r>
                      <a:endParaRPr lang="ru-RU" sz="1050" b="0" i="0" u="none" strike="noStrike" dirty="0">
                        <a:solidFill>
                          <a:srgbClr val="000000"/>
                        </a:solidFill>
                        <a:effectLst/>
                        <a:latin typeface="Arial" panose="020B0604020202020204" pitchFamily="34" charset="0"/>
                      </a:endParaRPr>
                    </a:p>
                  </a:txBody>
                  <a:tcPr marL="3729" marR="3729" marT="3729" marB="0" anchor="ctr"/>
                </a:tc>
                <a:extLst>
                  <a:ext uri="{0D108BD9-81ED-4DB2-BD59-A6C34878D82A}">
                    <a16:rowId xmlns:a16="http://schemas.microsoft.com/office/drawing/2014/main" val="585801546"/>
                  </a:ext>
                </a:extLst>
              </a:tr>
              <a:tr h="120581">
                <a:tc>
                  <a:txBody>
                    <a:bodyPr/>
                    <a:lstStyle/>
                    <a:p>
                      <a:pPr algn="l" fontAlgn="ctr"/>
                      <a:r>
                        <a:rPr lang="ru-RU" sz="1000" u="none" strike="noStrike">
                          <a:effectLst/>
                        </a:rPr>
                        <a:t>Подпрограмма </a:t>
                      </a:r>
                      <a:r>
                        <a:rPr lang="en-US" sz="1000" u="none" strike="noStrike">
                          <a:effectLst/>
                        </a:rPr>
                        <a:t>IV «</a:t>
                      </a:r>
                      <a:r>
                        <a:rPr lang="ru-RU" sz="1000" u="none" strike="noStrike">
                          <a:effectLst/>
                        </a:rPr>
                        <a:t>Молодежь Подмосковья»</a:t>
                      </a:r>
                      <a:endParaRPr lang="ru-RU" sz="1000" b="1" i="0" u="none" strike="noStrike">
                        <a:solidFill>
                          <a:srgbClr val="000000"/>
                        </a:solidFill>
                        <a:effectLst/>
                        <a:latin typeface="Arial" panose="020B0604020202020204" pitchFamily="34" charset="0"/>
                      </a:endParaRPr>
                    </a:p>
                  </a:txBody>
                  <a:tcPr marL="4819" marR="4819" marT="4819" marB="0" anchor="ctr"/>
                </a:tc>
                <a:tc>
                  <a:txBody>
                    <a:bodyPr/>
                    <a:lstStyle/>
                    <a:p>
                      <a:pPr algn="ctr" fontAlgn="ctr"/>
                      <a:r>
                        <a:rPr lang="ru-RU" sz="1000" u="none" strike="noStrike">
                          <a:effectLst/>
                        </a:rPr>
                        <a:t> </a:t>
                      </a:r>
                      <a:endParaRPr lang="ru-RU" sz="1000" b="0" i="0" u="none" strike="noStrike">
                        <a:solidFill>
                          <a:srgbClr val="000000"/>
                        </a:solidFill>
                        <a:effectLst/>
                        <a:latin typeface="Arial" panose="020B0604020202020204" pitchFamily="34" charset="0"/>
                      </a:endParaRPr>
                    </a:p>
                  </a:txBody>
                  <a:tcPr marL="4819" marR="4819" marT="4819" marB="0" anchor="ctr"/>
                </a:tc>
                <a:tc>
                  <a:txBody>
                    <a:bodyPr/>
                    <a:lstStyle/>
                    <a:p>
                      <a:pPr algn="ctr" fontAlgn="ctr"/>
                      <a:r>
                        <a:rPr lang="ru-RU" sz="1000" u="none" strike="noStrike">
                          <a:effectLst/>
                        </a:rPr>
                        <a:t> </a:t>
                      </a:r>
                      <a:endParaRPr lang="ru-RU" sz="1000" b="0" i="0" u="none" strike="noStrike">
                        <a:solidFill>
                          <a:srgbClr val="000000"/>
                        </a:solidFill>
                        <a:effectLst/>
                        <a:latin typeface="Arial" panose="020B0604020202020204" pitchFamily="34" charset="0"/>
                      </a:endParaRPr>
                    </a:p>
                  </a:txBody>
                  <a:tcPr marL="4819" marR="4819" marT="4819" marB="0" anchor="ctr"/>
                </a:tc>
                <a:tc>
                  <a:txBody>
                    <a:bodyPr/>
                    <a:lstStyle/>
                    <a:p>
                      <a:pPr algn="ctr" fontAlgn="ctr"/>
                      <a:r>
                        <a:rPr lang="ru-RU" sz="1000" u="none" strike="noStrike">
                          <a:effectLst/>
                        </a:rPr>
                        <a:t> </a:t>
                      </a:r>
                      <a:endParaRPr lang="ru-RU" sz="1000" b="0" i="0" u="none" strike="noStrike">
                        <a:solidFill>
                          <a:srgbClr val="000000"/>
                        </a:solidFill>
                        <a:effectLst/>
                        <a:latin typeface="Arial" panose="020B0604020202020204" pitchFamily="34" charset="0"/>
                      </a:endParaRPr>
                    </a:p>
                  </a:txBody>
                  <a:tcPr marL="4819" marR="4819" marT="4819" marB="0" anchor="ctr"/>
                </a:tc>
                <a:tc>
                  <a:txBody>
                    <a:bodyPr/>
                    <a:lstStyle/>
                    <a:p>
                      <a:pPr algn="ctr" fontAlgn="ctr"/>
                      <a:r>
                        <a:rPr lang="ru-RU" sz="1000" u="none" strike="noStrike">
                          <a:effectLst/>
                        </a:rPr>
                        <a:t> </a:t>
                      </a:r>
                      <a:endParaRPr lang="ru-RU" sz="1000" b="0" i="0" u="none" strike="noStrike">
                        <a:solidFill>
                          <a:srgbClr val="000000"/>
                        </a:solidFill>
                        <a:effectLst/>
                        <a:latin typeface="Arial" panose="020B0604020202020204" pitchFamily="34" charset="0"/>
                      </a:endParaRPr>
                    </a:p>
                  </a:txBody>
                  <a:tcPr marL="4819" marR="4819" marT="4819" marB="0" anchor="ctr"/>
                </a:tc>
                <a:tc>
                  <a:txBody>
                    <a:bodyPr/>
                    <a:lstStyle/>
                    <a:p>
                      <a:pPr algn="ctr" fontAlgn="ctr"/>
                      <a:r>
                        <a:rPr lang="ru-RU" sz="1000" u="none" strike="noStrike">
                          <a:effectLst/>
                        </a:rPr>
                        <a:t> </a:t>
                      </a:r>
                      <a:endParaRPr lang="ru-RU" sz="1000" b="0" i="0" u="none" strike="noStrike">
                        <a:solidFill>
                          <a:srgbClr val="000000"/>
                        </a:solidFill>
                        <a:effectLst/>
                        <a:latin typeface="Arial" panose="020B0604020202020204" pitchFamily="34" charset="0"/>
                      </a:endParaRPr>
                    </a:p>
                  </a:txBody>
                  <a:tcPr marL="4819" marR="4819" marT="4819" marB="0" anchor="ctr"/>
                </a:tc>
                <a:tc>
                  <a:txBody>
                    <a:bodyPr/>
                    <a:lstStyle/>
                    <a:p>
                      <a:pPr algn="ctr" fontAlgn="ctr"/>
                      <a:r>
                        <a:rPr lang="ru-RU" sz="1000" u="none" strike="noStrike">
                          <a:effectLst/>
                        </a:rPr>
                        <a:t> </a:t>
                      </a:r>
                      <a:endParaRPr lang="ru-RU" sz="1000" b="0" i="0" u="none" strike="noStrike">
                        <a:solidFill>
                          <a:srgbClr val="000000"/>
                        </a:solidFill>
                        <a:effectLst/>
                        <a:latin typeface="Arial" panose="020B0604020202020204" pitchFamily="34" charset="0"/>
                      </a:endParaRPr>
                    </a:p>
                  </a:txBody>
                  <a:tcPr marL="4819" marR="4819" marT="4819" marB="0" anchor="ctr"/>
                </a:tc>
                <a:tc>
                  <a:txBody>
                    <a:bodyPr/>
                    <a:lstStyle/>
                    <a:p>
                      <a:pPr algn="ctr" fontAlgn="ctr"/>
                      <a:r>
                        <a:rPr lang="ru-RU" sz="1000" u="none" strike="noStrike">
                          <a:effectLst/>
                        </a:rPr>
                        <a:t> </a:t>
                      </a:r>
                      <a:endParaRPr lang="ru-RU" sz="1000" b="0" i="0" u="none" strike="noStrike">
                        <a:solidFill>
                          <a:srgbClr val="000000"/>
                        </a:solidFill>
                        <a:effectLst/>
                        <a:latin typeface="Calibri" panose="020F0502020204030204" pitchFamily="34" charset="0"/>
                      </a:endParaRPr>
                    </a:p>
                  </a:txBody>
                  <a:tcPr marL="4819" marR="4819" marT="4819" marB="0" anchor="ctr"/>
                </a:tc>
                <a:tc>
                  <a:txBody>
                    <a:bodyPr/>
                    <a:lstStyle/>
                    <a:p>
                      <a:pPr algn="ctr" fontAlgn="ctr"/>
                      <a:r>
                        <a:rPr lang="ru-RU" sz="1000" u="none" strike="noStrike">
                          <a:effectLst/>
                        </a:rPr>
                        <a:t> </a:t>
                      </a:r>
                      <a:endParaRPr lang="ru-RU" sz="1000" b="0" i="0" u="none" strike="noStrike">
                        <a:solidFill>
                          <a:srgbClr val="000000"/>
                        </a:solidFill>
                        <a:effectLst/>
                        <a:latin typeface="Calibri" panose="020F0502020204030204" pitchFamily="34" charset="0"/>
                      </a:endParaRPr>
                    </a:p>
                  </a:txBody>
                  <a:tcPr marL="4819" marR="4819" marT="4819" marB="0" anchor="ctr"/>
                </a:tc>
                <a:extLst>
                  <a:ext uri="{0D108BD9-81ED-4DB2-BD59-A6C34878D82A}">
                    <a16:rowId xmlns:a16="http://schemas.microsoft.com/office/drawing/2014/main" val="1377955482"/>
                  </a:ext>
                </a:extLst>
              </a:tr>
              <a:tr h="588119">
                <a:tc>
                  <a:txBody>
                    <a:bodyPr/>
                    <a:lstStyle/>
                    <a:p>
                      <a:pPr algn="l" fontAlgn="ctr"/>
                      <a:r>
                        <a:rPr lang="ru-RU" sz="1000" u="none" strike="noStrike">
                          <a:effectLst/>
                        </a:rPr>
                        <a:t>Доля специалистов, работающих в сфере молодежной политики, принявших участие в мероприятиях по обучению, переобучению, повышению квалификации и обмену опытом, к общему числу специалистов, занятых в сфере работы с молодежью</a:t>
                      </a:r>
                      <a:endParaRPr lang="ru-RU" sz="1000" b="0" i="0" u="none" strike="noStrike">
                        <a:solidFill>
                          <a:srgbClr val="000000"/>
                        </a:solidFill>
                        <a:effectLst/>
                        <a:latin typeface="Arial" panose="020B0604020202020204" pitchFamily="34" charset="0"/>
                      </a:endParaRPr>
                    </a:p>
                  </a:txBody>
                  <a:tcPr marL="4819" marR="4819" marT="4819" marB="0" anchor="ctr"/>
                </a:tc>
                <a:tc>
                  <a:txBody>
                    <a:bodyPr/>
                    <a:lstStyle/>
                    <a:p>
                      <a:pPr algn="ctr" fontAlgn="ctr"/>
                      <a:r>
                        <a:rPr lang="ru-RU" sz="1000" u="none" strike="noStrike">
                          <a:effectLst/>
                        </a:rPr>
                        <a:t>Показатель муниципальной программы</a:t>
                      </a:r>
                      <a:endParaRPr lang="ru-RU" sz="1000" b="0" i="0" u="none" strike="noStrike">
                        <a:solidFill>
                          <a:srgbClr val="000000"/>
                        </a:solidFill>
                        <a:effectLst/>
                        <a:latin typeface="Arial" panose="020B0604020202020204" pitchFamily="34" charset="0"/>
                      </a:endParaRPr>
                    </a:p>
                  </a:txBody>
                  <a:tcPr marL="4819" marR="4819" marT="4819" marB="0" anchor="ctr"/>
                </a:tc>
                <a:tc>
                  <a:txBody>
                    <a:bodyPr/>
                    <a:lstStyle/>
                    <a:p>
                      <a:pPr algn="ctr" fontAlgn="ctr"/>
                      <a:r>
                        <a:rPr lang="ru-RU" sz="1000" u="none" strike="noStrike">
                          <a:effectLst/>
                        </a:rPr>
                        <a:t>Процент</a:t>
                      </a:r>
                      <a:endParaRPr lang="ru-RU" sz="1000" b="0" i="0" u="none" strike="noStrike">
                        <a:solidFill>
                          <a:srgbClr val="000000"/>
                        </a:solidFill>
                        <a:effectLst/>
                        <a:latin typeface="Arial" panose="020B0604020202020204" pitchFamily="34" charset="0"/>
                      </a:endParaRPr>
                    </a:p>
                  </a:txBody>
                  <a:tcPr marL="4819" marR="4819" marT="4819" marB="0" anchor="ctr"/>
                </a:tc>
                <a:tc>
                  <a:txBody>
                    <a:bodyPr/>
                    <a:lstStyle/>
                    <a:p>
                      <a:pPr algn="ctr" fontAlgn="ctr"/>
                      <a:r>
                        <a:rPr lang="ru-RU" sz="1000" u="none" strike="noStrike">
                          <a:effectLst/>
                        </a:rPr>
                        <a:t>65</a:t>
                      </a:r>
                      <a:endParaRPr lang="ru-RU" sz="1000" b="0" i="0" u="none" strike="noStrike">
                        <a:solidFill>
                          <a:srgbClr val="000000"/>
                        </a:solidFill>
                        <a:effectLst/>
                        <a:latin typeface="Arial" panose="020B0604020202020204" pitchFamily="34" charset="0"/>
                      </a:endParaRPr>
                    </a:p>
                  </a:txBody>
                  <a:tcPr marL="4819" marR="4819" marT="4819" marB="0" anchor="ctr"/>
                </a:tc>
                <a:tc>
                  <a:txBody>
                    <a:bodyPr/>
                    <a:lstStyle/>
                    <a:p>
                      <a:pPr algn="ctr" fontAlgn="ctr"/>
                      <a:r>
                        <a:rPr lang="ru-RU" sz="1000" u="none" strike="noStrike" dirty="0">
                          <a:effectLst/>
                        </a:rPr>
                        <a:t>75</a:t>
                      </a:r>
                      <a:endParaRPr lang="ru-RU" sz="1000" b="0" i="0" u="none" strike="noStrike" dirty="0">
                        <a:solidFill>
                          <a:srgbClr val="000000"/>
                        </a:solidFill>
                        <a:effectLst/>
                        <a:latin typeface="Arial" panose="020B0604020202020204" pitchFamily="34" charset="0"/>
                      </a:endParaRPr>
                    </a:p>
                  </a:txBody>
                  <a:tcPr marL="4819" marR="4819" marT="4819" marB="0" anchor="ctr"/>
                </a:tc>
                <a:tc>
                  <a:txBody>
                    <a:bodyPr/>
                    <a:lstStyle/>
                    <a:p>
                      <a:pPr algn="ctr" fontAlgn="ctr"/>
                      <a:r>
                        <a:rPr lang="ru-RU" sz="1000" u="none" strike="noStrike">
                          <a:effectLst/>
                        </a:rPr>
                        <a:t>75</a:t>
                      </a:r>
                      <a:endParaRPr lang="ru-RU" sz="1000" b="0" i="0" u="none" strike="noStrike">
                        <a:solidFill>
                          <a:srgbClr val="000000"/>
                        </a:solidFill>
                        <a:effectLst/>
                        <a:latin typeface="Arial" panose="020B0604020202020204" pitchFamily="34" charset="0"/>
                      </a:endParaRPr>
                    </a:p>
                  </a:txBody>
                  <a:tcPr marL="4819" marR="4819" marT="4819" marB="0" anchor="ctr"/>
                </a:tc>
                <a:tc>
                  <a:txBody>
                    <a:bodyPr/>
                    <a:lstStyle/>
                    <a:p>
                      <a:pPr algn="ctr" fontAlgn="ctr"/>
                      <a:r>
                        <a:rPr lang="ru-RU" sz="1000" u="none" strike="noStrike">
                          <a:effectLst/>
                        </a:rPr>
                        <a:t>75</a:t>
                      </a:r>
                      <a:endParaRPr lang="ru-RU" sz="1000" b="0" i="0" u="none" strike="noStrike">
                        <a:solidFill>
                          <a:srgbClr val="000000"/>
                        </a:solidFill>
                        <a:effectLst/>
                        <a:latin typeface="Arial" panose="020B0604020202020204" pitchFamily="34" charset="0"/>
                      </a:endParaRPr>
                    </a:p>
                  </a:txBody>
                  <a:tcPr marL="4819" marR="4819" marT="4819" marB="0" anchor="ctr"/>
                </a:tc>
                <a:tc>
                  <a:txBody>
                    <a:bodyPr/>
                    <a:lstStyle/>
                    <a:p>
                      <a:pPr algn="ctr" fontAlgn="ctr"/>
                      <a:r>
                        <a:rPr lang="ru-RU" sz="1000" u="none" strike="noStrike">
                          <a:effectLst/>
                        </a:rPr>
                        <a:t>75</a:t>
                      </a:r>
                      <a:endParaRPr lang="ru-RU" sz="1000" b="0" i="0" u="none" strike="noStrike">
                        <a:solidFill>
                          <a:srgbClr val="000000"/>
                        </a:solidFill>
                        <a:effectLst/>
                        <a:latin typeface="Arial" panose="020B0604020202020204" pitchFamily="34" charset="0"/>
                      </a:endParaRPr>
                    </a:p>
                  </a:txBody>
                  <a:tcPr marL="4819" marR="4819" marT="4819" marB="0" anchor="ctr"/>
                </a:tc>
                <a:tc>
                  <a:txBody>
                    <a:bodyPr/>
                    <a:lstStyle/>
                    <a:p>
                      <a:pPr algn="ctr" fontAlgn="ctr"/>
                      <a:r>
                        <a:rPr lang="ru-RU" sz="1000" u="none" strike="noStrike">
                          <a:effectLst/>
                        </a:rPr>
                        <a:t>75</a:t>
                      </a:r>
                      <a:endParaRPr lang="ru-RU" sz="1000" b="0" i="0" u="none" strike="noStrike">
                        <a:solidFill>
                          <a:srgbClr val="000000"/>
                        </a:solidFill>
                        <a:effectLst/>
                        <a:latin typeface="Arial" panose="020B0604020202020204" pitchFamily="34" charset="0"/>
                      </a:endParaRPr>
                    </a:p>
                  </a:txBody>
                  <a:tcPr marL="4819" marR="4819" marT="4819" marB="0" anchor="ctr"/>
                </a:tc>
                <a:extLst>
                  <a:ext uri="{0D108BD9-81ED-4DB2-BD59-A6C34878D82A}">
                    <a16:rowId xmlns:a16="http://schemas.microsoft.com/office/drawing/2014/main" val="3001524259"/>
                  </a:ext>
                </a:extLst>
              </a:tr>
              <a:tr h="471235">
                <a:tc>
                  <a:txBody>
                    <a:bodyPr/>
                    <a:lstStyle/>
                    <a:p>
                      <a:pPr algn="l" fontAlgn="ctr"/>
                      <a:r>
                        <a:rPr lang="ru-RU" sz="1000" u="none" strike="noStrike" dirty="0">
                          <a:effectLst/>
                        </a:rPr>
                        <a:t>Доля молодых граждан, принявших участие в международных, межрегиональных и межмуниципальных молодежных мероприятиях, к общему числу молодых граждан</a:t>
                      </a:r>
                      <a:endParaRPr lang="ru-RU" sz="1000" b="0" i="0" u="none" strike="noStrike" dirty="0">
                        <a:solidFill>
                          <a:srgbClr val="000000"/>
                        </a:solidFill>
                        <a:effectLst/>
                        <a:latin typeface="Arial" panose="020B0604020202020204" pitchFamily="34" charset="0"/>
                      </a:endParaRPr>
                    </a:p>
                  </a:txBody>
                  <a:tcPr marL="4819" marR="4819" marT="4819" marB="0" anchor="ctr"/>
                </a:tc>
                <a:tc>
                  <a:txBody>
                    <a:bodyPr/>
                    <a:lstStyle/>
                    <a:p>
                      <a:pPr algn="ctr" fontAlgn="ctr"/>
                      <a:r>
                        <a:rPr lang="ru-RU" sz="1000" u="none" strike="noStrike">
                          <a:effectLst/>
                        </a:rPr>
                        <a:t>Показатель муниципальной программы</a:t>
                      </a:r>
                      <a:endParaRPr lang="ru-RU" sz="1000" b="0" i="0" u="none" strike="noStrike">
                        <a:solidFill>
                          <a:srgbClr val="000000"/>
                        </a:solidFill>
                        <a:effectLst/>
                        <a:latin typeface="Arial" panose="020B0604020202020204" pitchFamily="34" charset="0"/>
                      </a:endParaRPr>
                    </a:p>
                  </a:txBody>
                  <a:tcPr marL="4819" marR="4819" marT="4819" marB="0" anchor="ctr"/>
                </a:tc>
                <a:tc>
                  <a:txBody>
                    <a:bodyPr/>
                    <a:lstStyle/>
                    <a:p>
                      <a:pPr algn="ctr" fontAlgn="ctr"/>
                      <a:r>
                        <a:rPr lang="ru-RU" sz="1000" u="none" strike="noStrike">
                          <a:effectLst/>
                        </a:rPr>
                        <a:t>Процент</a:t>
                      </a:r>
                      <a:endParaRPr lang="ru-RU" sz="1000" b="0" i="0" u="none" strike="noStrike">
                        <a:solidFill>
                          <a:srgbClr val="000000"/>
                        </a:solidFill>
                        <a:effectLst/>
                        <a:latin typeface="Arial" panose="020B0604020202020204" pitchFamily="34" charset="0"/>
                      </a:endParaRPr>
                    </a:p>
                  </a:txBody>
                  <a:tcPr marL="4819" marR="4819" marT="4819" marB="0" anchor="ctr"/>
                </a:tc>
                <a:tc>
                  <a:txBody>
                    <a:bodyPr/>
                    <a:lstStyle/>
                    <a:p>
                      <a:pPr algn="ctr" fontAlgn="ctr"/>
                      <a:r>
                        <a:rPr lang="ru-RU" sz="1000" u="none" strike="noStrike">
                          <a:effectLst/>
                        </a:rPr>
                        <a:t>3</a:t>
                      </a:r>
                      <a:endParaRPr lang="ru-RU" sz="1000" b="0" i="0" u="none" strike="noStrike">
                        <a:solidFill>
                          <a:srgbClr val="000000"/>
                        </a:solidFill>
                        <a:effectLst/>
                        <a:latin typeface="Arial" panose="020B0604020202020204" pitchFamily="34" charset="0"/>
                      </a:endParaRPr>
                    </a:p>
                  </a:txBody>
                  <a:tcPr marL="4819" marR="4819" marT="4819" marB="0" anchor="ctr"/>
                </a:tc>
                <a:tc>
                  <a:txBody>
                    <a:bodyPr/>
                    <a:lstStyle/>
                    <a:p>
                      <a:pPr algn="ctr" fontAlgn="ctr"/>
                      <a:r>
                        <a:rPr lang="ru-RU" sz="1000" u="none" strike="noStrike" dirty="0">
                          <a:effectLst/>
                        </a:rPr>
                        <a:t>4</a:t>
                      </a:r>
                      <a:endParaRPr lang="ru-RU" sz="1000" b="0" i="0" u="none" strike="noStrike" dirty="0">
                        <a:solidFill>
                          <a:srgbClr val="000000"/>
                        </a:solidFill>
                        <a:effectLst/>
                        <a:latin typeface="Arial" panose="020B0604020202020204" pitchFamily="34" charset="0"/>
                      </a:endParaRPr>
                    </a:p>
                  </a:txBody>
                  <a:tcPr marL="4819" marR="4819" marT="4819" marB="0" anchor="ctr"/>
                </a:tc>
                <a:tc>
                  <a:txBody>
                    <a:bodyPr/>
                    <a:lstStyle/>
                    <a:p>
                      <a:pPr algn="ctr" fontAlgn="ctr"/>
                      <a:r>
                        <a:rPr lang="ru-RU" sz="1000" u="none" strike="noStrike">
                          <a:effectLst/>
                        </a:rPr>
                        <a:t>4</a:t>
                      </a:r>
                      <a:endParaRPr lang="ru-RU" sz="1000" b="0" i="0" u="none" strike="noStrike">
                        <a:solidFill>
                          <a:srgbClr val="000000"/>
                        </a:solidFill>
                        <a:effectLst/>
                        <a:latin typeface="Arial" panose="020B0604020202020204" pitchFamily="34" charset="0"/>
                      </a:endParaRPr>
                    </a:p>
                  </a:txBody>
                  <a:tcPr marL="4819" marR="4819" marT="4819" marB="0" anchor="ctr"/>
                </a:tc>
                <a:tc>
                  <a:txBody>
                    <a:bodyPr/>
                    <a:lstStyle/>
                    <a:p>
                      <a:pPr algn="ctr" fontAlgn="ctr"/>
                      <a:r>
                        <a:rPr lang="ru-RU" sz="1000" u="none" strike="noStrike">
                          <a:effectLst/>
                        </a:rPr>
                        <a:t>4</a:t>
                      </a:r>
                      <a:endParaRPr lang="ru-RU" sz="1000" b="0" i="0" u="none" strike="noStrike">
                        <a:solidFill>
                          <a:srgbClr val="000000"/>
                        </a:solidFill>
                        <a:effectLst/>
                        <a:latin typeface="Arial" panose="020B0604020202020204" pitchFamily="34" charset="0"/>
                      </a:endParaRPr>
                    </a:p>
                  </a:txBody>
                  <a:tcPr marL="4819" marR="4819" marT="4819" marB="0" anchor="ctr"/>
                </a:tc>
                <a:tc>
                  <a:txBody>
                    <a:bodyPr/>
                    <a:lstStyle/>
                    <a:p>
                      <a:pPr algn="ctr" fontAlgn="ctr"/>
                      <a:r>
                        <a:rPr lang="ru-RU" sz="1000" u="none" strike="noStrike">
                          <a:effectLst/>
                        </a:rPr>
                        <a:t>4</a:t>
                      </a:r>
                      <a:endParaRPr lang="ru-RU" sz="1000" b="0" i="0" u="none" strike="noStrike">
                        <a:solidFill>
                          <a:srgbClr val="000000"/>
                        </a:solidFill>
                        <a:effectLst/>
                        <a:latin typeface="Arial" panose="020B0604020202020204" pitchFamily="34" charset="0"/>
                      </a:endParaRPr>
                    </a:p>
                  </a:txBody>
                  <a:tcPr marL="4819" marR="4819" marT="4819" marB="0" anchor="ctr"/>
                </a:tc>
                <a:tc>
                  <a:txBody>
                    <a:bodyPr/>
                    <a:lstStyle/>
                    <a:p>
                      <a:pPr algn="ctr" fontAlgn="ctr"/>
                      <a:r>
                        <a:rPr lang="ru-RU" sz="1000" u="none" strike="noStrike">
                          <a:effectLst/>
                        </a:rPr>
                        <a:t>4</a:t>
                      </a:r>
                      <a:endParaRPr lang="ru-RU" sz="1000" b="0" i="0" u="none" strike="noStrike">
                        <a:solidFill>
                          <a:srgbClr val="000000"/>
                        </a:solidFill>
                        <a:effectLst/>
                        <a:latin typeface="Arial" panose="020B0604020202020204" pitchFamily="34" charset="0"/>
                      </a:endParaRPr>
                    </a:p>
                  </a:txBody>
                  <a:tcPr marL="4819" marR="4819" marT="4819" marB="0" anchor="ctr"/>
                </a:tc>
                <a:extLst>
                  <a:ext uri="{0D108BD9-81ED-4DB2-BD59-A6C34878D82A}">
                    <a16:rowId xmlns:a16="http://schemas.microsoft.com/office/drawing/2014/main" val="305185630"/>
                  </a:ext>
                </a:extLst>
              </a:tr>
              <a:tr h="588119">
                <a:tc>
                  <a:txBody>
                    <a:bodyPr/>
                    <a:lstStyle/>
                    <a:p>
                      <a:pPr algn="l" fontAlgn="ctr"/>
                      <a:r>
                        <a:rPr lang="ru-RU" sz="1000" u="none" strike="noStrike" dirty="0">
                          <a:effectLst/>
                        </a:rPr>
                        <a:t>Уровень соответствия учреждений (организаций) по работе с молодежью муниципального образования нормативам минимального обеспечения молодежи учреждениями (организациями) по работе с молодежью по месту жительства  </a:t>
                      </a:r>
                      <a:endParaRPr lang="ru-RU" sz="1000" b="0" i="0" u="none" strike="noStrike" dirty="0">
                        <a:solidFill>
                          <a:srgbClr val="000000"/>
                        </a:solidFill>
                        <a:effectLst/>
                        <a:latin typeface="Arial" panose="020B0604020202020204" pitchFamily="34" charset="0"/>
                      </a:endParaRPr>
                    </a:p>
                  </a:txBody>
                  <a:tcPr marL="4819" marR="4819" marT="4819" marB="0" anchor="ctr"/>
                </a:tc>
                <a:tc>
                  <a:txBody>
                    <a:bodyPr/>
                    <a:lstStyle/>
                    <a:p>
                      <a:pPr algn="ctr" fontAlgn="ctr"/>
                      <a:r>
                        <a:rPr lang="ru-RU" sz="1000" u="none" strike="noStrike">
                          <a:effectLst/>
                        </a:rPr>
                        <a:t>Показатель муниципальной программы</a:t>
                      </a:r>
                      <a:endParaRPr lang="ru-RU" sz="1000" b="0" i="0" u="none" strike="noStrike">
                        <a:solidFill>
                          <a:srgbClr val="000000"/>
                        </a:solidFill>
                        <a:effectLst/>
                        <a:latin typeface="Arial" panose="020B0604020202020204" pitchFamily="34" charset="0"/>
                      </a:endParaRPr>
                    </a:p>
                  </a:txBody>
                  <a:tcPr marL="4819" marR="4819" marT="4819" marB="0" anchor="ctr"/>
                </a:tc>
                <a:tc>
                  <a:txBody>
                    <a:bodyPr/>
                    <a:lstStyle/>
                    <a:p>
                      <a:pPr algn="ctr" fontAlgn="ctr"/>
                      <a:r>
                        <a:rPr lang="ru-RU" sz="1000" u="none" strike="noStrike">
                          <a:effectLst/>
                        </a:rPr>
                        <a:t>Процент</a:t>
                      </a:r>
                      <a:endParaRPr lang="ru-RU" sz="1000" b="0" i="0" u="none" strike="noStrike">
                        <a:solidFill>
                          <a:srgbClr val="000000"/>
                        </a:solidFill>
                        <a:effectLst/>
                        <a:latin typeface="Arial" panose="020B0604020202020204" pitchFamily="34" charset="0"/>
                      </a:endParaRPr>
                    </a:p>
                  </a:txBody>
                  <a:tcPr marL="4819" marR="4819" marT="4819" marB="0" anchor="ctr"/>
                </a:tc>
                <a:tc>
                  <a:txBody>
                    <a:bodyPr/>
                    <a:lstStyle/>
                    <a:p>
                      <a:pPr algn="ctr" fontAlgn="ctr"/>
                      <a:r>
                        <a:rPr lang="ru-RU" sz="1000" u="none" strike="noStrike">
                          <a:effectLst/>
                        </a:rPr>
                        <a:t>100</a:t>
                      </a:r>
                      <a:endParaRPr lang="ru-RU" sz="1000" b="0" i="0" u="none" strike="noStrike">
                        <a:solidFill>
                          <a:srgbClr val="000000"/>
                        </a:solidFill>
                        <a:effectLst/>
                        <a:latin typeface="Arial" panose="020B0604020202020204" pitchFamily="34" charset="0"/>
                      </a:endParaRPr>
                    </a:p>
                  </a:txBody>
                  <a:tcPr marL="4819" marR="4819" marT="4819" marB="0" anchor="ctr"/>
                </a:tc>
                <a:tc>
                  <a:txBody>
                    <a:bodyPr/>
                    <a:lstStyle/>
                    <a:p>
                      <a:pPr algn="ctr" fontAlgn="ctr"/>
                      <a:r>
                        <a:rPr lang="ru-RU" sz="1000" u="none" strike="noStrike">
                          <a:effectLst/>
                        </a:rPr>
                        <a:t>100</a:t>
                      </a:r>
                      <a:endParaRPr lang="ru-RU" sz="1000" b="0" i="0" u="none" strike="noStrike">
                        <a:solidFill>
                          <a:srgbClr val="000000"/>
                        </a:solidFill>
                        <a:effectLst/>
                        <a:latin typeface="Arial" panose="020B0604020202020204" pitchFamily="34" charset="0"/>
                      </a:endParaRPr>
                    </a:p>
                  </a:txBody>
                  <a:tcPr marL="4819" marR="4819" marT="4819" marB="0" anchor="ctr"/>
                </a:tc>
                <a:tc>
                  <a:txBody>
                    <a:bodyPr/>
                    <a:lstStyle/>
                    <a:p>
                      <a:pPr algn="ctr" fontAlgn="ctr"/>
                      <a:r>
                        <a:rPr lang="ru-RU" sz="1000" u="none" strike="noStrike">
                          <a:effectLst/>
                        </a:rPr>
                        <a:t>100</a:t>
                      </a:r>
                      <a:endParaRPr lang="ru-RU" sz="1000" b="0" i="0" u="none" strike="noStrike">
                        <a:solidFill>
                          <a:srgbClr val="000000"/>
                        </a:solidFill>
                        <a:effectLst/>
                        <a:latin typeface="Arial" panose="020B0604020202020204" pitchFamily="34" charset="0"/>
                      </a:endParaRPr>
                    </a:p>
                  </a:txBody>
                  <a:tcPr marL="4819" marR="4819" marT="4819" marB="0" anchor="ctr"/>
                </a:tc>
                <a:tc>
                  <a:txBody>
                    <a:bodyPr/>
                    <a:lstStyle/>
                    <a:p>
                      <a:pPr algn="ctr" fontAlgn="ctr"/>
                      <a:r>
                        <a:rPr lang="ru-RU" sz="1000" u="none" strike="noStrike">
                          <a:effectLst/>
                        </a:rPr>
                        <a:t>100</a:t>
                      </a:r>
                      <a:endParaRPr lang="ru-RU" sz="1000" b="0" i="0" u="none" strike="noStrike">
                        <a:solidFill>
                          <a:srgbClr val="000000"/>
                        </a:solidFill>
                        <a:effectLst/>
                        <a:latin typeface="Arial" panose="020B0604020202020204" pitchFamily="34" charset="0"/>
                      </a:endParaRPr>
                    </a:p>
                  </a:txBody>
                  <a:tcPr marL="4819" marR="4819" marT="4819" marB="0" anchor="ctr"/>
                </a:tc>
                <a:tc>
                  <a:txBody>
                    <a:bodyPr/>
                    <a:lstStyle/>
                    <a:p>
                      <a:pPr algn="ctr" fontAlgn="ctr"/>
                      <a:r>
                        <a:rPr lang="ru-RU" sz="1000" u="none" strike="noStrike">
                          <a:effectLst/>
                        </a:rPr>
                        <a:t>100</a:t>
                      </a:r>
                      <a:endParaRPr lang="ru-RU" sz="1000" b="0" i="0" u="none" strike="noStrike">
                        <a:solidFill>
                          <a:srgbClr val="000000"/>
                        </a:solidFill>
                        <a:effectLst/>
                        <a:latin typeface="Arial" panose="020B0604020202020204" pitchFamily="34" charset="0"/>
                      </a:endParaRPr>
                    </a:p>
                  </a:txBody>
                  <a:tcPr marL="4819" marR="4819" marT="4819" marB="0" anchor="ctr"/>
                </a:tc>
                <a:tc>
                  <a:txBody>
                    <a:bodyPr/>
                    <a:lstStyle/>
                    <a:p>
                      <a:pPr algn="ctr" fontAlgn="ctr"/>
                      <a:r>
                        <a:rPr lang="ru-RU" sz="1000" u="none" strike="noStrike">
                          <a:effectLst/>
                        </a:rPr>
                        <a:t>100</a:t>
                      </a:r>
                      <a:endParaRPr lang="ru-RU" sz="1000" b="0" i="0" u="none" strike="noStrike">
                        <a:solidFill>
                          <a:srgbClr val="000000"/>
                        </a:solidFill>
                        <a:effectLst/>
                        <a:latin typeface="Arial" panose="020B0604020202020204" pitchFamily="34" charset="0"/>
                      </a:endParaRPr>
                    </a:p>
                  </a:txBody>
                  <a:tcPr marL="4819" marR="4819" marT="4819" marB="0" anchor="ctr"/>
                </a:tc>
                <a:extLst>
                  <a:ext uri="{0D108BD9-81ED-4DB2-BD59-A6C34878D82A}">
                    <a16:rowId xmlns:a16="http://schemas.microsoft.com/office/drawing/2014/main" val="240658197"/>
                  </a:ext>
                </a:extLst>
              </a:tr>
              <a:tr h="471235">
                <a:tc>
                  <a:txBody>
                    <a:bodyPr/>
                    <a:lstStyle/>
                    <a:p>
                      <a:pPr algn="l" fontAlgn="ctr"/>
                      <a:r>
                        <a:rPr lang="ru-RU" sz="1000" u="none" strike="noStrike" dirty="0">
                          <a:effectLst/>
                        </a:rPr>
                        <a:t>Доля мероприятий с участием молодых граждан, оказавшихся в трудной жизненной ситуации, нуждающихся в особой заботе государства, к общему числу мероприятий</a:t>
                      </a:r>
                      <a:endParaRPr lang="ru-RU" sz="1000" b="0" i="0" u="none" strike="noStrike" dirty="0">
                        <a:solidFill>
                          <a:srgbClr val="000000"/>
                        </a:solidFill>
                        <a:effectLst/>
                        <a:latin typeface="Arial" panose="020B0604020202020204" pitchFamily="34" charset="0"/>
                      </a:endParaRPr>
                    </a:p>
                  </a:txBody>
                  <a:tcPr marL="4819" marR="4819" marT="4819" marB="0" anchor="ctr"/>
                </a:tc>
                <a:tc>
                  <a:txBody>
                    <a:bodyPr/>
                    <a:lstStyle/>
                    <a:p>
                      <a:pPr algn="ctr" fontAlgn="ctr"/>
                      <a:r>
                        <a:rPr lang="ru-RU" sz="1000" u="none" strike="noStrike">
                          <a:effectLst/>
                        </a:rPr>
                        <a:t>Показатель муниципальной программы</a:t>
                      </a:r>
                      <a:endParaRPr lang="ru-RU" sz="1000" b="0" i="0" u="none" strike="noStrike">
                        <a:solidFill>
                          <a:srgbClr val="000000"/>
                        </a:solidFill>
                        <a:effectLst/>
                        <a:latin typeface="Arial" panose="020B0604020202020204" pitchFamily="34" charset="0"/>
                      </a:endParaRPr>
                    </a:p>
                  </a:txBody>
                  <a:tcPr marL="4819" marR="4819" marT="4819" marB="0" anchor="ctr"/>
                </a:tc>
                <a:tc>
                  <a:txBody>
                    <a:bodyPr/>
                    <a:lstStyle/>
                    <a:p>
                      <a:pPr algn="ctr" fontAlgn="ctr"/>
                      <a:r>
                        <a:rPr lang="ru-RU" sz="1000" u="none" strike="noStrike" dirty="0">
                          <a:effectLst/>
                        </a:rPr>
                        <a:t>Процент</a:t>
                      </a:r>
                      <a:endParaRPr lang="ru-RU" sz="1000" b="0" i="0" u="none" strike="noStrike" dirty="0">
                        <a:solidFill>
                          <a:srgbClr val="000000"/>
                        </a:solidFill>
                        <a:effectLst/>
                        <a:latin typeface="Arial" panose="020B0604020202020204" pitchFamily="34" charset="0"/>
                      </a:endParaRPr>
                    </a:p>
                  </a:txBody>
                  <a:tcPr marL="4819" marR="4819" marT="4819" marB="0" anchor="ctr"/>
                </a:tc>
                <a:tc>
                  <a:txBody>
                    <a:bodyPr/>
                    <a:lstStyle/>
                    <a:p>
                      <a:pPr algn="ctr" fontAlgn="ctr"/>
                      <a:r>
                        <a:rPr lang="ru-RU" sz="1000" u="none" strike="noStrike">
                          <a:effectLst/>
                        </a:rPr>
                        <a:t>15</a:t>
                      </a:r>
                      <a:endParaRPr lang="ru-RU" sz="1000" b="0" i="0" u="none" strike="noStrike">
                        <a:solidFill>
                          <a:srgbClr val="000000"/>
                        </a:solidFill>
                        <a:effectLst/>
                        <a:latin typeface="Arial" panose="020B0604020202020204" pitchFamily="34" charset="0"/>
                      </a:endParaRPr>
                    </a:p>
                  </a:txBody>
                  <a:tcPr marL="4819" marR="4819" marT="4819" marB="0" anchor="ctr"/>
                </a:tc>
                <a:tc>
                  <a:txBody>
                    <a:bodyPr/>
                    <a:lstStyle/>
                    <a:p>
                      <a:pPr algn="ctr" fontAlgn="ctr"/>
                      <a:r>
                        <a:rPr lang="ru-RU" sz="1000" u="none" strike="noStrike" dirty="0">
                          <a:effectLst/>
                        </a:rPr>
                        <a:t>21</a:t>
                      </a:r>
                      <a:endParaRPr lang="ru-RU" sz="1000" b="0" i="0" u="none" strike="noStrike" dirty="0">
                        <a:solidFill>
                          <a:srgbClr val="000000"/>
                        </a:solidFill>
                        <a:effectLst/>
                        <a:latin typeface="Arial" panose="020B0604020202020204" pitchFamily="34" charset="0"/>
                      </a:endParaRPr>
                    </a:p>
                  </a:txBody>
                  <a:tcPr marL="4819" marR="4819" marT="4819" marB="0" anchor="ctr"/>
                </a:tc>
                <a:tc>
                  <a:txBody>
                    <a:bodyPr/>
                    <a:lstStyle/>
                    <a:p>
                      <a:pPr algn="ctr" fontAlgn="ctr"/>
                      <a:r>
                        <a:rPr lang="ru-RU" sz="1000" u="none" strike="noStrike">
                          <a:effectLst/>
                        </a:rPr>
                        <a:t>21</a:t>
                      </a:r>
                      <a:endParaRPr lang="ru-RU" sz="1000" b="0" i="0" u="none" strike="noStrike">
                        <a:solidFill>
                          <a:srgbClr val="000000"/>
                        </a:solidFill>
                        <a:effectLst/>
                        <a:latin typeface="Arial" panose="020B0604020202020204" pitchFamily="34" charset="0"/>
                      </a:endParaRPr>
                    </a:p>
                  </a:txBody>
                  <a:tcPr marL="4819" marR="4819" marT="4819" marB="0" anchor="ctr"/>
                </a:tc>
                <a:tc>
                  <a:txBody>
                    <a:bodyPr/>
                    <a:lstStyle/>
                    <a:p>
                      <a:pPr algn="ctr" fontAlgn="ctr"/>
                      <a:r>
                        <a:rPr lang="ru-RU" sz="1000" u="none" strike="noStrike">
                          <a:effectLst/>
                        </a:rPr>
                        <a:t>21</a:t>
                      </a:r>
                      <a:endParaRPr lang="ru-RU" sz="1000" b="0" i="0" u="none" strike="noStrike">
                        <a:solidFill>
                          <a:srgbClr val="000000"/>
                        </a:solidFill>
                        <a:effectLst/>
                        <a:latin typeface="Arial" panose="020B0604020202020204" pitchFamily="34" charset="0"/>
                      </a:endParaRPr>
                    </a:p>
                  </a:txBody>
                  <a:tcPr marL="4819" marR="4819" marT="4819" marB="0" anchor="ctr"/>
                </a:tc>
                <a:tc>
                  <a:txBody>
                    <a:bodyPr/>
                    <a:lstStyle/>
                    <a:p>
                      <a:pPr algn="ctr" fontAlgn="ctr"/>
                      <a:r>
                        <a:rPr lang="ru-RU" sz="1000" u="none" strike="noStrike">
                          <a:effectLst/>
                        </a:rPr>
                        <a:t>21</a:t>
                      </a:r>
                      <a:endParaRPr lang="ru-RU" sz="1000" b="0" i="0" u="none" strike="noStrike">
                        <a:solidFill>
                          <a:srgbClr val="000000"/>
                        </a:solidFill>
                        <a:effectLst/>
                        <a:latin typeface="Arial" panose="020B0604020202020204" pitchFamily="34" charset="0"/>
                      </a:endParaRPr>
                    </a:p>
                  </a:txBody>
                  <a:tcPr marL="4819" marR="4819" marT="4819" marB="0" anchor="ctr"/>
                </a:tc>
                <a:tc>
                  <a:txBody>
                    <a:bodyPr/>
                    <a:lstStyle/>
                    <a:p>
                      <a:pPr algn="ctr" fontAlgn="ctr"/>
                      <a:r>
                        <a:rPr lang="ru-RU" sz="1000" u="none" strike="noStrike">
                          <a:effectLst/>
                        </a:rPr>
                        <a:t>21</a:t>
                      </a:r>
                      <a:endParaRPr lang="ru-RU" sz="1000" b="0" i="0" u="none" strike="noStrike">
                        <a:solidFill>
                          <a:srgbClr val="000000"/>
                        </a:solidFill>
                        <a:effectLst/>
                        <a:latin typeface="Arial" panose="020B0604020202020204" pitchFamily="34" charset="0"/>
                      </a:endParaRPr>
                    </a:p>
                  </a:txBody>
                  <a:tcPr marL="4819" marR="4819" marT="4819" marB="0" anchor="ctr"/>
                </a:tc>
                <a:extLst>
                  <a:ext uri="{0D108BD9-81ED-4DB2-BD59-A6C34878D82A}">
                    <a16:rowId xmlns:a16="http://schemas.microsoft.com/office/drawing/2014/main" val="3624130855"/>
                  </a:ext>
                </a:extLst>
              </a:tr>
              <a:tr h="471235">
                <a:tc>
                  <a:txBody>
                    <a:bodyPr/>
                    <a:lstStyle/>
                    <a:p>
                      <a:pPr algn="l" fontAlgn="ctr"/>
                      <a:r>
                        <a:rPr lang="ru-RU" sz="1000" u="none" strike="noStrike" dirty="0">
                          <a:effectLst/>
                        </a:rPr>
                        <a:t>Доля молодых граждан, принимающих участие в мероприятиях по гражданско-патриотическому, духовно-нравственному воспитанию, к общему числу молодых граждан</a:t>
                      </a:r>
                      <a:endParaRPr lang="ru-RU" sz="1000" b="0" i="0" u="none" strike="noStrike" dirty="0">
                        <a:solidFill>
                          <a:srgbClr val="000000"/>
                        </a:solidFill>
                        <a:effectLst/>
                        <a:latin typeface="Arial" panose="020B0604020202020204" pitchFamily="34" charset="0"/>
                      </a:endParaRPr>
                    </a:p>
                  </a:txBody>
                  <a:tcPr marL="4819" marR="4819" marT="4819" marB="0" anchor="ctr"/>
                </a:tc>
                <a:tc>
                  <a:txBody>
                    <a:bodyPr/>
                    <a:lstStyle/>
                    <a:p>
                      <a:pPr algn="ctr" fontAlgn="ctr"/>
                      <a:r>
                        <a:rPr lang="ru-RU" sz="1000" u="none" strike="noStrike">
                          <a:effectLst/>
                        </a:rPr>
                        <a:t>Показатель муниципальной программы</a:t>
                      </a:r>
                      <a:endParaRPr lang="ru-RU" sz="1000" b="0" i="0" u="none" strike="noStrike">
                        <a:solidFill>
                          <a:srgbClr val="000000"/>
                        </a:solidFill>
                        <a:effectLst/>
                        <a:latin typeface="Arial" panose="020B0604020202020204" pitchFamily="34" charset="0"/>
                      </a:endParaRPr>
                    </a:p>
                  </a:txBody>
                  <a:tcPr marL="4819" marR="4819" marT="4819" marB="0" anchor="ctr"/>
                </a:tc>
                <a:tc>
                  <a:txBody>
                    <a:bodyPr/>
                    <a:lstStyle/>
                    <a:p>
                      <a:pPr algn="ctr" fontAlgn="ctr"/>
                      <a:r>
                        <a:rPr lang="ru-RU" sz="1000" u="none" strike="noStrike">
                          <a:effectLst/>
                        </a:rPr>
                        <a:t>Процент</a:t>
                      </a:r>
                      <a:endParaRPr lang="ru-RU" sz="1000" b="0" i="0" u="none" strike="noStrike">
                        <a:solidFill>
                          <a:srgbClr val="000000"/>
                        </a:solidFill>
                        <a:effectLst/>
                        <a:latin typeface="Arial" panose="020B0604020202020204" pitchFamily="34" charset="0"/>
                      </a:endParaRPr>
                    </a:p>
                  </a:txBody>
                  <a:tcPr marL="4819" marR="4819" marT="4819" marB="0" anchor="ctr"/>
                </a:tc>
                <a:tc>
                  <a:txBody>
                    <a:bodyPr/>
                    <a:lstStyle/>
                    <a:p>
                      <a:pPr algn="ctr" fontAlgn="ctr"/>
                      <a:r>
                        <a:rPr lang="ru-RU" sz="1000" u="none" strike="noStrike">
                          <a:effectLst/>
                        </a:rPr>
                        <a:t>23</a:t>
                      </a:r>
                      <a:endParaRPr lang="ru-RU" sz="1000" b="0" i="0" u="none" strike="noStrike">
                        <a:solidFill>
                          <a:srgbClr val="000000"/>
                        </a:solidFill>
                        <a:effectLst/>
                        <a:latin typeface="Arial" panose="020B0604020202020204" pitchFamily="34" charset="0"/>
                      </a:endParaRPr>
                    </a:p>
                  </a:txBody>
                  <a:tcPr marL="4819" marR="4819" marT="4819" marB="0" anchor="ctr"/>
                </a:tc>
                <a:tc>
                  <a:txBody>
                    <a:bodyPr/>
                    <a:lstStyle/>
                    <a:p>
                      <a:pPr algn="ctr" fontAlgn="ctr"/>
                      <a:r>
                        <a:rPr lang="ru-RU" sz="1000" u="none" strike="noStrike" dirty="0">
                          <a:effectLst/>
                        </a:rPr>
                        <a:t>29</a:t>
                      </a:r>
                      <a:endParaRPr lang="ru-RU" sz="1000" b="0" i="0" u="none" strike="noStrike" dirty="0">
                        <a:solidFill>
                          <a:srgbClr val="000000"/>
                        </a:solidFill>
                        <a:effectLst/>
                        <a:latin typeface="Arial" panose="020B0604020202020204" pitchFamily="34" charset="0"/>
                      </a:endParaRPr>
                    </a:p>
                  </a:txBody>
                  <a:tcPr marL="4819" marR="4819" marT="4819" marB="0" anchor="ctr"/>
                </a:tc>
                <a:tc>
                  <a:txBody>
                    <a:bodyPr/>
                    <a:lstStyle/>
                    <a:p>
                      <a:pPr algn="ctr" fontAlgn="ctr"/>
                      <a:r>
                        <a:rPr lang="ru-RU" sz="1000" u="none" strike="noStrike">
                          <a:effectLst/>
                        </a:rPr>
                        <a:t>29</a:t>
                      </a:r>
                      <a:endParaRPr lang="ru-RU" sz="1000" b="0" i="0" u="none" strike="noStrike">
                        <a:solidFill>
                          <a:srgbClr val="000000"/>
                        </a:solidFill>
                        <a:effectLst/>
                        <a:latin typeface="Arial" panose="020B0604020202020204" pitchFamily="34" charset="0"/>
                      </a:endParaRPr>
                    </a:p>
                  </a:txBody>
                  <a:tcPr marL="4819" marR="4819" marT="4819" marB="0" anchor="ctr"/>
                </a:tc>
                <a:tc>
                  <a:txBody>
                    <a:bodyPr/>
                    <a:lstStyle/>
                    <a:p>
                      <a:pPr algn="ctr" fontAlgn="ctr"/>
                      <a:r>
                        <a:rPr lang="ru-RU" sz="1000" u="none" strike="noStrike">
                          <a:effectLst/>
                        </a:rPr>
                        <a:t>29</a:t>
                      </a:r>
                      <a:endParaRPr lang="ru-RU" sz="1000" b="0" i="0" u="none" strike="noStrike">
                        <a:solidFill>
                          <a:srgbClr val="000000"/>
                        </a:solidFill>
                        <a:effectLst/>
                        <a:latin typeface="Arial" panose="020B0604020202020204" pitchFamily="34" charset="0"/>
                      </a:endParaRPr>
                    </a:p>
                  </a:txBody>
                  <a:tcPr marL="4819" marR="4819" marT="4819" marB="0" anchor="ctr"/>
                </a:tc>
                <a:tc>
                  <a:txBody>
                    <a:bodyPr/>
                    <a:lstStyle/>
                    <a:p>
                      <a:pPr algn="ctr" fontAlgn="ctr"/>
                      <a:r>
                        <a:rPr lang="ru-RU" sz="1000" u="none" strike="noStrike">
                          <a:effectLst/>
                        </a:rPr>
                        <a:t>29</a:t>
                      </a:r>
                      <a:endParaRPr lang="ru-RU" sz="1000" b="0" i="0" u="none" strike="noStrike">
                        <a:solidFill>
                          <a:srgbClr val="000000"/>
                        </a:solidFill>
                        <a:effectLst/>
                        <a:latin typeface="Arial" panose="020B0604020202020204" pitchFamily="34" charset="0"/>
                      </a:endParaRPr>
                    </a:p>
                  </a:txBody>
                  <a:tcPr marL="4819" marR="4819" marT="4819" marB="0" anchor="ctr"/>
                </a:tc>
                <a:tc>
                  <a:txBody>
                    <a:bodyPr/>
                    <a:lstStyle/>
                    <a:p>
                      <a:pPr algn="ctr" fontAlgn="ctr"/>
                      <a:r>
                        <a:rPr lang="ru-RU" sz="1000" u="none" strike="noStrike">
                          <a:effectLst/>
                        </a:rPr>
                        <a:t>29</a:t>
                      </a:r>
                      <a:endParaRPr lang="ru-RU" sz="1000" b="0" i="0" u="none" strike="noStrike">
                        <a:solidFill>
                          <a:srgbClr val="000000"/>
                        </a:solidFill>
                        <a:effectLst/>
                        <a:latin typeface="Arial" panose="020B0604020202020204" pitchFamily="34" charset="0"/>
                      </a:endParaRPr>
                    </a:p>
                  </a:txBody>
                  <a:tcPr marL="4819" marR="4819" marT="4819" marB="0" anchor="ctr"/>
                </a:tc>
                <a:extLst>
                  <a:ext uri="{0D108BD9-81ED-4DB2-BD59-A6C34878D82A}">
                    <a16:rowId xmlns:a16="http://schemas.microsoft.com/office/drawing/2014/main" val="410574802"/>
                  </a:ext>
                </a:extLst>
              </a:tr>
              <a:tr h="354350">
                <a:tc>
                  <a:txBody>
                    <a:bodyPr/>
                    <a:lstStyle/>
                    <a:p>
                      <a:pPr algn="l" fontAlgn="ctr"/>
                      <a:r>
                        <a:rPr lang="ru-RU" sz="1000" u="none" strike="noStrike" dirty="0">
                          <a:effectLst/>
                        </a:rPr>
                        <a:t>Доля граждан, вовлеченных в добровольческую деятельность</a:t>
                      </a:r>
                      <a:endParaRPr lang="ru-RU" sz="1000" b="0" i="0" u="none" strike="noStrike" dirty="0">
                        <a:solidFill>
                          <a:srgbClr val="000000"/>
                        </a:solidFill>
                        <a:effectLst/>
                        <a:latin typeface="Arial" panose="020B0604020202020204" pitchFamily="34" charset="0"/>
                      </a:endParaRPr>
                    </a:p>
                  </a:txBody>
                  <a:tcPr marL="4819" marR="4819" marT="4819" marB="0" anchor="ctr"/>
                </a:tc>
                <a:tc>
                  <a:txBody>
                    <a:bodyPr/>
                    <a:lstStyle/>
                    <a:p>
                      <a:pPr algn="ctr" fontAlgn="ctr"/>
                      <a:r>
                        <a:rPr lang="ru-RU" sz="1000" u="none" strike="noStrike">
                          <a:effectLst/>
                        </a:rPr>
                        <a:t>Показатель муниципальной программы</a:t>
                      </a:r>
                      <a:endParaRPr lang="ru-RU" sz="1000" b="0" i="0" u="none" strike="noStrike">
                        <a:solidFill>
                          <a:srgbClr val="000000"/>
                        </a:solidFill>
                        <a:effectLst/>
                        <a:latin typeface="Arial" panose="020B0604020202020204" pitchFamily="34" charset="0"/>
                      </a:endParaRPr>
                    </a:p>
                  </a:txBody>
                  <a:tcPr marL="4819" marR="4819" marT="4819" marB="0" anchor="ctr"/>
                </a:tc>
                <a:tc>
                  <a:txBody>
                    <a:bodyPr/>
                    <a:lstStyle/>
                    <a:p>
                      <a:pPr algn="ctr" fontAlgn="ctr"/>
                      <a:r>
                        <a:rPr lang="ru-RU" sz="1000" u="none" strike="noStrike">
                          <a:effectLst/>
                        </a:rPr>
                        <a:t>Процент</a:t>
                      </a:r>
                      <a:endParaRPr lang="ru-RU" sz="1000" b="0" i="0" u="none" strike="noStrike">
                        <a:solidFill>
                          <a:srgbClr val="000000"/>
                        </a:solidFill>
                        <a:effectLst/>
                        <a:latin typeface="Arial" panose="020B0604020202020204" pitchFamily="34" charset="0"/>
                      </a:endParaRPr>
                    </a:p>
                  </a:txBody>
                  <a:tcPr marL="4819" marR="4819" marT="4819" marB="0" anchor="ctr"/>
                </a:tc>
                <a:tc>
                  <a:txBody>
                    <a:bodyPr/>
                    <a:lstStyle/>
                    <a:p>
                      <a:pPr algn="ctr" fontAlgn="ctr"/>
                      <a:r>
                        <a:rPr lang="ru-RU" sz="1000" u="none" strike="noStrike">
                          <a:effectLst/>
                        </a:rPr>
                        <a:t>0,14</a:t>
                      </a:r>
                      <a:endParaRPr lang="ru-RU" sz="1000" b="0" i="0" u="none" strike="noStrike">
                        <a:solidFill>
                          <a:srgbClr val="000000"/>
                        </a:solidFill>
                        <a:effectLst/>
                        <a:latin typeface="Arial" panose="020B0604020202020204" pitchFamily="34" charset="0"/>
                      </a:endParaRPr>
                    </a:p>
                  </a:txBody>
                  <a:tcPr marL="4819" marR="4819" marT="4819" marB="0" anchor="ctr"/>
                </a:tc>
                <a:tc>
                  <a:txBody>
                    <a:bodyPr/>
                    <a:lstStyle/>
                    <a:p>
                      <a:pPr algn="ctr" fontAlgn="ctr"/>
                      <a:r>
                        <a:rPr lang="ru-RU" sz="1000" u="none" strike="noStrike" dirty="0">
                          <a:effectLst/>
                        </a:rPr>
                        <a:t>0,17</a:t>
                      </a:r>
                      <a:endParaRPr lang="ru-RU" sz="1000" b="0" i="0" u="none" strike="noStrike" dirty="0">
                        <a:solidFill>
                          <a:srgbClr val="000000"/>
                        </a:solidFill>
                        <a:effectLst/>
                        <a:latin typeface="Arial" panose="020B0604020202020204" pitchFamily="34" charset="0"/>
                      </a:endParaRPr>
                    </a:p>
                  </a:txBody>
                  <a:tcPr marL="4819" marR="4819" marT="4819" marB="0" anchor="ctr"/>
                </a:tc>
                <a:tc>
                  <a:txBody>
                    <a:bodyPr/>
                    <a:lstStyle/>
                    <a:p>
                      <a:pPr algn="ctr" fontAlgn="ctr"/>
                      <a:r>
                        <a:rPr lang="ru-RU" sz="1000" b="0" i="0" u="none" strike="noStrike" dirty="0">
                          <a:solidFill>
                            <a:srgbClr val="000000"/>
                          </a:solidFill>
                          <a:effectLst/>
                          <a:latin typeface="Arial" panose="020B0604020202020204" pitchFamily="34" charset="0"/>
                        </a:rPr>
                        <a:t>0,18</a:t>
                      </a:r>
                    </a:p>
                  </a:txBody>
                  <a:tcPr marL="4819" marR="4819" marT="4819" marB="0" anchor="ctr"/>
                </a:tc>
                <a:tc>
                  <a:txBody>
                    <a:bodyPr/>
                    <a:lstStyle/>
                    <a:p>
                      <a:pPr algn="ctr" fontAlgn="ctr"/>
                      <a:r>
                        <a:rPr lang="ru-RU" sz="1000" u="none" strike="noStrike" dirty="0">
                          <a:effectLst/>
                        </a:rPr>
                        <a:t>0,19</a:t>
                      </a:r>
                      <a:endParaRPr lang="ru-RU" sz="1000" b="0" i="0" u="none" strike="noStrike" dirty="0">
                        <a:solidFill>
                          <a:srgbClr val="000000"/>
                        </a:solidFill>
                        <a:effectLst/>
                        <a:latin typeface="Arial" panose="020B0604020202020204" pitchFamily="34" charset="0"/>
                      </a:endParaRPr>
                    </a:p>
                  </a:txBody>
                  <a:tcPr marL="4819" marR="4819" marT="4819" marB="0" anchor="ctr"/>
                </a:tc>
                <a:tc>
                  <a:txBody>
                    <a:bodyPr/>
                    <a:lstStyle/>
                    <a:p>
                      <a:pPr algn="ctr" fontAlgn="ctr"/>
                      <a:r>
                        <a:rPr lang="ru-RU" sz="1000" u="none" strike="noStrike" dirty="0">
                          <a:effectLst/>
                        </a:rPr>
                        <a:t>0,20</a:t>
                      </a:r>
                      <a:endParaRPr lang="ru-RU" sz="1000" b="0" i="0" u="none" strike="noStrike" dirty="0">
                        <a:solidFill>
                          <a:srgbClr val="000000"/>
                        </a:solidFill>
                        <a:effectLst/>
                        <a:latin typeface="Calibri" panose="020F0502020204030204" pitchFamily="34" charset="0"/>
                      </a:endParaRPr>
                    </a:p>
                  </a:txBody>
                  <a:tcPr marL="4819" marR="4819" marT="4819" marB="0" anchor="ctr"/>
                </a:tc>
                <a:tc>
                  <a:txBody>
                    <a:bodyPr/>
                    <a:lstStyle/>
                    <a:p>
                      <a:pPr algn="ctr" fontAlgn="ctr"/>
                      <a:r>
                        <a:rPr lang="ru-RU" sz="1000" u="none" strike="noStrike" dirty="0">
                          <a:effectLst/>
                        </a:rPr>
                        <a:t>0,20</a:t>
                      </a:r>
                      <a:endParaRPr lang="ru-RU" sz="1000" b="0" i="0" u="none" strike="noStrike" dirty="0">
                        <a:solidFill>
                          <a:srgbClr val="000000"/>
                        </a:solidFill>
                        <a:effectLst/>
                        <a:latin typeface="Calibri" panose="020F0502020204030204" pitchFamily="34" charset="0"/>
                      </a:endParaRPr>
                    </a:p>
                  </a:txBody>
                  <a:tcPr marL="4819" marR="4819" marT="4819" marB="0" anchor="ctr"/>
                </a:tc>
                <a:extLst>
                  <a:ext uri="{0D108BD9-81ED-4DB2-BD59-A6C34878D82A}">
                    <a16:rowId xmlns:a16="http://schemas.microsoft.com/office/drawing/2014/main" val="280206516"/>
                  </a:ext>
                </a:extLst>
              </a:tr>
              <a:tr h="588119">
                <a:tc>
                  <a:txBody>
                    <a:bodyPr/>
                    <a:lstStyle/>
                    <a:p>
                      <a:pPr algn="l" fontAlgn="ctr"/>
                      <a:r>
                        <a:rPr lang="ru-RU" sz="1000" u="none" strike="noStrike" dirty="0">
                          <a:effectLst/>
                        </a:rPr>
                        <a:t>Доля молодых граждан, принимающих участие в мероприятиях, направленных на поддержку талантливой молодежи, молодежных социально значимых инициатив и предпринимательства, к общему числу молодых граждан</a:t>
                      </a:r>
                      <a:endParaRPr lang="ru-RU" sz="1000" b="0" i="0" u="none" strike="noStrike" dirty="0">
                        <a:solidFill>
                          <a:srgbClr val="000000"/>
                        </a:solidFill>
                        <a:effectLst/>
                        <a:latin typeface="Arial" panose="020B0604020202020204" pitchFamily="34" charset="0"/>
                      </a:endParaRPr>
                    </a:p>
                  </a:txBody>
                  <a:tcPr marL="4819" marR="4819" marT="4819" marB="0" anchor="ctr"/>
                </a:tc>
                <a:tc>
                  <a:txBody>
                    <a:bodyPr/>
                    <a:lstStyle/>
                    <a:p>
                      <a:pPr algn="ctr" fontAlgn="ctr"/>
                      <a:r>
                        <a:rPr lang="ru-RU" sz="1000" u="none" strike="noStrike">
                          <a:effectLst/>
                        </a:rPr>
                        <a:t>Показатель муниципальной программы</a:t>
                      </a:r>
                      <a:endParaRPr lang="ru-RU" sz="1000" b="0" i="0" u="none" strike="noStrike">
                        <a:solidFill>
                          <a:srgbClr val="000000"/>
                        </a:solidFill>
                        <a:effectLst/>
                        <a:latin typeface="Arial" panose="020B0604020202020204" pitchFamily="34" charset="0"/>
                      </a:endParaRPr>
                    </a:p>
                  </a:txBody>
                  <a:tcPr marL="4819" marR="4819" marT="4819" marB="0" anchor="ctr"/>
                </a:tc>
                <a:tc>
                  <a:txBody>
                    <a:bodyPr/>
                    <a:lstStyle/>
                    <a:p>
                      <a:pPr algn="ctr" fontAlgn="ctr"/>
                      <a:r>
                        <a:rPr lang="ru-RU" sz="1000" u="none" strike="noStrike">
                          <a:effectLst/>
                        </a:rPr>
                        <a:t>Человек</a:t>
                      </a:r>
                      <a:endParaRPr lang="ru-RU" sz="1000" b="0" i="0" u="none" strike="noStrike">
                        <a:solidFill>
                          <a:srgbClr val="000000"/>
                        </a:solidFill>
                        <a:effectLst/>
                        <a:latin typeface="Arial" panose="020B0604020202020204" pitchFamily="34" charset="0"/>
                      </a:endParaRPr>
                    </a:p>
                  </a:txBody>
                  <a:tcPr marL="4819" marR="4819" marT="4819" marB="0" anchor="ctr"/>
                </a:tc>
                <a:tc>
                  <a:txBody>
                    <a:bodyPr/>
                    <a:lstStyle/>
                    <a:p>
                      <a:pPr algn="ctr" fontAlgn="ctr"/>
                      <a:r>
                        <a:rPr lang="ru-RU" sz="1000" u="none" strike="noStrike">
                          <a:effectLst/>
                        </a:rPr>
                        <a:t>14,1</a:t>
                      </a:r>
                      <a:endParaRPr lang="ru-RU" sz="1000" b="0" i="0" u="none" strike="noStrike">
                        <a:solidFill>
                          <a:srgbClr val="000000"/>
                        </a:solidFill>
                        <a:effectLst/>
                        <a:latin typeface="Arial" panose="020B0604020202020204" pitchFamily="34" charset="0"/>
                      </a:endParaRPr>
                    </a:p>
                  </a:txBody>
                  <a:tcPr marL="4819" marR="4819" marT="4819" marB="0" anchor="ctr"/>
                </a:tc>
                <a:tc>
                  <a:txBody>
                    <a:bodyPr/>
                    <a:lstStyle/>
                    <a:p>
                      <a:pPr algn="ctr" fontAlgn="ctr"/>
                      <a:r>
                        <a:rPr lang="ru-RU" sz="1000" u="none" strike="noStrike" dirty="0">
                          <a:effectLst/>
                        </a:rPr>
                        <a:t>17,3</a:t>
                      </a:r>
                      <a:endParaRPr lang="ru-RU" sz="1000" b="0" i="0" u="none" strike="noStrike" dirty="0">
                        <a:solidFill>
                          <a:srgbClr val="000000"/>
                        </a:solidFill>
                        <a:effectLst/>
                        <a:latin typeface="Arial" panose="020B0604020202020204" pitchFamily="34" charset="0"/>
                      </a:endParaRPr>
                    </a:p>
                  </a:txBody>
                  <a:tcPr marL="4819" marR="4819" marT="4819" marB="0" anchor="ctr"/>
                </a:tc>
                <a:tc>
                  <a:txBody>
                    <a:bodyPr/>
                    <a:lstStyle/>
                    <a:p>
                      <a:pPr algn="ctr" fontAlgn="ctr"/>
                      <a:r>
                        <a:rPr lang="ru-RU" sz="1000" u="none" strike="noStrike">
                          <a:effectLst/>
                        </a:rPr>
                        <a:t>17,3</a:t>
                      </a:r>
                      <a:endParaRPr lang="ru-RU" sz="1000" b="0" i="0" u="none" strike="noStrike">
                        <a:solidFill>
                          <a:srgbClr val="000000"/>
                        </a:solidFill>
                        <a:effectLst/>
                        <a:latin typeface="Arial" panose="020B0604020202020204" pitchFamily="34" charset="0"/>
                      </a:endParaRPr>
                    </a:p>
                  </a:txBody>
                  <a:tcPr marL="4819" marR="4819" marT="4819" marB="0" anchor="ctr"/>
                </a:tc>
                <a:tc>
                  <a:txBody>
                    <a:bodyPr/>
                    <a:lstStyle/>
                    <a:p>
                      <a:pPr algn="ctr" fontAlgn="ctr"/>
                      <a:r>
                        <a:rPr lang="ru-RU" sz="1000" u="none" strike="noStrike">
                          <a:effectLst/>
                        </a:rPr>
                        <a:t>17,3</a:t>
                      </a:r>
                      <a:endParaRPr lang="ru-RU" sz="1000" b="0" i="0" u="none" strike="noStrike">
                        <a:solidFill>
                          <a:srgbClr val="000000"/>
                        </a:solidFill>
                        <a:effectLst/>
                        <a:latin typeface="Arial" panose="020B0604020202020204" pitchFamily="34" charset="0"/>
                      </a:endParaRPr>
                    </a:p>
                  </a:txBody>
                  <a:tcPr marL="4819" marR="4819" marT="4819" marB="0" anchor="ctr"/>
                </a:tc>
                <a:tc>
                  <a:txBody>
                    <a:bodyPr/>
                    <a:lstStyle/>
                    <a:p>
                      <a:pPr algn="ctr" fontAlgn="ctr"/>
                      <a:r>
                        <a:rPr lang="ru-RU" sz="1000" u="none" strike="noStrike">
                          <a:effectLst/>
                        </a:rPr>
                        <a:t>17,3</a:t>
                      </a:r>
                      <a:endParaRPr lang="ru-RU" sz="1000" b="0" i="0" u="none" strike="noStrike">
                        <a:solidFill>
                          <a:srgbClr val="000000"/>
                        </a:solidFill>
                        <a:effectLst/>
                        <a:latin typeface="Arial" panose="020B0604020202020204" pitchFamily="34" charset="0"/>
                      </a:endParaRPr>
                    </a:p>
                  </a:txBody>
                  <a:tcPr marL="4819" marR="4819" marT="4819" marB="0" anchor="ctr"/>
                </a:tc>
                <a:tc>
                  <a:txBody>
                    <a:bodyPr/>
                    <a:lstStyle/>
                    <a:p>
                      <a:pPr algn="ctr" fontAlgn="ctr"/>
                      <a:r>
                        <a:rPr lang="ru-RU" sz="1000" u="none" strike="noStrike">
                          <a:effectLst/>
                        </a:rPr>
                        <a:t>17,3</a:t>
                      </a:r>
                      <a:endParaRPr lang="ru-RU" sz="1000" b="0" i="0" u="none" strike="noStrike">
                        <a:solidFill>
                          <a:srgbClr val="000000"/>
                        </a:solidFill>
                        <a:effectLst/>
                        <a:latin typeface="Arial" panose="020B0604020202020204" pitchFamily="34" charset="0"/>
                      </a:endParaRPr>
                    </a:p>
                  </a:txBody>
                  <a:tcPr marL="4819" marR="4819" marT="4819" marB="0" anchor="ctr"/>
                </a:tc>
                <a:extLst>
                  <a:ext uri="{0D108BD9-81ED-4DB2-BD59-A6C34878D82A}">
                    <a16:rowId xmlns:a16="http://schemas.microsoft.com/office/drawing/2014/main" val="3306486466"/>
                  </a:ext>
                </a:extLst>
              </a:tr>
              <a:tr h="354350">
                <a:tc>
                  <a:txBody>
                    <a:bodyPr/>
                    <a:lstStyle/>
                    <a:p>
                      <a:pPr algn="l" fontAlgn="ctr"/>
                      <a:r>
                        <a:rPr lang="ru-RU" sz="1000" u="none" strike="noStrike" dirty="0">
                          <a:effectLst/>
                        </a:rPr>
                        <a:t>Численность участников молодежных медиацентров</a:t>
                      </a:r>
                      <a:endParaRPr lang="ru-RU" sz="1000" b="0" i="0" u="none" strike="noStrike" dirty="0">
                        <a:solidFill>
                          <a:srgbClr val="000000"/>
                        </a:solidFill>
                        <a:effectLst/>
                        <a:latin typeface="Arial" panose="020B0604020202020204" pitchFamily="34" charset="0"/>
                      </a:endParaRPr>
                    </a:p>
                  </a:txBody>
                  <a:tcPr marL="4819" marR="4819" marT="4819" marB="0" anchor="ctr"/>
                </a:tc>
                <a:tc>
                  <a:txBody>
                    <a:bodyPr/>
                    <a:lstStyle/>
                    <a:p>
                      <a:pPr algn="ctr" fontAlgn="ctr"/>
                      <a:r>
                        <a:rPr lang="ru-RU" sz="1000" u="none" strike="noStrike">
                          <a:effectLst/>
                        </a:rPr>
                        <a:t>Показатель муниципальной программы</a:t>
                      </a:r>
                      <a:endParaRPr lang="ru-RU" sz="1000" b="0" i="0" u="none" strike="noStrike">
                        <a:solidFill>
                          <a:srgbClr val="000000"/>
                        </a:solidFill>
                        <a:effectLst/>
                        <a:latin typeface="Arial" panose="020B0604020202020204" pitchFamily="34" charset="0"/>
                      </a:endParaRPr>
                    </a:p>
                  </a:txBody>
                  <a:tcPr marL="4819" marR="4819" marT="4819" marB="0" anchor="ctr"/>
                </a:tc>
                <a:tc>
                  <a:txBody>
                    <a:bodyPr/>
                    <a:lstStyle/>
                    <a:p>
                      <a:pPr algn="ctr" fontAlgn="ctr"/>
                      <a:r>
                        <a:rPr lang="ru-RU" sz="1000" u="none" strike="noStrike">
                          <a:effectLst/>
                        </a:rPr>
                        <a:t>Процент</a:t>
                      </a:r>
                      <a:endParaRPr lang="ru-RU" sz="1000" b="0" i="0" u="none" strike="noStrike">
                        <a:solidFill>
                          <a:srgbClr val="000000"/>
                        </a:solidFill>
                        <a:effectLst/>
                        <a:latin typeface="Arial" panose="020B0604020202020204" pitchFamily="34" charset="0"/>
                      </a:endParaRPr>
                    </a:p>
                  </a:txBody>
                  <a:tcPr marL="4819" marR="4819" marT="4819" marB="0" anchor="ctr"/>
                </a:tc>
                <a:tc>
                  <a:txBody>
                    <a:bodyPr/>
                    <a:lstStyle/>
                    <a:p>
                      <a:pPr algn="ctr" fontAlgn="ctr"/>
                      <a:r>
                        <a:rPr lang="ru-RU" sz="1000" u="none" strike="noStrike">
                          <a:effectLst/>
                        </a:rPr>
                        <a:t>3</a:t>
                      </a:r>
                      <a:endParaRPr lang="ru-RU" sz="1000" b="0" i="0" u="none" strike="noStrike">
                        <a:solidFill>
                          <a:srgbClr val="000000"/>
                        </a:solidFill>
                        <a:effectLst/>
                        <a:latin typeface="Arial" panose="020B0604020202020204" pitchFamily="34" charset="0"/>
                      </a:endParaRPr>
                    </a:p>
                  </a:txBody>
                  <a:tcPr marL="4819" marR="4819" marT="4819" marB="0" anchor="ctr"/>
                </a:tc>
                <a:tc>
                  <a:txBody>
                    <a:bodyPr/>
                    <a:lstStyle/>
                    <a:p>
                      <a:pPr algn="ctr" fontAlgn="ctr"/>
                      <a:r>
                        <a:rPr lang="ru-RU" sz="1000" u="none" strike="noStrike">
                          <a:effectLst/>
                        </a:rPr>
                        <a:t>3</a:t>
                      </a:r>
                      <a:endParaRPr lang="ru-RU" sz="1000" b="0" i="0" u="none" strike="noStrike">
                        <a:solidFill>
                          <a:srgbClr val="000000"/>
                        </a:solidFill>
                        <a:effectLst/>
                        <a:latin typeface="Arial" panose="020B0604020202020204" pitchFamily="34" charset="0"/>
                      </a:endParaRPr>
                    </a:p>
                  </a:txBody>
                  <a:tcPr marL="4819" marR="4819" marT="4819" marB="0" anchor="ctr"/>
                </a:tc>
                <a:tc>
                  <a:txBody>
                    <a:bodyPr/>
                    <a:lstStyle/>
                    <a:p>
                      <a:pPr algn="ctr" fontAlgn="ctr"/>
                      <a:r>
                        <a:rPr lang="ru-RU" sz="1000" u="none" strike="noStrike">
                          <a:effectLst/>
                        </a:rPr>
                        <a:t>3</a:t>
                      </a:r>
                      <a:endParaRPr lang="ru-RU" sz="1000" b="0" i="0" u="none" strike="noStrike">
                        <a:solidFill>
                          <a:srgbClr val="000000"/>
                        </a:solidFill>
                        <a:effectLst/>
                        <a:latin typeface="Arial" panose="020B0604020202020204" pitchFamily="34" charset="0"/>
                      </a:endParaRPr>
                    </a:p>
                  </a:txBody>
                  <a:tcPr marL="4819" marR="4819" marT="4819" marB="0" anchor="ctr"/>
                </a:tc>
                <a:tc>
                  <a:txBody>
                    <a:bodyPr/>
                    <a:lstStyle/>
                    <a:p>
                      <a:pPr algn="ctr" fontAlgn="ctr"/>
                      <a:r>
                        <a:rPr lang="ru-RU" sz="1000" u="none" strike="noStrike">
                          <a:effectLst/>
                        </a:rPr>
                        <a:t>3</a:t>
                      </a:r>
                      <a:endParaRPr lang="ru-RU" sz="1000" b="0" i="0" u="none" strike="noStrike">
                        <a:solidFill>
                          <a:srgbClr val="000000"/>
                        </a:solidFill>
                        <a:effectLst/>
                        <a:latin typeface="Arial" panose="020B0604020202020204" pitchFamily="34" charset="0"/>
                      </a:endParaRPr>
                    </a:p>
                  </a:txBody>
                  <a:tcPr marL="4819" marR="4819" marT="4819" marB="0" anchor="ctr"/>
                </a:tc>
                <a:tc>
                  <a:txBody>
                    <a:bodyPr/>
                    <a:lstStyle/>
                    <a:p>
                      <a:pPr algn="ctr" fontAlgn="ctr"/>
                      <a:r>
                        <a:rPr lang="ru-RU" sz="1000" u="none" strike="noStrike">
                          <a:effectLst/>
                        </a:rPr>
                        <a:t>3</a:t>
                      </a:r>
                      <a:endParaRPr lang="ru-RU" sz="1000" b="0" i="0" u="none" strike="noStrike">
                        <a:solidFill>
                          <a:srgbClr val="000000"/>
                        </a:solidFill>
                        <a:effectLst/>
                        <a:latin typeface="Arial" panose="020B0604020202020204" pitchFamily="34" charset="0"/>
                      </a:endParaRPr>
                    </a:p>
                  </a:txBody>
                  <a:tcPr marL="4819" marR="4819" marT="4819" marB="0" anchor="ctr"/>
                </a:tc>
                <a:tc>
                  <a:txBody>
                    <a:bodyPr/>
                    <a:lstStyle/>
                    <a:p>
                      <a:pPr algn="ctr" fontAlgn="ctr"/>
                      <a:r>
                        <a:rPr lang="ru-RU" sz="1000" u="none" strike="noStrike">
                          <a:effectLst/>
                        </a:rPr>
                        <a:t>3</a:t>
                      </a:r>
                      <a:endParaRPr lang="ru-RU" sz="1000" b="0" i="0" u="none" strike="noStrike">
                        <a:solidFill>
                          <a:srgbClr val="000000"/>
                        </a:solidFill>
                        <a:effectLst/>
                        <a:latin typeface="Arial" panose="020B0604020202020204" pitchFamily="34" charset="0"/>
                      </a:endParaRPr>
                    </a:p>
                  </a:txBody>
                  <a:tcPr marL="4819" marR="4819" marT="4819" marB="0" anchor="ctr"/>
                </a:tc>
                <a:extLst>
                  <a:ext uri="{0D108BD9-81ED-4DB2-BD59-A6C34878D82A}">
                    <a16:rowId xmlns:a16="http://schemas.microsoft.com/office/drawing/2014/main" val="2740389164"/>
                  </a:ext>
                </a:extLst>
              </a:tr>
              <a:tr h="354350">
                <a:tc>
                  <a:txBody>
                    <a:bodyPr/>
                    <a:lstStyle/>
                    <a:p>
                      <a:pPr algn="l" fontAlgn="ctr"/>
                      <a:r>
                        <a:rPr lang="ru-RU" sz="1000" u="none" strike="noStrike" dirty="0">
                          <a:effectLst/>
                        </a:rPr>
                        <a:t>Доля молодежи, задействованной в мероприятиях по вовлечению в творческую деятельность</a:t>
                      </a:r>
                      <a:endParaRPr lang="ru-RU" sz="1000" b="0" i="0" u="none" strike="noStrike" dirty="0">
                        <a:solidFill>
                          <a:srgbClr val="000000"/>
                        </a:solidFill>
                        <a:effectLst/>
                        <a:latin typeface="Arial" panose="020B0604020202020204" pitchFamily="34" charset="0"/>
                      </a:endParaRPr>
                    </a:p>
                  </a:txBody>
                  <a:tcPr marL="4819" marR="4819" marT="4819" marB="0" anchor="ctr"/>
                </a:tc>
                <a:tc>
                  <a:txBody>
                    <a:bodyPr/>
                    <a:lstStyle/>
                    <a:p>
                      <a:pPr algn="ctr" fontAlgn="ctr"/>
                      <a:r>
                        <a:rPr lang="ru-RU" sz="1000" u="none" strike="noStrike">
                          <a:effectLst/>
                        </a:rPr>
                        <a:t>Показатель муниципальной программы</a:t>
                      </a:r>
                      <a:endParaRPr lang="ru-RU" sz="1000" b="0" i="0" u="none" strike="noStrike">
                        <a:solidFill>
                          <a:srgbClr val="000000"/>
                        </a:solidFill>
                        <a:effectLst/>
                        <a:latin typeface="Arial" panose="020B0604020202020204" pitchFamily="34" charset="0"/>
                      </a:endParaRPr>
                    </a:p>
                  </a:txBody>
                  <a:tcPr marL="4819" marR="4819" marT="4819" marB="0" anchor="ctr"/>
                </a:tc>
                <a:tc>
                  <a:txBody>
                    <a:bodyPr/>
                    <a:lstStyle/>
                    <a:p>
                      <a:pPr algn="ctr" fontAlgn="ctr"/>
                      <a:r>
                        <a:rPr lang="ru-RU" sz="1000" u="none" strike="noStrike">
                          <a:effectLst/>
                        </a:rPr>
                        <a:t>Процент</a:t>
                      </a:r>
                      <a:endParaRPr lang="ru-RU" sz="1000" b="0" i="0" u="none" strike="noStrike">
                        <a:solidFill>
                          <a:srgbClr val="000000"/>
                        </a:solidFill>
                        <a:effectLst/>
                        <a:latin typeface="Arial" panose="020B0604020202020204" pitchFamily="34" charset="0"/>
                      </a:endParaRPr>
                    </a:p>
                  </a:txBody>
                  <a:tcPr marL="4819" marR="4819" marT="4819" marB="0" anchor="ctr"/>
                </a:tc>
                <a:tc>
                  <a:txBody>
                    <a:bodyPr/>
                    <a:lstStyle/>
                    <a:p>
                      <a:pPr algn="ctr" fontAlgn="ctr"/>
                      <a:r>
                        <a:rPr lang="ru-RU" sz="1000" u="none" strike="noStrike">
                          <a:effectLst/>
                        </a:rPr>
                        <a:t>30</a:t>
                      </a:r>
                      <a:endParaRPr lang="ru-RU" sz="1000" b="0" i="0" u="none" strike="noStrike">
                        <a:solidFill>
                          <a:srgbClr val="000000"/>
                        </a:solidFill>
                        <a:effectLst/>
                        <a:latin typeface="Arial" panose="020B0604020202020204" pitchFamily="34" charset="0"/>
                      </a:endParaRPr>
                    </a:p>
                  </a:txBody>
                  <a:tcPr marL="4819" marR="4819" marT="4819" marB="0" anchor="ctr"/>
                </a:tc>
                <a:tc>
                  <a:txBody>
                    <a:bodyPr/>
                    <a:lstStyle/>
                    <a:p>
                      <a:pPr algn="ctr" fontAlgn="ctr"/>
                      <a:r>
                        <a:rPr lang="ru-RU" sz="1000" u="none" strike="noStrike" dirty="0">
                          <a:effectLst/>
                        </a:rPr>
                        <a:t>36</a:t>
                      </a:r>
                      <a:endParaRPr lang="ru-RU" sz="1000" b="0" i="0" u="none" strike="noStrike" dirty="0">
                        <a:solidFill>
                          <a:srgbClr val="000000"/>
                        </a:solidFill>
                        <a:effectLst/>
                        <a:latin typeface="Arial" panose="020B0604020202020204" pitchFamily="34" charset="0"/>
                      </a:endParaRPr>
                    </a:p>
                  </a:txBody>
                  <a:tcPr marL="4819" marR="4819" marT="4819" marB="0" anchor="ctr"/>
                </a:tc>
                <a:tc>
                  <a:txBody>
                    <a:bodyPr/>
                    <a:lstStyle/>
                    <a:p>
                      <a:pPr algn="ctr" fontAlgn="ctr"/>
                      <a:r>
                        <a:rPr lang="ru-RU" sz="1000" u="none" strike="noStrike" dirty="0">
                          <a:effectLst/>
                        </a:rPr>
                        <a:t>39</a:t>
                      </a:r>
                      <a:endParaRPr lang="ru-RU" sz="1000" b="0" i="0" u="none" strike="noStrike" dirty="0">
                        <a:solidFill>
                          <a:srgbClr val="000000"/>
                        </a:solidFill>
                        <a:effectLst/>
                        <a:latin typeface="Arial" panose="020B0604020202020204" pitchFamily="34" charset="0"/>
                      </a:endParaRPr>
                    </a:p>
                  </a:txBody>
                  <a:tcPr marL="4819" marR="4819" marT="4819" marB="0" anchor="ctr"/>
                </a:tc>
                <a:tc>
                  <a:txBody>
                    <a:bodyPr/>
                    <a:lstStyle/>
                    <a:p>
                      <a:pPr algn="ctr" fontAlgn="ctr"/>
                      <a:r>
                        <a:rPr lang="ru-RU" sz="1000" u="none" strike="noStrike" dirty="0">
                          <a:effectLst/>
                        </a:rPr>
                        <a:t>42</a:t>
                      </a:r>
                      <a:endParaRPr lang="ru-RU" sz="1000" b="0" i="0" u="none" strike="noStrike" dirty="0">
                        <a:solidFill>
                          <a:srgbClr val="000000"/>
                        </a:solidFill>
                        <a:effectLst/>
                        <a:latin typeface="Arial" panose="020B0604020202020204" pitchFamily="34" charset="0"/>
                      </a:endParaRPr>
                    </a:p>
                  </a:txBody>
                  <a:tcPr marL="4819" marR="4819" marT="4819" marB="0" anchor="ctr"/>
                </a:tc>
                <a:tc>
                  <a:txBody>
                    <a:bodyPr/>
                    <a:lstStyle/>
                    <a:p>
                      <a:pPr algn="ctr" fontAlgn="ctr"/>
                      <a:r>
                        <a:rPr lang="ru-RU" sz="1000" u="none" strike="noStrike" dirty="0">
                          <a:effectLst/>
                        </a:rPr>
                        <a:t>45</a:t>
                      </a:r>
                      <a:endParaRPr lang="ru-RU" sz="1000" b="0" i="0" u="none" strike="noStrike" dirty="0">
                        <a:solidFill>
                          <a:srgbClr val="000000"/>
                        </a:solidFill>
                        <a:effectLst/>
                        <a:latin typeface="Calibri" panose="020F0502020204030204" pitchFamily="34" charset="0"/>
                      </a:endParaRPr>
                    </a:p>
                  </a:txBody>
                  <a:tcPr marL="4819" marR="4819" marT="4819" marB="0" anchor="ctr"/>
                </a:tc>
                <a:tc>
                  <a:txBody>
                    <a:bodyPr/>
                    <a:lstStyle/>
                    <a:p>
                      <a:pPr algn="ctr" fontAlgn="ctr"/>
                      <a:r>
                        <a:rPr lang="ru-RU" sz="1000" u="none" strike="noStrike" dirty="0">
                          <a:effectLst/>
                        </a:rPr>
                        <a:t>45</a:t>
                      </a:r>
                      <a:endParaRPr lang="ru-RU" sz="1000" b="0" i="0" u="none" strike="noStrike" dirty="0">
                        <a:solidFill>
                          <a:srgbClr val="000000"/>
                        </a:solidFill>
                        <a:effectLst/>
                        <a:latin typeface="Calibri" panose="020F0502020204030204" pitchFamily="34" charset="0"/>
                      </a:endParaRPr>
                    </a:p>
                  </a:txBody>
                  <a:tcPr marL="4819" marR="4819" marT="4819" marB="0" anchor="ctr"/>
                </a:tc>
                <a:extLst>
                  <a:ext uri="{0D108BD9-81ED-4DB2-BD59-A6C34878D82A}">
                    <a16:rowId xmlns:a16="http://schemas.microsoft.com/office/drawing/2014/main" val="2561939133"/>
                  </a:ext>
                </a:extLst>
              </a:tr>
            </a:tbl>
          </a:graphicData>
        </a:graphic>
      </p:graphicFrame>
    </p:spTree>
    <p:extLst>
      <p:ext uri="{BB962C8B-B14F-4D97-AF65-F5344CB8AC3E}">
        <p14:creationId xmlns:p14="http://schemas.microsoft.com/office/powerpoint/2010/main" val="1921354407"/>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C76ABE35-EE31-4586-BF2E-7BF9729091A9}"/>
              </a:ext>
            </a:extLst>
          </p:cNvPr>
          <p:cNvSpPr>
            <a:spLocks noGrp="1"/>
          </p:cNvSpPr>
          <p:nvPr>
            <p:ph type="title"/>
          </p:nvPr>
        </p:nvSpPr>
        <p:spPr>
          <a:xfrm>
            <a:off x="845127" y="170694"/>
            <a:ext cx="11192963" cy="539587"/>
          </a:xfrm>
        </p:spPr>
        <p:txBody>
          <a:bodyPr>
            <a:noAutofit/>
          </a:bodyPr>
          <a:lstStyle/>
          <a:p>
            <a:pPr algn="ctr"/>
            <a:r>
              <a:rPr lang="ru-RU" sz="2400" dirty="0"/>
              <a:t>Реализация муниципальных программ</a:t>
            </a:r>
            <a:br>
              <a:rPr lang="ru-RU" sz="2400" dirty="0"/>
            </a:br>
            <a:r>
              <a:rPr lang="ru-RU" sz="2400" dirty="0"/>
              <a:t> городского округа Долгопрудный в разрезе целевых показателей в динамике</a:t>
            </a:r>
          </a:p>
        </p:txBody>
      </p:sp>
      <p:sp>
        <p:nvSpPr>
          <p:cNvPr id="4" name="Номер слайда 3">
            <a:extLst>
              <a:ext uri="{FF2B5EF4-FFF2-40B4-BE49-F238E27FC236}">
                <a16:creationId xmlns:a16="http://schemas.microsoft.com/office/drawing/2014/main" id="{6F302A7F-1EA8-4336-863D-1EEEBC559F5F}"/>
              </a:ext>
            </a:extLst>
          </p:cNvPr>
          <p:cNvSpPr>
            <a:spLocks noGrp="1"/>
          </p:cNvSpPr>
          <p:nvPr>
            <p:ph type="sldNum" sz="quarter" idx="12"/>
          </p:nvPr>
        </p:nvSpPr>
        <p:spPr>
          <a:xfrm>
            <a:off x="9448800" y="6492240"/>
            <a:ext cx="2743200" cy="365125"/>
          </a:xfrm>
        </p:spPr>
        <p:txBody>
          <a:bodyPr/>
          <a:lstStyle/>
          <a:p>
            <a:fld id="{E4EB6E89-BA87-4003-BD23-6BDF40F3EBED}" type="slidenum">
              <a:rPr lang="ru-RU" smtClean="0"/>
              <a:pPr/>
              <a:t>66</a:t>
            </a:fld>
            <a:endParaRPr lang="ru-RU"/>
          </a:p>
        </p:txBody>
      </p:sp>
      <p:pic>
        <p:nvPicPr>
          <p:cNvPr id="6" name="Объект 6">
            <a:extLst>
              <a:ext uri="{FF2B5EF4-FFF2-40B4-BE49-F238E27FC236}">
                <a16:creationId xmlns:a16="http://schemas.microsoft.com/office/drawing/2014/main" id="{4CE9F828-CB7F-4197-B7C9-2991DABD01A3}"/>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53910" y="170694"/>
            <a:ext cx="760490" cy="342008"/>
          </a:xfrm>
          <a:prstGeom prst="rect">
            <a:avLst/>
          </a:prstGeom>
        </p:spPr>
      </p:pic>
      <p:graphicFrame>
        <p:nvGraphicFramePr>
          <p:cNvPr id="7" name="Объект 6">
            <a:extLst>
              <a:ext uri="{FF2B5EF4-FFF2-40B4-BE49-F238E27FC236}">
                <a16:creationId xmlns:a16="http://schemas.microsoft.com/office/drawing/2014/main" id="{36892AE0-0AA1-460E-AAAA-4623B6B4D424}"/>
              </a:ext>
            </a:extLst>
          </p:cNvPr>
          <p:cNvGraphicFramePr>
            <a:graphicFrameLocks noGrp="1"/>
          </p:cNvGraphicFramePr>
          <p:nvPr>
            <p:ph idx="1"/>
            <p:extLst>
              <p:ext uri="{D42A27DB-BD31-4B8C-83A1-F6EECF244321}">
                <p14:modId xmlns:p14="http://schemas.microsoft.com/office/powerpoint/2010/main" val="2140391480"/>
              </p:ext>
            </p:extLst>
          </p:nvPr>
        </p:nvGraphicFramePr>
        <p:xfrm>
          <a:off x="761050" y="797533"/>
          <a:ext cx="10949860" cy="5877269"/>
        </p:xfrm>
        <a:graphic>
          <a:graphicData uri="http://schemas.openxmlformats.org/drawingml/2006/table">
            <a:tbl>
              <a:tblPr>
                <a:tableStyleId>{5C22544A-7EE6-4342-B048-85BDC9FD1C3A}</a:tableStyleId>
              </a:tblPr>
              <a:tblGrid>
                <a:gridCol w="2970382">
                  <a:extLst>
                    <a:ext uri="{9D8B030D-6E8A-4147-A177-3AD203B41FA5}">
                      <a16:colId xmlns:a16="http://schemas.microsoft.com/office/drawing/2014/main" val="1180869105"/>
                    </a:ext>
                  </a:extLst>
                </a:gridCol>
                <a:gridCol w="1118004">
                  <a:extLst>
                    <a:ext uri="{9D8B030D-6E8A-4147-A177-3AD203B41FA5}">
                      <a16:colId xmlns:a16="http://schemas.microsoft.com/office/drawing/2014/main" val="1139627578"/>
                    </a:ext>
                  </a:extLst>
                </a:gridCol>
                <a:gridCol w="942631">
                  <a:extLst>
                    <a:ext uri="{9D8B030D-6E8A-4147-A177-3AD203B41FA5}">
                      <a16:colId xmlns:a16="http://schemas.microsoft.com/office/drawing/2014/main" val="2364863890"/>
                    </a:ext>
                  </a:extLst>
                </a:gridCol>
                <a:gridCol w="942631">
                  <a:extLst>
                    <a:ext uri="{9D8B030D-6E8A-4147-A177-3AD203B41FA5}">
                      <a16:colId xmlns:a16="http://schemas.microsoft.com/office/drawing/2014/main" val="3782856765"/>
                    </a:ext>
                  </a:extLst>
                </a:gridCol>
                <a:gridCol w="986474">
                  <a:extLst>
                    <a:ext uri="{9D8B030D-6E8A-4147-A177-3AD203B41FA5}">
                      <a16:colId xmlns:a16="http://schemas.microsoft.com/office/drawing/2014/main" val="1104319382"/>
                    </a:ext>
                  </a:extLst>
                </a:gridCol>
                <a:gridCol w="964552">
                  <a:extLst>
                    <a:ext uri="{9D8B030D-6E8A-4147-A177-3AD203B41FA5}">
                      <a16:colId xmlns:a16="http://schemas.microsoft.com/office/drawing/2014/main" val="2696522667"/>
                    </a:ext>
                  </a:extLst>
                </a:gridCol>
                <a:gridCol w="1063199">
                  <a:extLst>
                    <a:ext uri="{9D8B030D-6E8A-4147-A177-3AD203B41FA5}">
                      <a16:colId xmlns:a16="http://schemas.microsoft.com/office/drawing/2014/main" val="798172643"/>
                    </a:ext>
                  </a:extLst>
                </a:gridCol>
                <a:gridCol w="964552">
                  <a:extLst>
                    <a:ext uri="{9D8B030D-6E8A-4147-A177-3AD203B41FA5}">
                      <a16:colId xmlns:a16="http://schemas.microsoft.com/office/drawing/2014/main" val="355045471"/>
                    </a:ext>
                  </a:extLst>
                </a:gridCol>
                <a:gridCol w="997435">
                  <a:extLst>
                    <a:ext uri="{9D8B030D-6E8A-4147-A177-3AD203B41FA5}">
                      <a16:colId xmlns:a16="http://schemas.microsoft.com/office/drawing/2014/main" val="13045543"/>
                    </a:ext>
                  </a:extLst>
                </a:gridCol>
              </a:tblGrid>
              <a:tr h="168288">
                <a:tc rowSpan="2">
                  <a:txBody>
                    <a:bodyPr/>
                    <a:lstStyle/>
                    <a:p>
                      <a:pPr algn="ctr" fontAlgn="ctr"/>
                      <a:r>
                        <a:rPr lang="ru-RU" sz="1050" u="none" strike="noStrike" dirty="0">
                          <a:effectLst/>
                        </a:rPr>
                        <a:t>Наименование муниципальной программы/подпрограммы/показателя</a:t>
                      </a:r>
                      <a:endParaRPr lang="ru-RU" sz="1050" b="0" i="0" u="none" strike="noStrike" dirty="0">
                        <a:solidFill>
                          <a:srgbClr val="000000"/>
                        </a:solidFill>
                        <a:effectLst/>
                        <a:latin typeface="Arial" panose="020B0604020202020204" pitchFamily="34" charset="0"/>
                      </a:endParaRPr>
                    </a:p>
                  </a:txBody>
                  <a:tcPr marL="5817" marR="5817" marT="5817" marB="0" anchor="ctr"/>
                </a:tc>
                <a:tc rowSpan="2">
                  <a:txBody>
                    <a:bodyPr/>
                    <a:lstStyle/>
                    <a:p>
                      <a:pPr algn="ctr" fontAlgn="ctr"/>
                      <a:r>
                        <a:rPr lang="ru-RU" sz="1050" u="none" strike="noStrike">
                          <a:effectLst/>
                        </a:rPr>
                        <a:t>Тип показателя</a:t>
                      </a:r>
                      <a:endParaRPr lang="ru-RU" sz="1050" b="0" i="0" u="none" strike="noStrike">
                        <a:solidFill>
                          <a:srgbClr val="000000"/>
                        </a:solidFill>
                        <a:effectLst/>
                        <a:latin typeface="Arial" panose="020B0604020202020204" pitchFamily="34" charset="0"/>
                      </a:endParaRPr>
                    </a:p>
                  </a:txBody>
                  <a:tcPr marL="5817" marR="5817" marT="5817" marB="0" anchor="ctr"/>
                </a:tc>
                <a:tc rowSpan="2">
                  <a:txBody>
                    <a:bodyPr/>
                    <a:lstStyle/>
                    <a:p>
                      <a:pPr algn="ctr" fontAlgn="ctr"/>
                      <a:r>
                        <a:rPr lang="ru-RU" sz="1050" u="none" strike="noStrike">
                          <a:effectLst/>
                        </a:rPr>
                        <a:t>Единица измерения</a:t>
                      </a:r>
                      <a:endParaRPr lang="ru-RU" sz="1050" b="0" i="0" u="none" strike="noStrike">
                        <a:solidFill>
                          <a:srgbClr val="000000"/>
                        </a:solidFill>
                        <a:effectLst/>
                        <a:latin typeface="Arial" panose="020B0604020202020204" pitchFamily="34" charset="0"/>
                      </a:endParaRPr>
                    </a:p>
                  </a:txBody>
                  <a:tcPr marL="5817" marR="5817" marT="5817" marB="0" anchor="ctr"/>
                </a:tc>
                <a:tc rowSpan="2">
                  <a:txBody>
                    <a:bodyPr/>
                    <a:lstStyle/>
                    <a:p>
                      <a:pPr algn="ctr" fontAlgn="ctr"/>
                      <a:r>
                        <a:rPr lang="ru-RU" sz="1050" u="none" strike="noStrike">
                          <a:effectLst/>
                        </a:rPr>
                        <a:t>Базовое значение</a:t>
                      </a:r>
                      <a:endParaRPr lang="ru-RU" sz="1050" b="0" i="0" u="none" strike="noStrike">
                        <a:solidFill>
                          <a:srgbClr val="000000"/>
                        </a:solidFill>
                        <a:effectLst/>
                        <a:latin typeface="Arial" panose="020B0604020202020204" pitchFamily="34" charset="0"/>
                      </a:endParaRPr>
                    </a:p>
                  </a:txBody>
                  <a:tcPr marL="5817" marR="5817" marT="5817" marB="0" anchor="ctr"/>
                </a:tc>
                <a:tc rowSpan="2">
                  <a:txBody>
                    <a:bodyPr/>
                    <a:lstStyle/>
                    <a:p>
                      <a:pPr algn="ctr" fontAlgn="ctr"/>
                      <a:r>
                        <a:rPr lang="ru-RU" sz="1050" u="none" strike="noStrike" dirty="0">
                          <a:effectLst/>
                        </a:rPr>
                        <a:t>Достигнутое 2021 года</a:t>
                      </a:r>
                      <a:endParaRPr lang="ru-RU" sz="1050" b="0" i="0" u="none" strike="noStrike" dirty="0">
                        <a:solidFill>
                          <a:srgbClr val="000000"/>
                        </a:solidFill>
                        <a:effectLst/>
                        <a:latin typeface="Arial" panose="020B0604020202020204" pitchFamily="34" charset="0"/>
                      </a:endParaRPr>
                    </a:p>
                  </a:txBody>
                  <a:tcPr marL="6562" marR="6562" marT="6562" marB="0" anchor="ctr"/>
                </a:tc>
                <a:tc rowSpan="2">
                  <a:txBody>
                    <a:bodyPr/>
                    <a:lstStyle/>
                    <a:p>
                      <a:pPr algn="ctr" fontAlgn="ctr"/>
                      <a:r>
                        <a:rPr lang="ru-RU" sz="1050" u="none" strike="noStrike" dirty="0">
                          <a:effectLst/>
                        </a:rPr>
                        <a:t>Оценка 2022 год</a:t>
                      </a:r>
                      <a:endParaRPr lang="ru-RU" sz="1050" b="0" i="0" u="none" strike="noStrike" dirty="0">
                        <a:solidFill>
                          <a:srgbClr val="000000"/>
                        </a:solidFill>
                        <a:effectLst/>
                        <a:latin typeface="Arial" panose="020B0604020202020204" pitchFamily="34" charset="0"/>
                      </a:endParaRPr>
                    </a:p>
                  </a:txBody>
                  <a:tcPr marL="6562" marR="6562" marT="6562" marB="0" anchor="ctr"/>
                </a:tc>
                <a:tc gridSpan="3">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ru-RU" sz="1050" b="0" i="0" u="none" strike="noStrike" kern="1200" cap="none" spc="0" normalizeH="0" baseline="0" noProof="0" dirty="0">
                          <a:ln>
                            <a:noFill/>
                          </a:ln>
                          <a:solidFill>
                            <a:srgbClr val="000000"/>
                          </a:solidFill>
                          <a:effectLst/>
                          <a:uLnTx/>
                          <a:uFillTx/>
                          <a:latin typeface="+mn-lt"/>
                          <a:ea typeface="+mn-ea"/>
                          <a:cs typeface="+mn-cs"/>
                        </a:rPr>
                        <a:t>Планируемое значение показателя по годам реализации</a:t>
                      </a:r>
                    </a:p>
                  </a:txBody>
                  <a:tcPr marL="3729" marR="3729" marT="3729" marB="0" anchor="ctr"/>
                </a:tc>
                <a:tc hMerge="1">
                  <a:txBody>
                    <a:bodyPr/>
                    <a:lstStyle/>
                    <a:p>
                      <a:endParaRPr lang="ru-RU" dirty="0"/>
                    </a:p>
                  </a:txBody>
                  <a:tcPr marL="3729" marR="3729" marT="3729" marB="0" anchor="ctr"/>
                </a:tc>
                <a:tc hMerge="1">
                  <a:txBody>
                    <a:bodyPr/>
                    <a:lstStyle/>
                    <a:p>
                      <a:endParaRPr lang="ru-RU" dirty="0"/>
                    </a:p>
                  </a:txBody>
                  <a:tcPr marL="3729" marR="3729" marT="3729" marB="0" anchor="ctr"/>
                </a:tc>
                <a:extLst>
                  <a:ext uri="{0D108BD9-81ED-4DB2-BD59-A6C34878D82A}">
                    <a16:rowId xmlns:a16="http://schemas.microsoft.com/office/drawing/2014/main" val="4145490611"/>
                  </a:ext>
                </a:extLst>
              </a:tr>
              <a:tr h="168288">
                <a:tc vMerge="1">
                  <a:txBody>
                    <a:bodyPr/>
                    <a:lstStyle/>
                    <a:p>
                      <a:endParaRPr lang="ru-RU"/>
                    </a:p>
                  </a:txBody>
                  <a:tcPr/>
                </a:tc>
                <a:tc vMerge="1">
                  <a:txBody>
                    <a:bodyPr/>
                    <a:lstStyle/>
                    <a:p>
                      <a:endParaRPr lang="ru-RU"/>
                    </a:p>
                  </a:txBody>
                  <a:tcPr/>
                </a:tc>
                <a:tc vMerge="1">
                  <a:txBody>
                    <a:bodyPr/>
                    <a:lstStyle/>
                    <a:p>
                      <a:endParaRPr lang="ru-RU"/>
                    </a:p>
                  </a:txBody>
                  <a:tcPr/>
                </a:tc>
                <a:tc vMerge="1">
                  <a:txBody>
                    <a:bodyPr/>
                    <a:lstStyle/>
                    <a:p>
                      <a:endParaRPr lang="ru-RU"/>
                    </a:p>
                  </a:txBody>
                  <a:tcPr/>
                </a:tc>
                <a:tc vMerge="1">
                  <a:txBody>
                    <a:bodyPr/>
                    <a:lstStyle/>
                    <a:p>
                      <a:endParaRPr lang="ru-RU"/>
                    </a:p>
                  </a:txBody>
                  <a:tcPr/>
                </a:tc>
                <a:tc vMerge="1">
                  <a:txBody>
                    <a:bodyPr/>
                    <a:lstStyle/>
                    <a:p>
                      <a:endParaRPr lang="ru-RU"/>
                    </a:p>
                  </a:txBody>
                  <a:tcPr/>
                </a:tc>
                <a:tc>
                  <a:txBody>
                    <a:bodyPr/>
                    <a:lstStyle/>
                    <a:p>
                      <a:pPr algn="ctr" fontAlgn="ctr"/>
                      <a:r>
                        <a:rPr lang="ru-RU" sz="1050" u="none" strike="noStrike" dirty="0">
                          <a:effectLst/>
                          <a:latin typeface="+mn-lt"/>
                        </a:rPr>
                        <a:t>2023 год</a:t>
                      </a:r>
                      <a:endParaRPr lang="ru-RU" sz="1050" b="0" i="0" u="none" strike="noStrike" dirty="0">
                        <a:solidFill>
                          <a:srgbClr val="000000"/>
                        </a:solidFill>
                        <a:effectLst/>
                        <a:latin typeface="+mn-lt"/>
                      </a:endParaRPr>
                    </a:p>
                  </a:txBody>
                  <a:tcPr marL="3729" marR="3729" marT="3729" marB="0" anchor="ctr"/>
                </a:tc>
                <a:tc>
                  <a:txBody>
                    <a:bodyPr/>
                    <a:lstStyle/>
                    <a:p>
                      <a:pPr algn="ctr" fontAlgn="ctr"/>
                      <a:r>
                        <a:rPr lang="ru-RU" sz="1050" u="none" strike="noStrike" dirty="0">
                          <a:effectLst/>
                          <a:latin typeface="+mn-lt"/>
                        </a:rPr>
                        <a:t>2024 год</a:t>
                      </a:r>
                      <a:endParaRPr lang="ru-RU" sz="1050" b="0" i="0" u="none" strike="noStrike" dirty="0">
                        <a:solidFill>
                          <a:srgbClr val="000000"/>
                        </a:solidFill>
                        <a:effectLst/>
                        <a:latin typeface="+mn-lt"/>
                      </a:endParaRPr>
                    </a:p>
                  </a:txBody>
                  <a:tcPr marL="3729" marR="3729" marT="3729" marB="0" anchor="ctr"/>
                </a:tc>
                <a:tc>
                  <a:txBody>
                    <a:bodyPr/>
                    <a:lstStyle/>
                    <a:p>
                      <a:pPr algn="ctr" fontAlgn="ctr"/>
                      <a:r>
                        <a:rPr lang="ru-RU" sz="1050" u="none" strike="noStrike" dirty="0">
                          <a:effectLst/>
                          <a:latin typeface="+mn-lt"/>
                        </a:rPr>
                        <a:t>2025 год</a:t>
                      </a:r>
                      <a:endParaRPr lang="ru-RU" sz="1050" b="0" i="0" u="none" strike="noStrike" dirty="0">
                        <a:solidFill>
                          <a:srgbClr val="000000"/>
                        </a:solidFill>
                        <a:effectLst/>
                        <a:latin typeface="+mn-lt"/>
                      </a:endParaRPr>
                    </a:p>
                  </a:txBody>
                  <a:tcPr marL="3729" marR="3729" marT="3729" marB="0" anchor="ctr"/>
                </a:tc>
                <a:extLst>
                  <a:ext uri="{0D108BD9-81ED-4DB2-BD59-A6C34878D82A}">
                    <a16:rowId xmlns:a16="http://schemas.microsoft.com/office/drawing/2014/main" val="1686565763"/>
                  </a:ext>
                </a:extLst>
              </a:tr>
              <a:tr h="336576">
                <a:tc>
                  <a:txBody>
                    <a:bodyPr/>
                    <a:lstStyle/>
                    <a:p>
                      <a:pPr algn="l" fontAlgn="ctr"/>
                      <a:r>
                        <a:rPr lang="ru-RU" sz="1050" u="none" strike="noStrike">
                          <a:effectLst/>
                        </a:rPr>
                        <a:t>Подпрограмма </a:t>
                      </a:r>
                      <a:r>
                        <a:rPr lang="en-US" sz="1050" u="none" strike="noStrike">
                          <a:effectLst/>
                        </a:rPr>
                        <a:t>V «</a:t>
                      </a:r>
                      <a:r>
                        <a:rPr lang="ru-RU" sz="1050" u="none" strike="noStrike">
                          <a:effectLst/>
                        </a:rPr>
                        <a:t>Обеспечивающая подпрограмма»</a:t>
                      </a:r>
                      <a:endParaRPr lang="ru-RU" sz="1050" b="1" i="0" u="none" strike="noStrike">
                        <a:solidFill>
                          <a:srgbClr val="000000"/>
                        </a:solidFill>
                        <a:effectLst/>
                        <a:latin typeface="Arial" panose="020B0604020202020204" pitchFamily="34" charset="0"/>
                      </a:endParaRPr>
                    </a:p>
                  </a:txBody>
                  <a:tcPr marL="5817" marR="5817" marT="5817" marB="0" anchor="ctr"/>
                </a:tc>
                <a:tc>
                  <a:txBody>
                    <a:bodyPr/>
                    <a:lstStyle/>
                    <a:p>
                      <a:pPr algn="ctr" fontAlgn="ctr"/>
                      <a:r>
                        <a:rPr lang="ru-RU" sz="1050" u="none" strike="noStrike">
                          <a:effectLst/>
                        </a:rPr>
                        <a:t> </a:t>
                      </a:r>
                      <a:endParaRPr lang="ru-RU" sz="1050" b="0" i="0" u="none" strike="noStrike">
                        <a:solidFill>
                          <a:srgbClr val="000000"/>
                        </a:solidFill>
                        <a:effectLst/>
                        <a:latin typeface="Arial" panose="020B0604020202020204" pitchFamily="34" charset="0"/>
                      </a:endParaRPr>
                    </a:p>
                  </a:txBody>
                  <a:tcPr marL="5817" marR="5817" marT="5817" marB="0" anchor="ctr"/>
                </a:tc>
                <a:tc>
                  <a:txBody>
                    <a:bodyPr/>
                    <a:lstStyle/>
                    <a:p>
                      <a:pPr algn="ctr" fontAlgn="ctr"/>
                      <a:r>
                        <a:rPr lang="ru-RU" sz="1050" u="none" strike="noStrike">
                          <a:effectLst/>
                        </a:rPr>
                        <a:t> </a:t>
                      </a:r>
                      <a:endParaRPr lang="ru-RU" sz="1050" b="0" i="0" u="none" strike="noStrike">
                        <a:solidFill>
                          <a:srgbClr val="000000"/>
                        </a:solidFill>
                        <a:effectLst/>
                        <a:latin typeface="Arial" panose="020B0604020202020204" pitchFamily="34" charset="0"/>
                      </a:endParaRPr>
                    </a:p>
                  </a:txBody>
                  <a:tcPr marL="5817" marR="5817" marT="5817" marB="0" anchor="ctr"/>
                </a:tc>
                <a:tc>
                  <a:txBody>
                    <a:bodyPr/>
                    <a:lstStyle/>
                    <a:p>
                      <a:pPr algn="ctr" fontAlgn="ctr"/>
                      <a:r>
                        <a:rPr lang="ru-RU" sz="1050" u="none" strike="noStrike">
                          <a:effectLst/>
                        </a:rPr>
                        <a:t> </a:t>
                      </a:r>
                      <a:endParaRPr lang="ru-RU" sz="1050" b="0" i="0" u="none" strike="noStrike">
                        <a:solidFill>
                          <a:srgbClr val="000000"/>
                        </a:solidFill>
                        <a:effectLst/>
                        <a:latin typeface="Arial" panose="020B0604020202020204" pitchFamily="34" charset="0"/>
                      </a:endParaRPr>
                    </a:p>
                  </a:txBody>
                  <a:tcPr marL="5817" marR="5817" marT="5817" marB="0" anchor="ctr"/>
                </a:tc>
                <a:tc>
                  <a:txBody>
                    <a:bodyPr/>
                    <a:lstStyle/>
                    <a:p>
                      <a:pPr algn="ctr" fontAlgn="ctr"/>
                      <a:r>
                        <a:rPr lang="ru-RU" sz="1050" u="none" strike="noStrike">
                          <a:effectLst/>
                        </a:rPr>
                        <a:t> </a:t>
                      </a:r>
                      <a:endParaRPr lang="ru-RU" sz="1050" b="0" i="0" u="none" strike="noStrike">
                        <a:solidFill>
                          <a:srgbClr val="000000"/>
                        </a:solidFill>
                        <a:effectLst/>
                        <a:latin typeface="Arial" panose="020B0604020202020204" pitchFamily="34" charset="0"/>
                      </a:endParaRPr>
                    </a:p>
                  </a:txBody>
                  <a:tcPr marL="5817" marR="5817" marT="5817" marB="0" anchor="ctr"/>
                </a:tc>
                <a:tc>
                  <a:txBody>
                    <a:bodyPr/>
                    <a:lstStyle/>
                    <a:p>
                      <a:pPr algn="ctr" fontAlgn="ctr"/>
                      <a:r>
                        <a:rPr lang="ru-RU" sz="1050" u="none" strike="noStrike">
                          <a:effectLst/>
                        </a:rPr>
                        <a:t> </a:t>
                      </a:r>
                      <a:endParaRPr lang="ru-RU" sz="1050" b="0" i="0" u="none" strike="noStrike">
                        <a:solidFill>
                          <a:srgbClr val="000000"/>
                        </a:solidFill>
                        <a:effectLst/>
                        <a:latin typeface="Arial" panose="020B0604020202020204" pitchFamily="34" charset="0"/>
                      </a:endParaRPr>
                    </a:p>
                  </a:txBody>
                  <a:tcPr marL="5817" marR="5817" marT="5817" marB="0" anchor="ctr"/>
                </a:tc>
                <a:tc>
                  <a:txBody>
                    <a:bodyPr/>
                    <a:lstStyle/>
                    <a:p>
                      <a:pPr algn="ctr" fontAlgn="ctr"/>
                      <a:r>
                        <a:rPr lang="ru-RU" sz="1050" u="none" strike="noStrike">
                          <a:effectLst/>
                        </a:rPr>
                        <a:t> </a:t>
                      </a:r>
                      <a:endParaRPr lang="ru-RU" sz="1050" b="0" i="0" u="none" strike="noStrike">
                        <a:solidFill>
                          <a:srgbClr val="000000"/>
                        </a:solidFill>
                        <a:effectLst/>
                        <a:latin typeface="Arial" panose="020B0604020202020204" pitchFamily="34" charset="0"/>
                      </a:endParaRPr>
                    </a:p>
                  </a:txBody>
                  <a:tcPr marL="5817" marR="5817" marT="5817" marB="0" anchor="ctr"/>
                </a:tc>
                <a:tc>
                  <a:txBody>
                    <a:bodyPr/>
                    <a:lstStyle/>
                    <a:p>
                      <a:pPr algn="ctr" fontAlgn="ctr"/>
                      <a:r>
                        <a:rPr lang="ru-RU" sz="1050" u="none" strike="noStrike">
                          <a:effectLst/>
                        </a:rPr>
                        <a:t> </a:t>
                      </a:r>
                      <a:endParaRPr lang="ru-RU" sz="1050" b="0" i="0" u="none" strike="noStrike">
                        <a:solidFill>
                          <a:srgbClr val="000000"/>
                        </a:solidFill>
                        <a:effectLst/>
                        <a:latin typeface="Calibri" panose="020F0502020204030204" pitchFamily="34" charset="0"/>
                      </a:endParaRPr>
                    </a:p>
                  </a:txBody>
                  <a:tcPr marL="5817" marR="5817" marT="5817" marB="0" anchor="ctr"/>
                </a:tc>
                <a:tc>
                  <a:txBody>
                    <a:bodyPr/>
                    <a:lstStyle/>
                    <a:p>
                      <a:pPr algn="ctr" fontAlgn="ctr"/>
                      <a:r>
                        <a:rPr lang="ru-RU" sz="1050" u="none" strike="noStrike">
                          <a:effectLst/>
                        </a:rPr>
                        <a:t> </a:t>
                      </a:r>
                      <a:endParaRPr lang="ru-RU" sz="1050" b="0" i="0" u="none" strike="noStrike">
                        <a:solidFill>
                          <a:srgbClr val="000000"/>
                        </a:solidFill>
                        <a:effectLst/>
                        <a:latin typeface="Calibri" panose="020F0502020204030204" pitchFamily="34" charset="0"/>
                      </a:endParaRPr>
                    </a:p>
                  </a:txBody>
                  <a:tcPr marL="5817" marR="5817" marT="5817" marB="0" anchor="ctr"/>
                </a:tc>
                <a:extLst>
                  <a:ext uri="{0D108BD9-81ED-4DB2-BD59-A6C34878D82A}">
                    <a16:rowId xmlns:a16="http://schemas.microsoft.com/office/drawing/2014/main" val="2059538660"/>
                  </a:ext>
                </a:extLst>
              </a:tr>
              <a:tr h="673151">
                <a:tc>
                  <a:txBody>
                    <a:bodyPr/>
                    <a:lstStyle/>
                    <a:p>
                      <a:pPr algn="l" fontAlgn="ctr"/>
                      <a:r>
                        <a:rPr lang="ru-RU" sz="1050" u="none" strike="noStrike">
                          <a:effectLst/>
                        </a:rPr>
                        <a:t>Выполнение мероприятий по контролю за ведением воинского учета в организациях, предприятиях и учреждениях, находящихся на территории городского округа Долгопрудный</a:t>
                      </a:r>
                      <a:endParaRPr lang="ru-RU" sz="1050" b="0" i="0" u="none" strike="noStrike">
                        <a:solidFill>
                          <a:srgbClr val="000000"/>
                        </a:solidFill>
                        <a:effectLst/>
                        <a:latin typeface="Arial" panose="020B0604020202020204" pitchFamily="34" charset="0"/>
                      </a:endParaRPr>
                    </a:p>
                  </a:txBody>
                  <a:tcPr marL="5817" marR="5817" marT="5817" marB="0" anchor="ctr"/>
                </a:tc>
                <a:tc>
                  <a:txBody>
                    <a:bodyPr/>
                    <a:lstStyle/>
                    <a:p>
                      <a:pPr algn="ctr" fontAlgn="ctr"/>
                      <a:r>
                        <a:rPr lang="ru-RU" sz="1050" u="none" strike="noStrike">
                          <a:effectLst/>
                        </a:rPr>
                        <a:t>Показатель муниципальной программы</a:t>
                      </a:r>
                      <a:endParaRPr lang="ru-RU" sz="1050" b="0" i="0" u="none" strike="noStrike">
                        <a:solidFill>
                          <a:srgbClr val="000000"/>
                        </a:solidFill>
                        <a:effectLst/>
                        <a:latin typeface="Arial" panose="020B0604020202020204" pitchFamily="34" charset="0"/>
                      </a:endParaRPr>
                    </a:p>
                  </a:txBody>
                  <a:tcPr marL="5817" marR="5817" marT="5817" marB="0" anchor="ctr"/>
                </a:tc>
                <a:tc>
                  <a:txBody>
                    <a:bodyPr/>
                    <a:lstStyle/>
                    <a:p>
                      <a:pPr algn="ctr" fontAlgn="ctr"/>
                      <a:r>
                        <a:rPr lang="ru-RU" sz="1050" u="none" strike="noStrike">
                          <a:effectLst/>
                        </a:rPr>
                        <a:t>Процент</a:t>
                      </a:r>
                      <a:endParaRPr lang="ru-RU" sz="1050" b="0" i="0" u="none" strike="noStrike">
                        <a:solidFill>
                          <a:srgbClr val="000000"/>
                        </a:solidFill>
                        <a:effectLst/>
                        <a:latin typeface="Arial" panose="020B0604020202020204" pitchFamily="34" charset="0"/>
                      </a:endParaRPr>
                    </a:p>
                  </a:txBody>
                  <a:tcPr marL="5817" marR="5817" marT="5817" marB="0" anchor="ctr"/>
                </a:tc>
                <a:tc>
                  <a:txBody>
                    <a:bodyPr/>
                    <a:lstStyle/>
                    <a:p>
                      <a:pPr algn="ctr" fontAlgn="ctr"/>
                      <a:r>
                        <a:rPr lang="ru-RU" sz="1050" u="none" strike="noStrike">
                          <a:effectLst/>
                        </a:rPr>
                        <a:t>100</a:t>
                      </a:r>
                      <a:endParaRPr lang="ru-RU" sz="1050" b="0" i="0" u="none" strike="noStrike">
                        <a:solidFill>
                          <a:srgbClr val="000000"/>
                        </a:solidFill>
                        <a:effectLst/>
                        <a:latin typeface="Arial" panose="020B0604020202020204" pitchFamily="34" charset="0"/>
                      </a:endParaRPr>
                    </a:p>
                  </a:txBody>
                  <a:tcPr marL="5817" marR="5817" marT="5817" marB="0" anchor="ctr"/>
                </a:tc>
                <a:tc>
                  <a:txBody>
                    <a:bodyPr/>
                    <a:lstStyle/>
                    <a:p>
                      <a:pPr algn="ctr" fontAlgn="t"/>
                      <a:r>
                        <a:rPr lang="ru-RU" sz="900" b="0" i="0" u="none" strike="noStrike" dirty="0">
                          <a:solidFill>
                            <a:srgbClr val="000000"/>
                          </a:solidFill>
                          <a:effectLst/>
                          <a:latin typeface="+mn-lt"/>
                        </a:rPr>
                        <a:t>99,7</a:t>
                      </a:r>
                    </a:p>
                  </a:txBody>
                  <a:tcPr marL="9525" marR="9525" marT="9525" marB="0" anchor="ctr"/>
                </a:tc>
                <a:tc>
                  <a:txBody>
                    <a:bodyPr/>
                    <a:lstStyle/>
                    <a:p>
                      <a:pPr algn="ctr" fontAlgn="ctr"/>
                      <a:r>
                        <a:rPr lang="ru-RU" sz="1050" u="none" strike="noStrike" dirty="0">
                          <a:effectLst/>
                        </a:rPr>
                        <a:t>100</a:t>
                      </a:r>
                      <a:endParaRPr lang="ru-RU" sz="1050" b="0" i="0" u="none" strike="noStrike" dirty="0">
                        <a:solidFill>
                          <a:srgbClr val="000000"/>
                        </a:solidFill>
                        <a:effectLst/>
                        <a:latin typeface="Arial" panose="020B0604020202020204" pitchFamily="34" charset="0"/>
                      </a:endParaRPr>
                    </a:p>
                  </a:txBody>
                  <a:tcPr marL="5817" marR="5817" marT="5817" marB="0" anchor="ctr"/>
                </a:tc>
                <a:tc>
                  <a:txBody>
                    <a:bodyPr/>
                    <a:lstStyle/>
                    <a:p>
                      <a:pPr algn="ctr" fontAlgn="ctr"/>
                      <a:r>
                        <a:rPr lang="ru-RU" sz="1050" u="none" strike="noStrike">
                          <a:effectLst/>
                        </a:rPr>
                        <a:t>100</a:t>
                      </a:r>
                      <a:endParaRPr lang="ru-RU" sz="1050" b="0" i="0" u="none" strike="noStrike">
                        <a:solidFill>
                          <a:srgbClr val="000000"/>
                        </a:solidFill>
                        <a:effectLst/>
                        <a:latin typeface="Arial" panose="020B0604020202020204" pitchFamily="34" charset="0"/>
                      </a:endParaRPr>
                    </a:p>
                  </a:txBody>
                  <a:tcPr marL="5817" marR="5817" marT="5817" marB="0" anchor="ctr"/>
                </a:tc>
                <a:tc>
                  <a:txBody>
                    <a:bodyPr/>
                    <a:lstStyle/>
                    <a:p>
                      <a:pPr algn="ctr" fontAlgn="ctr"/>
                      <a:r>
                        <a:rPr lang="ru-RU" sz="1050" u="none" strike="noStrike">
                          <a:effectLst/>
                        </a:rPr>
                        <a:t>100</a:t>
                      </a:r>
                      <a:endParaRPr lang="ru-RU" sz="1050" b="0" i="0" u="none" strike="noStrike">
                        <a:solidFill>
                          <a:srgbClr val="000000"/>
                        </a:solidFill>
                        <a:effectLst/>
                        <a:latin typeface="Arial" panose="020B0604020202020204" pitchFamily="34" charset="0"/>
                      </a:endParaRPr>
                    </a:p>
                  </a:txBody>
                  <a:tcPr marL="5817" marR="5817" marT="5817" marB="0" anchor="ctr"/>
                </a:tc>
                <a:tc>
                  <a:txBody>
                    <a:bodyPr/>
                    <a:lstStyle/>
                    <a:p>
                      <a:pPr algn="ctr" fontAlgn="ctr"/>
                      <a:r>
                        <a:rPr lang="ru-RU" sz="1050" u="none" strike="noStrike">
                          <a:effectLst/>
                        </a:rPr>
                        <a:t>100</a:t>
                      </a:r>
                      <a:endParaRPr lang="ru-RU" sz="1050" b="0" i="0" u="none" strike="noStrike">
                        <a:solidFill>
                          <a:srgbClr val="000000"/>
                        </a:solidFill>
                        <a:effectLst/>
                        <a:latin typeface="Arial" panose="020B0604020202020204" pitchFamily="34" charset="0"/>
                      </a:endParaRPr>
                    </a:p>
                  </a:txBody>
                  <a:tcPr marL="5817" marR="5817" marT="5817" marB="0" anchor="ctr"/>
                </a:tc>
                <a:extLst>
                  <a:ext uri="{0D108BD9-81ED-4DB2-BD59-A6C34878D82A}">
                    <a16:rowId xmlns:a16="http://schemas.microsoft.com/office/drawing/2014/main" val="2680586492"/>
                  </a:ext>
                </a:extLst>
              </a:tr>
              <a:tr h="673151">
                <a:tc>
                  <a:txBody>
                    <a:bodyPr/>
                    <a:lstStyle/>
                    <a:p>
                      <a:pPr algn="l" fontAlgn="ctr"/>
                      <a:r>
                        <a:rPr lang="ru-RU" sz="1050" u="none" strike="noStrike">
                          <a:effectLst/>
                        </a:rPr>
                        <a:t>Выполнение мероприятия по корректировке и формированию списков кандидатов в присяжные заседатели федеральных судов общей юрисдикции в Российской Федерации</a:t>
                      </a:r>
                      <a:endParaRPr lang="ru-RU" sz="1050" b="0" i="0" u="none" strike="noStrike">
                        <a:solidFill>
                          <a:srgbClr val="000000"/>
                        </a:solidFill>
                        <a:effectLst/>
                        <a:latin typeface="Arial" panose="020B0604020202020204" pitchFamily="34" charset="0"/>
                      </a:endParaRPr>
                    </a:p>
                  </a:txBody>
                  <a:tcPr marL="5817" marR="5817" marT="5817" marB="0" anchor="ctr"/>
                </a:tc>
                <a:tc>
                  <a:txBody>
                    <a:bodyPr/>
                    <a:lstStyle/>
                    <a:p>
                      <a:pPr algn="ctr" fontAlgn="ctr"/>
                      <a:r>
                        <a:rPr lang="ru-RU" sz="1050" u="none" strike="noStrike">
                          <a:effectLst/>
                        </a:rPr>
                        <a:t>Показатель муниципальной программы</a:t>
                      </a:r>
                      <a:endParaRPr lang="ru-RU" sz="1050" b="0" i="0" u="none" strike="noStrike">
                        <a:solidFill>
                          <a:srgbClr val="000000"/>
                        </a:solidFill>
                        <a:effectLst/>
                        <a:latin typeface="Arial" panose="020B0604020202020204" pitchFamily="34" charset="0"/>
                      </a:endParaRPr>
                    </a:p>
                  </a:txBody>
                  <a:tcPr marL="5817" marR="5817" marT="5817" marB="0" anchor="ctr"/>
                </a:tc>
                <a:tc>
                  <a:txBody>
                    <a:bodyPr/>
                    <a:lstStyle/>
                    <a:p>
                      <a:pPr algn="ctr" fontAlgn="ctr"/>
                      <a:r>
                        <a:rPr lang="ru-RU" sz="1050" u="none" strike="noStrike">
                          <a:effectLst/>
                        </a:rPr>
                        <a:t>Процент</a:t>
                      </a:r>
                      <a:endParaRPr lang="ru-RU" sz="1050" b="0" i="0" u="none" strike="noStrike">
                        <a:solidFill>
                          <a:srgbClr val="000000"/>
                        </a:solidFill>
                        <a:effectLst/>
                        <a:latin typeface="Arial" panose="020B0604020202020204" pitchFamily="34" charset="0"/>
                      </a:endParaRPr>
                    </a:p>
                  </a:txBody>
                  <a:tcPr marL="5817" marR="5817" marT="5817" marB="0" anchor="ctr"/>
                </a:tc>
                <a:tc>
                  <a:txBody>
                    <a:bodyPr/>
                    <a:lstStyle/>
                    <a:p>
                      <a:pPr algn="ctr" fontAlgn="ctr"/>
                      <a:r>
                        <a:rPr lang="ru-RU" sz="1050" u="none" strike="noStrike">
                          <a:effectLst/>
                        </a:rPr>
                        <a:t>-</a:t>
                      </a:r>
                      <a:endParaRPr lang="ru-RU" sz="1050" b="0" i="0" u="none" strike="noStrike">
                        <a:solidFill>
                          <a:srgbClr val="000000"/>
                        </a:solidFill>
                        <a:effectLst/>
                        <a:latin typeface="Arial" panose="020B0604020202020204" pitchFamily="34" charset="0"/>
                      </a:endParaRPr>
                    </a:p>
                  </a:txBody>
                  <a:tcPr marL="5817" marR="5817" marT="5817" marB="0" anchor="ctr"/>
                </a:tc>
                <a:tc>
                  <a:txBody>
                    <a:bodyPr/>
                    <a:lstStyle/>
                    <a:p>
                      <a:pPr algn="ctr" fontAlgn="t"/>
                      <a:r>
                        <a:rPr lang="ru-RU" sz="900" b="0" i="0" u="none" strike="noStrike" dirty="0">
                          <a:solidFill>
                            <a:srgbClr val="000000"/>
                          </a:solidFill>
                          <a:effectLst/>
                          <a:latin typeface="+mn-lt"/>
                        </a:rPr>
                        <a:t>0</a:t>
                      </a:r>
                    </a:p>
                  </a:txBody>
                  <a:tcPr marL="9525" marR="9525" marT="9525" marB="0" anchor="ctr"/>
                </a:tc>
                <a:tc>
                  <a:txBody>
                    <a:bodyPr/>
                    <a:lstStyle/>
                    <a:p>
                      <a:pPr algn="ctr" fontAlgn="ctr"/>
                      <a:r>
                        <a:rPr lang="ru-RU" sz="1050" u="none" strike="noStrike">
                          <a:effectLst/>
                        </a:rPr>
                        <a:t>100</a:t>
                      </a:r>
                      <a:endParaRPr lang="ru-RU" sz="1050" b="0" i="0" u="none" strike="noStrike">
                        <a:solidFill>
                          <a:srgbClr val="000000"/>
                        </a:solidFill>
                        <a:effectLst/>
                        <a:latin typeface="Arial" panose="020B0604020202020204" pitchFamily="34" charset="0"/>
                      </a:endParaRPr>
                    </a:p>
                  </a:txBody>
                  <a:tcPr marL="5817" marR="5817" marT="5817" marB="0" anchor="ctr"/>
                </a:tc>
                <a:tc>
                  <a:txBody>
                    <a:bodyPr/>
                    <a:lstStyle/>
                    <a:p>
                      <a:pPr algn="ctr" fontAlgn="ctr"/>
                      <a:r>
                        <a:rPr lang="ru-RU" sz="1050" u="none" strike="noStrike">
                          <a:effectLst/>
                        </a:rPr>
                        <a:t>100</a:t>
                      </a:r>
                      <a:endParaRPr lang="ru-RU" sz="1050" b="0" i="0" u="none" strike="noStrike">
                        <a:solidFill>
                          <a:srgbClr val="000000"/>
                        </a:solidFill>
                        <a:effectLst/>
                        <a:latin typeface="Arial" panose="020B0604020202020204" pitchFamily="34" charset="0"/>
                      </a:endParaRPr>
                    </a:p>
                  </a:txBody>
                  <a:tcPr marL="5817" marR="5817" marT="5817" marB="0" anchor="ctr"/>
                </a:tc>
                <a:tc>
                  <a:txBody>
                    <a:bodyPr/>
                    <a:lstStyle/>
                    <a:p>
                      <a:pPr algn="ctr" fontAlgn="ctr"/>
                      <a:r>
                        <a:rPr lang="ru-RU" sz="1050" u="none" strike="noStrike">
                          <a:effectLst/>
                        </a:rPr>
                        <a:t>100</a:t>
                      </a:r>
                      <a:endParaRPr lang="ru-RU" sz="1050" b="0" i="0" u="none" strike="noStrike">
                        <a:solidFill>
                          <a:srgbClr val="000000"/>
                        </a:solidFill>
                        <a:effectLst/>
                        <a:latin typeface="Arial" panose="020B0604020202020204" pitchFamily="34" charset="0"/>
                      </a:endParaRPr>
                    </a:p>
                  </a:txBody>
                  <a:tcPr marL="5817" marR="5817" marT="5817" marB="0" anchor="ctr"/>
                </a:tc>
                <a:tc>
                  <a:txBody>
                    <a:bodyPr/>
                    <a:lstStyle/>
                    <a:p>
                      <a:pPr algn="ctr" fontAlgn="ctr"/>
                      <a:r>
                        <a:rPr lang="ru-RU" sz="1050" u="none" strike="noStrike">
                          <a:effectLst/>
                        </a:rPr>
                        <a:t>100</a:t>
                      </a:r>
                      <a:endParaRPr lang="ru-RU" sz="1050" b="0" i="0" u="none" strike="noStrike">
                        <a:solidFill>
                          <a:srgbClr val="000000"/>
                        </a:solidFill>
                        <a:effectLst/>
                        <a:latin typeface="Arial" panose="020B0604020202020204" pitchFamily="34" charset="0"/>
                      </a:endParaRPr>
                    </a:p>
                  </a:txBody>
                  <a:tcPr marL="5817" marR="5817" marT="5817" marB="0" anchor="ctr"/>
                </a:tc>
                <a:extLst>
                  <a:ext uri="{0D108BD9-81ED-4DB2-BD59-A6C34878D82A}">
                    <a16:rowId xmlns:a16="http://schemas.microsoft.com/office/drawing/2014/main" val="3026226061"/>
                  </a:ext>
                </a:extLst>
              </a:tr>
              <a:tr h="673151">
                <a:tc>
                  <a:txBody>
                    <a:bodyPr/>
                    <a:lstStyle/>
                    <a:p>
                      <a:pPr algn="l" fontAlgn="ctr"/>
                      <a:r>
                        <a:rPr lang="ru-RU" sz="1050" u="none" strike="noStrike">
                          <a:effectLst/>
                        </a:rPr>
                        <a:t>Соответствие данных первичного воинского учета военно-учетного стола с документами отдела военного комиссариата Московской области по городам Химки, Долгопрудный и Лобня</a:t>
                      </a:r>
                      <a:endParaRPr lang="ru-RU" sz="1050" b="0" i="0" u="none" strike="noStrike">
                        <a:solidFill>
                          <a:srgbClr val="000000"/>
                        </a:solidFill>
                        <a:effectLst/>
                        <a:latin typeface="Arial" panose="020B0604020202020204" pitchFamily="34" charset="0"/>
                      </a:endParaRPr>
                    </a:p>
                  </a:txBody>
                  <a:tcPr marL="5817" marR="5817" marT="5817" marB="0" anchor="ctr"/>
                </a:tc>
                <a:tc>
                  <a:txBody>
                    <a:bodyPr/>
                    <a:lstStyle/>
                    <a:p>
                      <a:pPr algn="ctr" fontAlgn="ctr"/>
                      <a:r>
                        <a:rPr lang="ru-RU" sz="1050" u="none" strike="noStrike">
                          <a:effectLst/>
                        </a:rPr>
                        <a:t>Показатель муниципальной программы</a:t>
                      </a:r>
                      <a:endParaRPr lang="ru-RU" sz="1050" b="0" i="0" u="none" strike="noStrike">
                        <a:solidFill>
                          <a:srgbClr val="000000"/>
                        </a:solidFill>
                        <a:effectLst/>
                        <a:latin typeface="Arial" panose="020B0604020202020204" pitchFamily="34" charset="0"/>
                      </a:endParaRPr>
                    </a:p>
                  </a:txBody>
                  <a:tcPr marL="5817" marR="5817" marT="5817" marB="0" anchor="ctr"/>
                </a:tc>
                <a:tc>
                  <a:txBody>
                    <a:bodyPr/>
                    <a:lstStyle/>
                    <a:p>
                      <a:pPr algn="ctr" fontAlgn="ctr"/>
                      <a:r>
                        <a:rPr lang="ru-RU" sz="1050" u="none" strike="noStrike">
                          <a:effectLst/>
                        </a:rPr>
                        <a:t>Процент</a:t>
                      </a:r>
                      <a:endParaRPr lang="ru-RU" sz="1050" b="0" i="0" u="none" strike="noStrike">
                        <a:solidFill>
                          <a:srgbClr val="000000"/>
                        </a:solidFill>
                        <a:effectLst/>
                        <a:latin typeface="Arial" panose="020B0604020202020204" pitchFamily="34" charset="0"/>
                      </a:endParaRPr>
                    </a:p>
                  </a:txBody>
                  <a:tcPr marL="5817" marR="5817" marT="5817" marB="0" anchor="ctr"/>
                </a:tc>
                <a:tc>
                  <a:txBody>
                    <a:bodyPr/>
                    <a:lstStyle/>
                    <a:p>
                      <a:pPr algn="ctr" fontAlgn="ctr"/>
                      <a:r>
                        <a:rPr lang="ru-RU" sz="1050" u="none" strike="noStrike">
                          <a:effectLst/>
                        </a:rPr>
                        <a:t>100</a:t>
                      </a:r>
                      <a:endParaRPr lang="ru-RU" sz="1050" b="0" i="0" u="none" strike="noStrike">
                        <a:solidFill>
                          <a:srgbClr val="000000"/>
                        </a:solidFill>
                        <a:effectLst/>
                        <a:latin typeface="Arial" panose="020B0604020202020204" pitchFamily="34" charset="0"/>
                      </a:endParaRPr>
                    </a:p>
                  </a:txBody>
                  <a:tcPr marL="5817" marR="5817" marT="5817" marB="0" anchor="ctr"/>
                </a:tc>
                <a:tc>
                  <a:txBody>
                    <a:bodyPr/>
                    <a:lstStyle/>
                    <a:p>
                      <a:pPr algn="ctr" fontAlgn="t"/>
                      <a:r>
                        <a:rPr lang="ru-RU" sz="900" b="0" i="0" u="none" strike="noStrike" dirty="0">
                          <a:solidFill>
                            <a:srgbClr val="000000"/>
                          </a:solidFill>
                          <a:effectLst/>
                          <a:latin typeface="+mn-lt"/>
                        </a:rPr>
                        <a:t>99,7</a:t>
                      </a:r>
                    </a:p>
                  </a:txBody>
                  <a:tcPr marL="9525" marR="9525" marT="9525" marB="0" anchor="ctr"/>
                </a:tc>
                <a:tc>
                  <a:txBody>
                    <a:bodyPr/>
                    <a:lstStyle/>
                    <a:p>
                      <a:pPr algn="ctr" fontAlgn="ctr"/>
                      <a:r>
                        <a:rPr lang="ru-RU" sz="1050" u="none" strike="noStrike">
                          <a:effectLst/>
                        </a:rPr>
                        <a:t>100</a:t>
                      </a:r>
                      <a:endParaRPr lang="ru-RU" sz="1050" b="0" i="0" u="none" strike="noStrike">
                        <a:solidFill>
                          <a:srgbClr val="000000"/>
                        </a:solidFill>
                        <a:effectLst/>
                        <a:latin typeface="Arial" panose="020B0604020202020204" pitchFamily="34" charset="0"/>
                      </a:endParaRPr>
                    </a:p>
                  </a:txBody>
                  <a:tcPr marL="5817" marR="5817" marT="5817" marB="0" anchor="ctr"/>
                </a:tc>
                <a:tc>
                  <a:txBody>
                    <a:bodyPr/>
                    <a:lstStyle/>
                    <a:p>
                      <a:pPr algn="ctr" fontAlgn="ctr"/>
                      <a:r>
                        <a:rPr lang="ru-RU" sz="1050" u="none" strike="noStrike">
                          <a:effectLst/>
                        </a:rPr>
                        <a:t>100</a:t>
                      </a:r>
                      <a:endParaRPr lang="ru-RU" sz="1050" b="0" i="0" u="none" strike="noStrike">
                        <a:solidFill>
                          <a:srgbClr val="000000"/>
                        </a:solidFill>
                        <a:effectLst/>
                        <a:latin typeface="Arial" panose="020B0604020202020204" pitchFamily="34" charset="0"/>
                      </a:endParaRPr>
                    </a:p>
                  </a:txBody>
                  <a:tcPr marL="5817" marR="5817" marT="5817" marB="0" anchor="ctr"/>
                </a:tc>
                <a:tc>
                  <a:txBody>
                    <a:bodyPr/>
                    <a:lstStyle/>
                    <a:p>
                      <a:pPr algn="ctr" fontAlgn="ctr"/>
                      <a:r>
                        <a:rPr lang="ru-RU" sz="1050" u="none" strike="noStrike">
                          <a:effectLst/>
                        </a:rPr>
                        <a:t>100</a:t>
                      </a:r>
                      <a:endParaRPr lang="ru-RU" sz="1050" b="0" i="0" u="none" strike="noStrike">
                        <a:solidFill>
                          <a:srgbClr val="000000"/>
                        </a:solidFill>
                        <a:effectLst/>
                        <a:latin typeface="Arial" panose="020B0604020202020204" pitchFamily="34" charset="0"/>
                      </a:endParaRPr>
                    </a:p>
                  </a:txBody>
                  <a:tcPr marL="5817" marR="5817" marT="5817" marB="0" anchor="ctr"/>
                </a:tc>
                <a:tc>
                  <a:txBody>
                    <a:bodyPr/>
                    <a:lstStyle/>
                    <a:p>
                      <a:pPr algn="ctr" fontAlgn="ctr"/>
                      <a:r>
                        <a:rPr lang="ru-RU" sz="1050" u="none" strike="noStrike">
                          <a:effectLst/>
                        </a:rPr>
                        <a:t>100</a:t>
                      </a:r>
                      <a:endParaRPr lang="ru-RU" sz="1050" b="0" i="0" u="none" strike="noStrike">
                        <a:solidFill>
                          <a:srgbClr val="000000"/>
                        </a:solidFill>
                        <a:effectLst/>
                        <a:latin typeface="Arial" panose="020B0604020202020204" pitchFamily="34" charset="0"/>
                      </a:endParaRPr>
                    </a:p>
                  </a:txBody>
                  <a:tcPr marL="5817" marR="5817" marT="5817" marB="0" anchor="ctr"/>
                </a:tc>
                <a:extLst>
                  <a:ext uri="{0D108BD9-81ED-4DB2-BD59-A6C34878D82A}">
                    <a16:rowId xmlns:a16="http://schemas.microsoft.com/office/drawing/2014/main" val="3953818843"/>
                  </a:ext>
                </a:extLst>
              </a:tr>
              <a:tr h="673151">
                <a:tc>
                  <a:txBody>
                    <a:bodyPr/>
                    <a:lstStyle/>
                    <a:p>
                      <a:pPr algn="l" fontAlgn="ctr"/>
                      <a:r>
                        <a:rPr lang="ru-RU" sz="1050" u="none" strike="noStrike">
                          <a:effectLst/>
                        </a:rPr>
                        <a:t>Выполнение мероприятий по оповещению граждан о вызовах в отдел военного комиссариата Московской области по городам Химки, Долгопрудный и Лобня</a:t>
                      </a:r>
                      <a:endParaRPr lang="ru-RU" sz="1050" b="0" i="0" u="none" strike="noStrike">
                        <a:solidFill>
                          <a:srgbClr val="000000"/>
                        </a:solidFill>
                        <a:effectLst/>
                        <a:latin typeface="Arial" panose="020B0604020202020204" pitchFamily="34" charset="0"/>
                      </a:endParaRPr>
                    </a:p>
                  </a:txBody>
                  <a:tcPr marL="5817" marR="5817" marT="5817" marB="0" anchor="ctr"/>
                </a:tc>
                <a:tc>
                  <a:txBody>
                    <a:bodyPr/>
                    <a:lstStyle/>
                    <a:p>
                      <a:pPr algn="ctr" fontAlgn="ctr"/>
                      <a:r>
                        <a:rPr lang="ru-RU" sz="1050" u="none" strike="noStrike">
                          <a:effectLst/>
                        </a:rPr>
                        <a:t>Показатель муниципальной программы</a:t>
                      </a:r>
                      <a:endParaRPr lang="ru-RU" sz="1050" b="0" i="0" u="none" strike="noStrike">
                        <a:solidFill>
                          <a:srgbClr val="000000"/>
                        </a:solidFill>
                        <a:effectLst/>
                        <a:latin typeface="Arial" panose="020B0604020202020204" pitchFamily="34" charset="0"/>
                      </a:endParaRPr>
                    </a:p>
                  </a:txBody>
                  <a:tcPr marL="5817" marR="5817" marT="5817" marB="0" anchor="ctr"/>
                </a:tc>
                <a:tc>
                  <a:txBody>
                    <a:bodyPr/>
                    <a:lstStyle/>
                    <a:p>
                      <a:pPr algn="ctr" fontAlgn="ctr"/>
                      <a:r>
                        <a:rPr lang="ru-RU" sz="1050" u="none" strike="noStrike">
                          <a:effectLst/>
                        </a:rPr>
                        <a:t>Процент</a:t>
                      </a:r>
                      <a:endParaRPr lang="ru-RU" sz="1050" b="0" i="0" u="none" strike="noStrike">
                        <a:solidFill>
                          <a:srgbClr val="000000"/>
                        </a:solidFill>
                        <a:effectLst/>
                        <a:latin typeface="Arial" panose="020B0604020202020204" pitchFamily="34" charset="0"/>
                      </a:endParaRPr>
                    </a:p>
                  </a:txBody>
                  <a:tcPr marL="5817" marR="5817" marT="5817" marB="0" anchor="ctr"/>
                </a:tc>
                <a:tc>
                  <a:txBody>
                    <a:bodyPr/>
                    <a:lstStyle/>
                    <a:p>
                      <a:pPr algn="ctr" fontAlgn="ctr"/>
                      <a:r>
                        <a:rPr lang="ru-RU" sz="1050" u="none" strike="noStrike">
                          <a:effectLst/>
                        </a:rPr>
                        <a:t>100</a:t>
                      </a:r>
                      <a:endParaRPr lang="ru-RU" sz="1050" b="0" i="0" u="none" strike="noStrike">
                        <a:solidFill>
                          <a:srgbClr val="000000"/>
                        </a:solidFill>
                        <a:effectLst/>
                        <a:latin typeface="Arial" panose="020B0604020202020204" pitchFamily="34" charset="0"/>
                      </a:endParaRPr>
                    </a:p>
                  </a:txBody>
                  <a:tcPr marL="5817" marR="5817" marT="5817" marB="0" anchor="ctr"/>
                </a:tc>
                <a:tc>
                  <a:txBody>
                    <a:bodyPr/>
                    <a:lstStyle/>
                    <a:p>
                      <a:pPr algn="ctr" fontAlgn="t"/>
                      <a:r>
                        <a:rPr lang="ru-RU" sz="900" b="0" i="0" u="none" strike="noStrike" dirty="0">
                          <a:solidFill>
                            <a:srgbClr val="000000"/>
                          </a:solidFill>
                          <a:effectLst/>
                          <a:latin typeface="+mn-lt"/>
                        </a:rPr>
                        <a:t>99,7</a:t>
                      </a:r>
                    </a:p>
                  </a:txBody>
                  <a:tcPr marL="9525" marR="9525" marT="9525" marB="0" anchor="ctr"/>
                </a:tc>
                <a:tc>
                  <a:txBody>
                    <a:bodyPr/>
                    <a:lstStyle/>
                    <a:p>
                      <a:pPr algn="ctr" fontAlgn="ctr"/>
                      <a:r>
                        <a:rPr lang="ru-RU" sz="1050" u="none" strike="noStrike">
                          <a:effectLst/>
                        </a:rPr>
                        <a:t>100</a:t>
                      </a:r>
                      <a:endParaRPr lang="ru-RU" sz="1050" b="0" i="0" u="none" strike="noStrike">
                        <a:solidFill>
                          <a:srgbClr val="000000"/>
                        </a:solidFill>
                        <a:effectLst/>
                        <a:latin typeface="Arial" panose="020B0604020202020204" pitchFamily="34" charset="0"/>
                      </a:endParaRPr>
                    </a:p>
                  </a:txBody>
                  <a:tcPr marL="5817" marR="5817" marT="5817" marB="0" anchor="ctr"/>
                </a:tc>
                <a:tc>
                  <a:txBody>
                    <a:bodyPr/>
                    <a:lstStyle/>
                    <a:p>
                      <a:pPr algn="ctr" fontAlgn="ctr"/>
                      <a:r>
                        <a:rPr lang="ru-RU" sz="1050" u="none" strike="noStrike">
                          <a:effectLst/>
                        </a:rPr>
                        <a:t>100</a:t>
                      </a:r>
                      <a:endParaRPr lang="ru-RU" sz="1050" b="0" i="0" u="none" strike="noStrike">
                        <a:solidFill>
                          <a:srgbClr val="000000"/>
                        </a:solidFill>
                        <a:effectLst/>
                        <a:latin typeface="Arial" panose="020B0604020202020204" pitchFamily="34" charset="0"/>
                      </a:endParaRPr>
                    </a:p>
                  </a:txBody>
                  <a:tcPr marL="5817" marR="5817" marT="5817" marB="0" anchor="ctr"/>
                </a:tc>
                <a:tc>
                  <a:txBody>
                    <a:bodyPr/>
                    <a:lstStyle/>
                    <a:p>
                      <a:pPr algn="ctr" fontAlgn="ctr"/>
                      <a:r>
                        <a:rPr lang="ru-RU" sz="1050" u="none" strike="noStrike">
                          <a:effectLst/>
                        </a:rPr>
                        <a:t>100</a:t>
                      </a:r>
                      <a:endParaRPr lang="ru-RU" sz="1050" b="0" i="0" u="none" strike="noStrike">
                        <a:solidFill>
                          <a:srgbClr val="000000"/>
                        </a:solidFill>
                        <a:effectLst/>
                        <a:latin typeface="Arial" panose="020B0604020202020204" pitchFamily="34" charset="0"/>
                      </a:endParaRPr>
                    </a:p>
                  </a:txBody>
                  <a:tcPr marL="5817" marR="5817" marT="5817" marB="0" anchor="ctr"/>
                </a:tc>
                <a:tc>
                  <a:txBody>
                    <a:bodyPr/>
                    <a:lstStyle/>
                    <a:p>
                      <a:pPr algn="ctr" fontAlgn="ctr"/>
                      <a:r>
                        <a:rPr lang="ru-RU" sz="1050" u="none" strike="noStrike">
                          <a:effectLst/>
                        </a:rPr>
                        <a:t>100</a:t>
                      </a:r>
                      <a:endParaRPr lang="ru-RU" sz="1050" b="0" i="0" u="none" strike="noStrike">
                        <a:solidFill>
                          <a:srgbClr val="000000"/>
                        </a:solidFill>
                        <a:effectLst/>
                        <a:latin typeface="Arial" panose="020B0604020202020204" pitchFamily="34" charset="0"/>
                      </a:endParaRPr>
                    </a:p>
                  </a:txBody>
                  <a:tcPr marL="5817" marR="5817" marT="5817" marB="0" anchor="ctr"/>
                </a:tc>
                <a:extLst>
                  <a:ext uri="{0D108BD9-81ED-4DB2-BD59-A6C34878D82A}">
                    <a16:rowId xmlns:a16="http://schemas.microsoft.com/office/drawing/2014/main" val="3994891819"/>
                  </a:ext>
                </a:extLst>
              </a:tr>
              <a:tr h="504864">
                <a:tc>
                  <a:txBody>
                    <a:bodyPr/>
                    <a:lstStyle/>
                    <a:p>
                      <a:pPr algn="l" fontAlgn="ctr"/>
                      <a:r>
                        <a:rPr lang="ru-RU" sz="1050" u="none" strike="noStrike">
                          <a:effectLst/>
                        </a:rPr>
                        <a:t>Выполнение мероприятий по подготовке и проведению Всероссийской переписи населения 2020 года </a:t>
                      </a:r>
                      <a:endParaRPr lang="ru-RU" sz="1050" b="0" i="0" u="none" strike="noStrike">
                        <a:solidFill>
                          <a:srgbClr val="000000"/>
                        </a:solidFill>
                        <a:effectLst/>
                        <a:latin typeface="Arial" panose="020B0604020202020204" pitchFamily="34" charset="0"/>
                      </a:endParaRPr>
                    </a:p>
                  </a:txBody>
                  <a:tcPr marL="5817" marR="5817" marT="5817" marB="0" anchor="ctr"/>
                </a:tc>
                <a:tc>
                  <a:txBody>
                    <a:bodyPr/>
                    <a:lstStyle/>
                    <a:p>
                      <a:pPr algn="ctr" fontAlgn="ctr"/>
                      <a:r>
                        <a:rPr lang="ru-RU" sz="1050" u="none" strike="noStrike">
                          <a:effectLst/>
                        </a:rPr>
                        <a:t>Показатель муниципальной программы</a:t>
                      </a:r>
                      <a:endParaRPr lang="ru-RU" sz="1050" b="0" i="0" u="none" strike="noStrike">
                        <a:solidFill>
                          <a:srgbClr val="000000"/>
                        </a:solidFill>
                        <a:effectLst/>
                        <a:latin typeface="Arial" panose="020B0604020202020204" pitchFamily="34" charset="0"/>
                      </a:endParaRPr>
                    </a:p>
                  </a:txBody>
                  <a:tcPr marL="5817" marR="5817" marT="5817" marB="0" anchor="ctr"/>
                </a:tc>
                <a:tc>
                  <a:txBody>
                    <a:bodyPr/>
                    <a:lstStyle/>
                    <a:p>
                      <a:pPr algn="ctr" fontAlgn="ctr"/>
                      <a:r>
                        <a:rPr lang="ru-RU" sz="1050" u="none" strike="noStrike">
                          <a:effectLst/>
                        </a:rPr>
                        <a:t>Процент</a:t>
                      </a:r>
                      <a:endParaRPr lang="ru-RU" sz="1050" b="0" i="0" u="none" strike="noStrike">
                        <a:solidFill>
                          <a:srgbClr val="000000"/>
                        </a:solidFill>
                        <a:effectLst/>
                        <a:latin typeface="Arial" panose="020B0604020202020204" pitchFamily="34" charset="0"/>
                      </a:endParaRPr>
                    </a:p>
                  </a:txBody>
                  <a:tcPr marL="5817" marR="5817" marT="5817" marB="0" anchor="ctr"/>
                </a:tc>
                <a:tc>
                  <a:txBody>
                    <a:bodyPr/>
                    <a:lstStyle/>
                    <a:p>
                      <a:pPr algn="ctr" fontAlgn="ctr"/>
                      <a:r>
                        <a:rPr lang="ru-RU" sz="1050" u="none" strike="noStrike">
                          <a:effectLst/>
                        </a:rPr>
                        <a:t>-</a:t>
                      </a:r>
                      <a:endParaRPr lang="ru-RU" sz="1050" b="0" i="0" u="none" strike="noStrike">
                        <a:solidFill>
                          <a:srgbClr val="000000"/>
                        </a:solidFill>
                        <a:effectLst/>
                        <a:latin typeface="Arial" panose="020B0604020202020204" pitchFamily="34" charset="0"/>
                      </a:endParaRPr>
                    </a:p>
                  </a:txBody>
                  <a:tcPr marL="5817" marR="5817" marT="5817" marB="0" anchor="ctr"/>
                </a:tc>
                <a:tc>
                  <a:txBody>
                    <a:bodyPr/>
                    <a:lstStyle/>
                    <a:p>
                      <a:pPr algn="ctr" fontAlgn="t"/>
                      <a:r>
                        <a:rPr lang="ru-RU" sz="900" b="0" i="0" u="none" strike="noStrike" dirty="0">
                          <a:solidFill>
                            <a:srgbClr val="000000"/>
                          </a:solidFill>
                          <a:effectLst/>
                          <a:latin typeface="+mn-lt"/>
                        </a:rPr>
                        <a:t>100</a:t>
                      </a:r>
                    </a:p>
                  </a:txBody>
                  <a:tcPr marL="9525" marR="9525" marT="9525" marB="0" anchor="ctr"/>
                </a:tc>
                <a:tc>
                  <a:txBody>
                    <a:bodyPr/>
                    <a:lstStyle/>
                    <a:p>
                      <a:pPr algn="ctr" fontAlgn="ctr"/>
                      <a:r>
                        <a:rPr lang="ru-RU" sz="1050" u="none" strike="noStrike">
                          <a:effectLst/>
                        </a:rPr>
                        <a:t>100</a:t>
                      </a:r>
                      <a:endParaRPr lang="ru-RU" sz="1050" b="0" i="0" u="none" strike="noStrike">
                        <a:solidFill>
                          <a:srgbClr val="000000"/>
                        </a:solidFill>
                        <a:effectLst/>
                        <a:latin typeface="Arial" panose="020B0604020202020204" pitchFamily="34" charset="0"/>
                      </a:endParaRPr>
                    </a:p>
                  </a:txBody>
                  <a:tcPr marL="5817" marR="5817" marT="5817" marB="0" anchor="ctr"/>
                </a:tc>
                <a:tc>
                  <a:txBody>
                    <a:bodyPr/>
                    <a:lstStyle/>
                    <a:p>
                      <a:pPr algn="ctr" fontAlgn="ctr"/>
                      <a:r>
                        <a:rPr lang="ru-RU" sz="1050" u="none" strike="noStrike">
                          <a:effectLst/>
                        </a:rPr>
                        <a:t>100</a:t>
                      </a:r>
                      <a:endParaRPr lang="ru-RU" sz="1050" b="0" i="0" u="none" strike="noStrike">
                        <a:solidFill>
                          <a:srgbClr val="000000"/>
                        </a:solidFill>
                        <a:effectLst/>
                        <a:latin typeface="Arial" panose="020B0604020202020204" pitchFamily="34" charset="0"/>
                      </a:endParaRPr>
                    </a:p>
                  </a:txBody>
                  <a:tcPr marL="5817" marR="5817" marT="5817" marB="0" anchor="ctr"/>
                </a:tc>
                <a:tc>
                  <a:txBody>
                    <a:bodyPr/>
                    <a:lstStyle/>
                    <a:p>
                      <a:pPr algn="ctr" fontAlgn="ctr"/>
                      <a:r>
                        <a:rPr lang="ru-RU" sz="1050" u="none" strike="noStrike">
                          <a:effectLst/>
                        </a:rPr>
                        <a:t>100</a:t>
                      </a:r>
                      <a:endParaRPr lang="ru-RU" sz="1050" b="0" i="0" u="none" strike="noStrike">
                        <a:solidFill>
                          <a:srgbClr val="000000"/>
                        </a:solidFill>
                        <a:effectLst/>
                        <a:latin typeface="Arial" panose="020B0604020202020204" pitchFamily="34" charset="0"/>
                      </a:endParaRPr>
                    </a:p>
                  </a:txBody>
                  <a:tcPr marL="5817" marR="5817" marT="5817" marB="0" anchor="ctr"/>
                </a:tc>
                <a:tc>
                  <a:txBody>
                    <a:bodyPr/>
                    <a:lstStyle/>
                    <a:p>
                      <a:pPr algn="ctr" fontAlgn="ctr"/>
                      <a:r>
                        <a:rPr lang="ru-RU" sz="1050" u="none" strike="noStrike">
                          <a:effectLst/>
                        </a:rPr>
                        <a:t>100</a:t>
                      </a:r>
                      <a:endParaRPr lang="ru-RU" sz="1050" b="0" i="0" u="none" strike="noStrike">
                        <a:solidFill>
                          <a:srgbClr val="000000"/>
                        </a:solidFill>
                        <a:effectLst/>
                        <a:latin typeface="Arial" panose="020B0604020202020204" pitchFamily="34" charset="0"/>
                      </a:endParaRPr>
                    </a:p>
                  </a:txBody>
                  <a:tcPr marL="5817" marR="5817" marT="5817" marB="0" anchor="ctr"/>
                </a:tc>
                <a:extLst>
                  <a:ext uri="{0D108BD9-81ED-4DB2-BD59-A6C34878D82A}">
                    <a16:rowId xmlns:a16="http://schemas.microsoft.com/office/drawing/2014/main" val="1514636612"/>
                  </a:ext>
                </a:extLst>
              </a:tr>
              <a:tr h="336576">
                <a:tc>
                  <a:txBody>
                    <a:bodyPr/>
                    <a:lstStyle/>
                    <a:p>
                      <a:pPr algn="l" fontAlgn="ctr"/>
                      <a:r>
                        <a:rPr lang="ru-RU" sz="1050" u="none" strike="noStrike">
                          <a:effectLst/>
                        </a:rPr>
                        <a:t>Подпрограмма VI «Развитие туризма в Московской области»</a:t>
                      </a:r>
                      <a:endParaRPr lang="ru-RU" sz="1050" b="1" i="0" u="none" strike="noStrike">
                        <a:solidFill>
                          <a:srgbClr val="000000"/>
                        </a:solidFill>
                        <a:effectLst/>
                        <a:latin typeface="Arial" panose="020B0604020202020204" pitchFamily="34" charset="0"/>
                      </a:endParaRPr>
                    </a:p>
                  </a:txBody>
                  <a:tcPr marL="5817" marR="5817" marT="5817" marB="0" anchor="ctr"/>
                </a:tc>
                <a:tc>
                  <a:txBody>
                    <a:bodyPr/>
                    <a:lstStyle/>
                    <a:p>
                      <a:pPr algn="ctr" fontAlgn="ctr"/>
                      <a:r>
                        <a:rPr lang="ru-RU" sz="1050" u="none" strike="noStrike">
                          <a:effectLst/>
                        </a:rPr>
                        <a:t> </a:t>
                      </a:r>
                      <a:endParaRPr lang="ru-RU" sz="1050" b="0" i="0" u="none" strike="noStrike">
                        <a:solidFill>
                          <a:srgbClr val="000000"/>
                        </a:solidFill>
                        <a:effectLst/>
                        <a:latin typeface="Arial" panose="020B0604020202020204" pitchFamily="34" charset="0"/>
                      </a:endParaRPr>
                    </a:p>
                  </a:txBody>
                  <a:tcPr marL="5817" marR="5817" marT="5817" marB="0" anchor="ctr"/>
                </a:tc>
                <a:tc>
                  <a:txBody>
                    <a:bodyPr/>
                    <a:lstStyle/>
                    <a:p>
                      <a:pPr algn="ctr" fontAlgn="ctr"/>
                      <a:r>
                        <a:rPr lang="ru-RU" sz="1050" u="none" strike="noStrike">
                          <a:effectLst/>
                        </a:rPr>
                        <a:t> </a:t>
                      </a:r>
                      <a:endParaRPr lang="ru-RU" sz="1050" b="0" i="0" u="none" strike="noStrike">
                        <a:solidFill>
                          <a:srgbClr val="000000"/>
                        </a:solidFill>
                        <a:effectLst/>
                        <a:latin typeface="Arial" panose="020B0604020202020204" pitchFamily="34" charset="0"/>
                      </a:endParaRPr>
                    </a:p>
                  </a:txBody>
                  <a:tcPr marL="5817" marR="5817" marT="5817" marB="0" anchor="ctr"/>
                </a:tc>
                <a:tc>
                  <a:txBody>
                    <a:bodyPr/>
                    <a:lstStyle/>
                    <a:p>
                      <a:pPr algn="ctr" fontAlgn="ctr"/>
                      <a:r>
                        <a:rPr lang="ru-RU" sz="1050" u="none" strike="noStrike">
                          <a:effectLst/>
                        </a:rPr>
                        <a:t> </a:t>
                      </a:r>
                      <a:endParaRPr lang="ru-RU" sz="1050" b="0" i="0" u="none" strike="noStrike">
                        <a:solidFill>
                          <a:srgbClr val="000000"/>
                        </a:solidFill>
                        <a:effectLst/>
                        <a:latin typeface="Arial" panose="020B0604020202020204" pitchFamily="34" charset="0"/>
                      </a:endParaRPr>
                    </a:p>
                  </a:txBody>
                  <a:tcPr marL="5817" marR="5817" marT="5817" marB="0" anchor="ctr"/>
                </a:tc>
                <a:tc>
                  <a:txBody>
                    <a:bodyPr/>
                    <a:lstStyle/>
                    <a:p>
                      <a:pPr algn="ctr" fontAlgn="ctr"/>
                      <a:r>
                        <a:rPr lang="ru-RU" sz="1050" u="none" strike="noStrike">
                          <a:effectLst/>
                        </a:rPr>
                        <a:t> </a:t>
                      </a:r>
                      <a:endParaRPr lang="ru-RU" sz="1050" b="0" i="0" u="none" strike="noStrike">
                        <a:solidFill>
                          <a:srgbClr val="000000"/>
                        </a:solidFill>
                        <a:effectLst/>
                        <a:latin typeface="Arial" panose="020B0604020202020204" pitchFamily="34" charset="0"/>
                      </a:endParaRPr>
                    </a:p>
                  </a:txBody>
                  <a:tcPr marL="5817" marR="5817" marT="5817" marB="0" anchor="ctr"/>
                </a:tc>
                <a:tc>
                  <a:txBody>
                    <a:bodyPr/>
                    <a:lstStyle/>
                    <a:p>
                      <a:pPr algn="ctr" fontAlgn="ctr"/>
                      <a:r>
                        <a:rPr lang="ru-RU" sz="1050" u="none" strike="noStrike">
                          <a:effectLst/>
                        </a:rPr>
                        <a:t> </a:t>
                      </a:r>
                      <a:endParaRPr lang="ru-RU" sz="1050" b="0" i="0" u="none" strike="noStrike">
                        <a:solidFill>
                          <a:srgbClr val="000000"/>
                        </a:solidFill>
                        <a:effectLst/>
                        <a:latin typeface="Arial" panose="020B0604020202020204" pitchFamily="34" charset="0"/>
                      </a:endParaRPr>
                    </a:p>
                  </a:txBody>
                  <a:tcPr marL="5817" marR="5817" marT="5817" marB="0" anchor="ctr"/>
                </a:tc>
                <a:tc>
                  <a:txBody>
                    <a:bodyPr/>
                    <a:lstStyle/>
                    <a:p>
                      <a:pPr algn="ctr" fontAlgn="ctr"/>
                      <a:r>
                        <a:rPr lang="ru-RU" sz="1050" u="none" strike="noStrike">
                          <a:effectLst/>
                        </a:rPr>
                        <a:t> </a:t>
                      </a:r>
                      <a:endParaRPr lang="ru-RU" sz="1050" b="0" i="0" u="none" strike="noStrike">
                        <a:solidFill>
                          <a:srgbClr val="000000"/>
                        </a:solidFill>
                        <a:effectLst/>
                        <a:latin typeface="Arial" panose="020B0604020202020204" pitchFamily="34" charset="0"/>
                      </a:endParaRPr>
                    </a:p>
                  </a:txBody>
                  <a:tcPr marL="5817" marR="5817" marT="5817" marB="0" anchor="ctr"/>
                </a:tc>
                <a:tc>
                  <a:txBody>
                    <a:bodyPr/>
                    <a:lstStyle/>
                    <a:p>
                      <a:pPr algn="ctr" fontAlgn="ctr"/>
                      <a:r>
                        <a:rPr lang="ru-RU" sz="1050" u="none" strike="noStrike">
                          <a:effectLst/>
                        </a:rPr>
                        <a:t> </a:t>
                      </a:r>
                      <a:endParaRPr lang="ru-RU" sz="1050" b="0" i="0" u="none" strike="noStrike">
                        <a:solidFill>
                          <a:srgbClr val="000000"/>
                        </a:solidFill>
                        <a:effectLst/>
                        <a:latin typeface="Calibri" panose="020F0502020204030204" pitchFamily="34" charset="0"/>
                      </a:endParaRPr>
                    </a:p>
                  </a:txBody>
                  <a:tcPr marL="5817" marR="5817" marT="5817" marB="0" anchor="ctr"/>
                </a:tc>
                <a:tc>
                  <a:txBody>
                    <a:bodyPr/>
                    <a:lstStyle/>
                    <a:p>
                      <a:pPr algn="ctr" fontAlgn="ctr"/>
                      <a:r>
                        <a:rPr lang="ru-RU" sz="1050" u="none" strike="noStrike">
                          <a:effectLst/>
                        </a:rPr>
                        <a:t> </a:t>
                      </a:r>
                      <a:endParaRPr lang="ru-RU" sz="1050" b="0" i="0" u="none" strike="noStrike">
                        <a:solidFill>
                          <a:srgbClr val="000000"/>
                        </a:solidFill>
                        <a:effectLst/>
                        <a:latin typeface="Calibri" panose="020F0502020204030204" pitchFamily="34" charset="0"/>
                      </a:endParaRPr>
                    </a:p>
                  </a:txBody>
                  <a:tcPr marL="5817" marR="5817" marT="5817" marB="0" anchor="ctr"/>
                </a:tc>
                <a:extLst>
                  <a:ext uri="{0D108BD9-81ED-4DB2-BD59-A6C34878D82A}">
                    <a16:rowId xmlns:a16="http://schemas.microsoft.com/office/drawing/2014/main" val="1041705100"/>
                  </a:ext>
                </a:extLst>
              </a:tr>
              <a:tr h="504864">
                <a:tc>
                  <a:txBody>
                    <a:bodyPr/>
                    <a:lstStyle/>
                    <a:p>
                      <a:pPr algn="l" fontAlgn="ctr"/>
                      <a:r>
                        <a:rPr lang="ru-RU" sz="1050" u="none" strike="noStrike">
                          <a:effectLst/>
                        </a:rPr>
                        <a:t>Увеличение туристского и экскурсионного потока в Московскую область</a:t>
                      </a:r>
                      <a:endParaRPr lang="ru-RU" sz="1050" b="0" i="0" u="none" strike="noStrike">
                        <a:solidFill>
                          <a:srgbClr val="000000"/>
                        </a:solidFill>
                        <a:effectLst/>
                        <a:latin typeface="Arial" panose="020B0604020202020204" pitchFamily="34" charset="0"/>
                      </a:endParaRPr>
                    </a:p>
                  </a:txBody>
                  <a:tcPr marL="5817" marR="5817" marT="5817" marB="0" anchor="ctr"/>
                </a:tc>
                <a:tc>
                  <a:txBody>
                    <a:bodyPr/>
                    <a:lstStyle/>
                    <a:p>
                      <a:pPr algn="ctr" fontAlgn="ctr"/>
                      <a:r>
                        <a:rPr lang="ru-RU" sz="1050" u="none" strike="noStrike">
                          <a:effectLst/>
                        </a:rPr>
                        <a:t>Показатель муниципальной программы</a:t>
                      </a:r>
                      <a:endParaRPr lang="ru-RU" sz="1050" b="0" i="0" u="none" strike="noStrike">
                        <a:solidFill>
                          <a:srgbClr val="000000"/>
                        </a:solidFill>
                        <a:effectLst/>
                        <a:latin typeface="Arial" panose="020B0604020202020204" pitchFamily="34" charset="0"/>
                      </a:endParaRPr>
                    </a:p>
                  </a:txBody>
                  <a:tcPr marL="5817" marR="5817" marT="5817" marB="0" anchor="ctr"/>
                </a:tc>
                <a:tc>
                  <a:txBody>
                    <a:bodyPr/>
                    <a:lstStyle/>
                    <a:p>
                      <a:pPr algn="ctr" fontAlgn="ctr"/>
                      <a:r>
                        <a:rPr lang="ru-RU" sz="1050" u="none" strike="noStrike">
                          <a:effectLst/>
                        </a:rPr>
                        <a:t>Миллион человек</a:t>
                      </a:r>
                      <a:endParaRPr lang="ru-RU" sz="1050" b="0" i="0" u="none" strike="noStrike">
                        <a:solidFill>
                          <a:srgbClr val="000000"/>
                        </a:solidFill>
                        <a:effectLst/>
                        <a:latin typeface="Arial" panose="020B0604020202020204" pitchFamily="34" charset="0"/>
                      </a:endParaRPr>
                    </a:p>
                  </a:txBody>
                  <a:tcPr marL="5817" marR="5817" marT="5817" marB="0" anchor="ctr"/>
                </a:tc>
                <a:tc>
                  <a:txBody>
                    <a:bodyPr/>
                    <a:lstStyle/>
                    <a:p>
                      <a:pPr algn="ctr" fontAlgn="ctr"/>
                      <a:r>
                        <a:rPr lang="ru-RU" sz="1050" u="none" strike="noStrike">
                          <a:effectLst/>
                        </a:rPr>
                        <a:t>0,00375</a:t>
                      </a:r>
                      <a:endParaRPr lang="ru-RU" sz="1050" b="0" i="0" u="none" strike="noStrike">
                        <a:solidFill>
                          <a:srgbClr val="000000"/>
                        </a:solidFill>
                        <a:effectLst/>
                        <a:latin typeface="Arial" panose="020B0604020202020204" pitchFamily="34" charset="0"/>
                      </a:endParaRPr>
                    </a:p>
                  </a:txBody>
                  <a:tcPr marL="5817" marR="5817" marT="5817" marB="0" anchor="ctr"/>
                </a:tc>
                <a:tc>
                  <a:txBody>
                    <a:bodyPr/>
                    <a:lstStyle/>
                    <a:p>
                      <a:pPr algn="ctr" fontAlgn="t"/>
                      <a:r>
                        <a:rPr lang="ru-RU" sz="900" b="0" i="0" u="none" strike="noStrike" dirty="0">
                          <a:solidFill>
                            <a:srgbClr val="000000"/>
                          </a:solidFill>
                          <a:effectLst/>
                          <a:latin typeface="+mn-lt"/>
                        </a:rPr>
                        <a:t>0,01013</a:t>
                      </a:r>
                    </a:p>
                  </a:txBody>
                  <a:tcPr marL="9525" marR="9525" marT="9525" marB="0" anchor="ctr"/>
                </a:tc>
                <a:tc>
                  <a:txBody>
                    <a:bodyPr/>
                    <a:lstStyle/>
                    <a:p>
                      <a:pPr algn="ctr" fontAlgn="ctr"/>
                      <a:r>
                        <a:rPr lang="ru-RU" sz="1050" u="none" strike="noStrike" dirty="0">
                          <a:effectLst/>
                        </a:rPr>
                        <a:t>0,00433</a:t>
                      </a:r>
                      <a:endParaRPr lang="ru-RU" sz="1050" b="0" i="0" u="none" strike="noStrike" dirty="0">
                        <a:solidFill>
                          <a:srgbClr val="000000"/>
                        </a:solidFill>
                        <a:effectLst/>
                        <a:latin typeface="Arial" panose="020B0604020202020204" pitchFamily="34" charset="0"/>
                      </a:endParaRPr>
                    </a:p>
                  </a:txBody>
                  <a:tcPr marL="5817" marR="5817" marT="5817" marB="0" anchor="ctr"/>
                </a:tc>
                <a:tc>
                  <a:txBody>
                    <a:bodyPr/>
                    <a:lstStyle/>
                    <a:p>
                      <a:pPr algn="ctr" fontAlgn="ctr"/>
                      <a:r>
                        <a:rPr lang="ru-RU" sz="1050" u="none" strike="noStrike" dirty="0">
                          <a:effectLst/>
                        </a:rPr>
                        <a:t>0,00455</a:t>
                      </a:r>
                      <a:endParaRPr lang="ru-RU" sz="1050" b="0" i="0" u="none" strike="noStrike" dirty="0">
                        <a:solidFill>
                          <a:srgbClr val="000000"/>
                        </a:solidFill>
                        <a:effectLst/>
                        <a:latin typeface="Arial" panose="020B0604020202020204" pitchFamily="34" charset="0"/>
                      </a:endParaRPr>
                    </a:p>
                  </a:txBody>
                  <a:tcPr marL="5817" marR="5817" marT="5817" marB="0" anchor="ctr"/>
                </a:tc>
                <a:tc>
                  <a:txBody>
                    <a:bodyPr/>
                    <a:lstStyle/>
                    <a:p>
                      <a:pPr algn="ctr" fontAlgn="ctr"/>
                      <a:r>
                        <a:rPr lang="ru-RU" sz="1050" u="none" strike="noStrike" dirty="0">
                          <a:effectLst/>
                        </a:rPr>
                        <a:t>0,00488</a:t>
                      </a:r>
                      <a:endParaRPr lang="ru-RU" sz="1050" b="0" i="0" u="none" strike="noStrike" dirty="0">
                        <a:solidFill>
                          <a:srgbClr val="000000"/>
                        </a:solidFill>
                        <a:effectLst/>
                        <a:latin typeface="Calibri" panose="020F0502020204030204" pitchFamily="34" charset="0"/>
                      </a:endParaRPr>
                    </a:p>
                  </a:txBody>
                  <a:tcPr marL="5817" marR="5817" marT="5817" marB="0" anchor="ctr"/>
                </a:tc>
                <a:tc>
                  <a:txBody>
                    <a:bodyPr/>
                    <a:lstStyle/>
                    <a:p>
                      <a:pPr algn="ctr" fontAlgn="ctr"/>
                      <a:r>
                        <a:rPr lang="ru-RU" sz="1050" u="none" strike="noStrike">
                          <a:effectLst/>
                        </a:rPr>
                        <a:t>0,00488</a:t>
                      </a:r>
                      <a:endParaRPr lang="ru-RU" sz="1050" b="0" i="0" u="none" strike="noStrike">
                        <a:solidFill>
                          <a:srgbClr val="000000"/>
                        </a:solidFill>
                        <a:effectLst/>
                        <a:latin typeface="Calibri" panose="020F0502020204030204" pitchFamily="34" charset="0"/>
                      </a:endParaRPr>
                    </a:p>
                  </a:txBody>
                  <a:tcPr marL="5817" marR="5817" marT="5817" marB="0" anchor="ctr"/>
                </a:tc>
                <a:extLst>
                  <a:ext uri="{0D108BD9-81ED-4DB2-BD59-A6C34878D82A}">
                    <a16:rowId xmlns:a16="http://schemas.microsoft.com/office/drawing/2014/main" val="2176547925"/>
                  </a:ext>
                </a:extLst>
              </a:tr>
              <a:tr h="504864">
                <a:tc>
                  <a:txBody>
                    <a:bodyPr/>
                    <a:lstStyle/>
                    <a:p>
                      <a:pPr algn="l" fontAlgn="ctr"/>
                      <a:r>
                        <a:rPr lang="ru-RU" sz="1050" u="none" strike="noStrike" dirty="0">
                          <a:effectLst/>
                        </a:rPr>
                        <a:t>Количество благоустроенных пешеходных туристских маршрутов и пешеходных зон, включая велосипедные дорожки </a:t>
                      </a:r>
                      <a:endParaRPr lang="ru-RU" sz="1050" b="0" i="0" u="none" strike="noStrike" dirty="0">
                        <a:solidFill>
                          <a:srgbClr val="000000"/>
                        </a:solidFill>
                        <a:effectLst/>
                        <a:latin typeface="Arial" panose="020B0604020202020204" pitchFamily="34" charset="0"/>
                      </a:endParaRPr>
                    </a:p>
                  </a:txBody>
                  <a:tcPr marL="5817" marR="5817" marT="5817" marB="0" anchor="ctr"/>
                </a:tc>
                <a:tc>
                  <a:txBody>
                    <a:bodyPr/>
                    <a:lstStyle/>
                    <a:p>
                      <a:pPr algn="ctr" fontAlgn="ctr"/>
                      <a:r>
                        <a:rPr lang="ru-RU" sz="1050" u="none" strike="noStrike">
                          <a:effectLst/>
                        </a:rPr>
                        <a:t>Показатель муниципальной программы</a:t>
                      </a:r>
                      <a:endParaRPr lang="ru-RU" sz="1050" b="0" i="0" u="none" strike="noStrike">
                        <a:solidFill>
                          <a:srgbClr val="000000"/>
                        </a:solidFill>
                        <a:effectLst/>
                        <a:latin typeface="Arial" panose="020B0604020202020204" pitchFamily="34" charset="0"/>
                      </a:endParaRPr>
                    </a:p>
                  </a:txBody>
                  <a:tcPr marL="5817" marR="5817" marT="5817" marB="0" anchor="ctr"/>
                </a:tc>
                <a:tc>
                  <a:txBody>
                    <a:bodyPr/>
                    <a:lstStyle/>
                    <a:p>
                      <a:pPr algn="ctr" fontAlgn="ctr"/>
                      <a:r>
                        <a:rPr lang="ru-RU" sz="1050" u="none" strike="noStrike">
                          <a:effectLst/>
                        </a:rPr>
                        <a:t>Единица</a:t>
                      </a:r>
                      <a:endParaRPr lang="ru-RU" sz="1050" b="0" i="0" u="none" strike="noStrike">
                        <a:solidFill>
                          <a:srgbClr val="000000"/>
                        </a:solidFill>
                        <a:effectLst/>
                        <a:latin typeface="Arial" panose="020B0604020202020204" pitchFamily="34" charset="0"/>
                      </a:endParaRPr>
                    </a:p>
                  </a:txBody>
                  <a:tcPr marL="5817" marR="5817" marT="5817" marB="0" anchor="ctr"/>
                </a:tc>
                <a:tc>
                  <a:txBody>
                    <a:bodyPr/>
                    <a:lstStyle/>
                    <a:p>
                      <a:pPr algn="ctr" fontAlgn="ctr"/>
                      <a:r>
                        <a:rPr lang="ru-RU" sz="1050" u="none" strike="noStrike">
                          <a:effectLst/>
                        </a:rPr>
                        <a:t>4</a:t>
                      </a:r>
                      <a:endParaRPr lang="ru-RU" sz="1050" b="0" i="0" u="none" strike="noStrike">
                        <a:solidFill>
                          <a:srgbClr val="000000"/>
                        </a:solidFill>
                        <a:effectLst/>
                        <a:latin typeface="Arial" panose="020B0604020202020204" pitchFamily="34" charset="0"/>
                      </a:endParaRPr>
                    </a:p>
                  </a:txBody>
                  <a:tcPr marL="5817" marR="5817" marT="5817" marB="0" anchor="ctr"/>
                </a:tc>
                <a:tc>
                  <a:txBody>
                    <a:bodyPr/>
                    <a:lstStyle/>
                    <a:p>
                      <a:pPr algn="ctr" fontAlgn="t"/>
                      <a:r>
                        <a:rPr lang="ru-RU" sz="900" b="0" i="0" u="none" strike="noStrike" dirty="0">
                          <a:solidFill>
                            <a:srgbClr val="000000"/>
                          </a:solidFill>
                          <a:effectLst/>
                          <a:latin typeface="+mn-lt"/>
                        </a:rPr>
                        <a:t>6</a:t>
                      </a:r>
                    </a:p>
                  </a:txBody>
                  <a:tcPr marL="9525" marR="9525" marT="9525" marB="0" anchor="ctr"/>
                </a:tc>
                <a:tc>
                  <a:txBody>
                    <a:bodyPr/>
                    <a:lstStyle/>
                    <a:p>
                      <a:pPr algn="ctr" fontAlgn="ctr"/>
                      <a:r>
                        <a:rPr lang="ru-RU" sz="1050" u="none" strike="noStrike">
                          <a:effectLst/>
                        </a:rPr>
                        <a:t>6</a:t>
                      </a:r>
                      <a:endParaRPr lang="ru-RU" sz="1050" b="0" i="0" u="none" strike="noStrike">
                        <a:solidFill>
                          <a:srgbClr val="000000"/>
                        </a:solidFill>
                        <a:effectLst/>
                        <a:latin typeface="Arial" panose="020B0604020202020204" pitchFamily="34" charset="0"/>
                      </a:endParaRPr>
                    </a:p>
                  </a:txBody>
                  <a:tcPr marL="5817" marR="5817" marT="5817" marB="0" anchor="ctr"/>
                </a:tc>
                <a:tc>
                  <a:txBody>
                    <a:bodyPr/>
                    <a:lstStyle/>
                    <a:p>
                      <a:pPr algn="ctr" fontAlgn="ctr"/>
                      <a:r>
                        <a:rPr lang="ru-RU" sz="1050" u="none" strike="noStrike">
                          <a:effectLst/>
                        </a:rPr>
                        <a:t>6</a:t>
                      </a:r>
                      <a:endParaRPr lang="ru-RU" sz="1050" b="0" i="0" u="none" strike="noStrike">
                        <a:solidFill>
                          <a:srgbClr val="000000"/>
                        </a:solidFill>
                        <a:effectLst/>
                        <a:latin typeface="Arial" panose="020B0604020202020204" pitchFamily="34" charset="0"/>
                      </a:endParaRPr>
                    </a:p>
                  </a:txBody>
                  <a:tcPr marL="5817" marR="5817" marT="5817" marB="0" anchor="ctr"/>
                </a:tc>
                <a:tc>
                  <a:txBody>
                    <a:bodyPr/>
                    <a:lstStyle/>
                    <a:p>
                      <a:pPr algn="ctr" fontAlgn="ctr"/>
                      <a:r>
                        <a:rPr lang="ru-RU" sz="1050" u="none" strike="noStrike">
                          <a:effectLst/>
                        </a:rPr>
                        <a:t>6</a:t>
                      </a:r>
                      <a:endParaRPr lang="ru-RU" sz="1050" b="0" i="0" u="none" strike="noStrike">
                        <a:solidFill>
                          <a:srgbClr val="000000"/>
                        </a:solidFill>
                        <a:effectLst/>
                        <a:latin typeface="Calibri" panose="020F0502020204030204" pitchFamily="34" charset="0"/>
                      </a:endParaRPr>
                    </a:p>
                  </a:txBody>
                  <a:tcPr marL="5817" marR="5817" marT="5817" marB="0" anchor="ctr"/>
                </a:tc>
                <a:tc>
                  <a:txBody>
                    <a:bodyPr/>
                    <a:lstStyle/>
                    <a:p>
                      <a:pPr algn="ctr" fontAlgn="ctr"/>
                      <a:r>
                        <a:rPr lang="ru-RU" sz="1050" u="none" strike="noStrike">
                          <a:effectLst/>
                        </a:rPr>
                        <a:t>6</a:t>
                      </a:r>
                      <a:endParaRPr lang="ru-RU" sz="1050" b="0" i="0" u="none" strike="noStrike">
                        <a:solidFill>
                          <a:srgbClr val="000000"/>
                        </a:solidFill>
                        <a:effectLst/>
                        <a:latin typeface="Calibri" panose="020F0502020204030204" pitchFamily="34" charset="0"/>
                      </a:endParaRPr>
                    </a:p>
                  </a:txBody>
                  <a:tcPr marL="5817" marR="5817" marT="5817" marB="0" anchor="ctr"/>
                </a:tc>
                <a:extLst>
                  <a:ext uri="{0D108BD9-81ED-4DB2-BD59-A6C34878D82A}">
                    <a16:rowId xmlns:a16="http://schemas.microsoft.com/office/drawing/2014/main" val="4182434518"/>
                  </a:ext>
                </a:extLst>
              </a:tr>
              <a:tr h="504864">
                <a:tc>
                  <a:txBody>
                    <a:bodyPr/>
                    <a:lstStyle/>
                    <a:p>
                      <a:pPr algn="l" fontAlgn="ctr"/>
                      <a:r>
                        <a:rPr lang="ru-RU" sz="1050" u="none" strike="noStrike">
                          <a:effectLst/>
                        </a:rPr>
                        <a:t>Численность лиц, размещенных в коллективных средствах размещения</a:t>
                      </a:r>
                      <a:endParaRPr lang="ru-RU" sz="1050" b="0" i="0" u="none" strike="noStrike">
                        <a:solidFill>
                          <a:srgbClr val="000000"/>
                        </a:solidFill>
                        <a:effectLst/>
                        <a:latin typeface="Arial" panose="020B0604020202020204" pitchFamily="34" charset="0"/>
                      </a:endParaRPr>
                    </a:p>
                  </a:txBody>
                  <a:tcPr marL="5817" marR="5817" marT="5817" marB="0" anchor="ctr"/>
                </a:tc>
                <a:tc>
                  <a:txBody>
                    <a:bodyPr/>
                    <a:lstStyle/>
                    <a:p>
                      <a:pPr algn="ctr" fontAlgn="ctr"/>
                      <a:r>
                        <a:rPr lang="ru-RU" sz="1050" u="none" strike="noStrike">
                          <a:effectLst/>
                        </a:rPr>
                        <a:t>Показатель муниципальной программы</a:t>
                      </a:r>
                      <a:endParaRPr lang="ru-RU" sz="1050" b="0" i="0" u="none" strike="noStrike">
                        <a:solidFill>
                          <a:srgbClr val="000000"/>
                        </a:solidFill>
                        <a:effectLst/>
                        <a:latin typeface="Arial" panose="020B0604020202020204" pitchFamily="34" charset="0"/>
                      </a:endParaRPr>
                    </a:p>
                  </a:txBody>
                  <a:tcPr marL="5817" marR="5817" marT="5817" marB="0" anchor="ctr"/>
                </a:tc>
                <a:tc>
                  <a:txBody>
                    <a:bodyPr/>
                    <a:lstStyle/>
                    <a:p>
                      <a:pPr algn="ctr" fontAlgn="ctr"/>
                      <a:r>
                        <a:rPr lang="ru-RU" sz="1050" u="none" strike="noStrike">
                          <a:effectLst/>
                        </a:rPr>
                        <a:t>Тысяча человек</a:t>
                      </a:r>
                      <a:endParaRPr lang="ru-RU" sz="1050" b="0" i="0" u="none" strike="noStrike">
                        <a:solidFill>
                          <a:srgbClr val="000000"/>
                        </a:solidFill>
                        <a:effectLst/>
                        <a:latin typeface="Arial" panose="020B0604020202020204" pitchFamily="34" charset="0"/>
                      </a:endParaRPr>
                    </a:p>
                  </a:txBody>
                  <a:tcPr marL="5817" marR="5817" marT="5817" marB="0" anchor="ctr"/>
                </a:tc>
                <a:tc>
                  <a:txBody>
                    <a:bodyPr/>
                    <a:lstStyle/>
                    <a:p>
                      <a:pPr algn="ctr" fontAlgn="ctr"/>
                      <a:r>
                        <a:rPr lang="ru-RU" sz="1050" u="none" strike="noStrike">
                          <a:effectLst/>
                        </a:rPr>
                        <a:t>6,15</a:t>
                      </a:r>
                      <a:endParaRPr lang="ru-RU" sz="1050" b="0" i="0" u="none" strike="noStrike">
                        <a:solidFill>
                          <a:srgbClr val="000000"/>
                        </a:solidFill>
                        <a:effectLst/>
                        <a:latin typeface="Arial" panose="020B0604020202020204" pitchFamily="34" charset="0"/>
                      </a:endParaRPr>
                    </a:p>
                  </a:txBody>
                  <a:tcPr marL="5817" marR="5817" marT="5817" marB="0" anchor="ctr"/>
                </a:tc>
                <a:tc>
                  <a:txBody>
                    <a:bodyPr/>
                    <a:lstStyle/>
                    <a:p>
                      <a:pPr algn="ctr" fontAlgn="t"/>
                      <a:r>
                        <a:rPr lang="ru-RU" sz="900" b="0" i="0" u="none" strike="noStrike" dirty="0">
                          <a:solidFill>
                            <a:srgbClr val="000000"/>
                          </a:solidFill>
                          <a:effectLst/>
                          <a:latin typeface="+mn-lt"/>
                        </a:rPr>
                        <a:t>9,87</a:t>
                      </a:r>
                    </a:p>
                  </a:txBody>
                  <a:tcPr marL="9525" marR="9525" marT="9525" marB="0" anchor="ctr"/>
                </a:tc>
                <a:tc>
                  <a:txBody>
                    <a:bodyPr/>
                    <a:lstStyle/>
                    <a:p>
                      <a:pPr algn="ctr" fontAlgn="ctr"/>
                      <a:r>
                        <a:rPr lang="ru-RU" sz="1050" u="none" strike="noStrike" dirty="0">
                          <a:effectLst/>
                        </a:rPr>
                        <a:t>8,64</a:t>
                      </a:r>
                      <a:endParaRPr lang="ru-RU" sz="1050" b="0" i="0" u="none" strike="noStrike" dirty="0">
                        <a:solidFill>
                          <a:srgbClr val="000000"/>
                        </a:solidFill>
                        <a:effectLst/>
                        <a:latin typeface="Arial" panose="020B0604020202020204" pitchFamily="34" charset="0"/>
                      </a:endParaRPr>
                    </a:p>
                  </a:txBody>
                  <a:tcPr marL="5817" marR="5817" marT="5817" marB="0" anchor="ctr"/>
                </a:tc>
                <a:tc>
                  <a:txBody>
                    <a:bodyPr/>
                    <a:lstStyle/>
                    <a:p>
                      <a:pPr algn="ctr" fontAlgn="ctr"/>
                      <a:r>
                        <a:rPr lang="ru-RU" sz="1050" u="none" strike="noStrike" dirty="0">
                          <a:effectLst/>
                        </a:rPr>
                        <a:t>9,68</a:t>
                      </a:r>
                      <a:endParaRPr lang="ru-RU" sz="1050" b="0" i="0" u="none" strike="noStrike" dirty="0">
                        <a:solidFill>
                          <a:srgbClr val="000000"/>
                        </a:solidFill>
                        <a:effectLst/>
                        <a:latin typeface="Arial" panose="020B0604020202020204" pitchFamily="34" charset="0"/>
                      </a:endParaRPr>
                    </a:p>
                  </a:txBody>
                  <a:tcPr marL="5817" marR="5817" marT="5817" marB="0" anchor="ctr"/>
                </a:tc>
                <a:tc>
                  <a:txBody>
                    <a:bodyPr/>
                    <a:lstStyle/>
                    <a:p>
                      <a:pPr algn="ctr" fontAlgn="ctr"/>
                      <a:r>
                        <a:rPr lang="ru-RU" sz="1050" u="none" strike="noStrike" dirty="0">
                          <a:effectLst/>
                        </a:rPr>
                        <a:t>10,84</a:t>
                      </a:r>
                      <a:endParaRPr lang="ru-RU" sz="1050" b="0" i="0" u="none" strike="noStrike" dirty="0">
                        <a:solidFill>
                          <a:srgbClr val="000000"/>
                        </a:solidFill>
                        <a:effectLst/>
                        <a:latin typeface="Calibri" panose="020F0502020204030204" pitchFamily="34" charset="0"/>
                      </a:endParaRPr>
                    </a:p>
                  </a:txBody>
                  <a:tcPr marL="5817" marR="5817" marT="5817" marB="0" anchor="ctr"/>
                </a:tc>
                <a:tc>
                  <a:txBody>
                    <a:bodyPr/>
                    <a:lstStyle/>
                    <a:p>
                      <a:pPr algn="ctr" fontAlgn="ctr"/>
                      <a:r>
                        <a:rPr lang="ru-RU" sz="1050" u="none" strike="noStrike" dirty="0">
                          <a:effectLst/>
                        </a:rPr>
                        <a:t>10,84</a:t>
                      </a:r>
                      <a:endParaRPr lang="ru-RU" sz="1050" b="0" i="0" u="none" strike="noStrike" dirty="0">
                        <a:solidFill>
                          <a:srgbClr val="000000"/>
                        </a:solidFill>
                        <a:effectLst/>
                        <a:latin typeface="Calibri" panose="020F0502020204030204" pitchFamily="34" charset="0"/>
                      </a:endParaRPr>
                    </a:p>
                  </a:txBody>
                  <a:tcPr marL="5817" marR="5817" marT="5817" marB="0" anchor="ctr"/>
                </a:tc>
                <a:extLst>
                  <a:ext uri="{0D108BD9-81ED-4DB2-BD59-A6C34878D82A}">
                    <a16:rowId xmlns:a16="http://schemas.microsoft.com/office/drawing/2014/main" val="3027431553"/>
                  </a:ext>
                </a:extLst>
              </a:tr>
            </a:tbl>
          </a:graphicData>
        </a:graphic>
      </p:graphicFrame>
    </p:spTree>
    <p:extLst>
      <p:ext uri="{BB962C8B-B14F-4D97-AF65-F5344CB8AC3E}">
        <p14:creationId xmlns:p14="http://schemas.microsoft.com/office/powerpoint/2010/main" val="2880236836"/>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C76ABE35-EE31-4586-BF2E-7BF9729091A9}"/>
              </a:ext>
            </a:extLst>
          </p:cNvPr>
          <p:cNvSpPr>
            <a:spLocks noGrp="1"/>
          </p:cNvSpPr>
          <p:nvPr>
            <p:ph type="title"/>
          </p:nvPr>
        </p:nvSpPr>
        <p:spPr>
          <a:xfrm>
            <a:off x="845127" y="170694"/>
            <a:ext cx="11192963" cy="539587"/>
          </a:xfrm>
        </p:spPr>
        <p:txBody>
          <a:bodyPr>
            <a:noAutofit/>
          </a:bodyPr>
          <a:lstStyle/>
          <a:p>
            <a:pPr algn="ctr"/>
            <a:r>
              <a:rPr lang="ru-RU" sz="2400" dirty="0"/>
              <a:t>Реализация муниципальных программ</a:t>
            </a:r>
            <a:br>
              <a:rPr lang="ru-RU" sz="2400" dirty="0"/>
            </a:br>
            <a:r>
              <a:rPr lang="ru-RU" sz="2400" dirty="0"/>
              <a:t> городского округа Долгопрудный в разрезе целевых показателей в динамике</a:t>
            </a:r>
          </a:p>
        </p:txBody>
      </p:sp>
      <p:sp>
        <p:nvSpPr>
          <p:cNvPr id="4" name="Номер слайда 3">
            <a:extLst>
              <a:ext uri="{FF2B5EF4-FFF2-40B4-BE49-F238E27FC236}">
                <a16:creationId xmlns:a16="http://schemas.microsoft.com/office/drawing/2014/main" id="{6F302A7F-1EA8-4336-863D-1EEEBC559F5F}"/>
              </a:ext>
            </a:extLst>
          </p:cNvPr>
          <p:cNvSpPr>
            <a:spLocks noGrp="1"/>
          </p:cNvSpPr>
          <p:nvPr>
            <p:ph type="sldNum" sz="quarter" idx="12"/>
          </p:nvPr>
        </p:nvSpPr>
        <p:spPr>
          <a:xfrm>
            <a:off x="9448800" y="6492240"/>
            <a:ext cx="2743200" cy="365125"/>
          </a:xfrm>
        </p:spPr>
        <p:txBody>
          <a:bodyPr/>
          <a:lstStyle/>
          <a:p>
            <a:fld id="{E4EB6E89-BA87-4003-BD23-6BDF40F3EBED}" type="slidenum">
              <a:rPr lang="ru-RU" smtClean="0"/>
              <a:pPr/>
              <a:t>67</a:t>
            </a:fld>
            <a:endParaRPr lang="ru-RU"/>
          </a:p>
        </p:txBody>
      </p:sp>
      <p:pic>
        <p:nvPicPr>
          <p:cNvPr id="6" name="Объект 6">
            <a:extLst>
              <a:ext uri="{FF2B5EF4-FFF2-40B4-BE49-F238E27FC236}">
                <a16:creationId xmlns:a16="http://schemas.microsoft.com/office/drawing/2014/main" id="{4CE9F828-CB7F-4197-B7C9-2991DABD01A3}"/>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53910" y="170694"/>
            <a:ext cx="760490" cy="342008"/>
          </a:xfrm>
          <a:prstGeom prst="rect">
            <a:avLst/>
          </a:prstGeom>
        </p:spPr>
      </p:pic>
      <p:graphicFrame>
        <p:nvGraphicFramePr>
          <p:cNvPr id="8" name="Объект 7">
            <a:extLst>
              <a:ext uri="{FF2B5EF4-FFF2-40B4-BE49-F238E27FC236}">
                <a16:creationId xmlns:a16="http://schemas.microsoft.com/office/drawing/2014/main" id="{A9FBA5EA-5AF6-4873-A1F9-8F20AEB78A89}"/>
              </a:ext>
            </a:extLst>
          </p:cNvPr>
          <p:cNvGraphicFramePr>
            <a:graphicFrameLocks noGrp="1"/>
          </p:cNvGraphicFramePr>
          <p:nvPr>
            <p:ph idx="1"/>
            <p:extLst>
              <p:ext uri="{D42A27DB-BD31-4B8C-83A1-F6EECF244321}">
                <p14:modId xmlns:p14="http://schemas.microsoft.com/office/powerpoint/2010/main" val="2273877920"/>
              </p:ext>
            </p:extLst>
          </p:nvPr>
        </p:nvGraphicFramePr>
        <p:xfrm>
          <a:off x="914400" y="1004561"/>
          <a:ext cx="10880885" cy="4400639"/>
        </p:xfrm>
        <a:graphic>
          <a:graphicData uri="http://schemas.openxmlformats.org/drawingml/2006/table">
            <a:tbl>
              <a:tblPr>
                <a:tableStyleId>{5C22544A-7EE6-4342-B048-85BDC9FD1C3A}</a:tableStyleId>
              </a:tblPr>
              <a:tblGrid>
                <a:gridCol w="2951671">
                  <a:extLst>
                    <a:ext uri="{9D8B030D-6E8A-4147-A177-3AD203B41FA5}">
                      <a16:colId xmlns:a16="http://schemas.microsoft.com/office/drawing/2014/main" val="3113605677"/>
                    </a:ext>
                  </a:extLst>
                </a:gridCol>
                <a:gridCol w="1110961">
                  <a:extLst>
                    <a:ext uri="{9D8B030D-6E8A-4147-A177-3AD203B41FA5}">
                      <a16:colId xmlns:a16="http://schemas.microsoft.com/office/drawing/2014/main" val="2175263380"/>
                    </a:ext>
                  </a:extLst>
                </a:gridCol>
                <a:gridCol w="936693">
                  <a:extLst>
                    <a:ext uri="{9D8B030D-6E8A-4147-A177-3AD203B41FA5}">
                      <a16:colId xmlns:a16="http://schemas.microsoft.com/office/drawing/2014/main" val="1042818359"/>
                    </a:ext>
                  </a:extLst>
                </a:gridCol>
                <a:gridCol w="936693">
                  <a:extLst>
                    <a:ext uri="{9D8B030D-6E8A-4147-A177-3AD203B41FA5}">
                      <a16:colId xmlns:a16="http://schemas.microsoft.com/office/drawing/2014/main" val="4277444487"/>
                    </a:ext>
                  </a:extLst>
                </a:gridCol>
                <a:gridCol w="980259">
                  <a:extLst>
                    <a:ext uri="{9D8B030D-6E8A-4147-A177-3AD203B41FA5}">
                      <a16:colId xmlns:a16="http://schemas.microsoft.com/office/drawing/2014/main" val="414398931"/>
                    </a:ext>
                  </a:extLst>
                </a:gridCol>
                <a:gridCol w="1094659">
                  <a:extLst>
                    <a:ext uri="{9D8B030D-6E8A-4147-A177-3AD203B41FA5}">
                      <a16:colId xmlns:a16="http://schemas.microsoft.com/office/drawing/2014/main" val="2613613483"/>
                    </a:ext>
                  </a:extLst>
                </a:gridCol>
                <a:gridCol w="920320">
                  <a:extLst>
                    <a:ext uri="{9D8B030D-6E8A-4147-A177-3AD203B41FA5}">
                      <a16:colId xmlns:a16="http://schemas.microsoft.com/office/drawing/2014/main" val="3250291467"/>
                    </a:ext>
                  </a:extLst>
                </a:gridCol>
                <a:gridCol w="958477">
                  <a:extLst>
                    <a:ext uri="{9D8B030D-6E8A-4147-A177-3AD203B41FA5}">
                      <a16:colId xmlns:a16="http://schemas.microsoft.com/office/drawing/2014/main" val="121905274"/>
                    </a:ext>
                  </a:extLst>
                </a:gridCol>
                <a:gridCol w="991152">
                  <a:extLst>
                    <a:ext uri="{9D8B030D-6E8A-4147-A177-3AD203B41FA5}">
                      <a16:colId xmlns:a16="http://schemas.microsoft.com/office/drawing/2014/main" val="3734696693"/>
                    </a:ext>
                  </a:extLst>
                </a:gridCol>
              </a:tblGrid>
              <a:tr h="237719">
                <a:tc rowSpan="2">
                  <a:txBody>
                    <a:bodyPr/>
                    <a:lstStyle/>
                    <a:p>
                      <a:pPr algn="ctr" fontAlgn="ctr"/>
                      <a:r>
                        <a:rPr lang="ru-RU" sz="1200" u="none" strike="noStrike" dirty="0">
                          <a:effectLst/>
                        </a:rPr>
                        <a:t>Наименование муниципальной программы/подпрограммы/показателя</a:t>
                      </a:r>
                      <a:endParaRPr lang="ru-RU" sz="1200" b="0" i="0" u="none" strike="noStrike" dirty="0">
                        <a:solidFill>
                          <a:srgbClr val="000000"/>
                        </a:solidFill>
                        <a:effectLst/>
                        <a:latin typeface="Arial" panose="020B0604020202020204" pitchFamily="34" charset="0"/>
                      </a:endParaRPr>
                    </a:p>
                  </a:txBody>
                  <a:tcPr marL="6562" marR="6562" marT="6562" marB="0" anchor="ctr"/>
                </a:tc>
                <a:tc rowSpan="2">
                  <a:txBody>
                    <a:bodyPr/>
                    <a:lstStyle/>
                    <a:p>
                      <a:pPr algn="ctr" fontAlgn="ctr"/>
                      <a:r>
                        <a:rPr lang="ru-RU" sz="1200" u="none" strike="noStrike">
                          <a:effectLst/>
                        </a:rPr>
                        <a:t>Тип показателя</a:t>
                      </a:r>
                      <a:endParaRPr lang="ru-RU" sz="1200" b="0" i="0" u="none" strike="noStrike">
                        <a:solidFill>
                          <a:srgbClr val="000000"/>
                        </a:solidFill>
                        <a:effectLst/>
                        <a:latin typeface="Arial" panose="020B0604020202020204" pitchFamily="34" charset="0"/>
                      </a:endParaRPr>
                    </a:p>
                  </a:txBody>
                  <a:tcPr marL="6562" marR="6562" marT="6562" marB="0" anchor="ctr"/>
                </a:tc>
                <a:tc rowSpan="2">
                  <a:txBody>
                    <a:bodyPr/>
                    <a:lstStyle/>
                    <a:p>
                      <a:pPr algn="ctr" fontAlgn="ctr"/>
                      <a:r>
                        <a:rPr lang="ru-RU" sz="1200" u="none" strike="noStrike">
                          <a:effectLst/>
                        </a:rPr>
                        <a:t>Единица измерения</a:t>
                      </a:r>
                      <a:endParaRPr lang="ru-RU" sz="1200" b="0" i="0" u="none" strike="noStrike">
                        <a:solidFill>
                          <a:srgbClr val="000000"/>
                        </a:solidFill>
                        <a:effectLst/>
                        <a:latin typeface="Arial" panose="020B0604020202020204" pitchFamily="34" charset="0"/>
                      </a:endParaRPr>
                    </a:p>
                  </a:txBody>
                  <a:tcPr marL="6562" marR="6562" marT="6562" marB="0" anchor="ctr"/>
                </a:tc>
                <a:tc rowSpan="2">
                  <a:txBody>
                    <a:bodyPr/>
                    <a:lstStyle/>
                    <a:p>
                      <a:pPr algn="ctr" fontAlgn="ctr"/>
                      <a:r>
                        <a:rPr lang="ru-RU" sz="1200" u="none" strike="noStrike">
                          <a:effectLst/>
                        </a:rPr>
                        <a:t>Базовое значение</a:t>
                      </a:r>
                      <a:endParaRPr lang="ru-RU" sz="1200" b="0" i="0" u="none" strike="noStrike">
                        <a:solidFill>
                          <a:srgbClr val="000000"/>
                        </a:solidFill>
                        <a:effectLst/>
                        <a:latin typeface="Arial" panose="020B0604020202020204" pitchFamily="34" charset="0"/>
                      </a:endParaRPr>
                    </a:p>
                  </a:txBody>
                  <a:tcPr marL="6562" marR="6562" marT="6562" marB="0" anchor="ctr"/>
                </a:tc>
                <a:tc rowSpan="2">
                  <a:txBody>
                    <a:bodyPr/>
                    <a:lstStyle/>
                    <a:p>
                      <a:pPr algn="ctr" fontAlgn="ctr"/>
                      <a:r>
                        <a:rPr lang="ru-RU" sz="1050" u="none" strike="noStrike" dirty="0">
                          <a:effectLst/>
                        </a:rPr>
                        <a:t>Достигнутое 2021 года</a:t>
                      </a:r>
                      <a:endParaRPr lang="ru-RU" sz="1050" b="0" i="0" u="none" strike="noStrike" dirty="0">
                        <a:solidFill>
                          <a:srgbClr val="000000"/>
                        </a:solidFill>
                        <a:effectLst/>
                        <a:latin typeface="Arial" panose="020B0604020202020204" pitchFamily="34" charset="0"/>
                      </a:endParaRPr>
                    </a:p>
                  </a:txBody>
                  <a:tcPr marL="6562" marR="6562" marT="6562" marB="0" anchor="ctr"/>
                </a:tc>
                <a:tc rowSpan="2">
                  <a:txBody>
                    <a:bodyPr/>
                    <a:lstStyle/>
                    <a:p>
                      <a:pPr algn="ctr" fontAlgn="ctr"/>
                      <a:r>
                        <a:rPr lang="ru-RU" sz="1050" u="none" strike="noStrike" dirty="0">
                          <a:effectLst/>
                        </a:rPr>
                        <a:t>Оценка 2022 год</a:t>
                      </a:r>
                      <a:endParaRPr lang="ru-RU" sz="1050" b="0" i="0" u="none" strike="noStrike" dirty="0">
                        <a:solidFill>
                          <a:srgbClr val="000000"/>
                        </a:solidFill>
                        <a:effectLst/>
                        <a:latin typeface="Arial" panose="020B0604020202020204" pitchFamily="34" charset="0"/>
                      </a:endParaRPr>
                    </a:p>
                  </a:txBody>
                  <a:tcPr marL="6562" marR="6562" marT="6562" marB="0" anchor="ctr"/>
                </a:tc>
                <a:tc gridSpan="3">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ru-RU" sz="1050" b="0" i="0" u="none" strike="noStrike" kern="1200" cap="none" spc="0" normalizeH="0" baseline="0" noProof="0" dirty="0">
                          <a:ln>
                            <a:noFill/>
                          </a:ln>
                          <a:solidFill>
                            <a:srgbClr val="000000"/>
                          </a:solidFill>
                          <a:effectLst/>
                          <a:uLnTx/>
                          <a:uFillTx/>
                          <a:latin typeface="+mn-lt"/>
                          <a:ea typeface="+mn-ea"/>
                          <a:cs typeface="+mn-cs"/>
                        </a:rPr>
                        <a:t>Планируемое значение показателя по годам реализации</a:t>
                      </a:r>
                    </a:p>
                  </a:txBody>
                  <a:tcPr marL="3729" marR="3729" marT="3729" marB="0" anchor="ctr"/>
                </a:tc>
                <a:tc hMerge="1">
                  <a:txBody>
                    <a:bodyPr/>
                    <a:lstStyle/>
                    <a:p>
                      <a:endParaRPr lang="ru-RU" dirty="0"/>
                    </a:p>
                  </a:txBody>
                  <a:tcPr marL="3729" marR="3729" marT="3729" marB="0" anchor="ctr"/>
                </a:tc>
                <a:tc hMerge="1">
                  <a:txBody>
                    <a:bodyPr/>
                    <a:lstStyle/>
                    <a:p>
                      <a:endParaRPr lang="ru-RU" dirty="0"/>
                    </a:p>
                  </a:txBody>
                  <a:tcPr marL="3729" marR="3729" marT="3729" marB="0" anchor="ctr"/>
                </a:tc>
                <a:extLst>
                  <a:ext uri="{0D108BD9-81ED-4DB2-BD59-A6C34878D82A}">
                    <a16:rowId xmlns:a16="http://schemas.microsoft.com/office/drawing/2014/main" val="2870436372"/>
                  </a:ext>
                </a:extLst>
              </a:tr>
              <a:tr h="237719">
                <a:tc vMerge="1">
                  <a:txBody>
                    <a:bodyPr/>
                    <a:lstStyle/>
                    <a:p>
                      <a:endParaRPr lang="ru-RU"/>
                    </a:p>
                  </a:txBody>
                  <a:tcPr/>
                </a:tc>
                <a:tc vMerge="1">
                  <a:txBody>
                    <a:bodyPr/>
                    <a:lstStyle/>
                    <a:p>
                      <a:endParaRPr lang="ru-RU"/>
                    </a:p>
                  </a:txBody>
                  <a:tcPr/>
                </a:tc>
                <a:tc vMerge="1">
                  <a:txBody>
                    <a:bodyPr/>
                    <a:lstStyle/>
                    <a:p>
                      <a:endParaRPr lang="ru-RU"/>
                    </a:p>
                  </a:txBody>
                  <a:tcPr/>
                </a:tc>
                <a:tc vMerge="1">
                  <a:txBody>
                    <a:bodyPr/>
                    <a:lstStyle/>
                    <a:p>
                      <a:endParaRPr lang="ru-RU"/>
                    </a:p>
                  </a:txBody>
                  <a:tcPr/>
                </a:tc>
                <a:tc vMerge="1">
                  <a:txBody>
                    <a:bodyPr/>
                    <a:lstStyle/>
                    <a:p>
                      <a:endParaRPr lang="ru-RU"/>
                    </a:p>
                  </a:txBody>
                  <a:tcPr/>
                </a:tc>
                <a:tc vMerge="1">
                  <a:txBody>
                    <a:bodyPr/>
                    <a:lstStyle/>
                    <a:p>
                      <a:endParaRPr lang="ru-RU"/>
                    </a:p>
                  </a:txBody>
                  <a:tcPr/>
                </a:tc>
                <a:tc>
                  <a:txBody>
                    <a:bodyPr/>
                    <a:lstStyle/>
                    <a:p>
                      <a:pPr algn="ctr" fontAlgn="ctr"/>
                      <a:r>
                        <a:rPr lang="ru-RU" sz="1050" u="none" strike="noStrike" dirty="0">
                          <a:effectLst/>
                          <a:latin typeface="+mn-lt"/>
                        </a:rPr>
                        <a:t>2023 год</a:t>
                      </a:r>
                      <a:endParaRPr lang="ru-RU" sz="1050" b="0" i="0" u="none" strike="noStrike" dirty="0">
                        <a:solidFill>
                          <a:srgbClr val="000000"/>
                        </a:solidFill>
                        <a:effectLst/>
                        <a:latin typeface="+mn-lt"/>
                      </a:endParaRPr>
                    </a:p>
                  </a:txBody>
                  <a:tcPr marL="3729" marR="3729" marT="3729" marB="0" anchor="ctr"/>
                </a:tc>
                <a:tc>
                  <a:txBody>
                    <a:bodyPr/>
                    <a:lstStyle/>
                    <a:p>
                      <a:pPr algn="ctr" fontAlgn="ctr"/>
                      <a:r>
                        <a:rPr lang="ru-RU" sz="1050" u="none" strike="noStrike" dirty="0">
                          <a:effectLst/>
                          <a:latin typeface="+mn-lt"/>
                        </a:rPr>
                        <a:t>2024 год</a:t>
                      </a:r>
                      <a:endParaRPr lang="ru-RU" sz="1050" b="0" i="0" u="none" strike="noStrike" dirty="0">
                        <a:solidFill>
                          <a:srgbClr val="000000"/>
                        </a:solidFill>
                        <a:effectLst/>
                        <a:latin typeface="+mn-lt"/>
                      </a:endParaRPr>
                    </a:p>
                  </a:txBody>
                  <a:tcPr marL="3729" marR="3729" marT="3729" marB="0" anchor="ctr"/>
                </a:tc>
                <a:tc>
                  <a:txBody>
                    <a:bodyPr/>
                    <a:lstStyle/>
                    <a:p>
                      <a:pPr algn="ctr" fontAlgn="ctr"/>
                      <a:r>
                        <a:rPr lang="ru-RU" sz="1050" u="none" strike="noStrike" dirty="0">
                          <a:effectLst/>
                          <a:latin typeface="+mn-lt"/>
                        </a:rPr>
                        <a:t>2025 год</a:t>
                      </a:r>
                      <a:endParaRPr lang="ru-RU" sz="1050" b="0" i="0" u="none" strike="noStrike" dirty="0">
                        <a:solidFill>
                          <a:srgbClr val="000000"/>
                        </a:solidFill>
                        <a:effectLst/>
                        <a:latin typeface="+mn-lt"/>
                      </a:endParaRPr>
                    </a:p>
                  </a:txBody>
                  <a:tcPr marL="3729" marR="3729" marT="3729" marB="0" anchor="ctr"/>
                </a:tc>
                <a:extLst>
                  <a:ext uri="{0D108BD9-81ED-4DB2-BD59-A6C34878D82A}">
                    <a16:rowId xmlns:a16="http://schemas.microsoft.com/office/drawing/2014/main" val="741370669"/>
                  </a:ext>
                </a:extLst>
              </a:tr>
              <a:tr h="713155">
                <a:tc>
                  <a:txBody>
                    <a:bodyPr/>
                    <a:lstStyle/>
                    <a:p>
                      <a:pPr algn="l" fontAlgn="ctr"/>
                      <a:r>
                        <a:rPr lang="ru-RU" sz="1200" u="none" strike="noStrike" dirty="0">
                          <a:effectLst/>
                        </a:rPr>
                        <a:t>Муниципальная программа «Развитие и функционирование дорожно-транспортного комплекса»</a:t>
                      </a:r>
                      <a:endParaRPr lang="ru-RU" sz="1200" b="1" i="0" u="none" strike="noStrike" dirty="0">
                        <a:solidFill>
                          <a:srgbClr val="000000"/>
                        </a:solidFill>
                        <a:effectLst/>
                        <a:latin typeface="Arial" panose="020B0604020202020204" pitchFamily="34" charset="0"/>
                      </a:endParaRPr>
                    </a:p>
                  </a:txBody>
                  <a:tcPr marL="6562" marR="6562" marT="6562" marB="0" anchor="ctr"/>
                </a:tc>
                <a:tc>
                  <a:txBody>
                    <a:bodyPr/>
                    <a:lstStyle/>
                    <a:p>
                      <a:pPr algn="ctr" fontAlgn="ctr"/>
                      <a:r>
                        <a:rPr lang="ru-RU" sz="1200" u="none" strike="noStrike">
                          <a:effectLst/>
                        </a:rPr>
                        <a:t> </a:t>
                      </a:r>
                      <a:endParaRPr lang="ru-RU" sz="1200" b="0" i="0" u="none" strike="noStrike">
                        <a:solidFill>
                          <a:srgbClr val="000000"/>
                        </a:solidFill>
                        <a:effectLst/>
                        <a:latin typeface="Arial" panose="020B0604020202020204" pitchFamily="34" charset="0"/>
                      </a:endParaRPr>
                    </a:p>
                  </a:txBody>
                  <a:tcPr marL="6562" marR="6562" marT="6562" marB="0" anchor="ctr"/>
                </a:tc>
                <a:tc>
                  <a:txBody>
                    <a:bodyPr/>
                    <a:lstStyle/>
                    <a:p>
                      <a:pPr algn="ctr" fontAlgn="ctr"/>
                      <a:r>
                        <a:rPr lang="ru-RU" sz="1200" u="none" strike="noStrike">
                          <a:effectLst/>
                        </a:rPr>
                        <a:t> </a:t>
                      </a:r>
                      <a:endParaRPr lang="ru-RU" sz="1200" b="0" i="0" u="none" strike="noStrike">
                        <a:solidFill>
                          <a:srgbClr val="000000"/>
                        </a:solidFill>
                        <a:effectLst/>
                        <a:latin typeface="Arial" panose="020B0604020202020204" pitchFamily="34" charset="0"/>
                      </a:endParaRPr>
                    </a:p>
                  </a:txBody>
                  <a:tcPr marL="6562" marR="6562" marT="6562" marB="0" anchor="ctr"/>
                </a:tc>
                <a:tc>
                  <a:txBody>
                    <a:bodyPr/>
                    <a:lstStyle/>
                    <a:p>
                      <a:pPr algn="ctr" fontAlgn="ctr"/>
                      <a:r>
                        <a:rPr lang="ru-RU" sz="1200" u="none" strike="noStrike">
                          <a:effectLst/>
                        </a:rPr>
                        <a:t> </a:t>
                      </a:r>
                      <a:endParaRPr lang="ru-RU" sz="1200" b="0" i="0" u="none" strike="noStrike">
                        <a:solidFill>
                          <a:srgbClr val="000000"/>
                        </a:solidFill>
                        <a:effectLst/>
                        <a:latin typeface="Arial" panose="020B0604020202020204" pitchFamily="34" charset="0"/>
                      </a:endParaRPr>
                    </a:p>
                  </a:txBody>
                  <a:tcPr marL="6562" marR="6562" marT="6562" marB="0" anchor="ctr"/>
                </a:tc>
                <a:tc>
                  <a:txBody>
                    <a:bodyPr/>
                    <a:lstStyle/>
                    <a:p>
                      <a:pPr algn="ctr" fontAlgn="ctr"/>
                      <a:r>
                        <a:rPr lang="ru-RU" sz="1200" u="none" strike="noStrike">
                          <a:effectLst/>
                        </a:rPr>
                        <a:t> </a:t>
                      </a:r>
                      <a:endParaRPr lang="ru-RU" sz="1200" b="0" i="0" u="none" strike="noStrike">
                        <a:solidFill>
                          <a:srgbClr val="000000"/>
                        </a:solidFill>
                        <a:effectLst/>
                        <a:latin typeface="Arial" panose="020B0604020202020204" pitchFamily="34" charset="0"/>
                      </a:endParaRPr>
                    </a:p>
                  </a:txBody>
                  <a:tcPr marL="6562" marR="6562" marT="6562" marB="0" anchor="ctr"/>
                </a:tc>
                <a:tc>
                  <a:txBody>
                    <a:bodyPr/>
                    <a:lstStyle/>
                    <a:p>
                      <a:pPr algn="ctr" fontAlgn="ctr"/>
                      <a:r>
                        <a:rPr lang="ru-RU" sz="1200" u="none" strike="noStrike">
                          <a:effectLst/>
                        </a:rPr>
                        <a:t> </a:t>
                      </a:r>
                      <a:endParaRPr lang="ru-RU" sz="1200" b="0" i="0" u="none" strike="noStrike">
                        <a:solidFill>
                          <a:srgbClr val="000000"/>
                        </a:solidFill>
                        <a:effectLst/>
                        <a:latin typeface="Arial" panose="020B0604020202020204" pitchFamily="34" charset="0"/>
                      </a:endParaRPr>
                    </a:p>
                  </a:txBody>
                  <a:tcPr marL="6562" marR="6562" marT="6562" marB="0" anchor="ctr"/>
                </a:tc>
                <a:tc>
                  <a:txBody>
                    <a:bodyPr/>
                    <a:lstStyle/>
                    <a:p>
                      <a:pPr algn="ctr" fontAlgn="ctr"/>
                      <a:r>
                        <a:rPr lang="ru-RU" sz="1200" u="none" strike="noStrike">
                          <a:effectLst/>
                        </a:rPr>
                        <a:t> </a:t>
                      </a:r>
                      <a:endParaRPr lang="ru-RU" sz="1200" b="0" i="0" u="none" strike="noStrike">
                        <a:solidFill>
                          <a:srgbClr val="000000"/>
                        </a:solidFill>
                        <a:effectLst/>
                        <a:latin typeface="Arial" panose="020B0604020202020204" pitchFamily="34" charset="0"/>
                      </a:endParaRPr>
                    </a:p>
                  </a:txBody>
                  <a:tcPr marL="6562" marR="6562" marT="6562" marB="0" anchor="ctr"/>
                </a:tc>
                <a:tc>
                  <a:txBody>
                    <a:bodyPr/>
                    <a:lstStyle/>
                    <a:p>
                      <a:pPr algn="ctr" fontAlgn="ctr"/>
                      <a:r>
                        <a:rPr lang="ru-RU" sz="1200" u="none" strike="noStrike">
                          <a:effectLst/>
                        </a:rPr>
                        <a:t> </a:t>
                      </a:r>
                      <a:endParaRPr lang="ru-RU" sz="1200" b="0" i="0" u="none" strike="noStrike">
                        <a:solidFill>
                          <a:srgbClr val="000000"/>
                        </a:solidFill>
                        <a:effectLst/>
                        <a:latin typeface="Calibri" panose="020F0502020204030204" pitchFamily="34" charset="0"/>
                      </a:endParaRPr>
                    </a:p>
                  </a:txBody>
                  <a:tcPr marL="6562" marR="6562" marT="6562" marB="0" anchor="ctr"/>
                </a:tc>
                <a:tc>
                  <a:txBody>
                    <a:bodyPr/>
                    <a:lstStyle/>
                    <a:p>
                      <a:pPr algn="ctr" fontAlgn="ctr"/>
                      <a:r>
                        <a:rPr lang="ru-RU" sz="1200" u="none" strike="noStrike">
                          <a:effectLst/>
                        </a:rPr>
                        <a:t> </a:t>
                      </a:r>
                      <a:endParaRPr lang="ru-RU" sz="1200" b="0" i="0" u="none" strike="noStrike">
                        <a:solidFill>
                          <a:srgbClr val="000000"/>
                        </a:solidFill>
                        <a:effectLst/>
                        <a:latin typeface="Calibri" panose="020F0502020204030204" pitchFamily="34" charset="0"/>
                      </a:endParaRPr>
                    </a:p>
                  </a:txBody>
                  <a:tcPr marL="6562" marR="6562" marT="6562" marB="0" anchor="ctr"/>
                </a:tc>
                <a:extLst>
                  <a:ext uri="{0D108BD9-81ED-4DB2-BD59-A6C34878D82A}">
                    <a16:rowId xmlns:a16="http://schemas.microsoft.com/office/drawing/2014/main" val="2499557320"/>
                  </a:ext>
                </a:extLst>
              </a:tr>
              <a:tr h="475437">
                <a:tc>
                  <a:txBody>
                    <a:bodyPr/>
                    <a:lstStyle/>
                    <a:p>
                      <a:pPr algn="l" fontAlgn="ctr"/>
                      <a:r>
                        <a:rPr lang="ru-RU" sz="1200" u="none" strike="noStrike">
                          <a:effectLst/>
                        </a:rPr>
                        <a:t>Подпрограмма I «Пассажирский транспорт общего пользования»</a:t>
                      </a:r>
                      <a:endParaRPr lang="ru-RU" sz="1200" b="1" i="0" u="none" strike="noStrike">
                        <a:solidFill>
                          <a:srgbClr val="000000"/>
                        </a:solidFill>
                        <a:effectLst/>
                        <a:latin typeface="Arial" panose="020B0604020202020204" pitchFamily="34" charset="0"/>
                      </a:endParaRPr>
                    </a:p>
                  </a:txBody>
                  <a:tcPr marL="6562" marR="6562" marT="6562" marB="0" anchor="ctr"/>
                </a:tc>
                <a:tc>
                  <a:txBody>
                    <a:bodyPr/>
                    <a:lstStyle/>
                    <a:p>
                      <a:pPr algn="ctr" fontAlgn="ctr"/>
                      <a:r>
                        <a:rPr lang="ru-RU" sz="1200" u="none" strike="noStrike">
                          <a:effectLst/>
                        </a:rPr>
                        <a:t> </a:t>
                      </a:r>
                      <a:endParaRPr lang="ru-RU" sz="1200" b="0" i="0" u="none" strike="noStrike">
                        <a:solidFill>
                          <a:srgbClr val="000000"/>
                        </a:solidFill>
                        <a:effectLst/>
                        <a:latin typeface="Arial" panose="020B0604020202020204" pitchFamily="34" charset="0"/>
                      </a:endParaRPr>
                    </a:p>
                  </a:txBody>
                  <a:tcPr marL="6562" marR="6562" marT="6562" marB="0" anchor="ctr"/>
                </a:tc>
                <a:tc>
                  <a:txBody>
                    <a:bodyPr/>
                    <a:lstStyle/>
                    <a:p>
                      <a:pPr algn="ctr" fontAlgn="ctr"/>
                      <a:r>
                        <a:rPr lang="ru-RU" sz="1200" u="none" strike="noStrike">
                          <a:effectLst/>
                        </a:rPr>
                        <a:t> </a:t>
                      </a:r>
                      <a:endParaRPr lang="ru-RU" sz="1200" b="0" i="0" u="none" strike="noStrike">
                        <a:solidFill>
                          <a:srgbClr val="000000"/>
                        </a:solidFill>
                        <a:effectLst/>
                        <a:latin typeface="Arial" panose="020B0604020202020204" pitchFamily="34" charset="0"/>
                      </a:endParaRPr>
                    </a:p>
                  </a:txBody>
                  <a:tcPr marL="6562" marR="6562" marT="6562" marB="0" anchor="ctr"/>
                </a:tc>
                <a:tc>
                  <a:txBody>
                    <a:bodyPr/>
                    <a:lstStyle/>
                    <a:p>
                      <a:pPr algn="ctr" fontAlgn="ctr"/>
                      <a:r>
                        <a:rPr lang="ru-RU" sz="1200" u="none" strike="noStrike">
                          <a:effectLst/>
                        </a:rPr>
                        <a:t> </a:t>
                      </a:r>
                      <a:endParaRPr lang="ru-RU" sz="1200" b="0" i="0" u="none" strike="noStrike">
                        <a:solidFill>
                          <a:srgbClr val="000000"/>
                        </a:solidFill>
                        <a:effectLst/>
                        <a:latin typeface="Arial" panose="020B0604020202020204" pitchFamily="34" charset="0"/>
                      </a:endParaRPr>
                    </a:p>
                  </a:txBody>
                  <a:tcPr marL="6562" marR="6562" marT="6562" marB="0" anchor="ctr"/>
                </a:tc>
                <a:tc>
                  <a:txBody>
                    <a:bodyPr/>
                    <a:lstStyle/>
                    <a:p>
                      <a:pPr algn="ctr" fontAlgn="ctr"/>
                      <a:r>
                        <a:rPr lang="ru-RU" sz="1200" u="none" strike="noStrike">
                          <a:effectLst/>
                        </a:rPr>
                        <a:t> </a:t>
                      </a:r>
                      <a:endParaRPr lang="ru-RU" sz="1200" b="0" i="0" u="none" strike="noStrike">
                        <a:solidFill>
                          <a:srgbClr val="000000"/>
                        </a:solidFill>
                        <a:effectLst/>
                        <a:latin typeface="Arial" panose="020B0604020202020204" pitchFamily="34" charset="0"/>
                      </a:endParaRPr>
                    </a:p>
                  </a:txBody>
                  <a:tcPr marL="6562" marR="6562" marT="6562" marB="0" anchor="ctr"/>
                </a:tc>
                <a:tc>
                  <a:txBody>
                    <a:bodyPr/>
                    <a:lstStyle/>
                    <a:p>
                      <a:pPr algn="ctr" fontAlgn="ctr"/>
                      <a:r>
                        <a:rPr lang="ru-RU" sz="1200" u="none" strike="noStrike">
                          <a:effectLst/>
                        </a:rPr>
                        <a:t> </a:t>
                      </a:r>
                      <a:endParaRPr lang="ru-RU" sz="1200" b="0" i="0" u="none" strike="noStrike">
                        <a:solidFill>
                          <a:srgbClr val="000000"/>
                        </a:solidFill>
                        <a:effectLst/>
                        <a:latin typeface="Arial" panose="020B0604020202020204" pitchFamily="34" charset="0"/>
                      </a:endParaRPr>
                    </a:p>
                  </a:txBody>
                  <a:tcPr marL="6562" marR="6562" marT="6562" marB="0" anchor="ctr"/>
                </a:tc>
                <a:tc>
                  <a:txBody>
                    <a:bodyPr/>
                    <a:lstStyle/>
                    <a:p>
                      <a:pPr algn="ctr" fontAlgn="ctr"/>
                      <a:r>
                        <a:rPr lang="ru-RU" sz="1200" u="none" strike="noStrike">
                          <a:effectLst/>
                        </a:rPr>
                        <a:t> </a:t>
                      </a:r>
                      <a:endParaRPr lang="ru-RU" sz="1200" b="0" i="0" u="none" strike="noStrike">
                        <a:solidFill>
                          <a:srgbClr val="000000"/>
                        </a:solidFill>
                        <a:effectLst/>
                        <a:latin typeface="Arial" panose="020B0604020202020204" pitchFamily="34" charset="0"/>
                      </a:endParaRPr>
                    </a:p>
                  </a:txBody>
                  <a:tcPr marL="6562" marR="6562" marT="6562" marB="0" anchor="ctr"/>
                </a:tc>
                <a:tc>
                  <a:txBody>
                    <a:bodyPr/>
                    <a:lstStyle/>
                    <a:p>
                      <a:pPr algn="ctr" fontAlgn="ctr"/>
                      <a:r>
                        <a:rPr lang="ru-RU" sz="1200" u="none" strike="noStrike">
                          <a:effectLst/>
                        </a:rPr>
                        <a:t> </a:t>
                      </a:r>
                      <a:endParaRPr lang="ru-RU" sz="1200" b="0" i="0" u="none" strike="noStrike">
                        <a:solidFill>
                          <a:srgbClr val="000000"/>
                        </a:solidFill>
                        <a:effectLst/>
                        <a:latin typeface="Calibri" panose="020F0502020204030204" pitchFamily="34" charset="0"/>
                      </a:endParaRPr>
                    </a:p>
                  </a:txBody>
                  <a:tcPr marL="6562" marR="6562" marT="6562" marB="0" anchor="ctr"/>
                </a:tc>
                <a:tc>
                  <a:txBody>
                    <a:bodyPr/>
                    <a:lstStyle/>
                    <a:p>
                      <a:pPr algn="ctr" fontAlgn="ctr"/>
                      <a:r>
                        <a:rPr lang="ru-RU" sz="1200" u="none" strike="noStrike">
                          <a:effectLst/>
                        </a:rPr>
                        <a:t> </a:t>
                      </a:r>
                      <a:endParaRPr lang="ru-RU" sz="1200" b="0" i="0" u="none" strike="noStrike">
                        <a:solidFill>
                          <a:srgbClr val="000000"/>
                        </a:solidFill>
                        <a:effectLst/>
                        <a:latin typeface="Calibri" panose="020F0502020204030204" pitchFamily="34" charset="0"/>
                      </a:endParaRPr>
                    </a:p>
                  </a:txBody>
                  <a:tcPr marL="6562" marR="6562" marT="6562" marB="0" anchor="ctr"/>
                </a:tc>
                <a:extLst>
                  <a:ext uri="{0D108BD9-81ED-4DB2-BD59-A6C34878D82A}">
                    <a16:rowId xmlns:a16="http://schemas.microsoft.com/office/drawing/2014/main" val="28423459"/>
                  </a:ext>
                </a:extLst>
              </a:tr>
              <a:tr h="475437">
                <a:tc>
                  <a:txBody>
                    <a:bodyPr/>
                    <a:lstStyle/>
                    <a:p>
                      <a:pPr algn="l" fontAlgn="t"/>
                      <a:r>
                        <a:rPr lang="ru-RU" sz="1200" u="none" strike="noStrike">
                          <a:effectLst/>
                        </a:rPr>
                        <a:t>Соблюдение расписания на автобусных маршрутах</a:t>
                      </a:r>
                      <a:endParaRPr lang="ru-RU" sz="1200" b="0" i="0" u="none" strike="noStrike">
                        <a:solidFill>
                          <a:srgbClr val="000000"/>
                        </a:solidFill>
                        <a:effectLst/>
                        <a:latin typeface="Arial" panose="020B0604020202020204" pitchFamily="34" charset="0"/>
                      </a:endParaRPr>
                    </a:p>
                  </a:txBody>
                  <a:tcPr marL="6562" marR="6562" marT="6562" marB="0"/>
                </a:tc>
                <a:tc>
                  <a:txBody>
                    <a:bodyPr/>
                    <a:lstStyle/>
                    <a:p>
                      <a:pPr algn="ctr" fontAlgn="ctr"/>
                      <a:r>
                        <a:rPr lang="ru-RU" sz="1200" u="none" strike="noStrike">
                          <a:effectLst/>
                        </a:rPr>
                        <a:t>Отраслевой</a:t>
                      </a:r>
                      <a:endParaRPr lang="ru-RU" sz="1200" b="0" i="0" u="none" strike="noStrike">
                        <a:solidFill>
                          <a:srgbClr val="000000"/>
                        </a:solidFill>
                        <a:effectLst/>
                        <a:latin typeface="Arial" panose="020B0604020202020204" pitchFamily="34" charset="0"/>
                      </a:endParaRPr>
                    </a:p>
                  </a:txBody>
                  <a:tcPr marL="6562" marR="6562" marT="6562" marB="0" anchor="ctr"/>
                </a:tc>
                <a:tc>
                  <a:txBody>
                    <a:bodyPr/>
                    <a:lstStyle/>
                    <a:p>
                      <a:pPr algn="ctr" fontAlgn="ctr"/>
                      <a:r>
                        <a:rPr lang="ru-RU" sz="1200" u="none" strike="noStrike">
                          <a:effectLst/>
                        </a:rPr>
                        <a:t>Процент</a:t>
                      </a:r>
                      <a:endParaRPr lang="ru-RU" sz="1200" b="0" i="0" u="none" strike="noStrike">
                        <a:solidFill>
                          <a:srgbClr val="000000"/>
                        </a:solidFill>
                        <a:effectLst/>
                        <a:latin typeface="Arial" panose="020B0604020202020204" pitchFamily="34" charset="0"/>
                      </a:endParaRPr>
                    </a:p>
                  </a:txBody>
                  <a:tcPr marL="6562" marR="6562" marT="6562" marB="0" anchor="ctr"/>
                </a:tc>
                <a:tc>
                  <a:txBody>
                    <a:bodyPr/>
                    <a:lstStyle/>
                    <a:p>
                      <a:pPr algn="ctr" fontAlgn="ctr"/>
                      <a:r>
                        <a:rPr lang="ru-RU" sz="1200" u="none" strike="noStrike">
                          <a:effectLst/>
                        </a:rPr>
                        <a:t>85</a:t>
                      </a:r>
                      <a:endParaRPr lang="ru-RU" sz="1200" b="0" i="0" u="none" strike="noStrike">
                        <a:solidFill>
                          <a:srgbClr val="000000"/>
                        </a:solidFill>
                        <a:effectLst/>
                        <a:latin typeface="Arial" panose="020B0604020202020204" pitchFamily="34" charset="0"/>
                      </a:endParaRPr>
                    </a:p>
                  </a:txBody>
                  <a:tcPr marL="6562" marR="6562" marT="6562" marB="0" anchor="ct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ru-RU" sz="1200" b="0" i="0" u="none" strike="noStrike" dirty="0">
                          <a:solidFill>
                            <a:srgbClr val="000000"/>
                          </a:solidFill>
                          <a:effectLst/>
                          <a:latin typeface="+mn-lt"/>
                        </a:rPr>
                        <a:t>77,95</a:t>
                      </a:r>
                    </a:p>
                  </a:txBody>
                  <a:tcPr marL="6562" marR="6562" marT="6562" marB="0" anchor="ctr"/>
                </a:tc>
                <a:tc>
                  <a:txBody>
                    <a:bodyPr/>
                    <a:lstStyle/>
                    <a:p>
                      <a:pPr algn="ctr" fontAlgn="ctr"/>
                      <a:r>
                        <a:rPr lang="ru-RU" sz="1200" u="none" strike="noStrike">
                          <a:effectLst/>
                        </a:rPr>
                        <a:t>85</a:t>
                      </a:r>
                      <a:endParaRPr lang="ru-RU" sz="1200" b="0" i="0" u="none" strike="noStrike">
                        <a:solidFill>
                          <a:srgbClr val="000000"/>
                        </a:solidFill>
                        <a:effectLst/>
                        <a:latin typeface="Arial" panose="020B0604020202020204" pitchFamily="34" charset="0"/>
                      </a:endParaRPr>
                    </a:p>
                  </a:txBody>
                  <a:tcPr marL="6562" marR="6562" marT="6562" marB="0" anchor="ctr"/>
                </a:tc>
                <a:tc>
                  <a:txBody>
                    <a:bodyPr/>
                    <a:lstStyle/>
                    <a:p>
                      <a:pPr algn="ctr" fontAlgn="ctr"/>
                      <a:r>
                        <a:rPr lang="ru-RU" sz="1200" u="none" strike="noStrike">
                          <a:effectLst/>
                        </a:rPr>
                        <a:t>85</a:t>
                      </a:r>
                      <a:endParaRPr lang="ru-RU" sz="1200" b="0" i="0" u="none" strike="noStrike">
                        <a:solidFill>
                          <a:srgbClr val="000000"/>
                        </a:solidFill>
                        <a:effectLst/>
                        <a:latin typeface="Arial" panose="020B0604020202020204" pitchFamily="34" charset="0"/>
                      </a:endParaRPr>
                    </a:p>
                  </a:txBody>
                  <a:tcPr marL="6562" marR="6562" marT="6562" marB="0" anchor="ctr"/>
                </a:tc>
                <a:tc>
                  <a:txBody>
                    <a:bodyPr/>
                    <a:lstStyle/>
                    <a:p>
                      <a:pPr algn="ctr" fontAlgn="ctr"/>
                      <a:r>
                        <a:rPr lang="ru-RU" sz="1200" u="none" strike="noStrike">
                          <a:effectLst/>
                        </a:rPr>
                        <a:t>85</a:t>
                      </a:r>
                      <a:endParaRPr lang="ru-RU" sz="1200" b="0" i="0" u="none" strike="noStrike">
                        <a:solidFill>
                          <a:srgbClr val="000000"/>
                        </a:solidFill>
                        <a:effectLst/>
                        <a:latin typeface="Arial" panose="020B0604020202020204" pitchFamily="34" charset="0"/>
                      </a:endParaRPr>
                    </a:p>
                  </a:txBody>
                  <a:tcPr marL="6562" marR="6562" marT="6562" marB="0" anchor="ctr"/>
                </a:tc>
                <a:tc>
                  <a:txBody>
                    <a:bodyPr/>
                    <a:lstStyle/>
                    <a:p>
                      <a:pPr algn="ctr" fontAlgn="ctr"/>
                      <a:r>
                        <a:rPr lang="ru-RU" sz="1200" u="none" strike="noStrike">
                          <a:effectLst/>
                        </a:rPr>
                        <a:t>85</a:t>
                      </a:r>
                      <a:endParaRPr lang="ru-RU" sz="1200" b="0" i="0" u="none" strike="noStrike">
                        <a:solidFill>
                          <a:srgbClr val="000000"/>
                        </a:solidFill>
                        <a:effectLst/>
                        <a:latin typeface="Arial" panose="020B0604020202020204" pitchFamily="34" charset="0"/>
                      </a:endParaRPr>
                    </a:p>
                  </a:txBody>
                  <a:tcPr marL="6562" marR="6562" marT="6562" marB="0" anchor="ctr"/>
                </a:tc>
                <a:extLst>
                  <a:ext uri="{0D108BD9-81ED-4DB2-BD59-A6C34878D82A}">
                    <a16:rowId xmlns:a16="http://schemas.microsoft.com/office/drawing/2014/main" val="1232610405"/>
                  </a:ext>
                </a:extLst>
              </a:tr>
              <a:tr h="248448">
                <a:tc>
                  <a:txBody>
                    <a:bodyPr/>
                    <a:lstStyle/>
                    <a:p>
                      <a:pPr algn="l" fontAlgn="ctr"/>
                      <a:r>
                        <a:rPr lang="ru-RU" sz="1200" u="none" strike="noStrike">
                          <a:effectLst/>
                        </a:rPr>
                        <a:t>Подпрограмма </a:t>
                      </a:r>
                      <a:r>
                        <a:rPr lang="en-US" sz="1200" u="none" strike="noStrike">
                          <a:effectLst/>
                        </a:rPr>
                        <a:t>II «</a:t>
                      </a:r>
                      <a:r>
                        <a:rPr lang="ru-RU" sz="1200" u="none" strike="noStrike">
                          <a:effectLst/>
                        </a:rPr>
                        <a:t>Дороги Подмосковья»</a:t>
                      </a:r>
                      <a:endParaRPr lang="ru-RU" sz="1200" b="1" i="0" u="none" strike="noStrike">
                        <a:solidFill>
                          <a:srgbClr val="000000"/>
                        </a:solidFill>
                        <a:effectLst/>
                        <a:latin typeface="Arial" panose="020B0604020202020204" pitchFamily="34" charset="0"/>
                      </a:endParaRPr>
                    </a:p>
                  </a:txBody>
                  <a:tcPr marL="6562" marR="6562" marT="6562" marB="0" anchor="ctr"/>
                </a:tc>
                <a:tc>
                  <a:txBody>
                    <a:bodyPr/>
                    <a:lstStyle/>
                    <a:p>
                      <a:pPr algn="ctr" fontAlgn="ctr"/>
                      <a:r>
                        <a:rPr lang="ru-RU" sz="1200" u="none" strike="noStrike">
                          <a:effectLst/>
                        </a:rPr>
                        <a:t> </a:t>
                      </a:r>
                      <a:endParaRPr lang="ru-RU" sz="1200" b="0" i="0" u="none" strike="noStrike">
                        <a:solidFill>
                          <a:srgbClr val="000000"/>
                        </a:solidFill>
                        <a:effectLst/>
                        <a:latin typeface="Arial" panose="020B0604020202020204" pitchFamily="34" charset="0"/>
                      </a:endParaRPr>
                    </a:p>
                  </a:txBody>
                  <a:tcPr marL="6562" marR="6562" marT="6562" marB="0" anchor="ctr"/>
                </a:tc>
                <a:tc>
                  <a:txBody>
                    <a:bodyPr/>
                    <a:lstStyle/>
                    <a:p>
                      <a:pPr algn="ctr" fontAlgn="ctr"/>
                      <a:r>
                        <a:rPr lang="ru-RU" sz="1200" u="none" strike="noStrike">
                          <a:effectLst/>
                        </a:rPr>
                        <a:t> </a:t>
                      </a:r>
                      <a:endParaRPr lang="ru-RU" sz="1200" b="0" i="0" u="none" strike="noStrike">
                        <a:solidFill>
                          <a:srgbClr val="000000"/>
                        </a:solidFill>
                        <a:effectLst/>
                        <a:latin typeface="Arial" panose="020B0604020202020204" pitchFamily="34" charset="0"/>
                      </a:endParaRPr>
                    </a:p>
                  </a:txBody>
                  <a:tcPr marL="6562" marR="6562" marT="6562" marB="0" anchor="ctr"/>
                </a:tc>
                <a:tc>
                  <a:txBody>
                    <a:bodyPr/>
                    <a:lstStyle/>
                    <a:p>
                      <a:pPr algn="ctr" fontAlgn="ctr"/>
                      <a:r>
                        <a:rPr lang="ru-RU" sz="1200" u="none" strike="noStrike">
                          <a:effectLst/>
                        </a:rPr>
                        <a:t> </a:t>
                      </a:r>
                      <a:endParaRPr lang="ru-RU" sz="1200" b="0" i="0" u="none" strike="noStrike">
                        <a:solidFill>
                          <a:srgbClr val="000000"/>
                        </a:solidFill>
                        <a:effectLst/>
                        <a:latin typeface="Arial" panose="020B0604020202020204" pitchFamily="34" charset="0"/>
                      </a:endParaRPr>
                    </a:p>
                  </a:txBody>
                  <a:tcPr marL="6562" marR="6562" marT="6562" marB="0" anchor="ctr"/>
                </a:tc>
                <a:tc>
                  <a:txBody>
                    <a:bodyPr/>
                    <a:lstStyle/>
                    <a:p>
                      <a:pPr algn="ctr" fontAlgn="ctr"/>
                      <a:r>
                        <a:rPr lang="ru-RU" sz="1200" u="none" strike="noStrike">
                          <a:effectLst/>
                        </a:rPr>
                        <a:t> </a:t>
                      </a:r>
                      <a:endParaRPr lang="ru-RU" sz="1200" b="0" i="0" u="none" strike="noStrike">
                        <a:solidFill>
                          <a:srgbClr val="000000"/>
                        </a:solidFill>
                        <a:effectLst/>
                        <a:latin typeface="Arial" panose="020B0604020202020204" pitchFamily="34" charset="0"/>
                      </a:endParaRPr>
                    </a:p>
                  </a:txBody>
                  <a:tcPr marL="6562" marR="6562" marT="6562" marB="0" anchor="ctr"/>
                </a:tc>
                <a:tc>
                  <a:txBody>
                    <a:bodyPr/>
                    <a:lstStyle/>
                    <a:p>
                      <a:pPr algn="ctr" fontAlgn="ctr"/>
                      <a:r>
                        <a:rPr lang="ru-RU" sz="1200" u="none" strike="noStrike">
                          <a:effectLst/>
                        </a:rPr>
                        <a:t> </a:t>
                      </a:r>
                      <a:endParaRPr lang="ru-RU" sz="1200" b="0" i="0" u="none" strike="noStrike">
                        <a:solidFill>
                          <a:srgbClr val="000000"/>
                        </a:solidFill>
                        <a:effectLst/>
                        <a:latin typeface="Arial" panose="020B0604020202020204" pitchFamily="34" charset="0"/>
                      </a:endParaRPr>
                    </a:p>
                  </a:txBody>
                  <a:tcPr marL="6562" marR="6562" marT="6562" marB="0" anchor="ctr"/>
                </a:tc>
                <a:tc>
                  <a:txBody>
                    <a:bodyPr/>
                    <a:lstStyle/>
                    <a:p>
                      <a:pPr algn="ctr" fontAlgn="ctr"/>
                      <a:r>
                        <a:rPr lang="ru-RU" sz="1200" u="none" strike="noStrike">
                          <a:effectLst/>
                        </a:rPr>
                        <a:t> </a:t>
                      </a:r>
                      <a:endParaRPr lang="ru-RU" sz="1200" b="0" i="0" u="none" strike="noStrike">
                        <a:solidFill>
                          <a:srgbClr val="000000"/>
                        </a:solidFill>
                        <a:effectLst/>
                        <a:latin typeface="Arial" panose="020B0604020202020204" pitchFamily="34" charset="0"/>
                      </a:endParaRPr>
                    </a:p>
                  </a:txBody>
                  <a:tcPr marL="6562" marR="6562" marT="6562" marB="0" anchor="ctr"/>
                </a:tc>
                <a:tc>
                  <a:txBody>
                    <a:bodyPr/>
                    <a:lstStyle/>
                    <a:p>
                      <a:pPr algn="ctr" fontAlgn="ctr"/>
                      <a:r>
                        <a:rPr lang="ru-RU" sz="1200" u="none" strike="noStrike">
                          <a:effectLst/>
                        </a:rPr>
                        <a:t> </a:t>
                      </a:r>
                      <a:endParaRPr lang="ru-RU" sz="1200" b="0" i="0" u="none" strike="noStrike">
                        <a:solidFill>
                          <a:srgbClr val="000000"/>
                        </a:solidFill>
                        <a:effectLst/>
                        <a:latin typeface="Calibri" panose="020F0502020204030204" pitchFamily="34" charset="0"/>
                      </a:endParaRPr>
                    </a:p>
                  </a:txBody>
                  <a:tcPr marL="6562" marR="6562" marT="6562" marB="0" anchor="ctr"/>
                </a:tc>
                <a:tc>
                  <a:txBody>
                    <a:bodyPr/>
                    <a:lstStyle/>
                    <a:p>
                      <a:pPr algn="ctr" fontAlgn="ctr"/>
                      <a:r>
                        <a:rPr lang="ru-RU" sz="1200" u="none" strike="noStrike">
                          <a:effectLst/>
                        </a:rPr>
                        <a:t> </a:t>
                      </a:r>
                      <a:endParaRPr lang="ru-RU" sz="1200" b="0" i="0" u="none" strike="noStrike">
                        <a:solidFill>
                          <a:srgbClr val="000000"/>
                        </a:solidFill>
                        <a:effectLst/>
                        <a:latin typeface="Calibri" panose="020F0502020204030204" pitchFamily="34" charset="0"/>
                      </a:endParaRPr>
                    </a:p>
                  </a:txBody>
                  <a:tcPr marL="6562" marR="6562" marT="6562" marB="0" anchor="ctr"/>
                </a:tc>
                <a:extLst>
                  <a:ext uri="{0D108BD9-81ED-4DB2-BD59-A6C34878D82A}">
                    <a16:rowId xmlns:a16="http://schemas.microsoft.com/office/drawing/2014/main" val="41160634"/>
                  </a:ext>
                </a:extLst>
              </a:tr>
              <a:tr h="713155">
                <a:tc>
                  <a:txBody>
                    <a:bodyPr/>
                    <a:lstStyle/>
                    <a:p>
                      <a:pPr algn="l" fontAlgn="ctr"/>
                      <a:r>
                        <a:rPr lang="ru-RU" sz="1200" u="none" strike="noStrike" dirty="0">
                          <a:effectLst/>
                        </a:rPr>
                        <a:t>Ремонт (капитальный ремонт) сети автомобильных дорог общего пользования местного значения (оценивается на конец года)</a:t>
                      </a:r>
                      <a:endParaRPr lang="ru-RU" sz="1200" b="0" i="0" u="none" strike="noStrike" dirty="0">
                        <a:solidFill>
                          <a:srgbClr val="000000"/>
                        </a:solidFill>
                        <a:effectLst/>
                        <a:latin typeface="Arial" panose="020B0604020202020204" pitchFamily="34" charset="0"/>
                      </a:endParaRPr>
                    </a:p>
                  </a:txBody>
                  <a:tcPr marL="6562" marR="6562" marT="6562" marB="0" anchor="ctr"/>
                </a:tc>
                <a:tc>
                  <a:txBody>
                    <a:bodyPr/>
                    <a:lstStyle/>
                    <a:p>
                      <a:pPr algn="ctr" fontAlgn="ctr"/>
                      <a:r>
                        <a:rPr lang="ru-RU" sz="1200" u="none" strike="noStrike">
                          <a:effectLst/>
                        </a:rPr>
                        <a:t>Отраслевой</a:t>
                      </a:r>
                      <a:endParaRPr lang="ru-RU" sz="1200" b="0" i="0" u="none" strike="noStrike">
                        <a:solidFill>
                          <a:srgbClr val="000000"/>
                        </a:solidFill>
                        <a:effectLst/>
                        <a:latin typeface="Arial" panose="020B0604020202020204" pitchFamily="34" charset="0"/>
                      </a:endParaRPr>
                    </a:p>
                  </a:txBody>
                  <a:tcPr marL="6562" marR="6562" marT="6562" marB="0" anchor="ctr"/>
                </a:tc>
                <a:tc>
                  <a:txBody>
                    <a:bodyPr/>
                    <a:lstStyle/>
                    <a:p>
                      <a:pPr algn="ctr" fontAlgn="ctr"/>
                      <a:r>
                        <a:rPr lang="ru-RU" sz="1200" u="none" strike="noStrike">
                          <a:effectLst/>
                        </a:rPr>
                        <a:t>Километр; тысяча метров</a:t>
                      </a:r>
                      <a:endParaRPr lang="ru-RU" sz="1200" b="0" i="0" u="none" strike="noStrike">
                        <a:solidFill>
                          <a:srgbClr val="000000"/>
                        </a:solidFill>
                        <a:effectLst/>
                        <a:latin typeface="Arial" panose="020B0604020202020204" pitchFamily="34" charset="0"/>
                      </a:endParaRPr>
                    </a:p>
                  </a:txBody>
                  <a:tcPr marL="6562" marR="6562" marT="6562" marB="0" anchor="ctr"/>
                </a:tc>
                <a:tc>
                  <a:txBody>
                    <a:bodyPr/>
                    <a:lstStyle/>
                    <a:p>
                      <a:pPr algn="ctr" fontAlgn="ctr"/>
                      <a:r>
                        <a:rPr lang="ru-RU" sz="1200" u="none" strike="noStrike" dirty="0">
                          <a:effectLst/>
                        </a:rPr>
                        <a:t>10,31/54,88</a:t>
                      </a:r>
                      <a:endParaRPr lang="ru-RU" sz="1200" b="0" i="0" u="none" strike="noStrike" dirty="0">
                        <a:solidFill>
                          <a:srgbClr val="000000"/>
                        </a:solidFill>
                        <a:effectLst/>
                        <a:latin typeface="Arial" panose="020B0604020202020204" pitchFamily="34" charset="0"/>
                      </a:endParaRPr>
                    </a:p>
                  </a:txBody>
                  <a:tcPr marL="6562" marR="6562" marT="6562" marB="0" anchor="ctr"/>
                </a:tc>
                <a:tc>
                  <a:txBody>
                    <a:bodyPr/>
                    <a:lstStyle/>
                    <a:p>
                      <a:pPr marL="0" algn="ctr" defTabSz="914400" rtl="0" eaLnBrk="1" fontAlgn="ctr" latinLnBrk="0" hangingPunct="1"/>
                      <a:r>
                        <a:rPr lang="ru-RU" sz="1200" u="none" strike="noStrike" kern="1200" dirty="0">
                          <a:solidFill>
                            <a:schemeClr val="dk1"/>
                          </a:solidFill>
                          <a:effectLst/>
                          <a:latin typeface="+mn-lt"/>
                          <a:ea typeface="+mn-ea"/>
                          <a:cs typeface="+mn-cs"/>
                        </a:rPr>
                        <a:t>11,745/55636,235</a:t>
                      </a:r>
                    </a:p>
                  </a:txBody>
                  <a:tcPr marL="9525" marR="9525" marT="9525" marB="0" anchor="ctr"/>
                </a:tc>
                <a:tc>
                  <a:txBody>
                    <a:bodyPr/>
                    <a:lstStyle/>
                    <a:p>
                      <a:pPr algn="ctr" fontAlgn="ctr"/>
                      <a:r>
                        <a:rPr lang="ru-RU" sz="1200" u="none" strike="noStrike" dirty="0">
                          <a:effectLst/>
                        </a:rPr>
                        <a:t>-</a:t>
                      </a:r>
                      <a:endParaRPr lang="ru-RU" sz="1200" b="0" i="0" u="none" strike="noStrike" dirty="0">
                        <a:solidFill>
                          <a:srgbClr val="000000"/>
                        </a:solidFill>
                        <a:effectLst/>
                        <a:latin typeface="Arial" panose="020B0604020202020204" pitchFamily="34" charset="0"/>
                      </a:endParaRPr>
                    </a:p>
                  </a:txBody>
                  <a:tcPr marL="6562" marR="6562" marT="6562" marB="0" anchor="ctr"/>
                </a:tc>
                <a:tc>
                  <a:txBody>
                    <a:bodyPr/>
                    <a:lstStyle/>
                    <a:p>
                      <a:pPr algn="ctr" fontAlgn="ctr"/>
                      <a:r>
                        <a:rPr lang="ru-RU" sz="1200" u="none" strike="noStrike">
                          <a:effectLst/>
                        </a:rPr>
                        <a:t>-</a:t>
                      </a:r>
                      <a:endParaRPr lang="ru-RU" sz="1200" b="0" i="0" u="none" strike="noStrike">
                        <a:solidFill>
                          <a:srgbClr val="000000"/>
                        </a:solidFill>
                        <a:effectLst/>
                        <a:latin typeface="Arial" panose="020B0604020202020204" pitchFamily="34" charset="0"/>
                      </a:endParaRPr>
                    </a:p>
                  </a:txBody>
                  <a:tcPr marL="6562" marR="6562" marT="6562" marB="0" anchor="ctr"/>
                </a:tc>
                <a:tc>
                  <a:txBody>
                    <a:bodyPr/>
                    <a:lstStyle/>
                    <a:p>
                      <a:pPr algn="ctr" fontAlgn="ctr"/>
                      <a:r>
                        <a:rPr lang="ru-RU" sz="1200" u="none" strike="noStrike">
                          <a:effectLst/>
                        </a:rPr>
                        <a:t>-</a:t>
                      </a:r>
                      <a:endParaRPr lang="ru-RU" sz="1200" b="0" i="0" u="none" strike="noStrike">
                        <a:solidFill>
                          <a:srgbClr val="000000"/>
                        </a:solidFill>
                        <a:effectLst/>
                        <a:latin typeface="Arial" panose="020B0604020202020204" pitchFamily="34" charset="0"/>
                      </a:endParaRPr>
                    </a:p>
                  </a:txBody>
                  <a:tcPr marL="6562" marR="6562" marT="6562" marB="0" anchor="ctr"/>
                </a:tc>
                <a:tc>
                  <a:txBody>
                    <a:bodyPr/>
                    <a:lstStyle/>
                    <a:p>
                      <a:pPr algn="ctr" fontAlgn="ctr"/>
                      <a:r>
                        <a:rPr lang="ru-RU" sz="1200" u="none" strike="noStrike">
                          <a:effectLst/>
                        </a:rPr>
                        <a:t>-</a:t>
                      </a:r>
                      <a:endParaRPr lang="ru-RU" sz="1200" b="0" i="0" u="none" strike="noStrike">
                        <a:solidFill>
                          <a:srgbClr val="000000"/>
                        </a:solidFill>
                        <a:effectLst/>
                        <a:latin typeface="Arial" panose="020B0604020202020204" pitchFamily="34" charset="0"/>
                      </a:endParaRPr>
                    </a:p>
                  </a:txBody>
                  <a:tcPr marL="6562" marR="6562" marT="6562" marB="0" anchor="ctr"/>
                </a:tc>
                <a:extLst>
                  <a:ext uri="{0D108BD9-81ED-4DB2-BD59-A6C34878D82A}">
                    <a16:rowId xmlns:a16="http://schemas.microsoft.com/office/drawing/2014/main" val="369818143"/>
                  </a:ext>
                </a:extLst>
              </a:tr>
              <a:tr h="1188592">
                <a:tc>
                  <a:txBody>
                    <a:bodyPr/>
                    <a:lstStyle/>
                    <a:p>
                      <a:pPr algn="l" fontAlgn="ctr"/>
                      <a:r>
                        <a:rPr lang="ru-RU" sz="1200" u="none" strike="noStrike" dirty="0">
                          <a:effectLst/>
                        </a:rPr>
                        <a:t>ДТП. Снижение смертности от дорожно-транспортных происшествий: на дорогах федерального значения, на дорогах регионального значения, на дорогах муниципального значения, на частных дорогах</a:t>
                      </a:r>
                      <a:endParaRPr lang="ru-RU" sz="1200" b="0" i="0" u="none" strike="noStrike" dirty="0">
                        <a:solidFill>
                          <a:srgbClr val="000000"/>
                        </a:solidFill>
                        <a:effectLst/>
                        <a:latin typeface="Arial" panose="020B0604020202020204" pitchFamily="34" charset="0"/>
                      </a:endParaRPr>
                    </a:p>
                  </a:txBody>
                  <a:tcPr marL="6562" marR="6562" marT="6562" marB="0" anchor="ctr"/>
                </a:tc>
                <a:tc>
                  <a:txBody>
                    <a:bodyPr/>
                    <a:lstStyle/>
                    <a:p>
                      <a:pPr algn="ctr" fontAlgn="ctr"/>
                      <a:r>
                        <a:rPr lang="ru-RU" sz="1200" u="none" strike="noStrike">
                          <a:effectLst/>
                        </a:rPr>
                        <a:t>Отраслевой</a:t>
                      </a:r>
                      <a:endParaRPr lang="ru-RU" sz="1200" b="0" i="0" u="none" strike="noStrike">
                        <a:solidFill>
                          <a:srgbClr val="000000"/>
                        </a:solidFill>
                        <a:effectLst/>
                        <a:latin typeface="Arial" panose="020B0604020202020204" pitchFamily="34" charset="0"/>
                      </a:endParaRPr>
                    </a:p>
                  </a:txBody>
                  <a:tcPr marL="6562" marR="6562" marT="6562" marB="0" anchor="ctr"/>
                </a:tc>
                <a:tc>
                  <a:txBody>
                    <a:bodyPr/>
                    <a:lstStyle/>
                    <a:p>
                      <a:pPr algn="ctr" fontAlgn="ctr"/>
                      <a:r>
                        <a:rPr lang="ru-RU" sz="1200" u="none" strike="noStrike">
                          <a:effectLst/>
                        </a:rPr>
                        <a:t>человек на 100 тыс. населения</a:t>
                      </a:r>
                      <a:endParaRPr lang="ru-RU" sz="1200" b="0" i="0" u="none" strike="noStrike">
                        <a:solidFill>
                          <a:srgbClr val="000000"/>
                        </a:solidFill>
                        <a:effectLst/>
                        <a:latin typeface="Arial" panose="020B0604020202020204" pitchFamily="34" charset="0"/>
                      </a:endParaRPr>
                    </a:p>
                  </a:txBody>
                  <a:tcPr marL="6562" marR="6562" marT="6562" marB="0" anchor="ctr"/>
                </a:tc>
                <a:tc>
                  <a:txBody>
                    <a:bodyPr/>
                    <a:lstStyle/>
                    <a:p>
                      <a:pPr algn="ctr" fontAlgn="ctr"/>
                      <a:r>
                        <a:rPr lang="ru-RU" sz="1200" u="none" strike="noStrike" dirty="0">
                          <a:effectLst/>
                        </a:rPr>
                        <a:t>1,95</a:t>
                      </a:r>
                      <a:endParaRPr lang="ru-RU" sz="1200" b="0" i="0" u="none" strike="noStrike" dirty="0">
                        <a:solidFill>
                          <a:srgbClr val="000000"/>
                        </a:solidFill>
                        <a:effectLst/>
                        <a:latin typeface="Arial" panose="020B0604020202020204" pitchFamily="34" charset="0"/>
                      </a:endParaRPr>
                    </a:p>
                  </a:txBody>
                  <a:tcPr marL="6562" marR="6562" marT="6562" marB="0" anchor="ctr"/>
                </a:tc>
                <a:tc>
                  <a:txBody>
                    <a:bodyPr/>
                    <a:lstStyle/>
                    <a:p>
                      <a:pPr marL="0" algn="ctr" defTabSz="914400" rtl="0" eaLnBrk="1" fontAlgn="ctr" latinLnBrk="0" hangingPunct="1"/>
                      <a:r>
                        <a:rPr lang="ru-RU" sz="1200" u="none" strike="noStrike" kern="1200" dirty="0">
                          <a:solidFill>
                            <a:schemeClr val="dk1"/>
                          </a:solidFill>
                          <a:effectLst/>
                          <a:latin typeface="+mn-lt"/>
                          <a:ea typeface="+mn-ea"/>
                          <a:cs typeface="+mn-cs"/>
                        </a:rPr>
                        <a:t>1,3</a:t>
                      </a:r>
                    </a:p>
                  </a:txBody>
                  <a:tcPr marL="9525" marR="9525" marT="9525" marB="0" anchor="ctr"/>
                </a:tc>
                <a:tc>
                  <a:txBody>
                    <a:bodyPr/>
                    <a:lstStyle/>
                    <a:p>
                      <a:pPr algn="ctr" fontAlgn="ctr"/>
                      <a:r>
                        <a:rPr lang="ru-RU" sz="1200" b="0" i="0" u="none" strike="noStrike" dirty="0">
                          <a:solidFill>
                            <a:srgbClr val="000000"/>
                          </a:solidFill>
                          <a:effectLst/>
                          <a:latin typeface="Arial" panose="020B0604020202020204" pitchFamily="34" charset="0"/>
                        </a:rPr>
                        <a:t>10,53</a:t>
                      </a:r>
                    </a:p>
                  </a:txBody>
                  <a:tcPr marL="6562" marR="6562" marT="6562" marB="0" anchor="ctr"/>
                </a:tc>
                <a:tc>
                  <a:txBody>
                    <a:bodyPr/>
                    <a:lstStyle/>
                    <a:p>
                      <a:pPr algn="ctr" fontAlgn="ctr"/>
                      <a:r>
                        <a:rPr lang="ru-RU" sz="1200" u="none" strike="noStrike" dirty="0">
                          <a:effectLst/>
                        </a:rPr>
                        <a:t>10,53</a:t>
                      </a:r>
                      <a:endParaRPr lang="ru-RU" sz="1200" b="0" i="0" u="none" strike="noStrike" dirty="0">
                        <a:solidFill>
                          <a:srgbClr val="000000"/>
                        </a:solidFill>
                        <a:effectLst/>
                        <a:latin typeface="Arial" panose="020B0604020202020204" pitchFamily="34" charset="0"/>
                      </a:endParaRPr>
                    </a:p>
                  </a:txBody>
                  <a:tcPr marL="6562" marR="6562" marT="6562" marB="0" anchor="ctr"/>
                </a:tc>
                <a:tc>
                  <a:txBody>
                    <a:bodyPr/>
                    <a:lstStyle/>
                    <a:p>
                      <a:pPr algn="ctr" fontAlgn="ctr"/>
                      <a:r>
                        <a:rPr lang="ru-RU" sz="1200" u="none" strike="noStrike" dirty="0">
                          <a:effectLst/>
                        </a:rPr>
                        <a:t>10,53</a:t>
                      </a:r>
                      <a:endParaRPr lang="ru-RU" sz="1200" b="0" i="0" u="none" strike="noStrike" dirty="0">
                        <a:solidFill>
                          <a:srgbClr val="000000"/>
                        </a:solidFill>
                        <a:effectLst/>
                        <a:latin typeface="Arial" panose="020B0604020202020204" pitchFamily="34" charset="0"/>
                      </a:endParaRPr>
                    </a:p>
                  </a:txBody>
                  <a:tcPr marL="6562" marR="6562" marT="6562" marB="0" anchor="ctr"/>
                </a:tc>
                <a:tc>
                  <a:txBody>
                    <a:bodyPr/>
                    <a:lstStyle/>
                    <a:p>
                      <a:pPr algn="ctr" fontAlgn="ctr"/>
                      <a:r>
                        <a:rPr lang="ru-RU" sz="1200" b="0" i="0" u="none" strike="noStrike" dirty="0">
                          <a:solidFill>
                            <a:srgbClr val="000000"/>
                          </a:solidFill>
                          <a:effectLst/>
                          <a:latin typeface="Arial" panose="020B0604020202020204" pitchFamily="34" charset="0"/>
                        </a:rPr>
                        <a:t>10,53</a:t>
                      </a:r>
                    </a:p>
                  </a:txBody>
                  <a:tcPr marL="6562" marR="6562" marT="6562" marB="0" anchor="ctr"/>
                </a:tc>
                <a:extLst>
                  <a:ext uri="{0D108BD9-81ED-4DB2-BD59-A6C34878D82A}">
                    <a16:rowId xmlns:a16="http://schemas.microsoft.com/office/drawing/2014/main" val="2355423223"/>
                  </a:ext>
                </a:extLst>
              </a:tr>
            </a:tbl>
          </a:graphicData>
        </a:graphic>
      </p:graphicFrame>
    </p:spTree>
    <p:extLst>
      <p:ext uri="{BB962C8B-B14F-4D97-AF65-F5344CB8AC3E}">
        <p14:creationId xmlns:p14="http://schemas.microsoft.com/office/powerpoint/2010/main" val="3359218915"/>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C76ABE35-EE31-4586-BF2E-7BF9729091A9}"/>
              </a:ext>
            </a:extLst>
          </p:cNvPr>
          <p:cNvSpPr>
            <a:spLocks noGrp="1"/>
          </p:cNvSpPr>
          <p:nvPr>
            <p:ph type="title"/>
          </p:nvPr>
        </p:nvSpPr>
        <p:spPr>
          <a:xfrm>
            <a:off x="845127" y="170694"/>
            <a:ext cx="11192963" cy="539587"/>
          </a:xfrm>
        </p:spPr>
        <p:txBody>
          <a:bodyPr>
            <a:noAutofit/>
          </a:bodyPr>
          <a:lstStyle/>
          <a:p>
            <a:pPr algn="ctr"/>
            <a:r>
              <a:rPr lang="ru-RU" sz="2400" dirty="0"/>
              <a:t>Реализация муниципальных программ</a:t>
            </a:r>
            <a:br>
              <a:rPr lang="ru-RU" sz="2400" dirty="0"/>
            </a:br>
            <a:r>
              <a:rPr lang="ru-RU" sz="2400" dirty="0"/>
              <a:t> городского округа Долгопрудный в разрезе целевых показателей в динамике</a:t>
            </a:r>
          </a:p>
        </p:txBody>
      </p:sp>
      <p:sp>
        <p:nvSpPr>
          <p:cNvPr id="4" name="Номер слайда 3">
            <a:extLst>
              <a:ext uri="{FF2B5EF4-FFF2-40B4-BE49-F238E27FC236}">
                <a16:creationId xmlns:a16="http://schemas.microsoft.com/office/drawing/2014/main" id="{6F302A7F-1EA8-4336-863D-1EEEBC559F5F}"/>
              </a:ext>
            </a:extLst>
          </p:cNvPr>
          <p:cNvSpPr>
            <a:spLocks noGrp="1"/>
          </p:cNvSpPr>
          <p:nvPr>
            <p:ph type="sldNum" sz="quarter" idx="12"/>
          </p:nvPr>
        </p:nvSpPr>
        <p:spPr>
          <a:xfrm>
            <a:off x="9448800" y="6492240"/>
            <a:ext cx="2743200" cy="365125"/>
          </a:xfrm>
        </p:spPr>
        <p:txBody>
          <a:bodyPr/>
          <a:lstStyle/>
          <a:p>
            <a:fld id="{E4EB6E89-BA87-4003-BD23-6BDF40F3EBED}" type="slidenum">
              <a:rPr lang="ru-RU" smtClean="0"/>
              <a:pPr/>
              <a:t>68</a:t>
            </a:fld>
            <a:endParaRPr lang="ru-RU"/>
          </a:p>
        </p:txBody>
      </p:sp>
      <p:pic>
        <p:nvPicPr>
          <p:cNvPr id="6" name="Объект 6">
            <a:extLst>
              <a:ext uri="{FF2B5EF4-FFF2-40B4-BE49-F238E27FC236}">
                <a16:creationId xmlns:a16="http://schemas.microsoft.com/office/drawing/2014/main" id="{4CE9F828-CB7F-4197-B7C9-2991DABD01A3}"/>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53910" y="170694"/>
            <a:ext cx="760490" cy="342008"/>
          </a:xfrm>
          <a:prstGeom prst="rect">
            <a:avLst/>
          </a:prstGeom>
        </p:spPr>
      </p:pic>
      <p:graphicFrame>
        <p:nvGraphicFramePr>
          <p:cNvPr id="7" name="Объект 6">
            <a:extLst>
              <a:ext uri="{FF2B5EF4-FFF2-40B4-BE49-F238E27FC236}">
                <a16:creationId xmlns:a16="http://schemas.microsoft.com/office/drawing/2014/main" id="{F6FFBB9D-2653-493F-B537-F829F97AD8FD}"/>
              </a:ext>
            </a:extLst>
          </p:cNvPr>
          <p:cNvGraphicFramePr>
            <a:graphicFrameLocks noGrp="1"/>
          </p:cNvGraphicFramePr>
          <p:nvPr>
            <p:ph idx="1"/>
            <p:extLst>
              <p:ext uri="{D42A27DB-BD31-4B8C-83A1-F6EECF244321}">
                <p14:modId xmlns:p14="http://schemas.microsoft.com/office/powerpoint/2010/main" val="713611043"/>
              </p:ext>
            </p:extLst>
          </p:nvPr>
        </p:nvGraphicFramePr>
        <p:xfrm>
          <a:off x="573649" y="878186"/>
          <a:ext cx="11044701" cy="5762488"/>
        </p:xfrm>
        <a:graphic>
          <a:graphicData uri="http://schemas.openxmlformats.org/drawingml/2006/table">
            <a:tbl>
              <a:tblPr>
                <a:tableStyleId>{5C22544A-7EE6-4342-B048-85BDC9FD1C3A}</a:tableStyleId>
              </a:tblPr>
              <a:tblGrid>
                <a:gridCol w="3376182">
                  <a:extLst>
                    <a:ext uri="{9D8B030D-6E8A-4147-A177-3AD203B41FA5}">
                      <a16:colId xmlns:a16="http://schemas.microsoft.com/office/drawing/2014/main" val="185855054"/>
                    </a:ext>
                  </a:extLst>
                </a:gridCol>
                <a:gridCol w="923827">
                  <a:extLst>
                    <a:ext uri="{9D8B030D-6E8A-4147-A177-3AD203B41FA5}">
                      <a16:colId xmlns:a16="http://schemas.microsoft.com/office/drawing/2014/main" val="4017642865"/>
                    </a:ext>
                  </a:extLst>
                </a:gridCol>
                <a:gridCol w="774583">
                  <a:extLst>
                    <a:ext uri="{9D8B030D-6E8A-4147-A177-3AD203B41FA5}">
                      <a16:colId xmlns:a16="http://schemas.microsoft.com/office/drawing/2014/main" val="516227180"/>
                    </a:ext>
                  </a:extLst>
                </a:gridCol>
                <a:gridCol w="950795">
                  <a:extLst>
                    <a:ext uri="{9D8B030D-6E8A-4147-A177-3AD203B41FA5}">
                      <a16:colId xmlns:a16="http://schemas.microsoft.com/office/drawing/2014/main" val="3267391926"/>
                    </a:ext>
                  </a:extLst>
                </a:gridCol>
                <a:gridCol w="995017">
                  <a:extLst>
                    <a:ext uri="{9D8B030D-6E8A-4147-A177-3AD203B41FA5}">
                      <a16:colId xmlns:a16="http://schemas.microsoft.com/office/drawing/2014/main" val="1174304099"/>
                    </a:ext>
                  </a:extLst>
                </a:gridCol>
                <a:gridCol w="972907">
                  <a:extLst>
                    <a:ext uri="{9D8B030D-6E8A-4147-A177-3AD203B41FA5}">
                      <a16:colId xmlns:a16="http://schemas.microsoft.com/office/drawing/2014/main" val="3291682863"/>
                    </a:ext>
                  </a:extLst>
                </a:gridCol>
                <a:gridCol w="1072409">
                  <a:extLst>
                    <a:ext uri="{9D8B030D-6E8A-4147-A177-3AD203B41FA5}">
                      <a16:colId xmlns:a16="http://schemas.microsoft.com/office/drawing/2014/main" val="4238471381"/>
                    </a:ext>
                  </a:extLst>
                </a:gridCol>
                <a:gridCol w="972907">
                  <a:extLst>
                    <a:ext uri="{9D8B030D-6E8A-4147-A177-3AD203B41FA5}">
                      <a16:colId xmlns:a16="http://schemas.microsoft.com/office/drawing/2014/main" val="2016797145"/>
                    </a:ext>
                  </a:extLst>
                </a:gridCol>
                <a:gridCol w="1006074">
                  <a:extLst>
                    <a:ext uri="{9D8B030D-6E8A-4147-A177-3AD203B41FA5}">
                      <a16:colId xmlns:a16="http://schemas.microsoft.com/office/drawing/2014/main" val="218032588"/>
                    </a:ext>
                  </a:extLst>
                </a:gridCol>
              </a:tblGrid>
              <a:tr h="163301">
                <a:tc rowSpan="2">
                  <a:txBody>
                    <a:bodyPr/>
                    <a:lstStyle/>
                    <a:p>
                      <a:pPr algn="ctr" fontAlgn="ctr"/>
                      <a:r>
                        <a:rPr lang="ru-RU" sz="900" u="none" strike="noStrike" dirty="0">
                          <a:solidFill>
                            <a:schemeClr val="tx1"/>
                          </a:solidFill>
                          <a:effectLst/>
                        </a:rPr>
                        <a:t>Наименование муниципальной программы/подпрограммы/показателя</a:t>
                      </a:r>
                      <a:endParaRPr lang="ru-RU" sz="900" b="0" i="0" u="none" strike="noStrike" dirty="0">
                        <a:solidFill>
                          <a:schemeClr val="tx1"/>
                        </a:solidFill>
                        <a:effectLst/>
                        <a:latin typeface="Arial" panose="020B0604020202020204" pitchFamily="34" charset="0"/>
                      </a:endParaRPr>
                    </a:p>
                  </a:txBody>
                  <a:tcPr marL="3732" marR="3732" marT="3732" marB="0" anchor="ctr"/>
                </a:tc>
                <a:tc rowSpan="2">
                  <a:txBody>
                    <a:bodyPr/>
                    <a:lstStyle/>
                    <a:p>
                      <a:pPr algn="ctr" fontAlgn="ctr"/>
                      <a:r>
                        <a:rPr lang="ru-RU" sz="900" u="none" strike="noStrike">
                          <a:effectLst/>
                        </a:rPr>
                        <a:t>Тип показателя</a:t>
                      </a:r>
                      <a:endParaRPr lang="ru-RU" sz="900" b="0" i="0" u="none" strike="noStrike">
                        <a:solidFill>
                          <a:srgbClr val="000000"/>
                        </a:solidFill>
                        <a:effectLst/>
                        <a:latin typeface="Arial" panose="020B0604020202020204" pitchFamily="34" charset="0"/>
                      </a:endParaRPr>
                    </a:p>
                  </a:txBody>
                  <a:tcPr marL="3732" marR="3732" marT="3732" marB="0" anchor="ctr"/>
                </a:tc>
                <a:tc rowSpan="2">
                  <a:txBody>
                    <a:bodyPr/>
                    <a:lstStyle/>
                    <a:p>
                      <a:pPr algn="ctr" fontAlgn="ctr"/>
                      <a:r>
                        <a:rPr lang="ru-RU" sz="900" u="none" strike="noStrike">
                          <a:effectLst/>
                        </a:rPr>
                        <a:t>Единица измерения</a:t>
                      </a:r>
                      <a:endParaRPr lang="ru-RU" sz="900" b="0" i="0" u="none" strike="noStrike">
                        <a:solidFill>
                          <a:srgbClr val="000000"/>
                        </a:solidFill>
                        <a:effectLst/>
                        <a:latin typeface="Arial" panose="020B0604020202020204" pitchFamily="34" charset="0"/>
                      </a:endParaRPr>
                    </a:p>
                  </a:txBody>
                  <a:tcPr marL="3732" marR="3732" marT="3732" marB="0" anchor="ctr"/>
                </a:tc>
                <a:tc rowSpan="2">
                  <a:txBody>
                    <a:bodyPr/>
                    <a:lstStyle/>
                    <a:p>
                      <a:pPr algn="ctr" fontAlgn="ctr"/>
                      <a:r>
                        <a:rPr lang="ru-RU" sz="900" u="none" strike="noStrike">
                          <a:effectLst/>
                        </a:rPr>
                        <a:t>Базовое значение</a:t>
                      </a:r>
                      <a:endParaRPr lang="ru-RU" sz="900" b="0" i="0" u="none" strike="noStrike">
                        <a:solidFill>
                          <a:srgbClr val="000000"/>
                        </a:solidFill>
                        <a:effectLst/>
                        <a:latin typeface="Arial" panose="020B0604020202020204" pitchFamily="34" charset="0"/>
                      </a:endParaRPr>
                    </a:p>
                  </a:txBody>
                  <a:tcPr marL="3732" marR="3732" marT="3732" marB="0" anchor="ctr"/>
                </a:tc>
                <a:tc rowSpan="2">
                  <a:txBody>
                    <a:bodyPr/>
                    <a:lstStyle/>
                    <a:p>
                      <a:pPr algn="ctr" fontAlgn="ctr"/>
                      <a:r>
                        <a:rPr lang="ru-RU" sz="1050" u="none" strike="noStrike" dirty="0">
                          <a:effectLst/>
                        </a:rPr>
                        <a:t>Достигнутое 2021 года</a:t>
                      </a:r>
                      <a:endParaRPr lang="ru-RU" sz="1050" b="0" i="0" u="none" strike="noStrike" dirty="0">
                        <a:solidFill>
                          <a:srgbClr val="000000"/>
                        </a:solidFill>
                        <a:effectLst/>
                        <a:latin typeface="Arial" panose="020B0604020202020204" pitchFamily="34" charset="0"/>
                      </a:endParaRPr>
                    </a:p>
                  </a:txBody>
                  <a:tcPr marL="6562" marR="6562" marT="6562" marB="0" anchor="ctr"/>
                </a:tc>
                <a:tc rowSpan="2">
                  <a:txBody>
                    <a:bodyPr/>
                    <a:lstStyle/>
                    <a:p>
                      <a:pPr algn="ctr" fontAlgn="ctr"/>
                      <a:r>
                        <a:rPr lang="ru-RU" sz="1050" u="none" strike="noStrike" dirty="0">
                          <a:effectLst/>
                        </a:rPr>
                        <a:t>Оценка 2022 год</a:t>
                      </a:r>
                      <a:endParaRPr lang="ru-RU" sz="1050" b="0" i="0" u="none" strike="noStrike" dirty="0">
                        <a:solidFill>
                          <a:srgbClr val="000000"/>
                        </a:solidFill>
                        <a:effectLst/>
                        <a:latin typeface="Arial" panose="020B0604020202020204" pitchFamily="34" charset="0"/>
                      </a:endParaRPr>
                    </a:p>
                  </a:txBody>
                  <a:tcPr marL="6562" marR="6562" marT="6562" marB="0" anchor="ctr"/>
                </a:tc>
                <a:tc gridSpan="3">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ru-RU" sz="1050" b="0" i="0" u="none" strike="noStrike" kern="1200" cap="none" spc="0" normalizeH="0" baseline="0" noProof="0" dirty="0">
                          <a:ln>
                            <a:noFill/>
                          </a:ln>
                          <a:solidFill>
                            <a:srgbClr val="000000"/>
                          </a:solidFill>
                          <a:effectLst/>
                          <a:uLnTx/>
                          <a:uFillTx/>
                          <a:latin typeface="+mn-lt"/>
                          <a:ea typeface="+mn-ea"/>
                          <a:cs typeface="+mn-cs"/>
                        </a:rPr>
                        <a:t>Планируемое значение показателя по годам реализации</a:t>
                      </a:r>
                    </a:p>
                  </a:txBody>
                  <a:tcPr marL="3729" marR="3729" marT="3729" marB="0" anchor="ctr"/>
                </a:tc>
                <a:tc hMerge="1">
                  <a:txBody>
                    <a:bodyPr/>
                    <a:lstStyle/>
                    <a:p>
                      <a:endParaRPr lang="ru-RU" dirty="0"/>
                    </a:p>
                  </a:txBody>
                  <a:tcPr marL="3729" marR="3729" marT="3729" marB="0" anchor="ctr"/>
                </a:tc>
                <a:tc hMerge="1">
                  <a:txBody>
                    <a:bodyPr/>
                    <a:lstStyle/>
                    <a:p>
                      <a:endParaRPr lang="ru-RU" dirty="0"/>
                    </a:p>
                  </a:txBody>
                  <a:tcPr marL="3729" marR="3729" marT="3729" marB="0" anchor="ctr"/>
                </a:tc>
                <a:extLst>
                  <a:ext uri="{0D108BD9-81ED-4DB2-BD59-A6C34878D82A}">
                    <a16:rowId xmlns:a16="http://schemas.microsoft.com/office/drawing/2014/main" val="3915400895"/>
                  </a:ext>
                </a:extLst>
              </a:tr>
              <a:tr h="163301">
                <a:tc vMerge="1">
                  <a:txBody>
                    <a:bodyPr/>
                    <a:lstStyle/>
                    <a:p>
                      <a:endParaRPr lang="ru-RU"/>
                    </a:p>
                  </a:txBody>
                  <a:tcPr/>
                </a:tc>
                <a:tc vMerge="1">
                  <a:txBody>
                    <a:bodyPr/>
                    <a:lstStyle/>
                    <a:p>
                      <a:endParaRPr lang="ru-RU"/>
                    </a:p>
                  </a:txBody>
                  <a:tcPr/>
                </a:tc>
                <a:tc vMerge="1">
                  <a:txBody>
                    <a:bodyPr/>
                    <a:lstStyle/>
                    <a:p>
                      <a:endParaRPr lang="ru-RU"/>
                    </a:p>
                  </a:txBody>
                  <a:tcPr/>
                </a:tc>
                <a:tc vMerge="1">
                  <a:txBody>
                    <a:bodyPr/>
                    <a:lstStyle/>
                    <a:p>
                      <a:endParaRPr lang="ru-RU"/>
                    </a:p>
                  </a:txBody>
                  <a:tcPr/>
                </a:tc>
                <a:tc vMerge="1">
                  <a:txBody>
                    <a:bodyPr/>
                    <a:lstStyle/>
                    <a:p>
                      <a:endParaRPr lang="ru-RU"/>
                    </a:p>
                  </a:txBody>
                  <a:tcPr/>
                </a:tc>
                <a:tc vMerge="1">
                  <a:txBody>
                    <a:bodyPr/>
                    <a:lstStyle/>
                    <a:p>
                      <a:endParaRPr lang="ru-RU"/>
                    </a:p>
                  </a:txBody>
                  <a:tcPr/>
                </a:tc>
                <a:tc>
                  <a:txBody>
                    <a:bodyPr/>
                    <a:lstStyle/>
                    <a:p>
                      <a:pPr algn="ctr" fontAlgn="ctr"/>
                      <a:r>
                        <a:rPr lang="ru-RU" sz="1050" u="none" strike="noStrike" dirty="0">
                          <a:effectLst/>
                          <a:latin typeface="+mn-lt"/>
                        </a:rPr>
                        <a:t>2023 год</a:t>
                      </a:r>
                      <a:endParaRPr lang="ru-RU" sz="1050" b="0" i="0" u="none" strike="noStrike" dirty="0">
                        <a:solidFill>
                          <a:srgbClr val="000000"/>
                        </a:solidFill>
                        <a:effectLst/>
                        <a:latin typeface="+mn-lt"/>
                      </a:endParaRPr>
                    </a:p>
                  </a:txBody>
                  <a:tcPr marL="3729" marR="3729" marT="3729" marB="0" anchor="ctr"/>
                </a:tc>
                <a:tc>
                  <a:txBody>
                    <a:bodyPr/>
                    <a:lstStyle/>
                    <a:p>
                      <a:pPr algn="ctr" fontAlgn="ctr"/>
                      <a:r>
                        <a:rPr lang="ru-RU" sz="1050" u="none" strike="noStrike" dirty="0">
                          <a:effectLst/>
                          <a:latin typeface="+mn-lt"/>
                        </a:rPr>
                        <a:t>2024 год</a:t>
                      </a:r>
                      <a:endParaRPr lang="ru-RU" sz="1050" b="0" i="0" u="none" strike="noStrike" dirty="0">
                        <a:solidFill>
                          <a:srgbClr val="000000"/>
                        </a:solidFill>
                        <a:effectLst/>
                        <a:latin typeface="+mn-lt"/>
                      </a:endParaRPr>
                    </a:p>
                  </a:txBody>
                  <a:tcPr marL="3729" marR="3729" marT="3729" marB="0" anchor="ctr"/>
                </a:tc>
                <a:tc>
                  <a:txBody>
                    <a:bodyPr/>
                    <a:lstStyle/>
                    <a:p>
                      <a:pPr algn="ctr" fontAlgn="ctr"/>
                      <a:r>
                        <a:rPr lang="ru-RU" sz="1050" u="none" strike="noStrike" dirty="0">
                          <a:effectLst/>
                          <a:latin typeface="+mn-lt"/>
                        </a:rPr>
                        <a:t>2025 год</a:t>
                      </a:r>
                      <a:endParaRPr lang="ru-RU" sz="1050" b="0" i="0" u="none" strike="noStrike" dirty="0">
                        <a:solidFill>
                          <a:srgbClr val="000000"/>
                        </a:solidFill>
                        <a:effectLst/>
                        <a:latin typeface="+mn-lt"/>
                      </a:endParaRPr>
                    </a:p>
                  </a:txBody>
                  <a:tcPr marL="3729" marR="3729" marT="3729" marB="0" anchor="ctr"/>
                </a:tc>
                <a:extLst>
                  <a:ext uri="{0D108BD9-81ED-4DB2-BD59-A6C34878D82A}">
                    <a16:rowId xmlns:a16="http://schemas.microsoft.com/office/drawing/2014/main" val="3163964605"/>
                  </a:ext>
                </a:extLst>
              </a:tr>
              <a:tr h="239781">
                <a:tc>
                  <a:txBody>
                    <a:bodyPr/>
                    <a:lstStyle/>
                    <a:p>
                      <a:pPr algn="l" fontAlgn="ctr"/>
                      <a:r>
                        <a:rPr lang="ru-RU" sz="900" u="none" strike="noStrike">
                          <a:effectLst/>
                        </a:rPr>
                        <a:t>Муниципальная программа «Цифровое муниципальное образование»</a:t>
                      </a:r>
                      <a:endParaRPr lang="ru-RU" sz="900" b="1" i="0" u="none" strike="noStrike">
                        <a:solidFill>
                          <a:srgbClr val="000000"/>
                        </a:solidFill>
                        <a:effectLst/>
                        <a:latin typeface="Arial" panose="020B0604020202020204" pitchFamily="34" charset="0"/>
                      </a:endParaRPr>
                    </a:p>
                  </a:txBody>
                  <a:tcPr marL="3732" marR="3732" marT="3732" marB="0" anchor="ctr"/>
                </a:tc>
                <a:tc>
                  <a:txBody>
                    <a:bodyPr/>
                    <a:lstStyle/>
                    <a:p>
                      <a:pPr algn="ctr" fontAlgn="ctr"/>
                      <a:r>
                        <a:rPr lang="ru-RU" sz="900" u="none" strike="noStrike">
                          <a:effectLst/>
                        </a:rPr>
                        <a:t> </a:t>
                      </a:r>
                      <a:endParaRPr lang="ru-RU" sz="900" b="0" i="0" u="none" strike="noStrike">
                        <a:solidFill>
                          <a:srgbClr val="000000"/>
                        </a:solidFill>
                        <a:effectLst/>
                        <a:latin typeface="Arial" panose="020B0604020202020204" pitchFamily="34" charset="0"/>
                      </a:endParaRPr>
                    </a:p>
                  </a:txBody>
                  <a:tcPr marL="3732" marR="3732" marT="3732" marB="0" anchor="ctr"/>
                </a:tc>
                <a:tc>
                  <a:txBody>
                    <a:bodyPr/>
                    <a:lstStyle/>
                    <a:p>
                      <a:pPr algn="ctr" fontAlgn="ctr"/>
                      <a:r>
                        <a:rPr lang="ru-RU" sz="900" u="none" strike="noStrike">
                          <a:effectLst/>
                        </a:rPr>
                        <a:t> </a:t>
                      </a:r>
                      <a:endParaRPr lang="ru-RU" sz="900" b="0" i="0" u="none" strike="noStrike">
                        <a:solidFill>
                          <a:srgbClr val="000000"/>
                        </a:solidFill>
                        <a:effectLst/>
                        <a:latin typeface="Arial" panose="020B0604020202020204" pitchFamily="34" charset="0"/>
                      </a:endParaRPr>
                    </a:p>
                  </a:txBody>
                  <a:tcPr marL="3732" marR="3732" marT="3732" marB="0" anchor="ctr"/>
                </a:tc>
                <a:tc>
                  <a:txBody>
                    <a:bodyPr/>
                    <a:lstStyle/>
                    <a:p>
                      <a:pPr algn="ctr" fontAlgn="ctr"/>
                      <a:r>
                        <a:rPr lang="ru-RU" sz="900" u="none" strike="noStrike">
                          <a:effectLst/>
                        </a:rPr>
                        <a:t> </a:t>
                      </a:r>
                      <a:endParaRPr lang="ru-RU" sz="900" b="0" i="0" u="none" strike="noStrike">
                        <a:solidFill>
                          <a:srgbClr val="000000"/>
                        </a:solidFill>
                        <a:effectLst/>
                        <a:latin typeface="Arial" panose="020B0604020202020204" pitchFamily="34" charset="0"/>
                      </a:endParaRPr>
                    </a:p>
                  </a:txBody>
                  <a:tcPr marL="3732" marR="3732" marT="3732" marB="0" anchor="ctr"/>
                </a:tc>
                <a:tc>
                  <a:txBody>
                    <a:bodyPr/>
                    <a:lstStyle/>
                    <a:p>
                      <a:pPr algn="ctr" fontAlgn="ctr"/>
                      <a:r>
                        <a:rPr lang="ru-RU" sz="900" u="none" strike="noStrike">
                          <a:effectLst/>
                        </a:rPr>
                        <a:t> </a:t>
                      </a:r>
                      <a:endParaRPr lang="ru-RU" sz="900" b="0" i="0" u="none" strike="noStrike">
                        <a:solidFill>
                          <a:srgbClr val="000000"/>
                        </a:solidFill>
                        <a:effectLst/>
                        <a:latin typeface="Arial" panose="020B0604020202020204" pitchFamily="34" charset="0"/>
                      </a:endParaRPr>
                    </a:p>
                  </a:txBody>
                  <a:tcPr marL="3732" marR="3732" marT="3732" marB="0" anchor="ctr"/>
                </a:tc>
                <a:tc>
                  <a:txBody>
                    <a:bodyPr/>
                    <a:lstStyle/>
                    <a:p>
                      <a:pPr algn="ctr" fontAlgn="ctr"/>
                      <a:r>
                        <a:rPr lang="ru-RU" sz="900" u="none" strike="noStrike">
                          <a:effectLst/>
                        </a:rPr>
                        <a:t> </a:t>
                      </a:r>
                      <a:endParaRPr lang="ru-RU" sz="900" b="0" i="0" u="none" strike="noStrike">
                        <a:solidFill>
                          <a:srgbClr val="000000"/>
                        </a:solidFill>
                        <a:effectLst/>
                        <a:latin typeface="Arial" panose="020B0604020202020204" pitchFamily="34" charset="0"/>
                      </a:endParaRPr>
                    </a:p>
                  </a:txBody>
                  <a:tcPr marL="3732" marR="3732" marT="3732" marB="0" anchor="ctr"/>
                </a:tc>
                <a:tc>
                  <a:txBody>
                    <a:bodyPr/>
                    <a:lstStyle/>
                    <a:p>
                      <a:pPr algn="ctr" fontAlgn="ctr"/>
                      <a:r>
                        <a:rPr lang="ru-RU" sz="900" u="none" strike="noStrike">
                          <a:effectLst/>
                        </a:rPr>
                        <a:t> </a:t>
                      </a:r>
                      <a:endParaRPr lang="ru-RU" sz="900" b="0" i="0" u="none" strike="noStrike">
                        <a:solidFill>
                          <a:srgbClr val="000000"/>
                        </a:solidFill>
                        <a:effectLst/>
                        <a:latin typeface="Arial" panose="020B0604020202020204" pitchFamily="34" charset="0"/>
                      </a:endParaRPr>
                    </a:p>
                  </a:txBody>
                  <a:tcPr marL="3732" marR="3732" marT="3732" marB="0" anchor="ctr"/>
                </a:tc>
                <a:tc>
                  <a:txBody>
                    <a:bodyPr/>
                    <a:lstStyle/>
                    <a:p>
                      <a:pPr algn="ctr" fontAlgn="ctr"/>
                      <a:r>
                        <a:rPr lang="ru-RU" sz="900" u="none" strike="noStrike">
                          <a:effectLst/>
                        </a:rPr>
                        <a:t> </a:t>
                      </a:r>
                      <a:endParaRPr lang="ru-RU" sz="900" b="0" i="0" u="none" strike="noStrike">
                        <a:solidFill>
                          <a:srgbClr val="000000"/>
                        </a:solidFill>
                        <a:effectLst/>
                        <a:latin typeface="Calibri" panose="020F0502020204030204" pitchFamily="34" charset="0"/>
                      </a:endParaRPr>
                    </a:p>
                  </a:txBody>
                  <a:tcPr marL="3732" marR="3732" marT="3732" marB="0" anchor="ctr"/>
                </a:tc>
                <a:tc>
                  <a:txBody>
                    <a:bodyPr/>
                    <a:lstStyle/>
                    <a:p>
                      <a:pPr algn="ctr" fontAlgn="ctr"/>
                      <a:r>
                        <a:rPr lang="ru-RU" sz="900" u="none" strike="noStrike">
                          <a:effectLst/>
                        </a:rPr>
                        <a:t> </a:t>
                      </a:r>
                      <a:endParaRPr lang="ru-RU" sz="900" b="0" i="0" u="none" strike="noStrike">
                        <a:solidFill>
                          <a:srgbClr val="000000"/>
                        </a:solidFill>
                        <a:effectLst/>
                        <a:latin typeface="Calibri" panose="020F0502020204030204" pitchFamily="34" charset="0"/>
                      </a:endParaRPr>
                    </a:p>
                  </a:txBody>
                  <a:tcPr marL="3732" marR="3732" marT="3732" marB="0" anchor="ctr"/>
                </a:tc>
                <a:extLst>
                  <a:ext uri="{0D108BD9-81ED-4DB2-BD59-A6C34878D82A}">
                    <a16:rowId xmlns:a16="http://schemas.microsoft.com/office/drawing/2014/main" val="3652939084"/>
                  </a:ext>
                </a:extLst>
              </a:tr>
              <a:tr h="759696">
                <a:tc>
                  <a:txBody>
                    <a:bodyPr/>
                    <a:lstStyle/>
                    <a:p>
                      <a:pPr algn="l" fontAlgn="ctr"/>
                      <a:r>
                        <a:rPr lang="ru-RU" sz="900" u="none" strike="noStrike">
                          <a:effectLst/>
                        </a:rPr>
                        <a:t>Подпрограмма I «Снижение административных барьеров, повышение качества и доступности предоставления государственных и муниципальных услуг, в том числе на базе многофункциональных центров предоставления государственных и муниципальных услуг, а также услуг почтовой связи»</a:t>
                      </a:r>
                      <a:endParaRPr lang="ru-RU" sz="900" b="1" i="0" u="none" strike="noStrike">
                        <a:solidFill>
                          <a:srgbClr val="000000"/>
                        </a:solidFill>
                        <a:effectLst/>
                        <a:latin typeface="Arial" panose="020B0604020202020204" pitchFamily="34" charset="0"/>
                      </a:endParaRPr>
                    </a:p>
                  </a:txBody>
                  <a:tcPr marL="3732" marR="3732" marT="3732" marB="0" anchor="ctr"/>
                </a:tc>
                <a:tc>
                  <a:txBody>
                    <a:bodyPr/>
                    <a:lstStyle/>
                    <a:p>
                      <a:pPr algn="ctr" fontAlgn="ctr"/>
                      <a:r>
                        <a:rPr lang="ru-RU" sz="900" u="none" strike="noStrike">
                          <a:effectLst/>
                        </a:rPr>
                        <a:t> </a:t>
                      </a:r>
                      <a:endParaRPr lang="ru-RU" sz="900" b="0" i="0" u="none" strike="noStrike">
                        <a:solidFill>
                          <a:srgbClr val="000000"/>
                        </a:solidFill>
                        <a:effectLst/>
                        <a:latin typeface="Arial" panose="020B0604020202020204" pitchFamily="34" charset="0"/>
                      </a:endParaRPr>
                    </a:p>
                  </a:txBody>
                  <a:tcPr marL="3732" marR="3732" marT="3732" marB="0" anchor="ctr"/>
                </a:tc>
                <a:tc>
                  <a:txBody>
                    <a:bodyPr/>
                    <a:lstStyle/>
                    <a:p>
                      <a:pPr algn="ctr" fontAlgn="ctr"/>
                      <a:r>
                        <a:rPr lang="ru-RU" sz="900" u="none" strike="noStrike">
                          <a:effectLst/>
                        </a:rPr>
                        <a:t> </a:t>
                      </a:r>
                      <a:endParaRPr lang="ru-RU" sz="900" b="0" i="0" u="none" strike="noStrike">
                        <a:solidFill>
                          <a:srgbClr val="000000"/>
                        </a:solidFill>
                        <a:effectLst/>
                        <a:latin typeface="Arial" panose="020B0604020202020204" pitchFamily="34" charset="0"/>
                      </a:endParaRPr>
                    </a:p>
                  </a:txBody>
                  <a:tcPr marL="3732" marR="3732" marT="3732" marB="0" anchor="ctr"/>
                </a:tc>
                <a:tc>
                  <a:txBody>
                    <a:bodyPr/>
                    <a:lstStyle/>
                    <a:p>
                      <a:pPr algn="ctr" fontAlgn="ctr"/>
                      <a:r>
                        <a:rPr lang="ru-RU" sz="900" u="none" strike="noStrike" dirty="0">
                          <a:effectLst/>
                        </a:rPr>
                        <a:t> </a:t>
                      </a:r>
                      <a:endParaRPr lang="ru-RU" sz="900" b="0" i="0" u="none" strike="noStrike" dirty="0">
                        <a:solidFill>
                          <a:srgbClr val="000000"/>
                        </a:solidFill>
                        <a:effectLst/>
                        <a:latin typeface="Arial" panose="020B0604020202020204" pitchFamily="34" charset="0"/>
                      </a:endParaRPr>
                    </a:p>
                  </a:txBody>
                  <a:tcPr marL="3732" marR="3732" marT="3732" marB="0" anchor="ctr"/>
                </a:tc>
                <a:tc>
                  <a:txBody>
                    <a:bodyPr/>
                    <a:lstStyle/>
                    <a:p>
                      <a:pPr algn="ctr" fontAlgn="ctr"/>
                      <a:r>
                        <a:rPr lang="ru-RU" sz="900" u="none" strike="noStrike">
                          <a:effectLst/>
                        </a:rPr>
                        <a:t> </a:t>
                      </a:r>
                      <a:endParaRPr lang="ru-RU" sz="900" b="0" i="0" u="none" strike="noStrike">
                        <a:solidFill>
                          <a:srgbClr val="000000"/>
                        </a:solidFill>
                        <a:effectLst/>
                        <a:latin typeface="Arial" panose="020B0604020202020204" pitchFamily="34" charset="0"/>
                      </a:endParaRPr>
                    </a:p>
                  </a:txBody>
                  <a:tcPr marL="3732" marR="3732" marT="3732" marB="0" anchor="ctr"/>
                </a:tc>
                <a:tc>
                  <a:txBody>
                    <a:bodyPr/>
                    <a:lstStyle/>
                    <a:p>
                      <a:pPr algn="ctr" fontAlgn="ctr"/>
                      <a:r>
                        <a:rPr lang="ru-RU" sz="900" u="none" strike="noStrike">
                          <a:effectLst/>
                        </a:rPr>
                        <a:t> </a:t>
                      </a:r>
                      <a:endParaRPr lang="ru-RU" sz="900" b="0" i="0" u="none" strike="noStrike">
                        <a:solidFill>
                          <a:srgbClr val="000000"/>
                        </a:solidFill>
                        <a:effectLst/>
                        <a:latin typeface="Arial" panose="020B0604020202020204" pitchFamily="34" charset="0"/>
                      </a:endParaRPr>
                    </a:p>
                  </a:txBody>
                  <a:tcPr marL="3732" marR="3732" marT="3732" marB="0" anchor="ctr"/>
                </a:tc>
                <a:tc>
                  <a:txBody>
                    <a:bodyPr/>
                    <a:lstStyle/>
                    <a:p>
                      <a:pPr algn="ctr" fontAlgn="ctr"/>
                      <a:r>
                        <a:rPr lang="ru-RU" sz="900" u="none" strike="noStrike">
                          <a:effectLst/>
                        </a:rPr>
                        <a:t> </a:t>
                      </a:r>
                      <a:endParaRPr lang="ru-RU" sz="900" b="0" i="0" u="none" strike="noStrike">
                        <a:solidFill>
                          <a:srgbClr val="000000"/>
                        </a:solidFill>
                        <a:effectLst/>
                        <a:latin typeface="Arial" panose="020B0604020202020204" pitchFamily="34" charset="0"/>
                      </a:endParaRPr>
                    </a:p>
                  </a:txBody>
                  <a:tcPr marL="3732" marR="3732" marT="3732" marB="0" anchor="ctr"/>
                </a:tc>
                <a:tc>
                  <a:txBody>
                    <a:bodyPr/>
                    <a:lstStyle/>
                    <a:p>
                      <a:pPr algn="ctr" fontAlgn="ctr"/>
                      <a:r>
                        <a:rPr lang="ru-RU" sz="900" u="none" strike="noStrike">
                          <a:effectLst/>
                        </a:rPr>
                        <a:t> </a:t>
                      </a:r>
                      <a:endParaRPr lang="ru-RU" sz="900" b="0" i="0" u="none" strike="noStrike">
                        <a:solidFill>
                          <a:srgbClr val="000000"/>
                        </a:solidFill>
                        <a:effectLst/>
                        <a:latin typeface="Calibri" panose="020F0502020204030204" pitchFamily="34" charset="0"/>
                      </a:endParaRPr>
                    </a:p>
                  </a:txBody>
                  <a:tcPr marL="3732" marR="3732" marT="3732" marB="0" anchor="ctr"/>
                </a:tc>
                <a:tc>
                  <a:txBody>
                    <a:bodyPr/>
                    <a:lstStyle/>
                    <a:p>
                      <a:pPr algn="ctr" fontAlgn="ctr"/>
                      <a:r>
                        <a:rPr lang="ru-RU" sz="900" u="none" strike="noStrike">
                          <a:effectLst/>
                        </a:rPr>
                        <a:t> </a:t>
                      </a:r>
                      <a:endParaRPr lang="ru-RU" sz="900" b="0" i="0" u="none" strike="noStrike">
                        <a:solidFill>
                          <a:srgbClr val="000000"/>
                        </a:solidFill>
                        <a:effectLst/>
                        <a:latin typeface="Calibri" panose="020F0502020204030204" pitchFamily="34" charset="0"/>
                      </a:endParaRPr>
                    </a:p>
                  </a:txBody>
                  <a:tcPr marL="3732" marR="3732" marT="3732" marB="0" anchor="ctr"/>
                </a:tc>
                <a:extLst>
                  <a:ext uri="{0D108BD9-81ED-4DB2-BD59-A6C34878D82A}">
                    <a16:rowId xmlns:a16="http://schemas.microsoft.com/office/drawing/2014/main" val="1605719675"/>
                  </a:ext>
                </a:extLst>
              </a:tr>
              <a:tr h="379847">
                <a:tc>
                  <a:txBody>
                    <a:bodyPr/>
                    <a:lstStyle/>
                    <a:p>
                      <a:pPr algn="l" fontAlgn="ctr"/>
                      <a:r>
                        <a:rPr lang="ru-RU" sz="900" u="none" strike="noStrike">
                          <a:effectLst/>
                        </a:rPr>
                        <a:t>2021 Доля граждан, имеющих доступ к получению государственных и муниципальных услуг по принципу "одного окна" по месту пребывания, в том числе в МФЦ</a:t>
                      </a:r>
                      <a:endParaRPr lang="ru-RU" sz="900" b="0" i="0" u="none" strike="noStrike">
                        <a:solidFill>
                          <a:srgbClr val="000000"/>
                        </a:solidFill>
                        <a:effectLst/>
                        <a:latin typeface="Arial" panose="020B0604020202020204" pitchFamily="34" charset="0"/>
                      </a:endParaRPr>
                    </a:p>
                  </a:txBody>
                  <a:tcPr marL="3732" marR="3732" marT="3732" marB="0" anchor="ctr"/>
                </a:tc>
                <a:tc>
                  <a:txBody>
                    <a:bodyPr/>
                    <a:lstStyle/>
                    <a:p>
                      <a:pPr algn="ctr" fontAlgn="ctr"/>
                      <a:r>
                        <a:rPr lang="ru-RU" sz="900" u="none" strike="noStrike" dirty="0">
                          <a:effectLst/>
                        </a:rPr>
                        <a:t>Указ Президента РФ</a:t>
                      </a:r>
                      <a:endParaRPr lang="ru-RU" sz="900" b="0" i="0" u="none" strike="noStrike" dirty="0">
                        <a:solidFill>
                          <a:srgbClr val="000000"/>
                        </a:solidFill>
                        <a:effectLst/>
                        <a:latin typeface="Arial" panose="020B0604020202020204" pitchFamily="34" charset="0"/>
                      </a:endParaRPr>
                    </a:p>
                  </a:txBody>
                  <a:tcPr marL="3732" marR="3732" marT="3732" marB="0" anchor="ctr"/>
                </a:tc>
                <a:tc>
                  <a:txBody>
                    <a:bodyPr/>
                    <a:lstStyle/>
                    <a:p>
                      <a:pPr algn="ctr" fontAlgn="ctr"/>
                      <a:r>
                        <a:rPr lang="ru-RU" sz="900" u="none" strike="noStrike">
                          <a:effectLst/>
                        </a:rPr>
                        <a:t>процент</a:t>
                      </a:r>
                      <a:endParaRPr lang="ru-RU" sz="900" b="0" i="0" u="none" strike="noStrike">
                        <a:solidFill>
                          <a:srgbClr val="000000"/>
                        </a:solidFill>
                        <a:effectLst/>
                        <a:latin typeface="Arial" panose="020B0604020202020204" pitchFamily="34" charset="0"/>
                      </a:endParaRPr>
                    </a:p>
                  </a:txBody>
                  <a:tcPr marL="3732" marR="3732" marT="3732" marB="0" anchor="ctr"/>
                </a:tc>
                <a:tc>
                  <a:txBody>
                    <a:bodyPr/>
                    <a:lstStyle/>
                    <a:p>
                      <a:pPr algn="ctr" fontAlgn="ctr"/>
                      <a:r>
                        <a:rPr lang="ru-RU" sz="900" u="none" strike="noStrike">
                          <a:effectLst/>
                        </a:rPr>
                        <a:t>100</a:t>
                      </a:r>
                      <a:endParaRPr lang="ru-RU" sz="900" b="0" i="0" u="none" strike="noStrike">
                        <a:solidFill>
                          <a:srgbClr val="000000"/>
                        </a:solidFill>
                        <a:effectLst/>
                        <a:latin typeface="Arial" panose="020B0604020202020204" pitchFamily="34" charset="0"/>
                      </a:endParaRPr>
                    </a:p>
                  </a:txBody>
                  <a:tcPr marL="3732" marR="3732" marT="3732" marB="0" anchor="ctr"/>
                </a:tc>
                <a:tc>
                  <a:txBody>
                    <a:bodyPr/>
                    <a:lstStyle/>
                    <a:p>
                      <a:pPr algn="ctr" fontAlgn="ctr"/>
                      <a:r>
                        <a:rPr lang="ru-RU" sz="900" u="none" strike="noStrike">
                          <a:effectLst/>
                        </a:rPr>
                        <a:t>100</a:t>
                      </a:r>
                      <a:endParaRPr lang="ru-RU" sz="900" b="0" i="0" u="none" strike="noStrike">
                        <a:solidFill>
                          <a:srgbClr val="000000"/>
                        </a:solidFill>
                        <a:effectLst/>
                        <a:latin typeface="Arial" panose="020B0604020202020204" pitchFamily="34" charset="0"/>
                      </a:endParaRPr>
                    </a:p>
                  </a:txBody>
                  <a:tcPr marL="3732" marR="3732" marT="3732" marB="0" anchor="ctr"/>
                </a:tc>
                <a:tc>
                  <a:txBody>
                    <a:bodyPr/>
                    <a:lstStyle/>
                    <a:p>
                      <a:pPr algn="ctr" fontAlgn="ctr"/>
                      <a:r>
                        <a:rPr lang="ru-RU" sz="900" u="none" strike="noStrike">
                          <a:effectLst/>
                        </a:rPr>
                        <a:t>100</a:t>
                      </a:r>
                      <a:endParaRPr lang="ru-RU" sz="900" b="0" i="0" u="none" strike="noStrike">
                        <a:solidFill>
                          <a:srgbClr val="000000"/>
                        </a:solidFill>
                        <a:effectLst/>
                        <a:latin typeface="Arial" panose="020B0604020202020204" pitchFamily="34" charset="0"/>
                      </a:endParaRPr>
                    </a:p>
                  </a:txBody>
                  <a:tcPr marL="3732" marR="3732" marT="3732" marB="0" anchor="ctr"/>
                </a:tc>
                <a:tc>
                  <a:txBody>
                    <a:bodyPr/>
                    <a:lstStyle/>
                    <a:p>
                      <a:pPr algn="ctr" fontAlgn="ctr"/>
                      <a:r>
                        <a:rPr lang="ru-RU" sz="900" u="none" strike="noStrike">
                          <a:effectLst/>
                        </a:rPr>
                        <a:t>100</a:t>
                      </a:r>
                      <a:endParaRPr lang="ru-RU" sz="900" b="0" i="0" u="none" strike="noStrike">
                        <a:solidFill>
                          <a:srgbClr val="000000"/>
                        </a:solidFill>
                        <a:effectLst/>
                        <a:latin typeface="Arial" panose="020B0604020202020204" pitchFamily="34" charset="0"/>
                      </a:endParaRPr>
                    </a:p>
                  </a:txBody>
                  <a:tcPr marL="3732" marR="3732" marT="3732" marB="0" anchor="ctr"/>
                </a:tc>
                <a:tc>
                  <a:txBody>
                    <a:bodyPr/>
                    <a:lstStyle/>
                    <a:p>
                      <a:pPr algn="ctr" fontAlgn="ctr"/>
                      <a:r>
                        <a:rPr lang="ru-RU" sz="900" u="none" strike="noStrike">
                          <a:effectLst/>
                        </a:rPr>
                        <a:t>100</a:t>
                      </a:r>
                      <a:endParaRPr lang="ru-RU" sz="900" b="0" i="0" u="none" strike="noStrike">
                        <a:solidFill>
                          <a:srgbClr val="000000"/>
                        </a:solidFill>
                        <a:effectLst/>
                        <a:latin typeface="Arial" panose="020B0604020202020204" pitchFamily="34" charset="0"/>
                      </a:endParaRPr>
                    </a:p>
                  </a:txBody>
                  <a:tcPr marL="3732" marR="3732" marT="3732" marB="0" anchor="ctr"/>
                </a:tc>
                <a:tc>
                  <a:txBody>
                    <a:bodyPr/>
                    <a:lstStyle/>
                    <a:p>
                      <a:pPr algn="ctr" fontAlgn="ctr"/>
                      <a:r>
                        <a:rPr lang="ru-RU" sz="900" u="none" strike="noStrike">
                          <a:effectLst/>
                        </a:rPr>
                        <a:t>100</a:t>
                      </a:r>
                      <a:endParaRPr lang="ru-RU" sz="900" b="0" i="0" u="none" strike="noStrike">
                        <a:solidFill>
                          <a:srgbClr val="000000"/>
                        </a:solidFill>
                        <a:effectLst/>
                        <a:latin typeface="Arial" panose="020B0604020202020204" pitchFamily="34" charset="0"/>
                      </a:endParaRPr>
                    </a:p>
                  </a:txBody>
                  <a:tcPr marL="3732" marR="3732" marT="3732" marB="0" anchor="ctr"/>
                </a:tc>
                <a:extLst>
                  <a:ext uri="{0D108BD9-81ED-4DB2-BD59-A6C34878D82A}">
                    <a16:rowId xmlns:a16="http://schemas.microsoft.com/office/drawing/2014/main" val="51696298"/>
                  </a:ext>
                </a:extLst>
              </a:tr>
              <a:tr h="284886">
                <a:tc>
                  <a:txBody>
                    <a:bodyPr/>
                    <a:lstStyle/>
                    <a:p>
                      <a:pPr algn="l" fontAlgn="ctr"/>
                      <a:r>
                        <a:rPr lang="ru-RU" sz="900" u="none" strike="noStrike" dirty="0">
                          <a:effectLst/>
                        </a:rPr>
                        <a:t>2021 Уровень удовлетворенности граждан качеством предоставления государственных и муниципальных услуг</a:t>
                      </a:r>
                      <a:endParaRPr lang="ru-RU" sz="900" b="0" i="0" u="none" strike="noStrike" dirty="0">
                        <a:solidFill>
                          <a:srgbClr val="000000"/>
                        </a:solidFill>
                        <a:effectLst/>
                        <a:latin typeface="Arial" panose="020B0604020202020204" pitchFamily="34" charset="0"/>
                      </a:endParaRPr>
                    </a:p>
                  </a:txBody>
                  <a:tcPr marL="3732" marR="3732" marT="3732" marB="0" anchor="ctr"/>
                </a:tc>
                <a:tc>
                  <a:txBody>
                    <a:bodyPr/>
                    <a:lstStyle/>
                    <a:p>
                      <a:pPr algn="ctr" fontAlgn="ctr"/>
                      <a:r>
                        <a:rPr lang="ru-RU" sz="900" u="none" strike="noStrike">
                          <a:effectLst/>
                        </a:rPr>
                        <a:t>Указ Президента РФ</a:t>
                      </a:r>
                      <a:endParaRPr lang="ru-RU" sz="900" b="0" i="0" u="none" strike="noStrike">
                        <a:solidFill>
                          <a:srgbClr val="000000"/>
                        </a:solidFill>
                        <a:effectLst/>
                        <a:latin typeface="Arial" panose="020B0604020202020204" pitchFamily="34" charset="0"/>
                      </a:endParaRPr>
                    </a:p>
                  </a:txBody>
                  <a:tcPr marL="3732" marR="3732" marT="3732" marB="0" anchor="ctr"/>
                </a:tc>
                <a:tc>
                  <a:txBody>
                    <a:bodyPr/>
                    <a:lstStyle/>
                    <a:p>
                      <a:pPr algn="ctr" fontAlgn="ctr"/>
                      <a:r>
                        <a:rPr lang="ru-RU" sz="900" u="none" strike="noStrike">
                          <a:effectLst/>
                        </a:rPr>
                        <a:t>процент</a:t>
                      </a:r>
                      <a:endParaRPr lang="ru-RU" sz="900" b="0" i="0" u="none" strike="noStrike">
                        <a:solidFill>
                          <a:srgbClr val="000000"/>
                        </a:solidFill>
                        <a:effectLst/>
                        <a:latin typeface="Arial" panose="020B0604020202020204" pitchFamily="34" charset="0"/>
                      </a:endParaRPr>
                    </a:p>
                  </a:txBody>
                  <a:tcPr marL="3732" marR="3732" marT="3732" marB="0" anchor="ctr"/>
                </a:tc>
                <a:tc>
                  <a:txBody>
                    <a:bodyPr/>
                    <a:lstStyle/>
                    <a:p>
                      <a:pPr algn="ctr" fontAlgn="ctr"/>
                      <a:r>
                        <a:rPr lang="ru-RU" sz="900" u="none" strike="noStrike">
                          <a:effectLst/>
                        </a:rPr>
                        <a:t>97,6</a:t>
                      </a:r>
                      <a:endParaRPr lang="ru-RU" sz="900" b="0" i="0" u="none" strike="noStrike">
                        <a:solidFill>
                          <a:srgbClr val="000000"/>
                        </a:solidFill>
                        <a:effectLst/>
                        <a:latin typeface="Arial" panose="020B0604020202020204" pitchFamily="34" charset="0"/>
                      </a:endParaRPr>
                    </a:p>
                  </a:txBody>
                  <a:tcPr marL="3732" marR="3732" marT="3732" marB="0" anchor="ctr"/>
                </a:tc>
                <a:tc>
                  <a:txBody>
                    <a:bodyPr/>
                    <a:lstStyle/>
                    <a:p>
                      <a:pPr algn="ctr" fontAlgn="ctr"/>
                      <a:r>
                        <a:rPr lang="ru-RU" sz="900" u="none" strike="noStrike" dirty="0">
                          <a:effectLst/>
                        </a:rPr>
                        <a:t>97,6</a:t>
                      </a:r>
                      <a:endParaRPr lang="ru-RU" sz="900" b="0" i="0" u="none" strike="noStrike" dirty="0">
                        <a:solidFill>
                          <a:srgbClr val="000000"/>
                        </a:solidFill>
                        <a:effectLst/>
                        <a:latin typeface="Arial" panose="020B0604020202020204" pitchFamily="34" charset="0"/>
                      </a:endParaRPr>
                    </a:p>
                  </a:txBody>
                  <a:tcPr marL="3732" marR="3732" marT="3732" marB="0" anchor="ctr"/>
                </a:tc>
                <a:tc>
                  <a:txBody>
                    <a:bodyPr/>
                    <a:lstStyle/>
                    <a:p>
                      <a:pPr algn="ctr" fontAlgn="ctr"/>
                      <a:r>
                        <a:rPr lang="ru-RU" sz="900" u="none" strike="noStrike">
                          <a:effectLst/>
                        </a:rPr>
                        <a:t>97,6</a:t>
                      </a:r>
                      <a:endParaRPr lang="ru-RU" sz="900" b="0" i="0" u="none" strike="noStrike">
                        <a:solidFill>
                          <a:srgbClr val="000000"/>
                        </a:solidFill>
                        <a:effectLst/>
                        <a:latin typeface="Arial" panose="020B0604020202020204" pitchFamily="34" charset="0"/>
                      </a:endParaRPr>
                    </a:p>
                  </a:txBody>
                  <a:tcPr marL="3732" marR="3732" marT="3732" marB="0" anchor="ctr"/>
                </a:tc>
                <a:tc>
                  <a:txBody>
                    <a:bodyPr/>
                    <a:lstStyle/>
                    <a:p>
                      <a:pPr algn="ctr" fontAlgn="ctr"/>
                      <a:r>
                        <a:rPr lang="ru-RU" sz="900" u="none" strike="noStrike">
                          <a:effectLst/>
                        </a:rPr>
                        <a:t>97,6</a:t>
                      </a:r>
                      <a:endParaRPr lang="ru-RU" sz="900" b="0" i="0" u="none" strike="noStrike">
                        <a:solidFill>
                          <a:srgbClr val="000000"/>
                        </a:solidFill>
                        <a:effectLst/>
                        <a:latin typeface="Arial" panose="020B0604020202020204" pitchFamily="34" charset="0"/>
                      </a:endParaRPr>
                    </a:p>
                  </a:txBody>
                  <a:tcPr marL="3732" marR="3732" marT="3732" marB="0" anchor="ctr"/>
                </a:tc>
                <a:tc>
                  <a:txBody>
                    <a:bodyPr/>
                    <a:lstStyle/>
                    <a:p>
                      <a:pPr algn="ctr" fontAlgn="ctr"/>
                      <a:r>
                        <a:rPr lang="ru-RU" sz="900" u="none" strike="noStrike">
                          <a:effectLst/>
                        </a:rPr>
                        <a:t>97,6</a:t>
                      </a:r>
                      <a:endParaRPr lang="ru-RU" sz="900" b="0" i="0" u="none" strike="noStrike">
                        <a:solidFill>
                          <a:srgbClr val="000000"/>
                        </a:solidFill>
                        <a:effectLst/>
                        <a:latin typeface="Arial" panose="020B0604020202020204" pitchFamily="34" charset="0"/>
                      </a:endParaRPr>
                    </a:p>
                  </a:txBody>
                  <a:tcPr marL="3732" marR="3732" marT="3732" marB="0" anchor="ctr"/>
                </a:tc>
                <a:tc>
                  <a:txBody>
                    <a:bodyPr/>
                    <a:lstStyle/>
                    <a:p>
                      <a:pPr algn="ctr" fontAlgn="ctr"/>
                      <a:r>
                        <a:rPr lang="ru-RU" sz="900" u="none" strike="noStrike">
                          <a:effectLst/>
                        </a:rPr>
                        <a:t>97,6</a:t>
                      </a:r>
                      <a:endParaRPr lang="ru-RU" sz="900" b="0" i="0" u="none" strike="noStrike">
                        <a:solidFill>
                          <a:srgbClr val="000000"/>
                        </a:solidFill>
                        <a:effectLst/>
                        <a:latin typeface="Arial" panose="020B0604020202020204" pitchFamily="34" charset="0"/>
                      </a:endParaRPr>
                    </a:p>
                  </a:txBody>
                  <a:tcPr marL="3732" marR="3732" marT="3732" marB="0" anchor="ctr"/>
                </a:tc>
                <a:extLst>
                  <a:ext uri="{0D108BD9-81ED-4DB2-BD59-A6C34878D82A}">
                    <a16:rowId xmlns:a16="http://schemas.microsoft.com/office/drawing/2014/main" val="2606286331"/>
                  </a:ext>
                </a:extLst>
              </a:tr>
              <a:tr h="239781">
                <a:tc>
                  <a:txBody>
                    <a:bodyPr/>
                    <a:lstStyle/>
                    <a:p>
                      <a:pPr algn="l" fontAlgn="ctr"/>
                      <a:r>
                        <a:rPr lang="ru-RU" sz="900" u="none" strike="noStrike" dirty="0">
                          <a:effectLst/>
                        </a:rPr>
                        <a:t>2021 Выполнение требований комфортности и доступности МФЦ</a:t>
                      </a:r>
                      <a:endParaRPr lang="ru-RU" sz="900" b="0" i="0" u="none" strike="noStrike" dirty="0">
                        <a:solidFill>
                          <a:srgbClr val="000000"/>
                        </a:solidFill>
                        <a:effectLst/>
                        <a:latin typeface="Arial" panose="020B0604020202020204" pitchFamily="34" charset="0"/>
                      </a:endParaRPr>
                    </a:p>
                  </a:txBody>
                  <a:tcPr marL="3732" marR="3732" marT="3732" marB="0" anchor="ctr"/>
                </a:tc>
                <a:tc>
                  <a:txBody>
                    <a:bodyPr/>
                    <a:lstStyle/>
                    <a:p>
                      <a:pPr algn="ctr" fontAlgn="ctr"/>
                      <a:r>
                        <a:rPr lang="ru-RU" sz="900" u="none" strike="noStrike">
                          <a:effectLst/>
                        </a:rPr>
                        <a:t>Отраслевой</a:t>
                      </a:r>
                      <a:endParaRPr lang="ru-RU" sz="900" b="0" i="0" u="none" strike="noStrike">
                        <a:solidFill>
                          <a:srgbClr val="000000"/>
                        </a:solidFill>
                        <a:effectLst/>
                        <a:latin typeface="Arial" panose="020B0604020202020204" pitchFamily="34" charset="0"/>
                      </a:endParaRPr>
                    </a:p>
                  </a:txBody>
                  <a:tcPr marL="3732" marR="3732" marT="3732" marB="0" anchor="ctr"/>
                </a:tc>
                <a:tc>
                  <a:txBody>
                    <a:bodyPr/>
                    <a:lstStyle/>
                    <a:p>
                      <a:pPr algn="ctr" fontAlgn="ctr"/>
                      <a:r>
                        <a:rPr lang="ru-RU" sz="900" u="none" strike="noStrike">
                          <a:effectLst/>
                        </a:rPr>
                        <a:t>процент</a:t>
                      </a:r>
                      <a:endParaRPr lang="ru-RU" sz="900" b="0" i="0" u="none" strike="noStrike">
                        <a:solidFill>
                          <a:srgbClr val="000000"/>
                        </a:solidFill>
                        <a:effectLst/>
                        <a:latin typeface="Arial" panose="020B0604020202020204" pitchFamily="34" charset="0"/>
                      </a:endParaRPr>
                    </a:p>
                  </a:txBody>
                  <a:tcPr marL="3732" marR="3732" marT="3732" marB="0" anchor="ctr"/>
                </a:tc>
                <a:tc>
                  <a:txBody>
                    <a:bodyPr/>
                    <a:lstStyle/>
                    <a:p>
                      <a:pPr algn="ctr" fontAlgn="ctr"/>
                      <a:r>
                        <a:rPr lang="ru-RU" sz="900" u="none" strike="noStrike">
                          <a:effectLst/>
                        </a:rPr>
                        <a:t>100</a:t>
                      </a:r>
                      <a:endParaRPr lang="ru-RU" sz="900" b="0" i="0" u="none" strike="noStrike">
                        <a:solidFill>
                          <a:srgbClr val="000000"/>
                        </a:solidFill>
                        <a:effectLst/>
                        <a:latin typeface="Arial" panose="020B0604020202020204" pitchFamily="34" charset="0"/>
                      </a:endParaRPr>
                    </a:p>
                  </a:txBody>
                  <a:tcPr marL="3732" marR="3732" marT="3732" marB="0" anchor="ctr"/>
                </a:tc>
                <a:tc>
                  <a:txBody>
                    <a:bodyPr/>
                    <a:lstStyle/>
                    <a:p>
                      <a:pPr algn="ctr" fontAlgn="ctr"/>
                      <a:r>
                        <a:rPr lang="ru-RU" sz="900" u="none" strike="noStrike">
                          <a:effectLst/>
                        </a:rPr>
                        <a:t>100</a:t>
                      </a:r>
                      <a:endParaRPr lang="ru-RU" sz="900" b="0" i="0" u="none" strike="noStrike">
                        <a:solidFill>
                          <a:srgbClr val="000000"/>
                        </a:solidFill>
                        <a:effectLst/>
                        <a:latin typeface="Arial" panose="020B0604020202020204" pitchFamily="34" charset="0"/>
                      </a:endParaRPr>
                    </a:p>
                  </a:txBody>
                  <a:tcPr marL="3732" marR="3732" marT="3732" marB="0" anchor="ctr"/>
                </a:tc>
                <a:tc>
                  <a:txBody>
                    <a:bodyPr/>
                    <a:lstStyle/>
                    <a:p>
                      <a:pPr algn="ctr" fontAlgn="ctr"/>
                      <a:r>
                        <a:rPr lang="ru-RU" sz="900" u="none" strike="noStrike">
                          <a:effectLst/>
                        </a:rPr>
                        <a:t>100</a:t>
                      </a:r>
                      <a:endParaRPr lang="ru-RU" sz="900" b="0" i="0" u="none" strike="noStrike">
                        <a:solidFill>
                          <a:srgbClr val="000000"/>
                        </a:solidFill>
                        <a:effectLst/>
                        <a:latin typeface="Arial" panose="020B0604020202020204" pitchFamily="34" charset="0"/>
                      </a:endParaRPr>
                    </a:p>
                  </a:txBody>
                  <a:tcPr marL="3732" marR="3732" marT="3732" marB="0" anchor="ctr"/>
                </a:tc>
                <a:tc>
                  <a:txBody>
                    <a:bodyPr/>
                    <a:lstStyle/>
                    <a:p>
                      <a:pPr algn="ctr" fontAlgn="ctr"/>
                      <a:r>
                        <a:rPr lang="ru-RU" sz="900" u="none" strike="noStrike">
                          <a:effectLst/>
                        </a:rPr>
                        <a:t>100</a:t>
                      </a:r>
                      <a:endParaRPr lang="ru-RU" sz="900" b="0" i="0" u="none" strike="noStrike">
                        <a:solidFill>
                          <a:srgbClr val="000000"/>
                        </a:solidFill>
                        <a:effectLst/>
                        <a:latin typeface="Arial" panose="020B0604020202020204" pitchFamily="34" charset="0"/>
                      </a:endParaRPr>
                    </a:p>
                  </a:txBody>
                  <a:tcPr marL="3732" marR="3732" marT="3732" marB="0" anchor="ctr"/>
                </a:tc>
                <a:tc>
                  <a:txBody>
                    <a:bodyPr/>
                    <a:lstStyle/>
                    <a:p>
                      <a:pPr algn="ctr" fontAlgn="ctr"/>
                      <a:r>
                        <a:rPr lang="ru-RU" sz="900" u="none" strike="noStrike">
                          <a:effectLst/>
                        </a:rPr>
                        <a:t>100</a:t>
                      </a:r>
                      <a:endParaRPr lang="ru-RU" sz="900" b="0" i="0" u="none" strike="noStrike">
                        <a:solidFill>
                          <a:srgbClr val="000000"/>
                        </a:solidFill>
                        <a:effectLst/>
                        <a:latin typeface="Arial" panose="020B0604020202020204" pitchFamily="34" charset="0"/>
                      </a:endParaRPr>
                    </a:p>
                  </a:txBody>
                  <a:tcPr marL="3732" marR="3732" marT="3732" marB="0" anchor="ctr"/>
                </a:tc>
                <a:tc>
                  <a:txBody>
                    <a:bodyPr/>
                    <a:lstStyle/>
                    <a:p>
                      <a:pPr algn="ctr" fontAlgn="ctr"/>
                      <a:r>
                        <a:rPr lang="ru-RU" sz="900" u="none" strike="noStrike">
                          <a:effectLst/>
                        </a:rPr>
                        <a:t>100</a:t>
                      </a:r>
                      <a:endParaRPr lang="ru-RU" sz="900" b="0" i="0" u="none" strike="noStrike">
                        <a:solidFill>
                          <a:srgbClr val="000000"/>
                        </a:solidFill>
                        <a:effectLst/>
                        <a:latin typeface="Arial" panose="020B0604020202020204" pitchFamily="34" charset="0"/>
                      </a:endParaRPr>
                    </a:p>
                  </a:txBody>
                  <a:tcPr marL="3732" marR="3732" marT="3732" marB="0" anchor="ctr"/>
                </a:tc>
                <a:extLst>
                  <a:ext uri="{0D108BD9-81ED-4DB2-BD59-A6C34878D82A}">
                    <a16:rowId xmlns:a16="http://schemas.microsoft.com/office/drawing/2014/main" val="20921281"/>
                  </a:ext>
                </a:extLst>
              </a:tr>
              <a:tr h="239781">
                <a:tc>
                  <a:txBody>
                    <a:bodyPr/>
                    <a:lstStyle/>
                    <a:p>
                      <a:pPr algn="l" fontAlgn="ctr"/>
                      <a:r>
                        <a:rPr lang="ru-RU" sz="900" u="none" strike="noStrike" dirty="0">
                          <a:effectLst/>
                        </a:rPr>
                        <a:t>2021 Доля заявителей МФЦ, ожидающих в очереди более 11 минут</a:t>
                      </a:r>
                      <a:endParaRPr lang="ru-RU" sz="900" b="0" i="0" u="none" strike="noStrike" dirty="0">
                        <a:solidFill>
                          <a:srgbClr val="000000"/>
                        </a:solidFill>
                        <a:effectLst/>
                        <a:latin typeface="Arial" panose="020B0604020202020204" pitchFamily="34" charset="0"/>
                      </a:endParaRPr>
                    </a:p>
                  </a:txBody>
                  <a:tcPr marL="3732" marR="3732" marT="3732" marB="0" anchor="ctr"/>
                </a:tc>
                <a:tc>
                  <a:txBody>
                    <a:bodyPr/>
                    <a:lstStyle/>
                    <a:p>
                      <a:pPr algn="ctr" fontAlgn="ctr"/>
                      <a:r>
                        <a:rPr lang="ru-RU" sz="900" u="none" strike="noStrike">
                          <a:effectLst/>
                        </a:rPr>
                        <a:t>Отраслевой</a:t>
                      </a:r>
                      <a:endParaRPr lang="ru-RU" sz="900" b="0" i="0" u="none" strike="noStrike">
                        <a:solidFill>
                          <a:srgbClr val="000000"/>
                        </a:solidFill>
                        <a:effectLst/>
                        <a:latin typeface="Arial" panose="020B0604020202020204" pitchFamily="34" charset="0"/>
                      </a:endParaRPr>
                    </a:p>
                  </a:txBody>
                  <a:tcPr marL="3732" marR="3732" marT="3732" marB="0" anchor="ctr"/>
                </a:tc>
                <a:tc>
                  <a:txBody>
                    <a:bodyPr/>
                    <a:lstStyle/>
                    <a:p>
                      <a:pPr algn="ctr" fontAlgn="ctr"/>
                      <a:r>
                        <a:rPr lang="ru-RU" sz="900" u="none" strike="noStrike">
                          <a:effectLst/>
                        </a:rPr>
                        <a:t>процент</a:t>
                      </a:r>
                      <a:endParaRPr lang="ru-RU" sz="900" b="0" i="0" u="none" strike="noStrike">
                        <a:solidFill>
                          <a:srgbClr val="000000"/>
                        </a:solidFill>
                        <a:effectLst/>
                        <a:latin typeface="Arial" panose="020B0604020202020204" pitchFamily="34" charset="0"/>
                      </a:endParaRPr>
                    </a:p>
                  </a:txBody>
                  <a:tcPr marL="3732" marR="3732" marT="3732" marB="0" anchor="ctr"/>
                </a:tc>
                <a:tc>
                  <a:txBody>
                    <a:bodyPr/>
                    <a:lstStyle/>
                    <a:p>
                      <a:pPr algn="ctr" fontAlgn="ctr"/>
                      <a:r>
                        <a:rPr lang="ru-RU" sz="900" u="none" strike="noStrike">
                          <a:effectLst/>
                        </a:rPr>
                        <a:t>-</a:t>
                      </a:r>
                      <a:endParaRPr lang="ru-RU" sz="900" b="0" i="0" u="none" strike="noStrike">
                        <a:solidFill>
                          <a:srgbClr val="000000"/>
                        </a:solidFill>
                        <a:effectLst/>
                        <a:latin typeface="Arial" panose="020B0604020202020204" pitchFamily="34" charset="0"/>
                      </a:endParaRPr>
                    </a:p>
                  </a:txBody>
                  <a:tcPr marL="3732" marR="3732" marT="3732" marB="0" anchor="ctr"/>
                </a:tc>
                <a:tc>
                  <a:txBody>
                    <a:bodyPr/>
                    <a:lstStyle/>
                    <a:p>
                      <a:pPr algn="ctr" fontAlgn="ctr"/>
                      <a:r>
                        <a:rPr lang="ru-RU" sz="900" u="none" strike="noStrike">
                          <a:effectLst/>
                        </a:rPr>
                        <a:t>0</a:t>
                      </a:r>
                      <a:endParaRPr lang="ru-RU" sz="900" b="0" i="0" u="none" strike="noStrike">
                        <a:solidFill>
                          <a:srgbClr val="000000"/>
                        </a:solidFill>
                        <a:effectLst/>
                        <a:latin typeface="Arial" panose="020B0604020202020204" pitchFamily="34" charset="0"/>
                      </a:endParaRPr>
                    </a:p>
                  </a:txBody>
                  <a:tcPr marL="3732" marR="3732" marT="3732" marB="0" anchor="ctr"/>
                </a:tc>
                <a:tc>
                  <a:txBody>
                    <a:bodyPr/>
                    <a:lstStyle/>
                    <a:p>
                      <a:pPr algn="ctr" fontAlgn="ctr"/>
                      <a:r>
                        <a:rPr lang="ru-RU" sz="900" u="none" strike="noStrike">
                          <a:effectLst/>
                        </a:rPr>
                        <a:t>0</a:t>
                      </a:r>
                      <a:endParaRPr lang="ru-RU" sz="900" b="0" i="0" u="none" strike="noStrike">
                        <a:solidFill>
                          <a:srgbClr val="000000"/>
                        </a:solidFill>
                        <a:effectLst/>
                        <a:latin typeface="Arial" panose="020B0604020202020204" pitchFamily="34" charset="0"/>
                      </a:endParaRPr>
                    </a:p>
                  </a:txBody>
                  <a:tcPr marL="3732" marR="3732" marT="3732" marB="0" anchor="ctr"/>
                </a:tc>
                <a:tc>
                  <a:txBody>
                    <a:bodyPr/>
                    <a:lstStyle/>
                    <a:p>
                      <a:pPr algn="ctr" fontAlgn="ctr"/>
                      <a:r>
                        <a:rPr lang="ru-RU" sz="900" u="none" strike="noStrike">
                          <a:effectLst/>
                        </a:rPr>
                        <a:t>0</a:t>
                      </a:r>
                      <a:endParaRPr lang="ru-RU" sz="900" b="0" i="0" u="none" strike="noStrike">
                        <a:solidFill>
                          <a:srgbClr val="000000"/>
                        </a:solidFill>
                        <a:effectLst/>
                        <a:latin typeface="Arial" panose="020B0604020202020204" pitchFamily="34" charset="0"/>
                      </a:endParaRPr>
                    </a:p>
                  </a:txBody>
                  <a:tcPr marL="3732" marR="3732" marT="3732" marB="0" anchor="ctr"/>
                </a:tc>
                <a:tc>
                  <a:txBody>
                    <a:bodyPr/>
                    <a:lstStyle/>
                    <a:p>
                      <a:pPr algn="ctr" fontAlgn="ctr"/>
                      <a:r>
                        <a:rPr lang="ru-RU" sz="900" u="none" strike="noStrike">
                          <a:effectLst/>
                        </a:rPr>
                        <a:t>0</a:t>
                      </a:r>
                      <a:endParaRPr lang="ru-RU" sz="900" b="0" i="0" u="none" strike="noStrike">
                        <a:solidFill>
                          <a:srgbClr val="000000"/>
                        </a:solidFill>
                        <a:effectLst/>
                        <a:latin typeface="Calibri" panose="020F0502020204030204" pitchFamily="34" charset="0"/>
                      </a:endParaRPr>
                    </a:p>
                  </a:txBody>
                  <a:tcPr marL="3732" marR="3732" marT="3732" marB="0" anchor="ctr"/>
                </a:tc>
                <a:tc>
                  <a:txBody>
                    <a:bodyPr/>
                    <a:lstStyle/>
                    <a:p>
                      <a:pPr algn="ctr" fontAlgn="ctr"/>
                      <a:r>
                        <a:rPr lang="ru-RU" sz="900" u="none" strike="noStrike">
                          <a:effectLst/>
                        </a:rPr>
                        <a:t>0</a:t>
                      </a:r>
                      <a:endParaRPr lang="ru-RU" sz="900" b="0" i="0" u="none" strike="noStrike">
                        <a:solidFill>
                          <a:srgbClr val="000000"/>
                        </a:solidFill>
                        <a:effectLst/>
                        <a:latin typeface="Calibri" panose="020F0502020204030204" pitchFamily="34" charset="0"/>
                      </a:endParaRPr>
                    </a:p>
                  </a:txBody>
                  <a:tcPr marL="3732" marR="3732" marT="3732" marB="0" anchor="ctr"/>
                </a:tc>
                <a:extLst>
                  <a:ext uri="{0D108BD9-81ED-4DB2-BD59-A6C34878D82A}">
                    <a16:rowId xmlns:a16="http://schemas.microsoft.com/office/drawing/2014/main" val="1821435100"/>
                  </a:ext>
                </a:extLst>
              </a:tr>
              <a:tr h="284886">
                <a:tc>
                  <a:txBody>
                    <a:bodyPr/>
                    <a:lstStyle/>
                    <a:p>
                      <a:pPr algn="l" fontAlgn="ctr"/>
                      <a:r>
                        <a:rPr lang="ru-RU" sz="900" u="none" strike="noStrike" dirty="0">
                          <a:effectLst/>
                        </a:rPr>
                        <a:t>2021 Среднее время ожидания в очереди для получения государственных (муниципальных) услуг</a:t>
                      </a:r>
                      <a:endParaRPr lang="ru-RU" sz="900" b="0" i="0" u="none" strike="noStrike" dirty="0">
                        <a:solidFill>
                          <a:srgbClr val="000000"/>
                        </a:solidFill>
                        <a:effectLst/>
                        <a:latin typeface="Arial" panose="020B0604020202020204" pitchFamily="34" charset="0"/>
                      </a:endParaRPr>
                    </a:p>
                  </a:txBody>
                  <a:tcPr marL="3732" marR="3732" marT="3732" marB="0" anchor="ctr"/>
                </a:tc>
                <a:tc>
                  <a:txBody>
                    <a:bodyPr/>
                    <a:lstStyle/>
                    <a:p>
                      <a:pPr algn="ctr" fontAlgn="ctr"/>
                      <a:r>
                        <a:rPr lang="ru-RU" sz="900" u="none" strike="noStrike">
                          <a:effectLst/>
                        </a:rPr>
                        <a:t>Указ Президента РФ</a:t>
                      </a:r>
                      <a:endParaRPr lang="ru-RU" sz="900" b="0" i="0" u="none" strike="noStrike">
                        <a:solidFill>
                          <a:srgbClr val="000000"/>
                        </a:solidFill>
                        <a:effectLst/>
                        <a:latin typeface="Arial" panose="020B0604020202020204" pitchFamily="34" charset="0"/>
                      </a:endParaRPr>
                    </a:p>
                  </a:txBody>
                  <a:tcPr marL="3732" marR="3732" marT="3732" marB="0" anchor="ctr"/>
                </a:tc>
                <a:tc>
                  <a:txBody>
                    <a:bodyPr/>
                    <a:lstStyle/>
                    <a:p>
                      <a:pPr algn="ctr" fontAlgn="ctr"/>
                      <a:r>
                        <a:rPr lang="ru-RU" sz="900" u="none" strike="noStrike">
                          <a:effectLst/>
                        </a:rPr>
                        <a:t>минута</a:t>
                      </a:r>
                      <a:endParaRPr lang="ru-RU" sz="900" b="0" i="0" u="none" strike="noStrike">
                        <a:solidFill>
                          <a:srgbClr val="000000"/>
                        </a:solidFill>
                        <a:effectLst/>
                        <a:latin typeface="Arial" panose="020B0604020202020204" pitchFamily="34" charset="0"/>
                      </a:endParaRPr>
                    </a:p>
                  </a:txBody>
                  <a:tcPr marL="3732" marR="3732" marT="3732" marB="0" anchor="ctr"/>
                </a:tc>
                <a:tc>
                  <a:txBody>
                    <a:bodyPr/>
                    <a:lstStyle/>
                    <a:p>
                      <a:pPr algn="ctr" fontAlgn="ctr"/>
                      <a:r>
                        <a:rPr lang="ru-RU" sz="900" u="none" strike="noStrike">
                          <a:effectLst/>
                        </a:rPr>
                        <a:t>1,9</a:t>
                      </a:r>
                      <a:endParaRPr lang="ru-RU" sz="900" b="0" i="0" u="none" strike="noStrike">
                        <a:solidFill>
                          <a:srgbClr val="000000"/>
                        </a:solidFill>
                        <a:effectLst/>
                        <a:latin typeface="Arial" panose="020B0604020202020204" pitchFamily="34" charset="0"/>
                      </a:endParaRPr>
                    </a:p>
                  </a:txBody>
                  <a:tcPr marL="3732" marR="3732" marT="3732" marB="0" anchor="ctr"/>
                </a:tc>
                <a:tc>
                  <a:txBody>
                    <a:bodyPr/>
                    <a:lstStyle/>
                    <a:p>
                      <a:pPr algn="ctr" fontAlgn="ctr"/>
                      <a:r>
                        <a:rPr lang="ru-RU" sz="900" u="none" strike="noStrike">
                          <a:effectLst/>
                        </a:rPr>
                        <a:t>1,9</a:t>
                      </a:r>
                      <a:endParaRPr lang="ru-RU" sz="900" b="0" i="0" u="none" strike="noStrike">
                        <a:solidFill>
                          <a:srgbClr val="000000"/>
                        </a:solidFill>
                        <a:effectLst/>
                        <a:latin typeface="Arial" panose="020B0604020202020204" pitchFamily="34" charset="0"/>
                      </a:endParaRPr>
                    </a:p>
                  </a:txBody>
                  <a:tcPr marL="3732" marR="3732" marT="3732" marB="0" anchor="ctr"/>
                </a:tc>
                <a:tc>
                  <a:txBody>
                    <a:bodyPr/>
                    <a:lstStyle/>
                    <a:p>
                      <a:pPr algn="ctr" fontAlgn="ctr"/>
                      <a:r>
                        <a:rPr lang="ru-RU" sz="900" u="none" strike="noStrike">
                          <a:effectLst/>
                        </a:rPr>
                        <a:t>1,9</a:t>
                      </a:r>
                      <a:endParaRPr lang="ru-RU" sz="900" b="0" i="0" u="none" strike="noStrike">
                        <a:solidFill>
                          <a:srgbClr val="000000"/>
                        </a:solidFill>
                        <a:effectLst/>
                        <a:latin typeface="Arial" panose="020B0604020202020204" pitchFamily="34" charset="0"/>
                      </a:endParaRPr>
                    </a:p>
                  </a:txBody>
                  <a:tcPr marL="3732" marR="3732" marT="3732" marB="0" anchor="ctr"/>
                </a:tc>
                <a:tc>
                  <a:txBody>
                    <a:bodyPr/>
                    <a:lstStyle/>
                    <a:p>
                      <a:pPr algn="ctr" fontAlgn="ctr"/>
                      <a:r>
                        <a:rPr lang="ru-RU" sz="900" u="none" strike="noStrike">
                          <a:effectLst/>
                        </a:rPr>
                        <a:t>1,9</a:t>
                      </a:r>
                      <a:endParaRPr lang="ru-RU" sz="900" b="0" i="0" u="none" strike="noStrike">
                        <a:solidFill>
                          <a:srgbClr val="000000"/>
                        </a:solidFill>
                        <a:effectLst/>
                        <a:latin typeface="Arial" panose="020B0604020202020204" pitchFamily="34" charset="0"/>
                      </a:endParaRPr>
                    </a:p>
                  </a:txBody>
                  <a:tcPr marL="3732" marR="3732" marT="3732" marB="0" anchor="ctr"/>
                </a:tc>
                <a:tc>
                  <a:txBody>
                    <a:bodyPr/>
                    <a:lstStyle/>
                    <a:p>
                      <a:pPr algn="ctr" fontAlgn="ctr"/>
                      <a:r>
                        <a:rPr lang="ru-RU" sz="900" u="none" strike="noStrike">
                          <a:effectLst/>
                        </a:rPr>
                        <a:t>1,9</a:t>
                      </a:r>
                      <a:endParaRPr lang="ru-RU" sz="900" b="0" i="0" u="none" strike="noStrike">
                        <a:solidFill>
                          <a:srgbClr val="000000"/>
                        </a:solidFill>
                        <a:effectLst/>
                        <a:latin typeface="Arial" panose="020B0604020202020204" pitchFamily="34" charset="0"/>
                      </a:endParaRPr>
                    </a:p>
                  </a:txBody>
                  <a:tcPr marL="3732" marR="3732" marT="3732" marB="0" anchor="ctr"/>
                </a:tc>
                <a:tc>
                  <a:txBody>
                    <a:bodyPr/>
                    <a:lstStyle/>
                    <a:p>
                      <a:pPr algn="ctr" fontAlgn="ctr"/>
                      <a:r>
                        <a:rPr lang="ru-RU" sz="900" u="none" strike="noStrike">
                          <a:effectLst/>
                        </a:rPr>
                        <a:t>1,9</a:t>
                      </a:r>
                      <a:endParaRPr lang="ru-RU" sz="900" b="0" i="0" u="none" strike="noStrike">
                        <a:solidFill>
                          <a:srgbClr val="000000"/>
                        </a:solidFill>
                        <a:effectLst/>
                        <a:latin typeface="Arial" panose="020B0604020202020204" pitchFamily="34" charset="0"/>
                      </a:endParaRPr>
                    </a:p>
                  </a:txBody>
                  <a:tcPr marL="3732" marR="3732" marT="3732" marB="0" anchor="ctr"/>
                </a:tc>
                <a:extLst>
                  <a:ext uri="{0D108BD9-81ED-4DB2-BD59-A6C34878D82A}">
                    <a16:rowId xmlns:a16="http://schemas.microsoft.com/office/drawing/2014/main" val="568859083"/>
                  </a:ext>
                </a:extLst>
              </a:tr>
              <a:tr h="476344">
                <a:tc>
                  <a:txBody>
                    <a:bodyPr/>
                    <a:lstStyle/>
                    <a:p>
                      <a:pPr algn="l" fontAlgn="ctr"/>
                      <a:r>
                        <a:rPr lang="ru-RU" sz="900" u="none" strike="noStrike">
                          <a:effectLst/>
                        </a:rPr>
                        <a:t>Подпрограмма II «Развитие информационной и технологической инфраструктуры экосистемы цифровой экономики муниципального образования Московской области»</a:t>
                      </a:r>
                      <a:endParaRPr lang="ru-RU" sz="900" b="1" i="0" u="none" strike="noStrike">
                        <a:solidFill>
                          <a:srgbClr val="000000"/>
                        </a:solidFill>
                        <a:effectLst/>
                        <a:latin typeface="Arial" panose="020B0604020202020204" pitchFamily="34" charset="0"/>
                      </a:endParaRPr>
                    </a:p>
                  </a:txBody>
                  <a:tcPr marL="3732" marR="3732" marT="3732" marB="0" anchor="ctr"/>
                </a:tc>
                <a:tc>
                  <a:txBody>
                    <a:bodyPr/>
                    <a:lstStyle/>
                    <a:p>
                      <a:pPr algn="ctr" fontAlgn="ctr"/>
                      <a:r>
                        <a:rPr lang="ru-RU" sz="900" u="none" strike="noStrike">
                          <a:effectLst/>
                        </a:rPr>
                        <a:t> </a:t>
                      </a:r>
                      <a:endParaRPr lang="ru-RU" sz="900" b="0" i="0" u="none" strike="noStrike">
                        <a:solidFill>
                          <a:srgbClr val="000000"/>
                        </a:solidFill>
                        <a:effectLst/>
                        <a:latin typeface="Arial" panose="020B0604020202020204" pitchFamily="34" charset="0"/>
                      </a:endParaRPr>
                    </a:p>
                  </a:txBody>
                  <a:tcPr marL="3732" marR="3732" marT="3732" marB="0" anchor="ctr"/>
                </a:tc>
                <a:tc>
                  <a:txBody>
                    <a:bodyPr/>
                    <a:lstStyle/>
                    <a:p>
                      <a:pPr algn="ctr" fontAlgn="ctr"/>
                      <a:r>
                        <a:rPr lang="ru-RU" sz="900" u="none" strike="noStrike">
                          <a:effectLst/>
                        </a:rPr>
                        <a:t> </a:t>
                      </a:r>
                      <a:endParaRPr lang="ru-RU" sz="900" b="0" i="0" u="none" strike="noStrike">
                        <a:solidFill>
                          <a:srgbClr val="000000"/>
                        </a:solidFill>
                        <a:effectLst/>
                        <a:latin typeface="Arial" panose="020B0604020202020204" pitchFamily="34" charset="0"/>
                      </a:endParaRPr>
                    </a:p>
                  </a:txBody>
                  <a:tcPr marL="3732" marR="3732" marT="3732" marB="0" anchor="ctr"/>
                </a:tc>
                <a:tc>
                  <a:txBody>
                    <a:bodyPr/>
                    <a:lstStyle/>
                    <a:p>
                      <a:pPr algn="ctr" fontAlgn="ctr"/>
                      <a:r>
                        <a:rPr lang="ru-RU" sz="900" u="none" strike="noStrike">
                          <a:effectLst/>
                        </a:rPr>
                        <a:t> </a:t>
                      </a:r>
                      <a:endParaRPr lang="ru-RU" sz="900" b="0" i="0" u="none" strike="noStrike">
                        <a:solidFill>
                          <a:srgbClr val="000000"/>
                        </a:solidFill>
                        <a:effectLst/>
                        <a:latin typeface="Arial" panose="020B0604020202020204" pitchFamily="34" charset="0"/>
                      </a:endParaRPr>
                    </a:p>
                  </a:txBody>
                  <a:tcPr marL="3732" marR="3732" marT="3732" marB="0" anchor="ctr"/>
                </a:tc>
                <a:tc>
                  <a:txBody>
                    <a:bodyPr/>
                    <a:lstStyle/>
                    <a:p>
                      <a:pPr algn="ctr" fontAlgn="ctr"/>
                      <a:r>
                        <a:rPr lang="ru-RU" sz="900" u="none" strike="noStrike">
                          <a:effectLst/>
                        </a:rPr>
                        <a:t> </a:t>
                      </a:r>
                      <a:endParaRPr lang="ru-RU" sz="900" b="0" i="0" u="none" strike="noStrike">
                        <a:solidFill>
                          <a:srgbClr val="000000"/>
                        </a:solidFill>
                        <a:effectLst/>
                        <a:latin typeface="Arial" panose="020B0604020202020204" pitchFamily="34" charset="0"/>
                      </a:endParaRPr>
                    </a:p>
                  </a:txBody>
                  <a:tcPr marL="3732" marR="3732" marT="3732" marB="0" anchor="ctr"/>
                </a:tc>
                <a:tc>
                  <a:txBody>
                    <a:bodyPr/>
                    <a:lstStyle/>
                    <a:p>
                      <a:pPr algn="ctr" fontAlgn="ctr"/>
                      <a:r>
                        <a:rPr lang="ru-RU" sz="900" u="none" strike="noStrike">
                          <a:effectLst/>
                        </a:rPr>
                        <a:t> </a:t>
                      </a:r>
                      <a:endParaRPr lang="ru-RU" sz="900" b="0" i="0" u="none" strike="noStrike">
                        <a:solidFill>
                          <a:srgbClr val="000000"/>
                        </a:solidFill>
                        <a:effectLst/>
                        <a:latin typeface="Arial" panose="020B0604020202020204" pitchFamily="34" charset="0"/>
                      </a:endParaRPr>
                    </a:p>
                  </a:txBody>
                  <a:tcPr marL="3732" marR="3732" marT="3732" marB="0" anchor="ctr"/>
                </a:tc>
                <a:tc>
                  <a:txBody>
                    <a:bodyPr/>
                    <a:lstStyle/>
                    <a:p>
                      <a:pPr algn="ctr" fontAlgn="ctr"/>
                      <a:r>
                        <a:rPr lang="ru-RU" sz="900" u="none" strike="noStrike">
                          <a:effectLst/>
                        </a:rPr>
                        <a:t> </a:t>
                      </a:r>
                      <a:endParaRPr lang="ru-RU" sz="900" b="0" i="0" u="none" strike="noStrike">
                        <a:solidFill>
                          <a:srgbClr val="000000"/>
                        </a:solidFill>
                        <a:effectLst/>
                        <a:latin typeface="Arial" panose="020B0604020202020204" pitchFamily="34" charset="0"/>
                      </a:endParaRPr>
                    </a:p>
                  </a:txBody>
                  <a:tcPr marL="3732" marR="3732" marT="3732" marB="0" anchor="ctr"/>
                </a:tc>
                <a:tc>
                  <a:txBody>
                    <a:bodyPr/>
                    <a:lstStyle/>
                    <a:p>
                      <a:pPr algn="ctr" fontAlgn="ctr"/>
                      <a:r>
                        <a:rPr lang="ru-RU" sz="900" u="none" strike="noStrike">
                          <a:effectLst/>
                        </a:rPr>
                        <a:t> </a:t>
                      </a:r>
                      <a:endParaRPr lang="ru-RU" sz="900" b="0" i="0" u="none" strike="noStrike">
                        <a:solidFill>
                          <a:srgbClr val="000000"/>
                        </a:solidFill>
                        <a:effectLst/>
                        <a:latin typeface="Calibri" panose="020F0502020204030204" pitchFamily="34" charset="0"/>
                      </a:endParaRPr>
                    </a:p>
                  </a:txBody>
                  <a:tcPr marL="3732" marR="3732" marT="3732" marB="0" anchor="ctr"/>
                </a:tc>
                <a:tc>
                  <a:txBody>
                    <a:bodyPr/>
                    <a:lstStyle/>
                    <a:p>
                      <a:pPr algn="ctr" fontAlgn="ctr"/>
                      <a:r>
                        <a:rPr lang="ru-RU" sz="900" u="none" strike="noStrike">
                          <a:effectLst/>
                        </a:rPr>
                        <a:t> </a:t>
                      </a:r>
                      <a:endParaRPr lang="ru-RU" sz="900" b="0" i="0" u="none" strike="noStrike">
                        <a:solidFill>
                          <a:srgbClr val="000000"/>
                        </a:solidFill>
                        <a:effectLst/>
                        <a:latin typeface="Calibri" panose="020F0502020204030204" pitchFamily="34" charset="0"/>
                      </a:endParaRPr>
                    </a:p>
                  </a:txBody>
                  <a:tcPr marL="3732" marR="3732" marT="3732" marB="0" anchor="ctr"/>
                </a:tc>
                <a:extLst>
                  <a:ext uri="{0D108BD9-81ED-4DB2-BD59-A6C34878D82A}">
                    <a16:rowId xmlns:a16="http://schemas.microsoft.com/office/drawing/2014/main" val="3436765715"/>
                  </a:ext>
                </a:extLst>
              </a:tr>
              <a:tr h="594625">
                <a:tc>
                  <a:txBody>
                    <a:bodyPr/>
                    <a:lstStyle/>
                    <a:p>
                      <a:pPr algn="l" fontAlgn="ctr"/>
                      <a:r>
                        <a:rPr lang="ru-RU" sz="900" u="none" strike="noStrike">
                          <a:effectLst/>
                        </a:rPr>
                        <a:t>2021 Доля многоквартирных домов, имеющих возможность пользоваться услугами проводного и мобильного доступа в информационно-телекоммуникационную сеть Интернет на скорости не менее 1 Мбит/с, предоставляемыми не менее чем 2 операторами связи</a:t>
                      </a:r>
                      <a:endParaRPr lang="ru-RU" sz="900" b="0" i="0" u="none" strike="noStrike">
                        <a:solidFill>
                          <a:srgbClr val="000000"/>
                        </a:solidFill>
                        <a:effectLst/>
                        <a:latin typeface="Arial" panose="020B0604020202020204" pitchFamily="34" charset="0"/>
                      </a:endParaRPr>
                    </a:p>
                  </a:txBody>
                  <a:tcPr marL="3732" marR="3732" marT="3732" marB="0" anchor="ctr"/>
                </a:tc>
                <a:tc>
                  <a:txBody>
                    <a:bodyPr/>
                    <a:lstStyle/>
                    <a:p>
                      <a:pPr algn="ctr" fontAlgn="ctr"/>
                      <a:r>
                        <a:rPr lang="ru-RU" sz="900" u="none" strike="noStrike">
                          <a:effectLst/>
                        </a:rPr>
                        <a:t>Обращение Губернатора Московской области</a:t>
                      </a:r>
                      <a:endParaRPr lang="ru-RU" sz="900" b="0" i="0" u="none" strike="noStrike">
                        <a:solidFill>
                          <a:srgbClr val="000000"/>
                        </a:solidFill>
                        <a:effectLst/>
                        <a:latin typeface="Arial" panose="020B0604020202020204" pitchFamily="34" charset="0"/>
                      </a:endParaRPr>
                    </a:p>
                  </a:txBody>
                  <a:tcPr marL="3732" marR="3732" marT="3732" marB="0" anchor="ctr"/>
                </a:tc>
                <a:tc>
                  <a:txBody>
                    <a:bodyPr/>
                    <a:lstStyle/>
                    <a:p>
                      <a:pPr algn="ctr" fontAlgn="ctr"/>
                      <a:r>
                        <a:rPr lang="ru-RU" sz="900" u="none" strike="noStrike">
                          <a:effectLst/>
                        </a:rPr>
                        <a:t>Процент</a:t>
                      </a:r>
                      <a:endParaRPr lang="ru-RU" sz="900" b="0" i="0" u="none" strike="noStrike">
                        <a:solidFill>
                          <a:srgbClr val="000000"/>
                        </a:solidFill>
                        <a:effectLst/>
                        <a:latin typeface="Arial" panose="020B0604020202020204" pitchFamily="34" charset="0"/>
                      </a:endParaRPr>
                    </a:p>
                  </a:txBody>
                  <a:tcPr marL="3732" marR="3732" marT="3732" marB="0" anchor="ctr"/>
                </a:tc>
                <a:tc>
                  <a:txBody>
                    <a:bodyPr/>
                    <a:lstStyle/>
                    <a:p>
                      <a:pPr algn="ctr" fontAlgn="ctr"/>
                      <a:r>
                        <a:rPr lang="ru-RU" sz="900" u="none" strike="noStrike">
                          <a:effectLst/>
                        </a:rPr>
                        <a:t>77</a:t>
                      </a:r>
                      <a:endParaRPr lang="ru-RU" sz="900" b="0" i="0" u="none" strike="noStrike">
                        <a:solidFill>
                          <a:srgbClr val="000000"/>
                        </a:solidFill>
                        <a:effectLst/>
                        <a:latin typeface="Arial" panose="020B0604020202020204" pitchFamily="34" charset="0"/>
                      </a:endParaRPr>
                    </a:p>
                  </a:txBody>
                  <a:tcPr marL="3732" marR="3732" marT="3732" marB="0" anchor="ctr"/>
                </a:tc>
                <a:tc>
                  <a:txBody>
                    <a:bodyPr/>
                    <a:lstStyle/>
                    <a:p>
                      <a:pPr algn="ctr" fontAlgn="ctr"/>
                      <a:r>
                        <a:rPr lang="ru-RU" sz="900" b="0" i="0" u="none" strike="noStrike" dirty="0">
                          <a:solidFill>
                            <a:srgbClr val="000000"/>
                          </a:solidFill>
                          <a:effectLst/>
                          <a:latin typeface="Arial" panose="020B0604020202020204" pitchFamily="34" charset="0"/>
                        </a:rPr>
                        <a:t>87,2</a:t>
                      </a:r>
                    </a:p>
                  </a:txBody>
                  <a:tcPr marL="3732" marR="3732" marT="3732" marB="0" anchor="ctr"/>
                </a:tc>
                <a:tc>
                  <a:txBody>
                    <a:bodyPr/>
                    <a:lstStyle/>
                    <a:p>
                      <a:pPr algn="ctr" fontAlgn="ctr"/>
                      <a:r>
                        <a:rPr lang="ru-RU" sz="900" b="0" i="0" u="none" strike="noStrike" dirty="0">
                          <a:solidFill>
                            <a:srgbClr val="000000"/>
                          </a:solidFill>
                          <a:effectLst/>
                          <a:latin typeface="Arial" panose="020B0604020202020204" pitchFamily="34" charset="0"/>
                        </a:rPr>
                        <a:t>87,4</a:t>
                      </a:r>
                    </a:p>
                  </a:txBody>
                  <a:tcPr marL="3732" marR="3732" marT="3732" marB="0" anchor="ctr"/>
                </a:tc>
                <a:tc>
                  <a:txBody>
                    <a:bodyPr/>
                    <a:lstStyle/>
                    <a:p>
                      <a:pPr algn="ctr" fontAlgn="ctr"/>
                      <a:r>
                        <a:rPr lang="ru-RU" sz="900" u="none" strike="noStrike" dirty="0">
                          <a:effectLst/>
                        </a:rPr>
                        <a:t>87,5</a:t>
                      </a:r>
                      <a:endParaRPr lang="ru-RU" sz="900" b="0" i="0" u="none" strike="noStrike" dirty="0">
                        <a:solidFill>
                          <a:srgbClr val="000000"/>
                        </a:solidFill>
                        <a:effectLst/>
                        <a:latin typeface="Arial" panose="020B0604020202020204" pitchFamily="34" charset="0"/>
                      </a:endParaRPr>
                    </a:p>
                  </a:txBody>
                  <a:tcPr marL="3732" marR="3732" marT="3732" marB="0" anchor="ctr"/>
                </a:tc>
                <a:tc>
                  <a:txBody>
                    <a:bodyPr/>
                    <a:lstStyle/>
                    <a:p>
                      <a:pPr algn="ctr" fontAlgn="ctr"/>
                      <a:r>
                        <a:rPr lang="ru-RU" sz="900" u="none" strike="noStrike" dirty="0">
                          <a:effectLst/>
                        </a:rPr>
                        <a:t>87,7</a:t>
                      </a:r>
                      <a:endParaRPr lang="ru-RU" sz="900" b="0" i="0" u="none" strike="noStrike" dirty="0">
                        <a:solidFill>
                          <a:srgbClr val="000000"/>
                        </a:solidFill>
                        <a:effectLst/>
                        <a:latin typeface="Calibri" panose="020F0502020204030204" pitchFamily="34" charset="0"/>
                      </a:endParaRPr>
                    </a:p>
                  </a:txBody>
                  <a:tcPr marL="3732" marR="3732" marT="3732" marB="0" anchor="ctr"/>
                </a:tc>
                <a:tc>
                  <a:txBody>
                    <a:bodyPr/>
                    <a:lstStyle/>
                    <a:p>
                      <a:pPr algn="ctr" fontAlgn="ctr"/>
                      <a:r>
                        <a:rPr lang="ru-RU" sz="900" u="none" strike="noStrike">
                          <a:effectLst/>
                        </a:rPr>
                        <a:t>87,7</a:t>
                      </a:r>
                      <a:endParaRPr lang="ru-RU" sz="900" b="0" i="0" u="none" strike="noStrike">
                        <a:solidFill>
                          <a:srgbClr val="000000"/>
                        </a:solidFill>
                        <a:effectLst/>
                        <a:latin typeface="Calibri" panose="020F0502020204030204" pitchFamily="34" charset="0"/>
                      </a:endParaRPr>
                    </a:p>
                  </a:txBody>
                  <a:tcPr marL="3732" marR="3732" marT="3732" marB="0" anchor="ctr"/>
                </a:tc>
                <a:extLst>
                  <a:ext uri="{0D108BD9-81ED-4DB2-BD59-A6C34878D82A}">
                    <a16:rowId xmlns:a16="http://schemas.microsoft.com/office/drawing/2014/main" val="865114715"/>
                  </a:ext>
                </a:extLst>
              </a:tr>
              <a:tr h="358062">
                <a:tc>
                  <a:txBody>
                    <a:bodyPr/>
                    <a:lstStyle/>
                    <a:p>
                      <a:pPr algn="l" fontAlgn="ctr"/>
                      <a:r>
                        <a:rPr lang="ru-RU" sz="900" u="none" strike="noStrike">
                          <a:effectLst/>
                        </a:rPr>
                        <a:t>2021 Повторные обращения – Доля обращений, поступивших на портал «Добродел», по которым поступили повторные обращения</a:t>
                      </a:r>
                      <a:endParaRPr lang="ru-RU" sz="900" b="0" i="0" u="none" strike="noStrike">
                        <a:solidFill>
                          <a:srgbClr val="000000"/>
                        </a:solidFill>
                        <a:effectLst/>
                        <a:latin typeface="Arial" panose="020B0604020202020204" pitchFamily="34" charset="0"/>
                      </a:endParaRPr>
                    </a:p>
                  </a:txBody>
                  <a:tcPr marL="3732" marR="3732" marT="3732" marB="0" anchor="ctr"/>
                </a:tc>
                <a:tc>
                  <a:txBody>
                    <a:bodyPr/>
                    <a:lstStyle/>
                    <a:p>
                      <a:pPr algn="ctr" fontAlgn="ctr"/>
                      <a:r>
                        <a:rPr lang="ru-RU" sz="900" u="none" strike="noStrike">
                          <a:effectLst/>
                        </a:rPr>
                        <a:t>Рейтинг-50</a:t>
                      </a:r>
                      <a:endParaRPr lang="ru-RU" sz="900" b="0" i="0" u="none" strike="noStrike">
                        <a:solidFill>
                          <a:srgbClr val="000000"/>
                        </a:solidFill>
                        <a:effectLst/>
                        <a:latin typeface="Arial" panose="020B0604020202020204" pitchFamily="34" charset="0"/>
                      </a:endParaRPr>
                    </a:p>
                  </a:txBody>
                  <a:tcPr marL="3732" marR="3732" marT="3732" marB="0" anchor="ctr"/>
                </a:tc>
                <a:tc>
                  <a:txBody>
                    <a:bodyPr/>
                    <a:lstStyle/>
                    <a:p>
                      <a:pPr algn="ctr" fontAlgn="ctr"/>
                      <a:r>
                        <a:rPr lang="ru-RU" sz="900" u="none" strike="noStrike">
                          <a:effectLst/>
                        </a:rPr>
                        <a:t>Процент</a:t>
                      </a:r>
                      <a:endParaRPr lang="ru-RU" sz="900" b="0" i="0" u="none" strike="noStrike">
                        <a:solidFill>
                          <a:srgbClr val="000000"/>
                        </a:solidFill>
                        <a:effectLst/>
                        <a:latin typeface="Arial" panose="020B0604020202020204" pitchFamily="34" charset="0"/>
                      </a:endParaRPr>
                    </a:p>
                  </a:txBody>
                  <a:tcPr marL="3732" marR="3732" marT="3732" marB="0" anchor="ctr"/>
                </a:tc>
                <a:tc>
                  <a:txBody>
                    <a:bodyPr/>
                    <a:lstStyle/>
                    <a:p>
                      <a:pPr algn="ctr" fontAlgn="ctr"/>
                      <a:r>
                        <a:rPr lang="ru-RU" sz="900" u="none" strike="noStrike">
                          <a:effectLst/>
                        </a:rPr>
                        <a:t>30</a:t>
                      </a:r>
                      <a:endParaRPr lang="ru-RU" sz="900" b="0" i="0" u="none" strike="noStrike">
                        <a:solidFill>
                          <a:srgbClr val="000000"/>
                        </a:solidFill>
                        <a:effectLst/>
                        <a:latin typeface="Arial" panose="020B0604020202020204" pitchFamily="34" charset="0"/>
                      </a:endParaRPr>
                    </a:p>
                  </a:txBody>
                  <a:tcPr marL="3732" marR="3732" marT="3732" marB="0" anchor="ctr"/>
                </a:tc>
                <a:tc>
                  <a:txBody>
                    <a:bodyPr/>
                    <a:lstStyle/>
                    <a:p>
                      <a:pPr algn="ctr" fontAlgn="ctr"/>
                      <a:r>
                        <a:rPr lang="ru-RU" sz="900" u="none" strike="noStrike" dirty="0">
                          <a:effectLst/>
                        </a:rPr>
                        <a:t>0</a:t>
                      </a:r>
                      <a:endParaRPr lang="ru-RU" sz="900" b="0" i="0" u="none" strike="noStrike" dirty="0">
                        <a:solidFill>
                          <a:srgbClr val="000000"/>
                        </a:solidFill>
                        <a:effectLst/>
                        <a:latin typeface="Arial" panose="020B0604020202020204" pitchFamily="34" charset="0"/>
                      </a:endParaRPr>
                    </a:p>
                  </a:txBody>
                  <a:tcPr marL="3732" marR="3732" marT="3732" marB="0" anchor="ctr"/>
                </a:tc>
                <a:tc>
                  <a:txBody>
                    <a:bodyPr/>
                    <a:lstStyle/>
                    <a:p>
                      <a:pPr algn="ctr" fontAlgn="ctr"/>
                      <a:r>
                        <a:rPr lang="ru-RU" sz="900" u="none" strike="noStrike">
                          <a:effectLst/>
                        </a:rPr>
                        <a:t>30</a:t>
                      </a:r>
                      <a:endParaRPr lang="ru-RU" sz="900" b="0" i="0" u="none" strike="noStrike">
                        <a:solidFill>
                          <a:srgbClr val="000000"/>
                        </a:solidFill>
                        <a:effectLst/>
                        <a:latin typeface="Arial" panose="020B0604020202020204" pitchFamily="34" charset="0"/>
                      </a:endParaRPr>
                    </a:p>
                  </a:txBody>
                  <a:tcPr marL="3732" marR="3732" marT="3732" marB="0" anchor="ctr"/>
                </a:tc>
                <a:tc>
                  <a:txBody>
                    <a:bodyPr/>
                    <a:lstStyle/>
                    <a:p>
                      <a:pPr algn="ctr" fontAlgn="ctr"/>
                      <a:r>
                        <a:rPr lang="ru-RU" sz="900" u="none" strike="noStrike">
                          <a:effectLst/>
                        </a:rPr>
                        <a:t>30</a:t>
                      </a:r>
                      <a:endParaRPr lang="ru-RU" sz="900" b="0" i="0" u="none" strike="noStrike">
                        <a:solidFill>
                          <a:srgbClr val="000000"/>
                        </a:solidFill>
                        <a:effectLst/>
                        <a:latin typeface="Arial" panose="020B0604020202020204" pitchFamily="34" charset="0"/>
                      </a:endParaRPr>
                    </a:p>
                  </a:txBody>
                  <a:tcPr marL="3732" marR="3732" marT="3732" marB="0" anchor="ctr"/>
                </a:tc>
                <a:tc>
                  <a:txBody>
                    <a:bodyPr/>
                    <a:lstStyle/>
                    <a:p>
                      <a:pPr algn="ctr" fontAlgn="ctr"/>
                      <a:r>
                        <a:rPr lang="ru-RU" sz="900" u="none" strike="noStrike">
                          <a:effectLst/>
                        </a:rPr>
                        <a:t>30</a:t>
                      </a:r>
                      <a:endParaRPr lang="ru-RU" sz="900" b="0" i="0" u="none" strike="noStrike">
                        <a:solidFill>
                          <a:srgbClr val="000000"/>
                        </a:solidFill>
                        <a:effectLst/>
                        <a:latin typeface="Arial" panose="020B0604020202020204" pitchFamily="34" charset="0"/>
                      </a:endParaRPr>
                    </a:p>
                  </a:txBody>
                  <a:tcPr marL="3732" marR="3732" marT="3732" marB="0" anchor="ctr"/>
                </a:tc>
                <a:tc>
                  <a:txBody>
                    <a:bodyPr/>
                    <a:lstStyle/>
                    <a:p>
                      <a:pPr algn="ctr" fontAlgn="ctr"/>
                      <a:r>
                        <a:rPr lang="ru-RU" sz="900" u="none" strike="noStrike">
                          <a:effectLst/>
                        </a:rPr>
                        <a:t>30</a:t>
                      </a:r>
                      <a:endParaRPr lang="ru-RU" sz="900" b="0" i="0" u="none" strike="noStrike">
                        <a:solidFill>
                          <a:srgbClr val="000000"/>
                        </a:solidFill>
                        <a:effectLst/>
                        <a:latin typeface="Arial" panose="020B0604020202020204" pitchFamily="34" charset="0"/>
                      </a:endParaRPr>
                    </a:p>
                  </a:txBody>
                  <a:tcPr marL="3732" marR="3732" marT="3732" marB="0" anchor="ctr"/>
                </a:tc>
                <a:extLst>
                  <a:ext uri="{0D108BD9-81ED-4DB2-BD59-A6C34878D82A}">
                    <a16:rowId xmlns:a16="http://schemas.microsoft.com/office/drawing/2014/main" val="2598829707"/>
                  </a:ext>
                </a:extLst>
              </a:tr>
              <a:tr h="284886">
                <a:tc>
                  <a:txBody>
                    <a:bodyPr/>
                    <a:lstStyle/>
                    <a:p>
                      <a:pPr algn="l" fontAlgn="ctr"/>
                      <a:r>
                        <a:rPr lang="ru-RU" sz="900" u="none" strike="noStrike" dirty="0">
                          <a:effectLst/>
                        </a:rPr>
                        <a:t>2020 Ответь вовремя – Доля жалоб, поступивших на портал «</a:t>
                      </a:r>
                      <a:r>
                        <a:rPr lang="ru-RU" sz="900" u="none" strike="noStrike" dirty="0" err="1">
                          <a:effectLst/>
                        </a:rPr>
                        <a:t>Добродел</a:t>
                      </a:r>
                      <a:r>
                        <a:rPr lang="ru-RU" sz="900" u="none" strike="noStrike" dirty="0">
                          <a:effectLst/>
                        </a:rPr>
                        <a:t>», по которым нарушен срок подготовки ответа</a:t>
                      </a:r>
                      <a:endParaRPr lang="ru-RU" sz="900" b="0" i="0" u="none" strike="noStrike" dirty="0">
                        <a:solidFill>
                          <a:srgbClr val="000000"/>
                        </a:solidFill>
                        <a:effectLst/>
                        <a:latin typeface="Arial" panose="020B0604020202020204" pitchFamily="34" charset="0"/>
                      </a:endParaRPr>
                    </a:p>
                  </a:txBody>
                  <a:tcPr marL="3732" marR="3732" marT="3732" marB="0" anchor="ctr"/>
                </a:tc>
                <a:tc>
                  <a:txBody>
                    <a:bodyPr/>
                    <a:lstStyle/>
                    <a:p>
                      <a:pPr algn="ctr" fontAlgn="ctr"/>
                      <a:r>
                        <a:rPr lang="ru-RU" sz="900" u="none" strike="noStrike">
                          <a:effectLst/>
                        </a:rPr>
                        <a:t>Рейтинг-50</a:t>
                      </a:r>
                      <a:endParaRPr lang="ru-RU" sz="900" b="0" i="0" u="none" strike="noStrike">
                        <a:solidFill>
                          <a:srgbClr val="000000"/>
                        </a:solidFill>
                        <a:effectLst/>
                        <a:latin typeface="Arial" panose="020B0604020202020204" pitchFamily="34" charset="0"/>
                      </a:endParaRPr>
                    </a:p>
                  </a:txBody>
                  <a:tcPr marL="3732" marR="3732" marT="3732" marB="0" anchor="ctr"/>
                </a:tc>
                <a:tc>
                  <a:txBody>
                    <a:bodyPr/>
                    <a:lstStyle/>
                    <a:p>
                      <a:pPr algn="ctr" fontAlgn="ctr"/>
                      <a:r>
                        <a:rPr lang="ru-RU" sz="900" u="none" strike="noStrike">
                          <a:effectLst/>
                        </a:rPr>
                        <a:t>Процент</a:t>
                      </a:r>
                      <a:endParaRPr lang="ru-RU" sz="900" b="0" i="0" u="none" strike="noStrike">
                        <a:solidFill>
                          <a:srgbClr val="000000"/>
                        </a:solidFill>
                        <a:effectLst/>
                        <a:latin typeface="Arial" panose="020B0604020202020204" pitchFamily="34" charset="0"/>
                      </a:endParaRPr>
                    </a:p>
                  </a:txBody>
                  <a:tcPr marL="3732" marR="3732" marT="3732" marB="0" anchor="ctr"/>
                </a:tc>
                <a:tc>
                  <a:txBody>
                    <a:bodyPr/>
                    <a:lstStyle/>
                    <a:p>
                      <a:pPr algn="ctr" fontAlgn="ctr"/>
                      <a:r>
                        <a:rPr lang="ru-RU" sz="900" u="none" strike="noStrike">
                          <a:effectLst/>
                        </a:rPr>
                        <a:t>10</a:t>
                      </a:r>
                      <a:endParaRPr lang="ru-RU" sz="900" b="0" i="0" u="none" strike="noStrike">
                        <a:solidFill>
                          <a:srgbClr val="000000"/>
                        </a:solidFill>
                        <a:effectLst/>
                        <a:latin typeface="Arial" panose="020B0604020202020204" pitchFamily="34" charset="0"/>
                      </a:endParaRPr>
                    </a:p>
                  </a:txBody>
                  <a:tcPr marL="3732" marR="3732" marT="3732" marB="0" anchor="ctr"/>
                </a:tc>
                <a:tc>
                  <a:txBody>
                    <a:bodyPr/>
                    <a:lstStyle/>
                    <a:p>
                      <a:pPr algn="ctr" fontAlgn="ctr"/>
                      <a:r>
                        <a:rPr lang="ru-RU" sz="900" b="0" i="0" u="none" strike="noStrike" dirty="0">
                          <a:solidFill>
                            <a:srgbClr val="000000"/>
                          </a:solidFill>
                          <a:effectLst/>
                          <a:latin typeface="Arial" panose="020B0604020202020204" pitchFamily="34" charset="0"/>
                        </a:rPr>
                        <a:t>0</a:t>
                      </a:r>
                    </a:p>
                  </a:txBody>
                  <a:tcPr marL="3732" marR="3732" marT="3732" marB="0" anchor="ctr"/>
                </a:tc>
                <a:tc>
                  <a:txBody>
                    <a:bodyPr/>
                    <a:lstStyle/>
                    <a:p>
                      <a:pPr algn="ctr" fontAlgn="ctr"/>
                      <a:r>
                        <a:rPr lang="ru-RU" sz="900" u="none" strike="noStrike">
                          <a:effectLst/>
                        </a:rPr>
                        <a:t>5</a:t>
                      </a:r>
                      <a:endParaRPr lang="ru-RU" sz="900" b="0" i="0" u="none" strike="noStrike">
                        <a:solidFill>
                          <a:srgbClr val="000000"/>
                        </a:solidFill>
                        <a:effectLst/>
                        <a:latin typeface="Arial" panose="020B0604020202020204" pitchFamily="34" charset="0"/>
                      </a:endParaRPr>
                    </a:p>
                  </a:txBody>
                  <a:tcPr marL="3732" marR="3732" marT="3732" marB="0" anchor="ctr"/>
                </a:tc>
                <a:tc>
                  <a:txBody>
                    <a:bodyPr/>
                    <a:lstStyle/>
                    <a:p>
                      <a:pPr algn="ctr" fontAlgn="ctr"/>
                      <a:r>
                        <a:rPr lang="ru-RU" sz="900" u="none" strike="noStrike">
                          <a:effectLst/>
                        </a:rPr>
                        <a:t>5</a:t>
                      </a:r>
                      <a:endParaRPr lang="ru-RU" sz="900" b="0" i="0" u="none" strike="noStrike">
                        <a:solidFill>
                          <a:srgbClr val="000000"/>
                        </a:solidFill>
                        <a:effectLst/>
                        <a:latin typeface="Arial" panose="020B0604020202020204" pitchFamily="34" charset="0"/>
                      </a:endParaRPr>
                    </a:p>
                  </a:txBody>
                  <a:tcPr marL="3732" marR="3732" marT="3732" marB="0" anchor="ctr"/>
                </a:tc>
                <a:tc>
                  <a:txBody>
                    <a:bodyPr/>
                    <a:lstStyle/>
                    <a:p>
                      <a:pPr algn="ctr" fontAlgn="ctr"/>
                      <a:r>
                        <a:rPr lang="ru-RU" sz="900" u="none" strike="noStrike">
                          <a:effectLst/>
                        </a:rPr>
                        <a:t>5</a:t>
                      </a:r>
                      <a:endParaRPr lang="ru-RU" sz="900" b="0" i="0" u="none" strike="noStrike">
                        <a:solidFill>
                          <a:srgbClr val="000000"/>
                        </a:solidFill>
                        <a:effectLst/>
                        <a:latin typeface="Arial" panose="020B0604020202020204" pitchFamily="34" charset="0"/>
                      </a:endParaRPr>
                    </a:p>
                  </a:txBody>
                  <a:tcPr marL="3732" marR="3732" marT="3732" marB="0" anchor="ctr"/>
                </a:tc>
                <a:tc>
                  <a:txBody>
                    <a:bodyPr/>
                    <a:lstStyle/>
                    <a:p>
                      <a:pPr algn="ctr" fontAlgn="ctr"/>
                      <a:r>
                        <a:rPr lang="ru-RU" sz="900" u="none" strike="noStrike">
                          <a:effectLst/>
                        </a:rPr>
                        <a:t>5</a:t>
                      </a:r>
                      <a:endParaRPr lang="ru-RU" sz="900" b="0" i="0" u="none" strike="noStrike">
                        <a:solidFill>
                          <a:srgbClr val="000000"/>
                        </a:solidFill>
                        <a:effectLst/>
                        <a:latin typeface="Arial" panose="020B0604020202020204" pitchFamily="34" charset="0"/>
                      </a:endParaRPr>
                    </a:p>
                  </a:txBody>
                  <a:tcPr marL="3732" marR="3732" marT="3732" marB="0" anchor="ctr"/>
                </a:tc>
                <a:extLst>
                  <a:ext uri="{0D108BD9-81ED-4DB2-BD59-A6C34878D82A}">
                    <a16:rowId xmlns:a16="http://schemas.microsoft.com/office/drawing/2014/main" val="1642832152"/>
                  </a:ext>
                </a:extLst>
              </a:tr>
              <a:tr h="949618">
                <a:tc>
                  <a:txBody>
                    <a:bodyPr/>
                    <a:lstStyle/>
                    <a:p>
                      <a:pPr algn="l" fontAlgn="ctr"/>
                      <a:r>
                        <a:rPr lang="ru-RU" sz="900" u="none" strike="noStrike">
                          <a:effectLst/>
                        </a:rPr>
                        <a:t>2021 Увеличение доли защищенных по требованиям безопасности информации информационных систем, используемых ОМСУ муниципального образования Московской области, в соответствии с категорией обрабатываемой информации, а также персональных компьютеров, используемых на рабочих местах работников, обеспеченных антивирусным программным обеспечением с регулярным обновлением соответствующих баз</a:t>
                      </a:r>
                      <a:endParaRPr lang="ru-RU" sz="900" b="0" i="0" u="none" strike="noStrike">
                        <a:solidFill>
                          <a:srgbClr val="000000"/>
                        </a:solidFill>
                        <a:effectLst/>
                        <a:latin typeface="Arial" panose="020B0604020202020204" pitchFamily="34" charset="0"/>
                      </a:endParaRPr>
                    </a:p>
                  </a:txBody>
                  <a:tcPr marL="3732" marR="3732" marT="3732" marB="0" anchor="ctr"/>
                </a:tc>
                <a:tc>
                  <a:txBody>
                    <a:bodyPr/>
                    <a:lstStyle/>
                    <a:p>
                      <a:pPr algn="ctr" fontAlgn="ctr"/>
                      <a:r>
                        <a:rPr lang="ru-RU" sz="900" u="none" strike="noStrike">
                          <a:effectLst/>
                        </a:rPr>
                        <a:t>Отраслевой</a:t>
                      </a:r>
                      <a:endParaRPr lang="ru-RU" sz="900" b="0" i="0" u="none" strike="noStrike">
                        <a:solidFill>
                          <a:srgbClr val="000000"/>
                        </a:solidFill>
                        <a:effectLst/>
                        <a:latin typeface="Arial" panose="020B0604020202020204" pitchFamily="34" charset="0"/>
                      </a:endParaRPr>
                    </a:p>
                  </a:txBody>
                  <a:tcPr marL="3732" marR="3732" marT="3732" marB="0" anchor="ctr"/>
                </a:tc>
                <a:tc>
                  <a:txBody>
                    <a:bodyPr/>
                    <a:lstStyle/>
                    <a:p>
                      <a:pPr algn="ctr" fontAlgn="ctr"/>
                      <a:r>
                        <a:rPr lang="ru-RU" sz="900" u="none" strike="noStrike">
                          <a:effectLst/>
                        </a:rPr>
                        <a:t>Процент</a:t>
                      </a:r>
                      <a:endParaRPr lang="ru-RU" sz="900" b="0" i="0" u="none" strike="noStrike">
                        <a:solidFill>
                          <a:srgbClr val="000000"/>
                        </a:solidFill>
                        <a:effectLst/>
                        <a:latin typeface="Arial" panose="020B0604020202020204" pitchFamily="34" charset="0"/>
                      </a:endParaRPr>
                    </a:p>
                  </a:txBody>
                  <a:tcPr marL="3732" marR="3732" marT="3732" marB="0" anchor="ctr"/>
                </a:tc>
                <a:tc>
                  <a:txBody>
                    <a:bodyPr/>
                    <a:lstStyle/>
                    <a:p>
                      <a:pPr algn="ctr" fontAlgn="ctr"/>
                      <a:r>
                        <a:rPr lang="ru-RU" sz="900" u="none" strike="noStrike">
                          <a:effectLst/>
                        </a:rPr>
                        <a:t>95</a:t>
                      </a:r>
                      <a:endParaRPr lang="ru-RU" sz="900" b="0" i="0" u="none" strike="noStrike">
                        <a:solidFill>
                          <a:srgbClr val="000000"/>
                        </a:solidFill>
                        <a:effectLst/>
                        <a:latin typeface="Arial" panose="020B0604020202020204" pitchFamily="34" charset="0"/>
                      </a:endParaRPr>
                    </a:p>
                  </a:txBody>
                  <a:tcPr marL="3732" marR="3732" marT="3732" marB="0" anchor="ctr"/>
                </a:tc>
                <a:tc>
                  <a:txBody>
                    <a:bodyPr/>
                    <a:lstStyle/>
                    <a:p>
                      <a:pPr algn="ctr" fontAlgn="ctr"/>
                      <a:r>
                        <a:rPr lang="ru-RU" sz="900" u="none" strike="noStrike" dirty="0">
                          <a:effectLst/>
                        </a:rPr>
                        <a:t>100</a:t>
                      </a:r>
                      <a:endParaRPr lang="ru-RU" sz="900" b="0" i="0" u="none" strike="noStrike" dirty="0">
                        <a:solidFill>
                          <a:srgbClr val="000000"/>
                        </a:solidFill>
                        <a:effectLst/>
                        <a:latin typeface="Arial" panose="020B0604020202020204" pitchFamily="34" charset="0"/>
                      </a:endParaRPr>
                    </a:p>
                  </a:txBody>
                  <a:tcPr marL="3732" marR="3732" marT="3732" marB="0" anchor="ctr"/>
                </a:tc>
                <a:tc>
                  <a:txBody>
                    <a:bodyPr/>
                    <a:lstStyle/>
                    <a:p>
                      <a:pPr algn="ctr" fontAlgn="ctr"/>
                      <a:r>
                        <a:rPr lang="ru-RU" sz="900" u="none" strike="noStrike">
                          <a:effectLst/>
                        </a:rPr>
                        <a:t>100</a:t>
                      </a:r>
                      <a:endParaRPr lang="ru-RU" sz="900" b="0" i="0" u="none" strike="noStrike">
                        <a:solidFill>
                          <a:srgbClr val="000000"/>
                        </a:solidFill>
                        <a:effectLst/>
                        <a:latin typeface="Arial" panose="020B0604020202020204" pitchFamily="34" charset="0"/>
                      </a:endParaRPr>
                    </a:p>
                  </a:txBody>
                  <a:tcPr marL="3732" marR="3732" marT="3732" marB="0" anchor="ctr"/>
                </a:tc>
                <a:tc>
                  <a:txBody>
                    <a:bodyPr/>
                    <a:lstStyle/>
                    <a:p>
                      <a:pPr algn="ctr" fontAlgn="ctr"/>
                      <a:r>
                        <a:rPr lang="ru-RU" sz="900" u="none" strike="noStrike">
                          <a:effectLst/>
                        </a:rPr>
                        <a:t>100</a:t>
                      </a:r>
                      <a:endParaRPr lang="ru-RU" sz="900" b="0" i="0" u="none" strike="noStrike">
                        <a:solidFill>
                          <a:srgbClr val="000000"/>
                        </a:solidFill>
                        <a:effectLst/>
                        <a:latin typeface="Arial" panose="020B0604020202020204" pitchFamily="34" charset="0"/>
                      </a:endParaRPr>
                    </a:p>
                  </a:txBody>
                  <a:tcPr marL="3732" marR="3732" marT="3732" marB="0" anchor="ctr"/>
                </a:tc>
                <a:tc>
                  <a:txBody>
                    <a:bodyPr/>
                    <a:lstStyle/>
                    <a:p>
                      <a:pPr algn="ctr" fontAlgn="ctr"/>
                      <a:r>
                        <a:rPr lang="ru-RU" sz="900" u="none" strike="noStrike">
                          <a:effectLst/>
                        </a:rPr>
                        <a:t>100</a:t>
                      </a:r>
                      <a:endParaRPr lang="ru-RU" sz="900" b="0" i="0" u="none" strike="noStrike">
                        <a:solidFill>
                          <a:srgbClr val="000000"/>
                        </a:solidFill>
                        <a:effectLst/>
                        <a:latin typeface="Arial" panose="020B0604020202020204" pitchFamily="34" charset="0"/>
                      </a:endParaRPr>
                    </a:p>
                  </a:txBody>
                  <a:tcPr marL="3732" marR="3732" marT="3732" marB="0" anchor="ctr"/>
                </a:tc>
                <a:tc>
                  <a:txBody>
                    <a:bodyPr/>
                    <a:lstStyle/>
                    <a:p>
                      <a:pPr algn="ctr" fontAlgn="ctr"/>
                      <a:r>
                        <a:rPr lang="ru-RU" sz="900" u="none" strike="noStrike" dirty="0">
                          <a:effectLst/>
                        </a:rPr>
                        <a:t>100</a:t>
                      </a:r>
                      <a:endParaRPr lang="ru-RU" sz="900" b="0" i="0" u="none" strike="noStrike" dirty="0">
                        <a:solidFill>
                          <a:srgbClr val="000000"/>
                        </a:solidFill>
                        <a:effectLst/>
                        <a:latin typeface="Arial" panose="020B0604020202020204" pitchFamily="34" charset="0"/>
                      </a:endParaRPr>
                    </a:p>
                  </a:txBody>
                  <a:tcPr marL="3732" marR="3732" marT="3732" marB="0" anchor="ctr"/>
                </a:tc>
                <a:extLst>
                  <a:ext uri="{0D108BD9-81ED-4DB2-BD59-A6C34878D82A}">
                    <a16:rowId xmlns:a16="http://schemas.microsoft.com/office/drawing/2014/main" val="1622446630"/>
                  </a:ext>
                </a:extLst>
              </a:tr>
            </a:tbl>
          </a:graphicData>
        </a:graphic>
      </p:graphicFrame>
    </p:spTree>
    <p:extLst>
      <p:ext uri="{BB962C8B-B14F-4D97-AF65-F5344CB8AC3E}">
        <p14:creationId xmlns:p14="http://schemas.microsoft.com/office/powerpoint/2010/main" val="2524406847"/>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C76ABE35-EE31-4586-BF2E-7BF9729091A9}"/>
              </a:ext>
            </a:extLst>
          </p:cNvPr>
          <p:cNvSpPr>
            <a:spLocks noGrp="1"/>
          </p:cNvSpPr>
          <p:nvPr>
            <p:ph type="title"/>
          </p:nvPr>
        </p:nvSpPr>
        <p:spPr>
          <a:xfrm>
            <a:off x="845127" y="170694"/>
            <a:ext cx="11192963" cy="539587"/>
          </a:xfrm>
        </p:spPr>
        <p:txBody>
          <a:bodyPr>
            <a:noAutofit/>
          </a:bodyPr>
          <a:lstStyle/>
          <a:p>
            <a:pPr algn="ctr"/>
            <a:r>
              <a:rPr lang="ru-RU" sz="2400" dirty="0"/>
              <a:t>Реализация муниципальных программ</a:t>
            </a:r>
            <a:br>
              <a:rPr lang="ru-RU" sz="2400" dirty="0"/>
            </a:br>
            <a:r>
              <a:rPr lang="ru-RU" sz="2400" dirty="0"/>
              <a:t> городского округа Долгопрудный в разрезе целевых показателей в динамике</a:t>
            </a:r>
          </a:p>
        </p:txBody>
      </p:sp>
      <p:sp>
        <p:nvSpPr>
          <p:cNvPr id="4" name="Номер слайда 3">
            <a:extLst>
              <a:ext uri="{FF2B5EF4-FFF2-40B4-BE49-F238E27FC236}">
                <a16:creationId xmlns:a16="http://schemas.microsoft.com/office/drawing/2014/main" id="{6F302A7F-1EA8-4336-863D-1EEEBC559F5F}"/>
              </a:ext>
            </a:extLst>
          </p:cNvPr>
          <p:cNvSpPr>
            <a:spLocks noGrp="1"/>
          </p:cNvSpPr>
          <p:nvPr>
            <p:ph type="sldNum" sz="quarter" idx="12"/>
          </p:nvPr>
        </p:nvSpPr>
        <p:spPr>
          <a:xfrm>
            <a:off x="9448800" y="6492240"/>
            <a:ext cx="2743200" cy="365125"/>
          </a:xfrm>
        </p:spPr>
        <p:txBody>
          <a:bodyPr/>
          <a:lstStyle/>
          <a:p>
            <a:fld id="{E4EB6E89-BA87-4003-BD23-6BDF40F3EBED}" type="slidenum">
              <a:rPr lang="ru-RU" smtClean="0"/>
              <a:pPr/>
              <a:t>69</a:t>
            </a:fld>
            <a:endParaRPr lang="ru-RU"/>
          </a:p>
        </p:txBody>
      </p:sp>
      <p:pic>
        <p:nvPicPr>
          <p:cNvPr id="6" name="Объект 6">
            <a:extLst>
              <a:ext uri="{FF2B5EF4-FFF2-40B4-BE49-F238E27FC236}">
                <a16:creationId xmlns:a16="http://schemas.microsoft.com/office/drawing/2014/main" id="{4CE9F828-CB7F-4197-B7C9-2991DABD01A3}"/>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53910" y="170694"/>
            <a:ext cx="760490" cy="342008"/>
          </a:xfrm>
          <a:prstGeom prst="rect">
            <a:avLst/>
          </a:prstGeom>
        </p:spPr>
      </p:pic>
      <p:graphicFrame>
        <p:nvGraphicFramePr>
          <p:cNvPr id="8" name="Объект 7">
            <a:extLst>
              <a:ext uri="{FF2B5EF4-FFF2-40B4-BE49-F238E27FC236}">
                <a16:creationId xmlns:a16="http://schemas.microsoft.com/office/drawing/2014/main" id="{AD1A7500-CF2C-4641-9A65-CA211E3179F7}"/>
              </a:ext>
            </a:extLst>
          </p:cNvPr>
          <p:cNvGraphicFramePr>
            <a:graphicFrameLocks noGrp="1"/>
          </p:cNvGraphicFramePr>
          <p:nvPr>
            <p:ph idx="1"/>
            <p:extLst>
              <p:ext uri="{D42A27DB-BD31-4B8C-83A1-F6EECF244321}">
                <p14:modId xmlns:p14="http://schemas.microsoft.com/office/powerpoint/2010/main" val="3376956901"/>
              </p:ext>
            </p:extLst>
          </p:nvPr>
        </p:nvGraphicFramePr>
        <p:xfrm>
          <a:off x="668492" y="911306"/>
          <a:ext cx="10855015" cy="3718861"/>
        </p:xfrm>
        <a:graphic>
          <a:graphicData uri="http://schemas.openxmlformats.org/drawingml/2006/table">
            <a:tbl>
              <a:tblPr>
                <a:tableStyleId>{5C22544A-7EE6-4342-B048-85BDC9FD1C3A}</a:tableStyleId>
              </a:tblPr>
              <a:tblGrid>
                <a:gridCol w="2944654">
                  <a:extLst>
                    <a:ext uri="{9D8B030D-6E8A-4147-A177-3AD203B41FA5}">
                      <a16:colId xmlns:a16="http://schemas.microsoft.com/office/drawing/2014/main" val="2385462480"/>
                    </a:ext>
                  </a:extLst>
                </a:gridCol>
                <a:gridCol w="1108319">
                  <a:extLst>
                    <a:ext uri="{9D8B030D-6E8A-4147-A177-3AD203B41FA5}">
                      <a16:colId xmlns:a16="http://schemas.microsoft.com/office/drawing/2014/main" val="1775870220"/>
                    </a:ext>
                  </a:extLst>
                </a:gridCol>
                <a:gridCol w="934466">
                  <a:extLst>
                    <a:ext uri="{9D8B030D-6E8A-4147-A177-3AD203B41FA5}">
                      <a16:colId xmlns:a16="http://schemas.microsoft.com/office/drawing/2014/main" val="985798470"/>
                    </a:ext>
                  </a:extLst>
                </a:gridCol>
                <a:gridCol w="934466">
                  <a:extLst>
                    <a:ext uri="{9D8B030D-6E8A-4147-A177-3AD203B41FA5}">
                      <a16:colId xmlns:a16="http://schemas.microsoft.com/office/drawing/2014/main" val="3811955014"/>
                    </a:ext>
                  </a:extLst>
                </a:gridCol>
                <a:gridCol w="977929">
                  <a:extLst>
                    <a:ext uri="{9D8B030D-6E8A-4147-A177-3AD203B41FA5}">
                      <a16:colId xmlns:a16="http://schemas.microsoft.com/office/drawing/2014/main" val="532566858"/>
                    </a:ext>
                  </a:extLst>
                </a:gridCol>
                <a:gridCol w="956197">
                  <a:extLst>
                    <a:ext uri="{9D8B030D-6E8A-4147-A177-3AD203B41FA5}">
                      <a16:colId xmlns:a16="http://schemas.microsoft.com/office/drawing/2014/main" val="2326679165"/>
                    </a:ext>
                  </a:extLst>
                </a:gridCol>
                <a:gridCol w="1053992">
                  <a:extLst>
                    <a:ext uri="{9D8B030D-6E8A-4147-A177-3AD203B41FA5}">
                      <a16:colId xmlns:a16="http://schemas.microsoft.com/office/drawing/2014/main" val="2194864256"/>
                    </a:ext>
                  </a:extLst>
                </a:gridCol>
                <a:gridCol w="956197">
                  <a:extLst>
                    <a:ext uri="{9D8B030D-6E8A-4147-A177-3AD203B41FA5}">
                      <a16:colId xmlns:a16="http://schemas.microsoft.com/office/drawing/2014/main" val="789753919"/>
                    </a:ext>
                  </a:extLst>
                </a:gridCol>
                <a:gridCol w="988795">
                  <a:extLst>
                    <a:ext uri="{9D8B030D-6E8A-4147-A177-3AD203B41FA5}">
                      <a16:colId xmlns:a16="http://schemas.microsoft.com/office/drawing/2014/main" val="1411291286"/>
                    </a:ext>
                  </a:extLst>
                </a:gridCol>
              </a:tblGrid>
              <a:tr h="207202">
                <a:tc rowSpan="2">
                  <a:txBody>
                    <a:bodyPr/>
                    <a:lstStyle/>
                    <a:p>
                      <a:pPr algn="ctr" fontAlgn="ctr"/>
                      <a:r>
                        <a:rPr lang="ru-RU" sz="1000" u="none" strike="noStrike" dirty="0">
                          <a:effectLst/>
                        </a:rPr>
                        <a:t>Наименование муниципальной программы/подпрограммы/показателя</a:t>
                      </a:r>
                      <a:endParaRPr lang="ru-RU" sz="1000" b="0" i="0" u="none" strike="noStrike" dirty="0">
                        <a:solidFill>
                          <a:srgbClr val="000000"/>
                        </a:solidFill>
                        <a:effectLst/>
                        <a:latin typeface="Arial" panose="020B0604020202020204" pitchFamily="34" charset="0"/>
                      </a:endParaRPr>
                    </a:p>
                  </a:txBody>
                  <a:tcPr marL="2347" marR="2347" marT="2347" marB="0" anchor="ctr"/>
                </a:tc>
                <a:tc rowSpan="2">
                  <a:txBody>
                    <a:bodyPr/>
                    <a:lstStyle/>
                    <a:p>
                      <a:pPr algn="ctr" fontAlgn="ctr"/>
                      <a:r>
                        <a:rPr lang="ru-RU" sz="1000" u="none" strike="noStrike">
                          <a:effectLst/>
                        </a:rPr>
                        <a:t>Тип показателя</a:t>
                      </a:r>
                      <a:endParaRPr lang="ru-RU" sz="1000" b="0" i="0" u="none" strike="noStrike">
                        <a:solidFill>
                          <a:srgbClr val="000000"/>
                        </a:solidFill>
                        <a:effectLst/>
                        <a:latin typeface="Arial" panose="020B0604020202020204" pitchFamily="34" charset="0"/>
                      </a:endParaRPr>
                    </a:p>
                  </a:txBody>
                  <a:tcPr marL="2347" marR="2347" marT="2347" marB="0" anchor="ctr"/>
                </a:tc>
                <a:tc rowSpan="2">
                  <a:txBody>
                    <a:bodyPr/>
                    <a:lstStyle/>
                    <a:p>
                      <a:pPr algn="ctr" fontAlgn="ctr"/>
                      <a:r>
                        <a:rPr lang="ru-RU" sz="1000" u="none" strike="noStrike">
                          <a:effectLst/>
                        </a:rPr>
                        <a:t>Единица измерения</a:t>
                      </a:r>
                      <a:endParaRPr lang="ru-RU" sz="1000" b="0" i="0" u="none" strike="noStrike">
                        <a:solidFill>
                          <a:srgbClr val="000000"/>
                        </a:solidFill>
                        <a:effectLst/>
                        <a:latin typeface="Arial" panose="020B0604020202020204" pitchFamily="34" charset="0"/>
                      </a:endParaRPr>
                    </a:p>
                  </a:txBody>
                  <a:tcPr marL="2347" marR="2347" marT="2347" marB="0" anchor="ctr"/>
                </a:tc>
                <a:tc rowSpan="2">
                  <a:txBody>
                    <a:bodyPr/>
                    <a:lstStyle/>
                    <a:p>
                      <a:pPr algn="ctr" fontAlgn="ctr"/>
                      <a:r>
                        <a:rPr lang="ru-RU" sz="1000" u="none" strike="noStrike">
                          <a:effectLst/>
                        </a:rPr>
                        <a:t>Базовое значение</a:t>
                      </a:r>
                      <a:endParaRPr lang="ru-RU" sz="1000" b="0" i="0" u="none" strike="noStrike">
                        <a:solidFill>
                          <a:srgbClr val="000000"/>
                        </a:solidFill>
                        <a:effectLst/>
                        <a:latin typeface="Arial" panose="020B0604020202020204" pitchFamily="34" charset="0"/>
                      </a:endParaRPr>
                    </a:p>
                  </a:txBody>
                  <a:tcPr marL="2347" marR="2347" marT="2347" marB="0" anchor="ctr"/>
                </a:tc>
                <a:tc rowSpan="2">
                  <a:txBody>
                    <a:bodyPr/>
                    <a:lstStyle/>
                    <a:p>
                      <a:pPr algn="ctr" fontAlgn="ctr"/>
                      <a:r>
                        <a:rPr lang="ru-RU" sz="1050" u="none" strike="noStrike" dirty="0">
                          <a:effectLst/>
                        </a:rPr>
                        <a:t>Достигнутое 2021 года</a:t>
                      </a:r>
                      <a:endParaRPr lang="ru-RU" sz="1050" b="0" i="0" u="none" strike="noStrike" dirty="0">
                        <a:solidFill>
                          <a:srgbClr val="000000"/>
                        </a:solidFill>
                        <a:effectLst/>
                        <a:latin typeface="Arial" panose="020B0604020202020204" pitchFamily="34" charset="0"/>
                      </a:endParaRPr>
                    </a:p>
                  </a:txBody>
                  <a:tcPr marL="6562" marR="6562" marT="6562" marB="0" anchor="ctr"/>
                </a:tc>
                <a:tc rowSpan="2">
                  <a:txBody>
                    <a:bodyPr/>
                    <a:lstStyle/>
                    <a:p>
                      <a:pPr algn="ctr" fontAlgn="ctr"/>
                      <a:r>
                        <a:rPr lang="ru-RU" sz="1050" u="none" strike="noStrike" dirty="0">
                          <a:effectLst/>
                        </a:rPr>
                        <a:t>Оценка 2022 год</a:t>
                      </a:r>
                      <a:endParaRPr lang="ru-RU" sz="1050" b="0" i="0" u="none" strike="noStrike" dirty="0">
                        <a:solidFill>
                          <a:srgbClr val="000000"/>
                        </a:solidFill>
                        <a:effectLst/>
                        <a:latin typeface="Arial" panose="020B0604020202020204" pitchFamily="34" charset="0"/>
                      </a:endParaRPr>
                    </a:p>
                  </a:txBody>
                  <a:tcPr marL="6562" marR="6562" marT="6562" marB="0" anchor="ctr"/>
                </a:tc>
                <a:tc gridSpan="3">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ru-RU" sz="1050" b="0" i="0" u="none" strike="noStrike" kern="1200" cap="none" spc="0" normalizeH="0" baseline="0" noProof="0" dirty="0">
                          <a:ln>
                            <a:noFill/>
                          </a:ln>
                          <a:solidFill>
                            <a:srgbClr val="000000"/>
                          </a:solidFill>
                          <a:effectLst/>
                          <a:uLnTx/>
                          <a:uFillTx/>
                          <a:latin typeface="+mn-lt"/>
                          <a:ea typeface="+mn-ea"/>
                          <a:cs typeface="+mn-cs"/>
                        </a:rPr>
                        <a:t>Планируемое значение показателя по годам реализации</a:t>
                      </a:r>
                    </a:p>
                  </a:txBody>
                  <a:tcPr marL="3729" marR="3729" marT="3729" marB="0" anchor="ctr"/>
                </a:tc>
                <a:tc hMerge="1">
                  <a:txBody>
                    <a:bodyPr/>
                    <a:lstStyle/>
                    <a:p>
                      <a:endParaRPr lang="ru-RU" dirty="0"/>
                    </a:p>
                  </a:txBody>
                  <a:tcPr marL="3729" marR="3729" marT="3729" marB="0" anchor="ctr"/>
                </a:tc>
                <a:tc hMerge="1">
                  <a:txBody>
                    <a:bodyPr/>
                    <a:lstStyle/>
                    <a:p>
                      <a:endParaRPr lang="ru-RU" dirty="0"/>
                    </a:p>
                  </a:txBody>
                  <a:tcPr marL="3729" marR="3729" marT="3729" marB="0" anchor="ctr"/>
                </a:tc>
                <a:extLst>
                  <a:ext uri="{0D108BD9-81ED-4DB2-BD59-A6C34878D82A}">
                    <a16:rowId xmlns:a16="http://schemas.microsoft.com/office/drawing/2014/main" val="369843954"/>
                  </a:ext>
                </a:extLst>
              </a:tr>
              <a:tr h="163301">
                <a:tc vMerge="1">
                  <a:txBody>
                    <a:bodyPr/>
                    <a:lstStyle/>
                    <a:p>
                      <a:endParaRPr lang="ru-RU"/>
                    </a:p>
                  </a:txBody>
                  <a:tcPr/>
                </a:tc>
                <a:tc vMerge="1">
                  <a:txBody>
                    <a:bodyPr/>
                    <a:lstStyle/>
                    <a:p>
                      <a:endParaRPr lang="ru-RU"/>
                    </a:p>
                  </a:txBody>
                  <a:tcPr/>
                </a:tc>
                <a:tc vMerge="1">
                  <a:txBody>
                    <a:bodyPr/>
                    <a:lstStyle/>
                    <a:p>
                      <a:endParaRPr lang="ru-RU"/>
                    </a:p>
                  </a:txBody>
                  <a:tcPr/>
                </a:tc>
                <a:tc vMerge="1">
                  <a:txBody>
                    <a:bodyPr/>
                    <a:lstStyle/>
                    <a:p>
                      <a:endParaRPr lang="ru-RU"/>
                    </a:p>
                  </a:txBody>
                  <a:tcPr/>
                </a:tc>
                <a:tc vMerge="1">
                  <a:txBody>
                    <a:bodyPr/>
                    <a:lstStyle/>
                    <a:p>
                      <a:endParaRPr lang="ru-RU"/>
                    </a:p>
                  </a:txBody>
                  <a:tcPr/>
                </a:tc>
                <a:tc vMerge="1">
                  <a:txBody>
                    <a:bodyPr/>
                    <a:lstStyle/>
                    <a:p>
                      <a:endParaRPr lang="ru-RU"/>
                    </a:p>
                  </a:txBody>
                  <a:tcPr/>
                </a:tc>
                <a:tc>
                  <a:txBody>
                    <a:bodyPr/>
                    <a:lstStyle/>
                    <a:p>
                      <a:pPr algn="ctr" fontAlgn="ctr"/>
                      <a:r>
                        <a:rPr lang="ru-RU" sz="1050" u="none" strike="noStrike" dirty="0">
                          <a:effectLst/>
                          <a:latin typeface="+mn-lt"/>
                        </a:rPr>
                        <a:t>2023 год</a:t>
                      </a:r>
                      <a:endParaRPr lang="ru-RU" sz="1050" b="0" i="0" u="none" strike="noStrike" dirty="0">
                        <a:solidFill>
                          <a:srgbClr val="000000"/>
                        </a:solidFill>
                        <a:effectLst/>
                        <a:latin typeface="+mn-lt"/>
                      </a:endParaRPr>
                    </a:p>
                  </a:txBody>
                  <a:tcPr marL="3729" marR="3729" marT="3729" marB="0" anchor="ctr"/>
                </a:tc>
                <a:tc>
                  <a:txBody>
                    <a:bodyPr/>
                    <a:lstStyle/>
                    <a:p>
                      <a:pPr algn="ctr" fontAlgn="ctr"/>
                      <a:r>
                        <a:rPr lang="ru-RU" sz="1050" u="none" strike="noStrike" dirty="0">
                          <a:effectLst/>
                          <a:latin typeface="+mn-lt"/>
                        </a:rPr>
                        <a:t>2024 год</a:t>
                      </a:r>
                      <a:endParaRPr lang="ru-RU" sz="1050" b="0" i="0" u="none" strike="noStrike" dirty="0">
                        <a:solidFill>
                          <a:srgbClr val="000000"/>
                        </a:solidFill>
                        <a:effectLst/>
                        <a:latin typeface="+mn-lt"/>
                      </a:endParaRPr>
                    </a:p>
                  </a:txBody>
                  <a:tcPr marL="3729" marR="3729" marT="3729" marB="0" anchor="ctr"/>
                </a:tc>
                <a:tc>
                  <a:txBody>
                    <a:bodyPr/>
                    <a:lstStyle/>
                    <a:p>
                      <a:pPr algn="ctr" fontAlgn="ctr"/>
                      <a:r>
                        <a:rPr lang="ru-RU" sz="1050" u="none" strike="noStrike" dirty="0">
                          <a:effectLst/>
                          <a:latin typeface="+mn-lt"/>
                        </a:rPr>
                        <a:t>2025 год</a:t>
                      </a:r>
                      <a:endParaRPr lang="ru-RU" sz="1050" b="0" i="0" u="none" strike="noStrike" dirty="0">
                        <a:solidFill>
                          <a:srgbClr val="000000"/>
                        </a:solidFill>
                        <a:effectLst/>
                        <a:latin typeface="+mn-lt"/>
                      </a:endParaRPr>
                    </a:p>
                  </a:txBody>
                  <a:tcPr marL="3729" marR="3729" marT="3729" marB="0" anchor="ctr"/>
                </a:tc>
                <a:extLst>
                  <a:ext uri="{0D108BD9-81ED-4DB2-BD59-A6C34878D82A}">
                    <a16:rowId xmlns:a16="http://schemas.microsoft.com/office/drawing/2014/main" val="3032325707"/>
                  </a:ext>
                </a:extLst>
              </a:tr>
              <a:tr h="311514">
                <a:tc>
                  <a:txBody>
                    <a:bodyPr/>
                    <a:lstStyle/>
                    <a:p>
                      <a:pPr algn="l" fontAlgn="ctr"/>
                      <a:r>
                        <a:rPr lang="ru-RU" sz="1000" u="none" strike="noStrike">
                          <a:effectLst/>
                        </a:rPr>
                        <a:t>Муниципальная программа «Цифровое муниципальное образование»</a:t>
                      </a:r>
                      <a:endParaRPr lang="ru-RU" sz="1000" b="1" i="0" u="none" strike="noStrike">
                        <a:solidFill>
                          <a:srgbClr val="000000"/>
                        </a:solidFill>
                        <a:effectLst/>
                        <a:latin typeface="Arial" panose="020B0604020202020204" pitchFamily="34" charset="0"/>
                      </a:endParaRPr>
                    </a:p>
                  </a:txBody>
                  <a:tcPr marL="2347" marR="2347" marT="2347" marB="0" anchor="ctr"/>
                </a:tc>
                <a:tc>
                  <a:txBody>
                    <a:bodyPr/>
                    <a:lstStyle/>
                    <a:p>
                      <a:pPr algn="ctr" fontAlgn="ctr"/>
                      <a:r>
                        <a:rPr lang="ru-RU" sz="1000" u="none" strike="noStrike">
                          <a:effectLst/>
                        </a:rPr>
                        <a:t> </a:t>
                      </a:r>
                      <a:endParaRPr lang="ru-RU" sz="1000" b="0" i="0" u="none" strike="noStrike">
                        <a:solidFill>
                          <a:srgbClr val="000000"/>
                        </a:solidFill>
                        <a:effectLst/>
                        <a:latin typeface="Arial" panose="020B0604020202020204" pitchFamily="34" charset="0"/>
                      </a:endParaRPr>
                    </a:p>
                  </a:txBody>
                  <a:tcPr marL="2347" marR="2347" marT="2347" marB="0" anchor="ctr"/>
                </a:tc>
                <a:tc>
                  <a:txBody>
                    <a:bodyPr/>
                    <a:lstStyle/>
                    <a:p>
                      <a:pPr algn="ctr" fontAlgn="ctr"/>
                      <a:r>
                        <a:rPr lang="ru-RU" sz="1000" u="none" strike="noStrike">
                          <a:effectLst/>
                        </a:rPr>
                        <a:t> </a:t>
                      </a:r>
                      <a:endParaRPr lang="ru-RU" sz="1000" b="0" i="0" u="none" strike="noStrike">
                        <a:solidFill>
                          <a:srgbClr val="000000"/>
                        </a:solidFill>
                        <a:effectLst/>
                        <a:latin typeface="Arial" panose="020B0604020202020204" pitchFamily="34" charset="0"/>
                      </a:endParaRPr>
                    </a:p>
                  </a:txBody>
                  <a:tcPr marL="2347" marR="2347" marT="2347" marB="0" anchor="ctr"/>
                </a:tc>
                <a:tc>
                  <a:txBody>
                    <a:bodyPr/>
                    <a:lstStyle/>
                    <a:p>
                      <a:pPr algn="ctr" fontAlgn="ctr"/>
                      <a:r>
                        <a:rPr lang="ru-RU" sz="1000" u="none" strike="noStrike">
                          <a:effectLst/>
                        </a:rPr>
                        <a:t> </a:t>
                      </a:r>
                      <a:endParaRPr lang="ru-RU" sz="1000" b="0" i="0" u="none" strike="noStrike">
                        <a:solidFill>
                          <a:srgbClr val="000000"/>
                        </a:solidFill>
                        <a:effectLst/>
                        <a:latin typeface="Arial" panose="020B0604020202020204" pitchFamily="34" charset="0"/>
                      </a:endParaRPr>
                    </a:p>
                  </a:txBody>
                  <a:tcPr marL="2347" marR="2347" marT="2347" marB="0" anchor="ctr"/>
                </a:tc>
                <a:tc>
                  <a:txBody>
                    <a:bodyPr/>
                    <a:lstStyle/>
                    <a:p>
                      <a:pPr algn="ctr" fontAlgn="ctr"/>
                      <a:r>
                        <a:rPr lang="ru-RU" sz="1000" u="none" strike="noStrike">
                          <a:effectLst/>
                        </a:rPr>
                        <a:t> </a:t>
                      </a:r>
                      <a:endParaRPr lang="ru-RU" sz="1000" b="0" i="0" u="none" strike="noStrike">
                        <a:solidFill>
                          <a:srgbClr val="000000"/>
                        </a:solidFill>
                        <a:effectLst/>
                        <a:latin typeface="Arial" panose="020B0604020202020204" pitchFamily="34" charset="0"/>
                      </a:endParaRPr>
                    </a:p>
                  </a:txBody>
                  <a:tcPr marL="2347" marR="2347" marT="2347" marB="0" anchor="ctr"/>
                </a:tc>
                <a:tc>
                  <a:txBody>
                    <a:bodyPr/>
                    <a:lstStyle/>
                    <a:p>
                      <a:pPr algn="ctr" fontAlgn="ctr"/>
                      <a:r>
                        <a:rPr lang="ru-RU" sz="1000" u="none" strike="noStrike">
                          <a:effectLst/>
                        </a:rPr>
                        <a:t> </a:t>
                      </a:r>
                      <a:endParaRPr lang="ru-RU" sz="1000" b="0" i="0" u="none" strike="noStrike">
                        <a:solidFill>
                          <a:srgbClr val="000000"/>
                        </a:solidFill>
                        <a:effectLst/>
                        <a:latin typeface="Arial" panose="020B0604020202020204" pitchFamily="34" charset="0"/>
                      </a:endParaRPr>
                    </a:p>
                  </a:txBody>
                  <a:tcPr marL="2347" marR="2347" marT="2347" marB="0" anchor="ctr"/>
                </a:tc>
                <a:tc>
                  <a:txBody>
                    <a:bodyPr/>
                    <a:lstStyle/>
                    <a:p>
                      <a:pPr algn="ctr" fontAlgn="ctr"/>
                      <a:r>
                        <a:rPr lang="ru-RU" sz="1000" u="none" strike="noStrike">
                          <a:effectLst/>
                        </a:rPr>
                        <a:t> </a:t>
                      </a:r>
                      <a:endParaRPr lang="ru-RU" sz="1000" b="0" i="0" u="none" strike="noStrike">
                        <a:solidFill>
                          <a:srgbClr val="000000"/>
                        </a:solidFill>
                        <a:effectLst/>
                        <a:latin typeface="Arial" panose="020B0604020202020204" pitchFamily="34" charset="0"/>
                      </a:endParaRPr>
                    </a:p>
                  </a:txBody>
                  <a:tcPr marL="2347" marR="2347" marT="2347" marB="0" anchor="ctr"/>
                </a:tc>
                <a:tc>
                  <a:txBody>
                    <a:bodyPr/>
                    <a:lstStyle/>
                    <a:p>
                      <a:pPr algn="ctr" fontAlgn="ctr"/>
                      <a:r>
                        <a:rPr lang="ru-RU" sz="1000" u="none" strike="noStrike">
                          <a:effectLst/>
                        </a:rPr>
                        <a:t> </a:t>
                      </a:r>
                      <a:endParaRPr lang="ru-RU" sz="1000" b="0" i="0" u="none" strike="noStrike">
                        <a:solidFill>
                          <a:srgbClr val="000000"/>
                        </a:solidFill>
                        <a:effectLst/>
                        <a:latin typeface="Calibri" panose="020F0502020204030204" pitchFamily="34" charset="0"/>
                      </a:endParaRPr>
                    </a:p>
                  </a:txBody>
                  <a:tcPr marL="2347" marR="2347" marT="2347" marB="0" anchor="ctr"/>
                </a:tc>
                <a:tc>
                  <a:txBody>
                    <a:bodyPr/>
                    <a:lstStyle/>
                    <a:p>
                      <a:pPr algn="ctr" fontAlgn="ctr"/>
                      <a:r>
                        <a:rPr lang="ru-RU" sz="1000" u="none" strike="noStrike" dirty="0">
                          <a:effectLst/>
                        </a:rPr>
                        <a:t> </a:t>
                      </a:r>
                      <a:endParaRPr lang="ru-RU" sz="1000" b="0" i="0" u="none" strike="noStrike" dirty="0">
                        <a:solidFill>
                          <a:srgbClr val="000000"/>
                        </a:solidFill>
                        <a:effectLst/>
                        <a:latin typeface="Calibri" panose="020F0502020204030204" pitchFamily="34" charset="0"/>
                      </a:endParaRPr>
                    </a:p>
                  </a:txBody>
                  <a:tcPr marL="2347" marR="2347" marT="2347" marB="0" anchor="ctr"/>
                </a:tc>
                <a:extLst>
                  <a:ext uri="{0D108BD9-81ED-4DB2-BD59-A6C34878D82A}">
                    <a16:rowId xmlns:a16="http://schemas.microsoft.com/office/drawing/2014/main" val="1989056695"/>
                  </a:ext>
                </a:extLst>
              </a:tr>
              <a:tr h="620386">
                <a:tc>
                  <a:txBody>
                    <a:bodyPr/>
                    <a:lstStyle/>
                    <a:p>
                      <a:pPr algn="l" fontAlgn="ctr"/>
                      <a:r>
                        <a:rPr lang="ru-RU" sz="1000" u="none" strike="noStrike">
                          <a:effectLst/>
                        </a:rPr>
                        <a:t>Подпрограмма II «Развитие информационной и технологической инфраструктуры экосистемы цифровой экономики муниципального образования Московской области»</a:t>
                      </a:r>
                      <a:endParaRPr lang="ru-RU" sz="1000" b="1" i="0" u="none" strike="noStrike">
                        <a:solidFill>
                          <a:srgbClr val="000000"/>
                        </a:solidFill>
                        <a:effectLst/>
                        <a:latin typeface="Arial" panose="020B0604020202020204" pitchFamily="34" charset="0"/>
                      </a:endParaRPr>
                    </a:p>
                  </a:txBody>
                  <a:tcPr marL="2347" marR="2347" marT="2347" marB="0" anchor="ctr"/>
                </a:tc>
                <a:tc>
                  <a:txBody>
                    <a:bodyPr/>
                    <a:lstStyle/>
                    <a:p>
                      <a:pPr algn="ctr" fontAlgn="ctr"/>
                      <a:r>
                        <a:rPr lang="ru-RU" sz="1000" u="none" strike="noStrike">
                          <a:effectLst/>
                        </a:rPr>
                        <a:t> </a:t>
                      </a:r>
                      <a:endParaRPr lang="ru-RU" sz="1000" b="0" i="0" u="none" strike="noStrike">
                        <a:solidFill>
                          <a:srgbClr val="000000"/>
                        </a:solidFill>
                        <a:effectLst/>
                        <a:latin typeface="Arial" panose="020B0604020202020204" pitchFamily="34" charset="0"/>
                      </a:endParaRPr>
                    </a:p>
                  </a:txBody>
                  <a:tcPr marL="2347" marR="2347" marT="2347" marB="0" anchor="ctr"/>
                </a:tc>
                <a:tc>
                  <a:txBody>
                    <a:bodyPr/>
                    <a:lstStyle/>
                    <a:p>
                      <a:pPr algn="ctr" fontAlgn="ctr"/>
                      <a:r>
                        <a:rPr lang="ru-RU" sz="1000" u="none" strike="noStrike">
                          <a:effectLst/>
                        </a:rPr>
                        <a:t> </a:t>
                      </a:r>
                      <a:endParaRPr lang="ru-RU" sz="1000" b="0" i="0" u="none" strike="noStrike">
                        <a:solidFill>
                          <a:srgbClr val="000000"/>
                        </a:solidFill>
                        <a:effectLst/>
                        <a:latin typeface="Arial" panose="020B0604020202020204" pitchFamily="34" charset="0"/>
                      </a:endParaRPr>
                    </a:p>
                  </a:txBody>
                  <a:tcPr marL="2347" marR="2347" marT="2347" marB="0" anchor="ctr"/>
                </a:tc>
                <a:tc>
                  <a:txBody>
                    <a:bodyPr/>
                    <a:lstStyle/>
                    <a:p>
                      <a:pPr algn="ctr" fontAlgn="ctr"/>
                      <a:r>
                        <a:rPr lang="ru-RU" sz="1000" u="none" strike="noStrike">
                          <a:effectLst/>
                        </a:rPr>
                        <a:t> </a:t>
                      </a:r>
                      <a:endParaRPr lang="ru-RU" sz="1000" b="0" i="0" u="none" strike="noStrike">
                        <a:solidFill>
                          <a:srgbClr val="000000"/>
                        </a:solidFill>
                        <a:effectLst/>
                        <a:latin typeface="Arial" panose="020B0604020202020204" pitchFamily="34" charset="0"/>
                      </a:endParaRPr>
                    </a:p>
                  </a:txBody>
                  <a:tcPr marL="2347" marR="2347" marT="2347" marB="0" anchor="ctr"/>
                </a:tc>
                <a:tc>
                  <a:txBody>
                    <a:bodyPr/>
                    <a:lstStyle/>
                    <a:p>
                      <a:pPr algn="ctr" fontAlgn="ctr"/>
                      <a:r>
                        <a:rPr lang="ru-RU" sz="1000" u="none" strike="noStrike">
                          <a:effectLst/>
                        </a:rPr>
                        <a:t> </a:t>
                      </a:r>
                      <a:endParaRPr lang="ru-RU" sz="1000" b="0" i="0" u="none" strike="noStrike">
                        <a:solidFill>
                          <a:srgbClr val="000000"/>
                        </a:solidFill>
                        <a:effectLst/>
                        <a:latin typeface="Arial" panose="020B0604020202020204" pitchFamily="34" charset="0"/>
                      </a:endParaRPr>
                    </a:p>
                  </a:txBody>
                  <a:tcPr marL="2347" marR="2347" marT="2347" marB="0" anchor="ctr"/>
                </a:tc>
                <a:tc>
                  <a:txBody>
                    <a:bodyPr/>
                    <a:lstStyle/>
                    <a:p>
                      <a:pPr algn="ctr" fontAlgn="ctr"/>
                      <a:r>
                        <a:rPr lang="ru-RU" sz="1000" u="none" strike="noStrike">
                          <a:effectLst/>
                        </a:rPr>
                        <a:t> </a:t>
                      </a:r>
                      <a:endParaRPr lang="ru-RU" sz="1000" b="0" i="0" u="none" strike="noStrike">
                        <a:solidFill>
                          <a:srgbClr val="000000"/>
                        </a:solidFill>
                        <a:effectLst/>
                        <a:latin typeface="Arial" panose="020B0604020202020204" pitchFamily="34" charset="0"/>
                      </a:endParaRPr>
                    </a:p>
                  </a:txBody>
                  <a:tcPr marL="2347" marR="2347" marT="2347" marB="0" anchor="ctr"/>
                </a:tc>
                <a:tc>
                  <a:txBody>
                    <a:bodyPr/>
                    <a:lstStyle/>
                    <a:p>
                      <a:pPr algn="ctr" fontAlgn="ctr"/>
                      <a:r>
                        <a:rPr lang="ru-RU" sz="1000" u="none" strike="noStrike">
                          <a:effectLst/>
                        </a:rPr>
                        <a:t> </a:t>
                      </a:r>
                      <a:endParaRPr lang="ru-RU" sz="1000" b="0" i="0" u="none" strike="noStrike">
                        <a:solidFill>
                          <a:srgbClr val="000000"/>
                        </a:solidFill>
                        <a:effectLst/>
                        <a:latin typeface="Arial" panose="020B0604020202020204" pitchFamily="34" charset="0"/>
                      </a:endParaRPr>
                    </a:p>
                  </a:txBody>
                  <a:tcPr marL="2347" marR="2347" marT="2347" marB="0" anchor="ctr"/>
                </a:tc>
                <a:tc>
                  <a:txBody>
                    <a:bodyPr/>
                    <a:lstStyle/>
                    <a:p>
                      <a:pPr algn="ctr" fontAlgn="ctr"/>
                      <a:r>
                        <a:rPr lang="ru-RU" sz="1000" u="none" strike="noStrike">
                          <a:effectLst/>
                        </a:rPr>
                        <a:t> </a:t>
                      </a:r>
                      <a:endParaRPr lang="ru-RU" sz="1000" b="0" i="0" u="none" strike="noStrike">
                        <a:solidFill>
                          <a:srgbClr val="000000"/>
                        </a:solidFill>
                        <a:effectLst/>
                        <a:latin typeface="Calibri" panose="020F0502020204030204" pitchFamily="34" charset="0"/>
                      </a:endParaRPr>
                    </a:p>
                  </a:txBody>
                  <a:tcPr marL="2347" marR="2347" marT="2347" marB="0" anchor="ctr"/>
                </a:tc>
                <a:tc>
                  <a:txBody>
                    <a:bodyPr/>
                    <a:lstStyle/>
                    <a:p>
                      <a:pPr algn="ctr" fontAlgn="ctr"/>
                      <a:r>
                        <a:rPr lang="ru-RU" sz="1000" u="none" strike="noStrike">
                          <a:effectLst/>
                        </a:rPr>
                        <a:t> </a:t>
                      </a:r>
                      <a:endParaRPr lang="ru-RU" sz="1000" b="0" i="0" u="none" strike="noStrike">
                        <a:solidFill>
                          <a:srgbClr val="000000"/>
                        </a:solidFill>
                        <a:effectLst/>
                        <a:latin typeface="Calibri" panose="020F0502020204030204" pitchFamily="34" charset="0"/>
                      </a:endParaRPr>
                    </a:p>
                  </a:txBody>
                  <a:tcPr marL="2347" marR="2347" marT="2347" marB="0" anchor="ctr"/>
                </a:tc>
                <a:extLst>
                  <a:ext uri="{0D108BD9-81ED-4DB2-BD59-A6C34878D82A}">
                    <a16:rowId xmlns:a16="http://schemas.microsoft.com/office/drawing/2014/main" val="1661518429"/>
                  </a:ext>
                </a:extLst>
              </a:tr>
              <a:tr h="465949">
                <a:tc>
                  <a:txBody>
                    <a:bodyPr/>
                    <a:lstStyle/>
                    <a:p>
                      <a:pPr algn="l" fontAlgn="ctr"/>
                      <a:r>
                        <a:rPr lang="ru-RU" sz="1000" u="none" strike="noStrike">
                          <a:effectLst/>
                        </a:rPr>
                        <a:t>2021 Отложенные решения – Доля отложенных решений от числа ответов, предоставленных на портале «Добродел» (два и более раз)</a:t>
                      </a:r>
                      <a:endParaRPr lang="ru-RU" sz="1000" b="0" i="0" u="none" strike="noStrike">
                        <a:solidFill>
                          <a:srgbClr val="000000"/>
                        </a:solidFill>
                        <a:effectLst/>
                        <a:latin typeface="Arial" panose="020B0604020202020204" pitchFamily="34" charset="0"/>
                      </a:endParaRPr>
                    </a:p>
                  </a:txBody>
                  <a:tcPr marL="2347" marR="2347" marT="2347" marB="0" anchor="ctr"/>
                </a:tc>
                <a:tc>
                  <a:txBody>
                    <a:bodyPr/>
                    <a:lstStyle/>
                    <a:p>
                      <a:pPr algn="ctr" fontAlgn="ctr"/>
                      <a:r>
                        <a:rPr lang="ru-RU" sz="1000" u="none" strike="noStrike">
                          <a:effectLst/>
                        </a:rPr>
                        <a:t>Отраслевой</a:t>
                      </a:r>
                      <a:endParaRPr lang="ru-RU" sz="1000" b="0" i="0" u="none" strike="noStrike">
                        <a:solidFill>
                          <a:srgbClr val="000000"/>
                        </a:solidFill>
                        <a:effectLst/>
                        <a:latin typeface="Arial" panose="020B0604020202020204" pitchFamily="34" charset="0"/>
                      </a:endParaRPr>
                    </a:p>
                  </a:txBody>
                  <a:tcPr marL="2347" marR="2347" marT="2347" marB="0" anchor="ctr"/>
                </a:tc>
                <a:tc>
                  <a:txBody>
                    <a:bodyPr/>
                    <a:lstStyle/>
                    <a:p>
                      <a:pPr algn="ctr" fontAlgn="ctr"/>
                      <a:r>
                        <a:rPr lang="ru-RU" sz="1000" u="none" strike="noStrike">
                          <a:effectLst/>
                        </a:rPr>
                        <a:t>Процент</a:t>
                      </a:r>
                      <a:endParaRPr lang="ru-RU" sz="1000" b="0" i="0" u="none" strike="noStrike">
                        <a:solidFill>
                          <a:srgbClr val="000000"/>
                        </a:solidFill>
                        <a:effectLst/>
                        <a:latin typeface="Arial" panose="020B0604020202020204" pitchFamily="34" charset="0"/>
                      </a:endParaRPr>
                    </a:p>
                  </a:txBody>
                  <a:tcPr marL="2347" marR="2347" marT="2347" marB="0" anchor="ctr"/>
                </a:tc>
                <a:tc>
                  <a:txBody>
                    <a:bodyPr/>
                    <a:lstStyle/>
                    <a:p>
                      <a:pPr algn="ctr" fontAlgn="ctr"/>
                      <a:r>
                        <a:rPr lang="ru-RU" sz="1000" u="none" strike="noStrike">
                          <a:effectLst/>
                        </a:rPr>
                        <a:t>5</a:t>
                      </a:r>
                      <a:endParaRPr lang="ru-RU" sz="1000" b="0" i="0" u="none" strike="noStrike">
                        <a:solidFill>
                          <a:srgbClr val="000000"/>
                        </a:solidFill>
                        <a:effectLst/>
                        <a:latin typeface="Arial" panose="020B0604020202020204" pitchFamily="34" charset="0"/>
                      </a:endParaRPr>
                    </a:p>
                  </a:txBody>
                  <a:tcPr marL="2347" marR="2347" marT="2347" marB="0" anchor="ctr"/>
                </a:tc>
                <a:tc>
                  <a:txBody>
                    <a:bodyPr/>
                    <a:lstStyle/>
                    <a:p>
                      <a:pPr algn="ctr" fontAlgn="ctr"/>
                      <a:r>
                        <a:rPr lang="ru-RU" sz="1000" b="0" i="0" u="none" strike="noStrike" dirty="0">
                          <a:solidFill>
                            <a:srgbClr val="000000"/>
                          </a:solidFill>
                          <a:effectLst/>
                          <a:latin typeface="Arial" panose="020B0604020202020204" pitchFamily="34" charset="0"/>
                        </a:rPr>
                        <a:t>0</a:t>
                      </a:r>
                    </a:p>
                  </a:txBody>
                  <a:tcPr marL="2347" marR="2347" marT="2347" marB="0" anchor="ctr"/>
                </a:tc>
                <a:tc>
                  <a:txBody>
                    <a:bodyPr/>
                    <a:lstStyle/>
                    <a:p>
                      <a:pPr algn="ctr" fontAlgn="ctr"/>
                      <a:r>
                        <a:rPr lang="ru-RU" sz="1000" u="none" strike="noStrike">
                          <a:effectLst/>
                        </a:rPr>
                        <a:t>5</a:t>
                      </a:r>
                      <a:endParaRPr lang="ru-RU" sz="1000" b="0" i="0" u="none" strike="noStrike">
                        <a:solidFill>
                          <a:srgbClr val="000000"/>
                        </a:solidFill>
                        <a:effectLst/>
                        <a:latin typeface="Arial" panose="020B0604020202020204" pitchFamily="34" charset="0"/>
                      </a:endParaRPr>
                    </a:p>
                  </a:txBody>
                  <a:tcPr marL="2347" marR="2347" marT="2347" marB="0" anchor="ctr"/>
                </a:tc>
                <a:tc>
                  <a:txBody>
                    <a:bodyPr/>
                    <a:lstStyle/>
                    <a:p>
                      <a:pPr algn="ctr" fontAlgn="ctr"/>
                      <a:r>
                        <a:rPr lang="ru-RU" sz="1000" u="none" strike="noStrike">
                          <a:effectLst/>
                        </a:rPr>
                        <a:t>5</a:t>
                      </a:r>
                      <a:endParaRPr lang="ru-RU" sz="1000" b="0" i="0" u="none" strike="noStrike">
                        <a:solidFill>
                          <a:srgbClr val="000000"/>
                        </a:solidFill>
                        <a:effectLst/>
                        <a:latin typeface="Arial" panose="020B0604020202020204" pitchFamily="34" charset="0"/>
                      </a:endParaRPr>
                    </a:p>
                  </a:txBody>
                  <a:tcPr marL="2347" marR="2347" marT="2347" marB="0" anchor="ctr"/>
                </a:tc>
                <a:tc>
                  <a:txBody>
                    <a:bodyPr/>
                    <a:lstStyle/>
                    <a:p>
                      <a:pPr algn="ctr" fontAlgn="ctr"/>
                      <a:r>
                        <a:rPr lang="ru-RU" sz="1000" u="none" strike="noStrike">
                          <a:effectLst/>
                        </a:rPr>
                        <a:t>5</a:t>
                      </a:r>
                      <a:endParaRPr lang="ru-RU" sz="1000" b="0" i="0" u="none" strike="noStrike">
                        <a:solidFill>
                          <a:srgbClr val="000000"/>
                        </a:solidFill>
                        <a:effectLst/>
                        <a:latin typeface="Arial" panose="020B0604020202020204" pitchFamily="34" charset="0"/>
                      </a:endParaRPr>
                    </a:p>
                  </a:txBody>
                  <a:tcPr marL="2347" marR="2347" marT="2347" marB="0" anchor="ctr"/>
                </a:tc>
                <a:tc>
                  <a:txBody>
                    <a:bodyPr/>
                    <a:lstStyle/>
                    <a:p>
                      <a:pPr algn="ctr" fontAlgn="ctr"/>
                      <a:r>
                        <a:rPr lang="ru-RU" sz="1000" u="none" strike="noStrike">
                          <a:effectLst/>
                        </a:rPr>
                        <a:t>5</a:t>
                      </a:r>
                      <a:endParaRPr lang="ru-RU" sz="1000" b="0" i="0" u="none" strike="noStrike">
                        <a:solidFill>
                          <a:srgbClr val="000000"/>
                        </a:solidFill>
                        <a:effectLst/>
                        <a:latin typeface="Arial" panose="020B0604020202020204" pitchFamily="34" charset="0"/>
                      </a:endParaRPr>
                    </a:p>
                  </a:txBody>
                  <a:tcPr marL="2347" marR="2347" marT="2347" marB="0" anchor="ctr"/>
                </a:tc>
                <a:extLst>
                  <a:ext uri="{0D108BD9-81ED-4DB2-BD59-A6C34878D82A}">
                    <a16:rowId xmlns:a16="http://schemas.microsoft.com/office/drawing/2014/main" val="1337289998"/>
                  </a:ext>
                </a:extLst>
              </a:tr>
              <a:tr h="1083693">
                <a:tc>
                  <a:txBody>
                    <a:bodyPr/>
                    <a:lstStyle/>
                    <a:p>
                      <a:pPr algn="l" fontAlgn="ctr"/>
                      <a:r>
                        <a:rPr lang="ru-RU" sz="1000" u="none" strike="noStrike">
                          <a:effectLst/>
                        </a:rPr>
                        <a:t>2021 Доля муниципальных общеобразовательных организаций в муниципальном образовании Московской области, подключенных к сети Интернет на скорости: для общеобразовательных организаций, расположенных в городских населенных пунктах, – не менее 100 Мбит/с; для общеобразовательных организаций, расположенных в сельских населенных пунктах, – не менее 50 Мбит/с</a:t>
                      </a:r>
                      <a:endParaRPr lang="ru-RU" sz="1000" b="0" i="0" u="none" strike="noStrike">
                        <a:solidFill>
                          <a:srgbClr val="000000"/>
                        </a:solidFill>
                        <a:effectLst/>
                        <a:latin typeface="Arial" panose="020B0604020202020204" pitchFamily="34" charset="0"/>
                      </a:endParaRPr>
                    </a:p>
                  </a:txBody>
                  <a:tcPr marL="2347" marR="2347" marT="2347" marB="0" anchor="ctr"/>
                </a:tc>
                <a:tc>
                  <a:txBody>
                    <a:bodyPr/>
                    <a:lstStyle/>
                    <a:p>
                      <a:pPr algn="ctr" fontAlgn="ctr"/>
                      <a:r>
                        <a:rPr lang="ru-RU" sz="1000" u="none" strike="noStrike" dirty="0">
                          <a:effectLst/>
                        </a:rPr>
                        <a:t>Отраслевой</a:t>
                      </a:r>
                      <a:endParaRPr lang="ru-RU" sz="1000" b="0" i="0" u="none" strike="noStrike" dirty="0">
                        <a:solidFill>
                          <a:srgbClr val="000000"/>
                        </a:solidFill>
                        <a:effectLst/>
                        <a:latin typeface="Arial" panose="020B0604020202020204" pitchFamily="34" charset="0"/>
                      </a:endParaRPr>
                    </a:p>
                  </a:txBody>
                  <a:tcPr marL="2347" marR="2347" marT="2347" marB="0" anchor="ctr"/>
                </a:tc>
                <a:tc>
                  <a:txBody>
                    <a:bodyPr/>
                    <a:lstStyle/>
                    <a:p>
                      <a:pPr algn="ctr" fontAlgn="ctr"/>
                      <a:r>
                        <a:rPr lang="ru-RU" sz="1000" u="none" strike="noStrike">
                          <a:effectLst/>
                        </a:rPr>
                        <a:t>Процент</a:t>
                      </a:r>
                      <a:endParaRPr lang="ru-RU" sz="1000" b="0" i="0" u="none" strike="noStrike">
                        <a:solidFill>
                          <a:srgbClr val="000000"/>
                        </a:solidFill>
                        <a:effectLst/>
                        <a:latin typeface="Arial" panose="020B0604020202020204" pitchFamily="34" charset="0"/>
                      </a:endParaRPr>
                    </a:p>
                  </a:txBody>
                  <a:tcPr marL="2347" marR="2347" marT="2347" marB="0" anchor="ctr"/>
                </a:tc>
                <a:tc>
                  <a:txBody>
                    <a:bodyPr/>
                    <a:lstStyle/>
                    <a:p>
                      <a:pPr algn="ctr" fontAlgn="ctr"/>
                      <a:r>
                        <a:rPr lang="ru-RU" sz="1000" u="none" strike="noStrike">
                          <a:effectLst/>
                        </a:rPr>
                        <a:t>100</a:t>
                      </a:r>
                      <a:endParaRPr lang="ru-RU" sz="1000" b="0" i="0" u="none" strike="noStrike">
                        <a:solidFill>
                          <a:srgbClr val="000000"/>
                        </a:solidFill>
                        <a:effectLst/>
                        <a:latin typeface="Arial" panose="020B0604020202020204" pitchFamily="34" charset="0"/>
                      </a:endParaRPr>
                    </a:p>
                  </a:txBody>
                  <a:tcPr marL="2347" marR="2347" marT="2347" marB="0" anchor="ctr"/>
                </a:tc>
                <a:tc>
                  <a:txBody>
                    <a:bodyPr/>
                    <a:lstStyle/>
                    <a:p>
                      <a:pPr algn="ctr" fontAlgn="ctr"/>
                      <a:r>
                        <a:rPr lang="ru-RU" sz="1000" u="none" strike="noStrike">
                          <a:effectLst/>
                        </a:rPr>
                        <a:t>100</a:t>
                      </a:r>
                      <a:endParaRPr lang="ru-RU" sz="1000" b="0" i="0" u="none" strike="noStrike">
                        <a:solidFill>
                          <a:srgbClr val="000000"/>
                        </a:solidFill>
                        <a:effectLst/>
                        <a:latin typeface="Arial" panose="020B0604020202020204" pitchFamily="34" charset="0"/>
                      </a:endParaRPr>
                    </a:p>
                  </a:txBody>
                  <a:tcPr marL="2347" marR="2347" marT="2347" marB="0" anchor="ctr"/>
                </a:tc>
                <a:tc>
                  <a:txBody>
                    <a:bodyPr/>
                    <a:lstStyle/>
                    <a:p>
                      <a:pPr algn="ctr" fontAlgn="ctr"/>
                      <a:r>
                        <a:rPr lang="ru-RU" sz="1000" u="none" strike="noStrike" dirty="0">
                          <a:effectLst/>
                        </a:rPr>
                        <a:t>100</a:t>
                      </a:r>
                      <a:endParaRPr lang="ru-RU" sz="1000" b="0" i="0" u="none" strike="noStrike" dirty="0">
                        <a:solidFill>
                          <a:srgbClr val="000000"/>
                        </a:solidFill>
                        <a:effectLst/>
                        <a:latin typeface="Arial" panose="020B0604020202020204" pitchFamily="34" charset="0"/>
                      </a:endParaRPr>
                    </a:p>
                  </a:txBody>
                  <a:tcPr marL="2347" marR="2347" marT="2347" marB="0" anchor="ctr"/>
                </a:tc>
                <a:tc>
                  <a:txBody>
                    <a:bodyPr/>
                    <a:lstStyle/>
                    <a:p>
                      <a:pPr algn="ctr" fontAlgn="ctr"/>
                      <a:r>
                        <a:rPr lang="ru-RU" sz="1000" u="none" strike="noStrike">
                          <a:effectLst/>
                        </a:rPr>
                        <a:t>100</a:t>
                      </a:r>
                      <a:endParaRPr lang="ru-RU" sz="1000" b="0" i="0" u="none" strike="noStrike">
                        <a:solidFill>
                          <a:srgbClr val="000000"/>
                        </a:solidFill>
                        <a:effectLst/>
                        <a:latin typeface="Arial" panose="020B0604020202020204" pitchFamily="34" charset="0"/>
                      </a:endParaRPr>
                    </a:p>
                  </a:txBody>
                  <a:tcPr marL="2347" marR="2347" marT="2347" marB="0" anchor="ctr"/>
                </a:tc>
                <a:tc>
                  <a:txBody>
                    <a:bodyPr/>
                    <a:lstStyle/>
                    <a:p>
                      <a:pPr algn="ctr" fontAlgn="ctr"/>
                      <a:r>
                        <a:rPr lang="ru-RU" sz="1000" u="none" strike="noStrike">
                          <a:effectLst/>
                        </a:rPr>
                        <a:t>100</a:t>
                      </a:r>
                      <a:endParaRPr lang="ru-RU" sz="1000" b="0" i="0" u="none" strike="noStrike">
                        <a:solidFill>
                          <a:srgbClr val="000000"/>
                        </a:solidFill>
                        <a:effectLst/>
                        <a:latin typeface="Arial" panose="020B0604020202020204" pitchFamily="34" charset="0"/>
                      </a:endParaRPr>
                    </a:p>
                  </a:txBody>
                  <a:tcPr marL="2347" marR="2347" marT="2347" marB="0" anchor="ctr"/>
                </a:tc>
                <a:tc>
                  <a:txBody>
                    <a:bodyPr/>
                    <a:lstStyle/>
                    <a:p>
                      <a:pPr algn="ctr" fontAlgn="ctr"/>
                      <a:r>
                        <a:rPr lang="ru-RU" sz="1000" u="none" strike="noStrike" dirty="0">
                          <a:effectLst/>
                        </a:rPr>
                        <a:t>100</a:t>
                      </a:r>
                      <a:endParaRPr lang="ru-RU" sz="1000" b="0" i="0" u="none" strike="noStrike" dirty="0">
                        <a:solidFill>
                          <a:srgbClr val="000000"/>
                        </a:solidFill>
                        <a:effectLst/>
                        <a:latin typeface="Arial" panose="020B0604020202020204" pitchFamily="34" charset="0"/>
                      </a:endParaRPr>
                    </a:p>
                  </a:txBody>
                  <a:tcPr marL="2347" marR="2347" marT="2347" marB="0" anchor="ctr"/>
                </a:tc>
                <a:extLst>
                  <a:ext uri="{0D108BD9-81ED-4DB2-BD59-A6C34878D82A}">
                    <a16:rowId xmlns:a16="http://schemas.microsoft.com/office/drawing/2014/main" val="1246439305"/>
                  </a:ext>
                </a:extLst>
              </a:tr>
              <a:tr h="535476">
                <a:tc>
                  <a:txBody>
                    <a:bodyPr/>
                    <a:lstStyle/>
                    <a:p>
                      <a:pPr algn="l" fontAlgn="ctr"/>
                      <a:r>
                        <a:rPr lang="ru-RU" sz="1000" u="none" strike="noStrike" dirty="0">
                          <a:effectLst/>
                        </a:rPr>
                        <a:t>2021 Стоимостная доля закупаемого и (или) арендуемого ОМСУ муниципального образования Московской области отечественного программного обеспечения</a:t>
                      </a:r>
                      <a:endParaRPr lang="ru-RU" sz="1000" b="0" i="0" u="none" strike="noStrike" dirty="0">
                        <a:solidFill>
                          <a:srgbClr val="000000"/>
                        </a:solidFill>
                        <a:effectLst/>
                        <a:latin typeface="Arial" panose="020B0604020202020204" pitchFamily="34" charset="0"/>
                      </a:endParaRPr>
                    </a:p>
                  </a:txBody>
                  <a:tcPr marL="2347" marR="2347" marT="2347" marB="0" anchor="ctr"/>
                </a:tc>
                <a:tc>
                  <a:txBody>
                    <a:bodyPr/>
                    <a:lstStyle/>
                    <a:p>
                      <a:pPr algn="ctr" fontAlgn="ctr"/>
                      <a:r>
                        <a:rPr lang="ru-RU" sz="1000" u="none" strike="noStrike">
                          <a:effectLst/>
                        </a:rPr>
                        <a:t>Отраслевой</a:t>
                      </a:r>
                      <a:endParaRPr lang="ru-RU" sz="1000" b="0" i="0" u="none" strike="noStrike">
                        <a:solidFill>
                          <a:srgbClr val="000000"/>
                        </a:solidFill>
                        <a:effectLst/>
                        <a:latin typeface="Arial" panose="020B0604020202020204" pitchFamily="34" charset="0"/>
                      </a:endParaRPr>
                    </a:p>
                  </a:txBody>
                  <a:tcPr marL="2347" marR="2347" marT="2347" marB="0" anchor="ctr"/>
                </a:tc>
                <a:tc>
                  <a:txBody>
                    <a:bodyPr/>
                    <a:lstStyle/>
                    <a:p>
                      <a:pPr algn="ctr" fontAlgn="ctr"/>
                      <a:r>
                        <a:rPr lang="ru-RU" sz="1000" u="none" strike="noStrike">
                          <a:effectLst/>
                        </a:rPr>
                        <a:t>Процент</a:t>
                      </a:r>
                      <a:endParaRPr lang="ru-RU" sz="1000" b="0" i="0" u="none" strike="noStrike">
                        <a:solidFill>
                          <a:srgbClr val="000000"/>
                        </a:solidFill>
                        <a:effectLst/>
                        <a:latin typeface="Arial" panose="020B0604020202020204" pitchFamily="34" charset="0"/>
                      </a:endParaRPr>
                    </a:p>
                  </a:txBody>
                  <a:tcPr marL="2347" marR="2347" marT="2347" marB="0" anchor="ctr"/>
                </a:tc>
                <a:tc>
                  <a:txBody>
                    <a:bodyPr/>
                    <a:lstStyle/>
                    <a:p>
                      <a:pPr algn="ctr" fontAlgn="ctr"/>
                      <a:r>
                        <a:rPr lang="ru-RU" sz="1000" u="none" strike="noStrike">
                          <a:effectLst/>
                        </a:rPr>
                        <a:t>40</a:t>
                      </a:r>
                      <a:endParaRPr lang="ru-RU" sz="1000" b="0" i="0" u="none" strike="noStrike">
                        <a:solidFill>
                          <a:srgbClr val="000000"/>
                        </a:solidFill>
                        <a:effectLst/>
                        <a:latin typeface="Arial" panose="020B0604020202020204" pitchFamily="34" charset="0"/>
                      </a:endParaRPr>
                    </a:p>
                  </a:txBody>
                  <a:tcPr marL="2347" marR="2347" marT="2347" marB="0" anchor="ct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ru-RU" sz="1000" u="none" strike="noStrike" dirty="0">
                          <a:effectLst/>
                        </a:rPr>
                        <a:t>100</a:t>
                      </a:r>
                      <a:endParaRPr lang="ru-RU" sz="1000" b="0" i="0" u="none" strike="noStrike" dirty="0">
                        <a:solidFill>
                          <a:srgbClr val="000000"/>
                        </a:solidFill>
                        <a:effectLst/>
                        <a:latin typeface="Arial" panose="020B0604020202020204" pitchFamily="34" charset="0"/>
                      </a:endParaRPr>
                    </a:p>
                  </a:txBody>
                  <a:tcPr marL="2347" marR="2347" marT="2347" marB="0" anchor="ctr"/>
                </a:tc>
                <a:tc>
                  <a:txBody>
                    <a:bodyPr/>
                    <a:lstStyle/>
                    <a:p>
                      <a:pPr algn="ctr" fontAlgn="ctr"/>
                      <a:r>
                        <a:rPr lang="ru-RU" sz="1000" u="none" strike="noStrike" dirty="0">
                          <a:effectLst/>
                        </a:rPr>
                        <a:t>-</a:t>
                      </a:r>
                      <a:endParaRPr lang="ru-RU" sz="1000" b="0" i="0" u="none" strike="noStrike" dirty="0">
                        <a:solidFill>
                          <a:srgbClr val="000000"/>
                        </a:solidFill>
                        <a:effectLst/>
                        <a:latin typeface="Arial" panose="020B0604020202020204" pitchFamily="34" charset="0"/>
                      </a:endParaRPr>
                    </a:p>
                  </a:txBody>
                  <a:tcPr marL="2347" marR="2347" marT="2347" marB="0" anchor="ctr"/>
                </a:tc>
                <a:tc>
                  <a:txBody>
                    <a:bodyPr/>
                    <a:lstStyle/>
                    <a:p>
                      <a:pPr algn="ctr" fontAlgn="ctr"/>
                      <a:r>
                        <a:rPr lang="ru-RU" sz="1000" u="none" strike="noStrike">
                          <a:effectLst/>
                        </a:rPr>
                        <a:t>-</a:t>
                      </a:r>
                      <a:endParaRPr lang="ru-RU" sz="1000" b="0" i="0" u="none" strike="noStrike">
                        <a:solidFill>
                          <a:srgbClr val="000000"/>
                        </a:solidFill>
                        <a:effectLst/>
                        <a:latin typeface="Arial" panose="020B0604020202020204" pitchFamily="34" charset="0"/>
                      </a:endParaRPr>
                    </a:p>
                  </a:txBody>
                  <a:tcPr marL="2347" marR="2347" marT="2347" marB="0" anchor="ctr"/>
                </a:tc>
                <a:tc>
                  <a:txBody>
                    <a:bodyPr/>
                    <a:lstStyle/>
                    <a:p>
                      <a:pPr algn="ctr" fontAlgn="ctr"/>
                      <a:r>
                        <a:rPr lang="ru-RU" sz="1000" u="none" strike="noStrike">
                          <a:effectLst/>
                        </a:rPr>
                        <a:t>-</a:t>
                      </a:r>
                      <a:endParaRPr lang="ru-RU" sz="1000" b="0" i="0" u="none" strike="noStrike">
                        <a:solidFill>
                          <a:srgbClr val="000000"/>
                        </a:solidFill>
                        <a:effectLst/>
                        <a:latin typeface="Arial" panose="020B0604020202020204" pitchFamily="34" charset="0"/>
                      </a:endParaRPr>
                    </a:p>
                  </a:txBody>
                  <a:tcPr marL="2347" marR="2347" marT="2347" marB="0" anchor="ctr"/>
                </a:tc>
                <a:tc>
                  <a:txBody>
                    <a:bodyPr/>
                    <a:lstStyle/>
                    <a:p>
                      <a:pPr algn="ctr" fontAlgn="ctr"/>
                      <a:r>
                        <a:rPr lang="ru-RU" sz="1000" u="none" strike="noStrike" dirty="0">
                          <a:effectLst/>
                        </a:rPr>
                        <a:t>-</a:t>
                      </a:r>
                      <a:endParaRPr lang="ru-RU" sz="1000" b="0" i="0" u="none" strike="noStrike" dirty="0">
                        <a:solidFill>
                          <a:srgbClr val="000000"/>
                        </a:solidFill>
                        <a:effectLst/>
                        <a:latin typeface="Arial" panose="020B0604020202020204" pitchFamily="34" charset="0"/>
                      </a:endParaRPr>
                    </a:p>
                  </a:txBody>
                  <a:tcPr marL="2347" marR="2347" marT="2347" marB="0" anchor="ctr"/>
                </a:tc>
                <a:extLst>
                  <a:ext uri="{0D108BD9-81ED-4DB2-BD59-A6C34878D82A}">
                    <a16:rowId xmlns:a16="http://schemas.microsoft.com/office/drawing/2014/main" val="3868166023"/>
                  </a:ext>
                </a:extLst>
              </a:tr>
            </a:tbl>
          </a:graphicData>
        </a:graphic>
      </p:graphicFrame>
    </p:spTree>
    <p:extLst>
      <p:ext uri="{BB962C8B-B14F-4D97-AF65-F5344CB8AC3E}">
        <p14:creationId xmlns:p14="http://schemas.microsoft.com/office/powerpoint/2010/main" val="388708153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7859154B-BA2B-4232-A093-A36CC40B898D}"/>
              </a:ext>
            </a:extLst>
          </p:cNvPr>
          <p:cNvSpPr>
            <a:spLocks noGrp="1"/>
          </p:cNvSpPr>
          <p:nvPr>
            <p:ph type="title"/>
          </p:nvPr>
        </p:nvSpPr>
        <p:spPr>
          <a:xfrm>
            <a:off x="1066800" y="237241"/>
            <a:ext cx="10058400" cy="403781"/>
          </a:xfrm>
        </p:spPr>
        <p:txBody>
          <a:bodyPr vert="horz" lIns="91440" tIns="45720" rIns="91440" bIns="45720" rtlCol="0" anchor="ctr">
            <a:normAutofit fontScale="90000"/>
          </a:bodyPr>
          <a:lstStyle/>
          <a:p>
            <a:pPr algn="ctr"/>
            <a:r>
              <a:rPr lang="ru-RU" sz="2400" dirty="0">
                <a:latin typeface="Century Gothic" panose="020B0502020202020204" pitchFamily="34" charset="0"/>
              </a:rPr>
              <a:t>Основные показатели социально-экономического развития </a:t>
            </a:r>
          </a:p>
        </p:txBody>
      </p:sp>
      <p:pic>
        <p:nvPicPr>
          <p:cNvPr id="7" name="Объект 6">
            <a:extLst>
              <a:ext uri="{FF2B5EF4-FFF2-40B4-BE49-F238E27FC236}">
                <a16:creationId xmlns:a16="http://schemas.microsoft.com/office/drawing/2014/main" id="{7E753F43-9FFE-4B24-8629-01A7E40120BF}"/>
              </a:ext>
            </a:extLst>
          </p:cNvPr>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153910" y="170694"/>
            <a:ext cx="760490" cy="342008"/>
          </a:xfrm>
        </p:spPr>
      </p:pic>
      <p:sp>
        <p:nvSpPr>
          <p:cNvPr id="5" name="Номер слайда 4">
            <a:extLst>
              <a:ext uri="{FF2B5EF4-FFF2-40B4-BE49-F238E27FC236}">
                <a16:creationId xmlns:a16="http://schemas.microsoft.com/office/drawing/2014/main" id="{EEDDC82F-EA33-48FF-85E8-C21A7F0EFC77}"/>
              </a:ext>
            </a:extLst>
          </p:cNvPr>
          <p:cNvSpPr>
            <a:spLocks noGrp="1"/>
          </p:cNvSpPr>
          <p:nvPr>
            <p:ph type="sldNum" sz="quarter" idx="12"/>
          </p:nvPr>
        </p:nvSpPr>
        <p:spPr>
          <a:xfrm>
            <a:off x="10728960" y="6529319"/>
            <a:ext cx="1463040" cy="274320"/>
          </a:xfrm>
        </p:spPr>
        <p:txBody>
          <a:bodyPr/>
          <a:lstStyle/>
          <a:p>
            <a:fld id="{5C57661F-B2B1-4F5C-A5BA-3FA02C8F7456}" type="slidenum">
              <a:rPr lang="ru-RU" smtClean="0"/>
              <a:t>7</a:t>
            </a:fld>
            <a:endParaRPr lang="ru-RU" dirty="0"/>
          </a:p>
        </p:txBody>
      </p:sp>
      <p:graphicFrame>
        <p:nvGraphicFramePr>
          <p:cNvPr id="8" name="Таблица 7">
            <a:extLst>
              <a:ext uri="{FF2B5EF4-FFF2-40B4-BE49-F238E27FC236}">
                <a16:creationId xmlns:a16="http://schemas.microsoft.com/office/drawing/2014/main" id="{AA357BD4-04DD-4D89-93B3-3CE498E6CF78}"/>
              </a:ext>
            </a:extLst>
          </p:cNvPr>
          <p:cNvGraphicFramePr>
            <a:graphicFrameLocks noGrp="1"/>
          </p:cNvGraphicFramePr>
          <p:nvPr/>
        </p:nvGraphicFramePr>
        <p:xfrm>
          <a:off x="423949" y="894079"/>
          <a:ext cx="11473411" cy="5617593"/>
        </p:xfrm>
        <a:graphic>
          <a:graphicData uri="http://schemas.openxmlformats.org/drawingml/2006/table">
            <a:tbl>
              <a:tblPr>
                <a:tableStyleId>{5C22544A-7EE6-4342-B048-85BDC9FD1C3A}</a:tableStyleId>
              </a:tblPr>
              <a:tblGrid>
                <a:gridCol w="3081251">
                  <a:extLst>
                    <a:ext uri="{9D8B030D-6E8A-4147-A177-3AD203B41FA5}">
                      <a16:colId xmlns:a16="http://schemas.microsoft.com/office/drawing/2014/main" val="444094345"/>
                    </a:ext>
                  </a:extLst>
                </a:gridCol>
                <a:gridCol w="929640">
                  <a:extLst>
                    <a:ext uri="{9D8B030D-6E8A-4147-A177-3AD203B41FA5}">
                      <a16:colId xmlns:a16="http://schemas.microsoft.com/office/drawing/2014/main" val="259913780"/>
                    </a:ext>
                  </a:extLst>
                </a:gridCol>
                <a:gridCol w="952500">
                  <a:extLst>
                    <a:ext uri="{9D8B030D-6E8A-4147-A177-3AD203B41FA5}">
                      <a16:colId xmlns:a16="http://schemas.microsoft.com/office/drawing/2014/main" val="4088317492"/>
                    </a:ext>
                  </a:extLst>
                </a:gridCol>
                <a:gridCol w="982980">
                  <a:extLst>
                    <a:ext uri="{9D8B030D-6E8A-4147-A177-3AD203B41FA5}">
                      <a16:colId xmlns:a16="http://schemas.microsoft.com/office/drawing/2014/main" val="1361735704"/>
                    </a:ext>
                  </a:extLst>
                </a:gridCol>
                <a:gridCol w="998220">
                  <a:extLst>
                    <a:ext uri="{9D8B030D-6E8A-4147-A177-3AD203B41FA5}">
                      <a16:colId xmlns:a16="http://schemas.microsoft.com/office/drawing/2014/main" val="587384664"/>
                    </a:ext>
                  </a:extLst>
                </a:gridCol>
                <a:gridCol w="723900">
                  <a:extLst>
                    <a:ext uri="{9D8B030D-6E8A-4147-A177-3AD203B41FA5}">
                      <a16:colId xmlns:a16="http://schemas.microsoft.com/office/drawing/2014/main" val="1818014747"/>
                    </a:ext>
                  </a:extLst>
                </a:gridCol>
                <a:gridCol w="861060">
                  <a:extLst>
                    <a:ext uri="{9D8B030D-6E8A-4147-A177-3AD203B41FA5}">
                      <a16:colId xmlns:a16="http://schemas.microsoft.com/office/drawing/2014/main" val="1275821649"/>
                    </a:ext>
                  </a:extLst>
                </a:gridCol>
                <a:gridCol w="739140">
                  <a:extLst>
                    <a:ext uri="{9D8B030D-6E8A-4147-A177-3AD203B41FA5}">
                      <a16:colId xmlns:a16="http://schemas.microsoft.com/office/drawing/2014/main" val="3753148827"/>
                    </a:ext>
                  </a:extLst>
                </a:gridCol>
                <a:gridCol w="701040">
                  <a:extLst>
                    <a:ext uri="{9D8B030D-6E8A-4147-A177-3AD203B41FA5}">
                      <a16:colId xmlns:a16="http://schemas.microsoft.com/office/drawing/2014/main" val="3028726362"/>
                    </a:ext>
                  </a:extLst>
                </a:gridCol>
                <a:gridCol w="721360">
                  <a:extLst>
                    <a:ext uri="{9D8B030D-6E8A-4147-A177-3AD203B41FA5}">
                      <a16:colId xmlns:a16="http://schemas.microsoft.com/office/drawing/2014/main" val="905252796"/>
                    </a:ext>
                  </a:extLst>
                </a:gridCol>
                <a:gridCol w="782320">
                  <a:extLst>
                    <a:ext uri="{9D8B030D-6E8A-4147-A177-3AD203B41FA5}">
                      <a16:colId xmlns:a16="http://schemas.microsoft.com/office/drawing/2014/main" val="252195373"/>
                    </a:ext>
                  </a:extLst>
                </a:gridCol>
              </a:tblGrid>
              <a:tr h="217834">
                <a:tc rowSpan="2">
                  <a:txBody>
                    <a:bodyPr/>
                    <a:lstStyle/>
                    <a:p>
                      <a:pPr algn="ctr" fontAlgn="ctr"/>
                      <a:r>
                        <a:rPr lang="ru-RU" sz="800" b="1" i="0" u="none" strike="noStrike" dirty="0">
                          <a:solidFill>
                            <a:srgbClr val="000000"/>
                          </a:solidFill>
                          <a:effectLst/>
                          <a:latin typeface="Arial" panose="020B0604020202020204" pitchFamily="34" charset="0"/>
                          <a:cs typeface="Arial" panose="020B0604020202020204" pitchFamily="34" charset="0"/>
                        </a:rPr>
                        <a:t>Показатели</a:t>
                      </a:r>
                      <a:endParaRPr lang="ru-RU" sz="800" b="1" i="0" u="none" strike="noStrike" dirty="0">
                        <a:solidFill>
                          <a:srgbClr val="000000"/>
                        </a:solidFill>
                        <a:effectLst/>
                        <a:latin typeface="Arial" panose="020B0604020202020204" pitchFamily="34" charset="0"/>
                      </a:endParaRPr>
                    </a:p>
                  </a:txBody>
                  <a:tcPr marL="9525" marR="9525" marT="9525" marB="0" anchor="ctr">
                    <a:solidFill>
                      <a:schemeClr val="accent1">
                        <a:lumMod val="60000"/>
                        <a:lumOff val="40000"/>
                      </a:schemeClr>
                    </a:solidFill>
                  </a:tcPr>
                </a:tc>
                <a:tc rowSpan="2">
                  <a:txBody>
                    <a:bodyPr/>
                    <a:lstStyle/>
                    <a:p>
                      <a:pPr algn="ctr" fontAlgn="ctr"/>
                      <a:r>
                        <a:rPr lang="ru-RU" sz="800" b="1" i="0" u="none" strike="noStrike" dirty="0">
                          <a:solidFill>
                            <a:srgbClr val="000000"/>
                          </a:solidFill>
                          <a:effectLst/>
                          <a:latin typeface="Arial" panose="020B0604020202020204" pitchFamily="34" charset="0"/>
                          <a:cs typeface="Arial" panose="020B0604020202020204" pitchFamily="34" charset="0"/>
                        </a:rPr>
                        <a:t>Единицы измерения</a:t>
                      </a:r>
                      <a:endParaRPr lang="ru-RU" sz="800" b="1" i="0" u="none" strike="noStrike" dirty="0">
                        <a:solidFill>
                          <a:srgbClr val="000000"/>
                        </a:solidFill>
                        <a:effectLst/>
                        <a:latin typeface="Arial" panose="020B0604020202020204" pitchFamily="34" charset="0"/>
                      </a:endParaRPr>
                    </a:p>
                  </a:txBody>
                  <a:tcPr marL="9525" marR="9525" marT="9525" marB="0" anchor="ctr">
                    <a:solidFill>
                      <a:schemeClr val="accent1">
                        <a:lumMod val="60000"/>
                        <a:lumOff val="40000"/>
                      </a:schemeClr>
                    </a:solidFill>
                  </a:tcPr>
                </a:tc>
                <a:tc gridSpan="2">
                  <a:txBody>
                    <a:bodyPr/>
                    <a:lstStyle/>
                    <a:p>
                      <a:pPr algn="ctr" fontAlgn="ctr"/>
                      <a:r>
                        <a:rPr lang="ru-RU" sz="800" b="1" i="0" u="none" strike="noStrike" dirty="0">
                          <a:solidFill>
                            <a:srgbClr val="000000"/>
                          </a:solidFill>
                          <a:effectLst/>
                          <a:latin typeface="Arial" panose="020B0604020202020204" pitchFamily="34" charset="0"/>
                          <a:cs typeface="Arial" panose="020B0604020202020204" pitchFamily="34" charset="0"/>
                        </a:rPr>
                        <a:t>Отчет</a:t>
                      </a:r>
                      <a:endParaRPr lang="ru-RU" sz="800" b="1" i="0" u="none" strike="noStrike" dirty="0">
                        <a:solidFill>
                          <a:srgbClr val="000000"/>
                        </a:solidFill>
                        <a:effectLst/>
                        <a:latin typeface="Arial" panose="020B0604020202020204" pitchFamily="34" charset="0"/>
                      </a:endParaRPr>
                    </a:p>
                  </a:txBody>
                  <a:tcPr marL="9525" marR="9525" marT="9525" marB="0" anchor="ctr">
                    <a:solidFill>
                      <a:schemeClr val="accent1">
                        <a:lumMod val="60000"/>
                        <a:lumOff val="40000"/>
                      </a:schemeClr>
                    </a:solidFill>
                  </a:tcPr>
                </a:tc>
                <a:tc hMerge="1">
                  <a:txBody>
                    <a:bodyPr/>
                    <a:lstStyle/>
                    <a:p>
                      <a:endParaRPr lang="ru-RU"/>
                    </a:p>
                  </a:txBody>
                  <a:tcPr/>
                </a:tc>
                <a:tc>
                  <a:txBody>
                    <a:bodyPr/>
                    <a:lstStyle/>
                    <a:p>
                      <a:pPr algn="ctr" fontAlgn="ctr"/>
                      <a:r>
                        <a:rPr lang="ru-RU" sz="800" b="1" i="0" u="none" strike="noStrike" dirty="0">
                          <a:solidFill>
                            <a:srgbClr val="000000"/>
                          </a:solidFill>
                          <a:effectLst/>
                          <a:latin typeface="Arial" panose="020B0604020202020204" pitchFamily="34" charset="0"/>
                          <a:cs typeface="Arial" panose="020B0604020202020204" pitchFamily="34" charset="0"/>
                        </a:rPr>
                        <a:t>Оценка</a:t>
                      </a:r>
                      <a:endParaRPr lang="ru-RU" sz="800" b="1" i="0" u="none" strike="noStrike" dirty="0">
                        <a:solidFill>
                          <a:srgbClr val="000000"/>
                        </a:solidFill>
                        <a:effectLst/>
                        <a:latin typeface="Arial" panose="020B0604020202020204" pitchFamily="34" charset="0"/>
                      </a:endParaRPr>
                    </a:p>
                  </a:txBody>
                  <a:tcPr marL="9525" marR="9525" marT="9525" marB="0" anchor="ctr">
                    <a:solidFill>
                      <a:schemeClr val="accent1">
                        <a:lumMod val="60000"/>
                        <a:lumOff val="40000"/>
                      </a:schemeClr>
                    </a:solidFill>
                  </a:tcPr>
                </a:tc>
                <a:tc gridSpan="2">
                  <a:txBody>
                    <a:bodyPr/>
                    <a:lstStyle/>
                    <a:p>
                      <a:pPr algn="ctr" fontAlgn="ctr"/>
                      <a:r>
                        <a:rPr lang="ru-RU" sz="800" b="1" i="0" u="none" strike="noStrike" dirty="0">
                          <a:solidFill>
                            <a:srgbClr val="000000"/>
                          </a:solidFill>
                          <a:effectLst/>
                          <a:latin typeface="Arial" panose="020B0604020202020204" pitchFamily="34" charset="0"/>
                          <a:cs typeface="Arial" panose="020B0604020202020204" pitchFamily="34" charset="0"/>
                        </a:rPr>
                        <a:t>2023</a:t>
                      </a:r>
                      <a:endParaRPr lang="ru-RU" sz="800" b="1" i="0" u="none" strike="noStrike" dirty="0">
                        <a:solidFill>
                          <a:srgbClr val="000000"/>
                        </a:solidFill>
                        <a:effectLst/>
                        <a:latin typeface="Arial" panose="020B0604020202020204" pitchFamily="34" charset="0"/>
                      </a:endParaRPr>
                    </a:p>
                  </a:txBody>
                  <a:tcPr marL="9525" marR="9525" marT="9525" marB="0" anchor="ctr">
                    <a:solidFill>
                      <a:schemeClr val="accent1">
                        <a:lumMod val="60000"/>
                        <a:lumOff val="40000"/>
                      </a:schemeClr>
                    </a:solidFill>
                  </a:tcPr>
                </a:tc>
                <a:tc hMerge="1">
                  <a:txBody>
                    <a:bodyPr/>
                    <a:lstStyle/>
                    <a:p>
                      <a:endParaRPr lang="ru-RU"/>
                    </a:p>
                  </a:txBody>
                  <a:tcPr/>
                </a:tc>
                <a:tc gridSpan="2">
                  <a:txBody>
                    <a:bodyPr/>
                    <a:lstStyle/>
                    <a:p>
                      <a:pPr algn="ctr" fontAlgn="ctr"/>
                      <a:r>
                        <a:rPr lang="ru-RU" sz="800" b="1" i="0" u="none" strike="noStrike">
                          <a:solidFill>
                            <a:srgbClr val="000000"/>
                          </a:solidFill>
                          <a:effectLst/>
                          <a:latin typeface="Arial" panose="020B0604020202020204" pitchFamily="34" charset="0"/>
                          <a:cs typeface="Arial" panose="020B0604020202020204" pitchFamily="34" charset="0"/>
                        </a:rPr>
                        <a:t>2024</a:t>
                      </a:r>
                      <a:endParaRPr lang="ru-RU" sz="800" b="1" i="0" u="none" strike="noStrike">
                        <a:solidFill>
                          <a:srgbClr val="000000"/>
                        </a:solidFill>
                        <a:effectLst/>
                        <a:latin typeface="Arial" panose="020B0604020202020204" pitchFamily="34" charset="0"/>
                      </a:endParaRPr>
                    </a:p>
                  </a:txBody>
                  <a:tcPr marL="9525" marR="9525" marT="9525" marB="0" anchor="ctr">
                    <a:solidFill>
                      <a:schemeClr val="accent1">
                        <a:lumMod val="60000"/>
                        <a:lumOff val="40000"/>
                      </a:schemeClr>
                    </a:solidFill>
                  </a:tcPr>
                </a:tc>
                <a:tc hMerge="1">
                  <a:txBody>
                    <a:bodyPr/>
                    <a:lstStyle/>
                    <a:p>
                      <a:endParaRPr lang="ru-RU"/>
                    </a:p>
                  </a:txBody>
                  <a:tcPr/>
                </a:tc>
                <a:tc gridSpan="2">
                  <a:txBody>
                    <a:bodyPr/>
                    <a:lstStyle/>
                    <a:p>
                      <a:pPr algn="ctr" fontAlgn="ctr"/>
                      <a:r>
                        <a:rPr lang="ru-RU" sz="800" b="1" i="0" u="none" strike="noStrike">
                          <a:solidFill>
                            <a:srgbClr val="000000"/>
                          </a:solidFill>
                          <a:effectLst/>
                          <a:latin typeface="Arial" panose="020B0604020202020204" pitchFamily="34" charset="0"/>
                          <a:cs typeface="Arial" panose="020B0604020202020204" pitchFamily="34" charset="0"/>
                        </a:rPr>
                        <a:t>2025</a:t>
                      </a:r>
                      <a:endParaRPr lang="ru-RU" sz="800" b="1" i="0" u="none" strike="noStrike">
                        <a:solidFill>
                          <a:srgbClr val="000000"/>
                        </a:solidFill>
                        <a:effectLst/>
                        <a:latin typeface="Arial" panose="020B0604020202020204" pitchFamily="34" charset="0"/>
                      </a:endParaRPr>
                    </a:p>
                  </a:txBody>
                  <a:tcPr marL="9525" marR="9525" marT="9525" marB="0" anchor="ctr">
                    <a:solidFill>
                      <a:schemeClr val="accent1">
                        <a:lumMod val="60000"/>
                        <a:lumOff val="40000"/>
                      </a:schemeClr>
                    </a:solidFill>
                  </a:tcPr>
                </a:tc>
                <a:tc hMerge="1">
                  <a:txBody>
                    <a:bodyPr/>
                    <a:lstStyle/>
                    <a:p>
                      <a:endParaRPr lang="ru-RU"/>
                    </a:p>
                  </a:txBody>
                  <a:tcPr/>
                </a:tc>
                <a:extLst>
                  <a:ext uri="{0D108BD9-81ED-4DB2-BD59-A6C34878D82A}">
                    <a16:rowId xmlns:a16="http://schemas.microsoft.com/office/drawing/2014/main" val="774159088"/>
                  </a:ext>
                </a:extLst>
              </a:tr>
              <a:tr h="490991">
                <a:tc vMerge="1">
                  <a:txBody>
                    <a:bodyPr/>
                    <a:lstStyle/>
                    <a:p>
                      <a:endParaRPr lang="ru-RU"/>
                    </a:p>
                  </a:txBody>
                  <a:tcPr/>
                </a:tc>
                <a:tc vMerge="1">
                  <a:txBody>
                    <a:bodyPr/>
                    <a:lstStyle/>
                    <a:p>
                      <a:endParaRPr lang="ru-RU"/>
                    </a:p>
                  </a:txBody>
                  <a:tcPr/>
                </a:tc>
                <a:tc>
                  <a:txBody>
                    <a:bodyPr/>
                    <a:lstStyle/>
                    <a:p>
                      <a:pPr algn="ctr" fontAlgn="ctr"/>
                      <a:r>
                        <a:rPr lang="ru-RU" sz="800" b="1" i="0" u="none" strike="noStrike" dirty="0">
                          <a:solidFill>
                            <a:srgbClr val="000000"/>
                          </a:solidFill>
                          <a:effectLst/>
                          <a:latin typeface="Arial" panose="020B0604020202020204" pitchFamily="34" charset="0"/>
                          <a:cs typeface="Arial" panose="020B0604020202020204" pitchFamily="34" charset="0"/>
                        </a:rPr>
                        <a:t>2020</a:t>
                      </a:r>
                      <a:endParaRPr lang="ru-RU" sz="800" b="1" i="0" u="none" strike="noStrike" dirty="0">
                        <a:solidFill>
                          <a:srgbClr val="000000"/>
                        </a:solidFill>
                        <a:effectLst/>
                        <a:latin typeface="Arial" panose="020B0604020202020204" pitchFamily="34" charset="0"/>
                      </a:endParaRPr>
                    </a:p>
                  </a:txBody>
                  <a:tcPr marL="9525" marR="9525" marT="9525" marB="0" anchor="ctr">
                    <a:solidFill>
                      <a:schemeClr val="accent1">
                        <a:lumMod val="60000"/>
                        <a:lumOff val="40000"/>
                      </a:schemeClr>
                    </a:solidFill>
                  </a:tcPr>
                </a:tc>
                <a:tc>
                  <a:txBody>
                    <a:bodyPr/>
                    <a:lstStyle/>
                    <a:p>
                      <a:pPr algn="ctr" fontAlgn="ctr"/>
                      <a:r>
                        <a:rPr lang="ru-RU" sz="800" b="1" i="0" u="none" strike="noStrike" dirty="0">
                          <a:solidFill>
                            <a:srgbClr val="000000"/>
                          </a:solidFill>
                          <a:effectLst/>
                          <a:latin typeface="Arial" panose="020B0604020202020204" pitchFamily="34" charset="0"/>
                          <a:cs typeface="Arial" panose="020B0604020202020204" pitchFamily="34" charset="0"/>
                        </a:rPr>
                        <a:t>2021</a:t>
                      </a:r>
                      <a:endParaRPr lang="ru-RU" sz="800" b="1" i="0" u="none" strike="noStrike" dirty="0">
                        <a:solidFill>
                          <a:srgbClr val="000000"/>
                        </a:solidFill>
                        <a:effectLst/>
                        <a:latin typeface="Arial" panose="020B0604020202020204" pitchFamily="34" charset="0"/>
                      </a:endParaRPr>
                    </a:p>
                  </a:txBody>
                  <a:tcPr marL="9525" marR="9525" marT="9525" marB="0" anchor="ctr">
                    <a:solidFill>
                      <a:schemeClr val="accent1">
                        <a:lumMod val="60000"/>
                        <a:lumOff val="40000"/>
                      </a:schemeClr>
                    </a:solidFill>
                  </a:tcPr>
                </a:tc>
                <a:tc>
                  <a:txBody>
                    <a:bodyPr/>
                    <a:lstStyle/>
                    <a:p>
                      <a:pPr algn="ctr" fontAlgn="ctr"/>
                      <a:r>
                        <a:rPr lang="ru-RU" sz="800" b="1" i="0" u="none" strike="noStrike" dirty="0">
                          <a:solidFill>
                            <a:srgbClr val="000000"/>
                          </a:solidFill>
                          <a:effectLst/>
                          <a:latin typeface="Arial" panose="020B0604020202020204" pitchFamily="34" charset="0"/>
                          <a:cs typeface="Arial" panose="020B0604020202020204" pitchFamily="34" charset="0"/>
                        </a:rPr>
                        <a:t>2022</a:t>
                      </a:r>
                      <a:endParaRPr lang="ru-RU" sz="800" b="1" i="0" u="none" strike="noStrike" dirty="0">
                        <a:solidFill>
                          <a:srgbClr val="000000"/>
                        </a:solidFill>
                        <a:effectLst/>
                        <a:latin typeface="Arial" panose="020B0604020202020204" pitchFamily="34" charset="0"/>
                      </a:endParaRPr>
                    </a:p>
                  </a:txBody>
                  <a:tcPr marL="9525" marR="9525" marT="9525" marB="0" anchor="ctr">
                    <a:solidFill>
                      <a:schemeClr val="accent1">
                        <a:lumMod val="60000"/>
                        <a:lumOff val="40000"/>
                      </a:schemeClr>
                    </a:solidFill>
                  </a:tcPr>
                </a:tc>
                <a:tc>
                  <a:txBody>
                    <a:bodyPr/>
                    <a:lstStyle/>
                    <a:p>
                      <a:pPr algn="ctr" fontAlgn="ctr"/>
                      <a:r>
                        <a:rPr lang="ru-RU" sz="800" b="1" i="0" u="none" strike="noStrike" dirty="0">
                          <a:solidFill>
                            <a:srgbClr val="000000"/>
                          </a:solidFill>
                          <a:effectLst/>
                          <a:latin typeface="Arial" panose="020B0604020202020204" pitchFamily="34" charset="0"/>
                          <a:cs typeface="Arial" panose="020B0604020202020204" pitchFamily="34" charset="0"/>
                        </a:rPr>
                        <a:t>Прогноз вариант 1 (консервативный)</a:t>
                      </a:r>
                      <a:endParaRPr lang="ru-RU" sz="800" b="1" i="0" u="none" strike="noStrike" dirty="0">
                        <a:solidFill>
                          <a:srgbClr val="000000"/>
                        </a:solidFill>
                        <a:effectLst/>
                        <a:latin typeface="Arial" panose="020B0604020202020204" pitchFamily="34" charset="0"/>
                      </a:endParaRPr>
                    </a:p>
                  </a:txBody>
                  <a:tcPr marL="9525" marR="9525" marT="9525" marB="0" anchor="ctr">
                    <a:solidFill>
                      <a:schemeClr val="accent1">
                        <a:lumMod val="60000"/>
                        <a:lumOff val="40000"/>
                      </a:schemeClr>
                    </a:solidFill>
                  </a:tcPr>
                </a:tc>
                <a:tc>
                  <a:txBody>
                    <a:bodyPr/>
                    <a:lstStyle/>
                    <a:p>
                      <a:pPr algn="ctr" fontAlgn="ctr"/>
                      <a:r>
                        <a:rPr lang="ru-RU" sz="800" b="1" i="0" u="none" strike="noStrike" dirty="0">
                          <a:solidFill>
                            <a:srgbClr val="000000"/>
                          </a:solidFill>
                          <a:effectLst/>
                          <a:latin typeface="Arial" panose="020B0604020202020204" pitchFamily="34" charset="0"/>
                          <a:cs typeface="Arial" panose="020B0604020202020204" pitchFamily="34" charset="0"/>
                        </a:rPr>
                        <a:t>Прогноз вариант 2 (базовый)</a:t>
                      </a:r>
                      <a:endParaRPr lang="ru-RU" sz="800" b="1" i="0" u="none" strike="noStrike" dirty="0">
                        <a:solidFill>
                          <a:srgbClr val="000000"/>
                        </a:solidFill>
                        <a:effectLst/>
                        <a:latin typeface="Arial" panose="020B0604020202020204" pitchFamily="34" charset="0"/>
                      </a:endParaRPr>
                    </a:p>
                  </a:txBody>
                  <a:tcPr marL="9525" marR="9525" marT="9525" marB="0" anchor="ctr">
                    <a:solidFill>
                      <a:schemeClr val="accent1">
                        <a:lumMod val="60000"/>
                        <a:lumOff val="40000"/>
                      </a:schemeClr>
                    </a:solidFill>
                  </a:tcPr>
                </a:tc>
                <a:tc>
                  <a:txBody>
                    <a:bodyPr/>
                    <a:lstStyle/>
                    <a:p>
                      <a:pPr algn="ctr" fontAlgn="ctr"/>
                      <a:r>
                        <a:rPr lang="ru-RU" sz="800" b="1" i="0" u="none" strike="noStrike" dirty="0">
                          <a:solidFill>
                            <a:srgbClr val="000000"/>
                          </a:solidFill>
                          <a:effectLst/>
                          <a:latin typeface="Arial" panose="020B0604020202020204" pitchFamily="34" charset="0"/>
                          <a:cs typeface="Arial" panose="020B0604020202020204" pitchFamily="34" charset="0"/>
                        </a:rPr>
                        <a:t>Прогноз вариант 1 (консервативный)</a:t>
                      </a:r>
                      <a:endParaRPr lang="ru-RU" sz="800" b="1" i="0" u="none" strike="noStrike" dirty="0">
                        <a:solidFill>
                          <a:srgbClr val="000000"/>
                        </a:solidFill>
                        <a:effectLst/>
                        <a:latin typeface="Arial" panose="020B0604020202020204" pitchFamily="34" charset="0"/>
                      </a:endParaRPr>
                    </a:p>
                  </a:txBody>
                  <a:tcPr marL="9525" marR="9525" marT="9525" marB="0" anchor="ctr">
                    <a:solidFill>
                      <a:schemeClr val="accent1">
                        <a:lumMod val="60000"/>
                        <a:lumOff val="40000"/>
                      </a:schemeClr>
                    </a:solidFill>
                  </a:tcPr>
                </a:tc>
                <a:tc>
                  <a:txBody>
                    <a:bodyPr/>
                    <a:lstStyle/>
                    <a:p>
                      <a:pPr algn="ctr" fontAlgn="ctr"/>
                      <a:r>
                        <a:rPr lang="ru-RU" sz="800" b="1" i="0" u="none" strike="noStrike" dirty="0">
                          <a:solidFill>
                            <a:srgbClr val="000000"/>
                          </a:solidFill>
                          <a:effectLst/>
                          <a:latin typeface="Arial" panose="020B0604020202020204" pitchFamily="34" charset="0"/>
                          <a:cs typeface="Arial" panose="020B0604020202020204" pitchFamily="34" charset="0"/>
                        </a:rPr>
                        <a:t>Прогноз вариант 2 (базовый)</a:t>
                      </a:r>
                      <a:endParaRPr lang="ru-RU" sz="800" b="1" i="0" u="none" strike="noStrike" dirty="0">
                        <a:solidFill>
                          <a:srgbClr val="000000"/>
                        </a:solidFill>
                        <a:effectLst/>
                        <a:latin typeface="Arial" panose="020B0604020202020204" pitchFamily="34" charset="0"/>
                      </a:endParaRPr>
                    </a:p>
                  </a:txBody>
                  <a:tcPr marL="9525" marR="9525" marT="9525" marB="0" anchor="ctr">
                    <a:solidFill>
                      <a:schemeClr val="accent1">
                        <a:lumMod val="60000"/>
                        <a:lumOff val="40000"/>
                      </a:schemeClr>
                    </a:solidFill>
                  </a:tcPr>
                </a:tc>
                <a:tc>
                  <a:txBody>
                    <a:bodyPr/>
                    <a:lstStyle/>
                    <a:p>
                      <a:pPr algn="ctr" fontAlgn="ctr"/>
                      <a:r>
                        <a:rPr lang="ru-RU" sz="800" b="1" i="0" u="none" strike="noStrike" dirty="0">
                          <a:solidFill>
                            <a:srgbClr val="000000"/>
                          </a:solidFill>
                          <a:effectLst/>
                          <a:latin typeface="Arial" panose="020B0604020202020204" pitchFamily="34" charset="0"/>
                          <a:cs typeface="Arial" panose="020B0604020202020204" pitchFamily="34" charset="0"/>
                        </a:rPr>
                        <a:t>Прогноз вариант 1 (консервативный)</a:t>
                      </a:r>
                      <a:endParaRPr lang="ru-RU" sz="800" b="1" i="0" u="none" strike="noStrike" dirty="0">
                        <a:solidFill>
                          <a:srgbClr val="000000"/>
                        </a:solidFill>
                        <a:effectLst/>
                        <a:latin typeface="Arial" panose="020B0604020202020204" pitchFamily="34" charset="0"/>
                      </a:endParaRPr>
                    </a:p>
                  </a:txBody>
                  <a:tcPr marL="9525" marR="9525" marT="9525" marB="0" anchor="ctr">
                    <a:solidFill>
                      <a:schemeClr val="accent1">
                        <a:lumMod val="60000"/>
                        <a:lumOff val="40000"/>
                      </a:schemeClr>
                    </a:solidFill>
                  </a:tcPr>
                </a:tc>
                <a:tc>
                  <a:txBody>
                    <a:bodyPr/>
                    <a:lstStyle/>
                    <a:p>
                      <a:pPr algn="ctr" fontAlgn="ctr"/>
                      <a:r>
                        <a:rPr lang="ru-RU" sz="800" b="1" i="0" u="none" strike="noStrike" dirty="0">
                          <a:solidFill>
                            <a:srgbClr val="000000"/>
                          </a:solidFill>
                          <a:effectLst/>
                          <a:latin typeface="Arial" panose="020B0604020202020204" pitchFamily="34" charset="0"/>
                          <a:cs typeface="Arial" panose="020B0604020202020204" pitchFamily="34" charset="0"/>
                        </a:rPr>
                        <a:t>Прогноз вариант 2 (базовый)</a:t>
                      </a:r>
                      <a:endParaRPr lang="ru-RU" sz="800" b="1" i="0" u="none" strike="noStrike" dirty="0">
                        <a:solidFill>
                          <a:srgbClr val="000000"/>
                        </a:solidFill>
                        <a:effectLst/>
                        <a:latin typeface="Arial" panose="020B0604020202020204" pitchFamily="34" charset="0"/>
                      </a:endParaRPr>
                    </a:p>
                  </a:txBody>
                  <a:tcPr marL="9525" marR="9525" marT="9525" marB="0" anchor="ctr">
                    <a:solidFill>
                      <a:schemeClr val="accent1">
                        <a:lumMod val="60000"/>
                        <a:lumOff val="40000"/>
                      </a:schemeClr>
                    </a:solidFill>
                  </a:tcPr>
                </a:tc>
                <a:extLst>
                  <a:ext uri="{0D108BD9-81ED-4DB2-BD59-A6C34878D82A}">
                    <a16:rowId xmlns:a16="http://schemas.microsoft.com/office/drawing/2014/main" val="2863942336"/>
                  </a:ext>
                </a:extLst>
              </a:tr>
              <a:tr h="355378">
                <a:tc>
                  <a:txBody>
                    <a:bodyPr/>
                    <a:lstStyle/>
                    <a:p>
                      <a:pPr algn="l" fontAlgn="ctr"/>
                      <a:r>
                        <a:rPr lang="ru-RU" sz="800" b="1" i="0" u="none" strike="noStrike" baseline="0" dirty="0">
                          <a:solidFill>
                            <a:srgbClr val="000000"/>
                          </a:solidFill>
                          <a:effectLst/>
                          <a:latin typeface="Arial" panose="020B0604020202020204" pitchFamily="34" charset="0"/>
                          <a:cs typeface="Arial" panose="020B0604020202020204" pitchFamily="34" charset="0"/>
                        </a:rPr>
                        <a:t>1. Демографические показатели</a:t>
                      </a:r>
                      <a:endParaRPr lang="ru-RU" sz="800" b="1" i="0" u="none" strike="noStrike" baseline="0" dirty="0">
                        <a:solidFill>
                          <a:srgbClr val="000000"/>
                        </a:solidFill>
                        <a:effectLst/>
                        <a:latin typeface="Arial" panose="020B0604020202020204" pitchFamily="34" charset="0"/>
                      </a:endParaRPr>
                    </a:p>
                  </a:txBody>
                  <a:tcPr marL="9525" marR="9525" marT="9525" marB="0" anchor="ctr"/>
                </a:tc>
                <a:tc>
                  <a:txBody>
                    <a:bodyPr/>
                    <a:lstStyle/>
                    <a:p>
                      <a:pPr algn="ctr" fontAlgn="ctr"/>
                      <a:r>
                        <a:rPr lang="ru-RU" sz="800" b="0" i="0" u="none" strike="noStrike" baseline="0">
                          <a:solidFill>
                            <a:srgbClr val="000000"/>
                          </a:solidFill>
                          <a:effectLst/>
                          <a:latin typeface="Arial" panose="020B0604020202020204" pitchFamily="34" charset="0"/>
                          <a:cs typeface="Arial" panose="020B0604020202020204" pitchFamily="34" charset="0"/>
                        </a:rPr>
                        <a:t> </a:t>
                      </a:r>
                      <a:endParaRPr lang="ru-RU" sz="800" b="0" i="0" u="none" strike="noStrike" baseline="0">
                        <a:solidFill>
                          <a:srgbClr val="000000"/>
                        </a:solidFill>
                        <a:effectLst/>
                        <a:latin typeface="Arial" panose="020B0604020202020204" pitchFamily="34" charset="0"/>
                      </a:endParaRPr>
                    </a:p>
                  </a:txBody>
                  <a:tcPr marL="9525" marR="9525" marT="9525" marB="0" anchor="ctr"/>
                </a:tc>
                <a:tc>
                  <a:txBody>
                    <a:bodyPr/>
                    <a:lstStyle/>
                    <a:p>
                      <a:pPr algn="r" fontAlgn="ctr"/>
                      <a:r>
                        <a:rPr lang="ru-RU" sz="800" b="0" i="0" u="none" strike="noStrike" baseline="0">
                          <a:solidFill>
                            <a:srgbClr val="000000"/>
                          </a:solidFill>
                          <a:effectLst/>
                          <a:latin typeface="Arial" panose="020B0604020202020204" pitchFamily="34" charset="0"/>
                          <a:cs typeface="Arial" panose="020B0604020202020204" pitchFamily="34" charset="0"/>
                        </a:rPr>
                        <a:t> </a:t>
                      </a:r>
                      <a:endParaRPr lang="ru-RU" sz="800" b="0" i="0" u="none" strike="noStrike" baseline="0">
                        <a:solidFill>
                          <a:srgbClr val="000000"/>
                        </a:solidFill>
                        <a:effectLst/>
                        <a:latin typeface="Arial" panose="020B0604020202020204" pitchFamily="34" charset="0"/>
                      </a:endParaRPr>
                    </a:p>
                  </a:txBody>
                  <a:tcPr marL="9525" marR="9525" marT="9525" marB="0" anchor="ctr"/>
                </a:tc>
                <a:tc>
                  <a:txBody>
                    <a:bodyPr/>
                    <a:lstStyle/>
                    <a:p>
                      <a:pPr algn="r" fontAlgn="ctr"/>
                      <a:r>
                        <a:rPr lang="ru-RU" sz="800" b="0" i="0" u="none" strike="noStrike" baseline="0">
                          <a:solidFill>
                            <a:srgbClr val="000000"/>
                          </a:solidFill>
                          <a:effectLst/>
                          <a:latin typeface="Arial" panose="020B0604020202020204" pitchFamily="34" charset="0"/>
                          <a:cs typeface="Arial" panose="020B0604020202020204" pitchFamily="34" charset="0"/>
                        </a:rPr>
                        <a:t> </a:t>
                      </a:r>
                      <a:endParaRPr lang="ru-RU" sz="800" b="0" i="0" u="none" strike="noStrike" baseline="0">
                        <a:solidFill>
                          <a:srgbClr val="000000"/>
                        </a:solidFill>
                        <a:effectLst/>
                        <a:latin typeface="Arial" panose="020B0604020202020204" pitchFamily="34" charset="0"/>
                      </a:endParaRPr>
                    </a:p>
                  </a:txBody>
                  <a:tcPr marL="9525" marR="9525" marT="9525" marB="0" anchor="ctr"/>
                </a:tc>
                <a:tc>
                  <a:txBody>
                    <a:bodyPr/>
                    <a:lstStyle/>
                    <a:p>
                      <a:pPr algn="r" fontAlgn="ctr"/>
                      <a:r>
                        <a:rPr lang="ru-RU" sz="800" b="0" i="0" u="none" strike="noStrike" baseline="0">
                          <a:solidFill>
                            <a:srgbClr val="000000"/>
                          </a:solidFill>
                          <a:effectLst/>
                          <a:latin typeface="Arial" panose="020B0604020202020204" pitchFamily="34" charset="0"/>
                          <a:cs typeface="Arial" panose="020B0604020202020204" pitchFamily="34" charset="0"/>
                        </a:rPr>
                        <a:t> </a:t>
                      </a:r>
                      <a:endParaRPr lang="ru-RU" sz="800" b="0" i="0" u="none" strike="noStrike" baseline="0">
                        <a:solidFill>
                          <a:srgbClr val="000000"/>
                        </a:solidFill>
                        <a:effectLst/>
                        <a:latin typeface="Arial" panose="020B0604020202020204" pitchFamily="34" charset="0"/>
                      </a:endParaRPr>
                    </a:p>
                  </a:txBody>
                  <a:tcPr marL="9525" marR="9525" marT="9525" marB="0" anchor="ctr"/>
                </a:tc>
                <a:tc>
                  <a:txBody>
                    <a:bodyPr/>
                    <a:lstStyle/>
                    <a:p>
                      <a:pPr algn="r" fontAlgn="ctr"/>
                      <a:r>
                        <a:rPr lang="ru-RU" sz="800" b="0" i="0" u="none" strike="noStrike" baseline="0">
                          <a:solidFill>
                            <a:srgbClr val="000000"/>
                          </a:solidFill>
                          <a:effectLst/>
                          <a:latin typeface="Arial" panose="020B0604020202020204" pitchFamily="34" charset="0"/>
                          <a:cs typeface="Arial" panose="020B0604020202020204" pitchFamily="34" charset="0"/>
                        </a:rPr>
                        <a:t> </a:t>
                      </a:r>
                      <a:endParaRPr lang="ru-RU" sz="800" b="0" i="0" u="none" strike="noStrike" baseline="0">
                        <a:solidFill>
                          <a:srgbClr val="000000"/>
                        </a:solidFill>
                        <a:effectLst/>
                        <a:latin typeface="Arial" panose="020B0604020202020204" pitchFamily="34" charset="0"/>
                      </a:endParaRPr>
                    </a:p>
                  </a:txBody>
                  <a:tcPr marL="9525" marR="9525" marT="9525" marB="0" anchor="ctr"/>
                </a:tc>
                <a:tc>
                  <a:txBody>
                    <a:bodyPr/>
                    <a:lstStyle/>
                    <a:p>
                      <a:pPr algn="r" fontAlgn="ctr"/>
                      <a:r>
                        <a:rPr lang="ru-RU" sz="800" b="0" i="0" u="none" strike="noStrike" baseline="0">
                          <a:solidFill>
                            <a:srgbClr val="000000"/>
                          </a:solidFill>
                          <a:effectLst/>
                          <a:latin typeface="Arial" panose="020B0604020202020204" pitchFamily="34" charset="0"/>
                          <a:cs typeface="Arial" panose="020B0604020202020204" pitchFamily="34" charset="0"/>
                        </a:rPr>
                        <a:t> </a:t>
                      </a:r>
                      <a:endParaRPr lang="ru-RU" sz="800" b="0" i="0" u="none" strike="noStrike" baseline="0">
                        <a:solidFill>
                          <a:srgbClr val="000000"/>
                        </a:solidFill>
                        <a:effectLst/>
                        <a:latin typeface="Arial" panose="020B0604020202020204" pitchFamily="34" charset="0"/>
                      </a:endParaRPr>
                    </a:p>
                  </a:txBody>
                  <a:tcPr marL="9525" marR="9525" marT="9525" marB="0" anchor="ctr"/>
                </a:tc>
                <a:tc>
                  <a:txBody>
                    <a:bodyPr/>
                    <a:lstStyle/>
                    <a:p>
                      <a:pPr algn="r" fontAlgn="ctr"/>
                      <a:r>
                        <a:rPr lang="ru-RU" sz="800" b="0" i="0" u="none" strike="noStrike" baseline="0">
                          <a:solidFill>
                            <a:srgbClr val="000000"/>
                          </a:solidFill>
                          <a:effectLst/>
                          <a:latin typeface="Arial" panose="020B0604020202020204" pitchFamily="34" charset="0"/>
                          <a:cs typeface="Arial" panose="020B0604020202020204" pitchFamily="34" charset="0"/>
                        </a:rPr>
                        <a:t> </a:t>
                      </a:r>
                      <a:endParaRPr lang="ru-RU" sz="800" b="0" i="0" u="none" strike="noStrike" baseline="0">
                        <a:solidFill>
                          <a:srgbClr val="000000"/>
                        </a:solidFill>
                        <a:effectLst/>
                        <a:latin typeface="Arial" panose="020B0604020202020204" pitchFamily="34" charset="0"/>
                      </a:endParaRPr>
                    </a:p>
                  </a:txBody>
                  <a:tcPr marL="9525" marR="9525" marT="9525" marB="0" anchor="ctr"/>
                </a:tc>
                <a:tc>
                  <a:txBody>
                    <a:bodyPr/>
                    <a:lstStyle/>
                    <a:p>
                      <a:pPr algn="r" fontAlgn="ctr"/>
                      <a:r>
                        <a:rPr lang="ru-RU" sz="800" b="0" i="0" u="none" strike="noStrike" baseline="0" dirty="0">
                          <a:solidFill>
                            <a:srgbClr val="000000"/>
                          </a:solidFill>
                          <a:effectLst/>
                          <a:latin typeface="Arial" panose="020B0604020202020204" pitchFamily="34" charset="0"/>
                          <a:cs typeface="Arial" panose="020B0604020202020204" pitchFamily="34" charset="0"/>
                        </a:rPr>
                        <a:t> </a:t>
                      </a:r>
                      <a:endParaRPr lang="ru-RU" sz="800" b="0" i="0" u="none" strike="noStrike" baseline="0" dirty="0">
                        <a:solidFill>
                          <a:srgbClr val="000000"/>
                        </a:solidFill>
                        <a:effectLst/>
                        <a:latin typeface="Arial" panose="020B0604020202020204" pitchFamily="34" charset="0"/>
                      </a:endParaRPr>
                    </a:p>
                  </a:txBody>
                  <a:tcPr marL="9525" marR="9525" marT="9525" marB="0" anchor="ctr"/>
                </a:tc>
                <a:tc>
                  <a:txBody>
                    <a:bodyPr/>
                    <a:lstStyle/>
                    <a:p>
                      <a:pPr algn="r" fontAlgn="ctr"/>
                      <a:r>
                        <a:rPr lang="ru-RU" sz="800" b="0" i="0" u="none" strike="noStrike" baseline="0" dirty="0">
                          <a:solidFill>
                            <a:srgbClr val="000000"/>
                          </a:solidFill>
                          <a:effectLst/>
                          <a:latin typeface="Arial" panose="020B0604020202020204" pitchFamily="34" charset="0"/>
                          <a:cs typeface="Arial" panose="020B0604020202020204" pitchFamily="34" charset="0"/>
                        </a:rPr>
                        <a:t> </a:t>
                      </a:r>
                      <a:endParaRPr lang="ru-RU" sz="800" b="0" i="0" u="none" strike="noStrike" baseline="0" dirty="0">
                        <a:solidFill>
                          <a:srgbClr val="000000"/>
                        </a:solidFill>
                        <a:effectLst/>
                        <a:latin typeface="Arial" panose="020B0604020202020204" pitchFamily="34" charset="0"/>
                      </a:endParaRPr>
                    </a:p>
                  </a:txBody>
                  <a:tcPr marL="9525" marR="9525" marT="9525" marB="0" anchor="ctr"/>
                </a:tc>
                <a:tc>
                  <a:txBody>
                    <a:bodyPr/>
                    <a:lstStyle/>
                    <a:p>
                      <a:pPr algn="r" fontAlgn="ctr"/>
                      <a:r>
                        <a:rPr lang="ru-RU" sz="800" b="0" i="0" u="none" strike="noStrike" baseline="0" dirty="0">
                          <a:solidFill>
                            <a:srgbClr val="000000"/>
                          </a:solidFill>
                          <a:effectLst/>
                          <a:latin typeface="Arial" panose="020B0604020202020204" pitchFamily="34" charset="0"/>
                          <a:cs typeface="Arial" panose="020B0604020202020204" pitchFamily="34" charset="0"/>
                        </a:rPr>
                        <a:t> </a:t>
                      </a:r>
                      <a:endParaRPr lang="ru-RU" sz="800" b="0" i="0" u="none" strike="noStrike" baseline="0" dirty="0">
                        <a:solidFill>
                          <a:srgbClr val="000000"/>
                        </a:solidFill>
                        <a:effectLst/>
                        <a:latin typeface="Arial" panose="020B0604020202020204" pitchFamily="34" charset="0"/>
                      </a:endParaRPr>
                    </a:p>
                  </a:txBody>
                  <a:tcPr marL="9525" marR="9525" marT="9525" marB="0" anchor="ctr"/>
                </a:tc>
                <a:extLst>
                  <a:ext uri="{0D108BD9-81ED-4DB2-BD59-A6C34878D82A}">
                    <a16:rowId xmlns:a16="http://schemas.microsoft.com/office/drawing/2014/main" val="1054196774"/>
                  </a:ext>
                </a:extLst>
              </a:tr>
              <a:tr h="189402">
                <a:tc>
                  <a:txBody>
                    <a:bodyPr/>
                    <a:lstStyle/>
                    <a:p>
                      <a:pPr algn="l" fontAlgn="ctr"/>
                      <a:r>
                        <a:rPr lang="ru-RU" sz="800" b="0" i="0" u="none" strike="noStrike" baseline="0" dirty="0">
                          <a:solidFill>
                            <a:srgbClr val="000000"/>
                          </a:solidFill>
                          <a:effectLst/>
                          <a:latin typeface="Arial" panose="020B0604020202020204" pitchFamily="34" charset="0"/>
                          <a:cs typeface="Arial" panose="020B0604020202020204" pitchFamily="34" charset="0"/>
                        </a:rPr>
                        <a:t> Численность постоянного населения (на конец года)</a:t>
                      </a:r>
                      <a:endParaRPr lang="ru-RU" sz="800" b="0" i="0" u="none" strike="noStrike" baseline="0" dirty="0">
                        <a:solidFill>
                          <a:srgbClr val="000000"/>
                        </a:solidFill>
                        <a:effectLst/>
                        <a:latin typeface="Arial" panose="020B0604020202020204" pitchFamily="34" charset="0"/>
                      </a:endParaRPr>
                    </a:p>
                  </a:txBody>
                  <a:tcPr marL="9525" marR="9525" marT="9525" marB="0" anchor="ctr"/>
                </a:tc>
                <a:tc>
                  <a:txBody>
                    <a:bodyPr/>
                    <a:lstStyle/>
                    <a:p>
                      <a:pPr algn="ctr" fontAlgn="ctr"/>
                      <a:r>
                        <a:rPr lang="ru-RU" sz="800" b="0" i="0" u="none" strike="noStrike" baseline="0" dirty="0">
                          <a:solidFill>
                            <a:srgbClr val="000000"/>
                          </a:solidFill>
                          <a:effectLst/>
                          <a:latin typeface="Arial" panose="020B0604020202020204" pitchFamily="34" charset="0"/>
                          <a:cs typeface="Arial" panose="020B0604020202020204" pitchFamily="34" charset="0"/>
                        </a:rPr>
                        <a:t>человек</a:t>
                      </a:r>
                      <a:endParaRPr lang="ru-RU" sz="800" b="0" i="0" u="none" strike="noStrike" baseline="0" dirty="0">
                        <a:solidFill>
                          <a:srgbClr val="000000"/>
                        </a:solidFill>
                        <a:effectLst/>
                        <a:latin typeface="Arial" panose="020B0604020202020204" pitchFamily="34" charset="0"/>
                      </a:endParaRPr>
                    </a:p>
                  </a:txBody>
                  <a:tcPr marL="9525" marR="9525" marT="9525" marB="0" anchor="ctr"/>
                </a:tc>
                <a:tc>
                  <a:txBody>
                    <a:bodyPr/>
                    <a:lstStyle/>
                    <a:p>
                      <a:pPr algn="r" fontAlgn="ctr"/>
                      <a:r>
                        <a:rPr lang="ru-RU" sz="800" b="0" i="0" u="none" strike="noStrike" baseline="0" dirty="0">
                          <a:solidFill>
                            <a:srgbClr val="000000"/>
                          </a:solidFill>
                          <a:effectLst/>
                          <a:latin typeface="Arial" panose="020B0604020202020204" pitchFamily="34" charset="0"/>
                          <a:cs typeface="Arial" panose="020B0604020202020204" pitchFamily="34" charset="0"/>
                        </a:rPr>
                        <a:t>117 778</a:t>
                      </a:r>
                      <a:endParaRPr lang="ru-RU" sz="800" b="0" i="0" u="none" strike="noStrike" baseline="0" dirty="0">
                        <a:solidFill>
                          <a:srgbClr val="000000"/>
                        </a:solidFill>
                        <a:effectLst/>
                        <a:latin typeface="Arial" panose="020B0604020202020204" pitchFamily="34" charset="0"/>
                      </a:endParaRPr>
                    </a:p>
                  </a:txBody>
                  <a:tcPr marL="9525" marR="9525" marT="9525" marB="0" anchor="ctr"/>
                </a:tc>
                <a:tc>
                  <a:txBody>
                    <a:bodyPr/>
                    <a:lstStyle/>
                    <a:p>
                      <a:pPr algn="r" fontAlgn="ctr"/>
                      <a:r>
                        <a:rPr lang="ru-RU" sz="800" b="0" i="0" u="none" strike="noStrike" baseline="0" dirty="0">
                          <a:solidFill>
                            <a:srgbClr val="000000"/>
                          </a:solidFill>
                          <a:effectLst/>
                          <a:latin typeface="Arial" panose="020B0604020202020204" pitchFamily="34" charset="0"/>
                          <a:cs typeface="Arial" panose="020B0604020202020204" pitchFamily="34" charset="0"/>
                        </a:rPr>
                        <a:t>120 301</a:t>
                      </a:r>
                      <a:endParaRPr lang="ru-RU" sz="800" b="0" i="0" u="none" strike="noStrike" baseline="0" dirty="0">
                        <a:solidFill>
                          <a:srgbClr val="000000"/>
                        </a:solidFill>
                        <a:effectLst/>
                        <a:latin typeface="Arial" panose="020B0604020202020204" pitchFamily="34" charset="0"/>
                      </a:endParaRPr>
                    </a:p>
                  </a:txBody>
                  <a:tcPr marL="9525" marR="9525" marT="9525" marB="0" anchor="ctr"/>
                </a:tc>
                <a:tc>
                  <a:txBody>
                    <a:bodyPr/>
                    <a:lstStyle/>
                    <a:p>
                      <a:pPr algn="r" fontAlgn="ctr"/>
                      <a:r>
                        <a:rPr lang="ru-RU" sz="800" b="0" i="0" u="none" strike="noStrike" baseline="0" dirty="0">
                          <a:solidFill>
                            <a:srgbClr val="000000"/>
                          </a:solidFill>
                          <a:effectLst/>
                          <a:latin typeface="Arial" panose="020B0604020202020204" pitchFamily="34" charset="0"/>
                          <a:cs typeface="Arial" panose="020B0604020202020204" pitchFamily="34" charset="0"/>
                        </a:rPr>
                        <a:t>119 022</a:t>
                      </a:r>
                      <a:endParaRPr lang="ru-RU" sz="800" b="0" i="0" u="none" strike="noStrike" baseline="0" dirty="0">
                        <a:solidFill>
                          <a:srgbClr val="000000"/>
                        </a:solidFill>
                        <a:effectLst/>
                        <a:latin typeface="Arial" panose="020B0604020202020204" pitchFamily="34" charset="0"/>
                      </a:endParaRPr>
                    </a:p>
                  </a:txBody>
                  <a:tcPr marL="9525" marR="9525" marT="9525" marB="0" anchor="ctr"/>
                </a:tc>
                <a:tc>
                  <a:txBody>
                    <a:bodyPr/>
                    <a:lstStyle/>
                    <a:p>
                      <a:pPr algn="r" fontAlgn="ctr"/>
                      <a:r>
                        <a:rPr lang="ru-RU" sz="800" b="0" i="0" u="none" strike="noStrike" baseline="0" dirty="0">
                          <a:solidFill>
                            <a:srgbClr val="000000"/>
                          </a:solidFill>
                          <a:effectLst/>
                          <a:latin typeface="Arial" panose="020B0604020202020204" pitchFamily="34" charset="0"/>
                          <a:cs typeface="Arial" panose="020B0604020202020204" pitchFamily="34" charset="0"/>
                        </a:rPr>
                        <a:t>119 648</a:t>
                      </a:r>
                      <a:endParaRPr lang="ru-RU" sz="800" b="0" i="0" u="none" strike="noStrike" baseline="0" dirty="0">
                        <a:solidFill>
                          <a:srgbClr val="000000"/>
                        </a:solidFill>
                        <a:effectLst/>
                        <a:latin typeface="Arial" panose="020B0604020202020204" pitchFamily="34" charset="0"/>
                      </a:endParaRPr>
                    </a:p>
                  </a:txBody>
                  <a:tcPr marL="9525" marR="9525" marT="9525" marB="0" anchor="ctr"/>
                </a:tc>
                <a:tc>
                  <a:txBody>
                    <a:bodyPr/>
                    <a:lstStyle/>
                    <a:p>
                      <a:pPr algn="r" fontAlgn="ctr"/>
                      <a:r>
                        <a:rPr lang="ru-RU" sz="800" b="0" i="0" u="none" strike="noStrike" baseline="0" dirty="0">
                          <a:solidFill>
                            <a:srgbClr val="000000"/>
                          </a:solidFill>
                          <a:effectLst/>
                          <a:latin typeface="Arial" panose="020B0604020202020204" pitchFamily="34" charset="0"/>
                          <a:cs typeface="Arial" panose="020B0604020202020204" pitchFamily="34" charset="0"/>
                        </a:rPr>
                        <a:t>119 759</a:t>
                      </a:r>
                      <a:endParaRPr lang="ru-RU" sz="800" b="0" i="0" u="none" strike="noStrike" baseline="0" dirty="0">
                        <a:solidFill>
                          <a:srgbClr val="000000"/>
                        </a:solidFill>
                        <a:effectLst/>
                        <a:latin typeface="Arial" panose="020B0604020202020204" pitchFamily="34" charset="0"/>
                      </a:endParaRPr>
                    </a:p>
                  </a:txBody>
                  <a:tcPr marL="9525" marR="9525" marT="9525" marB="0" anchor="ctr"/>
                </a:tc>
                <a:tc>
                  <a:txBody>
                    <a:bodyPr/>
                    <a:lstStyle/>
                    <a:p>
                      <a:pPr algn="r" fontAlgn="ctr"/>
                      <a:r>
                        <a:rPr lang="ru-RU" sz="800" b="0" i="0" u="none" strike="noStrike" baseline="0" dirty="0">
                          <a:solidFill>
                            <a:srgbClr val="000000"/>
                          </a:solidFill>
                          <a:effectLst/>
                          <a:latin typeface="Arial" panose="020B0604020202020204" pitchFamily="34" charset="0"/>
                          <a:cs typeface="Arial" panose="020B0604020202020204" pitchFamily="34" charset="0"/>
                        </a:rPr>
                        <a:t>120 391</a:t>
                      </a:r>
                      <a:endParaRPr lang="ru-RU" sz="800" b="0" i="0" u="none" strike="noStrike" baseline="0" dirty="0">
                        <a:solidFill>
                          <a:srgbClr val="000000"/>
                        </a:solidFill>
                        <a:effectLst/>
                        <a:latin typeface="Arial" panose="020B0604020202020204" pitchFamily="34" charset="0"/>
                      </a:endParaRPr>
                    </a:p>
                  </a:txBody>
                  <a:tcPr marL="9525" marR="9525" marT="9525" marB="0" anchor="ctr"/>
                </a:tc>
                <a:tc>
                  <a:txBody>
                    <a:bodyPr/>
                    <a:lstStyle/>
                    <a:p>
                      <a:pPr algn="r" fontAlgn="ctr"/>
                      <a:r>
                        <a:rPr lang="ru-RU" sz="800" b="0" i="0" u="none" strike="noStrike" baseline="0" dirty="0">
                          <a:solidFill>
                            <a:srgbClr val="000000"/>
                          </a:solidFill>
                          <a:effectLst/>
                          <a:latin typeface="Arial" panose="020B0604020202020204" pitchFamily="34" charset="0"/>
                          <a:cs typeface="Arial" panose="020B0604020202020204" pitchFamily="34" charset="0"/>
                        </a:rPr>
                        <a:t>120 613</a:t>
                      </a:r>
                      <a:endParaRPr lang="ru-RU" sz="800" b="0" i="0" u="none" strike="noStrike" baseline="0" dirty="0">
                        <a:solidFill>
                          <a:srgbClr val="000000"/>
                        </a:solidFill>
                        <a:effectLst/>
                        <a:latin typeface="Arial" panose="020B0604020202020204" pitchFamily="34" charset="0"/>
                      </a:endParaRPr>
                    </a:p>
                  </a:txBody>
                  <a:tcPr marL="9525" marR="9525" marT="9525" marB="0" anchor="ctr"/>
                </a:tc>
                <a:tc>
                  <a:txBody>
                    <a:bodyPr/>
                    <a:lstStyle/>
                    <a:p>
                      <a:pPr algn="r" fontAlgn="ctr"/>
                      <a:r>
                        <a:rPr lang="ru-RU" sz="800" b="0" i="0" u="none" strike="noStrike" baseline="0" dirty="0">
                          <a:solidFill>
                            <a:srgbClr val="000000"/>
                          </a:solidFill>
                          <a:effectLst/>
                          <a:latin typeface="Arial" panose="020B0604020202020204" pitchFamily="34" charset="0"/>
                          <a:cs typeface="Arial" panose="020B0604020202020204" pitchFamily="34" charset="0"/>
                        </a:rPr>
                        <a:t>121 345</a:t>
                      </a:r>
                      <a:endParaRPr lang="ru-RU" sz="800" b="0" i="0" u="none" strike="noStrike" baseline="0" dirty="0">
                        <a:solidFill>
                          <a:srgbClr val="000000"/>
                        </a:solidFill>
                        <a:effectLst/>
                        <a:latin typeface="Arial" panose="020B0604020202020204" pitchFamily="34" charset="0"/>
                      </a:endParaRPr>
                    </a:p>
                  </a:txBody>
                  <a:tcPr marL="9525" marR="9525" marT="9525" marB="0" anchor="ctr"/>
                </a:tc>
                <a:tc>
                  <a:txBody>
                    <a:bodyPr/>
                    <a:lstStyle/>
                    <a:p>
                      <a:pPr algn="r" fontAlgn="ctr"/>
                      <a:r>
                        <a:rPr lang="ru-RU" sz="800" b="0" i="0" u="none" strike="noStrike" baseline="0" dirty="0">
                          <a:solidFill>
                            <a:srgbClr val="000000"/>
                          </a:solidFill>
                          <a:effectLst/>
                          <a:latin typeface="Arial" panose="020B0604020202020204" pitchFamily="34" charset="0"/>
                          <a:cs typeface="Arial" panose="020B0604020202020204" pitchFamily="34" charset="0"/>
                        </a:rPr>
                        <a:t>121 672</a:t>
                      </a:r>
                      <a:endParaRPr lang="ru-RU" sz="800" b="0" i="0" u="none" strike="noStrike" baseline="0" dirty="0">
                        <a:solidFill>
                          <a:srgbClr val="000000"/>
                        </a:solidFill>
                        <a:effectLst/>
                        <a:latin typeface="Arial" panose="020B0604020202020204" pitchFamily="34" charset="0"/>
                      </a:endParaRPr>
                    </a:p>
                  </a:txBody>
                  <a:tcPr marL="9525" marR="9525" marT="9525" marB="0" anchor="ctr"/>
                </a:tc>
                <a:extLst>
                  <a:ext uri="{0D108BD9-81ED-4DB2-BD59-A6C34878D82A}">
                    <a16:rowId xmlns:a16="http://schemas.microsoft.com/office/drawing/2014/main" val="3426044676"/>
                  </a:ext>
                </a:extLst>
              </a:tr>
              <a:tr h="188041">
                <a:tc>
                  <a:txBody>
                    <a:bodyPr/>
                    <a:lstStyle/>
                    <a:p>
                      <a:pPr algn="l" fontAlgn="ctr"/>
                      <a:r>
                        <a:rPr lang="ru-RU" sz="800" b="0" i="0" u="none" strike="noStrike" baseline="0" dirty="0">
                          <a:solidFill>
                            <a:srgbClr val="000000"/>
                          </a:solidFill>
                          <a:effectLst/>
                          <a:latin typeface="Arial" panose="020B0604020202020204" pitchFamily="34" charset="0"/>
                          <a:cs typeface="Arial" panose="020B0604020202020204" pitchFamily="34" charset="0"/>
                        </a:rPr>
                        <a:t>Число родившихся</a:t>
                      </a:r>
                      <a:endParaRPr lang="ru-RU" sz="800" b="0" i="0" u="none" strike="noStrike" baseline="0" dirty="0">
                        <a:solidFill>
                          <a:srgbClr val="000000"/>
                        </a:solidFill>
                        <a:effectLst/>
                        <a:latin typeface="Arial" panose="020B0604020202020204" pitchFamily="34" charset="0"/>
                      </a:endParaRPr>
                    </a:p>
                  </a:txBody>
                  <a:tcPr marL="9525" marR="9525" marT="9525" marB="0" anchor="ctr"/>
                </a:tc>
                <a:tc>
                  <a:txBody>
                    <a:bodyPr/>
                    <a:lstStyle/>
                    <a:p>
                      <a:pPr algn="ctr" fontAlgn="ctr"/>
                      <a:r>
                        <a:rPr lang="ru-RU" sz="800" b="0" i="0" u="none" strike="noStrike" baseline="0">
                          <a:solidFill>
                            <a:srgbClr val="000000"/>
                          </a:solidFill>
                          <a:effectLst/>
                          <a:latin typeface="Arial" panose="020B0604020202020204" pitchFamily="34" charset="0"/>
                          <a:cs typeface="Arial" panose="020B0604020202020204" pitchFamily="34" charset="0"/>
                        </a:rPr>
                        <a:t>человек</a:t>
                      </a:r>
                      <a:endParaRPr lang="ru-RU" sz="800" b="0" i="0" u="none" strike="noStrike" baseline="0">
                        <a:solidFill>
                          <a:srgbClr val="000000"/>
                        </a:solidFill>
                        <a:effectLst/>
                        <a:latin typeface="Arial" panose="020B0604020202020204" pitchFamily="34" charset="0"/>
                      </a:endParaRPr>
                    </a:p>
                  </a:txBody>
                  <a:tcPr marL="9525" marR="9525" marT="9525" marB="0" anchor="ctr"/>
                </a:tc>
                <a:tc>
                  <a:txBody>
                    <a:bodyPr/>
                    <a:lstStyle/>
                    <a:p>
                      <a:pPr algn="r" fontAlgn="ctr"/>
                      <a:r>
                        <a:rPr lang="ru-RU" sz="800" b="0" i="0" u="none" strike="noStrike" baseline="0" dirty="0">
                          <a:solidFill>
                            <a:srgbClr val="000000"/>
                          </a:solidFill>
                          <a:effectLst/>
                          <a:latin typeface="Arial" panose="020B0604020202020204" pitchFamily="34" charset="0"/>
                          <a:cs typeface="Arial" panose="020B0604020202020204" pitchFamily="34" charset="0"/>
                        </a:rPr>
                        <a:t>1 095</a:t>
                      </a:r>
                      <a:endParaRPr lang="ru-RU" sz="800" b="0" i="0" u="none" strike="noStrike" baseline="0" dirty="0">
                        <a:solidFill>
                          <a:srgbClr val="000000"/>
                        </a:solidFill>
                        <a:effectLst/>
                        <a:latin typeface="Arial" panose="020B0604020202020204" pitchFamily="34" charset="0"/>
                      </a:endParaRPr>
                    </a:p>
                  </a:txBody>
                  <a:tcPr marL="9525" marR="9525" marT="9525" marB="0" anchor="ctr"/>
                </a:tc>
                <a:tc>
                  <a:txBody>
                    <a:bodyPr/>
                    <a:lstStyle/>
                    <a:p>
                      <a:pPr algn="r" fontAlgn="ctr"/>
                      <a:r>
                        <a:rPr lang="ru-RU" sz="800" b="0" i="0" u="none" strike="noStrike" baseline="0" dirty="0">
                          <a:solidFill>
                            <a:srgbClr val="000000"/>
                          </a:solidFill>
                          <a:effectLst/>
                          <a:latin typeface="Arial" panose="020B0604020202020204" pitchFamily="34" charset="0"/>
                          <a:cs typeface="Arial" panose="020B0604020202020204" pitchFamily="34" charset="0"/>
                        </a:rPr>
                        <a:t>818</a:t>
                      </a:r>
                      <a:endParaRPr lang="ru-RU" sz="800" b="0" i="0" u="none" strike="noStrike" baseline="0" dirty="0">
                        <a:solidFill>
                          <a:srgbClr val="000000"/>
                        </a:solidFill>
                        <a:effectLst/>
                        <a:latin typeface="Arial" panose="020B0604020202020204" pitchFamily="34" charset="0"/>
                      </a:endParaRPr>
                    </a:p>
                  </a:txBody>
                  <a:tcPr marL="9525" marR="9525" marT="9525" marB="0" anchor="ctr"/>
                </a:tc>
                <a:tc>
                  <a:txBody>
                    <a:bodyPr/>
                    <a:lstStyle/>
                    <a:p>
                      <a:pPr algn="r" fontAlgn="ctr"/>
                      <a:r>
                        <a:rPr lang="ru-RU" sz="800" b="0" i="0" u="none" strike="noStrike" baseline="0" dirty="0">
                          <a:solidFill>
                            <a:srgbClr val="000000"/>
                          </a:solidFill>
                          <a:effectLst/>
                          <a:latin typeface="Arial" panose="020B0604020202020204" pitchFamily="34" charset="0"/>
                          <a:cs typeface="Arial" panose="020B0604020202020204" pitchFamily="34" charset="0"/>
                        </a:rPr>
                        <a:t>845</a:t>
                      </a:r>
                      <a:endParaRPr lang="ru-RU" sz="800" b="0" i="0" u="none" strike="noStrike" baseline="0" dirty="0">
                        <a:solidFill>
                          <a:srgbClr val="000000"/>
                        </a:solidFill>
                        <a:effectLst/>
                        <a:latin typeface="Arial" panose="020B0604020202020204" pitchFamily="34" charset="0"/>
                      </a:endParaRPr>
                    </a:p>
                  </a:txBody>
                  <a:tcPr marL="9525" marR="9525" marT="9525" marB="0" anchor="ctr"/>
                </a:tc>
                <a:tc>
                  <a:txBody>
                    <a:bodyPr/>
                    <a:lstStyle/>
                    <a:p>
                      <a:pPr algn="r" fontAlgn="ctr"/>
                      <a:r>
                        <a:rPr lang="ru-RU" sz="800" b="0" i="0" u="none" strike="noStrike" baseline="0">
                          <a:solidFill>
                            <a:srgbClr val="000000"/>
                          </a:solidFill>
                          <a:effectLst/>
                          <a:latin typeface="Arial" panose="020B0604020202020204" pitchFamily="34" charset="0"/>
                          <a:cs typeface="Arial" panose="020B0604020202020204" pitchFamily="34" charset="0"/>
                        </a:rPr>
                        <a:t>836</a:t>
                      </a:r>
                      <a:endParaRPr lang="ru-RU" sz="800" b="0" i="0" u="none" strike="noStrike" baseline="0">
                        <a:solidFill>
                          <a:srgbClr val="000000"/>
                        </a:solidFill>
                        <a:effectLst/>
                        <a:latin typeface="Arial" panose="020B0604020202020204" pitchFamily="34" charset="0"/>
                      </a:endParaRPr>
                    </a:p>
                  </a:txBody>
                  <a:tcPr marL="9525" marR="9525" marT="9525" marB="0" anchor="ctr"/>
                </a:tc>
                <a:tc>
                  <a:txBody>
                    <a:bodyPr/>
                    <a:lstStyle/>
                    <a:p>
                      <a:pPr algn="r" fontAlgn="ctr"/>
                      <a:r>
                        <a:rPr lang="ru-RU" sz="800" b="0" i="0" u="none" strike="noStrike" baseline="0">
                          <a:solidFill>
                            <a:srgbClr val="000000"/>
                          </a:solidFill>
                          <a:effectLst/>
                          <a:latin typeface="Arial" panose="020B0604020202020204" pitchFamily="34" charset="0"/>
                          <a:cs typeface="Arial" panose="020B0604020202020204" pitchFamily="34" charset="0"/>
                        </a:rPr>
                        <a:t>840</a:t>
                      </a:r>
                      <a:endParaRPr lang="ru-RU" sz="800" b="0" i="0" u="none" strike="noStrike" baseline="0">
                        <a:solidFill>
                          <a:srgbClr val="000000"/>
                        </a:solidFill>
                        <a:effectLst/>
                        <a:latin typeface="Arial" panose="020B0604020202020204" pitchFamily="34" charset="0"/>
                      </a:endParaRPr>
                    </a:p>
                  </a:txBody>
                  <a:tcPr marL="9525" marR="9525" marT="9525" marB="0" anchor="ctr"/>
                </a:tc>
                <a:tc>
                  <a:txBody>
                    <a:bodyPr/>
                    <a:lstStyle/>
                    <a:p>
                      <a:pPr algn="r" fontAlgn="ctr"/>
                      <a:r>
                        <a:rPr lang="ru-RU" sz="800" b="0" i="0" u="none" strike="noStrike" baseline="0">
                          <a:solidFill>
                            <a:srgbClr val="000000"/>
                          </a:solidFill>
                          <a:effectLst/>
                          <a:latin typeface="Arial" panose="020B0604020202020204" pitchFamily="34" charset="0"/>
                          <a:cs typeface="Arial" panose="020B0604020202020204" pitchFamily="34" charset="0"/>
                        </a:rPr>
                        <a:t>838</a:t>
                      </a:r>
                      <a:endParaRPr lang="ru-RU" sz="800" b="0" i="0" u="none" strike="noStrike" baseline="0">
                        <a:solidFill>
                          <a:srgbClr val="000000"/>
                        </a:solidFill>
                        <a:effectLst/>
                        <a:latin typeface="Arial" panose="020B0604020202020204" pitchFamily="34" charset="0"/>
                      </a:endParaRPr>
                    </a:p>
                  </a:txBody>
                  <a:tcPr marL="9525" marR="9525" marT="9525" marB="0" anchor="ctr"/>
                </a:tc>
                <a:tc>
                  <a:txBody>
                    <a:bodyPr/>
                    <a:lstStyle/>
                    <a:p>
                      <a:pPr algn="r" fontAlgn="ctr"/>
                      <a:r>
                        <a:rPr lang="ru-RU" sz="800" b="0" i="0" u="none" strike="noStrike" baseline="0">
                          <a:solidFill>
                            <a:srgbClr val="000000"/>
                          </a:solidFill>
                          <a:effectLst/>
                          <a:latin typeface="Arial" panose="020B0604020202020204" pitchFamily="34" charset="0"/>
                          <a:cs typeface="Arial" panose="020B0604020202020204" pitchFamily="34" charset="0"/>
                        </a:rPr>
                        <a:t>841</a:t>
                      </a:r>
                      <a:endParaRPr lang="ru-RU" sz="800" b="0" i="0" u="none" strike="noStrike" baseline="0">
                        <a:solidFill>
                          <a:srgbClr val="000000"/>
                        </a:solidFill>
                        <a:effectLst/>
                        <a:latin typeface="Arial" panose="020B0604020202020204" pitchFamily="34" charset="0"/>
                      </a:endParaRPr>
                    </a:p>
                  </a:txBody>
                  <a:tcPr marL="9525" marR="9525" marT="9525" marB="0" anchor="ctr"/>
                </a:tc>
                <a:tc>
                  <a:txBody>
                    <a:bodyPr/>
                    <a:lstStyle/>
                    <a:p>
                      <a:pPr algn="r" fontAlgn="ctr"/>
                      <a:r>
                        <a:rPr lang="ru-RU" sz="800" b="0" i="0" u="none" strike="noStrike" baseline="0">
                          <a:solidFill>
                            <a:srgbClr val="000000"/>
                          </a:solidFill>
                          <a:effectLst/>
                          <a:latin typeface="Arial" panose="020B0604020202020204" pitchFamily="34" charset="0"/>
                          <a:cs typeface="Arial" panose="020B0604020202020204" pitchFamily="34" charset="0"/>
                        </a:rPr>
                        <a:t>841</a:t>
                      </a:r>
                      <a:endParaRPr lang="ru-RU" sz="800" b="0" i="0" u="none" strike="noStrike" baseline="0">
                        <a:solidFill>
                          <a:srgbClr val="000000"/>
                        </a:solidFill>
                        <a:effectLst/>
                        <a:latin typeface="Arial" panose="020B0604020202020204" pitchFamily="34" charset="0"/>
                      </a:endParaRPr>
                    </a:p>
                  </a:txBody>
                  <a:tcPr marL="9525" marR="9525" marT="9525" marB="0" anchor="ctr"/>
                </a:tc>
                <a:tc>
                  <a:txBody>
                    <a:bodyPr/>
                    <a:lstStyle/>
                    <a:p>
                      <a:pPr algn="r" fontAlgn="ctr"/>
                      <a:r>
                        <a:rPr lang="ru-RU" sz="800" b="0" i="0" u="none" strike="noStrike" baseline="0">
                          <a:solidFill>
                            <a:srgbClr val="000000"/>
                          </a:solidFill>
                          <a:effectLst/>
                          <a:latin typeface="Arial" panose="020B0604020202020204" pitchFamily="34" charset="0"/>
                          <a:cs typeface="Arial" panose="020B0604020202020204" pitchFamily="34" charset="0"/>
                        </a:rPr>
                        <a:t>858</a:t>
                      </a:r>
                      <a:endParaRPr lang="ru-RU" sz="800" b="0" i="0" u="none" strike="noStrike" baseline="0">
                        <a:solidFill>
                          <a:srgbClr val="000000"/>
                        </a:solidFill>
                        <a:effectLst/>
                        <a:latin typeface="Arial" panose="020B0604020202020204" pitchFamily="34" charset="0"/>
                      </a:endParaRPr>
                    </a:p>
                  </a:txBody>
                  <a:tcPr marL="9525" marR="9525" marT="9525" marB="0" anchor="ctr"/>
                </a:tc>
                <a:extLst>
                  <a:ext uri="{0D108BD9-81ED-4DB2-BD59-A6C34878D82A}">
                    <a16:rowId xmlns:a16="http://schemas.microsoft.com/office/drawing/2014/main" val="3303530368"/>
                  </a:ext>
                </a:extLst>
              </a:tr>
              <a:tr h="370595">
                <a:tc>
                  <a:txBody>
                    <a:bodyPr/>
                    <a:lstStyle/>
                    <a:p>
                      <a:pPr algn="l" fontAlgn="ctr"/>
                      <a:r>
                        <a:rPr lang="ru-RU" sz="800" b="0" i="0" u="none" strike="noStrike" baseline="0">
                          <a:solidFill>
                            <a:srgbClr val="000000"/>
                          </a:solidFill>
                          <a:effectLst/>
                          <a:latin typeface="Arial" panose="020B0604020202020204" pitchFamily="34" charset="0"/>
                          <a:cs typeface="Arial" panose="020B0604020202020204" pitchFamily="34" charset="0"/>
                        </a:rPr>
                        <a:t>Общий коэффициент рождаемости</a:t>
                      </a:r>
                      <a:endParaRPr lang="ru-RU" sz="800" b="0" i="0" u="none" strike="noStrike" baseline="0">
                        <a:solidFill>
                          <a:srgbClr val="000000"/>
                        </a:solidFill>
                        <a:effectLst/>
                        <a:latin typeface="Arial" panose="020B0604020202020204" pitchFamily="34" charset="0"/>
                      </a:endParaRPr>
                    </a:p>
                  </a:txBody>
                  <a:tcPr marL="9525" marR="9525" marT="9525" marB="0" anchor="ctr"/>
                </a:tc>
                <a:tc>
                  <a:txBody>
                    <a:bodyPr/>
                    <a:lstStyle/>
                    <a:p>
                      <a:pPr algn="ctr" fontAlgn="ctr"/>
                      <a:r>
                        <a:rPr lang="ru-RU" sz="800" b="0" i="0" u="none" strike="noStrike" baseline="0">
                          <a:solidFill>
                            <a:srgbClr val="000000"/>
                          </a:solidFill>
                          <a:effectLst/>
                          <a:latin typeface="Arial" panose="020B0604020202020204" pitchFamily="34" charset="0"/>
                          <a:cs typeface="Arial" panose="020B0604020202020204" pitchFamily="34" charset="0"/>
                        </a:rPr>
                        <a:t>число родившихся на 1000 человек населения</a:t>
                      </a:r>
                      <a:endParaRPr lang="ru-RU" sz="800" b="0" i="0" u="none" strike="noStrike" baseline="0">
                        <a:solidFill>
                          <a:srgbClr val="000000"/>
                        </a:solidFill>
                        <a:effectLst/>
                        <a:latin typeface="Arial" panose="020B0604020202020204" pitchFamily="34" charset="0"/>
                      </a:endParaRPr>
                    </a:p>
                  </a:txBody>
                  <a:tcPr marL="9525" marR="9525" marT="9525" marB="0" anchor="ctr"/>
                </a:tc>
                <a:tc>
                  <a:txBody>
                    <a:bodyPr/>
                    <a:lstStyle/>
                    <a:p>
                      <a:pPr algn="r" fontAlgn="ctr"/>
                      <a:r>
                        <a:rPr lang="ru-RU" sz="800" b="0" i="0" u="none" strike="noStrike" baseline="0">
                          <a:solidFill>
                            <a:srgbClr val="000000"/>
                          </a:solidFill>
                          <a:effectLst/>
                          <a:latin typeface="Arial" panose="020B0604020202020204" pitchFamily="34" charset="0"/>
                          <a:cs typeface="Arial" panose="020B0604020202020204" pitchFamily="34" charset="0"/>
                        </a:rPr>
                        <a:t>9,4</a:t>
                      </a:r>
                      <a:endParaRPr lang="ru-RU" sz="800" b="0" i="0" u="none" strike="noStrike" baseline="0">
                        <a:solidFill>
                          <a:srgbClr val="000000"/>
                        </a:solidFill>
                        <a:effectLst/>
                        <a:latin typeface="Arial" panose="020B0604020202020204" pitchFamily="34" charset="0"/>
                      </a:endParaRPr>
                    </a:p>
                  </a:txBody>
                  <a:tcPr marL="9525" marR="9525" marT="9525" marB="0" anchor="ctr"/>
                </a:tc>
                <a:tc>
                  <a:txBody>
                    <a:bodyPr/>
                    <a:lstStyle/>
                    <a:p>
                      <a:pPr algn="r" fontAlgn="ctr"/>
                      <a:r>
                        <a:rPr lang="ru-RU" sz="800" b="0" i="0" u="none" strike="noStrike" baseline="0">
                          <a:solidFill>
                            <a:srgbClr val="000000"/>
                          </a:solidFill>
                          <a:effectLst/>
                          <a:latin typeface="Arial" panose="020B0604020202020204" pitchFamily="34" charset="0"/>
                          <a:cs typeface="Arial" panose="020B0604020202020204" pitchFamily="34" charset="0"/>
                        </a:rPr>
                        <a:t>6,9</a:t>
                      </a:r>
                      <a:endParaRPr lang="ru-RU" sz="800" b="0" i="0" u="none" strike="noStrike" baseline="0">
                        <a:solidFill>
                          <a:srgbClr val="000000"/>
                        </a:solidFill>
                        <a:effectLst/>
                        <a:latin typeface="Arial" panose="020B0604020202020204" pitchFamily="34" charset="0"/>
                      </a:endParaRPr>
                    </a:p>
                  </a:txBody>
                  <a:tcPr marL="9525" marR="9525" marT="9525" marB="0" anchor="ctr"/>
                </a:tc>
                <a:tc>
                  <a:txBody>
                    <a:bodyPr/>
                    <a:lstStyle/>
                    <a:p>
                      <a:pPr algn="r" fontAlgn="ctr"/>
                      <a:r>
                        <a:rPr lang="ru-RU" sz="800" b="0" i="0" u="none" strike="noStrike" baseline="0">
                          <a:solidFill>
                            <a:srgbClr val="000000"/>
                          </a:solidFill>
                          <a:effectLst/>
                          <a:latin typeface="Arial" panose="020B0604020202020204" pitchFamily="34" charset="0"/>
                          <a:cs typeface="Arial" panose="020B0604020202020204" pitchFamily="34" charset="0"/>
                        </a:rPr>
                        <a:t>7,1</a:t>
                      </a:r>
                      <a:endParaRPr lang="ru-RU" sz="800" b="0" i="0" u="none" strike="noStrike" baseline="0">
                        <a:solidFill>
                          <a:srgbClr val="000000"/>
                        </a:solidFill>
                        <a:effectLst/>
                        <a:latin typeface="Arial" panose="020B0604020202020204" pitchFamily="34" charset="0"/>
                      </a:endParaRPr>
                    </a:p>
                  </a:txBody>
                  <a:tcPr marL="9525" marR="9525" marT="9525" marB="0" anchor="ctr"/>
                </a:tc>
                <a:tc>
                  <a:txBody>
                    <a:bodyPr/>
                    <a:lstStyle/>
                    <a:p>
                      <a:pPr algn="r" fontAlgn="ctr"/>
                      <a:r>
                        <a:rPr lang="ru-RU" sz="800" b="0" i="0" u="none" strike="noStrike" baseline="0" dirty="0">
                          <a:solidFill>
                            <a:srgbClr val="000000"/>
                          </a:solidFill>
                          <a:effectLst/>
                          <a:latin typeface="Arial" panose="020B0604020202020204" pitchFamily="34" charset="0"/>
                          <a:cs typeface="Arial" panose="020B0604020202020204" pitchFamily="34" charset="0"/>
                        </a:rPr>
                        <a:t>7</a:t>
                      </a:r>
                      <a:endParaRPr lang="ru-RU" sz="800" b="0" i="0" u="none" strike="noStrike" baseline="0" dirty="0">
                        <a:solidFill>
                          <a:srgbClr val="000000"/>
                        </a:solidFill>
                        <a:effectLst/>
                        <a:latin typeface="Arial" panose="020B0604020202020204" pitchFamily="34" charset="0"/>
                      </a:endParaRPr>
                    </a:p>
                  </a:txBody>
                  <a:tcPr marL="9525" marR="9525" marT="9525" marB="0" anchor="ctr"/>
                </a:tc>
                <a:tc>
                  <a:txBody>
                    <a:bodyPr/>
                    <a:lstStyle/>
                    <a:p>
                      <a:pPr algn="r" fontAlgn="ctr"/>
                      <a:r>
                        <a:rPr lang="ru-RU" sz="800" b="0" i="0" u="none" strike="noStrike" baseline="0">
                          <a:solidFill>
                            <a:srgbClr val="000000"/>
                          </a:solidFill>
                          <a:effectLst/>
                          <a:latin typeface="Arial" panose="020B0604020202020204" pitchFamily="34" charset="0"/>
                          <a:cs typeface="Arial" panose="020B0604020202020204" pitchFamily="34" charset="0"/>
                        </a:rPr>
                        <a:t>7</a:t>
                      </a:r>
                      <a:endParaRPr lang="ru-RU" sz="800" b="0" i="0" u="none" strike="noStrike" baseline="0">
                        <a:solidFill>
                          <a:srgbClr val="000000"/>
                        </a:solidFill>
                        <a:effectLst/>
                        <a:latin typeface="Arial" panose="020B0604020202020204" pitchFamily="34" charset="0"/>
                      </a:endParaRPr>
                    </a:p>
                  </a:txBody>
                  <a:tcPr marL="9525" marR="9525" marT="9525" marB="0" anchor="ctr"/>
                </a:tc>
                <a:tc>
                  <a:txBody>
                    <a:bodyPr/>
                    <a:lstStyle/>
                    <a:p>
                      <a:pPr algn="r" fontAlgn="ctr"/>
                      <a:r>
                        <a:rPr lang="ru-RU" sz="800" b="0" i="0" u="none" strike="noStrike" baseline="0">
                          <a:solidFill>
                            <a:srgbClr val="000000"/>
                          </a:solidFill>
                          <a:effectLst/>
                          <a:latin typeface="Arial" panose="020B0604020202020204" pitchFamily="34" charset="0"/>
                          <a:cs typeface="Arial" panose="020B0604020202020204" pitchFamily="34" charset="0"/>
                        </a:rPr>
                        <a:t>7</a:t>
                      </a:r>
                      <a:endParaRPr lang="ru-RU" sz="800" b="0" i="0" u="none" strike="noStrike" baseline="0">
                        <a:solidFill>
                          <a:srgbClr val="000000"/>
                        </a:solidFill>
                        <a:effectLst/>
                        <a:latin typeface="Arial" panose="020B0604020202020204" pitchFamily="34" charset="0"/>
                      </a:endParaRPr>
                    </a:p>
                  </a:txBody>
                  <a:tcPr marL="9525" marR="9525" marT="9525" marB="0" anchor="ctr"/>
                </a:tc>
                <a:tc>
                  <a:txBody>
                    <a:bodyPr/>
                    <a:lstStyle/>
                    <a:p>
                      <a:pPr algn="r" fontAlgn="ctr"/>
                      <a:r>
                        <a:rPr lang="ru-RU" sz="800" b="0" i="0" u="none" strike="noStrike" baseline="0">
                          <a:solidFill>
                            <a:srgbClr val="000000"/>
                          </a:solidFill>
                          <a:effectLst/>
                          <a:latin typeface="Arial" panose="020B0604020202020204" pitchFamily="34" charset="0"/>
                          <a:cs typeface="Arial" panose="020B0604020202020204" pitchFamily="34" charset="0"/>
                        </a:rPr>
                        <a:t>7</a:t>
                      </a:r>
                      <a:endParaRPr lang="ru-RU" sz="800" b="0" i="0" u="none" strike="noStrike" baseline="0">
                        <a:solidFill>
                          <a:srgbClr val="000000"/>
                        </a:solidFill>
                        <a:effectLst/>
                        <a:latin typeface="Arial" panose="020B0604020202020204" pitchFamily="34" charset="0"/>
                      </a:endParaRPr>
                    </a:p>
                  </a:txBody>
                  <a:tcPr marL="9525" marR="9525" marT="9525" marB="0" anchor="ctr"/>
                </a:tc>
                <a:tc>
                  <a:txBody>
                    <a:bodyPr/>
                    <a:lstStyle/>
                    <a:p>
                      <a:pPr algn="r" fontAlgn="ctr"/>
                      <a:r>
                        <a:rPr lang="ru-RU" sz="800" b="0" i="0" u="none" strike="noStrike" baseline="0">
                          <a:solidFill>
                            <a:srgbClr val="000000"/>
                          </a:solidFill>
                          <a:effectLst/>
                          <a:latin typeface="Arial" panose="020B0604020202020204" pitchFamily="34" charset="0"/>
                          <a:cs typeface="Arial" panose="020B0604020202020204" pitchFamily="34" charset="0"/>
                        </a:rPr>
                        <a:t>7</a:t>
                      </a:r>
                      <a:endParaRPr lang="ru-RU" sz="800" b="0" i="0" u="none" strike="noStrike" baseline="0">
                        <a:solidFill>
                          <a:srgbClr val="000000"/>
                        </a:solidFill>
                        <a:effectLst/>
                        <a:latin typeface="Arial" panose="020B0604020202020204" pitchFamily="34" charset="0"/>
                      </a:endParaRPr>
                    </a:p>
                  </a:txBody>
                  <a:tcPr marL="9525" marR="9525" marT="9525" marB="0" anchor="ctr"/>
                </a:tc>
                <a:tc>
                  <a:txBody>
                    <a:bodyPr/>
                    <a:lstStyle/>
                    <a:p>
                      <a:pPr algn="r" fontAlgn="ctr"/>
                      <a:r>
                        <a:rPr lang="ru-RU" sz="800" b="0" i="0" u="none" strike="noStrike" baseline="0">
                          <a:solidFill>
                            <a:srgbClr val="000000"/>
                          </a:solidFill>
                          <a:effectLst/>
                          <a:latin typeface="Arial" panose="020B0604020202020204" pitchFamily="34" charset="0"/>
                          <a:cs typeface="Arial" panose="020B0604020202020204" pitchFamily="34" charset="0"/>
                        </a:rPr>
                        <a:t>7,1</a:t>
                      </a:r>
                      <a:endParaRPr lang="ru-RU" sz="800" b="0" i="0" u="none" strike="noStrike" baseline="0">
                        <a:solidFill>
                          <a:srgbClr val="000000"/>
                        </a:solidFill>
                        <a:effectLst/>
                        <a:latin typeface="Arial" panose="020B0604020202020204" pitchFamily="34" charset="0"/>
                      </a:endParaRPr>
                    </a:p>
                  </a:txBody>
                  <a:tcPr marL="9525" marR="9525" marT="9525" marB="0" anchor="ctr"/>
                </a:tc>
                <a:extLst>
                  <a:ext uri="{0D108BD9-81ED-4DB2-BD59-A6C34878D82A}">
                    <a16:rowId xmlns:a16="http://schemas.microsoft.com/office/drawing/2014/main" val="1866926461"/>
                  </a:ext>
                </a:extLst>
              </a:tr>
              <a:tr h="208570">
                <a:tc>
                  <a:txBody>
                    <a:bodyPr/>
                    <a:lstStyle/>
                    <a:p>
                      <a:pPr algn="l" fontAlgn="ctr"/>
                      <a:r>
                        <a:rPr lang="ru-RU" sz="800" b="0" i="0" u="none" strike="noStrike" baseline="0">
                          <a:solidFill>
                            <a:srgbClr val="000000"/>
                          </a:solidFill>
                          <a:effectLst/>
                          <a:latin typeface="Arial" panose="020B0604020202020204" pitchFamily="34" charset="0"/>
                          <a:cs typeface="Arial" panose="020B0604020202020204" pitchFamily="34" charset="0"/>
                        </a:rPr>
                        <a:t> Число умерших</a:t>
                      </a:r>
                      <a:endParaRPr lang="ru-RU" sz="800" b="0" i="0" u="none" strike="noStrike" baseline="0">
                        <a:solidFill>
                          <a:srgbClr val="000000"/>
                        </a:solidFill>
                        <a:effectLst/>
                        <a:latin typeface="Arial" panose="020B0604020202020204" pitchFamily="34" charset="0"/>
                      </a:endParaRPr>
                    </a:p>
                  </a:txBody>
                  <a:tcPr marL="9525" marR="9525" marT="9525" marB="0" anchor="ctr"/>
                </a:tc>
                <a:tc>
                  <a:txBody>
                    <a:bodyPr/>
                    <a:lstStyle/>
                    <a:p>
                      <a:pPr algn="ctr" fontAlgn="ctr"/>
                      <a:r>
                        <a:rPr lang="ru-RU" sz="800" b="0" i="0" u="none" strike="noStrike" baseline="0">
                          <a:solidFill>
                            <a:srgbClr val="000000"/>
                          </a:solidFill>
                          <a:effectLst/>
                          <a:latin typeface="Arial" panose="020B0604020202020204" pitchFamily="34" charset="0"/>
                          <a:cs typeface="Arial" panose="020B0604020202020204" pitchFamily="34" charset="0"/>
                        </a:rPr>
                        <a:t>человек</a:t>
                      </a:r>
                      <a:endParaRPr lang="ru-RU" sz="800" b="0" i="0" u="none" strike="noStrike" baseline="0">
                        <a:solidFill>
                          <a:srgbClr val="000000"/>
                        </a:solidFill>
                        <a:effectLst/>
                        <a:latin typeface="Arial" panose="020B0604020202020204" pitchFamily="34" charset="0"/>
                      </a:endParaRPr>
                    </a:p>
                  </a:txBody>
                  <a:tcPr marL="9525" marR="9525" marT="9525" marB="0" anchor="ctr"/>
                </a:tc>
                <a:tc>
                  <a:txBody>
                    <a:bodyPr/>
                    <a:lstStyle/>
                    <a:p>
                      <a:pPr algn="r" fontAlgn="ctr"/>
                      <a:r>
                        <a:rPr lang="ru-RU" sz="800" b="0" i="0" u="none" strike="noStrike" baseline="0">
                          <a:solidFill>
                            <a:srgbClr val="000000"/>
                          </a:solidFill>
                          <a:effectLst/>
                          <a:latin typeface="Arial" panose="020B0604020202020204" pitchFamily="34" charset="0"/>
                          <a:cs typeface="Arial" panose="020B0604020202020204" pitchFamily="34" charset="0"/>
                        </a:rPr>
                        <a:t>1 285</a:t>
                      </a:r>
                      <a:endParaRPr lang="ru-RU" sz="800" b="0" i="0" u="none" strike="noStrike" baseline="0">
                        <a:solidFill>
                          <a:srgbClr val="000000"/>
                        </a:solidFill>
                        <a:effectLst/>
                        <a:latin typeface="Arial" panose="020B0604020202020204" pitchFamily="34" charset="0"/>
                      </a:endParaRPr>
                    </a:p>
                  </a:txBody>
                  <a:tcPr marL="9525" marR="9525" marT="9525" marB="0" anchor="ctr"/>
                </a:tc>
                <a:tc>
                  <a:txBody>
                    <a:bodyPr/>
                    <a:lstStyle/>
                    <a:p>
                      <a:pPr algn="r" fontAlgn="ctr"/>
                      <a:r>
                        <a:rPr lang="ru-RU" sz="800" b="0" i="0" u="none" strike="noStrike" baseline="0" dirty="0">
                          <a:solidFill>
                            <a:srgbClr val="000000"/>
                          </a:solidFill>
                          <a:effectLst/>
                          <a:latin typeface="Arial" panose="020B0604020202020204" pitchFamily="34" charset="0"/>
                          <a:cs typeface="Arial" panose="020B0604020202020204" pitchFamily="34" charset="0"/>
                        </a:rPr>
                        <a:t>1 326</a:t>
                      </a:r>
                      <a:endParaRPr lang="ru-RU" sz="800" b="0" i="0" u="none" strike="noStrike" baseline="0" dirty="0">
                        <a:solidFill>
                          <a:srgbClr val="000000"/>
                        </a:solidFill>
                        <a:effectLst/>
                        <a:latin typeface="Arial" panose="020B0604020202020204" pitchFamily="34" charset="0"/>
                      </a:endParaRPr>
                    </a:p>
                  </a:txBody>
                  <a:tcPr marL="9525" marR="9525" marT="9525" marB="0" anchor="ctr"/>
                </a:tc>
                <a:tc>
                  <a:txBody>
                    <a:bodyPr/>
                    <a:lstStyle/>
                    <a:p>
                      <a:pPr algn="r" fontAlgn="ctr"/>
                      <a:r>
                        <a:rPr lang="ru-RU" sz="800" b="0" i="0" u="none" strike="noStrike" baseline="0">
                          <a:solidFill>
                            <a:srgbClr val="000000"/>
                          </a:solidFill>
                          <a:effectLst/>
                          <a:latin typeface="Arial" panose="020B0604020202020204" pitchFamily="34" charset="0"/>
                          <a:cs typeface="Arial" panose="020B0604020202020204" pitchFamily="34" charset="0"/>
                        </a:rPr>
                        <a:t>1 146</a:t>
                      </a:r>
                      <a:endParaRPr lang="ru-RU" sz="800" b="0" i="0" u="none" strike="noStrike" baseline="0">
                        <a:solidFill>
                          <a:srgbClr val="000000"/>
                        </a:solidFill>
                        <a:effectLst/>
                        <a:latin typeface="Arial" panose="020B0604020202020204" pitchFamily="34" charset="0"/>
                      </a:endParaRPr>
                    </a:p>
                  </a:txBody>
                  <a:tcPr marL="9525" marR="9525" marT="9525" marB="0" anchor="ctr"/>
                </a:tc>
                <a:tc>
                  <a:txBody>
                    <a:bodyPr/>
                    <a:lstStyle/>
                    <a:p>
                      <a:pPr algn="r" fontAlgn="ctr"/>
                      <a:r>
                        <a:rPr lang="ru-RU" sz="800" b="0" i="0" u="none" strike="noStrike" baseline="0">
                          <a:solidFill>
                            <a:srgbClr val="000000"/>
                          </a:solidFill>
                          <a:effectLst/>
                          <a:latin typeface="Arial" panose="020B0604020202020204" pitchFamily="34" charset="0"/>
                          <a:cs typeface="Arial" panose="020B0604020202020204" pitchFamily="34" charset="0"/>
                        </a:rPr>
                        <a:t>1 188</a:t>
                      </a:r>
                      <a:endParaRPr lang="ru-RU" sz="800" b="0" i="0" u="none" strike="noStrike" baseline="0">
                        <a:solidFill>
                          <a:srgbClr val="000000"/>
                        </a:solidFill>
                        <a:effectLst/>
                        <a:latin typeface="Arial" panose="020B0604020202020204" pitchFamily="34" charset="0"/>
                      </a:endParaRPr>
                    </a:p>
                  </a:txBody>
                  <a:tcPr marL="9525" marR="9525" marT="9525" marB="0" anchor="ctr"/>
                </a:tc>
                <a:tc>
                  <a:txBody>
                    <a:bodyPr/>
                    <a:lstStyle/>
                    <a:p>
                      <a:pPr algn="r" fontAlgn="ctr"/>
                      <a:r>
                        <a:rPr lang="ru-RU" sz="800" b="0" i="0" u="none" strike="noStrike" baseline="0" dirty="0">
                          <a:solidFill>
                            <a:srgbClr val="000000"/>
                          </a:solidFill>
                          <a:effectLst/>
                          <a:latin typeface="Arial" panose="020B0604020202020204" pitchFamily="34" charset="0"/>
                          <a:cs typeface="Arial" panose="020B0604020202020204" pitchFamily="34" charset="0"/>
                        </a:rPr>
                        <a:t>1 132</a:t>
                      </a:r>
                      <a:endParaRPr lang="ru-RU" sz="800" b="0" i="0" u="none" strike="noStrike" baseline="0" dirty="0">
                        <a:solidFill>
                          <a:srgbClr val="000000"/>
                        </a:solidFill>
                        <a:effectLst/>
                        <a:latin typeface="Arial" panose="020B0604020202020204" pitchFamily="34" charset="0"/>
                      </a:endParaRPr>
                    </a:p>
                  </a:txBody>
                  <a:tcPr marL="9525" marR="9525" marT="9525" marB="0" anchor="ctr"/>
                </a:tc>
                <a:tc>
                  <a:txBody>
                    <a:bodyPr/>
                    <a:lstStyle/>
                    <a:p>
                      <a:pPr algn="r" fontAlgn="ctr"/>
                      <a:r>
                        <a:rPr lang="ru-RU" sz="800" b="0" i="0" u="none" strike="noStrike" baseline="0">
                          <a:solidFill>
                            <a:srgbClr val="000000"/>
                          </a:solidFill>
                          <a:effectLst/>
                          <a:latin typeface="Arial" panose="020B0604020202020204" pitchFamily="34" charset="0"/>
                          <a:cs typeface="Arial" panose="020B0604020202020204" pitchFamily="34" charset="0"/>
                        </a:rPr>
                        <a:t>1 188</a:t>
                      </a:r>
                      <a:endParaRPr lang="ru-RU" sz="800" b="0" i="0" u="none" strike="noStrike" baseline="0">
                        <a:solidFill>
                          <a:srgbClr val="000000"/>
                        </a:solidFill>
                        <a:effectLst/>
                        <a:latin typeface="Arial" panose="020B0604020202020204" pitchFamily="34" charset="0"/>
                      </a:endParaRPr>
                    </a:p>
                  </a:txBody>
                  <a:tcPr marL="9525" marR="9525" marT="9525" marB="0" anchor="ctr"/>
                </a:tc>
                <a:tc>
                  <a:txBody>
                    <a:bodyPr/>
                    <a:lstStyle/>
                    <a:p>
                      <a:pPr algn="r" fontAlgn="ctr"/>
                      <a:r>
                        <a:rPr lang="ru-RU" sz="800" b="0" i="0" u="none" strike="noStrike" baseline="0">
                          <a:solidFill>
                            <a:srgbClr val="000000"/>
                          </a:solidFill>
                          <a:effectLst/>
                          <a:latin typeface="Arial" panose="020B0604020202020204" pitchFamily="34" charset="0"/>
                          <a:cs typeface="Arial" panose="020B0604020202020204" pitchFamily="34" charset="0"/>
                        </a:rPr>
                        <a:t>1 131</a:t>
                      </a:r>
                      <a:endParaRPr lang="ru-RU" sz="800" b="0" i="0" u="none" strike="noStrike" baseline="0">
                        <a:solidFill>
                          <a:srgbClr val="000000"/>
                        </a:solidFill>
                        <a:effectLst/>
                        <a:latin typeface="Arial" panose="020B0604020202020204" pitchFamily="34" charset="0"/>
                      </a:endParaRPr>
                    </a:p>
                  </a:txBody>
                  <a:tcPr marL="9525" marR="9525" marT="9525" marB="0" anchor="ctr"/>
                </a:tc>
                <a:tc>
                  <a:txBody>
                    <a:bodyPr/>
                    <a:lstStyle/>
                    <a:p>
                      <a:pPr algn="r" fontAlgn="ctr"/>
                      <a:r>
                        <a:rPr lang="ru-RU" sz="800" b="0" i="0" u="none" strike="noStrike" baseline="0">
                          <a:solidFill>
                            <a:srgbClr val="000000"/>
                          </a:solidFill>
                          <a:effectLst/>
                          <a:latin typeface="Arial" panose="020B0604020202020204" pitchFamily="34" charset="0"/>
                          <a:cs typeface="Arial" panose="020B0604020202020204" pitchFamily="34" charset="0"/>
                        </a:rPr>
                        <a:t>1 182</a:t>
                      </a:r>
                      <a:endParaRPr lang="ru-RU" sz="800" b="0" i="0" u="none" strike="noStrike" baseline="0">
                        <a:solidFill>
                          <a:srgbClr val="000000"/>
                        </a:solidFill>
                        <a:effectLst/>
                        <a:latin typeface="Arial" panose="020B0604020202020204" pitchFamily="34" charset="0"/>
                      </a:endParaRPr>
                    </a:p>
                  </a:txBody>
                  <a:tcPr marL="9525" marR="9525" marT="9525" marB="0" anchor="ctr"/>
                </a:tc>
                <a:tc>
                  <a:txBody>
                    <a:bodyPr/>
                    <a:lstStyle/>
                    <a:p>
                      <a:pPr algn="r" fontAlgn="ctr"/>
                      <a:r>
                        <a:rPr lang="ru-RU" sz="800" b="0" i="0" u="none" strike="noStrike" baseline="0">
                          <a:solidFill>
                            <a:srgbClr val="000000"/>
                          </a:solidFill>
                          <a:effectLst/>
                          <a:latin typeface="Arial" panose="020B0604020202020204" pitchFamily="34" charset="0"/>
                          <a:cs typeface="Arial" panose="020B0604020202020204" pitchFamily="34" charset="0"/>
                        </a:rPr>
                        <a:t>1 126</a:t>
                      </a:r>
                      <a:endParaRPr lang="ru-RU" sz="800" b="0" i="0" u="none" strike="noStrike" baseline="0">
                        <a:solidFill>
                          <a:srgbClr val="000000"/>
                        </a:solidFill>
                        <a:effectLst/>
                        <a:latin typeface="Arial" panose="020B0604020202020204" pitchFamily="34" charset="0"/>
                      </a:endParaRPr>
                    </a:p>
                  </a:txBody>
                  <a:tcPr marL="9525" marR="9525" marT="9525" marB="0" anchor="ctr"/>
                </a:tc>
                <a:extLst>
                  <a:ext uri="{0D108BD9-81ED-4DB2-BD59-A6C34878D82A}">
                    <a16:rowId xmlns:a16="http://schemas.microsoft.com/office/drawing/2014/main" val="2863614157"/>
                  </a:ext>
                </a:extLst>
              </a:tr>
              <a:tr h="370440">
                <a:tc>
                  <a:txBody>
                    <a:bodyPr/>
                    <a:lstStyle/>
                    <a:p>
                      <a:pPr algn="l" fontAlgn="ctr"/>
                      <a:r>
                        <a:rPr lang="ru-RU" sz="800" b="0" i="0" u="none" strike="noStrike" baseline="0" dirty="0">
                          <a:solidFill>
                            <a:srgbClr val="000000"/>
                          </a:solidFill>
                          <a:effectLst/>
                          <a:latin typeface="Arial" panose="020B0604020202020204" pitchFamily="34" charset="0"/>
                          <a:cs typeface="Arial" panose="020B0604020202020204" pitchFamily="34" charset="0"/>
                        </a:rPr>
                        <a:t>Общий коэффициент смертности</a:t>
                      </a:r>
                      <a:endParaRPr lang="ru-RU" sz="800" b="0" i="0" u="none" strike="noStrike" baseline="0" dirty="0">
                        <a:solidFill>
                          <a:srgbClr val="000000"/>
                        </a:solidFill>
                        <a:effectLst/>
                        <a:latin typeface="Arial" panose="020B0604020202020204" pitchFamily="34" charset="0"/>
                      </a:endParaRPr>
                    </a:p>
                  </a:txBody>
                  <a:tcPr marL="9525" marR="9525" marT="9525" marB="0" anchor="ctr"/>
                </a:tc>
                <a:tc>
                  <a:txBody>
                    <a:bodyPr/>
                    <a:lstStyle/>
                    <a:p>
                      <a:pPr algn="ctr" fontAlgn="ctr"/>
                      <a:r>
                        <a:rPr lang="ru-RU" sz="800" b="0" i="0" u="none" strike="noStrike" baseline="0">
                          <a:solidFill>
                            <a:srgbClr val="000000"/>
                          </a:solidFill>
                          <a:effectLst/>
                          <a:latin typeface="Arial" panose="020B0604020202020204" pitchFamily="34" charset="0"/>
                          <a:cs typeface="Arial" panose="020B0604020202020204" pitchFamily="34" charset="0"/>
                        </a:rPr>
                        <a:t>число умерших на 1000 человек населения</a:t>
                      </a:r>
                      <a:endParaRPr lang="ru-RU" sz="800" b="0" i="0" u="none" strike="noStrike" baseline="0">
                        <a:solidFill>
                          <a:srgbClr val="000000"/>
                        </a:solidFill>
                        <a:effectLst/>
                        <a:latin typeface="Arial" panose="020B0604020202020204" pitchFamily="34" charset="0"/>
                      </a:endParaRPr>
                    </a:p>
                  </a:txBody>
                  <a:tcPr marL="9525" marR="9525" marT="9525" marB="0" anchor="ctr"/>
                </a:tc>
                <a:tc>
                  <a:txBody>
                    <a:bodyPr/>
                    <a:lstStyle/>
                    <a:p>
                      <a:pPr algn="r" fontAlgn="ctr"/>
                      <a:r>
                        <a:rPr lang="ru-RU" sz="800" b="0" i="0" u="none" strike="noStrike" baseline="0">
                          <a:solidFill>
                            <a:srgbClr val="000000"/>
                          </a:solidFill>
                          <a:effectLst/>
                          <a:latin typeface="Arial" panose="020B0604020202020204" pitchFamily="34" charset="0"/>
                          <a:cs typeface="Arial" panose="020B0604020202020204" pitchFamily="34" charset="0"/>
                        </a:rPr>
                        <a:t>11</a:t>
                      </a:r>
                      <a:endParaRPr lang="ru-RU" sz="800" b="0" i="0" u="none" strike="noStrike" baseline="0">
                        <a:solidFill>
                          <a:srgbClr val="000000"/>
                        </a:solidFill>
                        <a:effectLst/>
                        <a:latin typeface="Arial" panose="020B0604020202020204" pitchFamily="34" charset="0"/>
                      </a:endParaRPr>
                    </a:p>
                  </a:txBody>
                  <a:tcPr marL="9525" marR="9525" marT="9525" marB="0" anchor="ctr"/>
                </a:tc>
                <a:tc>
                  <a:txBody>
                    <a:bodyPr/>
                    <a:lstStyle/>
                    <a:p>
                      <a:pPr algn="r" fontAlgn="ctr"/>
                      <a:r>
                        <a:rPr lang="ru-RU" sz="800" b="0" i="0" u="none" strike="noStrike" baseline="0">
                          <a:solidFill>
                            <a:srgbClr val="000000"/>
                          </a:solidFill>
                          <a:effectLst/>
                          <a:latin typeface="Arial" panose="020B0604020202020204" pitchFamily="34" charset="0"/>
                          <a:cs typeface="Arial" panose="020B0604020202020204" pitchFamily="34" charset="0"/>
                        </a:rPr>
                        <a:t>11,1</a:t>
                      </a:r>
                      <a:endParaRPr lang="ru-RU" sz="800" b="0" i="0" u="none" strike="noStrike" baseline="0">
                        <a:solidFill>
                          <a:srgbClr val="000000"/>
                        </a:solidFill>
                        <a:effectLst/>
                        <a:latin typeface="Arial" panose="020B0604020202020204" pitchFamily="34" charset="0"/>
                      </a:endParaRPr>
                    </a:p>
                  </a:txBody>
                  <a:tcPr marL="9525" marR="9525" marT="9525" marB="0" anchor="ctr"/>
                </a:tc>
                <a:tc>
                  <a:txBody>
                    <a:bodyPr/>
                    <a:lstStyle/>
                    <a:p>
                      <a:pPr algn="r" fontAlgn="ctr"/>
                      <a:r>
                        <a:rPr lang="ru-RU" sz="800" b="0" i="0" u="none" strike="noStrike" baseline="0">
                          <a:solidFill>
                            <a:srgbClr val="000000"/>
                          </a:solidFill>
                          <a:effectLst/>
                          <a:latin typeface="Arial" panose="020B0604020202020204" pitchFamily="34" charset="0"/>
                          <a:cs typeface="Arial" panose="020B0604020202020204" pitchFamily="34" charset="0"/>
                        </a:rPr>
                        <a:t>9,6</a:t>
                      </a:r>
                      <a:endParaRPr lang="ru-RU" sz="800" b="0" i="0" u="none" strike="noStrike" baseline="0">
                        <a:solidFill>
                          <a:srgbClr val="000000"/>
                        </a:solidFill>
                        <a:effectLst/>
                        <a:latin typeface="Arial" panose="020B0604020202020204" pitchFamily="34" charset="0"/>
                      </a:endParaRPr>
                    </a:p>
                  </a:txBody>
                  <a:tcPr marL="9525" marR="9525" marT="9525" marB="0" anchor="ctr"/>
                </a:tc>
                <a:tc>
                  <a:txBody>
                    <a:bodyPr/>
                    <a:lstStyle/>
                    <a:p>
                      <a:pPr algn="r" fontAlgn="ctr"/>
                      <a:r>
                        <a:rPr lang="ru-RU" sz="800" b="0" i="0" u="none" strike="noStrike" baseline="0">
                          <a:solidFill>
                            <a:srgbClr val="000000"/>
                          </a:solidFill>
                          <a:effectLst/>
                          <a:latin typeface="Arial" panose="020B0604020202020204" pitchFamily="34" charset="0"/>
                          <a:cs typeface="Arial" panose="020B0604020202020204" pitchFamily="34" charset="0"/>
                        </a:rPr>
                        <a:t>10</a:t>
                      </a:r>
                      <a:endParaRPr lang="ru-RU" sz="800" b="0" i="0" u="none" strike="noStrike" baseline="0">
                        <a:solidFill>
                          <a:srgbClr val="000000"/>
                        </a:solidFill>
                        <a:effectLst/>
                        <a:latin typeface="Arial" panose="020B0604020202020204" pitchFamily="34" charset="0"/>
                      </a:endParaRPr>
                    </a:p>
                  </a:txBody>
                  <a:tcPr marL="9525" marR="9525" marT="9525" marB="0" anchor="ctr"/>
                </a:tc>
                <a:tc>
                  <a:txBody>
                    <a:bodyPr/>
                    <a:lstStyle/>
                    <a:p>
                      <a:pPr algn="r" fontAlgn="ctr"/>
                      <a:r>
                        <a:rPr lang="ru-RU" sz="800" b="0" i="0" u="none" strike="noStrike" baseline="0">
                          <a:solidFill>
                            <a:srgbClr val="000000"/>
                          </a:solidFill>
                          <a:effectLst/>
                          <a:latin typeface="Arial" panose="020B0604020202020204" pitchFamily="34" charset="0"/>
                          <a:cs typeface="Arial" panose="020B0604020202020204" pitchFamily="34" charset="0"/>
                        </a:rPr>
                        <a:t>9,5</a:t>
                      </a:r>
                      <a:endParaRPr lang="ru-RU" sz="800" b="0" i="0" u="none" strike="noStrike" baseline="0">
                        <a:solidFill>
                          <a:srgbClr val="000000"/>
                        </a:solidFill>
                        <a:effectLst/>
                        <a:latin typeface="Arial" panose="020B0604020202020204" pitchFamily="34" charset="0"/>
                      </a:endParaRPr>
                    </a:p>
                  </a:txBody>
                  <a:tcPr marL="9525" marR="9525" marT="9525" marB="0" anchor="ctr"/>
                </a:tc>
                <a:tc>
                  <a:txBody>
                    <a:bodyPr/>
                    <a:lstStyle/>
                    <a:p>
                      <a:pPr algn="r" fontAlgn="ctr"/>
                      <a:r>
                        <a:rPr lang="ru-RU" sz="800" b="0" i="0" u="none" strike="noStrike" baseline="0">
                          <a:solidFill>
                            <a:srgbClr val="000000"/>
                          </a:solidFill>
                          <a:effectLst/>
                          <a:latin typeface="Arial" panose="020B0604020202020204" pitchFamily="34" charset="0"/>
                          <a:cs typeface="Arial" panose="020B0604020202020204" pitchFamily="34" charset="0"/>
                        </a:rPr>
                        <a:t>9,9</a:t>
                      </a:r>
                      <a:endParaRPr lang="ru-RU" sz="800" b="0" i="0" u="none" strike="noStrike" baseline="0">
                        <a:solidFill>
                          <a:srgbClr val="000000"/>
                        </a:solidFill>
                        <a:effectLst/>
                        <a:latin typeface="Arial" panose="020B0604020202020204" pitchFamily="34" charset="0"/>
                      </a:endParaRPr>
                    </a:p>
                  </a:txBody>
                  <a:tcPr marL="9525" marR="9525" marT="9525" marB="0" anchor="ctr"/>
                </a:tc>
                <a:tc>
                  <a:txBody>
                    <a:bodyPr/>
                    <a:lstStyle/>
                    <a:p>
                      <a:pPr algn="r" fontAlgn="ctr"/>
                      <a:r>
                        <a:rPr lang="ru-RU" sz="800" b="0" i="0" u="none" strike="noStrike" baseline="0" dirty="0">
                          <a:solidFill>
                            <a:srgbClr val="000000"/>
                          </a:solidFill>
                          <a:effectLst/>
                          <a:latin typeface="Arial" panose="020B0604020202020204" pitchFamily="34" charset="0"/>
                          <a:cs typeface="Arial" panose="020B0604020202020204" pitchFamily="34" charset="0"/>
                        </a:rPr>
                        <a:t>9,4</a:t>
                      </a:r>
                      <a:endParaRPr lang="ru-RU" sz="800" b="0" i="0" u="none" strike="noStrike" baseline="0" dirty="0">
                        <a:solidFill>
                          <a:srgbClr val="000000"/>
                        </a:solidFill>
                        <a:effectLst/>
                        <a:latin typeface="Arial" panose="020B0604020202020204" pitchFamily="34" charset="0"/>
                      </a:endParaRPr>
                    </a:p>
                  </a:txBody>
                  <a:tcPr marL="9525" marR="9525" marT="9525" marB="0" anchor="ctr"/>
                </a:tc>
                <a:tc>
                  <a:txBody>
                    <a:bodyPr/>
                    <a:lstStyle/>
                    <a:p>
                      <a:pPr algn="r" fontAlgn="ctr"/>
                      <a:r>
                        <a:rPr lang="ru-RU" sz="800" b="0" i="0" u="none" strike="noStrike" baseline="0" dirty="0">
                          <a:solidFill>
                            <a:srgbClr val="000000"/>
                          </a:solidFill>
                          <a:effectLst/>
                          <a:latin typeface="Arial" panose="020B0604020202020204" pitchFamily="34" charset="0"/>
                          <a:cs typeface="Arial" panose="020B0604020202020204" pitchFamily="34" charset="0"/>
                        </a:rPr>
                        <a:t>9,8</a:t>
                      </a:r>
                      <a:endParaRPr lang="ru-RU" sz="800" b="0" i="0" u="none" strike="noStrike" baseline="0" dirty="0">
                        <a:solidFill>
                          <a:srgbClr val="000000"/>
                        </a:solidFill>
                        <a:effectLst/>
                        <a:latin typeface="Arial" panose="020B0604020202020204" pitchFamily="34" charset="0"/>
                      </a:endParaRPr>
                    </a:p>
                  </a:txBody>
                  <a:tcPr marL="9525" marR="9525" marT="9525" marB="0" anchor="ctr"/>
                </a:tc>
                <a:tc>
                  <a:txBody>
                    <a:bodyPr/>
                    <a:lstStyle/>
                    <a:p>
                      <a:pPr algn="r" fontAlgn="ctr"/>
                      <a:r>
                        <a:rPr lang="ru-RU" sz="800" b="0" i="0" u="none" strike="noStrike" baseline="0">
                          <a:solidFill>
                            <a:srgbClr val="000000"/>
                          </a:solidFill>
                          <a:effectLst/>
                          <a:latin typeface="Arial" panose="020B0604020202020204" pitchFamily="34" charset="0"/>
                          <a:cs typeface="Arial" panose="020B0604020202020204" pitchFamily="34" charset="0"/>
                        </a:rPr>
                        <a:t>9,3</a:t>
                      </a:r>
                      <a:endParaRPr lang="ru-RU" sz="800" b="0" i="0" u="none" strike="noStrike" baseline="0">
                        <a:solidFill>
                          <a:srgbClr val="000000"/>
                        </a:solidFill>
                        <a:effectLst/>
                        <a:latin typeface="Arial" panose="020B0604020202020204" pitchFamily="34" charset="0"/>
                      </a:endParaRPr>
                    </a:p>
                  </a:txBody>
                  <a:tcPr marL="9525" marR="9525" marT="9525" marB="0" anchor="ctr"/>
                </a:tc>
                <a:extLst>
                  <a:ext uri="{0D108BD9-81ED-4DB2-BD59-A6C34878D82A}">
                    <a16:rowId xmlns:a16="http://schemas.microsoft.com/office/drawing/2014/main" val="1452794486"/>
                  </a:ext>
                </a:extLst>
              </a:tr>
              <a:tr h="283941">
                <a:tc>
                  <a:txBody>
                    <a:bodyPr/>
                    <a:lstStyle/>
                    <a:p>
                      <a:pPr algn="l" fontAlgn="ctr"/>
                      <a:r>
                        <a:rPr lang="ru-RU" sz="800" b="0" i="0" u="none" strike="noStrike" baseline="0">
                          <a:solidFill>
                            <a:srgbClr val="000000"/>
                          </a:solidFill>
                          <a:effectLst/>
                          <a:latin typeface="Arial" panose="020B0604020202020204" pitchFamily="34" charset="0"/>
                          <a:cs typeface="Arial" panose="020B0604020202020204" pitchFamily="34" charset="0"/>
                        </a:rPr>
                        <a:t> Естественный прирост (убыль) населения</a:t>
                      </a:r>
                      <a:endParaRPr lang="ru-RU" sz="800" b="0" i="0" u="none" strike="noStrike" baseline="0">
                        <a:solidFill>
                          <a:srgbClr val="000000"/>
                        </a:solidFill>
                        <a:effectLst/>
                        <a:latin typeface="Arial" panose="020B0604020202020204" pitchFamily="34" charset="0"/>
                      </a:endParaRPr>
                    </a:p>
                  </a:txBody>
                  <a:tcPr marL="9525" marR="9525" marT="9525" marB="0" anchor="ctr"/>
                </a:tc>
                <a:tc>
                  <a:txBody>
                    <a:bodyPr/>
                    <a:lstStyle/>
                    <a:p>
                      <a:pPr algn="ctr" fontAlgn="ctr"/>
                      <a:r>
                        <a:rPr lang="ru-RU" sz="800" b="0" i="0" u="none" strike="noStrike" baseline="0">
                          <a:solidFill>
                            <a:srgbClr val="000000"/>
                          </a:solidFill>
                          <a:effectLst/>
                          <a:latin typeface="Arial" panose="020B0604020202020204" pitchFamily="34" charset="0"/>
                          <a:cs typeface="Arial" panose="020B0604020202020204" pitchFamily="34" charset="0"/>
                        </a:rPr>
                        <a:t>человек</a:t>
                      </a:r>
                      <a:endParaRPr lang="ru-RU" sz="800" b="0" i="0" u="none" strike="noStrike" baseline="0">
                        <a:solidFill>
                          <a:srgbClr val="000000"/>
                        </a:solidFill>
                        <a:effectLst/>
                        <a:latin typeface="Arial" panose="020B0604020202020204" pitchFamily="34" charset="0"/>
                      </a:endParaRPr>
                    </a:p>
                  </a:txBody>
                  <a:tcPr marL="9525" marR="9525" marT="9525" marB="0" anchor="ctr"/>
                </a:tc>
                <a:tc>
                  <a:txBody>
                    <a:bodyPr/>
                    <a:lstStyle/>
                    <a:p>
                      <a:pPr algn="r" fontAlgn="ctr"/>
                      <a:r>
                        <a:rPr lang="ru-RU" sz="800" b="0" i="0" u="none" strike="noStrike" baseline="0">
                          <a:solidFill>
                            <a:srgbClr val="000000"/>
                          </a:solidFill>
                          <a:effectLst/>
                          <a:latin typeface="Arial" panose="020B0604020202020204" pitchFamily="34" charset="0"/>
                          <a:cs typeface="Arial" panose="020B0604020202020204" pitchFamily="34" charset="0"/>
                        </a:rPr>
                        <a:t>-190</a:t>
                      </a:r>
                      <a:endParaRPr lang="ru-RU" sz="800" b="0" i="0" u="none" strike="noStrike" baseline="0">
                        <a:solidFill>
                          <a:srgbClr val="000000"/>
                        </a:solidFill>
                        <a:effectLst/>
                        <a:latin typeface="Arial" panose="020B0604020202020204" pitchFamily="34" charset="0"/>
                      </a:endParaRPr>
                    </a:p>
                  </a:txBody>
                  <a:tcPr marL="9525" marR="9525" marT="9525" marB="0" anchor="ctr"/>
                </a:tc>
                <a:tc>
                  <a:txBody>
                    <a:bodyPr/>
                    <a:lstStyle/>
                    <a:p>
                      <a:pPr algn="r" fontAlgn="ctr"/>
                      <a:r>
                        <a:rPr lang="ru-RU" sz="800" b="0" i="0" u="none" strike="noStrike" baseline="0">
                          <a:solidFill>
                            <a:srgbClr val="000000"/>
                          </a:solidFill>
                          <a:effectLst/>
                          <a:latin typeface="Arial" panose="020B0604020202020204" pitchFamily="34" charset="0"/>
                          <a:cs typeface="Arial" panose="020B0604020202020204" pitchFamily="34" charset="0"/>
                        </a:rPr>
                        <a:t>-508</a:t>
                      </a:r>
                      <a:endParaRPr lang="ru-RU" sz="800" b="0" i="0" u="none" strike="noStrike" baseline="0">
                        <a:solidFill>
                          <a:srgbClr val="000000"/>
                        </a:solidFill>
                        <a:effectLst/>
                        <a:latin typeface="Arial" panose="020B0604020202020204" pitchFamily="34" charset="0"/>
                      </a:endParaRPr>
                    </a:p>
                  </a:txBody>
                  <a:tcPr marL="9525" marR="9525" marT="9525" marB="0" anchor="ctr"/>
                </a:tc>
                <a:tc>
                  <a:txBody>
                    <a:bodyPr/>
                    <a:lstStyle/>
                    <a:p>
                      <a:pPr algn="r" fontAlgn="ctr"/>
                      <a:r>
                        <a:rPr lang="ru-RU" sz="800" b="0" i="0" u="none" strike="noStrike" baseline="0">
                          <a:solidFill>
                            <a:srgbClr val="000000"/>
                          </a:solidFill>
                          <a:effectLst/>
                          <a:latin typeface="Arial" panose="020B0604020202020204" pitchFamily="34" charset="0"/>
                          <a:cs typeface="Arial" panose="020B0604020202020204" pitchFamily="34" charset="0"/>
                        </a:rPr>
                        <a:t>-301</a:t>
                      </a:r>
                      <a:endParaRPr lang="ru-RU" sz="800" b="0" i="0" u="none" strike="noStrike" baseline="0">
                        <a:solidFill>
                          <a:srgbClr val="000000"/>
                        </a:solidFill>
                        <a:effectLst/>
                        <a:latin typeface="Arial" panose="020B0604020202020204" pitchFamily="34" charset="0"/>
                      </a:endParaRPr>
                    </a:p>
                  </a:txBody>
                  <a:tcPr marL="9525" marR="9525" marT="9525" marB="0" anchor="ctr"/>
                </a:tc>
                <a:tc>
                  <a:txBody>
                    <a:bodyPr/>
                    <a:lstStyle/>
                    <a:p>
                      <a:pPr algn="r" fontAlgn="ctr"/>
                      <a:r>
                        <a:rPr lang="ru-RU" sz="800" b="0" i="0" u="none" strike="noStrike" baseline="0">
                          <a:solidFill>
                            <a:srgbClr val="000000"/>
                          </a:solidFill>
                          <a:effectLst/>
                          <a:latin typeface="Arial" panose="020B0604020202020204" pitchFamily="34" charset="0"/>
                          <a:cs typeface="Arial" panose="020B0604020202020204" pitchFamily="34" charset="0"/>
                        </a:rPr>
                        <a:t>-352</a:t>
                      </a:r>
                      <a:endParaRPr lang="ru-RU" sz="800" b="0" i="0" u="none" strike="noStrike" baseline="0">
                        <a:solidFill>
                          <a:srgbClr val="000000"/>
                        </a:solidFill>
                        <a:effectLst/>
                        <a:latin typeface="Arial" panose="020B0604020202020204" pitchFamily="34" charset="0"/>
                      </a:endParaRPr>
                    </a:p>
                  </a:txBody>
                  <a:tcPr marL="9525" marR="9525" marT="9525" marB="0" anchor="ctr"/>
                </a:tc>
                <a:tc>
                  <a:txBody>
                    <a:bodyPr/>
                    <a:lstStyle/>
                    <a:p>
                      <a:pPr algn="r" fontAlgn="ctr"/>
                      <a:r>
                        <a:rPr lang="ru-RU" sz="800" b="0" i="0" u="none" strike="noStrike" baseline="0">
                          <a:solidFill>
                            <a:srgbClr val="000000"/>
                          </a:solidFill>
                          <a:effectLst/>
                          <a:latin typeface="Arial" panose="020B0604020202020204" pitchFamily="34" charset="0"/>
                          <a:cs typeface="Arial" panose="020B0604020202020204" pitchFamily="34" charset="0"/>
                        </a:rPr>
                        <a:t>-292</a:t>
                      </a:r>
                      <a:endParaRPr lang="ru-RU" sz="800" b="0" i="0" u="none" strike="noStrike" baseline="0">
                        <a:solidFill>
                          <a:srgbClr val="000000"/>
                        </a:solidFill>
                        <a:effectLst/>
                        <a:latin typeface="Arial" panose="020B0604020202020204" pitchFamily="34" charset="0"/>
                      </a:endParaRPr>
                    </a:p>
                  </a:txBody>
                  <a:tcPr marL="9525" marR="9525" marT="9525" marB="0" anchor="ctr"/>
                </a:tc>
                <a:tc>
                  <a:txBody>
                    <a:bodyPr/>
                    <a:lstStyle/>
                    <a:p>
                      <a:pPr algn="r" fontAlgn="ctr"/>
                      <a:r>
                        <a:rPr lang="ru-RU" sz="800" b="0" i="0" u="none" strike="noStrike" baseline="0">
                          <a:solidFill>
                            <a:srgbClr val="000000"/>
                          </a:solidFill>
                          <a:effectLst/>
                          <a:latin typeface="Arial" panose="020B0604020202020204" pitchFamily="34" charset="0"/>
                          <a:cs typeface="Arial" panose="020B0604020202020204" pitchFamily="34" charset="0"/>
                        </a:rPr>
                        <a:t>-350</a:t>
                      </a:r>
                      <a:endParaRPr lang="ru-RU" sz="800" b="0" i="0" u="none" strike="noStrike" baseline="0">
                        <a:solidFill>
                          <a:srgbClr val="000000"/>
                        </a:solidFill>
                        <a:effectLst/>
                        <a:latin typeface="Arial" panose="020B0604020202020204" pitchFamily="34" charset="0"/>
                      </a:endParaRPr>
                    </a:p>
                  </a:txBody>
                  <a:tcPr marL="9525" marR="9525" marT="9525" marB="0" anchor="ctr"/>
                </a:tc>
                <a:tc>
                  <a:txBody>
                    <a:bodyPr/>
                    <a:lstStyle/>
                    <a:p>
                      <a:pPr algn="r" fontAlgn="ctr"/>
                      <a:r>
                        <a:rPr lang="ru-RU" sz="800" b="0" i="0" u="none" strike="noStrike" baseline="0">
                          <a:solidFill>
                            <a:srgbClr val="000000"/>
                          </a:solidFill>
                          <a:effectLst/>
                          <a:latin typeface="Arial" panose="020B0604020202020204" pitchFamily="34" charset="0"/>
                          <a:cs typeface="Arial" panose="020B0604020202020204" pitchFamily="34" charset="0"/>
                        </a:rPr>
                        <a:t>-290</a:t>
                      </a:r>
                      <a:endParaRPr lang="ru-RU" sz="800" b="0" i="0" u="none" strike="noStrike" baseline="0">
                        <a:solidFill>
                          <a:srgbClr val="000000"/>
                        </a:solidFill>
                        <a:effectLst/>
                        <a:latin typeface="Arial" panose="020B0604020202020204" pitchFamily="34" charset="0"/>
                      </a:endParaRPr>
                    </a:p>
                  </a:txBody>
                  <a:tcPr marL="9525" marR="9525" marT="9525" marB="0" anchor="ctr"/>
                </a:tc>
                <a:tc>
                  <a:txBody>
                    <a:bodyPr/>
                    <a:lstStyle/>
                    <a:p>
                      <a:pPr algn="r" fontAlgn="ctr"/>
                      <a:r>
                        <a:rPr lang="ru-RU" sz="800" b="0" i="0" u="none" strike="noStrike" baseline="0">
                          <a:solidFill>
                            <a:srgbClr val="000000"/>
                          </a:solidFill>
                          <a:effectLst/>
                          <a:latin typeface="Arial" panose="020B0604020202020204" pitchFamily="34" charset="0"/>
                          <a:cs typeface="Arial" panose="020B0604020202020204" pitchFamily="34" charset="0"/>
                        </a:rPr>
                        <a:t>-341</a:t>
                      </a:r>
                      <a:endParaRPr lang="ru-RU" sz="800" b="0" i="0" u="none" strike="noStrike" baseline="0">
                        <a:solidFill>
                          <a:srgbClr val="000000"/>
                        </a:solidFill>
                        <a:effectLst/>
                        <a:latin typeface="Arial" panose="020B0604020202020204" pitchFamily="34" charset="0"/>
                      </a:endParaRPr>
                    </a:p>
                  </a:txBody>
                  <a:tcPr marL="9525" marR="9525" marT="9525" marB="0" anchor="ctr"/>
                </a:tc>
                <a:tc>
                  <a:txBody>
                    <a:bodyPr/>
                    <a:lstStyle/>
                    <a:p>
                      <a:pPr algn="r" fontAlgn="ctr"/>
                      <a:r>
                        <a:rPr lang="ru-RU" sz="800" b="0" i="0" u="none" strike="noStrike" baseline="0" dirty="0">
                          <a:solidFill>
                            <a:srgbClr val="000000"/>
                          </a:solidFill>
                          <a:effectLst/>
                          <a:latin typeface="Arial" panose="020B0604020202020204" pitchFamily="34" charset="0"/>
                          <a:cs typeface="Arial" panose="020B0604020202020204" pitchFamily="34" charset="0"/>
                        </a:rPr>
                        <a:t>-268</a:t>
                      </a:r>
                      <a:endParaRPr lang="ru-RU" sz="800" b="0" i="0" u="none" strike="noStrike" baseline="0" dirty="0">
                        <a:solidFill>
                          <a:srgbClr val="000000"/>
                        </a:solidFill>
                        <a:effectLst/>
                        <a:latin typeface="Arial" panose="020B0604020202020204" pitchFamily="34" charset="0"/>
                      </a:endParaRPr>
                    </a:p>
                  </a:txBody>
                  <a:tcPr marL="9525" marR="9525" marT="9525" marB="0" anchor="ctr"/>
                </a:tc>
                <a:extLst>
                  <a:ext uri="{0D108BD9-81ED-4DB2-BD59-A6C34878D82A}">
                    <a16:rowId xmlns:a16="http://schemas.microsoft.com/office/drawing/2014/main" val="1968676604"/>
                  </a:ext>
                </a:extLst>
              </a:tr>
              <a:tr h="250094">
                <a:tc>
                  <a:txBody>
                    <a:bodyPr/>
                    <a:lstStyle/>
                    <a:p>
                      <a:pPr algn="l" fontAlgn="ctr"/>
                      <a:r>
                        <a:rPr lang="ru-RU" sz="800" b="0" i="0" u="none" strike="noStrike" baseline="0">
                          <a:solidFill>
                            <a:srgbClr val="000000"/>
                          </a:solidFill>
                          <a:effectLst/>
                          <a:latin typeface="Arial" panose="020B0604020202020204" pitchFamily="34" charset="0"/>
                          <a:cs typeface="Arial" panose="020B0604020202020204" pitchFamily="34" charset="0"/>
                        </a:rPr>
                        <a:t> Коэффициент естественного прироста (убыли) населения</a:t>
                      </a:r>
                      <a:endParaRPr lang="ru-RU" sz="800" b="0" i="0" u="none" strike="noStrike" baseline="0">
                        <a:solidFill>
                          <a:srgbClr val="000000"/>
                        </a:solidFill>
                        <a:effectLst/>
                        <a:latin typeface="Arial" panose="020B0604020202020204" pitchFamily="34" charset="0"/>
                      </a:endParaRPr>
                    </a:p>
                  </a:txBody>
                  <a:tcPr marL="9525" marR="9525" marT="9525" marB="0" anchor="ctr"/>
                </a:tc>
                <a:tc>
                  <a:txBody>
                    <a:bodyPr/>
                    <a:lstStyle/>
                    <a:p>
                      <a:pPr algn="ctr" fontAlgn="ctr"/>
                      <a:r>
                        <a:rPr lang="ru-RU" sz="800" b="0" i="0" u="none" strike="noStrike" baseline="0">
                          <a:solidFill>
                            <a:srgbClr val="000000"/>
                          </a:solidFill>
                          <a:effectLst/>
                          <a:latin typeface="Arial" panose="020B0604020202020204" pitchFamily="34" charset="0"/>
                          <a:cs typeface="Arial" panose="020B0604020202020204" pitchFamily="34" charset="0"/>
                        </a:rPr>
                        <a:t>на 1000 человек населения</a:t>
                      </a:r>
                      <a:endParaRPr lang="ru-RU" sz="800" b="0" i="0" u="none" strike="noStrike" baseline="0">
                        <a:solidFill>
                          <a:srgbClr val="000000"/>
                        </a:solidFill>
                        <a:effectLst/>
                        <a:latin typeface="Arial" panose="020B0604020202020204" pitchFamily="34" charset="0"/>
                      </a:endParaRPr>
                    </a:p>
                  </a:txBody>
                  <a:tcPr marL="9525" marR="9525" marT="9525" marB="0" anchor="ctr"/>
                </a:tc>
                <a:tc>
                  <a:txBody>
                    <a:bodyPr/>
                    <a:lstStyle/>
                    <a:p>
                      <a:pPr algn="r" fontAlgn="ctr"/>
                      <a:r>
                        <a:rPr lang="ru-RU" sz="800" b="0" i="0" u="none" strike="noStrike" baseline="0">
                          <a:solidFill>
                            <a:srgbClr val="000000"/>
                          </a:solidFill>
                          <a:effectLst/>
                          <a:latin typeface="Arial" panose="020B0604020202020204" pitchFamily="34" charset="0"/>
                          <a:cs typeface="Arial" panose="020B0604020202020204" pitchFamily="34" charset="0"/>
                        </a:rPr>
                        <a:t>-1,6</a:t>
                      </a:r>
                      <a:endParaRPr lang="ru-RU" sz="800" b="0" i="0" u="none" strike="noStrike" baseline="0">
                        <a:solidFill>
                          <a:srgbClr val="000000"/>
                        </a:solidFill>
                        <a:effectLst/>
                        <a:latin typeface="Arial" panose="020B0604020202020204" pitchFamily="34" charset="0"/>
                      </a:endParaRPr>
                    </a:p>
                  </a:txBody>
                  <a:tcPr marL="9525" marR="9525" marT="9525" marB="0" anchor="ctr"/>
                </a:tc>
                <a:tc>
                  <a:txBody>
                    <a:bodyPr/>
                    <a:lstStyle/>
                    <a:p>
                      <a:pPr algn="r" fontAlgn="ctr"/>
                      <a:r>
                        <a:rPr lang="ru-RU" sz="800" b="0" i="0" u="none" strike="noStrike" baseline="0">
                          <a:solidFill>
                            <a:srgbClr val="000000"/>
                          </a:solidFill>
                          <a:effectLst/>
                          <a:latin typeface="Arial" panose="020B0604020202020204" pitchFamily="34" charset="0"/>
                          <a:cs typeface="Arial" panose="020B0604020202020204" pitchFamily="34" charset="0"/>
                        </a:rPr>
                        <a:t>-4,3</a:t>
                      </a:r>
                      <a:endParaRPr lang="ru-RU" sz="800" b="0" i="0" u="none" strike="noStrike" baseline="0">
                        <a:solidFill>
                          <a:srgbClr val="000000"/>
                        </a:solidFill>
                        <a:effectLst/>
                        <a:latin typeface="Arial" panose="020B0604020202020204" pitchFamily="34" charset="0"/>
                      </a:endParaRPr>
                    </a:p>
                  </a:txBody>
                  <a:tcPr marL="9525" marR="9525" marT="9525" marB="0" anchor="ctr"/>
                </a:tc>
                <a:tc>
                  <a:txBody>
                    <a:bodyPr/>
                    <a:lstStyle/>
                    <a:p>
                      <a:pPr algn="r" fontAlgn="ctr"/>
                      <a:r>
                        <a:rPr lang="ru-RU" sz="800" b="0" i="0" u="none" strike="noStrike" baseline="0">
                          <a:solidFill>
                            <a:srgbClr val="000000"/>
                          </a:solidFill>
                          <a:effectLst/>
                          <a:latin typeface="Arial" panose="020B0604020202020204" pitchFamily="34" charset="0"/>
                          <a:cs typeface="Arial" panose="020B0604020202020204" pitchFamily="34" charset="0"/>
                        </a:rPr>
                        <a:t>-2,5</a:t>
                      </a:r>
                      <a:endParaRPr lang="ru-RU" sz="800" b="0" i="0" u="none" strike="noStrike" baseline="0">
                        <a:solidFill>
                          <a:srgbClr val="000000"/>
                        </a:solidFill>
                        <a:effectLst/>
                        <a:latin typeface="Arial" panose="020B0604020202020204" pitchFamily="34" charset="0"/>
                      </a:endParaRPr>
                    </a:p>
                  </a:txBody>
                  <a:tcPr marL="9525" marR="9525" marT="9525" marB="0" anchor="ctr"/>
                </a:tc>
                <a:tc>
                  <a:txBody>
                    <a:bodyPr/>
                    <a:lstStyle/>
                    <a:p>
                      <a:pPr algn="r" fontAlgn="ctr"/>
                      <a:r>
                        <a:rPr lang="ru-RU" sz="800" b="0" i="0" u="none" strike="noStrike" baseline="0">
                          <a:solidFill>
                            <a:srgbClr val="000000"/>
                          </a:solidFill>
                          <a:effectLst/>
                          <a:latin typeface="Arial" panose="020B0604020202020204" pitchFamily="34" charset="0"/>
                          <a:cs typeface="Arial" panose="020B0604020202020204" pitchFamily="34" charset="0"/>
                        </a:rPr>
                        <a:t>-2,9</a:t>
                      </a:r>
                      <a:endParaRPr lang="ru-RU" sz="800" b="0" i="0" u="none" strike="noStrike" baseline="0">
                        <a:solidFill>
                          <a:srgbClr val="000000"/>
                        </a:solidFill>
                        <a:effectLst/>
                        <a:latin typeface="Arial" panose="020B0604020202020204" pitchFamily="34" charset="0"/>
                      </a:endParaRPr>
                    </a:p>
                  </a:txBody>
                  <a:tcPr marL="9525" marR="9525" marT="9525" marB="0" anchor="ctr"/>
                </a:tc>
                <a:tc>
                  <a:txBody>
                    <a:bodyPr/>
                    <a:lstStyle/>
                    <a:p>
                      <a:pPr algn="r" fontAlgn="ctr"/>
                      <a:r>
                        <a:rPr lang="ru-RU" sz="800" b="0" i="0" u="none" strike="noStrike" baseline="0">
                          <a:solidFill>
                            <a:srgbClr val="000000"/>
                          </a:solidFill>
                          <a:effectLst/>
                          <a:latin typeface="Arial" panose="020B0604020202020204" pitchFamily="34" charset="0"/>
                          <a:cs typeface="Arial" panose="020B0604020202020204" pitchFamily="34" charset="0"/>
                        </a:rPr>
                        <a:t>-2,4</a:t>
                      </a:r>
                      <a:endParaRPr lang="ru-RU" sz="800" b="0" i="0" u="none" strike="noStrike" baseline="0">
                        <a:solidFill>
                          <a:srgbClr val="000000"/>
                        </a:solidFill>
                        <a:effectLst/>
                        <a:latin typeface="Arial" panose="020B0604020202020204" pitchFamily="34" charset="0"/>
                      </a:endParaRPr>
                    </a:p>
                  </a:txBody>
                  <a:tcPr marL="9525" marR="9525" marT="9525" marB="0" anchor="ctr"/>
                </a:tc>
                <a:tc>
                  <a:txBody>
                    <a:bodyPr/>
                    <a:lstStyle/>
                    <a:p>
                      <a:pPr algn="r" fontAlgn="ctr"/>
                      <a:r>
                        <a:rPr lang="ru-RU" sz="800" b="0" i="0" u="none" strike="noStrike" baseline="0">
                          <a:solidFill>
                            <a:srgbClr val="000000"/>
                          </a:solidFill>
                          <a:effectLst/>
                          <a:latin typeface="Arial" panose="020B0604020202020204" pitchFamily="34" charset="0"/>
                          <a:cs typeface="Arial" panose="020B0604020202020204" pitchFamily="34" charset="0"/>
                        </a:rPr>
                        <a:t>-2,9</a:t>
                      </a:r>
                      <a:endParaRPr lang="ru-RU" sz="800" b="0" i="0" u="none" strike="noStrike" baseline="0">
                        <a:solidFill>
                          <a:srgbClr val="000000"/>
                        </a:solidFill>
                        <a:effectLst/>
                        <a:latin typeface="Arial" panose="020B0604020202020204" pitchFamily="34" charset="0"/>
                      </a:endParaRPr>
                    </a:p>
                  </a:txBody>
                  <a:tcPr marL="9525" marR="9525" marT="9525" marB="0" anchor="ctr"/>
                </a:tc>
                <a:tc>
                  <a:txBody>
                    <a:bodyPr/>
                    <a:lstStyle/>
                    <a:p>
                      <a:pPr algn="r" fontAlgn="ctr"/>
                      <a:r>
                        <a:rPr lang="ru-RU" sz="800" b="0" i="0" u="none" strike="noStrike" baseline="0">
                          <a:solidFill>
                            <a:srgbClr val="000000"/>
                          </a:solidFill>
                          <a:effectLst/>
                          <a:latin typeface="Arial" panose="020B0604020202020204" pitchFamily="34" charset="0"/>
                          <a:cs typeface="Arial" panose="020B0604020202020204" pitchFamily="34" charset="0"/>
                        </a:rPr>
                        <a:t>-2,4</a:t>
                      </a:r>
                      <a:endParaRPr lang="ru-RU" sz="800" b="0" i="0" u="none" strike="noStrike" baseline="0">
                        <a:solidFill>
                          <a:srgbClr val="000000"/>
                        </a:solidFill>
                        <a:effectLst/>
                        <a:latin typeface="Arial" panose="020B0604020202020204" pitchFamily="34" charset="0"/>
                      </a:endParaRPr>
                    </a:p>
                  </a:txBody>
                  <a:tcPr marL="9525" marR="9525" marT="9525" marB="0" anchor="ctr"/>
                </a:tc>
                <a:tc>
                  <a:txBody>
                    <a:bodyPr/>
                    <a:lstStyle/>
                    <a:p>
                      <a:pPr algn="r" fontAlgn="ctr"/>
                      <a:r>
                        <a:rPr lang="ru-RU" sz="800" b="0" i="0" u="none" strike="noStrike" baseline="0">
                          <a:solidFill>
                            <a:srgbClr val="000000"/>
                          </a:solidFill>
                          <a:effectLst/>
                          <a:latin typeface="Arial" panose="020B0604020202020204" pitchFamily="34" charset="0"/>
                          <a:cs typeface="Arial" panose="020B0604020202020204" pitchFamily="34" charset="0"/>
                        </a:rPr>
                        <a:t>-2,8</a:t>
                      </a:r>
                      <a:endParaRPr lang="ru-RU" sz="800" b="0" i="0" u="none" strike="noStrike" baseline="0">
                        <a:solidFill>
                          <a:srgbClr val="000000"/>
                        </a:solidFill>
                        <a:effectLst/>
                        <a:latin typeface="Arial" panose="020B0604020202020204" pitchFamily="34" charset="0"/>
                      </a:endParaRPr>
                    </a:p>
                  </a:txBody>
                  <a:tcPr marL="9525" marR="9525" marT="9525" marB="0" anchor="ctr"/>
                </a:tc>
                <a:tc>
                  <a:txBody>
                    <a:bodyPr/>
                    <a:lstStyle/>
                    <a:p>
                      <a:pPr algn="r" fontAlgn="ctr"/>
                      <a:r>
                        <a:rPr lang="ru-RU" sz="800" b="0" i="0" u="none" strike="noStrike" baseline="0" dirty="0">
                          <a:solidFill>
                            <a:srgbClr val="000000"/>
                          </a:solidFill>
                          <a:effectLst/>
                          <a:latin typeface="Arial" panose="020B0604020202020204" pitchFamily="34" charset="0"/>
                          <a:cs typeface="Arial" panose="020B0604020202020204" pitchFamily="34" charset="0"/>
                        </a:rPr>
                        <a:t>-2,2</a:t>
                      </a:r>
                      <a:endParaRPr lang="ru-RU" sz="800" b="0" i="0" u="none" strike="noStrike" baseline="0" dirty="0">
                        <a:solidFill>
                          <a:srgbClr val="000000"/>
                        </a:solidFill>
                        <a:effectLst/>
                        <a:latin typeface="Arial" panose="020B0604020202020204" pitchFamily="34" charset="0"/>
                      </a:endParaRPr>
                    </a:p>
                  </a:txBody>
                  <a:tcPr marL="9525" marR="9525" marT="9525" marB="0" anchor="ctr"/>
                </a:tc>
                <a:extLst>
                  <a:ext uri="{0D108BD9-81ED-4DB2-BD59-A6C34878D82A}">
                    <a16:rowId xmlns:a16="http://schemas.microsoft.com/office/drawing/2014/main" val="3720615212"/>
                  </a:ext>
                </a:extLst>
              </a:tr>
              <a:tr h="186160">
                <a:tc>
                  <a:txBody>
                    <a:bodyPr/>
                    <a:lstStyle/>
                    <a:p>
                      <a:pPr algn="l" fontAlgn="ctr"/>
                      <a:r>
                        <a:rPr lang="ru-RU" sz="800" b="0" i="0" u="none" strike="noStrike" baseline="0">
                          <a:solidFill>
                            <a:srgbClr val="000000"/>
                          </a:solidFill>
                          <a:effectLst/>
                          <a:latin typeface="Arial" panose="020B0604020202020204" pitchFamily="34" charset="0"/>
                          <a:cs typeface="Arial" panose="020B0604020202020204" pitchFamily="34" charset="0"/>
                        </a:rPr>
                        <a:t> Миграционный прирост (убыль) населения</a:t>
                      </a:r>
                      <a:endParaRPr lang="ru-RU" sz="800" b="0" i="0" u="none" strike="noStrike" baseline="0">
                        <a:solidFill>
                          <a:srgbClr val="000000"/>
                        </a:solidFill>
                        <a:effectLst/>
                        <a:latin typeface="Arial" panose="020B0604020202020204" pitchFamily="34" charset="0"/>
                      </a:endParaRPr>
                    </a:p>
                  </a:txBody>
                  <a:tcPr marL="9525" marR="9525" marT="9525" marB="0" anchor="ctr"/>
                </a:tc>
                <a:tc>
                  <a:txBody>
                    <a:bodyPr/>
                    <a:lstStyle/>
                    <a:p>
                      <a:pPr algn="ctr" fontAlgn="ctr"/>
                      <a:r>
                        <a:rPr lang="ru-RU" sz="800" b="0" i="0" u="none" strike="noStrike" baseline="0">
                          <a:solidFill>
                            <a:srgbClr val="000000"/>
                          </a:solidFill>
                          <a:effectLst/>
                          <a:latin typeface="Arial" panose="020B0604020202020204" pitchFamily="34" charset="0"/>
                          <a:cs typeface="Arial" panose="020B0604020202020204" pitchFamily="34" charset="0"/>
                        </a:rPr>
                        <a:t>человек</a:t>
                      </a:r>
                      <a:endParaRPr lang="ru-RU" sz="800" b="0" i="0" u="none" strike="noStrike" baseline="0">
                        <a:solidFill>
                          <a:srgbClr val="000000"/>
                        </a:solidFill>
                        <a:effectLst/>
                        <a:latin typeface="Arial" panose="020B0604020202020204" pitchFamily="34" charset="0"/>
                      </a:endParaRPr>
                    </a:p>
                  </a:txBody>
                  <a:tcPr marL="9525" marR="9525" marT="9525" marB="0" anchor="ctr"/>
                </a:tc>
                <a:tc>
                  <a:txBody>
                    <a:bodyPr/>
                    <a:lstStyle/>
                    <a:p>
                      <a:pPr algn="r" fontAlgn="ctr"/>
                      <a:r>
                        <a:rPr lang="ru-RU" sz="800" b="0" i="0" u="none" strike="noStrike" baseline="0">
                          <a:solidFill>
                            <a:srgbClr val="000000"/>
                          </a:solidFill>
                          <a:effectLst/>
                          <a:latin typeface="Arial" panose="020B0604020202020204" pitchFamily="34" charset="0"/>
                          <a:cs typeface="Arial" panose="020B0604020202020204" pitchFamily="34" charset="0"/>
                        </a:rPr>
                        <a:t>1 936</a:t>
                      </a:r>
                      <a:endParaRPr lang="ru-RU" sz="800" b="0" i="0" u="none" strike="noStrike" baseline="0">
                        <a:solidFill>
                          <a:srgbClr val="000000"/>
                        </a:solidFill>
                        <a:effectLst/>
                        <a:latin typeface="Arial" panose="020B0604020202020204" pitchFamily="34" charset="0"/>
                      </a:endParaRPr>
                    </a:p>
                  </a:txBody>
                  <a:tcPr marL="9525" marR="9525" marT="9525" marB="0" anchor="ctr"/>
                </a:tc>
                <a:tc>
                  <a:txBody>
                    <a:bodyPr/>
                    <a:lstStyle/>
                    <a:p>
                      <a:pPr algn="r" fontAlgn="ctr"/>
                      <a:r>
                        <a:rPr lang="ru-RU" sz="800" b="0" i="0" u="none" strike="noStrike" baseline="0">
                          <a:solidFill>
                            <a:srgbClr val="000000"/>
                          </a:solidFill>
                          <a:effectLst/>
                          <a:latin typeface="Arial" panose="020B0604020202020204" pitchFamily="34" charset="0"/>
                          <a:cs typeface="Arial" panose="020B0604020202020204" pitchFamily="34" charset="0"/>
                        </a:rPr>
                        <a:t>3 037</a:t>
                      </a:r>
                      <a:endParaRPr lang="ru-RU" sz="800" b="0" i="0" u="none" strike="noStrike" baseline="0">
                        <a:solidFill>
                          <a:srgbClr val="000000"/>
                        </a:solidFill>
                        <a:effectLst/>
                        <a:latin typeface="Arial" panose="020B0604020202020204" pitchFamily="34" charset="0"/>
                      </a:endParaRPr>
                    </a:p>
                  </a:txBody>
                  <a:tcPr marL="9525" marR="9525" marT="9525" marB="0" anchor="ctr"/>
                </a:tc>
                <a:tc>
                  <a:txBody>
                    <a:bodyPr/>
                    <a:lstStyle/>
                    <a:p>
                      <a:pPr algn="r" fontAlgn="ctr"/>
                      <a:r>
                        <a:rPr lang="ru-RU" sz="800" b="0" i="0" u="none" strike="noStrike" baseline="0">
                          <a:solidFill>
                            <a:srgbClr val="000000"/>
                          </a:solidFill>
                          <a:effectLst/>
                          <a:latin typeface="Arial" panose="020B0604020202020204" pitchFamily="34" charset="0"/>
                          <a:cs typeface="Arial" panose="020B0604020202020204" pitchFamily="34" charset="0"/>
                        </a:rPr>
                        <a:t>-978</a:t>
                      </a:r>
                      <a:endParaRPr lang="ru-RU" sz="800" b="0" i="0" u="none" strike="noStrike" baseline="0">
                        <a:solidFill>
                          <a:srgbClr val="000000"/>
                        </a:solidFill>
                        <a:effectLst/>
                        <a:latin typeface="Arial" panose="020B0604020202020204" pitchFamily="34" charset="0"/>
                      </a:endParaRPr>
                    </a:p>
                  </a:txBody>
                  <a:tcPr marL="9525" marR="9525" marT="9525" marB="0" anchor="ctr"/>
                </a:tc>
                <a:tc>
                  <a:txBody>
                    <a:bodyPr/>
                    <a:lstStyle/>
                    <a:p>
                      <a:pPr algn="r" fontAlgn="ctr"/>
                      <a:r>
                        <a:rPr lang="ru-RU" sz="800" b="0" i="0" u="none" strike="noStrike" baseline="0">
                          <a:solidFill>
                            <a:srgbClr val="000000"/>
                          </a:solidFill>
                          <a:effectLst/>
                          <a:latin typeface="Arial" panose="020B0604020202020204" pitchFamily="34" charset="0"/>
                          <a:cs typeface="Arial" panose="020B0604020202020204" pitchFamily="34" charset="0"/>
                        </a:rPr>
                        <a:t>978</a:t>
                      </a:r>
                      <a:endParaRPr lang="ru-RU" sz="800" b="0" i="0" u="none" strike="noStrike" baseline="0">
                        <a:solidFill>
                          <a:srgbClr val="000000"/>
                        </a:solidFill>
                        <a:effectLst/>
                        <a:latin typeface="Arial" panose="020B0604020202020204" pitchFamily="34" charset="0"/>
                      </a:endParaRPr>
                    </a:p>
                  </a:txBody>
                  <a:tcPr marL="9525" marR="9525" marT="9525" marB="0" anchor="ctr"/>
                </a:tc>
                <a:tc>
                  <a:txBody>
                    <a:bodyPr/>
                    <a:lstStyle/>
                    <a:p>
                      <a:pPr algn="r" fontAlgn="ctr"/>
                      <a:r>
                        <a:rPr lang="ru-RU" sz="800" b="0" i="0" u="none" strike="noStrike" baseline="0">
                          <a:solidFill>
                            <a:srgbClr val="000000"/>
                          </a:solidFill>
                          <a:effectLst/>
                          <a:latin typeface="Arial" panose="020B0604020202020204" pitchFamily="34" charset="0"/>
                          <a:cs typeface="Arial" panose="020B0604020202020204" pitchFamily="34" charset="0"/>
                        </a:rPr>
                        <a:t>1 029</a:t>
                      </a:r>
                      <a:endParaRPr lang="ru-RU" sz="800" b="0" i="0" u="none" strike="noStrike" baseline="0">
                        <a:solidFill>
                          <a:srgbClr val="000000"/>
                        </a:solidFill>
                        <a:effectLst/>
                        <a:latin typeface="Arial" panose="020B0604020202020204" pitchFamily="34" charset="0"/>
                      </a:endParaRPr>
                    </a:p>
                  </a:txBody>
                  <a:tcPr marL="9525" marR="9525" marT="9525" marB="0" anchor="ctr"/>
                </a:tc>
                <a:tc>
                  <a:txBody>
                    <a:bodyPr/>
                    <a:lstStyle/>
                    <a:p>
                      <a:pPr algn="r" fontAlgn="ctr"/>
                      <a:r>
                        <a:rPr lang="ru-RU" sz="800" b="0" i="0" u="none" strike="noStrike" baseline="0">
                          <a:solidFill>
                            <a:srgbClr val="000000"/>
                          </a:solidFill>
                          <a:effectLst/>
                          <a:latin typeface="Arial" panose="020B0604020202020204" pitchFamily="34" charset="0"/>
                          <a:cs typeface="Arial" panose="020B0604020202020204" pitchFamily="34" charset="0"/>
                        </a:rPr>
                        <a:t>1 093</a:t>
                      </a:r>
                      <a:endParaRPr lang="ru-RU" sz="800" b="0" i="0" u="none" strike="noStrike" baseline="0">
                        <a:solidFill>
                          <a:srgbClr val="000000"/>
                        </a:solidFill>
                        <a:effectLst/>
                        <a:latin typeface="Arial" panose="020B0604020202020204" pitchFamily="34" charset="0"/>
                      </a:endParaRPr>
                    </a:p>
                  </a:txBody>
                  <a:tcPr marL="9525" marR="9525" marT="9525" marB="0" anchor="ctr"/>
                </a:tc>
                <a:tc>
                  <a:txBody>
                    <a:bodyPr/>
                    <a:lstStyle/>
                    <a:p>
                      <a:pPr algn="r" fontAlgn="ctr"/>
                      <a:r>
                        <a:rPr lang="ru-RU" sz="800" b="0" i="0" u="none" strike="noStrike" baseline="0">
                          <a:solidFill>
                            <a:srgbClr val="000000"/>
                          </a:solidFill>
                          <a:effectLst/>
                          <a:latin typeface="Arial" panose="020B0604020202020204" pitchFamily="34" charset="0"/>
                          <a:cs typeface="Arial" panose="020B0604020202020204" pitchFamily="34" charset="0"/>
                        </a:rPr>
                        <a:t>1 144</a:t>
                      </a:r>
                      <a:endParaRPr lang="ru-RU" sz="800" b="0" i="0" u="none" strike="noStrike" baseline="0">
                        <a:solidFill>
                          <a:srgbClr val="000000"/>
                        </a:solidFill>
                        <a:effectLst/>
                        <a:latin typeface="Arial" panose="020B0604020202020204" pitchFamily="34" charset="0"/>
                      </a:endParaRPr>
                    </a:p>
                  </a:txBody>
                  <a:tcPr marL="9525" marR="9525" marT="9525" marB="0" anchor="ctr"/>
                </a:tc>
                <a:tc>
                  <a:txBody>
                    <a:bodyPr/>
                    <a:lstStyle/>
                    <a:p>
                      <a:pPr algn="r" fontAlgn="ctr"/>
                      <a:r>
                        <a:rPr lang="ru-RU" sz="800" b="0" i="0" u="none" strike="noStrike" baseline="0">
                          <a:solidFill>
                            <a:srgbClr val="000000"/>
                          </a:solidFill>
                          <a:effectLst/>
                          <a:latin typeface="Arial" panose="020B0604020202020204" pitchFamily="34" charset="0"/>
                          <a:cs typeface="Arial" panose="020B0604020202020204" pitchFamily="34" charset="0"/>
                        </a:rPr>
                        <a:t>1 295</a:t>
                      </a:r>
                      <a:endParaRPr lang="ru-RU" sz="800" b="0" i="0" u="none" strike="noStrike" baseline="0">
                        <a:solidFill>
                          <a:srgbClr val="000000"/>
                        </a:solidFill>
                        <a:effectLst/>
                        <a:latin typeface="Arial" panose="020B0604020202020204" pitchFamily="34" charset="0"/>
                      </a:endParaRPr>
                    </a:p>
                  </a:txBody>
                  <a:tcPr marL="9525" marR="9525" marT="9525" marB="0" anchor="ctr"/>
                </a:tc>
                <a:tc>
                  <a:txBody>
                    <a:bodyPr/>
                    <a:lstStyle/>
                    <a:p>
                      <a:pPr algn="r" fontAlgn="ctr"/>
                      <a:r>
                        <a:rPr lang="ru-RU" sz="800" b="0" i="0" u="none" strike="noStrike" baseline="0" dirty="0">
                          <a:solidFill>
                            <a:srgbClr val="000000"/>
                          </a:solidFill>
                          <a:effectLst/>
                          <a:latin typeface="Arial" panose="020B0604020202020204" pitchFamily="34" charset="0"/>
                          <a:cs typeface="Arial" panose="020B0604020202020204" pitchFamily="34" charset="0"/>
                        </a:rPr>
                        <a:t>1 327</a:t>
                      </a:r>
                      <a:endParaRPr lang="ru-RU" sz="800" b="0" i="0" u="none" strike="noStrike" baseline="0" dirty="0">
                        <a:solidFill>
                          <a:srgbClr val="000000"/>
                        </a:solidFill>
                        <a:effectLst/>
                        <a:latin typeface="Arial" panose="020B0604020202020204" pitchFamily="34" charset="0"/>
                      </a:endParaRPr>
                    </a:p>
                  </a:txBody>
                  <a:tcPr marL="9525" marR="9525" marT="9525" marB="0" anchor="ctr"/>
                </a:tc>
                <a:extLst>
                  <a:ext uri="{0D108BD9-81ED-4DB2-BD59-A6C34878D82A}">
                    <a16:rowId xmlns:a16="http://schemas.microsoft.com/office/drawing/2014/main" val="3068271065"/>
                  </a:ext>
                </a:extLst>
              </a:tr>
              <a:tr h="172997">
                <a:tc>
                  <a:txBody>
                    <a:bodyPr/>
                    <a:lstStyle/>
                    <a:p>
                      <a:pPr algn="l" fontAlgn="ctr"/>
                      <a:r>
                        <a:rPr lang="ru-RU" sz="800" b="0" i="0" u="none" strike="noStrike" baseline="0">
                          <a:solidFill>
                            <a:srgbClr val="000000"/>
                          </a:solidFill>
                          <a:effectLst/>
                          <a:latin typeface="Arial" panose="020B0604020202020204" pitchFamily="34" charset="0"/>
                          <a:cs typeface="Arial" panose="020B0604020202020204" pitchFamily="34" charset="0"/>
                        </a:rPr>
                        <a:t>Общий прирост населения</a:t>
                      </a:r>
                      <a:endParaRPr lang="ru-RU" sz="800" b="0" i="0" u="none" strike="noStrike" baseline="0">
                        <a:solidFill>
                          <a:srgbClr val="000000"/>
                        </a:solidFill>
                        <a:effectLst/>
                        <a:latin typeface="Arial" panose="020B0604020202020204" pitchFamily="34" charset="0"/>
                      </a:endParaRPr>
                    </a:p>
                  </a:txBody>
                  <a:tcPr marL="9525" marR="9525" marT="9525" marB="0" anchor="ctr"/>
                </a:tc>
                <a:tc>
                  <a:txBody>
                    <a:bodyPr/>
                    <a:lstStyle/>
                    <a:p>
                      <a:pPr algn="ctr" fontAlgn="ctr"/>
                      <a:r>
                        <a:rPr lang="ru-RU" sz="800" b="0" i="0" u="none" strike="noStrike" baseline="0">
                          <a:solidFill>
                            <a:srgbClr val="000000"/>
                          </a:solidFill>
                          <a:effectLst/>
                          <a:latin typeface="Arial" panose="020B0604020202020204" pitchFamily="34" charset="0"/>
                          <a:cs typeface="Arial" panose="020B0604020202020204" pitchFamily="34" charset="0"/>
                        </a:rPr>
                        <a:t>человек</a:t>
                      </a:r>
                      <a:endParaRPr lang="ru-RU" sz="800" b="0" i="0" u="none" strike="noStrike" baseline="0">
                        <a:solidFill>
                          <a:srgbClr val="000000"/>
                        </a:solidFill>
                        <a:effectLst/>
                        <a:latin typeface="Arial" panose="020B0604020202020204" pitchFamily="34" charset="0"/>
                      </a:endParaRPr>
                    </a:p>
                  </a:txBody>
                  <a:tcPr marL="9525" marR="9525" marT="9525" marB="0" anchor="ctr"/>
                </a:tc>
                <a:tc>
                  <a:txBody>
                    <a:bodyPr/>
                    <a:lstStyle/>
                    <a:p>
                      <a:pPr algn="r" fontAlgn="ctr"/>
                      <a:r>
                        <a:rPr lang="ru-RU" sz="800" b="0" i="0" u="none" strike="noStrike" baseline="0">
                          <a:solidFill>
                            <a:srgbClr val="000000"/>
                          </a:solidFill>
                          <a:effectLst/>
                          <a:latin typeface="Arial" panose="020B0604020202020204" pitchFamily="34" charset="0"/>
                          <a:cs typeface="Arial" panose="020B0604020202020204" pitchFamily="34" charset="0"/>
                        </a:rPr>
                        <a:t>1 746</a:t>
                      </a:r>
                      <a:endParaRPr lang="ru-RU" sz="800" b="0" i="0" u="none" strike="noStrike" baseline="0">
                        <a:solidFill>
                          <a:srgbClr val="000000"/>
                        </a:solidFill>
                        <a:effectLst/>
                        <a:latin typeface="Arial" panose="020B0604020202020204" pitchFamily="34" charset="0"/>
                      </a:endParaRPr>
                    </a:p>
                  </a:txBody>
                  <a:tcPr marL="9525" marR="9525" marT="9525" marB="0" anchor="ctr"/>
                </a:tc>
                <a:tc>
                  <a:txBody>
                    <a:bodyPr/>
                    <a:lstStyle/>
                    <a:p>
                      <a:pPr algn="r" fontAlgn="ctr"/>
                      <a:r>
                        <a:rPr lang="ru-RU" sz="800" b="0" i="0" u="none" strike="noStrike" baseline="0">
                          <a:solidFill>
                            <a:srgbClr val="000000"/>
                          </a:solidFill>
                          <a:effectLst/>
                          <a:latin typeface="Arial" panose="020B0604020202020204" pitchFamily="34" charset="0"/>
                          <a:cs typeface="Arial" panose="020B0604020202020204" pitchFamily="34" charset="0"/>
                        </a:rPr>
                        <a:t>2 529</a:t>
                      </a:r>
                      <a:endParaRPr lang="ru-RU" sz="800" b="0" i="0" u="none" strike="noStrike" baseline="0">
                        <a:solidFill>
                          <a:srgbClr val="000000"/>
                        </a:solidFill>
                        <a:effectLst/>
                        <a:latin typeface="Arial" panose="020B0604020202020204" pitchFamily="34" charset="0"/>
                      </a:endParaRPr>
                    </a:p>
                  </a:txBody>
                  <a:tcPr marL="9525" marR="9525" marT="9525" marB="0" anchor="ctr"/>
                </a:tc>
                <a:tc>
                  <a:txBody>
                    <a:bodyPr/>
                    <a:lstStyle/>
                    <a:p>
                      <a:pPr algn="r" fontAlgn="ctr"/>
                      <a:r>
                        <a:rPr lang="ru-RU" sz="800" b="0" i="0" u="none" strike="noStrike" baseline="0">
                          <a:solidFill>
                            <a:srgbClr val="000000"/>
                          </a:solidFill>
                          <a:effectLst/>
                          <a:latin typeface="Arial" panose="020B0604020202020204" pitchFamily="34" charset="0"/>
                          <a:cs typeface="Arial" panose="020B0604020202020204" pitchFamily="34" charset="0"/>
                        </a:rPr>
                        <a:t>-1 279</a:t>
                      </a:r>
                      <a:endParaRPr lang="ru-RU" sz="800" b="0" i="0" u="none" strike="noStrike" baseline="0">
                        <a:solidFill>
                          <a:srgbClr val="000000"/>
                        </a:solidFill>
                        <a:effectLst/>
                        <a:latin typeface="Arial" panose="020B0604020202020204" pitchFamily="34" charset="0"/>
                      </a:endParaRPr>
                    </a:p>
                  </a:txBody>
                  <a:tcPr marL="9525" marR="9525" marT="9525" marB="0" anchor="ctr"/>
                </a:tc>
                <a:tc>
                  <a:txBody>
                    <a:bodyPr/>
                    <a:lstStyle/>
                    <a:p>
                      <a:pPr algn="r" fontAlgn="ctr"/>
                      <a:r>
                        <a:rPr lang="ru-RU" sz="800" b="0" i="0" u="none" strike="noStrike" baseline="0">
                          <a:solidFill>
                            <a:srgbClr val="000000"/>
                          </a:solidFill>
                          <a:effectLst/>
                          <a:latin typeface="Arial" panose="020B0604020202020204" pitchFamily="34" charset="0"/>
                          <a:cs typeface="Arial" panose="020B0604020202020204" pitchFamily="34" charset="0"/>
                        </a:rPr>
                        <a:t>626</a:t>
                      </a:r>
                      <a:endParaRPr lang="ru-RU" sz="800" b="0" i="0" u="none" strike="noStrike" baseline="0">
                        <a:solidFill>
                          <a:srgbClr val="000000"/>
                        </a:solidFill>
                        <a:effectLst/>
                        <a:latin typeface="Arial" panose="020B0604020202020204" pitchFamily="34" charset="0"/>
                      </a:endParaRPr>
                    </a:p>
                  </a:txBody>
                  <a:tcPr marL="9525" marR="9525" marT="9525" marB="0" anchor="ctr"/>
                </a:tc>
                <a:tc>
                  <a:txBody>
                    <a:bodyPr/>
                    <a:lstStyle/>
                    <a:p>
                      <a:pPr algn="r" fontAlgn="ctr"/>
                      <a:r>
                        <a:rPr lang="ru-RU" sz="800" b="0" i="0" u="none" strike="noStrike" baseline="0">
                          <a:solidFill>
                            <a:srgbClr val="000000"/>
                          </a:solidFill>
                          <a:effectLst/>
                          <a:latin typeface="Arial" panose="020B0604020202020204" pitchFamily="34" charset="0"/>
                          <a:cs typeface="Arial" panose="020B0604020202020204" pitchFamily="34" charset="0"/>
                        </a:rPr>
                        <a:t>737</a:t>
                      </a:r>
                      <a:endParaRPr lang="ru-RU" sz="800" b="0" i="0" u="none" strike="noStrike" baseline="0">
                        <a:solidFill>
                          <a:srgbClr val="000000"/>
                        </a:solidFill>
                        <a:effectLst/>
                        <a:latin typeface="Arial" panose="020B0604020202020204" pitchFamily="34" charset="0"/>
                      </a:endParaRPr>
                    </a:p>
                  </a:txBody>
                  <a:tcPr marL="9525" marR="9525" marT="9525" marB="0" anchor="ctr"/>
                </a:tc>
                <a:tc>
                  <a:txBody>
                    <a:bodyPr/>
                    <a:lstStyle/>
                    <a:p>
                      <a:pPr algn="r" fontAlgn="ctr"/>
                      <a:r>
                        <a:rPr lang="ru-RU" sz="800" b="0" i="0" u="none" strike="noStrike" baseline="0">
                          <a:solidFill>
                            <a:srgbClr val="000000"/>
                          </a:solidFill>
                          <a:effectLst/>
                          <a:latin typeface="Arial" panose="020B0604020202020204" pitchFamily="34" charset="0"/>
                          <a:cs typeface="Arial" panose="020B0604020202020204" pitchFamily="34" charset="0"/>
                        </a:rPr>
                        <a:t>743</a:t>
                      </a:r>
                      <a:endParaRPr lang="ru-RU" sz="800" b="0" i="0" u="none" strike="noStrike" baseline="0">
                        <a:solidFill>
                          <a:srgbClr val="000000"/>
                        </a:solidFill>
                        <a:effectLst/>
                        <a:latin typeface="Arial" panose="020B0604020202020204" pitchFamily="34" charset="0"/>
                      </a:endParaRPr>
                    </a:p>
                  </a:txBody>
                  <a:tcPr marL="9525" marR="9525" marT="9525" marB="0" anchor="ctr"/>
                </a:tc>
                <a:tc>
                  <a:txBody>
                    <a:bodyPr/>
                    <a:lstStyle/>
                    <a:p>
                      <a:pPr algn="r" fontAlgn="ctr"/>
                      <a:r>
                        <a:rPr lang="ru-RU" sz="800" b="0" i="0" u="none" strike="noStrike" baseline="0">
                          <a:solidFill>
                            <a:srgbClr val="000000"/>
                          </a:solidFill>
                          <a:effectLst/>
                          <a:latin typeface="Arial" panose="020B0604020202020204" pitchFamily="34" charset="0"/>
                          <a:cs typeface="Arial" panose="020B0604020202020204" pitchFamily="34" charset="0"/>
                        </a:rPr>
                        <a:t>854</a:t>
                      </a:r>
                      <a:endParaRPr lang="ru-RU" sz="800" b="0" i="0" u="none" strike="noStrike" baseline="0">
                        <a:solidFill>
                          <a:srgbClr val="000000"/>
                        </a:solidFill>
                        <a:effectLst/>
                        <a:latin typeface="Arial" panose="020B0604020202020204" pitchFamily="34" charset="0"/>
                      </a:endParaRPr>
                    </a:p>
                  </a:txBody>
                  <a:tcPr marL="9525" marR="9525" marT="9525" marB="0" anchor="ctr"/>
                </a:tc>
                <a:tc>
                  <a:txBody>
                    <a:bodyPr/>
                    <a:lstStyle/>
                    <a:p>
                      <a:pPr algn="r" fontAlgn="ctr"/>
                      <a:r>
                        <a:rPr lang="ru-RU" sz="800" b="0" i="0" u="none" strike="noStrike" baseline="0">
                          <a:solidFill>
                            <a:srgbClr val="000000"/>
                          </a:solidFill>
                          <a:effectLst/>
                          <a:latin typeface="Arial" panose="020B0604020202020204" pitchFamily="34" charset="0"/>
                          <a:cs typeface="Arial" panose="020B0604020202020204" pitchFamily="34" charset="0"/>
                        </a:rPr>
                        <a:t>954</a:t>
                      </a:r>
                      <a:endParaRPr lang="ru-RU" sz="800" b="0" i="0" u="none" strike="noStrike" baseline="0">
                        <a:solidFill>
                          <a:srgbClr val="000000"/>
                        </a:solidFill>
                        <a:effectLst/>
                        <a:latin typeface="Arial" panose="020B0604020202020204" pitchFamily="34" charset="0"/>
                      </a:endParaRPr>
                    </a:p>
                  </a:txBody>
                  <a:tcPr marL="9525" marR="9525" marT="9525" marB="0" anchor="ctr"/>
                </a:tc>
                <a:tc>
                  <a:txBody>
                    <a:bodyPr/>
                    <a:lstStyle/>
                    <a:p>
                      <a:pPr algn="r" fontAlgn="ctr"/>
                      <a:r>
                        <a:rPr lang="ru-RU" sz="800" b="0" i="0" u="none" strike="noStrike" baseline="0" dirty="0">
                          <a:solidFill>
                            <a:srgbClr val="000000"/>
                          </a:solidFill>
                          <a:effectLst/>
                          <a:latin typeface="Arial" panose="020B0604020202020204" pitchFamily="34" charset="0"/>
                          <a:cs typeface="Arial" panose="020B0604020202020204" pitchFamily="34" charset="0"/>
                        </a:rPr>
                        <a:t>1 059</a:t>
                      </a:r>
                      <a:endParaRPr lang="ru-RU" sz="800" b="0" i="0" u="none" strike="noStrike" baseline="0" dirty="0">
                        <a:solidFill>
                          <a:srgbClr val="000000"/>
                        </a:solidFill>
                        <a:effectLst/>
                        <a:latin typeface="Arial" panose="020B0604020202020204" pitchFamily="34" charset="0"/>
                      </a:endParaRPr>
                    </a:p>
                  </a:txBody>
                  <a:tcPr marL="9525" marR="9525" marT="9525" marB="0" anchor="ctr"/>
                </a:tc>
                <a:extLst>
                  <a:ext uri="{0D108BD9-81ED-4DB2-BD59-A6C34878D82A}">
                    <a16:rowId xmlns:a16="http://schemas.microsoft.com/office/drawing/2014/main" val="1893767417"/>
                  </a:ext>
                </a:extLst>
              </a:tr>
              <a:tr h="355378">
                <a:tc>
                  <a:txBody>
                    <a:bodyPr/>
                    <a:lstStyle/>
                    <a:p>
                      <a:pPr algn="l" fontAlgn="ctr"/>
                      <a:r>
                        <a:rPr lang="ru-RU" sz="800" b="0" i="0" u="none" strike="noStrike" baseline="0">
                          <a:solidFill>
                            <a:srgbClr val="000000"/>
                          </a:solidFill>
                          <a:effectLst/>
                          <a:latin typeface="Arial" panose="020B0604020202020204" pitchFamily="34" charset="0"/>
                          <a:cs typeface="Arial" panose="020B0604020202020204" pitchFamily="34" charset="0"/>
                        </a:rPr>
                        <a:t>Численность постоянного населения (среднегодовая)</a:t>
                      </a:r>
                      <a:endParaRPr lang="ru-RU" sz="800" b="0" i="0" u="none" strike="noStrike" baseline="0">
                        <a:solidFill>
                          <a:srgbClr val="000000"/>
                        </a:solidFill>
                        <a:effectLst/>
                        <a:latin typeface="Arial" panose="020B0604020202020204" pitchFamily="34" charset="0"/>
                      </a:endParaRPr>
                    </a:p>
                  </a:txBody>
                  <a:tcPr marL="9525" marR="9525" marT="9525" marB="0" anchor="ctr"/>
                </a:tc>
                <a:tc>
                  <a:txBody>
                    <a:bodyPr/>
                    <a:lstStyle/>
                    <a:p>
                      <a:pPr algn="ctr" fontAlgn="ctr"/>
                      <a:r>
                        <a:rPr lang="ru-RU" sz="800" b="0" i="0" u="none" strike="noStrike" baseline="0">
                          <a:solidFill>
                            <a:srgbClr val="000000"/>
                          </a:solidFill>
                          <a:effectLst/>
                          <a:latin typeface="Arial" panose="020B0604020202020204" pitchFamily="34" charset="0"/>
                          <a:cs typeface="Arial" panose="020B0604020202020204" pitchFamily="34" charset="0"/>
                        </a:rPr>
                        <a:t>человек</a:t>
                      </a:r>
                      <a:endParaRPr lang="ru-RU" sz="800" b="0" i="0" u="none" strike="noStrike" baseline="0">
                        <a:solidFill>
                          <a:srgbClr val="000000"/>
                        </a:solidFill>
                        <a:effectLst/>
                        <a:latin typeface="Arial" panose="020B0604020202020204" pitchFamily="34" charset="0"/>
                      </a:endParaRPr>
                    </a:p>
                  </a:txBody>
                  <a:tcPr marL="9525" marR="9525" marT="9525" marB="0" anchor="ctr"/>
                </a:tc>
                <a:tc>
                  <a:txBody>
                    <a:bodyPr/>
                    <a:lstStyle/>
                    <a:p>
                      <a:pPr algn="r" fontAlgn="ctr"/>
                      <a:r>
                        <a:rPr lang="ru-RU" sz="800" b="0" i="0" u="none" strike="noStrike" baseline="0">
                          <a:solidFill>
                            <a:srgbClr val="000000"/>
                          </a:solidFill>
                          <a:effectLst/>
                          <a:latin typeface="Arial" panose="020B0604020202020204" pitchFamily="34" charset="0"/>
                          <a:cs typeface="Arial" panose="020B0604020202020204" pitchFamily="34" charset="0"/>
                        </a:rPr>
                        <a:t>116 908</a:t>
                      </a:r>
                      <a:endParaRPr lang="ru-RU" sz="800" b="0" i="0" u="none" strike="noStrike" baseline="0">
                        <a:solidFill>
                          <a:srgbClr val="000000"/>
                        </a:solidFill>
                        <a:effectLst/>
                        <a:latin typeface="Arial" panose="020B0604020202020204" pitchFamily="34" charset="0"/>
                      </a:endParaRPr>
                    </a:p>
                  </a:txBody>
                  <a:tcPr marL="9525" marR="9525" marT="9525" marB="0" anchor="ctr"/>
                </a:tc>
                <a:tc>
                  <a:txBody>
                    <a:bodyPr/>
                    <a:lstStyle/>
                    <a:p>
                      <a:pPr algn="r" fontAlgn="ctr"/>
                      <a:r>
                        <a:rPr lang="ru-RU" sz="800" b="0" i="0" u="none" strike="noStrike" baseline="0">
                          <a:solidFill>
                            <a:srgbClr val="000000"/>
                          </a:solidFill>
                          <a:effectLst/>
                          <a:latin typeface="Arial" panose="020B0604020202020204" pitchFamily="34" charset="0"/>
                          <a:cs typeface="Arial" panose="020B0604020202020204" pitchFamily="34" charset="0"/>
                        </a:rPr>
                        <a:t>119 039</a:t>
                      </a:r>
                      <a:endParaRPr lang="ru-RU" sz="800" b="0" i="0" u="none" strike="noStrike" baseline="0">
                        <a:solidFill>
                          <a:srgbClr val="000000"/>
                        </a:solidFill>
                        <a:effectLst/>
                        <a:latin typeface="Arial" panose="020B0604020202020204" pitchFamily="34" charset="0"/>
                      </a:endParaRPr>
                    </a:p>
                  </a:txBody>
                  <a:tcPr marL="9525" marR="9525" marT="9525" marB="0" anchor="ctr"/>
                </a:tc>
                <a:tc>
                  <a:txBody>
                    <a:bodyPr/>
                    <a:lstStyle/>
                    <a:p>
                      <a:pPr algn="r" fontAlgn="ctr"/>
                      <a:r>
                        <a:rPr lang="ru-RU" sz="800" b="0" i="0" u="none" strike="noStrike" baseline="0">
                          <a:solidFill>
                            <a:srgbClr val="000000"/>
                          </a:solidFill>
                          <a:effectLst/>
                          <a:latin typeface="Arial" panose="020B0604020202020204" pitchFamily="34" charset="0"/>
                          <a:cs typeface="Arial" panose="020B0604020202020204" pitchFamily="34" charset="0"/>
                        </a:rPr>
                        <a:t>119 662</a:t>
                      </a:r>
                      <a:endParaRPr lang="ru-RU" sz="800" b="0" i="0" u="none" strike="noStrike" baseline="0">
                        <a:solidFill>
                          <a:srgbClr val="000000"/>
                        </a:solidFill>
                        <a:effectLst/>
                        <a:latin typeface="Arial" panose="020B0604020202020204" pitchFamily="34" charset="0"/>
                      </a:endParaRPr>
                    </a:p>
                  </a:txBody>
                  <a:tcPr marL="9525" marR="9525" marT="9525" marB="0" anchor="ctr"/>
                </a:tc>
                <a:tc>
                  <a:txBody>
                    <a:bodyPr/>
                    <a:lstStyle/>
                    <a:p>
                      <a:pPr algn="r" fontAlgn="ctr"/>
                      <a:r>
                        <a:rPr lang="ru-RU" sz="800" b="0" i="0" u="none" strike="noStrike" baseline="0">
                          <a:solidFill>
                            <a:srgbClr val="000000"/>
                          </a:solidFill>
                          <a:effectLst/>
                          <a:latin typeface="Arial" panose="020B0604020202020204" pitchFamily="34" charset="0"/>
                          <a:cs typeface="Arial" panose="020B0604020202020204" pitchFamily="34" charset="0"/>
                        </a:rPr>
                        <a:t>119 335</a:t>
                      </a:r>
                      <a:endParaRPr lang="ru-RU" sz="800" b="0" i="0" u="none" strike="noStrike" baseline="0">
                        <a:solidFill>
                          <a:srgbClr val="000000"/>
                        </a:solidFill>
                        <a:effectLst/>
                        <a:latin typeface="Arial" panose="020B0604020202020204" pitchFamily="34" charset="0"/>
                      </a:endParaRPr>
                    </a:p>
                  </a:txBody>
                  <a:tcPr marL="9525" marR="9525" marT="9525" marB="0" anchor="ctr"/>
                </a:tc>
                <a:tc>
                  <a:txBody>
                    <a:bodyPr/>
                    <a:lstStyle/>
                    <a:p>
                      <a:pPr algn="r" fontAlgn="ctr"/>
                      <a:r>
                        <a:rPr lang="ru-RU" sz="800" b="0" i="0" u="none" strike="noStrike" baseline="0">
                          <a:solidFill>
                            <a:srgbClr val="000000"/>
                          </a:solidFill>
                          <a:effectLst/>
                          <a:latin typeface="Arial" panose="020B0604020202020204" pitchFamily="34" charset="0"/>
                          <a:cs typeface="Arial" panose="020B0604020202020204" pitchFamily="34" charset="0"/>
                        </a:rPr>
                        <a:t>119 391</a:t>
                      </a:r>
                      <a:endParaRPr lang="ru-RU" sz="800" b="0" i="0" u="none" strike="noStrike" baseline="0">
                        <a:solidFill>
                          <a:srgbClr val="000000"/>
                        </a:solidFill>
                        <a:effectLst/>
                        <a:latin typeface="Arial" panose="020B0604020202020204" pitchFamily="34" charset="0"/>
                      </a:endParaRPr>
                    </a:p>
                  </a:txBody>
                  <a:tcPr marL="9525" marR="9525" marT="9525" marB="0" anchor="ctr"/>
                </a:tc>
                <a:tc>
                  <a:txBody>
                    <a:bodyPr/>
                    <a:lstStyle/>
                    <a:p>
                      <a:pPr algn="r" fontAlgn="ctr"/>
                      <a:r>
                        <a:rPr lang="ru-RU" sz="800" b="0" i="0" u="none" strike="noStrike" baseline="0">
                          <a:solidFill>
                            <a:srgbClr val="000000"/>
                          </a:solidFill>
                          <a:effectLst/>
                          <a:latin typeface="Arial" panose="020B0604020202020204" pitchFamily="34" charset="0"/>
                          <a:cs typeface="Arial" panose="020B0604020202020204" pitchFamily="34" charset="0"/>
                        </a:rPr>
                        <a:t>120 020</a:t>
                      </a:r>
                      <a:endParaRPr lang="ru-RU" sz="800" b="0" i="0" u="none" strike="noStrike" baseline="0">
                        <a:solidFill>
                          <a:srgbClr val="000000"/>
                        </a:solidFill>
                        <a:effectLst/>
                        <a:latin typeface="Arial" panose="020B0604020202020204" pitchFamily="34" charset="0"/>
                      </a:endParaRPr>
                    </a:p>
                  </a:txBody>
                  <a:tcPr marL="9525" marR="9525" marT="9525" marB="0" anchor="ctr"/>
                </a:tc>
                <a:tc>
                  <a:txBody>
                    <a:bodyPr/>
                    <a:lstStyle/>
                    <a:p>
                      <a:pPr algn="r" fontAlgn="ctr"/>
                      <a:r>
                        <a:rPr lang="ru-RU" sz="800" b="0" i="0" u="none" strike="noStrike" baseline="0">
                          <a:solidFill>
                            <a:srgbClr val="000000"/>
                          </a:solidFill>
                          <a:effectLst/>
                          <a:latin typeface="Arial" panose="020B0604020202020204" pitchFamily="34" charset="0"/>
                          <a:cs typeface="Arial" panose="020B0604020202020204" pitchFamily="34" charset="0"/>
                        </a:rPr>
                        <a:t>120 186</a:t>
                      </a:r>
                      <a:endParaRPr lang="ru-RU" sz="800" b="0" i="0" u="none" strike="noStrike" baseline="0">
                        <a:solidFill>
                          <a:srgbClr val="000000"/>
                        </a:solidFill>
                        <a:effectLst/>
                        <a:latin typeface="Arial" panose="020B0604020202020204" pitchFamily="34" charset="0"/>
                      </a:endParaRPr>
                    </a:p>
                  </a:txBody>
                  <a:tcPr marL="9525" marR="9525" marT="9525" marB="0" anchor="ctr"/>
                </a:tc>
                <a:tc>
                  <a:txBody>
                    <a:bodyPr/>
                    <a:lstStyle/>
                    <a:p>
                      <a:pPr algn="r" fontAlgn="ctr"/>
                      <a:r>
                        <a:rPr lang="ru-RU" sz="800" b="0" i="0" u="none" strike="noStrike" baseline="0">
                          <a:solidFill>
                            <a:srgbClr val="000000"/>
                          </a:solidFill>
                          <a:effectLst/>
                          <a:latin typeface="Arial" panose="020B0604020202020204" pitchFamily="34" charset="0"/>
                          <a:cs typeface="Arial" panose="020B0604020202020204" pitchFamily="34" charset="0"/>
                        </a:rPr>
                        <a:t>120 868</a:t>
                      </a:r>
                      <a:endParaRPr lang="ru-RU" sz="800" b="0" i="0" u="none" strike="noStrike" baseline="0">
                        <a:solidFill>
                          <a:srgbClr val="000000"/>
                        </a:solidFill>
                        <a:effectLst/>
                        <a:latin typeface="Arial" panose="020B0604020202020204" pitchFamily="34" charset="0"/>
                      </a:endParaRPr>
                    </a:p>
                  </a:txBody>
                  <a:tcPr marL="9525" marR="9525" marT="9525" marB="0" anchor="ctr"/>
                </a:tc>
                <a:tc>
                  <a:txBody>
                    <a:bodyPr/>
                    <a:lstStyle/>
                    <a:p>
                      <a:pPr algn="r" fontAlgn="ctr"/>
                      <a:r>
                        <a:rPr lang="ru-RU" sz="800" b="0" i="0" u="none" strike="noStrike" baseline="0" dirty="0">
                          <a:solidFill>
                            <a:srgbClr val="000000"/>
                          </a:solidFill>
                          <a:effectLst/>
                          <a:latin typeface="Arial" panose="020B0604020202020204" pitchFamily="34" charset="0"/>
                          <a:cs typeface="Arial" panose="020B0604020202020204" pitchFamily="34" charset="0"/>
                        </a:rPr>
                        <a:t>121 143</a:t>
                      </a:r>
                      <a:endParaRPr lang="ru-RU" sz="800" b="0" i="0" u="none" strike="noStrike" baseline="0" dirty="0">
                        <a:solidFill>
                          <a:srgbClr val="000000"/>
                        </a:solidFill>
                        <a:effectLst/>
                        <a:latin typeface="Arial" panose="020B0604020202020204" pitchFamily="34" charset="0"/>
                      </a:endParaRPr>
                    </a:p>
                  </a:txBody>
                  <a:tcPr marL="9525" marR="9525" marT="9525" marB="0" anchor="ctr"/>
                </a:tc>
                <a:extLst>
                  <a:ext uri="{0D108BD9-81ED-4DB2-BD59-A6C34878D82A}">
                    <a16:rowId xmlns:a16="http://schemas.microsoft.com/office/drawing/2014/main" val="3815124970"/>
                  </a:ext>
                </a:extLst>
              </a:tr>
              <a:tr h="118140">
                <a:tc>
                  <a:txBody>
                    <a:bodyPr/>
                    <a:lstStyle/>
                    <a:p>
                      <a:pPr algn="l" fontAlgn="ctr"/>
                      <a:r>
                        <a:rPr lang="ru-RU" sz="800" b="1" i="0" u="none" strike="noStrike" dirty="0">
                          <a:solidFill>
                            <a:srgbClr val="000000"/>
                          </a:solidFill>
                          <a:effectLst/>
                          <a:latin typeface="Arial" panose="020B0604020202020204" pitchFamily="34" charset="0"/>
                          <a:cs typeface="Arial" panose="020B0604020202020204" pitchFamily="34" charset="0"/>
                        </a:rPr>
                        <a:t>2. Строительство</a:t>
                      </a:r>
                      <a:endParaRPr lang="ru-RU" sz="800" b="1" i="0" u="none" strike="noStrike" dirty="0">
                        <a:solidFill>
                          <a:srgbClr val="000000"/>
                        </a:solidFill>
                        <a:effectLst/>
                        <a:latin typeface="Arial" panose="020B0604020202020204" pitchFamily="34" charset="0"/>
                      </a:endParaRPr>
                    </a:p>
                  </a:txBody>
                  <a:tcPr marL="9525" marR="9525" marT="9525" marB="0" anchor="ctr"/>
                </a:tc>
                <a:tc>
                  <a:txBody>
                    <a:bodyPr/>
                    <a:lstStyle/>
                    <a:p>
                      <a:pPr algn="ctr" fontAlgn="ctr"/>
                      <a:r>
                        <a:rPr lang="ru-RU" sz="800" b="0" i="0" u="none" strike="noStrike">
                          <a:solidFill>
                            <a:srgbClr val="000000"/>
                          </a:solidFill>
                          <a:effectLst/>
                          <a:latin typeface="Arial" panose="020B0604020202020204" pitchFamily="34" charset="0"/>
                          <a:cs typeface="Arial" panose="020B0604020202020204" pitchFamily="34" charset="0"/>
                        </a:rPr>
                        <a:t> </a:t>
                      </a:r>
                      <a:endParaRPr lang="ru-RU" sz="800" b="0" i="0" u="none" strike="noStrike">
                        <a:solidFill>
                          <a:srgbClr val="000000"/>
                        </a:solidFill>
                        <a:effectLst/>
                        <a:latin typeface="Arial" panose="020B0604020202020204" pitchFamily="34" charset="0"/>
                      </a:endParaRPr>
                    </a:p>
                  </a:txBody>
                  <a:tcPr marL="9525" marR="9525" marT="9525" marB="0" anchor="ctr"/>
                </a:tc>
                <a:tc>
                  <a:txBody>
                    <a:bodyPr/>
                    <a:lstStyle/>
                    <a:p>
                      <a:pPr algn="r" fontAlgn="ctr"/>
                      <a:r>
                        <a:rPr lang="ru-RU" sz="800" b="0" i="0" u="none" strike="noStrike">
                          <a:solidFill>
                            <a:srgbClr val="000000"/>
                          </a:solidFill>
                          <a:effectLst/>
                          <a:latin typeface="Arial" panose="020B0604020202020204" pitchFamily="34" charset="0"/>
                          <a:cs typeface="Arial" panose="020B0604020202020204" pitchFamily="34" charset="0"/>
                        </a:rPr>
                        <a:t> </a:t>
                      </a:r>
                      <a:endParaRPr lang="ru-RU" sz="800" b="0" i="0" u="none" strike="noStrike">
                        <a:solidFill>
                          <a:srgbClr val="000000"/>
                        </a:solidFill>
                        <a:effectLst/>
                        <a:latin typeface="Arial" panose="020B0604020202020204" pitchFamily="34" charset="0"/>
                      </a:endParaRPr>
                    </a:p>
                  </a:txBody>
                  <a:tcPr marL="9525" marR="9525" marT="9525" marB="0" anchor="ctr"/>
                </a:tc>
                <a:tc>
                  <a:txBody>
                    <a:bodyPr/>
                    <a:lstStyle/>
                    <a:p>
                      <a:pPr algn="r" fontAlgn="ctr"/>
                      <a:r>
                        <a:rPr lang="ru-RU" sz="800" b="0" i="0" u="none" strike="noStrike">
                          <a:solidFill>
                            <a:srgbClr val="000000"/>
                          </a:solidFill>
                          <a:effectLst/>
                          <a:latin typeface="Arial" panose="020B0604020202020204" pitchFamily="34" charset="0"/>
                          <a:cs typeface="Arial" panose="020B0604020202020204" pitchFamily="34" charset="0"/>
                        </a:rPr>
                        <a:t> </a:t>
                      </a:r>
                      <a:endParaRPr lang="ru-RU" sz="800" b="0" i="0" u="none" strike="noStrike">
                        <a:solidFill>
                          <a:srgbClr val="000000"/>
                        </a:solidFill>
                        <a:effectLst/>
                        <a:latin typeface="Arial" panose="020B0604020202020204" pitchFamily="34" charset="0"/>
                      </a:endParaRPr>
                    </a:p>
                  </a:txBody>
                  <a:tcPr marL="9525" marR="9525" marT="9525" marB="0" anchor="ctr"/>
                </a:tc>
                <a:tc>
                  <a:txBody>
                    <a:bodyPr/>
                    <a:lstStyle/>
                    <a:p>
                      <a:pPr algn="r" fontAlgn="ctr"/>
                      <a:r>
                        <a:rPr lang="ru-RU" sz="800" b="0" i="0" u="none" strike="noStrike">
                          <a:solidFill>
                            <a:srgbClr val="000000"/>
                          </a:solidFill>
                          <a:effectLst/>
                          <a:latin typeface="Arial" panose="020B0604020202020204" pitchFamily="34" charset="0"/>
                          <a:cs typeface="Arial" panose="020B0604020202020204" pitchFamily="34" charset="0"/>
                        </a:rPr>
                        <a:t> </a:t>
                      </a:r>
                      <a:endParaRPr lang="ru-RU" sz="800" b="0" i="0" u="none" strike="noStrike">
                        <a:solidFill>
                          <a:srgbClr val="000000"/>
                        </a:solidFill>
                        <a:effectLst/>
                        <a:latin typeface="Arial" panose="020B0604020202020204" pitchFamily="34" charset="0"/>
                      </a:endParaRPr>
                    </a:p>
                  </a:txBody>
                  <a:tcPr marL="9525" marR="9525" marT="9525" marB="0" anchor="ctr"/>
                </a:tc>
                <a:tc>
                  <a:txBody>
                    <a:bodyPr/>
                    <a:lstStyle/>
                    <a:p>
                      <a:pPr algn="r" fontAlgn="ctr"/>
                      <a:r>
                        <a:rPr lang="ru-RU" sz="800" b="0" i="0" u="none" strike="noStrike">
                          <a:solidFill>
                            <a:srgbClr val="000000"/>
                          </a:solidFill>
                          <a:effectLst/>
                          <a:latin typeface="Arial" panose="020B0604020202020204" pitchFamily="34" charset="0"/>
                          <a:cs typeface="Arial" panose="020B0604020202020204" pitchFamily="34" charset="0"/>
                        </a:rPr>
                        <a:t> </a:t>
                      </a:r>
                      <a:endParaRPr lang="ru-RU" sz="800" b="0" i="0" u="none" strike="noStrike">
                        <a:solidFill>
                          <a:srgbClr val="000000"/>
                        </a:solidFill>
                        <a:effectLst/>
                        <a:latin typeface="Arial" panose="020B0604020202020204" pitchFamily="34" charset="0"/>
                      </a:endParaRPr>
                    </a:p>
                  </a:txBody>
                  <a:tcPr marL="9525" marR="9525" marT="9525" marB="0" anchor="ctr"/>
                </a:tc>
                <a:tc>
                  <a:txBody>
                    <a:bodyPr/>
                    <a:lstStyle/>
                    <a:p>
                      <a:pPr algn="r" fontAlgn="ctr"/>
                      <a:r>
                        <a:rPr lang="ru-RU" sz="800" b="0" i="0" u="none" strike="noStrike">
                          <a:solidFill>
                            <a:srgbClr val="000000"/>
                          </a:solidFill>
                          <a:effectLst/>
                          <a:latin typeface="Arial" panose="020B0604020202020204" pitchFamily="34" charset="0"/>
                          <a:cs typeface="Arial" panose="020B0604020202020204" pitchFamily="34" charset="0"/>
                        </a:rPr>
                        <a:t> </a:t>
                      </a:r>
                      <a:endParaRPr lang="ru-RU" sz="800" b="0" i="0" u="none" strike="noStrike">
                        <a:solidFill>
                          <a:srgbClr val="000000"/>
                        </a:solidFill>
                        <a:effectLst/>
                        <a:latin typeface="Arial" panose="020B0604020202020204" pitchFamily="34" charset="0"/>
                      </a:endParaRPr>
                    </a:p>
                  </a:txBody>
                  <a:tcPr marL="9525" marR="9525" marT="9525" marB="0" anchor="ctr"/>
                </a:tc>
                <a:tc>
                  <a:txBody>
                    <a:bodyPr/>
                    <a:lstStyle/>
                    <a:p>
                      <a:pPr algn="r" fontAlgn="ctr"/>
                      <a:r>
                        <a:rPr lang="ru-RU" sz="800" b="0" i="0" u="none" strike="noStrike">
                          <a:solidFill>
                            <a:srgbClr val="000000"/>
                          </a:solidFill>
                          <a:effectLst/>
                          <a:latin typeface="Arial" panose="020B0604020202020204" pitchFamily="34" charset="0"/>
                          <a:cs typeface="Arial" panose="020B0604020202020204" pitchFamily="34" charset="0"/>
                        </a:rPr>
                        <a:t> </a:t>
                      </a:r>
                      <a:endParaRPr lang="ru-RU" sz="800" b="0" i="0" u="none" strike="noStrike">
                        <a:solidFill>
                          <a:srgbClr val="000000"/>
                        </a:solidFill>
                        <a:effectLst/>
                        <a:latin typeface="Arial" panose="020B0604020202020204" pitchFamily="34" charset="0"/>
                      </a:endParaRPr>
                    </a:p>
                  </a:txBody>
                  <a:tcPr marL="9525" marR="9525" marT="9525" marB="0" anchor="ctr"/>
                </a:tc>
                <a:tc>
                  <a:txBody>
                    <a:bodyPr/>
                    <a:lstStyle/>
                    <a:p>
                      <a:pPr algn="r" fontAlgn="ctr"/>
                      <a:r>
                        <a:rPr lang="ru-RU" sz="800" b="0" i="0" u="none" strike="noStrike">
                          <a:solidFill>
                            <a:srgbClr val="000000"/>
                          </a:solidFill>
                          <a:effectLst/>
                          <a:latin typeface="Arial" panose="020B0604020202020204" pitchFamily="34" charset="0"/>
                          <a:cs typeface="Arial" panose="020B0604020202020204" pitchFamily="34" charset="0"/>
                        </a:rPr>
                        <a:t> </a:t>
                      </a:r>
                      <a:endParaRPr lang="ru-RU" sz="800" b="0" i="0" u="none" strike="noStrike">
                        <a:solidFill>
                          <a:srgbClr val="000000"/>
                        </a:solidFill>
                        <a:effectLst/>
                        <a:latin typeface="Arial" panose="020B0604020202020204" pitchFamily="34" charset="0"/>
                      </a:endParaRPr>
                    </a:p>
                  </a:txBody>
                  <a:tcPr marL="9525" marR="9525" marT="9525" marB="0" anchor="ctr"/>
                </a:tc>
                <a:tc>
                  <a:txBody>
                    <a:bodyPr/>
                    <a:lstStyle/>
                    <a:p>
                      <a:pPr algn="r" fontAlgn="ctr"/>
                      <a:r>
                        <a:rPr lang="ru-RU" sz="800" b="0" i="0" u="none" strike="noStrike">
                          <a:solidFill>
                            <a:srgbClr val="000000"/>
                          </a:solidFill>
                          <a:effectLst/>
                          <a:latin typeface="Arial" panose="020B0604020202020204" pitchFamily="34" charset="0"/>
                          <a:cs typeface="Arial" panose="020B0604020202020204" pitchFamily="34" charset="0"/>
                        </a:rPr>
                        <a:t> </a:t>
                      </a:r>
                      <a:endParaRPr lang="ru-RU" sz="800" b="0" i="0" u="none" strike="noStrike">
                        <a:solidFill>
                          <a:srgbClr val="000000"/>
                        </a:solidFill>
                        <a:effectLst/>
                        <a:latin typeface="Arial" panose="020B0604020202020204" pitchFamily="34" charset="0"/>
                      </a:endParaRPr>
                    </a:p>
                  </a:txBody>
                  <a:tcPr marL="9525" marR="9525" marT="9525" marB="0" anchor="ctr"/>
                </a:tc>
                <a:tc>
                  <a:txBody>
                    <a:bodyPr/>
                    <a:lstStyle/>
                    <a:p>
                      <a:pPr algn="r" fontAlgn="ctr"/>
                      <a:r>
                        <a:rPr lang="ru-RU" sz="800" b="0" i="0" u="none" strike="noStrike">
                          <a:solidFill>
                            <a:srgbClr val="000000"/>
                          </a:solidFill>
                          <a:effectLst/>
                          <a:latin typeface="Arial" panose="020B0604020202020204" pitchFamily="34" charset="0"/>
                          <a:cs typeface="Arial" panose="020B0604020202020204" pitchFamily="34" charset="0"/>
                        </a:rPr>
                        <a:t> </a:t>
                      </a:r>
                      <a:endParaRPr lang="ru-RU" sz="800" b="0" i="0" u="none" strike="noStrike">
                        <a:solidFill>
                          <a:srgbClr val="000000"/>
                        </a:solidFill>
                        <a:effectLst/>
                        <a:latin typeface="Arial" panose="020B0604020202020204" pitchFamily="34" charset="0"/>
                      </a:endParaRPr>
                    </a:p>
                  </a:txBody>
                  <a:tcPr marL="9525" marR="9525" marT="9525" marB="0" anchor="ctr"/>
                </a:tc>
                <a:extLst>
                  <a:ext uri="{0D108BD9-81ED-4DB2-BD59-A6C34878D82A}">
                    <a16:rowId xmlns:a16="http://schemas.microsoft.com/office/drawing/2014/main" val="2994916241"/>
                  </a:ext>
                </a:extLst>
              </a:tr>
              <a:tr h="177195">
                <a:tc>
                  <a:txBody>
                    <a:bodyPr/>
                    <a:lstStyle/>
                    <a:p>
                      <a:pPr algn="l" fontAlgn="ctr"/>
                      <a:r>
                        <a:rPr lang="ru-RU" sz="800" b="0" i="0" u="none" strike="noStrike" dirty="0">
                          <a:solidFill>
                            <a:srgbClr val="000000"/>
                          </a:solidFill>
                          <a:effectLst/>
                          <a:latin typeface="Arial" panose="020B0604020202020204" pitchFamily="34" charset="0"/>
                          <a:cs typeface="Arial" panose="020B0604020202020204" pitchFamily="34" charset="0"/>
                        </a:rPr>
                        <a:t>Объем жилищного строительства</a:t>
                      </a:r>
                      <a:endParaRPr lang="ru-RU" sz="800" b="0" i="0" u="none" strike="noStrike" dirty="0">
                        <a:solidFill>
                          <a:srgbClr val="000000"/>
                        </a:solidFill>
                        <a:effectLst/>
                        <a:latin typeface="Arial" panose="020B0604020202020204" pitchFamily="34" charset="0"/>
                      </a:endParaRPr>
                    </a:p>
                  </a:txBody>
                  <a:tcPr marL="9525" marR="9525" marT="9525" marB="0" anchor="ctr"/>
                </a:tc>
                <a:tc>
                  <a:txBody>
                    <a:bodyPr/>
                    <a:lstStyle/>
                    <a:p>
                      <a:pPr algn="ctr" fontAlgn="ctr"/>
                      <a:r>
                        <a:rPr lang="ru-RU" sz="800" b="0" i="0" u="none" strike="noStrike">
                          <a:solidFill>
                            <a:srgbClr val="000000"/>
                          </a:solidFill>
                          <a:effectLst/>
                          <a:latin typeface="Arial" panose="020B0604020202020204" pitchFamily="34" charset="0"/>
                          <a:cs typeface="Arial" panose="020B0604020202020204" pitchFamily="34" charset="0"/>
                        </a:rPr>
                        <a:t>тыс. кв. м общей площади</a:t>
                      </a:r>
                      <a:endParaRPr lang="ru-RU" sz="800" b="0" i="0" u="none" strike="noStrike">
                        <a:solidFill>
                          <a:srgbClr val="000000"/>
                        </a:solidFill>
                        <a:effectLst/>
                        <a:latin typeface="Arial" panose="020B0604020202020204" pitchFamily="34" charset="0"/>
                      </a:endParaRPr>
                    </a:p>
                  </a:txBody>
                  <a:tcPr marL="9525" marR="9525" marT="9525" marB="0" anchor="ctr"/>
                </a:tc>
                <a:tc>
                  <a:txBody>
                    <a:bodyPr/>
                    <a:lstStyle/>
                    <a:p>
                      <a:pPr algn="r" fontAlgn="ctr"/>
                      <a:r>
                        <a:rPr lang="ru-RU" sz="800" b="0" i="0" u="none" strike="noStrike">
                          <a:solidFill>
                            <a:srgbClr val="000000"/>
                          </a:solidFill>
                          <a:effectLst/>
                          <a:latin typeface="Arial" panose="020B0604020202020204" pitchFamily="34" charset="0"/>
                          <a:cs typeface="Arial" panose="020B0604020202020204" pitchFamily="34" charset="0"/>
                        </a:rPr>
                        <a:t>41,61</a:t>
                      </a:r>
                      <a:endParaRPr lang="ru-RU" sz="800" b="0" i="0" u="none" strike="noStrike">
                        <a:solidFill>
                          <a:srgbClr val="000000"/>
                        </a:solidFill>
                        <a:effectLst/>
                        <a:latin typeface="Arial" panose="020B0604020202020204" pitchFamily="34" charset="0"/>
                      </a:endParaRPr>
                    </a:p>
                  </a:txBody>
                  <a:tcPr marL="9525" marR="9525" marT="9525" marB="0" anchor="ctr"/>
                </a:tc>
                <a:tc>
                  <a:txBody>
                    <a:bodyPr/>
                    <a:lstStyle/>
                    <a:p>
                      <a:pPr algn="r" fontAlgn="ctr"/>
                      <a:r>
                        <a:rPr lang="ru-RU" sz="800" b="0" i="0" u="none" strike="noStrike">
                          <a:solidFill>
                            <a:srgbClr val="000000"/>
                          </a:solidFill>
                          <a:effectLst/>
                          <a:latin typeface="Arial" panose="020B0604020202020204" pitchFamily="34" charset="0"/>
                          <a:cs typeface="Arial" panose="020B0604020202020204" pitchFamily="34" charset="0"/>
                        </a:rPr>
                        <a:t>121,34</a:t>
                      </a:r>
                      <a:endParaRPr lang="ru-RU" sz="800" b="0" i="0" u="none" strike="noStrike">
                        <a:solidFill>
                          <a:srgbClr val="000000"/>
                        </a:solidFill>
                        <a:effectLst/>
                        <a:latin typeface="Arial" panose="020B0604020202020204" pitchFamily="34" charset="0"/>
                      </a:endParaRPr>
                    </a:p>
                  </a:txBody>
                  <a:tcPr marL="9525" marR="9525" marT="9525" marB="0" anchor="ctr"/>
                </a:tc>
                <a:tc>
                  <a:txBody>
                    <a:bodyPr/>
                    <a:lstStyle/>
                    <a:p>
                      <a:pPr algn="r" fontAlgn="ctr"/>
                      <a:r>
                        <a:rPr lang="ru-RU" sz="800" b="0" i="0" u="none" strike="noStrike">
                          <a:solidFill>
                            <a:srgbClr val="000000"/>
                          </a:solidFill>
                          <a:effectLst/>
                          <a:latin typeface="Arial" panose="020B0604020202020204" pitchFamily="34" charset="0"/>
                          <a:cs typeface="Arial" panose="020B0604020202020204" pitchFamily="34" charset="0"/>
                        </a:rPr>
                        <a:t>76,76</a:t>
                      </a:r>
                      <a:endParaRPr lang="ru-RU" sz="800" b="0" i="0" u="none" strike="noStrike">
                        <a:solidFill>
                          <a:srgbClr val="000000"/>
                        </a:solidFill>
                        <a:effectLst/>
                        <a:latin typeface="Arial" panose="020B0604020202020204" pitchFamily="34" charset="0"/>
                      </a:endParaRPr>
                    </a:p>
                  </a:txBody>
                  <a:tcPr marL="9525" marR="9525" marT="9525" marB="0" anchor="ctr"/>
                </a:tc>
                <a:tc>
                  <a:txBody>
                    <a:bodyPr/>
                    <a:lstStyle/>
                    <a:p>
                      <a:pPr algn="r" fontAlgn="ctr"/>
                      <a:r>
                        <a:rPr lang="ru-RU" sz="800" b="0" i="0" u="none" strike="noStrike">
                          <a:solidFill>
                            <a:srgbClr val="000000"/>
                          </a:solidFill>
                          <a:effectLst/>
                          <a:latin typeface="Arial" panose="020B0604020202020204" pitchFamily="34" charset="0"/>
                          <a:cs typeface="Arial" panose="020B0604020202020204" pitchFamily="34" charset="0"/>
                        </a:rPr>
                        <a:t>44,75</a:t>
                      </a:r>
                      <a:endParaRPr lang="ru-RU" sz="800" b="0" i="0" u="none" strike="noStrike">
                        <a:solidFill>
                          <a:srgbClr val="000000"/>
                        </a:solidFill>
                        <a:effectLst/>
                        <a:latin typeface="Arial" panose="020B0604020202020204" pitchFamily="34" charset="0"/>
                      </a:endParaRPr>
                    </a:p>
                  </a:txBody>
                  <a:tcPr marL="9525" marR="9525" marT="9525" marB="0" anchor="ctr"/>
                </a:tc>
                <a:tc>
                  <a:txBody>
                    <a:bodyPr/>
                    <a:lstStyle/>
                    <a:p>
                      <a:pPr algn="r" fontAlgn="ctr"/>
                      <a:r>
                        <a:rPr lang="ru-RU" sz="800" b="0" i="0" u="none" strike="noStrike">
                          <a:solidFill>
                            <a:srgbClr val="000000"/>
                          </a:solidFill>
                          <a:effectLst/>
                          <a:latin typeface="Arial" panose="020B0604020202020204" pitchFamily="34" charset="0"/>
                          <a:cs typeface="Arial" panose="020B0604020202020204" pitchFamily="34" charset="0"/>
                        </a:rPr>
                        <a:t>69</a:t>
                      </a:r>
                      <a:endParaRPr lang="ru-RU" sz="800" b="0" i="0" u="none" strike="noStrike">
                        <a:solidFill>
                          <a:srgbClr val="000000"/>
                        </a:solidFill>
                        <a:effectLst/>
                        <a:latin typeface="Arial" panose="020B0604020202020204" pitchFamily="34" charset="0"/>
                      </a:endParaRPr>
                    </a:p>
                  </a:txBody>
                  <a:tcPr marL="9525" marR="9525" marT="9525" marB="0" anchor="ctr"/>
                </a:tc>
                <a:tc>
                  <a:txBody>
                    <a:bodyPr/>
                    <a:lstStyle/>
                    <a:p>
                      <a:pPr algn="r" fontAlgn="ctr"/>
                      <a:r>
                        <a:rPr lang="ru-RU" sz="800" b="0" i="0" u="none" strike="noStrike">
                          <a:solidFill>
                            <a:srgbClr val="000000"/>
                          </a:solidFill>
                          <a:effectLst/>
                          <a:latin typeface="Arial" panose="020B0604020202020204" pitchFamily="34" charset="0"/>
                          <a:cs typeface="Arial" panose="020B0604020202020204" pitchFamily="34" charset="0"/>
                        </a:rPr>
                        <a:t>25,63</a:t>
                      </a:r>
                      <a:endParaRPr lang="ru-RU" sz="800" b="0" i="0" u="none" strike="noStrike">
                        <a:solidFill>
                          <a:srgbClr val="000000"/>
                        </a:solidFill>
                        <a:effectLst/>
                        <a:latin typeface="Arial" panose="020B0604020202020204" pitchFamily="34" charset="0"/>
                      </a:endParaRPr>
                    </a:p>
                  </a:txBody>
                  <a:tcPr marL="9525" marR="9525" marT="9525" marB="0" anchor="ctr"/>
                </a:tc>
                <a:tc>
                  <a:txBody>
                    <a:bodyPr/>
                    <a:lstStyle/>
                    <a:p>
                      <a:pPr algn="r" fontAlgn="ctr"/>
                      <a:r>
                        <a:rPr lang="ru-RU" sz="800" b="0" i="0" u="none" strike="noStrike">
                          <a:solidFill>
                            <a:srgbClr val="000000"/>
                          </a:solidFill>
                          <a:effectLst/>
                          <a:latin typeface="Arial" panose="020B0604020202020204" pitchFamily="34" charset="0"/>
                          <a:cs typeface="Arial" panose="020B0604020202020204" pitchFamily="34" charset="0"/>
                        </a:rPr>
                        <a:t>28,63</a:t>
                      </a:r>
                      <a:endParaRPr lang="ru-RU" sz="800" b="0" i="0" u="none" strike="noStrike">
                        <a:solidFill>
                          <a:srgbClr val="000000"/>
                        </a:solidFill>
                        <a:effectLst/>
                        <a:latin typeface="Arial" panose="020B0604020202020204" pitchFamily="34" charset="0"/>
                      </a:endParaRPr>
                    </a:p>
                  </a:txBody>
                  <a:tcPr marL="9525" marR="9525" marT="9525" marB="0" anchor="ctr"/>
                </a:tc>
                <a:tc>
                  <a:txBody>
                    <a:bodyPr/>
                    <a:lstStyle/>
                    <a:p>
                      <a:pPr algn="r" fontAlgn="ctr"/>
                      <a:r>
                        <a:rPr lang="ru-RU" sz="800" b="0" i="0" u="none" strike="noStrike">
                          <a:solidFill>
                            <a:srgbClr val="000000"/>
                          </a:solidFill>
                          <a:effectLst/>
                          <a:latin typeface="Arial" panose="020B0604020202020204" pitchFamily="34" charset="0"/>
                          <a:cs typeface="Arial" panose="020B0604020202020204" pitchFamily="34" charset="0"/>
                        </a:rPr>
                        <a:t>46,24</a:t>
                      </a:r>
                      <a:endParaRPr lang="ru-RU" sz="800" b="0" i="0" u="none" strike="noStrike">
                        <a:solidFill>
                          <a:srgbClr val="000000"/>
                        </a:solidFill>
                        <a:effectLst/>
                        <a:latin typeface="Arial" panose="020B0604020202020204" pitchFamily="34" charset="0"/>
                      </a:endParaRPr>
                    </a:p>
                  </a:txBody>
                  <a:tcPr marL="9525" marR="9525" marT="9525" marB="0" anchor="ctr"/>
                </a:tc>
                <a:tc>
                  <a:txBody>
                    <a:bodyPr/>
                    <a:lstStyle/>
                    <a:p>
                      <a:pPr algn="r" fontAlgn="ctr"/>
                      <a:r>
                        <a:rPr lang="ru-RU" sz="800" b="0" i="0" u="none" strike="noStrike">
                          <a:solidFill>
                            <a:srgbClr val="000000"/>
                          </a:solidFill>
                          <a:effectLst/>
                          <a:latin typeface="Arial" panose="020B0604020202020204" pitchFamily="34" charset="0"/>
                          <a:cs typeface="Arial" panose="020B0604020202020204" pitchFamily="34" charset="0"/>
                        </a:rPr>
                        <a:t>49,24</a:t>
                      </a:r>
                      <a:endParaRPr lang="ru-RU" sz="800" b="0" i="0" u="none" strike="noStrike">
                        <a:solidFill>
                          <a:srgbClr val="000000"/>
                        </a:solidFill>
                        <a:effectLst/>
                        <a:latin typeface="Arial" panose="020B0604020202020204" pitchFamily="34" charset="0"/>
                      </a:endParaRPr>
                    </a:p>
                  </a:txBody>
                  <a:tcPr marL="9525" marR="9525" marT="9525" marB="0" anchor="ctr"/>
                </a:tc>
                <a:extLst>
                  <a:ext uri="{0D108BD9-81ED-4DB2-BD59-A6C34878D82A}">
                    <a16:rowId xmlns:a16="http://schemas.microsoft.com/office/drawing/2014/main" val="3990522587"/>
                  </a:ext>
                </a:extLst>
              </a:tr>
              <a:tr h="152430">
                <a:tc>
                  <a:txBody>
                    <a:bodyPr/>
                    <a:lstStyle/>
                    <a:p>
                      <a:pPr algn="l" fontAlgn="ctr"/>
                      <a:r>
                        <a:rPr lang="ru-RU" sz="800" b="0" i="0" u="none" strike="noStrike">
                          <a:solidFill>
                            <a:srgbClr val="000000"/>
                          </a:solidFill>
                          <a:effectLst/>
                          <a:latin typeface="Arial" panose="020B0604020202020204" pitchFamily="34" charset="0"/>
                          <a:cs typeface="Arial" panose="020B0604020202020204" pitchFamily="34" charset="0"/>
                        </a:rPr>
                        <a:t>в том числе:</a:t>
                      </a:r>
                      <a:endParaRPr lang="ru-RU" sz="800" b="0" i="0" u="none" strike="noStrike">
                        <a:solidFill>
                          <a:srgbClr val="000000"/>
                        </a:solidFill>
                        <a:effectLst/>
                        <a:latin typeface="Arial" panose="020B0604020202020204" pitchFamily="34" charset="0"/>
                      </a:endParaRPr>
                    </a:p>
                  </a:txBody>
                  <a:tcPr marL="9525" marR="9525" marT="9525" marB="0" anchor="ctr"/>
                </a:tc>
                <a:tc>
                  <a:txBody>
                    <a:bodyPr/>
                    <a:lstStyle/>
                    <a:p>
                      <a:pPr algn="ctr" fontAlgn="ctr"/>
                      <a:r>
                        <a:rPr lang="ru-RU" sz="800" b="0" i="0" u="none" strike="noStrike">
                          <a:solidFill>
                            <a:srgbClr val="000000"/>
                          </a:solidFill>
                          <a:effectLst/>
                          <a:latin typeface="Arial" panose="020B0604020202020204" pitchFamily="34" charset="0"/>
                          <a:cs typeface="Arial" panose="020B0604020202020204" pitchFamily="34" charset="0"/>
                        </a:rPr>
                        <a:t> </a:t>
                      </a:r>
                      <a:endParaRPr lang="ru-RU" sz="800" b="0" i="0" u="none" strike="noStrike">
                        <a:solidFill>
                          <a:srgbClr val="000000"/>
                        </a:solidFill>
                        <a:effectLst/>
                        <a:latin typeface="Arial" panose="020B0604020202020204" pitchFamily="34" charset="0"/>
                      </a:endParaRPr>
                    </a:p>
                  </a:txBody>
                  <a:tcPr marL="9525" marR="9525" marT="9525" marB="0" anchor="ctr"/>
                </a:tc>
                <a:tc>
                  <a:txBody>
                    <a:bodyPr/>
                    <a:lstStyle/>
                    <a:p>
                      <a:pPr algn="r" fontAlgn="ctr"/>
                      <a:r>
                        <a:rPr lang="ru-RU" sz="800" b="0" i="0" u="none" strike="noStrike">
                          <a:solidFill>
                            <a:srgbClr val="000000"/>
                          </a:solidFill>
                          <a:effectLst/>
                          <a:latin typeface="Arial" panose="020B0604020202020204" pitchFamily="34" charset="0"/>
                          <a:cs typeface="Arial" panose="020B0604020202020204" pitchFamily="34" charset="0"/>
                        </a:rPr>
                        <a:t> </a:t>
                      </a:r>
                      <a:endParaRPr lang="ru-RU" sz="800" b="0" i="0" u="none" strike="noStrike">
                        <a:solidFill>
                          <a:srgbClr val="000000"/>
                        </a:solidFill>
                        <a:effectLst/>
                        <a:latin typeface="Arial" panose="020B0604020202020204" pitchFamily="34" charset="0"/>
                      </a:endParaRPr>
                    </a:p>
                  </a:txBody>
                  <a:tcPr marL="9525" marR="9525" marT="9525" marB="0" anchor="ctr"/>
                </a:tc>
                <a:tc>
                  <a:txBody>
                    <a:bodyPr/>
                    <a:lstStyle/>
                    <a:p>
                      <a:pPr algn="r" fontAlgn="ctr"/>
                      <a:r>
                        <a:rPr lang="ru-RU" sz="800" b="0" i="0" u="none" strike="noStrike">
                          <a:solidFill>
                            <a:srgbClr val="000000"/>
                          </a:solidFill>
                          <a:effectLst/>
                          <a:latin typeface="Arial" panose="020B0604020202020204" pitchFamily="34" charset="0"/>
                          <a:cs typeface="Arial" panose="020B0604020202020204" pitchFamily="34" charset="0"/>
                        </a:rPr>
                        <a:t> </a:t>
                      </a:r>
                      <a:endParaRPr lang="ru-RU" sz="800" b="0" i="0" u="none" strike="noStrike">
                        <a:solidFill>
                          <a:srgbClr val="000000"/>
                        </a:solidFill>
                        <a:effectLst/>
                        <a:latin typeface="Arial" panose="020B0604020202020204" pitchFamily="34" charset="0"/>
                      </a:endParaRPr>
                    </a:p>
                  </a:txBody>
                  <a:tcPr marL="9525" marR="9525" marT="9525" marB="0" anchor="ctr"/>
                </a:tc>
                <a:tc>
                  <a:txBody>
                    <a:bodyPr/>
                    <a:lstStyle/>
                    <a:p>
                      <a:pPr algn="r" fontAlgn="ctr"/>
                      <a:r>
                        <a:rPr lang="ru-RU" sz="800" b="0" i="0" u="none" strike="noStrike">
                          <a:solidFill>
                            <a:srgbClr val="000000"/>
                          </a:solidFill>
                          <a:effectLst/>
                          <a:latin typeface="Arial" panose="020B0604020202020204" pitchFamily="34" charset="0"/>
                          <a:cs typeface="Arial" panose="020B0604020202020204" pitchFamily="34" charset="0"/>
                        </a:rPr>
                        <a:t> </a:t>
                      </a:r>
                      <a:endParaRPr lang="ru-RU" sz="800" b="0" i="0" u="none" strike="noStrike">
                        <a:solidFill>
                          <a:srgbClr val="000000"/>
                        </a:solidFill>
                        <a:effectLst/>
                        <a:latin typeface="Arial" panose="020B0604020202020204" pitchFamily="34" charset="0"/>
                      </a:endParaRPr>
                    </a:p>
                  </a:txBody>
                  <a:tcPr marL="9525" marR="9525" marT="9525" marB="0" anchor="ctr"/>
                </a:tc>
                <a:tc>
                  <a:txBody>
                    <a:bodyPr/>
                    <a:lstStyle/>
                    <a:p>
                      <a:pPr algn="r" fontAlgn="ctr"/>
                      <a:r>
                        <a:rPr lang="ru-RU" sz="800" b="0" i="0" u="none" strike="noStrike">
                          <a:solidFill>
                            <a:srgbClr val="000000"/>
                          </a:solidFill>
                          <a:effectLst/>
                          <a:latin typeface="Arial" panose="020B0604020202020204" pitchFamily="34" charset="0"/>
                          <a:cs typeface="Arial" panose="020B0604020202020204" pitchFamily="34" charset="0"/>
                        </a:rPr>
                        <a:t> </a:t>
                      </a:r>
                      <a:endParaRPr lang="ru-RU" sz="800" b="0" i="0" u="none" strike="noStrike">
                        <a:solidFill>
                          <a:srgbClr val="000000"/>
                        </a:solidFill>
                        <a:effectLst/>
                        <a:latin typeface="Arial" panose="020B0604020202020204" pitchFamily="34" charset="0"/>
                      </a:endParaRPr>
                    </a:p>
                  </a:txBody>
                  <a:tcPr marL="9525" marR="9525" marT="9525" marB="0" anchor="ctr"/>
                </a:tc>
                <a:tc>
                  <a:txBody>
                    <a:bodyPr/>
                    <a:lstStyle/>
                    <a:p>
                      <a:pPr algn="r" fontAlgn="ctr"/>
                      <a:r>
                        <a:rPr lang="ru-RU" sz="800" b="0" i="0" u="none" strike="noStrike">
                          <a:solidFill>
                            <a:srgbClr val="000000"/>
                          </a:solidFill>
                          <a:effectLst/>
                          <a:latin typeface="Arial" panose="020B0604020202020204" pitchFamily="34" charset="0"/>
                          <a:cs typeface="Arial" panose="020B0604020202020204" pitchFamily="34" charset="0"/>
                        </a:rPr>
                        <a:t> </a:t>
                      </a:r>
                      <a:endParaRPr lang="ru-RU" sz="800" b="0" i="0" u="none" strike="noStrike">
                        <a:solidFill>
                          <a:srgbClr val="000000"/>
                        </a:solidFill>
                        <a:effectLst/>
                        <a:latin typeface="Arial" panose="020B0604020202020204" pitchFamily="34" charset="0"/>
                      </a:endParaRPr>
                    </a:p>
                  </a:txBody>
                  <a:tcPr marL="9525" marR="9525" marT="9525" marB="0" anchor="ctr"/>
                </a:tc>
                <a:tc>
                  <a:txBody>
                    <a:bodyPr/>
                    <a:lstStyle/>
                    <a:p>
                      <a:pPr algn="r" fontAlgn="ctr"/>
                      <a:r>
                        <a:rPr lang="ru-RU" sz="800" b="0" i="0" u="none" strike="noStrike">
                          <a:solidFill>
                            <a:srgbClr val="000000"/>
                          </a:solidFill>
                          <a:effectLst/>
                          <a:latin typeface="Arial" panose="020B0604020202020204" pitchFamily="34" charset="0"/>
                          <a:cs typeface="Arial" panose="020B0604020202020204" pitchFamily="34" charset="0"/>
                        </a:rPr>
                        <a:t> </a:t>
                      </a:r>
                      <a:endParaRPr lang="ru-RU" sz="800" b="0" i="0" u="none" strike="noStrike">
                        <a:solidFill>
                          <a:srgbClr val="000000"/>
                        </a:solidFill>
                        <a:effectLst/>
                        <a:latin typeface="Arial" panose="020B0604020202020204" pitchFamily="34" charset="0"/>
                      </a:endParaRPr>
                    </a:p>
                  </a:txBody>
                  <a:tcPr marL="9525" marR="9525" marT="9525" marB="0" anchor="ctr"/>
                </a:tc>
                <a:tc>
                  <a:txBody>
                    <a:bodyPr/>
                    <a:lstStyle/>
                    <a:p>
                      <a:pPr algn="r" fontAlgn="ctr"/>
                      <a:r>
                        <a:rPr lang="ru-RU" sz="800" b="0" i="0" u="none" strike="noStrike">
                          <a:solidFill>
                            <a:srgbClr val="000000"/>
                          </a:solidFill>
                          <a:effectLst/>
                          <a:latin typeface="Arial" panose="020B0604020202020204" pitchFamily="34" charset="0"/>
                          <a:cs typeface="Arial" panose="020B0604020202020204" pitchFamily="34" charset="0"/>
                        </a:rPr>
                        <a:t> </a:t>
                      </a:r>
                      <a:endParaRPr lang="ru-RU" sz="800" b="0" i="0" u="none" strike="noStrike">
                        <a:solidFill>
                          <a:srgbClr val="000000"/>
                        </a:solidFill>
                        <a:effectLst/>
                        <a:latin typeface="Arial" panose="020B0604020202020204" pitchFamily="34" charset="0"/>
                      </a:endParaRPr>
                    </a:p>
                  </a:txBody>
                  <a:tcPr marL="9525" marR="9525" marT="9525" marB="0" anchor="ctr"/>
                </a:tc>
                <a:tc>
                  <a:txBody>
                    <a:bodyPr/>
                    <a:lstStyle/>
                    <a:p>
                      <a:pPr algn="r" fontAlgn="ctr"/>
                      <a:r>
                        <a:rPr lang="ru-RU" sz="800" b="0" i="0" u="none" strike="noStrike">
                          <a:solidFill>
                            <a:srgbClr val="000000"/>
                          </a:solidFill>
                          <a:effectLst/>
                          <a:latin typeface="Arial" panose="020B0604020202020204" pitchFamily="34" charset="0"/>
                          <a:cs typeface="Arial" panose="020B0604020202020204" pitchFamily="34" charset="0"/>
                        </a:rPr>
                        <a:t> </a:t>
                      </a:r>
                      <a:endParaRPr lang="ru-RU" sz="800" b="0" i="0" u="none" strike="noStrike">
                        <a:solidFill>
                          <a:srgbClr val="000000"/>
                        </a:solidFill>
                        <a:effectLst/>
                        <a:latin typeface="Arial" panose="020B0604020202020204" pitchFamily="34" charset="0"/>
                      </a:endParaRPr>
                    </a:p>
                  </a:txBody>
                  <a:tcPr marL="9525" marR="9525" marT="9525" marB="0" anchor="ctr"/>
                </a:tc>
                <a:tc>
                  <a:txBody>
                    <a:bodyPr/>
                    <a:lstStyle/>
                    <a:p>
                      <a:pPr algn="r" fontAlgn="ctr"/>
                      <a:r>
                        <a:rPr lang="ru-RU" sz="800" b="0" i="0" u="none" strike="noStrike">
                          <a:solidFill>
                            <a:srgbClr val="000000"/>
                          </a:solidFill>
                          <a:effectLst/>
                          <a:latin typeface="Arial" panose="020B0604020202020204" pitchFamily="34" charset="0"/>
                          <a:cs typeface="Arial" panose="020B0604020202020204" pitchFamily="34" charset="0"/>
                        </a:rPr>
                        <a:t> </a:t>
                      </a:r>
                      <a:endParaRPr lang="ru-RU" sz="800" b="0" i="0" u="none" strike="noStrike">
                        <a:solidFill>
                          <a:srgbClr val="000000"/>
                        </a:solidFill>
                        <a:effectLst/>
                        <a:latin typeface="Arial" panose="020B0604020202020204" pitchFamily="34" charset="0"/>
                      </a:endParaRPr>
                    </a:p>
                  </a:txBody>
                  <a:tcPr marL="9525" marR="9525" marT="9525" marB="0" anchor="ctr"/>
                </a:tc>
                <a:extLst>
                  <a:ext uri="{0D108BD9-81ED-4DB2-BD59-A6C34878D82A}">
                    <a16:rowId xmlns:a16="http://schemas.microsoft.com/office/drawing/2014/main" val="3588167695"/>
                  </a:ext>
                </a:extLst>
              </a:tr>
              <a:tr h="355378">
                <a:tc>
                  <a:txBody>
                    <a:bodyPr/>
                    <a:lstStyle/>
                    <a:p>
                      <a:pPr algn="l" fontAlgn="ctr"/>
                      <a:r>
                        <a:rPr lang="ru-RU" sz="800" b="0" i="0" u="none" strike="noStrike">
                          <a:solidFill>
                            <a:srgbClr val="000000"/>
                          </a:solidFill>
                          <a:effectLst/>
                          <a:latin typeface="Arial" panose="020B0604020202020204" pitchFamily="34" charset="0"/>
                          <a:cs typeface="Arial" panose="020B0604020202020204" pitchFamily="34" charset="0"/>
                        </a:rPr>
                        <a:t> Ввод общей площади жилых домов, построенных населением</a:t>
                      </a:r>
                      <a:endParaRPr lang="ru-RU" sz="800" b="0" i="0" u="none" strike="noStrike">
                        <a:solidFill>
                          <a:srgbClr val="000000"/>
                        </a:solidFill>
                        <a:effectLst/>
                        <a:latin typeface="Arial" panose="020B0604020202020204" pitchFamily="34" charset="0"/>
                      </a:endParaRPr>
                    </a:p>
                  </a:txBody>
                  <a:tcPr marL="9525" marR="9525" marT="9525" marB="0" anchor="ctr"/>
                </a:tc>
                <a:tc>
                  <a:txBody>
                    <a:bodyPr/>
                    <a:lstStyle/>
                    <a:p>
                      <a:pPr algn="ctr" fontAlgn="ctr"/>
                      <a:r>
                        <a:rPr lang="ru-RU" sz="800" b="0" i="0" u="none" strike="noStrike">
                          <a:solidFill>
                            <a:srgbClr val="000000"/>
                          </a:solidFill>
                          <a:effectLst/>
                          <a:latin typeface="Arial" panose="020B0604020202020204" pitchFamily="34" charset="0"/>
                          <a:cs typeface="Arial" panose="020B0604020202020204" pitchFamily="34" charset="0"/>
                        </a:rPr>
                        <a:t>тыс. кв. м общей площади</a:t>
                      </a:r>
                      <a:endParaRPr lang="ru-RU" sz="800" b="0" i="0" u="none" strike="noStrike">
                        <a:solidFill>
                          <a:srgbClr val="000000"/>
                        </a:solidFill>
                        <a:effectLst/>
                        <a:latin typeface="Arial" panose="020B0604020202020204" pitchFamily="34" charset="0"/>
                      </a:endParaRPr>
                    </a:p>
                  </a:txBody>
                  <a:tcPr marL="9525" marR="9525" marT="9525" marB="0" anchor="ctr"/>
                </a:tc>
                <a:tc>
                  <a:txBody>
                    <a:bodyPr/>
                    <a:lstStyle/>
                    <a:p>
                      <a:pPr algn="r" fontAlgn="ctr"/>
                      <a:r>
                        <a:rPr lang="ru-RU" sz="800" b="0" i="0" u="none" strike="noStrike">
                          <a:solidFill>
                            <a:srgbClr val="000000"/>
                          </a:solidFill>
                          <a:effectLst/>
                          <a:latin typeface="Arial" panose="020B0604020202020204" pitchFamily="34" charset="0"/>
                          <a:cs typeface="Arial" panose="020B0604020202020204" pitchFamily="34" charset="0"/>
                        </a:rPr>
                        <a:t>7,32</a:t>
                      </a:r>
                      <a:endParaRPr lang="ru-RU" sz="800" b="0" i="0" u="none" strike="noStrike">
                        <a:solidFill>
                          <a:srgbClr val="000000"/>
                        </a:solidFill>
                        <a:effectLst/>
                        <a:latin typeface="Arial" panose="020B0604020202020204" pitchFamily="34" charset="0"/>
                      </a:endParaRPr>
                    </a:p>
                  </a:txBody>
                  <a:tcPr marL="9525" marR="9525" marT="9525" marB="0" anchor="ctr"/>
                </a:tc>
                <a:tc>
                  <a:txBody>
                    <a:bodyPr/>
                    <a:lstStyle/>
                    <a:p>
                      <a:pPr algn="r" fontAlgn="ctr"/>
                      <a:r>
                        <a:rPr lang="ru-RU" sz="800" b="0" i="0" u="none" strike="noStrike">
                          <a:solidFill>
                            <a:srgbClr val="000000"/>
                          </a:solidFill>
                          <a:effectLst/>
                          <a:latin typeface="Arial" panose="020B0604020202020204" pitchFamily="34" charset="0"/>
                          <a:cs typeface="Arial" panose="020B0604020202020204" pitchFamily="34" charset="0"/>
                        </a:rPr>
                        <a:t>10,1</a:t>
                      </a:r>
                      <a:endParaRPr lang="ru-RU" sz="800" b="0" i="0" u="none" strike="noStrike">
                        <a:solidFill>
                          <a:srgbClr val="000000"/>
                        </a:solidFill>
                        <a:effectLst/>
                        <a:latin typeface="Arial" panose="020B0604020202020204" pitchFamily="34" charset="0"/>
                      </a:endParaRPr>
                    </a:p>
                  </a:txBody>
                  <a:tcPr marL="9525" marR="9525" marT="9525" marB="0" anchor="ctr"/>
                </a:tc>
                <a:tc>
                  <a:txBody>
                    <a:bodyPr/>
                    <a:lstStyle/>
                    <a:p>
                      <a:pPr algn="r" fontAlgn="ctr"/>
                      <a:r>
                        <a:rPr lang="ru-RU" sz="800" b="0" i="0" u="none" strike="noStrike">
                          <a:solidFill>
                            <a:srgbClr val="000000"/>
                          </a:solidFill>
                          <a:effectLst/>
                          <a:latin typeface="Arial" panose="020B0604020202020204" pitchFamily="34" charset="0"/>
                          <a:cs typeface="Arial" panose="020B0604020202020204" pitchFamily="34" charset="0"/>
                        </a:rPr>
                        <a:t>15</a:t>
                      </a:r>
                      <a:endParaRPr lang="ru-RU" sz="800" b="0" i="0" u="none" strike="noStrike">
                        <a:solidFill>
                          <a:srgbClr val="000000"/>
                        </a:solidFill>
                        <a:effectLst/>
                        <a:latin typeface="Arial" panose="020B0604020202020204" pitchFamily="34" charset="0"/>
                      </a:endParaRPr>
                    </a:p>
                  </a:txBody>
                  <a:tcPr marL="9525" marR="9525" marT="9525" marB="0" anchor="ctr"/>
                </a:tc>
                <a:tc>
                  <a:txBody>
                    <a:bodyPr/>
                    <a:lstStyle/>
                    <a:p>
                      <a:pPr algn="r" fontAlgn="ctr"/>
                      <a:r>
                        <a:rPr lang="ru-RU" sz="800" b="0" i="0" u="none" strike="noStrike">
                          <a:solidFill>
                            <a:srgbClr val="000000"/>
                          </a:solidFill>
                          <a:effectLst/>
                          <a:latin typeface="Arial" panose="020B0604020202020204" pitchFamily="34" charset="0"/>
                          <a:cs typeface="Arial" panose="020B0604020202020204" pitchFamily="34" charset="0"/>
                        </a:rPr>
                        <a:t>6</a:t>
                      </a:r>
                      <a:endParaRPr lang="ru-RU" sz="800" b="0" i="0" u="none" strike="noStrike">
                        <a:solidFill>
                          <a:srgbClr val="000000"/>
                        </a:solidFill>
                        <a:effectLst/>
                        <a:latin typeface="Arial" panose="020B0604020202020204" pitchFamily="34" charset="0"/>
                      </a:endParaRPr>
                    </a:p>
                  </a:txBody>
                  <a:tcPr marL="9525" marR="9525" marT="9525" marB="0" anchor="ctr"/>
                </a:tc>
                <a:tc>
                  <a:txBody>
                    <a:bodyPr/>
                    <a:lstStyle/>
                    <a:p>
                      <a:pPr algn="r" fontAlgn="ctr"/>
                      <a:r>
                        <a:rPr lang="ru-RU" sz="800" b="0" i="0" u="none" strike="noStrike">
                          <a:solidFill>
                            <a:srgbClr val="000000"/>
                          </a:solidFill>
                          <a:effectLst/>
                          <a:latin typeface="Arial" panose="020B0604020202020204" pitchFamily="34" charset="0"/>
                          <a:cs typeface="Arial" panose="020B0604020202020204" pitchFamily="34" charset="0"/>
                        </a:rPr>
                        <a:t>8</a:t>
                      </a:r>
                      <a:endParaRPr lang="ru-RU" sz="800" b="0" i="0" u="none" strike="noStrike">
                        <a:solidFill>
                          <a:srgbClr val="000000"/>
                        </a:solidFill>
                        <a:effectLst/>
                        <a:latin typeface="Arial" panose="020B0604020202020204" pitchFamily="34" charset="0"/>
                      </a:endParaRPr>
                    </a:p>
                  </a:txBody>
                  <a:tcPr marL="9525" marR="9525" marT="9525" marB="0" anchor="ctr"/>
                </a:tc>
                <a:tc>
                  <a:txBody>
                    <a:bodyPr/>
                    <a:lstStyle/>
                    <a:p>
                      <a:pPr algn="r" fontAlgn="ctr"/>
                      <a:r>
                        <a:rPr lang="ru-RU" sz="800" b="0" i="0" u="none" strike="noStrike">
                          <a:solidFill>
                            <a:srgbClr val="000000"/>
                          </a:solidFill>
                          <a:effectLst/>
                          <a:latin typeface="Arial" panose="020B0604020202020204" pitchFamily="34" charset="0"/>
                          <a:cs typeface="Arial" panose="020B0604020202020204" pitchFamily="34" charset="0"/>
                        </a:rPr>
                        <a:t>6</a:t>
                      </a:r>
                      <a:endParaRPr lang="ru-RU" sz="800" b="0" i="0" u="none" strike="noStrike">
                        <a:solidFill>
                          <a:srgbClr val="000000"/>
                        </a:solidFill>
                        <a:effectLst/>
                        <a:latin typeface="Arial" panose="020B0604020202020204" pitchFamily="34" charset="0"/>
                      </a:endParaRPr>
                    </a:p>
                  </a:txBody>
                  <a:tcPr marL="9525" marR="9525" marT="9525" marB="0" anchor="ctr"/>
                </a:tc>
                <a:tc>
                  <a:txBody>
                    <a:bodyPr/>
                    <a:lstStyle/>
                    <a:p>
                      <a:pPr algn="r" fontAlgn="ctr"/>
                      <a:r>
                        <a:rPr lang="ru-RU" sz="800" b="0" i="0" u="none" strike="noStrike">
                          <a:solidFill>
                            <a:srgbClr val="000000"/>
                          </a:solidFill>
                          <a:effectLst/>
                          <a:latin typeface="Arial" panose="020B0604020202020204" pitchFamily="34" charset="0"/>
                          <a:cs typeface="Arial" panose="020B0604020202020204" pitchFamily="34" charset="0"/>
                        </a:rPr>
                        <a:t>8</a:t>
                      </a:r>
                      <a:endParaRPr lang="ru-RU" sz="800" b="0" i="0" u="none" strike="noStrike">
                        <a:solidFill>
                          <a:srgbClr val="000000"/>
                        </a:solidFill>
                        <a:effectLst/>
                        <a:latin typeface="Arial" panose="020B0604020202020204" pitchFamily="34" charset="0"/>
                      </a:endParaRPr>
                    </a:p>
                  </a:txBody>
                  <a:tcPr marL="9525" marR="9525" marT="9525" marB="0" anchor="ctr"/>
                </a:tc>
                <a:tc>
                  <a:txBody>
                    <a:bodyPr/>
                    <a:lstStyle/>
                    <a:p>
                      <a:pPr algn="r" fontAlgn="ctr"/>
                      <a:r>
                        <a:rPr lang="ru-RU" sz="800" b="0" i="0" u="none" strike="noStrike">
                          <a:solidFill>
                            <a:srgbClr val="000000"/>
                          </a:solidFill>
                          <a:effectLst/>
                          <a:latin typeface="Arial" panose="020B0604020202020204" pitchFamily="34" charset="0"/>
                          <a:cs typeface="Arial" panose="020B0604020202020204" pitchFamily="34" charset="0"/>
                        </a:rPr>
                        <a:t>6</a:t>
                      </a:r>
                      <a:endParaRPr lang="ru-RU" sz="800" b="0" i="0" u="none" strike="noStrike">
                        <a:solidFill>
                          <a:srgbClr val="000000"/>
                        </a:solidFill>
                        <a:effectLst/>
                        <a:latin typeface="Arial" panose="020B0604020202020204" pitchFamily="34" charset="0"/>
                      </a:endParaRPr>
                    </a:p>
                  </a:txBody>
                  <a:tcPr marL="9525" marR="9525" marT="9525" marB="0" anchor="ctr"/>
                </a:tc>
                <a:tc>
                  <a:txBody>
                    <a:bodyPr/>
                    <a:lstStyle/>
                    <a:p>
                      <a:pPr algn="r" fontAlgn="ctr"/>
                      <a:r>
                        <a:rPr lang="ru-RU" sz="800" b="0" i="0" u="none" strike="noStrike">
                          <a:solidFill>
                            <a:srgbClr val="000000"/>
                          </a:solidFill>
                          <a:effectLst/>
                          <a:latin typeface="Arial" panose="020B0604020202020204" pitchFamily="34" charset="0"/>
                          <a:cs typeface="Arial" panose="020B0604020202020204" pitchFamily="34" charset="0"/>
                        </a:rPr>
                        <a:t>8</a:t>
                      </a:r>
                      <a:endParaRPr lang="ru-RU" sz="800" b="0" i="0" u="none" strike="noStrike">
                        <a:solidFill>
                          <a:srgbClr val="000000"/>
                        </a:solidFill>
                        <a:effectLst/>
                        <a:latin typeface="Arial" panose="020B0604020202020204" pitchFamily="34" charset="0"/>
                      </a:endParaRPr>
                    </a:p>
                  </a:txBody>
                  <a:tcPr marL="9525" marR="9525" marT="9525" marB="0" anchor="ctr"/>
                </a:tc>
                <a:extLst>
                  <a:ext uri="{0D108BD9-81ED-4DB2-BD59-A6C34878D82A}">
                    <a16:rowId xmlns:a16="http://schemas.microsoft.com/office/drawing/2014/main" val="4128681483"/>
                  </a:ext>
                </a:extLst>
              </a:tr>
              <a:tr h="355378">
                <a:tc>
                  <a:txBody>
                    <a:bodyPr/>
                    <a:lstStyle/>
                    <a:p>
                      <a:pPr algn="l" fontAlgn="ctr"/>
                      <a:r>
                        <a:rPr lang="ru-RU" sz="800" b="0" i="0" u="none" strike="noStrike">
                          <a:solidFill>
                            <a:srgbClr val="000000"/>
                          </a:solidFill>
                          <a:effectLst/>
                          <a:latin typeface="Arial" panose="020B0604020202020204" pitchFamily="34" charset="0"/>
                          <a:cs typeface="Arial" panose="020B0604020202020204" pitchFamily="34" charset="0"/>
                        </a:rPr>
                        <a:t> ввод жилья в многоквартирных жилых домах</a:t>
                      </a:r>
                      <a:endParaRPr lang="ru-RU" sz="800" b="0" i="0" u="none" strike="noStrike">
                        <a:solidFill>
                          <a:srgbClr val="000000"/>
                        </a:solidFill>
                        <a:effectLst/>
                        <a:latin typeface="Arial" panose="020B0604020202020204" pitchFamily="34" charset="0"/>
                      </a:endParaRPr>
                    </a:p>
                  </a:txBody>
                  <a:tcPr marL="9525" marR="9525" marT="9525" marB="0" anchor="ctr"/>
                </a:tc>
                <a:tc>
                  <a:txBody>
                    <a:bodyPr/>
                    <a:lstStyle/>
                    <a:p>
                      <a:pPr algn="ctr" fontAlgn="ctr"/>
                      <a:r>
                        <a:rPr lang="ru-RU" sz="800" b="0" i="0" u="none" strike="noStrike">
                          <a:solidFill>
                            <a:srgbClr val="000000"/>
                          </a:solidFill>
                          <a:effectLst/>
                          <a:latin typeface="Arial" panose="020B0604020202020204" pitchFamily="34" charset="0"/>
                          <a:cs typeface="Arial" panose="020B0604020202020204" pitchFamily="34" charset="0"/>
                        </a:rPr>
                        <a:t>тыс. кв. м общей площади</a:t>
                      </a:r>
                      <a:endParaRPr lang="ru-RU" sz="800" b="0" i="0" u="none" strike="noStrike">
                        <a:solidFill>
                          <a:srgbClr val="000000"/>
                        </a:solidFill>
                        <a:effectLst/>
                        <a:latin typeface="Arial" panose="020B0604020202020204" pitchFamily="34" charset="0"/>
                      </a:endParaRPr>
                    </a:p>
                  </a:txBody>
                  <a:tcPr marL="9525" marR="9525" marT="9525" marB="0" anchor="ctr"/>
                </a:tc>
                <a:tc>
                  <a:txBody>
                    <a:bodyPr/>
                    <a:lstStyle/>
                    <a:p>
                      <a:pPr algn="r" fontAlgn="ctr"/>
                      <a:r>
                        <a:rPr lang="ru-RU" sz="800" b="0" i="0" u="none" strike="noStrike">
                          <a:solidFill>
                            <a:srgbClr val="000000"/>
                          </a:solidFill>
                          <a:effectLst/>
                          <a:latin typeface="Arial" panose="020B0604020202020204" pitchFamily="34" charset="0"/>
                          <a:cs typeface="Arial" panose="020B0604020202020204" pitchFamily="34" charset="0"/>
                        </a:rPr>
                        <a:t>34,29</a:t>
                      </a:r>
                      <a:endParaRPr lang="ru-RU" sz="800" b="0" i="0" u="none" strike="noStrike">
                        <a:solidFill>
                          <a:srgbClr val="000000"/>
                        </a:solidFill>
                        <a:effectLst/>
                        <a:latin typeface="Arial" panose="020B0604020202020204" pitchFamily="34" charset="0"/>
                      </a:endParaRPr>
                    </a:p>
                  </a:txBody>
                  <a:tcPr marL="9525" marR="9525" marT="9525" marB="0" anchor="ctr"/>
                </a:tc>
                <a:tc>
                  <a:txBody>
                    <a:bodyPr/>
                    <a:lstStyle/>
                    <a:p>
                      <a:pPr algn="r" fontAlgn="ctr"/>
                      <a:r>
                        <a:rPr lang="ru-RU" sz="800" b="0" i="0" u="none" strike="noStrike">
                          <a:solidFill>
                            <a:srgbClr val="000000"/>
                          </a:solidFill>
                          <a:effectLst/>
                          <a:latin typeface="Arial" panose="020B0604020202020204" pitchFamily="34" charset="0"/>
                          <a:cs typeface="Arial" panose="020B0604020202020204" pitchFamily="34" charset="0"/>
                        </a:rPr>
                        <a:t>111,24</a:t>
                      </a:r>
                      <a:endParaRPr lang="ru-RU" sz="800" b="0" i="0" u="none" strike="noStrike">
                        <a:solidFill>
                          <a:srgbClr val="000000"/>
                        </a:solidFill>
                        <a:effectLst/>
                        <a:latin typeface="Arial" panose="020B0604020202020204" pitchFamily="34" charset="0"/>
                      </a:endParaRPr>
                    </a:p>
                  </a:txBody>
                  <a:tcPr marL="9525" marR="9525" marT="9525" marB="0" anchor="ctr"/>
                </a:tc>
                <a:tc>
                  <a:txBody>
                    <a:bodyPr/>
                    <a:lstStyle/>
                    <a:p>
                      <a:pPr algn="r" fontAlgn="ctr"/>
                      <a:r>
                        <a:rPr lang="ru-RU" sz="800" b="0" i="0" u="none" strike="noStrike">
                          <a:solidFill>
                            <a:srgbClr val="000000"/>
                          </a:solidFill>
                          <a:effectLst/>
                          <a:latin typeface="Arial" panose="020B0604020202020204" pitchFamily="34" charset="0"/>
                          <a:cs typeface="Arial" panose="020B0604020202020204" pitchFamily="34" charset="0"/>
                        </a:rPr>
                        <a:t>61,76</a:t>
                      </a:r>
                      <a:endParaRPr lang="ru-RU" sz="800" b="0" i="0" u="none" strike="noStrike">
                        <a:solidFill>
                          <a:srgbClr val="000000"/>
                        </a:solidFill>
                        <a:effectLst/>
                        <a:latin typeface="Arial" panose="020B0604020202020204" pitchFamily="34" charset="0"/>
                      </a:endParaRPr>
                    </a:p>
                  </a:txBody>
                  <a:tcPr marL="9525" marR="9525" marT="9525" marB="0" anchor="ctr"/>
                </a:tc>
                <a:tc>
                  <a:txBody>
                    <a:bodyPr/>
                    <a:lstStyle/>
                    <a:p>
                      <a:pPr algn="r" fontAlgn="ctr"/>
                      <a:r>
                        <a:rPr lang="ru-RU" sz="800" b="0" i="0" u="none" strike="noStrike">
                          <a:solidFill>
                            <a:srgbClr val="000000"/>
                          </a:solidFill>
                          <a:effectLst/>
                          <a:latin typeface="Arial" panose="020B0604020202020204" pitchFamily="34" charset="0"/>
                          <a:cs typeface="Arial" panose="020B0604020202020204" pitchFamily="34" charset="0"/>
                        </a:rPr>
                        <a:t>38,75</a:t>
                      </a:r>
                      <a:endParaRPr lang="ru-RU" sz="800" b="0" i="0" u="none" strike="noStrike">
                        <a:solidFill>
                          <a:srgbClr val="000000"/>
                        </a:solidFill>
                        <a:effectLst/>
                        <a:latin typeface="Arial" panose="020B0604020202020204" pitchFamily="34" charset="0"/>
                      </a:endParaRPr>
                    </a:p>
                  </a:txBody>
                  <a:tcPr marL="9525" marR="9525" marT="9525" marB="0" anchor="ctr"/>
                </a:tc>
                <a:tc>
                  <a:txBody>
                    <a:bodyPr/>
                    <a:lstStyle/>
                    <a:p>
                      <a:pPr algn="r" fontAlgn="ctr"/>
                      <a:r>
                        <a:rPr lang="ru-RU" sz="800" b="0" i="0" u="none" strike="noStrike">
                          <a:solidFill>
                            <a:srgbClr val="000000"/>
                          </a:solidFill>
                          <a:effectLst/>
                          <a:latin typeface="Arial" panose="020B0604020202020204" pitchFamily="34" charset="0"/>
                          <a:cs typeface="Arial" panose="020B0604020202020204" pitchFamily="34" charset="0"/>
                        </a:rPr>
                        <a:t>61</a:t>
                      </a:r>
                      <a:endParaRPr lang="ru-RU" sz="800" b="0" i="0" u="none" strike="noStrike">
                        <a:solidFill>
                          <a:srgbClr val="000000"/>
                        </a:solidFill>
                        <a:effectLst/>
                        <a:latin typeface="Arial" panose="020B0604020202020204" pitchFamily="34" charset="0"/>
                      </a:endParaRPr>
                    </a:p>
                  </a:txBody>
                  <a:tcPr marL="9525" marR="9525" marT="9525" marB="0" anchor="ctr"/>
                </a:tc>
                <a:tc>
                  <a:txBody>
                    <a:bodyPr/>
                    <a:lstStyle/>
                    <a:p>
                      <a:pPr algn="r" fontAlgn="ctr"/>
                      <a:r>
                        <a:rPr lang="ru-RU" sz="800" b="0" i="0" u="none" strike="noStrike">
                          <a:solidFill>
                            <a:srgbClr val="000000"/>
                          </a:solidFill>
                          <a:effectLst/>
                          <a:latin typeface="Arial" panose="020B0604020202020204" pitchFamily="34" charset="0"/>
                          <a:cs typeface="Arial" panose="020B0604020202020204" pitchFamily="34" charset="0"/>
                        </a:rPr>
                        <a:t>19,63</a:t>
                      </a:r>
                      <a:endParaRPr lang="ru-RU" sz="800" b="0" i="0" u="none" strike="noStrike">
                        <a:solidFill>
                          <a:srgbClr val="000000"/>
                        </a:solidFill>
                        <a:effectLst/>
                        <a:latin typeface="Arial" panose="020B0604020202020204" pitchFamily="34" charset="0"/>
                      </a:endParaRPr>
                    </a:p>
                  </a:txBody>
                  <a:tcPr marL="9525" marR="9525" marT="9525" marB="0" anchor="ctr"/>
                </a:tc>
                <a:tc>
                  <a:txBody>
                    <a:bodyPr/>
                    <a:lstStyle/>
                    <a:p>
                      <a:pPr algn="r" fontAlgn="ctr"/>
                      <a:r>
                        <a:rPr lang="ru-RU" sz="800" b="0" i="0" u="none" strike="noStrike">
                          <a:solidFill>
                            <a:srgbClr val="000000"/>
                          </a:solidFill>
                          <a:effectLst/>
                          <a:latin typeface="Arial" panose="020B0604020202020204" pitchFamily="34" charset="0"/>
                          <a:cs typeface="Arial" panose="020B0604020202020204" pitchFamily="34" charset="0"/>
                        </a:rPr>
                        <a:t>20,63</a:t>
                      </a:r>
                      <a:endParaRPr lang="ru-RU" sz="800" b="0" i="0" u="none" strike="noStrike">
                        <a:solidFill>
                          <a:srgbClr val="000000"/>
                        </a:solidFill>
                        <a:effectLst/>
                        <a:latin typeface="Arial" panose="020B0604020202020204" pitchFamily="34" charset="0"/>
                      </a:endParaRPr>
                    </a:p>
                  </a:txBody>
                  <a:tcPr marL="9525" marR="9525" marT="9525" marB="0" anchor="ctr"/>
                </a:tc>
                <a:tc>
                  <a:txBody>
                    <a:bodyPr/>
                    <a:lstStyle/>
                    <a:p>
                      <a:pPr algn="r" fontAlgn="ctr"/>
                      <a:r>
                        <a:rPr lang="ru-RU" sz="800" b="0" i="0" u="none" strike="noStrike">
                          <a:solidFill>
                            <a:srgbClr val="000000"/>
                          </a:solidFill>
                          <a:effectLst/>
                          <a:latin typeface="Arial" panose="020B0604020202020204" pitchFamily="34" charset="0"/>
                          <a:cs typeface="Arial" panose="020B0604020202020204" pitchFamily="34" charset="0"/>
                        </a:rPr>
                        <a:t>40,24</a:t>
                      </a:r>
                      <a:endParaRPr lang="ru-RU" sz="800" b="0" i="0" u="none" strike="noStrike">
                        <a:solidFill>
                          <a:srgbClr val="000000"/>
                        </a:solidFill>
                        <a:effectLst/>
                        <a:latin typeface="Arial" panose="020B0604020202020204" pitchFamily="34" charset="0"/>
                      </a:endParaRPr>
                    </a:p>
                  </a:txBody>
                  <a:tcPr marL="9525" marR="9525" marT="9525" marB="0" anchor="ctr"/>
                </a:tc>
                <a:tc>
                  <a:txBody>
                    <a:bodyPr/>
                    <a:lstStyle/>
                    <a:p>
                      <a:pPr algn="r" fontAlgn="ctr"/>
                      <a:r>
                        <a:rPr lang="ru-RU" sz="800" b="0" i="0" u="none" strike="noStrike">
                          <a:solidFill>
                            <a:srgbClr val="000000"/>
                          </a:solidFill>
                          <a:effectLst/>
                          <a:latin typeface="Arial" panose="020B0604020202020204" pitchFamily="34" charset="0"/>
                          <a:cs typeface="Arial" panose="020B0604020202020204" pitchFamily="34" charset="0"/>
                        </a:rPr>
                        <a:t>41,24</a:t>
                      </a:r>
                      <a:endParaRPr lang="ru-RU" sz="800" b="0" i="0" u="none" strike="noStrike">
                        <a:solidFill>
                          <a:srgbClr val="000000"/>
                        </a:solidFill>
                        <a:effectLst/>
                        <a:latin typeface="Arial" panose="020B0604020202020204" pitchFamily="34" charset="0"/>
                      </a:endParaRPr>
                    </a:p>
                  </a:txBody>
                  <a:tcPr marL="9525" marR="9525" marT="9525" marB="0" anchor="ctr"/>
                </a:tc>
                <a:extLst>
                  <a:ext uri="{0D108BD9-81ED-4DB2-BD59-A6C34878D82A}">
                    <a16:rowId xmlns:a16="http://schemas.microsoft.com/office/drawing/2014/main" val="1959896383"/>
                  </a:ext>
                </a:extLst>
              </a:tr>
              <a:tr h="355378">
                <a:tc>
                  <a:txBody>
                    <a:bodyPr/>
                    <a:lstStyle/>
                    <a:p>
                      <a:pPr algn="l" fontAlgn="ctr"/>
                      <a:r>
                        <a:rPr lang="ru-RU" sz="800" b="0" i="0" u="none" strike="noStrike">
                          <a:solidFill>
                            <a:srgbClr val="000000"/>
                          </a:solidFill>
                          <a:effectLst/>
                          <a:latin typeface="Arial" panose="020B0604020202020204" pitchFamily="34" charset="0"/>
                          <a:cs typeface="Arial" panose="020B0604020202020204" pitchFamily="34" charset="0"/>
                        </a:rPr>
                        <a:t>Уровень обеспеченности населения жильем (на конец года)</a:t>
                      </a:r>
                      <a:endParaRPr lang="ru-RU" sz="800" b="0" i="0" u="none" strike="noStrike">
                        <a:solidFill>
                          <a:srgbClr val="000000"/>
                        </a:solidFill>
                        <a:effectLst/>
                        <a:latin typeface="Arial" panose="020B0604020202020204" pitchFamily="34" charset="0"/>
                      </a:endParaRPr>
                    </a:p>
                  </a:txBody>
                  <a:tcPr marL="9525" marR="9525" marT="9525" marB="0" anchor="ctr"/>
                </a:tc>
                <a:tc>
                  <a:txBody>
                    <a:bodyPr/>
                    <a:lstStyle/>
                    <a:p>
                      <a:pPr algn="ctr" fontAlgn="ctr"/>
                      <a:r>
                        <a:rPr lang="ru-RU" sz="800" b="0" i="0" u="none" strike="noStrike">
                          <a:solidFill>
                            <a:srgbClr val="000000"/>
                          </a:solidFill>
                          <a:effectLst/>
                          <a:latin typeface="Arial" panose="020B0604020202020204" pitchFamily="34" charset="0"/>
                          <a:cs typeface="Arial" panose="020B0604020202020204" pitchFamily="34" charset="0"/>
                        </a:rPr>
                        <a:t>кв. м на человека</a:t>
                      </a:r>
                      <a:endParaRPr lang="ru-RU" sz="800" b="0" i="0" u="none" strike="noStrike">
                        <a:solidFill>
                          <a:srgbClr val="000000"/>
                        </a:solidFill>
                        <a:effectLst/>
                        <a:latin typeface="Arial" panose="020B0604020202020204" pitchFamily="34" charset="0"/>
                      </a:endParaRPr>
                    </a:p>
                  </a:txBody>
                  <a:tcPr marL="9525" marR="9525" marT="9525" marB="0" anchor="ctr"/>
                </a:tc>
                <a:tc>
                  <a:txBody>
                    <a:bodyPr/>
                    <a:lstStyle/>
                    <a:p>
                      <a:pPr algn="r" fontAlgn="ctr"/>
                      <a:r>
                        <a:rPr lang="ru-RU" sz="800" b="0" i="0" u="none" strike="noStrike">
                          <a:solidFill>
                            <a:srgbClr val="000000"/>
                          </a:solidFill>
                          <a:effectLst/>
                          <a:latin typeface="Arial" panose="020B0604020202020204" pitchFamily="34" charset="0"/>
                          <a:cs typeface="Arial" panose="020B0604020202020204" pitchFamily="34" charset="0"/>
                        </a:rPr>
                        <a:t>30,46</a:t>
                      </a:r>
                      <a:endParaRPr lang="ru-RU" sz="800" b="0" i="0" u="none" strike="noStrike">
                        <a:solidFill>
                          <a:srgbClr val="000000"/>
                        </a:solidFill>
                        <a:effectLst/>
                        <a:latin typeface="Arial" panose="020B0604020202020204" pitchFamily="34" charset="0"/>
                      </a:endParaRPr>
                    </a:p>
                  </a:txBody>
                  <a:tcPr marL="9525" marR="9525" marT="9525" marB="0" anchor="ctr"/>
                </a:tc>
                <a:tc>
                  <a:txBody>
                    <a:bodyPr/>
                    <a:lstStyle/>
                    <a:p>
                      <a:pPr algn="r" fontAlgn="ctr"/>
                      <a:r>
                        <a:rPr lang="ru-RU" sz="800" b="0" i="0" u="none" strike="noStrike">
                          <a:solidFill>
                            <a:srgbClr val="000000"/>
                          </a:solidFill>
                          <a:effectLst/>
                          <a:latin typeface="Arial" panose="020B0604020202020204" pitchFamily="34" charset="0"/>
                          <a:cs typeface="Arial" panose="020B0604020202020204" pitchFamily="34" charset="0"/>
                        </a:rPr>
                        <a:t>30,69</a:t>
                      </a:r>
                      <a:endParaRPr lang="ru-RU" sz="800" b="0" i="0" u="none" strike="noStrike">
                        <a:solidFill>
                          <a:srgbClr val="000000"/>
                        </a:solidFill>
                        <a:effectLst/>
                        <a:latin typeface="Arial" panose="020B0604020202020204" pitchFamily="34" charset="0"/>
                      </a:endParaRPr>
                    </a:p>
                  </a:txBody>
                  <a:tcPr marL="9525" marR="9525" marT="9525" marB="0" anchor="ctr"/>
                </a:tc>
                <a:tc>
                  <a:txBody>
                    <a:bodyPr/>
                    <a:lstStyle/>
                    <a:p>
                      <a:pPr algn="r" fontAlgn="ctr"/>
                      <a:r>
                        <a:rPr lang="ru-RU" sz="800" b="0" i="0" u="none" strike="noStrike">
                          <a:solidFill>
                            <a:srgbClr val="000000"/>
                          </a:solidFill>
                          <a:effectLst/>
                          <a:latin typeface="Arial" panose="020B0604020202020204" pitchFamily="34" charset="0"/>
                          <a:cs typeface="Arial" panose="020B0604020202020204" pitchFamily="34" charset="0"/>
                        </a:rPr>
                        <a:t>31,67</a:t>
                      </a:r>
                      <a:endParaRPr lang="ru-RU" sz="800" b="0" i="0" u="none" strike="noStrike">
                        <a:solidFill>
                          <a:srgbClr val="000000"/>
                        </a:solidFill>
                        <a:effectLst/>
                        <a:latin typeface="Arial" panose="020B0604020202020204" pitchFamily="34" charset="0"/>
                      </a:endParaRPr>
                    </a:p>
                  </a:txBody>
                  <a:tcPr marL="9525" marR="9525" marT="9525" marB="0" anchor="ctr"/>
                </a:tc>
                <a:tc>
                  <a:txBody>
                    <a:bodyPr/>
                    <a:lstStyle/>
                    <a:p>
                      <a:pPr algn="r" fontAlgn="ctr"/>
                      <a:r>
                        <a:rPr lang="ru-RU" sz="800" b="0" i="0" u="none" strike="noStrike">
                          <a:solidFill>
                            <a:srgbClr val="000000"/>
                          </a:solidFill>
                          <a:effectLst/>
                          <a:latin typeface="Arial" panose="020B0604020202020204" pitchFamily="34" charset="0"/>
                          <a:cs typeface="Arial" panose="020B0604020202020204" pitchFamily="34" charset="0"/>
                        </a:rPr>
                        <a:t>31,87</a:t>
                      </a:r>
                      <a:endParaRPr lang="ru-RU" sz="800" b="0" i="0" u="none" strike="noStrike">
                        <a:solidFill>
                          <a:srgbClr val="000000"/>
                        </a:solidFill>
                        <a:effectLst/>
                        <a:latin typeface="Arial" panose="020B0604020202020204" pitchFamily="34" charset="0"/>
                      </a:endParaRPr>
                    </a:p>
                  </a:txBody>
                  <a:tcPr marL="9525" marR="9525" marT="9525" marB="0" anchor="ctr"/>
                </a:tc>
                <a:tc>
                  <a:txBody>
                    <a:bodyPr/>
                    <a:lstStyle/>
                    <a:p>
                      <a:pPr algn="r" fontAlgn="ctr"/>
                      <a:r>
                        <a:rPr lang="ru-RU" sz="800" b="0" i="0" u="none" strike="noStrike">
                          <a:solidFill>
                            <a:srgbClr val="000000"/>
                          </a:solidFill>
                          <a:effectLst/>
                          <a:latin typeface="Arial" panose="020B0604020202020204" pitchFamily="34" charset="0"/>
                          <a:cs typeface="Arial" panose="020B0604020202020204" pitchFamily="34" charset="0"/>
                        </a:rPr>
                        <a:t>32,05</a:t>
                      </a:r>
                      <a:endParaRPr lang="ru-RU" sz="800" b="0" i="0" u="none" strike="noStrike">
                        <a:solidFill>
                          <a:srgbClr val="000000"/>
                        </a:solidFill>
                        <a:effectLst/>
                        <a:latin typeface="Arial" panose="020B0604020202020204" pitchFamily="34" charset="0"/>
                      </a:endParaRPr>
                    </a:p>
                  </a:txBody>
                  <a:tcPr marL="9525" marR="9525" marT="9525" marB="0" anchor="ctr"/>
                </a:tc>
                <a:tc>
                  <a:txBody>
                    <a:bodyPr/>
                    <a:lstStyle/>
                    <a:p>
                      <a:pPr algn="r" fontAlgn="ctr"/>
                      <a:r>
                        <a:rPr lang="ru-RU" sz="800" b="0" i="0" u="none" strike="noStrike">
                          <a:solidFill>
                            <a:srgbClr val="000000"/>
                          </a:solidFill>
                          <a:effectLst/>
                          <a:latin typeface="Arial" panose="020B0604020202020204" pitchFamily="34" charset="0"/>
                          <a:cs typeface="Arial" panose="020B0604020202020204" pitchFamily="34" charset="0"/>
                        </a:rPr>
                        <a:t>31,89</a:t>
                      </a:r>
                      <a:endParaRPr lang="ru-RU" sz="800" b="0" i="0" u="none" strike="noStrike">
                        <a:solidFill>
                          <a:srgbClr val="000000"/>
                        </a:solidFill>
                        <a:effectLst/>
                        <a:latin typeface="Arial" panose="020B0604020202020204" pitchFamily="34" charset="0"/>
                      </a:endParaRPr>
                    </a:p>
                  </a:txBody>
                  <a:tcPr marL="9525" marR="9525" marT="9525" marB="0" anchor="ctr"/>
                </a:tc>
                <a:tc>
                  <a:txBody>
                    <a:bodyPr/>
                    <a:lstStyle/>
                    <a:p>
                      <a:pPr algn="r" fontAlgn="ctr"/>
                      <a:r>
                        <a:rPr lang="ru-RU" sz="800" b="0" i="0" u="none" strike="noStrike">
                          <a:solidFill>
                            <a:srgbClr val="000000"/>
                          </a:solidFill>
                          <a:effectLst/>
                          <a:latin typeface="Arial" panose="020B0604020202020204" pitchFamily="34" charset="0"/>
                          <a:cs typeface="Arial" panose="020B0604020202020204" pitchFamily="34" charset="0"/>
                        </a:rPr>
                        <a:t>32,06</a:t>
                      </a:r>
                      <a:endParaRPr lang="ru-RU" sz="800" b="0" i="0" u="none" strike="noStrike">
                        <a:solidFill>
                          <a:srgbClr val="000000"/>
                        </a:solidFill>
                        <a:effectLst/>
                        <a:latin typeface="Arial" panose="020B0604020202020204" pitchFamily="34" charset="0"/>
                      </a:endParaRPr>
                    </a:p>
                  </a:txBody>
                  <a:tcPr marL="9525" marR="9525" marT="9525" marB="0" anchor="ctr"/>
                </a:tc>
                <a:tc>
                  <a:txBody>
                    <a:bodyPr/>
                    <a:lstStyle/>
                    <a:p>
                      <a:pPr algn="r" fontAlgn="ctr"/>
                      <a:r>
                        <a:rPr lang="ru-RU" sz="800" b="0" i="0" u="none" strike="noStrike">
                          <a:solidFill>
                            <a:srgbClr val="000000"/>
                          </a:solidFill>
                          <a:effectLst/>
                          <a:latin typeface="Arial" panose="020B0604020202020204" pitchFamily="34" charset="0"/>
                          <a:cs typeface="Arial" panose="020B0604020202020204" pitchFamily="34" charset="0"/>
                        </a:rPr>
                        <a:t>32,02</a:t>
                      </a:r>
                      <a:endParaRPr lang="ru-RU" sz="800" b="0" i="0" u="none" strike="noStrike">
                        <a:solidFill>
                          <a:srgbClr val="000000"/>
                        </a:solidFill>
                        <a:effectLst/>
                        <a:latin typeface="Arial" panose="020B0604020202020204" pitchFamily="34" charset="0"/>
                      </a:endParaRPr>
                    </a:p>
                  </a:txBody>
                  <a:tcPr marL="9525" marR="9525" marT="9525" marB="0" anchor="ctr"/>
                </a:tc>
                <a:tc>
                  <a:txBody>
                    <a:bodyPr/>
                    <a:lstStyle/>
                    <a:p>
                      <a:pPr algn="r" fontAlgn="ctr"/>
                      <a:r>
                        <a:rPr lang="ru-RU" sz="800" b="0" i="0" u="none" strike="noStrike">
                          <a:solidFill>
                            <a:srgbClr val="000000"/>
                          </a:solidFill>
                          <a:effectLst/>
                          <a:latin typeface="Arial" panose="020B0604020202020204" pitchFamily="34" charset="0"/>
                          <a:cs typeface="Arial" panose="020B0604020202020204" pitchFamily="34" charset="0"/>
                        </a:rPr>
                        <a:t>32,18</a:t>
                      </a:r>
                      <a:endParaRPr lang="ru-RU" sz="800" b="0" i="0" u="none" strike="noStrike">
                        <a:solidFill>
                          <a:srgbClr val="000000"/>
                        </a:solidFill>
                        <a:effectLst/>
                        <a:latin typeface="Arial" panose="020B0604020202020204" pitchFamily="34" charset="0"/>
                      </a:endParaRPr>
                    </a:p>
                  </a:txBody>
                  <a:tcPr marL="9525" marR="9525" marT="9525" marB="0" anchor="ctr"/>
                </a:tc>
                <a:extLst>
                  <a:ext uri="{0D108BD9-81ED-4DB2-BD59-A6C34878D82A}">
                    <a16:rowId xmlns:a16="http://schemas.microsoft.com/office/drawing/2014/main" val="1696624434"/>
                  </a:ext>
                </a:extLst>
              </a:tr>
              <a:tr h="355378">
                <a:tc>
                  <a:txBody>
                    <a:bodyPr/>
                    <a:lstStyle/>
                    <a:p>
                      <a:pPr algn="l" fontAlgn="ctr"/>
                      <a:r>
                        <a:rPr lang="ru-RU" sz="800" b="0" i="0" u="none" strike="noStrike">
                          <a:solidFill>
                            <a:srgbClr val="000000"/>
                          </a:solidFill>
                          <a:effectLst/>
                          <a:latin typeface="Arial" panose="020B0604020202020204" pitchFamily="34" charset="0"/>
                          <a:cs typeface="Arial" panose="020B0604020202020204" pitchFamily="34" charset="0"/>
                        </a:rPr>
                        <a:t>Жилищный фонд на конец года</a:t>
                      </a:r>
                      <a:endParaRPr lang="ru-RU" sz="800" b="0" i="0" u="none" strike="noStrike">
                        <a:solidFill>
                          <a:srgbClr val="000000"/>
                        </a:solidFill>
                        <a:effectLst/>
                        <a:latin typeface="Arial" panose="020B0604020202020204" pitchFamily="34" charset="0"/>
                      </a:endParaRPr>
                    </a:p>
                  </a:txBody>
                  <a:tcPr marL="9525" marR="9525" marT="9525" marB="0" anchor="ctr"/>
                </a:tc>
                <a:tc>
                  <a:txBody>
                    <a:bodyPr/>
                    <a:lstStyle/>
                    <a:p>
                      <a:pPr algn="ctr" fontAlgn="ctr"/>
                      <a:r>
                        <a:rPr lang="ru-RU" sz="800" b="0" i="0" u="none" strike="noStrike">
                          <a:solidFill>
                            <a:srgbClr val="000000"/>
                          </a:solidFill>
                          <a:effectLst/>
                          <a:latin typeface="Arial" panose="020B0604020202020204" pitchFamily="34" charset="0"/>
                          <a:cs typeface="Arial" panose="020B0604020202020204" pitchFamily="34" charset="0"/>
                        </a:rPr>
                        <a:t>тыс. кв. м</a:t>
                      </a:r>
                      <a:endParaRPr lang="ru-RU" sz="800" b="0" i="0" u="none" strike="noStrike">
                        <a:solidFill>
                          <a:srgbClr val="000000"/>
                        </a:solidFill>
                        <a:effectLst/>
                        <a:latin typeface="Arial" panose="020B0604020202020204" pitchFamily="34" charset="0"/>
                      </a:endParaRPr>
                    </a:p>
                  </a:txBody>
                  <a:tcPr marL="9525" marR="9525" marT="9525" marB="0" anchor="ctr"/>
                </a:tc>
                <a:tc>
                  <a:txBody>
                    <a:bodyPr/>
                    <a:lstStyle/>
                    <a:p>
                      <a:pPr algn="r" fontAlgn="ctr"/>
                      <a:r>
                        <a:rPr lang="ru-RU" sz="800" b="0" i="0" u="none" strike="noStrike">
                          <a:solidFill>
                            <a:srgbClr val="000000"/>
                          </a:solidFill>
                          <a:effectLst/>
                          <a:latin typeface="Arial" panose="020B0604020202020204" pitchFamily="34" charset="0"/>
                          <a:cs typeface="Arial" panose="020B0604020202020204" pitchFamily="34" charset="0"/>
                        </a:rPr>
                        <a:t>3 587,80</a:t>
                      </a:r>
                      <a:endParaRPr lang="ru-RU" sz="800" b="0" i="0" u="none" strike="noStrike">
                        <a:solidFill>
                          <a:srgbClr val="000000"/>
                        </a:solidFill>
                        <a:effectLst/>
                        <a:latin typeface="Arial" panose="020B0604020202020204" pitchFamily="34" charset="0"/>
                      </a:endParaRPr>
                    </a:p>
                  </a:txBody>
                  <a:tcPr marL="9525" marR="9525" marT="9525" marB="0" anchor="ctr"/>
                </a:tc>
                <a:tc>
                  <a:txBody>
                    <a:bodyPr/>
                    <a:lstStyle/>
                    <a:p>
                      <a:pPr algn="r" fontAlgn="ctr"/>
                      <a:r>
                        <a:rPr lang="ru-RU" sz="800" b="0" i="0" u="none" strike="noStrike">
                          <a:solidFill>
                            <a:srgbClr val="000000"/>
                          </a:solidFill>
                          <a:effectLst/>
                          <a:latin typeface="Arial" panose="020B0604020202020204" pitchFamily="34" charset="0"/>
                          <a:cs typeface="Arial" panose="020B0604020202020204" pitchFamily="34" charset="0"/>
                        </a:rPr>
                        <a:t>3 692,10</a:t>
                      </a:r>
                      <a:endParaRPr lang="ru-RU" sz="800" b="0" i="0" u="none" strike="noStrike">
                        <a:solidFill>
                          <a:srgbClr val="000000"/>
                        </a:solidFill>
                        <a:effectLst/>
                        <a:latin typeface="Arial" panose="020B0604020202020204" pitchFamily="34" charset="0"/>
                      </a:endParaRPr>
                    </a:p>
                  </a:txBody>
                  <a:tcPr marL="9525" marR="9525" marT="9525" marB="0" anchor="ctr"/>
                </a:tc>
                <a:tc>
                  <a:txBody>
                    <a:bodyPr/>
                    <a:lstStyle/>
                    <a:p>
                      <a:pPr algn="r" fontAlgn="ctr"/>
                      <a:r>
                        <a:rPr lang="ru-RU" sz="800" b="0" i="0" u="none" strike="noStrike">
                          <a:solidFill>
                            <a:srgbClr val="000000"/>
                          </a:solidFill>
                          <a:effectLst/>
                          <a:latin typeface="Arial" panose="020B0604020202020204" pitchFamily="34" charset="0"/>
                          <a:cs typeface="Arial" panose="020B0604020202020204" pitchFamily="34" charset="0"/>
                        </a:rPr>
                        <a:t>3 768,90</a:t>
                      </a:r>
                      <a:endParaRPr lang="ru-RU" sz="800" b="0" i="0" u="none" strike="noStrike">
                        <a:solidFill>
                          <a:srgbClr val="000000"/>
                        </a:solidFill>
                        <a:effectLst/>
                        <a:latin typeface="Arial" panose="020B0604020202020204" pitchFamily="34" charset="0"/>
                      </a:endParaRPr>
                    </a:p>
                  </a:txBody>
                  <a:tcPr marL="9525" marR="9525" marT="9525" marB="0" anchor="ctr"/>
                </a:tc>
                <a:tc>
                  <a:txBody>
                    <a:bodyPr/>
                    <a:lstStyle/>
                    <a:p>
                      <a:pPr algn="r" fontAlgn="ctr"/>
                      <a:r>
                        <a:rPr lang="ru-RU" sz="800" b="0" i="0" u="none" strike="noStrike">
                          <a:solidFill>
                            <a:srgbClr val="000000"/>
                          </a:solidFill>
                          <a:effectLst/>
                          <a:latin typeface="Arial" panose="020B0604020202020204" pitchFamily="34" charset="0"/>
                          <a:cs typeface="Arial" panose="020B0604020202020204" pitchFamily="34" charset="0"/>
                        </a:rPr>
                        <a:t>3 813,60</a:t>
                      </a:r>
                      <a:endParaRPr lang="ru-RU" sz="800" b="0" i="0" u="none" strike="noStrike">
                        <a:solidFill>
                          <a:srgbClr val="000000"/>
                        </a:solidFill>
                        <a:effectLst/>
                        <a:latin typeface="Arial" panose="020B0604020202020204" pitchFamily="34" charset="0"/>
                      </a:endParaRPr>
                    </a:p>
                  </a:txBody>
                  <a:tcPr marL="9525" marR="9525" marT="9525" marB="0" anchor="ctr"/>
                </a:tc>
                <a:tc>
                  <a:txBody>
                    <a:bodyPr/>
                    <a:lstStyle/>
                    <a:p>
                      <a:pPr algn="r" fontAlgn="ctr"/>
                      <a:r>
                        <a:rPr lang="ru-RU" sz="800" b="0" i="0" u="none" strike="noStrike">
                          <a:solidFill>
                            <a:srgbClr val="000000"/>
                          </a:solidFill>
                          <a:effectLst/>
                          <a:latin typeface="Arial" panose="020B0604020202020204" pitchFamily="34" charset="0"/>
                          <a:cs typeface="Arial" panose="020B0604020202020204" pitchFamily="34" charset="0"/>
                        </a:rPr>
                        <a:t>3 837,90</a:t>
                      </a:r>
                      <a:endParaRPr lang="ru-RU" sz="800" b="0" i="0" u="none" strike="noStrike">
                        <a:solidFill>
                          <a:srgbClr val="000000"/>
                        </a:solidFill>
                        <a:effectLst/>
                        <a:latin typeface="Arial" panose="020B0604020202020204" pitchFamily="34" charset="0"/>
                      </a:endParaRPr>
                    </a:p>
                  </a:txBody>
                  <a:tcPr marL="9525" marR="9525" marT="9525" marB="0" anchor="ctr"/>
                </a:tc>
                <a:tc>
                  <a:txBody>
                    <a:bodyPr/>
                    <a:lstStyle/>
                    <a:p>
                      <a:pPr algn="r" fontAlgn="ctr"/>
                      <a:r>
                        <a:rPr lang="ru-RU" sz="800" b="0" i="0" u="none" strike="noStrike">
                          <a:solidFill>
                            <a:srgbClr val="000000"/>
                          </a:solidFill>
                          <a:effectLst/>
                          <a:latin typeface="Arial" panose="020B0604020202020204" pitchFamily="34" charset="0"/>
                          <a:cs typeface="Arial" panose="020B0604020202020204" pitchFamily="34" charset="0"/>
                        </a:rPr>
                        <a:t>3 839,20</a:t>
                      </a:r>
                      <a:endParaRPr lang="ru-RU" sz="800" b="0" i="0" u="none" strike="noStrike">
                        <a:solidFill>
                          <a:srgbClr val="000000"/>
                        </a:solidFill>
                        <a:effectLst/>
                        <a:latin typeface="Arial" panose="020B0604020202020204" pitchFamily="34" charset="0"/>
                      </a:endParaRPr>
                    </a:p>
                  </a:txBody>
                  <a:tcPr marL="9525" marR="9525" marT="9525" marB="0" anchor="ctr"/>
                </a:tc>
                <a:tc>
                  <a:txBody>
                    <a:bodyPr/>
                    <a:lstStyle/>
                    <a:p>
                      <a:pPr algn="r" fontAlgn="ctr"/>
                      <a:r>
                        <a:rPr lang="ru-RU" sz="800" b="0" i="0" u="none" strike="noStrike">
                          <a:solidFill>
                            <a:srgbClr val="000000"/>
                          </a:solidFill>
                          <a:effectLst/>
                          <a:latin typeface="Arial" panose="020B0604020202020204" pitchFamily="34" charset="0"/>
                          <a:cs typeface="Arial" panose="020B0604020202020204" pitchFamily="34" charset="0"/>
                        </a:rPr>
                        <a:t>3 866,50</a:t>
                      </a:r>
                      <a:endParaRPr lang="ru-RU" sz="800" b="0" i="0" u="none" strike="noStrike">
                        <a:solidFill>
                          <a:srgbClr val="000000"/>
                        </a:solidFill>
                        <a:effectLst/>
                        <a:latin typeface="Arial" panose="020B0604020202020204" pitchFamily="34" charset="0"/>
                      </a:endParaRPr>
                    </a:p>
                  </a:txBody>
                  <a:tcPr marL="9525" marR="9525" marT="9525" marB="0" anchor="ctr"/>
                </a:tc>
                <a:tc>
                  <a:txBody>
                    <a:bodyPr/>
                    <a:lstStyle/>
                    <a:p>
                      <a:pPr algn="r" fontAlgn="ctr"/>
                      <a:r>
                        <a:rPr lang="ru-RU" sz="800" b="0" i="0" u="none" strike="noStrike">
                          <a:solidFill>
                            <a:srgbClr val="000000"/>
                          </a:solidFill>
                          <a:effectLst/>
                          <a:latin typeface="Arial" panose="020B0604020202020204" pitchFamily="34" charset="0"/>
                          <a:cs typeface="Arial" panose="020B0604020202020204" pitchFamily="34" charset="0"/>
                        </a:rPr>
                        <a:t>3 885,50</a:t>
                      </a:r>
                      <a:endParaRPr lang="ru-RU" sz="800" b="0" i="0" u="none" strike="noStrike">
                        <a:solidFill>
                          <a:srgbClr val="000000"/>
                        </a:solidFill>
                        <a:effectLst/>
                        <a:latin typeface="Arial" panose="020B0604020202020204" pitchFamily="34" charset="0"/>
                      </a:endParaRPr>
                    </a:p>
                  </a:txBody>
                  <a:tcPr marL="9525" marR="9525" marT="9525" marB="0" anchor="ctr"/>
                </a:tc>
                <a:tc>
                  <a:txBody>
                    <a:bodyPr/>
                    <a:lstStyle/>
                    <a:p>
                      <a:pPr algn="r" fontAlgn="ctr"/>
                      <a:r>
                        <a:rPr lang="ru-RU" sz="800" b="0" i="0" u="none" strike="noStrike" dirty="0">
                          <a:solidFill>
                            <a:srgbClr val="000000"/>
                          </a:solidFill>
                          <a:effectLst/>
                          <a:latin typeface="Arial" panose="020B0604020202020204" pitchFamily="34" charset="0"/>
                          <a:cs typeface="Arial" panose="020B0604020202020204" pitchFamily="34" charset="0"/>
                        </a:rPr>
                        <a:t>3 915,70</a:t>
                      </a:r>
                      <a:endParaRPr lang="ru-RU" sz="800" b="0" i="0" u="none" strike="noStrike" dirty="0">
                        <a:solidFill>
                          <a:srgbClr val="000000"/>
                        </a:solidFill>
                        <a:effectLst/>
                        <a:latin typeface="Arial" panose="020B0604020202020204" pitchFamily="34" charset="0"/>
                      </a:endParaRPr>
                    </a:p>
                  </a:txBody>
                  <a:tcPr marL="9525" marR="9525" marT="9525" marB="0" anchor="ctr"/>
                </a:tc>
                <a:extLst>
                  <a:ext uri="{0D108BD9-81ED-4DB2-BD59-A6C34878D82A}">
                    <a16:rowId xmlns:a16="http://schemas.microsoft.com/office/drawing/2014/main" val="4290672952"/>
                  </a:ext>
                </a:extLst>
              </a:tr>
            </a:tbl>
          </a:graphicData>
        </a:graphic>
      </p:graphicFrame>
    </p:spTree>
    <p:extLst>
      <p:ext uri="{BB962C8B-B14F-4D97-AF65-F5344CB8AC3E}">
        <p14:creationId xmlns:p14="http://schemas.microsoft.com/office/powerpoint/2010/main" val="899080879"/>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C76ABE35-EE31-4586-BF2E-7BF9729091A9}"/>
              </a:ext>
            </a:extLst>
          </p:cNvPr>
          <p:cNvSpPr>
            <a:spLocks noGrp="1"/>
          </p:cNvSpPr>
          <p:nvPr>
            <p:ph type="title"/>
          </p:nvPr>
        </p:nvSpPr>
        <p:spPr>
          <a:xfrm>
            <a:off x="845127" y="170694"/>
            <a:ext cx="11192963" cy="539587"/>
          </a:xfrm>
        </p:spPr>
        <p:txBody>
          <a:bodyPr>
            <a:noAutofit/>
          </a:bodyPr>
          <a:lstStyle/>
          <a:p>
            <a:pPr algn="ctr"/>
            <a:r>
              <a:rPr lang="ru-RU" sz="2400" dirty="0"/>
              <a:t>Реализация муниципальных программ</a:t>
            </a:r>
            <a:br>
              <a:rPr lang="ru-RU" sz="2400" dirty="0"/>
            </a:br>
            <a:r>
              <a:rPr lang="ru-RU" sz="2400" dirty="0"/>
              <a:t> городского округа Долгопрудный в разрезе целевых показателей в динамике</a:t>
            </a:r>
          </a:p>
        </p:txBody>
      </p:sp>
      <p:sp>
        <p:nvSpPr>
          <p:cNvPr id="4" name="Номер слайда 3">
            <a:extLst>
              <a:ext uri="{FF2B5EF4-FFF2-40B4-BE49-F238E27FC236}">
                <a16:creationId xmlns:a16="http://schemas.microsoft.com/office/drawing/2014/main" id="{6F302A7F-1EA8-4336-863D-1EEEBC559F5F}"/>
              </a:ext>
            </a:extLst>
          </p:cNvPr>
          <p:cNvSpPr>
            <a:spLocks noGrp="1"/>
          </p:cNvSpPr>
          <p:nvPr>
            <p:ph type="sldNum" sz="quarter" idx="12"/>
          </p:nvPr>
        </p:nvSpPr>
        <p:spPr>
          <a:xfrm>
            <a:off x="9448800" y="6492240"/>
            <a:ext cx="2743200" cy="365125"/>
          </a:xfrm>
        </p:spPr>
        <p:txBody>
          <a:bodyPr/>
          <a:lstStyle/>
          <a:p>
            <a:fld id="{E4EB6E89-BA87-4003-BD23-6BDF40F3EBED}" type="slidenum">
              <a:rPr lang="ru-RU" smtClean="0"/>
              <a:pPr/>
              <a:t>70</a:t>
            </a:fld>
            <a:endParaRPr lang="ru-RU"/>
          </a:p>
        </p:txBody>
      </p:sp>
      <p:pic>
        <p:nvPicPr>
          <p:cNvPr id="6" name="Объект 6">
            <a:extLst>
              <a:ext uri="{FF2B5EF4-FFF2-40B4-BE49-F238E27FC236}">
                <a16:creationId xmlns:a16="http://schemas.microsoft.com/office/drawing/2014/main" id="{4CE9F828-CB7F-4197-B7C9-2991DABD01A3}"/>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53910" y="170694"/>
            <a:ext cx="760490" cy="342008"/>
          </a:xfrm>
          <a:prstGeom prst="rect">
            <a:avLst/>
          </a:prstGeom>
        </p:spPr>
      </p:pic>
      <p:graphicFrame>
        <p:nvGraphicFramePr>
          <p:cNvPr id="7" name="Объект 6">
            <a:extLst>
              <a:ext uri="{FF2B5EF4-FFF2-40B4-BE49-F238E27FC236}">
                <a16:creationId xmlns:a16="http://schemas.microsoft.com/office/drawing/2014/main" id="{AD73C0FE-4234-4267-BEA7-9D08BDF9185A}"/>
              </a:ext>
            </a:extLst>
          </p:cNvPr>
          <p:cNvGraphicFramePr>
            <a:graphicFrameLocks noGrp="1"/>
          </p:cNvGraphicFramePr>
          <p:nvPr>
            <p:ph idx="1"/>
            <p:extLst>
              <p:ext uri="{D42A27DB-BD31-4B8C-83A1-F6EECF244321}">
                <p14:modId xmlns:p14="http://schemas.microsoft.com/office/powerpoint/2010/main" val="2881205645"/>
              </p:ext>
            </p:extLst>
          </p:nvPr>
        </p:nvGraphicFramePr>
        <p:xfrm>
          <a:off x="499622" y="795469"/>
          <a:ext cx="11287002" cy="5767532"/>
        </p:xfrm>
        <a:graphic>
          <a:graphicData uri="http://schemas.openxmlformats.org/drawingml/2006/table">
            <a:tbl>
              <a:tblPr>
                <a:tableStyleId>{5C22544A-7EE6-4342-B048-85BDC9FD1C3A}</a:tableStyleId>
              </a:tblPr>
              <a:tblGrid>
                <a:gridCol w="3535050">
                  <a:extLst>
                    <a:ext uri="{9D8B030D-6E8A-4147-A177-3AD203B41FA5}">
                      <a16:colId xmlns:a16="http://schemas.microsoft.com/office/drawing/2014/main" val="438038098"/>
                    </a:ext>
                  </a:extLst>
                </a:gridCol>
                <a:gridCol w="810041">
                  <a:extLst>
                    <a:ext uri="{9D8B030D-6E8A-4147-A177-3AD203B41FA5}">
                      <a16:colId xmlns:a16="http://schemas.microsoft.com/office/drawing/2014/main" val="3019860057"/>
                    </a:ext>
                  </a:extLst>
                </a:gridCol>
                <a:gridCol w="840828">
                  <a:extLst>
                    <a:ext uri="{9D8B030D-6E8A-4147-A177-3AD203B41FA5}">
                      <a16:colId xmlns:a16="http://schemas.microsoft.com/office/drawing/2014/main" val="2906490435"/>
                    </a:ext>
                  </a:extLst>
                </a:gridCol>
                <a:gridCol w="971655">
                  <a:extLst>
                    <a:ext uri="{9D8B030D-6E8A-4147-A177-3AD203B41FA5}">
                      <a16:colId xmlns:a16="http://schemas.microsoft.com/office/drawing/2014/main" val="602339216"/>
                    </a:ext>
                  </a:extLst>
                </a:gridCol>
                <a:gridCol w="1016847">
                  <a:extLst>
                    <a:ext uri="{9D8B030D-6E8A-4147-A177-3AD203B41FA5}">
                      <a16:colId xmlns:a16="http://schemas.microsoft.com/office/drawing/2014/main" val="1974297824"/>
                    </a:ext>
                  </a:extLst>
                </a:gridCol>
                <a:gridCol w="994250">
                  <a:extLst>
                    <a:ext uri="{9D8B030D-6E8A-4147-A177-3AD203B41FA5}">
                      <a16:colId xmlns:a16="http://schemas.microsoft.com/office/drawing/2014/main" val="4112659092"/>
                    </a:ext>
                  </a:extLst>
                </a:gridCol>
                <a:gridCol w="1095936">
                  <a:extLst>
                    <a:ext uri="{9D8B030D-6E8A-4147-A177-3AD203B41FA5}">
                      <a16:colId xmlns:a16="http://schemas.microsoft.com/office/drawing/2014/main" val="1364764230"/>
                    </a:ext>
                  </a:extLst>
                </a:gridCol>
                <a:gridCol w="994250">
                  <a:extLst>
                    <a:ext uri="{9D8B030D-6E8A-4147-A177-3AD203B41FA5}">
                      <a16:colId xmlns:a16="http://schemas.microsoft.com/office/drawing/2014/main" val="3590484154"/>
                    </a:ext>
                  </a:extLst>
                </a:gridCol>
                <a:gridCol w="1028145">
                  <a:extLst>
                    <a:ext uri="{9D8B030D-6E8A-4147-A177-3AD203B41FA5}">
                      <a16:colId xmlns:a16="http://schemas.microsoft.com/office/drawing/2014/main" val="1990073500"/>
                    </a:ext>
                  </a:extLst>
                </a:gridCol>
              </a:tblGrid>
              <a:tr h="163301">
                <a:tc rowSpan="2">
                  <a:txBody>
                    <a:bodyPr/>
                    <a:lstStyle/>
                    <a:p>
                      <a:pPr algn="ctr" fontAlgn="ctr"/>
                      <a:r>
                        <a:rPr lang="ru-RU" sz="900" u="none" strike="noStrike" dirty="0">
                          <a:effectLst/>
                        </a:rPr>
                        <a:t>Наименование муниципальной программы/подпрограммы/показателя</a:t>
                      </a:r>
                      <a:endParaRPr lang="ru-RU" sz="900" b="0" i="0" u="none" strike="noStrike" dirty="0">
                        <a:solidFill>
                          <a:srgbClr val="000000"/>
                        </a:solidFill>
                        <a:effectLst/>
                        <a:latin typeface="Arial" panose="020B0604020202020204" pitchFamily="34" charset="0"/>
                      </a:endParaRPr>
                    </a:p>
                  </a:txBody>
                  <a:tcPr marL="3663" marR="3663" marT="3663" marB="0" anchor="ctr"/>
                </a:tc>
                <a:tc rowSpan="2">
                  <a:txBody>
                    <a:bodyPr/>
                    <a:lstStyle/>
                    <a:p>
                      <a:pPr algn="ctr" fontAlgn="ctr"/>
                      <a:r>
                        <a:rPr lang="ru-RU" sz="900" u="none" strike="noStrike" dirty="0">
                          <a:effectLst/>
                        </a:rPr>
                        <a:t>Тип показателя</a:t>
                      </a:r>
                      <a:endParaRPr lang="ru-RU" sz="900" b="0" i="0" u="none" strike="noStrike" dirty="0">
                        <a:solidFill>
                          <a:srgbClr val="000000"/>
                        </a:solidFill>
                        <a:effectLst/>
                        <a:latin typeface="Arial" panose="020B0604020202020204" pitchFamily="34" charset="0"/>
                      </a:endParaRPr>
                    </a:p>
                  </a:txBody>
                  <a:tcPr marL="3663" marR="3663" marT="3663" marB="0" anchor="ctr"/>
                </a:tc>
                <a:tc rowSpan="2">
                  <a:txBody>
                    <a:bodyPr/>
                    <a:lstStyle/>
                    <a:p>
                      <a:pPr algn="ctr" fontAlgn="ctr"/>
                      <a:r>
                        <a:rPr lang="ru-RU" sz="900" u="none" strike="noStrike">
                          <a:effectLst/>
                        </a:rPr>
                        <a:t>Единица измерения</a:t>
                      </a:r>
                      <a:endParaRPr lang="ru-RU" sz="900" b="0" i="0" u="none" strike="noStrike">
                        <a:solidFill>
                          <a:srgbClr val="000000"/>
                        </a:solidFill>
                        <a:effectLst/>
                        <a:latin typeface="Arial" panose="020B0604020202020204" pitchFamily="34" charset="0"/>
                      </a:endParaRPr>
                    </a:p>
                  </a:txBody>
                  <a:tcPr marL="3663" marR="3663" marT="3663" marB="0" anchor="ctr"/>
                </a:tc>
                <a:tc rowSpan="2">
                  <a:txBody>
                    <a:bodyPr/>
                    <a:lstStyle/>
                    <a:p>
                      <a:pPr algn="ctr" fontAlgn="ctr"/>
                      <a:r>
                        <a:rPr lang="ru-RU" sz="900" u="none" strike="noStrike">
                          <a:effectLst/>
                        </a:rPr>
                        <a:t>Базовое значение</a:t>
                      </a:r>
                      <a:endParaRPr lang="ru-RU" sz="900" b="0" i="0" u="none" strike="noStrike">
                        <a:solidFill>
                          <a:srgbClr val="000000"/>
                        </a:solidFill>
                        <a:effectLst/>
                        <a:latin typeface="Arial" panose="020B0604020202020204" pitchFamily="34" charset="0"/>
                      </a:endParaRPr>
                    </a:p>
                  </a:txBody>
                  <a:tcPr marL="3663" marR="3663" marT="3663" marB="0" anchor="ctr"/>
                </a:tc>
                <a:tc rowSpan="2">
                  <a:txBody>
                    <a:bodyPr/>
                    <a:lstStyle/>
                    <a:p>
                      <a:pPr algn="ctr" fontAlgn="ctr"/>
                      <a:r>
                        <a:rPr lang="ru-RU" sz="1050" u="none" strike="noStrike" dirty="0">
                          <a:effectLst/>
                        </a:rPr>
                        <a:t>Достигнутое 2021 года</a:t>
                      </a:r>
                      <a:endParaRPr lang="ru-RU" sz="1050" b="0" i="0" u="none" strike="noStrike" dirty="0">
                        <a:solidFill>
                          <a:srgbClr val="000000"/>
                        </a:solidFill>
                        <a:effectLst/>
                        <a:latin typeface="Arial" panose="020B0604020202020204" pitchFamily="34" charset="0"/>
                      </a:endParaRPr>
                    </a:p>
                  </a:txBody>
                  <a:tcPr marL="6562" marR="6562" marT="6562" marB="0" anchor="ctr"/>
                </a:tc>
                <a:tc rowSpan="2">
                  <a:txBody>
                    <a:bodyPr/>
                    <a:lstStyle/>
                    <a:p>
                      <a:pPr algn="ctr" fontAlgn="ctr"/>
                      <a:r>
                        <a:rPr lang="ru-RU" sz="1050" u="none" strike="noStrike" dirty="0">
                          <a:effectLst/>
                        </a:rPr>
                        <a:t>Оценка 2022 год</a:t>
                      </a:r>
                      <a:endParaRPr lang="ru-RU" sz="1050" b="0" i="0" u="none" strike="noStrike" dirty="0">
                        <a:solidFill>
                          <a:srgbClr val="000000"/>
                        </a:solidFill>
                        <a:effectLst/>
                        <a:latin typeface="Arial" panose="020B0604020202020204" pitchFamily="34" charset="0"/>
                      </a:endParaRPr>
                    </a:p>
                  </a:txBody>
                  <a:tcPr marL="6562" marR="6562" marT="6562" marB="0" anchor="ctr"/>
                </a:tc>
                <a:tc gridSpan="3">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ru-RU" sz="1050" b="0" i="0" u="none" strike="noStrike" kern="1200" cap="none" spc="0" normalizeH="0" baseline="0" noProof="0" dirty="0">
                          <a:ln>
                            <a:noFill/>
                          </a:ln>
                          <a:solidFill>
                            <a:srgbClr val="000000"/>
                          </a:solidFill>
                          <a:effectLst/>
                          <a:uLnTx/>
                          <a:uFillTx/>
                          <a:latin typeface="+mn-lt"/>
                          <a:ea typeface="+mn-ea"/>
                          <a:cs typeface="+mn-cs"/>
                        </a:rPr>
                        <a:t>Планируемое значение показателя по годам реализации</a:t>
                      </a:r>
                    </a:p>
                  </a:txBody>
                  <a:tcPr marL="3729" marR="3729" marT="3729" marB="0" anchor="ctr"/>
                </a:tc>
                <a:tc hMerge="1">
                  <a:txBody>
                    <a:bodyPr/>
                    <a:lstStyle/>
                    <a:p>
                      <a:endParaRPr lang="ru-RU" dirty="0"/>
                    </a:p>
                  </a:txBody>
                  <a:tcPr marL="3729" marR="3729" marT="3729" marB="0" anchor="ctr"/>
                </a:tc>
                <a:tc hMerge="1">
                  <a:txBody>
                    <a:bodyPr/>
                    <a:lstStyle/>
                    <a:p>
                      <a:endParaRPr lang="ru-RU" dirty="0"/>
                    </a:p>
                  </a:txBody>
                  <a:tcPr marL="3729" marR="3729" marT="3729" marB="0" anchor="ctr"/>
                </a:tc>
                <a:extLst>
                  <a:ext uri="{0D108BD9-81ED-4DB2-BD59-A6C34878D82A}">
                    <a16:rowId xmlns:a16="http://schemas.microsoft.com/office/drawing/2014/main" val="2656581694"/>
                  </a:ext>
                </a:extLst>
              </a:tr>
              <a:tr h="163301">
                <a:tc vMerge="1">
                  <a:txBody>
                    <a:bodyPr/>
                    <a:lstStyle/>
                    <a:p>
                      <a:endParaRPr lang="ru-RU"/>
                    </a:p>
                  </a:txBody>
                  <a:tcPr/>
                </a:tc>
                <a:tc vMerge="1">
                  <a:txBody>
                    <a:bodyPr/>
                    <a:lstStyle/>
                    <a:p>
                      <a:endParaRPr lang="ru-RU"/>
                    </a:p>
                  </a:txBody>
                  <a:tcPr/>
                </a:tc>
                <a:tc vMerge="1">
                  <a:txBody>
                    <a:bodyPr/>
                    <a:lstStyle/>
                    <a:p>
                      <a:endParaRPr lang="ru-RU"/>
                    </a:p>
                  </a:txBody>
                  <a:tcPr/>
                </a:tc>
                <a:tc vMerge="1">
                  <a:txBody>
                    <a:bodyPr/>
                    <a:lstStyle/>
                    <a:p>
                      <a:endParaRPr lang="ru-RU"/>
                    </a:p>
                  </a:txBody>
                  <a:tcPr/>
                </a:tc>
                <a:tc vMerge="1">
                  <a:txBody>
                    <a:bodyPr/>
                    <a:lstStyle/>
                    <a:p>
                      <a:endParaRPr lang="ru-RU"/>
                    </a:p>
                  </a:txBody>
                  <a:tcPr/>
                </a:tc>
                <a:tc vMerge="1">
                  <a:txBody>
                    <a:bodyPr/>
                    <a:lstStyle/>
                    <a:p>
                      <a:endParaRPr lang="ru-RU"/>
                    </a:p>
                  </a:txBody>
                  <a:tcPr/>
                </a:tc>
                <a:tc>
                  <a:txBody>
                    <a:bodyPr/>
                    <a:lstStyle/>
                    <a:p>
                      <a:pPr algn="ctr" fontAlgn="ctr"/>
                      <a:r>
                        <a:rPr lang="ru-RU" sz="1050" u="none" strike="noStrike" dirty="0">
                          <a:effectLst/>
                          <a:latin typeface="+mn-lt"/>
                        </a:rPr>
                        <a:t>2023 год</a:t>
                      </a:r>
                      <a:endParaRPr lang="ru-RU" sz="1050" b="0" i="0" u="none" strike="noStrike" dirty="0">
                        <a:solidFill>
                          <a:srgbClr val="000000"/>
                        </a:solidFill>
                        <a:effectLst/>
                        <a:latin typeface="+mn-lt"/>
                      </a:endParaRPr>
                    </a:p>
                  </a:txBody>
                  <a:tcPr marL="3729" marR="3729" marT="3729" marB="0" anchor="ctr"/>
                </a:tc>
                <a:tc>
                  <a:txBody>
                    <a:bodyPr/>
                    <a:lstStyle/>
                    <a:p>
                      <a:pPr algn="ctr" fontAlgn="ctr"/>
                      <a:r>
                        <a:rPr lang="ru-RU" sz="1050" u="none" strike="noStrike" dirty="0">
                          <a:effectLst/>
                          <a:latin typeface="+mn-lt"/>
                        </a:rPr>
                        <a:t>2024 год</a:t>
                      </a:r>
                      <a:endParaRPr lang="ru-RU" sz="1050" b="0" i="0" u="none" strike="noStrike" dirty="0">
                        <a:solidFill>
                          <a:srgbClr val="000000"/>
                        </a:solidFill>
                        <a:effectLst/>
                        <a:latin typeface="+mn-lt"/>
                      </a:endParaRPr>
                    </a:p>
                  </a:txBody>
                  <a:tcPr marL="3729" marR="3729" marT="3729" marB="0" anchor="ctr"/>
                </a:tc>
                <a:tc>
                  <a:txBody>
                    <a:bodyPr/>
                    <a:lstStyle/>
                    <a:p>
                      <a:pPr algn="ctr" fontAlgn="ctr"/>
                      <a:r>
                        <a:rPr lang="ru-RU" sz="1050" u="none" strike="noStrike" dirty="0">
                          <a:effectLst/>
                          <a:latin typeface="+mn-lt"/>
                        </a:rPr>
                        <a:t>2025 год</a:t>
                      </a:r>
                      <a:endParaRPr lang="ru-RU" sz="1050" b="0" i="0" u="none" strike="noStrike" dirty="0">
                        <a:solidFill>
                          <a:srgbClr val="000000"/>
                        </a:solidFill>
                        <a:effectLst/>
                        <a:latin typeface="+mn-lt"/>
                      </a:endParaRPr>
                    </a:p>
                  </a:txBody>
                  <a:tcPr marL="3729" marR="3729" marT="3729" marB="0" anchor="ctr"/>
                </a:tc>
                <a:extLst>
                  <a:ext uri="{0D108BD9-81ED-4DB2-BD59-A6C34878D82A}">
                    <a16:rowId xmlns:a16="http://schemas.microsoft.com/office/drawing/2014/main" val="3710147530"/>
                  </a:ext>
                </a:extLst>
              </a:tr>
              <a:tr h="234728">
                <a:tc>
                  <a:txBody>
                    <a:bodyPr/>
                    <a:lstStyle/>
                    <a:p>
                      <a:pPr algn="l" fontAlgn="ctr"/>
                      <a:r>
                        <a:rPr lang="ru-RU" sz="900" u="none" strike="noStrike">
                          <a:effectLst/>
                        </a:rPr>
                        <a:t>Муниципальная программа «Цифровое муниципальное образование»</a:t>
                      </a:r>
                      <a:endParaRPr lang="ru-RU" sz="900" b="1" i="0" u="none" strike="noStrike">
                        <a:solidFill>
                          <a:srgbClr val="000000"/>
                        </a:solidFill>
                        <a:effectLst/>
                        <a:latin typeface="Arial" panose="020B0604020202020204" pitchFamily="34" charset="0"/>
                      </a:endParaRPr>
                    </a:p>
                  </a:txBody>
                  <a:tcPr marL="3663" marR="3663" marT="3663" marB="0" anchor="ctr"/>
                </a:tc>
                <a:tc>
                  <a:txBody>
                    <a:bodyPr/>
                    <a:lstStyle/>
                    <a:p>
                      <a:pPr algn="ctr" fontAlgn="ctr"/>
                      <a:r>
                        <a:rPr lang="ru-RU" sz="900" u="none" strike="noStrike">
                          <a:effectLst/>
                        </a:rPr>
                        <a:t> </a:t>
                      </a:r>
                      <a:endParaRPr lang="ru-RU" sz="900" b="0" i="0" u="none" strike="noStrike">
                        <a:solidFill>
                          <a:srgbClr val="000000"/>
                        </a:solidFill>
                        <a:effectLst/>
                        <a:latin typeface="Arial" panose="020B0604020202020204" pitchFamily="34" charset="0"/>
                      </a:endParaRPr>
                    </a:p>
                  </a:txBody>
                  <a:tcPr marL="3663" marR="3663" marT="3663" marB="0" anchor="ctr"/>
                </a:tc>
                <a:tc>
                  <a:txBody>
                    <a:bodyPr/>
                    <a:lstStyle/>
                    <a:p>
                      <a:pPr algn="ctr" fontAlgn="ctr"/>
                      <a:r>
                        <a:rPr lang="ru-RU" sz="900" u="none" strike="noStrike">
                          <a:effectLst/>
                        </a:rPr>
                        <a:t> </a:t>
                      </a:r>
                      <a:endParaRPr lang="ru-RU" sz="900" b="0" i="0" u="none" strike="noStrike">
                        <a:solidFill>
                          <a:srgbClr val="000000"/>
                        </a:solidFill>
                        <a:effectLst/>
                        <a:latin typeface="Arial" panose="020B0604020202020204" pitchFamily="34" charset="0"/>
                      </a:endParaRPr>
                    </a:p>
                  </a:txBody>
                  <a:tcPr marL="3663" marR="3663" marT="3663" marB="0" anchor="ctr"/>
                </a:tc>
                <a:tc>
                  <a:txBody>
                    <a:bodyPr/>
                    <a:lstStyle/>
                    <a:p>
                      <a:pPr algn="ctr" fontAlgn="ctr"/>
                      <a:r>
                        <a:rPr lang="ru-RU" sz="900" u="none" strike="noStrike">
                          <a:effectLst/>
                        </a:rPr>
                        <a:t> </a:t>
                      </a:r>
                      <a:endParaRPr lang="ru-RU" sz="900" b="0" i="0" u="none" strike="noStrike">
                        <a:solidFill>
                          <a:srgbClr val="000000"/>
                        </a:solidFill>
                        <a:effectLst/>
                        <a:latin typeface="Arial" panose="020B0604020202020204" pitchFamily="34" charset="0"/>
                      </a:endParaRPr>
                    </a:p>
                  </a:txBody>
                  <a:tcPr marL="3663" marR="3663" marT="3663" marB="0" anchor="ctr"/>
                </a:tc>
                <a:tc>
                  <a:txBody>
                    <a:bodyPr/>
                    <a:lstStyle/>
                    <a:p>
                      <a:pPr algn="ctr" fontAlgn="ctr"/>
                      <a:r>
                        <a:rPr lang="ru-RU" sz="900" u="none" strike="noStrike">
                          <a:effectLst/>
                        </a:rPr>
                        <a:t> </a:t>
                      </a:r>
                      <a:endParaRPr lang="ru-RU" sz="900" b="0" i="0" u="none" strike="noStrike">
                        <a:solidFill>
                          <a:srgbClr val="000000"/>
                        </a:solidFill>
                        <a:effectLst/>
                        <a:latin typeface="Arial" panose="020B0604020202020204" pitchFamily="34" charset="0"/>
                      </a:endParaRPr>
                    </a:p>
                  </a:txBody>
                  <a:tcPr marL="3663" marR="3663" marT="3663" marB="0" anchor="ctr"/>
                </a:tc>
                <a:tc>
                  <a:txBody>
                    <a:bodyPr/>
                    <a:lstStyle/>
                    <a:p>
                      <a:pPr algn="ctr" fontAlgn="ctr"/>
                      <a:r>
                        <a:rPr lang="ru-RU" sz="900" u="none" strike="noStrike">
                          <a:effectLst/>
                        </a:rPr>
                        <a:t> </a:t>
                      </a:r>
                      <a:endParaRPr lang="ru-RU" sz="900" b="0" i="0" u="none" strike="noStrike">
                        <a:solidFill>
                          <a:srgbClr val="000000"/>
                        </a:solidFill>
                        <a:effectLst/>
                        <a:latin typeface="Arial" panose="020B0604020202020204" pitchFamily="34" charset="0"/>
                      </a:endParaRPr>
                    </a:p>
                  </a:txBody>
                  <a:tcPr marL="3663" marR="3663" marT="3663" marB="0" anchor="ctr"/>
                </a:tc>
                <a:tc>
                  <a:txBody>
                    <a:bodyPr/>
                    <a:lstStyle/>
                    <a:p>
                      <a:pPr algn="ctr" fontAlgn="ctr"/>
                      <a:r>
                        <a:rPr lang="ru-RU" sz="900" u="none" strike="noStrike">
                          <a:effectLst/>
                        </a:rPr>
                        <a:t> </a:t>
                      </a:r>
                      <a:endParaRPr lang="ru-RU" sz="900" b="0" i="0" u="none" strike="noStrike">
                        <a:solidFill>
                          <a:srgbClr val="000000"/>
                        </a:solidFill>
                        <a:effectLst/>
                        <a:latin typeface="Arial" panose="020B0604020202020204" pitchFamily="34" charset="0"/>
                      </a:endParaRPr>
                    </a:p>
                  </a:txBody>
                  <a:tcPr marL="3663" marR="3663" marT="3663" marB="0" anchor="ctr"/>
                </a:tc>
                <a:tc>
                  <a:txBody>
                    <a:bodyPr/>
                    <a:lstStyle/>
                    <a:p>
                      <a:pPr algn="ctr" fontAlgn="ctr"/>
                      <a:r>
                        <a:rPr lang="ru-RU" sz="900" u="none" strike="noStrike">
                          <a:effectLst/>
                        </a:rPr>
                        <a:t> </a:t>
                      </a:r>
                      <a:endParaRPr lang="ru-RU" sz="900" b="0" i="0" u="none" strike="noStrike">
                        <a:solidFill>
                          <a:srgbClr val="000000"/>
                        </a:solidFill>
                        <a:effectLst/>
                        <a:latin typeface="Calibri" panose="020F0502020204030204" pitchFamily="34" charset="0"/>
                      </a:endParaRPr>
                    </a:p>
                  </a:txBody>
                  <a:tcPr marL="3663" marR="3663" marT="3663" marB="0" anchor="ctr"/>
                </a:tc>
                <a:tc>
                  <a:txBody>
                    <a:bodyPr/>
                    <a:lstStyle/>
                    <a:p>
                      <a:pPr algn="ctr" fontAlgn="ctr"/>
                      <a:r>
                        <a:rPr lang="ru-RU" sz="900" u="none" strike="noStrike">
                          <a:effectLst/>
                        </a:rPr>
                        <a:t> </a:t>
                      </a:r>
                      <a:endParaRPr lang="ru-RU" sz="900" b="0" i="0" u="none" strike="noStrike">
                        <a:solidFill>
                          <a:srgbClr val="000000"/>
                        </a:solidFill>
                        <a:effectLst/>
                        <a:latin typeface="Calibri" panose="020F0502020204030204" pitchFamily="34" charset="0"/>
                      </a:endParaRPr>
                    </a:p>
                  </a:txBody>
                  <a:tcPr marL="3663" marR="3663" marT="3663" marB="0" anchor="ctr"/>
                </a:tc>
                <a:extLst>
                  <a:ext uri="{0D108BD9-81ED-4DB2-BD59-A6C34878D82A}">
                    <a16:rowId xmlns:a16="http://schemas.microsoft.com/office/drawing/2014/main" val="472126502"/>
                  </a:ext>
                </a:extLst>
              </a:tr>
              <a:tr h="459303">
                <a:tc>
                  <a:txBody>
                    <a:bodyPr/>
                    <a:lstStyle/>
                    <a:p>
                      <a:pPr algn="l" fontAlgn="ctr"/>
                      <a:r>
                        <a:rPr lang="ru-RU" sz="900" u="none" strike="noStrike">
                          <a:effectLst/>
                        </a:rPr>
                        <a:t>Подпрограмма II «Развитие информационной и технологической инфраструктуры экосистемы цифровой экономики муниципального образования Московской области»</a:t>
                      </a:r>
                      <a:endParaRPr lang="ru-RU" sz="900" b="1" i="0" u="none" strike="noStrike">
                        <a:solidFill>
                          <a:srgbClr val="000000"/>
                        </a:solidFill>
                        <a:effectLst/>
                        <a:latin typeface="Arial" panose="020B0604020202020204" pitchFamily="34" charset="0"/>
                      </a:endParaRPr>
                    </a:p>
                  </a:txBody>
                  <a:tcPr marL="3663" marR="3663" marT="3663" marB="0" anchor="ctr"/>
                </a:tc>
                <a:tc>
                  <a:txBody>
                    <a:bodyPr/>
                    <a:lstStyle/>
                    <a:p>
                      <a:pPr algn="ctr" fontAlgn="ctr"/>
                      <a:r>
                        <a:rPr lang="ru-RU" sz="900" u="none" strike="noStrike" dirty="0">
                          <a:effectLst/>
                        </a:rPr>
                        <a:t> </a:t>
                      </a:r>
                      <a:endParaRPr lang="ru-RU" sz="900" b="0" i="0" u="none" strike="noStrike" dirty="0">
                        <a:solidFill>
                          <a:srgbClr val="000000"/>
                        </a:solidFill>
                        <a:effectLst/>
                        <a:latin typeface="Arial" panose="020B0604020202020204" pitchFamily="34" charset="0"/>
                      </a:endParaRPr>
                    </a:p>
                  </a:txBody>
                  <a:tcPr marL="3663" marR="3663" marT="3663" marB="0" anchor="ctr"/>
                </a:tc>
                <a:tc>
                  <a:txBody>
                    <a:bodyPr/>
                    <a:lstStyle/>
                    <a:p>
                      <a:pPr algn="ctr" fontAlgn="ctr"/>
                      <a:r>
                        <a:rPr lang="ru-RU" sz="900" u="none" strike="noStrike">
                          <a:effectLst/>
                        </a:rPr>
                        <a:t> </a:t>
                      </a:r>
                      <a:endParaRPr lang="ru-RU" sz="900" b="0" i="0" u="none" strike="noStrike">
                        <a:solidFill>
                          <a:srgbClr val="000000"/>
                        </a:solidFill>
                        <a:effectLst/>
                        <a:latin typeface="Arial" panose="020B0604020202020204" pitchFamily="34" charset="0"/>
                      </a:endParaRPr>
                    </a:p>
                  </a:txBody>
                  <a:tcPr marL="3663" marR="3663" marT="3663" marB="0" anchor="ctr"/>
                </a:tc>
                <a:tc>
                  <a:txBody>
                    <a:bodyPr/>
                    <a:lstStyle/>
                    <a:p>
                      <a:pPr algn="ctr" fontAlgn="ctr"/>
                      <a:r>
                        <a:rPr lang="ru-RU" sz="900" u="none" strike="noStrike">
                          <a:effectLst/>
                        </a:rPr>
                        <a:t> </a:t>
                      </a:r>
                      <a:endParaRPr lang="ru-RU" sz="900" b="0" i="0" u="none" strike="noStrike">
                        <a:solidFill>
                          <a:srgbClr val="000000"/>
                        </a:solidFill>
                        <a:effectLst/>
                        <a:latin typeface="Arial" panose="020B0604020202020204" pitchFamily="34" charset="0"/>
                      </a:endParaRPr>
                    </a:p>
                  </a:txBody>
                  <a:tcPr marL="3663" marR="3663" marT="3663" marB="0" anchor="ctr"/>
                </a:tc>
                <a:tc>
                  <a:txBody>
                    <a:bodyPr/>
                    <a:lstStyle/>
                    <a:p>
                      <a:pPr algn="ctr" fontAlgn="ctr"/>
                      <a:r>
                        <a:rPr lang="ru-RU" sz="900" u="none" strike="noStrike">
                          <a:effectLst/>
                        </a:rPr>
                        <a:t> </a:t>
                      </a:r>
                      <a:endParaRPr lang="ru-RU" sz="900" b="0" i="0" u="none" strike="noStrike">
                        <a:solidFill>
                          <a:srgbClr val="000000"/>
                        </a:solidFill>
                        <a:effectLst/>
                        <a:latin typeface="Arial" panose="020B0604020202020204" pitchFamily="34" charset="0"/>
                      </a:endParaRPr>
                    </a:p>
                  </a:txBody>
                  <a:tcPr marL="3663" marR="3663" marT="3663" marB="0" anchor="ctr"/>
                </a:tc>
                <a:tc>
                  <a:txBody>
                    <a:bodyPr/>
                    <a:lstStyle/>
                    <a:p>
                      <a:pPr algn="ctr" fontAlgn="ctr"/>
                      <a:r>
                        <a:rPr lang="ru-RU" sz="900" u="none" strike="noStrike">
                          <a:effectLst/>
                        </a:rPr>
                        <a:t> </a:t>
                      </a:r>
                      <a:endParaRPr lang="ru-RU" sz="900" b="0" i="0" u="none" strike="noStrike">
                        <a:solidFill>
                          <a:srgbClr val="000000"/>
                        </a:solidFill>
                        <a:effectLst/>
                        <a:latin typeface="Arial" panose="020B0604020202020204" pitchFamily="34" charset="0"/>
                      </a:endParaRPr>
                    </a:p>
                  </a:txBody>
                  <a:tcPr marL="3663" marR="3663" marT="3663" marB="0" anchor="ctr"/>
                </a:tc>
                <a:tc>
                  <a:txBody>
                    <a:bodyPr/>
                    <a:lstStyle/>
                    <a:p>
                      <a:pPr algn="ctr" fontAlgn="ctr"/>
                      <a:r>
                        <a:rPr lang="ru-RU" sz="900" u="none" strike="noStrike">
                          <a:effectLst/>
                        </a:rPr>
                        <a:t> </a:t>
                      </a:r>
                      <a:endParaRPr lang="ru-RU" sz="900" b="0" i="0" u="none" strike="noStrike">
                        <a:solidFill>
                          <a:srgbClr val="000000"/>
                        </a:solidFill>
                        <a:effectLst/>
                        <a:latin typeface="Arial" panose="020B0604020202020204" pitchFamily="34" charset="0"/>
                      </a:endParaRPr>
                    </a:p>
                  </a:txBody>
                  <a:tcPr marL="3663" marR="3663" marT="3663" marB="0" anchor="ctr"/>
                </a:tc>
                <a:tc>
                  <a:txBody>
                    <a:bodyPr/>
                    <a:lstStyle/>
                    <a:p>
                      <a:pPr algn="ctr" fontAlgn="ctr"/>
                      <a:r>
                        <a:rPr lang="ru-RU" sz="900" u="none" strike="noStrike">
                          <a:effectLst/>
                        </a:rPr>
                        <a:t> </a:t>
                      </a:r>
                      <a:endParaRPr lang="ru-RU" sz="900" b="0" i="0" u="none" strike="noStrike">
                        <a:solidFill>
                          <a:srgbClr val="000000"/>
                        </a:solidFill>
                        <a:effectLst/>
                        <a:latin typeface="Calibri" panose="020F0502020204030204" pitchFamily="34" charset="0"/>
                      </a:endParaRPr>
                    </a:p>
                  </a:txBody>
                  <a:tcPr marL="3663" marR="3663" marT="3663" marB="0" anchor="ctr"/>
                </a:tc>
                <a:tc>
                  <a:txBody>
                    <a:bodyPr/>
                    <a:lstStyle/>
                    <a:p>
                      <a:pPr algn="ctr" fontAlgn="ctr"/>
                      <a:r>
                        <a:rPr lang="ru-RU" sz="900" u="none" strike="noStrike">
                          <a:effectLst/>
                        </a:rPr>
                        <a:t> </a:t>
                      </a:r>
                      <a:endParaRPr lang="ru-RU" sz="900" b="0" i="0" u="none" strike="noStrike">
                        <a:solidFill>
                          <a:srgbClr val="000000"/>
                        </a:solidFill>
                        <a:effectLst/>
                        <a:latin typeface="Calibri" panose="020F0502020204030204" pitchFamily="34" charset="0"/>
                      </a:endParaRPr>
                    </a:p>
                  </a:txBody>
                  <a:tcPr marL="3663" marR="3663" marT="3663" marB="0" anchor="ctr"/>
                </a:tc>
                <a:extLst>
                  <a:ext uri="{0D108BD9-81ED-4DB2-BD59-A6C34878D82A}">
                    <a16:rowId xmlns:a16="http://schemas.microsoft.com/office/drawing/2014/main" val="3252817599"/>
                  </a:ext>
                </a:extLst>
              </a:tr>
              <a:tr h="1037108">
                <a:tc>
                  <a:txBody>
                    <a:bodyPr/>
                    <a:lstStyle/>
                    <a:p>
                      <a:pPr algn="l" fontAlgn="ctr"/>
                      <a:r>
                        <a:rPr lang="ru-RU" sz="900" u="none" strike="noStrike">
                          <a:effectLst/>
                        </a:rPr>
                        <a:t>2021 Доля документов служебной переписки ОМСУ муниципального образования Московской области и их подведомственных учреждений с ЦИОГВ и ГО Московской области, подведомственными ЦИОГВ и ГО Московской области организациями и учреждениями, не содержащих персональные данные и конфиденциальные сведения и направляемых исключительно в электронном виде с использованием МСЭД и средств электронной подписи</a:t>
                      </a:r>
                      <a:endParaRPr lang="ru-RU" sz="900" b="0" i="0" u="none" strike="noStrike">
                        <a:solidFill>
                          <a:srgbClr val="000000"/>
                        </a:solidFill>
                        <a:effectLst/>
                        <a:latin typeface="Arial" panose="020B0604020202020204" pitchFamily="34" charset="0"/>
                      </a:endParaRPr>
                    </a:p>
                  </a:txBody>
                  <a:tcPr marL="3663" marR="3663" marT="3663" marB="0" anchor="ctr"/>
                </a:tc>
                <a:tc>
                  <a:txBody>
                    <a:bodyPr/>
                    <a:lstStyle/>
                    <a:p>
                      <a:pPr algn="ctr" fontAlgn="ctr"/>
                      <a:r>
                        <a:rPr lang="ru-RU" sz="900" u="none" strike="noStrike">
                          <a:effectLst/>
                        </a:rPr>
                        <a:t>Отраслевой</a:t>
                      </a:r>
                      <a:endParaRPr lang="ru-RU" sz="900" b="0" i="0" u="none" strike="noStrike">
                        <a:solidFill>
                          <a:srgbClr val="000000"/>
                        </a:solidFill>
                        <a:effectLst/>
                        <a:latin typeface="Arial" panose="020B0604020202020204" pitchFamily="34" charset="0"/>
                      </a:endParaRPr>
                    </a:p>
                  </a:txBody>
                  <a:tcPr marL="3663" marR="3663" marT="3663" marB="0" anchor="ctr"/>
                </a:tc>
                <a:tc>
                  <a:txBody>
                    <a:bodyPr/>
                    <a:lstStyle/>
                    <a:p>
                      <a:pPr algn="ctr" fontAlgn="ctr"/>
                      <a:r>
                        <a:rPr lang="ru-RU" sz="900" u="none" strike="noStrike">
                          <a:effectLst/>
                        </a:rPr>
                        <a:t>Процент</a:t>
                      </a:r>
                      <a:endParaRPr lang="ru-RU" sz="900" b="0" i="0" u="none" strike="noStrike">
                        <a:solidFill>
                          <a:srgbClr val="000000"/>
                        </a:solidFill>
                        <a:effectLst/>
                        <a:latin typeface="Arial" panose="020B0604020202020204" pitchFamily="34" charset="0"/>
                      </a:endParaRPr>
                    </a:p>
                  </a:txBody>
                  <a:tcPr marL="3663" marR="3663" marT="3663" marB="0" anchor="ctr"/>
                </a:tc>
                <a:tc>
                  <a:txBody>
                    <a:bodyPr/>
                    <a:lstStyle/>
                    <a:p>
                      <a:pPr algn="ctr" fontAlgn="ctr"/>
                      <a:r>
                        <a:rPr lang="ru-RU" sz="900" u="none" strike="noStrike">
                          <a:effectLst/>
                        </a:rPr>
                        <a:t>100</a:t>
                      </a:r>
                      <a:endParaRPr lang="ru-RU" sz="900" b="0" i="0" u="none" strike="noStrike">
                        <a:solidFill>
                          <a:srgbClr val="000000"/>
                        </a:solidFill>
                        <a:effectLst/>
                        <a:latin typeface="Arial" panose="020B0604020202020204" pitchFamily="34" charset="0"/>
                      </a:endParaRPr>
                    </a:p>
                  </a:txBody>
                  <a:tcPr marL="3663" marR="3663" marT="3663" marB="0" anchor="ctr"/>
                </a:tc>
                <a:tc>
                  <a:txBody>
                    <a:bodyPr/>
                    <a:lstStyle/>
                    <a:p>
                      <a:pPr algn="ctr" fontAlgn="ctr"/>
                      <a:r>
                        <a:rPr lang="ru-RU" sz="900" u="none" strike="noStrike">
                          <a:effectLst/>
                        </a:rPr>
                        <a:t>100</a:t>
                      </a:r>
                      <a:endParaRPr lang="ru-RU" sz="900" b="0" i="0" u="none" strike="noStrike">
                        <a:solidFill>
                          <a:srgbClr val="000000"/>
                        </a:solidFill>
                        <a:effectLst/>
                        <a:latin typeface="Arial" panose="020B0604020202020204" pitchFamily="34" charset="0"/>
                      </a:endParaRPr>
                    </a:p>
                  </a:txBody>
                  <a:tcPr marL="3663" marR="3663" marT="3663" marB="0" anchor="ctr"/>
                </a:tc>
                <a:tc>
                  <a:txBody>
                    <a:bodyPr/>
                    <a:lstStyle/>
                    <a:p>
                      <a:pPr algn="ctr" fontAlgn="ctr"/>
                      <a:r>
                        <a:rPr lang="ru-RU" sz="900" u="none" strike="noStrike">
                          <a:effectLst/>
                        </a:rPr>
                        <a:t>100</a:t>
                      </a:r>
                      <a:endParaRPr lang="ru-RU" sz="900" b="0" i="0" u="none" strike="noStrike">
                        <a:solidFill>
                          <a:srgbClr val="000000"/>
                        </a:solidFill>
                        <a:effectLst/>
                        <a:latin typeface="Arial" panose="020B0604020202020204" pitchFamily="34" charset="0"/>
                      </a:endParaRPr>
                    </a:p>
                  </a:txBody>
                  <a:tcPr marL="3663" marR="3663" marT="3663" marB="0" anchor="ctr"/>
                </a:tc>
                <a:tc>
                  <a:txBody>
                    <a:bodyPr/>
                    <a:lstStyle/>
                    <a:p>
                      <a:pPr algn="ctr" fontAlgn="ctr"/>
                      <a:r>
                        <a:rPr lang="ru-RU" sz="900" u="none" strike="noStrike">
                          <a:effectLst/>
                        </a:rPr>
                        <a:t>100</a:t>
                      </a:r>
                      <a:endParaRPr lang="ru-RU" sz="900" b="0" i="0" u="none" strike="noStrike">
                        <a:solidFill>
                          <a:srgbClr val="000000"/>
                        </a:solidFill>
                        <a:effectLst/>
                        <a:latin typeface="Arial" panose="020B0604020202020204" pitchFamily="34" charset="0"/>
                      </a:endParaRPr>
                    </a:p>
                  </a:txBody>
                  <a:tcPr marL="3663" marR="3663" marT="3663" marB="0" anchor="ctr"/>
                </a:tc>
                <a:tc>
                  <a:txBody>
                    <a:bodyPr/>
                    <a:lstStyle/>
                    <a:p>
                      <a:pPr algn="ctr" fontAlgn="ctr"/>
                      <a:r>
                        <a:rPr lang="ru-RU" sz="900" u="none" strike="noStrike">
                          <a:effectLst/>
                        </a:rPr>
                        <a:t>100</a:t>
                      </a:r>
                      <a:endParaRPr lang="ru-RU" sz="900" b="0" i="0" u="none" strike="noStrike">
                        <a:solidFill>
                          <a:srgbClr val="000000"/>
                        </a:solidFill>
                        <a:effectLst/>
                        <a:latin typeface="Arial" panose="020B0604020202020204" pitchFamily="34" charset="0"/>
                      </a:endParaRPr>
                    </a:p>
                  </a:txBody>
                  <a:tcPr marL="3663" marR="3663" marT="3663" marB="0" anchor="ctr"/>
                </a:tc>
                <a:tc>
                  <a:txBody>
                    <a:bodyPr/>
                    <a:lstStyle/>
                    <a:p>
                      <a:pPr algn="ctr" fontAlgn="ctr"/>
                      <a:r>
                        <a:rPr lang="ru-RU" sz="900" u="none" strike="noStrike">
                          <a:effectLst/>
                        </a:rPr>
                        <a:t>100</a:t>
                      </a:r>
                      <a:endParaRPr lang="ru-RU" sz="900" b="0" i="0" u="none" strike="noStrike">
                        <a:solidFill>
                          <a:srgbClr val="000000"/>
                        </a:solidFill>
                        <a:effectLst/>
                        <a:latin typeface="Arial" panose="020B0604020202020204" pitchFamily="34" charset="0"/>
                      </a:endParaRPr>
                    </a:p>
                  </a:txBody>
                  <a:tcPr marL="3663" marR="3663" marT="3663" marB="0" anchor="ctr"/>
                </a:tc>
                <a:extLst>
                  <a:ext uri="{0D108BD9-81ED-4DB2-BD59-A6C34878D82A}">
                    <a16:rowId xmlns:a16="http://schemas.microsoft.com/office/drawing/2014/main" val="1624800432"/>
                  </a:ext>
                </a:extLst>
              </a:tr>
              <a:tr h="647082">
                <a:tc>
                  <a:txBody>
                    <a:bodyPr/>
                    <a:lstStyle/>
                    <a:p>
                      <a:pPr algn="l" fontAlgn="ctr"/>
                      <a:r>
                        <a:rPr lang="ru-RU" sz="900" u="none" strike="noStrike" dirty="0">
                          <a:effectLst/>
                        </a:rPr>
                        <a:t>2021 Доля муниципальных учреждений культуры, обеспеченных доступом в информационно-телекоммуникационную сеть Интернет на скорости: для учреждений культуры, расположенных в городских населенных пунктах, – не менее 50 Мбит/с; для учреждений культуры, расположенных в сельских населенных пунктах, – не менее 10 Мбит/с</a:t>
                      </a:r>
                      <a:endParaRPr lang="ru-RU" sz="900" b="0" i="0" u="none" strike="noStrike" dirty="0">
                        <a:solidFill>
                          <a:srgbClr val="000000"/>
                        </a:solidFill>
                        <a:effectLst/>
                        <a:latin typeface="Arial" panose="020B0604020202020204" pitchFamily="34" charset="0"/>
                      </a:endParaRPr>
                    </a:p>
                  </a:txBody>
                  <a:tcPr marL="3663" marR="3663" marT="3663" marB="0" anchor="ctr"/>
                </a:tc>
                <a:tc>
                  <a:txBody>
                    <a:bodyPr/>
                    <a:lstStyle/>
                    <a:p>
                      <a:pPr algn="ctr" fontAlgn="ctr"/>
                      <a:r>
                        <a:rPr lang="ru-RU" sz="900" u="none" strike="noStrike">
                          <a:effectLst/>
                        </a:rPr>
                        <a:t>Отраслевой</a:t>
                      </a:r>
                      <a:endParaRPr lang="ru-RU" sz="900" b="0" i="0" u="none" strike="noStrike">
                        <a:solidFill>
                          <a:srgbClr val="000000"/>
                        </a:solidFill>
                        <a:effectLst/>
                        <a:latin typeface="Arial" panose="020B0604020202020204" pitchFamily="34" charset="0"/>
                      </a:endParaRPr>
                    </a:p>
                  </a:txBody>
                  <a:tcPr marL="3663" marR="3663" marT="3663" marB="0" anchor="ctr"/>
                </a:tc>
                <a:tc>
                  <a:txBody>
                    <a:bodyPr/>
                    <a:lstStyle/>
                    <a:p>
                      <a:pPr algn="ctr" fontAlgn="ctr"/>
                      <a:r>
                        <a:rPr lang="ru-RU" sz="900" u="none" strike="noStrike">
                          <a:effectLst/>
                        </a:rPr>
                        <a:t>Процент</a:t>
                      </a:r>
                      <a:endParaRPr lang="ru-RU" sz="900" b="0" i="0" u="none" strike="noStrike">
                        <a:solidFill>
                          <a:srgbClr val="000000"/>
                        </a:solidFill>
                        <a:effectLst/>
                        <a:latin typeface="Arial" panose="020B0604020202020204" pitchFamily="34" charset="0"/>
                      </a:endParaRPr>
                    </a:p>
                  </a:txBody>
                  <a:tcPr marL="3663" marR="3663" marT="3663" marB="0" anchor="ctr"/>
                </a:tc>
                <a:tc>
                  <a:txBody>
                    <a:bodyPr/>
                    <a:lstStyle/>
                    <a:p>
                      <a:pPr algn="ctr" fontAlgn="ctr"/>
                      <a:r>
                        <a:rPr lang="ru-RU" sz="900" u="none" strike="noStrike">
                          <a:effectLst/>
                        </a:rPr>
                        <a:t>100</a:t>
                      </a:r>
                      <a:endParaRPr lang="ru-RU" sz="900" b="0" i="0" u="none" strike="noStrike">
                        <a:solidFill>
                          <a:srgbClr val="000000"/>
                        </a:solidFill>
                        <a:effectLst/>
                        <a:latin typeface="Arial" panose="020B0604020202020204" pitchFamily="34" charset="0"/>
                      </a:endParaRPr>
                    </a:p>
                  </a:txBody>
                  <a:tcPr marL="3663" marR="3663" marT="3663" marB="0" anchor="ctr"/>
                </a:tc>
                <a:tc>
                  <a:txBody>
                    <a:bodyPr/>
                    <a:lstStyle/>
                    <a:p>
                      <a:pPr algn="ctr" fontAlgn="ctr"/>
                      <a:r>
                        <a:rPr lang="ru-RU" sz="900" u="none" strike="noStrike">
                          <a:effectLst/>
                        </a:rPr>
                        <a:t>100</a:t>
                      </a:r>
                      <a:endParaRPr lang="ru-RU" sz="900" b="0" i="0" u="none" strike="noStrike">
                        <a:solidFill>
                          <a:srgbClr val="000000"/>
                        </a:solidFill>
                        <a:effectLst/>
                        <a:latin typeface="Arial" panose="020B0604020202020204" pitchFamily="34" charset="0"/>
                      </a:endParaRPr>
                    </a:p>
                  </a:txBody>
                  <a:tcPr marL="3663" marR="3663" marT="3663" marB="0" anchor="ctr"/>
                </a:tc>
                <a:tc>
                  <a:txBody>
                    <a:bodyPr/>
                    <a:lstStyle/>
                    <a:p>
                      <a:pPr algn="ctr" fontAlgn="ctr"/>
                      <a:r>
                        <a:rPr lang="ru-RU" sz="900" u="none" strike="noStrike">
                          <a:effectLst/>
                        </a:rPr>
                        <a:t>100</a:t>
                      </a:r>
                      <a:endParaRPr lang="ru-RU" sz="900" b="0" i="0" u="none" strike="noStrike">
                        <a:solidFill>
                          <a:srgbClr val="000000"/>
                        </a:solidFill>
                        <a:effectLst/>
                        <a:latin typeface="Arial" panose="020B0604020202020204" pitchFamily="34" charset="0"/>
                      </a:endParaRPr>
                    </a:p>
                  </a:txBody>
                  <a:tcPr marL="3663" marR="3663" marT="3663" marB="0" anchor="ctr"/>
                </a:tc>
                <a:tc>
                  <a:txBody>
                    <a:bodyPr/>
                    <a:lstStyle/>
                    <a:p>
                      <a:pPr algn="ctr" fontAlgn="ctr"/>
                      <a:r>
                        <a:rPr lang="ru-RU" sz="900" u="none" strike="noStrike">
                          <a:effectLst/>
                        </a:rPr>
                        <a:t>100</a:t>
                      </a:r>
                      <a:endParaRPr lang="ru-RU" sz="900" b="0" i="0" u="none" strike="noStrike">
                        <a:solidFill>
                          <a:srgbClr val="000000"/>
                        </a:solidFill>
                        <a:effectLst/>
                        <a:latin typeface="Arial" panose="020B0604020202020204" pitchFamily="34" charset="0"/>
                      </a:endParaRPr>
                    </a:p>
                  </a:txBody>
                  <a:tcPr marL="3663" marR="3663" marT="3663" marB="0" anchor="ctr"/>
                </a:tc>
                <a:tc>
                  <a:txBody>
                    <a:bodyPr/>
                    <a:lstStyle/>
                    <a:p>
                      <a:pPr algn="ctr" fontAlgn="ctr"/>
                      <a:r>
                        <a:rPr lang="ru-RU" sz="900" u="none" strike="noStrike">
                          <a:effectLst/>
                        </a:rPr>
                        <a:t>100</a:t>
                      </a:r>
                      <a:endParaRPr lang="ru-RU" sz="900" b="0" i="0" u="none" strike="noStrike">
                        <a:solidFill>
                          <a:srgbClr val="000000"/>
                        </a:solidFill>
                        <a:effectLst/>
                        <a:latin typeface="Arial" panose="020B0604020202020204" pitchFamily="34" charset="0"/>
                      </a:endParaRPr>
                    </a:p>
                  </a:txBody>
                  <a:tcPr marL="3663" marR="3663" marT="3663" marB="0" anchor="ctr"/>
                </a:tc>
                <a:tc>
                  <a:txBody>
                    <a:bodyPr/>
                    <a:lstStyle/>
                    <a:p>
                      <a:pPr algn="ctr" fontAlgn="ctr"/>
                      <a:r>
                        <a:rPr lang="ru-RU" sz="900" u="none" strike="noStrike">
                          <a:effectLst/>
                        </a:rPr>
                        <a:t>100</a:t>
                      </a:r>
                      <a:endParaRPr lang="ru-RU" sz="900" b="0" i="0" u="none" strike="noStrike">
                        <a:solidFill>
                          <a:srgbClr val="000000"/>
                        </a:solidFill>
                        <a:effectLst/>
                        <a:latin typeface="Arial" panose="020B0604020202020204" pitchFamily="34" charset="0"/>
                      </a:endParaRPr>
                    </a:p>
                  </a:txBody>
                  <a:tcPr marL="3663" marR="3663" marT="3663" marB="0" anchor="ctr"/>
                </a:tc>
                <a:extLst>
                  <a:ext uri="{0D108BD9-81ED-4DB2-BD59-A6C34878D82A}">
                    <a16:rowId xmlns:a16="http://schemas.microsoft.com/office/drawing/2014/main" val="1169300467"/>
                  </a:ext>
                </a:extLst>
              </a:tr>
              <a:tr h="520279">
                <a:tc>
                  <a:txBody>
                    <a:bodyPr/>
                    <a:lstStyle/>
                    <a:p>
                      <a:pPr algn="l" fontAlgn="ctr"/>
                      <a:r>
                        <a:rPr lang="ru-RU" sz="900" u="none" strike="noStrike" dirty="0">
                          <a:effectLst/>
                        </a:rPr>
                        <a:t>2021 Доля рабочих мест, обеспеченных необходимым компьютерным оборудованием и услугами связи в соответствии с требованиями нормативных правовых актов Московской области</a:t>
                      </a:r>
                      <a:endParaRPr lang="ru-RU" sz="900" b="0" i="0" u="none" strike="noStrike" dirty="0">
                        <a:solidFill>
                          <a:srgbClr val="000000"/>
                        </a:solidFill>
                        <a:effectLst/>
                        <a:latin typeface="Arial" panose="020B0604020202020204" pitchFamily="34" charset="0"/>
                      </a:endParaRPr>
                    </a:p>
                  </a:txBody>
                  <a:tcPr marL="3663" marR="3663" marT="3663" marB="0" anchor="ctr"/>
                </a:tc>
                <a:tc>
                  <a:txBody>
                    <a:bodyPr/>
                    <a:lstStyle/>
                    <a:p>
                      <a:pPr algn="ctr" fontAlgn="ctr"/>
                      <a:r>
                        <a:rPr lang="ru-RU" sz="900" u="none" strike="noStrike">
                          <a:effectLst/>
                        </a:rPr>
                        <a:t>Отраслевой</a:t>
                      </a:r>
                      <a:endParaRPr lang="ru-RU" sz="900" b="0" i="0" u="none" strike="noStrike">
                        <a:solidFill>
                          <a:srgbClr val="000000"/>
                        </a:solidFill>
                        <a:effectLst/>
                        <a:latin typeface="Arial" panose="020B0604020202020204" pitchFamily="34" charset="0"/>
                      </a:endParaRPr>
                    </a:p>
                  </a:txBody>
                  <a:tcPr marL="3663" marR="3663" marT="3663" marB="0" anchor="ctr"/>
                </a:tc>
                <a:tc>
                  <a:txBody>
                    <a:bodyPr/>
                    <a:lstStyle/>
                    <a:p>
                      <a:pPr algn="ctr" fontAlgn="ctr"/>
                      <a:r>
                        <a:rPr lang="ru-RU" sz="900" u="none" strike="noStrike">
                          <a:effectLst/>
                        </a:rPr>
                        <a:t>Процент</a:t>
                      </a:r>
                      <a:endParaRPr lang="ru-RU" sz="900" b="0" i="0" u="none" strike="noStrike">
                        <a:solidFill>
                          <a:srgbClr val="000000"/>
                        </a:solidFill>
                        <a:effectLst/>
                        <a:latin typeface="Arial" panose="020B0604020202020204" pitchFamily="34" charset="0"/>
                      </a:endParaRPr>
                    </a:p>
                  </a:txBody>
                  <a:tcPr marL="3663" marR="3663" marT="3663" marB="0" anchor="ctr"/>
                </a:tc>
                <a:tc>
                  <a:txBody>
                    <a:bodyPr/>
                    <a:lstStyle/>
                    <a:p>
                      <a:pPr algn="ctr" fontAlgn="ctr"/>
                      <a:r>
                        <a:rPr lang="ru-RU" sz="900" u="none" strike="noStrike">
                          <a:effectLst/>
                        </a:rPr>
                        <a:t>100</a:t>
                      </a:r>
                      <a:endParaRPr lang="ru-RU" sz="900" b="0" i="0" u="none" strike="noStrike">
                        <a:solidFill>
                          <a:srgbClr val="000000"/>
                        </a:solidFill>
                        <a:effectLst/>
                        <a:latin typeface="Arial" panose="020B0604020202020204" pitchFamily="34" charset="0"/>
                      </a:endParaRPr>
                    </a:p>
                  </a:txBody>
                  <a:tcPr marL="3663" marR="3663" marT="3663" marB="0" anchor="ctr"/>
                </a:tc>
                <a:tc>
                  <a:txBody>
                    <a:bodyPr/>
                    <a:lstStyle/>
                    <a:p>
                      <a:pPr algn="ctr" fontAlgn="ctr"/>
                      <a:r>
                        <a:rPr lang="ru-RU" sz="900" u="none" strike="noStrike">
                          <a:effectLst/>
                        </a:rPr>
                        <a:t>100</a:t>
                      </a:r>
                      <a:endParaRPr lang="ru-RU" sz="900" b="0" i="0" u="none" strike="noStrike">
                        <a:solidFill>
                          <a:srgbClr val="000000"/>
                        </a:solidFill>
                        <a:effectLst/>
                        <a:latin typeface="Arial" panose="020B0604020202020204" pitchFamily="34" charset="0"/>
                      </a:endParaRPr>
                    </a:p>
                  </a:txBody>
                  <a:tcPr marL="3663" marR="3663" marT="3663" marB="0" anchor="ctr"/>
                </a:tc>
                <a:tc>
                  <a:txBody>
                    <a:bodyPr/>
                    <a:lstStyle/>
                    <a:p>
                      <a:pPr algn="ctr" fontAlgn="ctr"/>
                      <a:r>
                        <a:rPr lang="ru-RU" sz="900" u="none" strike="noStrike">
                          <a:effectLst/>
                        </a:rPr>
                        <a:t>100</a:t>
                      </a:r>
                      <a:endParaRPr lang="ru-RU" sz="900" b="0" i="0" u="none" strike="noStrike">
                        <a:solidFill>
                          <a:srgbClr val="000000"/>
                        </a:solidFill>
                        <a:effectLst/>
                        <a:latin typeface="Arial" panose="020B0604020202020204" pitchFamily="34" charset="0"/>
                      </a:endParaRPr>
                    </a:p>
                  </a:txBody>
                  <a:tcPr marL="3663" marR="3663" marT="3663" marB="0" anchor="ctr"/>
                </a:tc>
                <a:tc>
                  <a:txBody>
                    <a:bodyPr/>
                    <a:lstStyle/>
                    <a:p>
                      <a:pPr algn="ctr" fontAlgn="ctr"/>
                      <a:r>
                        <a:rPr lang="ru-RU" sz="900" u="none" strike="noStrike">
                          <a:effectLst/>
                        </a:rPr>
                        <a:t>100</a:t>
                      </a:r>
                      <a:endParaRPr lang="ru-RU" sz="900" b="0" i="0" u="none" strike="noStrike">
                        <a:solidFill>
                          <a:srgbClr val="000000"/>
                        </a:solidFill>
                        <a:effectLst/>
                        <a:latin typeface="Arial" panose="020B0604020202020204" pitchFamily="34" charset="0"/>
                      </a:endParaRPr>
                    </a:p>
                  </a:txBody>
                  <a:tcPr marL="3663" marR="3663" marT="3663" marB="0" anchor="ctr"/>
                </a:tc>
                <a:tc>
                  <a:txBody>
                    <a:bodyPr/>
                    <a:lstStyle/>
                    <a:p>
                      <a:pPr algn="ctr" fontAlgn="ctr"/>
                      <a:r>
                        <a:rPr lang="ru-RU" sz="900" u="none" strike="noStrike">
                          <a:effectLst/>
                        </a:rPr>
                        <a:t>100</a:t>
                      </a:r>
                      <a:endParaRPr lang="ru-RU" sz="900" b="0" i="0" u="none" strike="noStrike">
                        <a:solidFill>
                          <a:srgbClr val="000000"/>
                        </a:solidFill>
                        <a:effectLst/>
                        <a:latin typeface="Arial" panose="020B0604020202020204" pitchFamily="34" charset="0"/>
                      </a:endParaRPr>
                    </a:p>
                  </a:txBody>
                  <a:tcPr marL="3663" marR="3663" marT="3663" marB="0" anchor="ctr"/>
                </a:tc>
                <a:tc>
                  <a:txBody>
                    <a:bodyPr/>
                    <a:lstStyle/>
                    <a:p>
                      <a:pPr algn="ctr" fontAlgn="ctr"/>
                      <a:r>
                        <a:rPr lang="ru-RU" sz="900" u="none" strike="noStrike">
                          <a:effectLst/>
                        </a:rPr>
                        <a:t>100</a:t>
                      </a:r>
                      <a:endParaRPr lang="ru-RU" sz="900" b="0" i="0" u="none" strike="noStrike">
                        <a:solidFill>
                          <a:srgbClr val="000000"/>
                        </a:solidFill>
                        <a:effectLst/>
                        <a:latin typeface="Arial" panose="020B0604020202020204" pitchFamily="34" charset="0"/>
                      </a:endParaRPr>
                    </a:p>
                  </a:txBody>
                  <a:tcPr marL="3663" marR="3663" marT="3663" marB="0" anchor="ctr"/>
                </a:tc>
                <a:extLst>
                  <a:ext uri="{0D108BD9-81ED-4DB2-BD59-A6C34878D82A}">
                    <a16:rowId xmlns:a16="http://schemas.microsoft.com/office/drawing/2014/main" val="3534928445"/>
                  </a:ext>
                </a:extLst>
              </a:tr>
              <a:tr h="459303">
                <a:tc>
                  <a:txBody>
                    <a:bodyPr/>
                    <a:lstStyle/>
                    <a:p>
                      <a:pPr algn="l" fontAlgn="ctr"/>
                      <a:r>
                        <a:rPr lang="ru-RU" sz="900" u="none" strike="noStrike" dirty="0">
                          <a:effectLst/>
                        </a:rPr>
                        <a:t>2021 Доля работников ОМСУ муниципального образования Московской области, обеспеченных средствами электронной подписи в соответствии с установленными требованиями</a:t>
                      </a:r>
                      <a:endParaRPr lang="ru-RU" sz="900" b="0" i="0" u="none" strike="noStrike" dirty="0">
                        <a:solidFill>
                          <a:srgbClr val="000000"/>
                        </a:solidFill>
                        <a:effectLst/>
                        <a:latin typeface="Arial" panose="020B0604020202020204" pitchFamily="34" charset="0"/>
                      </a:endParaRPr>
                    </a:p>
                  </a:txBody>
                  <a:tcPr marL="3663" marR="3663" marT="3663" marB="0" anchor="ctr"/>
                </a:tc>
                <a:tc>
                  <a:txBody>
                    <a:bodyPr/>
                    <a:lstStyle/>
                    <a:p>
                      <a:pPr algn="ctr" fontAlgn="ctr"/>
                      <a:r>
                        <a:rPr lang="ru-RU" sz="900" u="none" strike="noStrike">
                          <a:effectLst/>
                        </a:rPr>
                        <a:t>Отраслевой</a:t>
                      </a:r>
                      <a:endParaRPr lang="ru-RU" sz="900" b="0" i="0" u="none" strike="noStrike">
                        <a:solidFill>
                          <a:srgbClr val="000000"/>
                        </a:solidFill>
                        <a:effectLst/>
                        <a:latin typeface="Arial" panose="020B0604020202020204" pitchFamily="34" charset="0"/>
                      </a:endParaRPr>
                    </a:p>
                  </a:txBody>
                  <a:tcPr marL="3663" marR="3663" marT="3663" marB="0" anchor="ctr"/>
                </a:tc>
                <a:tc>
                  <a:txBody>
                    <a:bodyPr/>
                    <a:lstStyle/>
                    <a:p>
                      <a:pPr algn="ctr" fontAlgn="ctr"/>
                      <a:r>
                        <a:rPr lang="ru-RU" sz="900" u="none" strike="noStrike">
                          <a:effectLst/>
                        </a:rPr>
                        <a:t>Штука</a:t>
                      </a:r>
                      <a:endParaRPr lang="ru-RU" sz="900" b="0" i="0" u="none" strike="noStrike">
                        <a:solidFill>
                          <a:srgbClr val="000000"/>
                        </a:solidFill>
                        <a:effectLst/>
                        <a:latin typeface="Arial" panose="020B0604020202020204" pitchFamily="34" charset="0"/>
                      </a:endParaRPr>
                    </a:p>
                  </a:txBody>
                  <a:tcPr marL="3663" marR="3663" marT="3663" marB="0" anchor="ctr"/>
                </a:tc>
                <a:tc>
                  <a:txBody>
                    <a:bodyPr/>
                    <a:lstStyle/>
                    <a:p>
                      <a:pPr algn="ctr" fontAlgn="ctr"/>
                      <a:r>
                        <a:rPr lang="ru-RU" sz="900" u="none" strike="noStrike">
                          <a:effectLst/>
                        </a:rPr>
                        <a:t>100</a:t>
                      </a:r>
                      <a:endParaRPr lang="ru-RU" sz="900" b="0" i="0" u="none" strike="noStrike">
                        <a:solidFill>
                          <a:srgbClr val="000000"/>
                        </a:solidFill>
                        <a:effectLst/>
                        <a:latin typeface="Arial" panose="020B0604020202020204" pitchFamily="34" charset="0"/>
                      </a:endParaRPr>
                    </a:p>
                  </a:txBody>
                  <a:tcPr marL="3663" marR="3663" marT="3663" marB="0" anchor="ctr"/>
                </a:tc>
                <a:tc>
                  <a:txBody>
                    <a:bodyPr/>
                    <a:lstStyle/>
                    <a:p>
                      <a:pPr algn="ctr" fontAlgn="ctr"/>
                      <a:r>
                        <a:rPr lang="ru-RU" sz="900" u="none" strike="noStrike">
                          <a:effectLst/>
                        </a:rPr>
                        <a:t>100</a:t>
                      </a:r>
                      <a:endParaRPr lang="ru-RU" sz="900" b="0" i="0" u="none" strike="noStrike">
                        <a:solidFill>
                          <a:srgbClr val="000000"/>
                        </a:solidFill>
                        <a:effectLst/>
                        <a:latin typeface="Arial" panose="020B0604020202020204" pitchFamily="34" charset="0"/>
                      </a:endParaRPr>
                    </a:p>
                  </a:txBody>
                  <a:tcPr marL="3663" marR="3663" marT="3663" marB="0" anchor="ctr"/>
                </a:tc>
                <a:tc>
                  <a:txBody>
                    <a:bodyPr/>
                    <a:lstStyle/>
                    <a:p>
                      <a:pPr algn="ctr" fontAlgn="ctr"/>
                      <a:r>
                        <a:rPr lang="ru-RU" sz="900" u="none" strike="noStrike">
                          <a:effectLst/>
                        </a:rPr>
                        <a:t>100</a:t>
                      </a:r>
                      <a:endParaRPr lang="ru-RU" sz="900" b="0" i="0" u="none" strike="noStrike">
                        <a:solidFill>
                          <a:srgbClr val="000000"/>
                        </a:solidFill>
                        <a:effectLst/>
                        <a:latin typeface="Arial" panose="020B0604020202020204" pitchFamily="34" charset="0"/>
                      </a:endParaRPr>
                    </a:p>
                  </a:txBody>
                  <a:tcPr marL="3663" marR="3663" marT="3663" marB="0" anchor="ctr"/>
                </a:tc>
                <a:tc>
                  <a:txBody>
                    <a:bodyPr/>
                    <a:lstStyle/>
                    <a:p>
                      <a:pPr algn="ctr" fontAlgn="ctr"/>
                      <a:r>
                        <a:rPr lang="ru-RU" sz="900" u="none" strike="noStrike">
                          <a:effectLst/>
                        </a:rPr>
                        <a:t>100</a:t>
                      </a:r>
                      <a:endParaRPr lang="ru-RU" sz="900" b="0" i="0" u="none" strike="noStrike">
                        <a:solidFill>
                          <a:srgbClr val="000000"/>
                        </a:solidFill>
                        <a:effectLst/>
                        <a:latin typeface="Arial" panose="020B0604020202020204" pitchFamily="34" charset="0"/>
                      </a:endParaRPr>
                    </a:p>
                  </a:txBody>
                  <a:tcPr marL="3663" marR="3663" marT="3663" marB="0" anchor="ctr"/>
                </a:tc>
                <a:tc>
                  <a:txBody>
                    <a:bodyPr/>
                    <a:lstStyle/>
                    <a:p>
                      <a:pPr algn="ctr" fontAlgn="ctr"/>
                      <a:r>
                        <a:rPr lang="ru-RU" sz="900" u="none" strike="noStrike">
                          <a:effectLst/>
                        </a:rPr>
                        <a:t>100</a:t>
                      </a:r>
                      <a:endParaRPr lang="ru-RU" sz="900" b="0" i="0" u="none" strike="noStrike">
                        <a:solidFill>
                          <a:srgbClr val="000000"/>
                        </a:solidFill>
                        <a:effectLst/>
                        <a:latin typeface="Arial" panose="020B0604020202020204" pitchFamily="34" charset="0"/>
                      </a:endParaRPr>
                    </a:p>
                  </a:txBody>
                  <a:tcPr marL="3663" marR="3663" marT="3663" marB="0" anchor="ctr"/>
                </a:tc>
                <a:tc>
                  <a:txBody>
                    <a:bodyPr/>
                    <a:lstStyle/>
                    <a:p>
                      <a:pPr algn="ctr" fontAlgn="ctr"/>
                      <a:r>
                        <a:rPr lang="ru-RU" sz="900" u="none" strike="noStrike">
                          <a:effectLst/>
                        </a:rPr>
                        <a:t>100</a:t>
                      </a:r>
                      <a:endParaRPr lang="ru-RU" sz="900" b="0" i="0" u="none" strike="noStrike">
                        <a:solidFill>
                          <a:srgbClr val="000000"/>
                        </a:solidFill>
                        <a:effectLst/>
                        <a:latin typeface="Arial" panose="020B0604020202020204" pitchFamily="34" charset="0"/>
                      </a:endParaRPr>
                    </a:p>
                  </a:txBody>
                  <a:tcPr marL="3663" marR="3663" marT="3663" marB="0" anchor="ctr"/>
                </a:tc>
                <a:extLst>
                  <a:ext uri="{0D108BD9-81ED-4DB2-BD59-A6C34878D82A}">
                    <a16:rowId xmlns:a16="http://schemas.microsoft.com/office/drawing/2014/main" val="1418961286"/>
                  </a:ext>
                </a:extLst>
              </a:tr>
              <a:tr h="713515">
                <a:tc>
                  <a:txBody>
                    <a:bodyPr/>
                    <a:lstStyle/>
                    <a:p>
                      <a:pPr algn="l" fontAlgn="ctr"/>
                      <a:r>
                        <a:rPr lang="ru-RU" sz="900" u="none" strike="noStrike" dirty="0">
                          <a:effectLst/>
                        </a:rPr>
                        <a:t>2021 Образовательные организации оснащены (обновили) компьютерным, мультимедийным, презентационным оборудованием и программным обеспечением в рамках эксперимента по модернизации начального общего, основного общего и среднего общего образования</a:t>
                      </a:r>
                      <a:endParaRPr lang="ru-RU" sz="900" b="0" i="0" u="none" strike="noStrike" dirty="0">
                        <a:solidFill>
                          <a:srgbClr val="000000"/>
                        </a:solidFill>
                        <a:effectLst/>
                        <a:latin typeface="Arial" panose="020B0604020202020204" pitchFamily="34" charset="0"/>
                      </a:endParaRPr>
                    </a:p>
                  </a:txBody>
                  <a:tcPr marL="3663" marR="3663" marT="3663" marB="0" anchor="ctr"/>
                </a:tc>
                <a:tc>
                  <a:txBody>
                    <a:bodyPr/>
                    <a:lstStyle/>
                    <a:p>
                      <a:pPr algn="ctr" fontAlgn="ctr"/>
                      <a:r>
                        <a:rPr lang="ru-RU" sz="900" u="none" strike="noStrike">
                          <a:effectLst/>
                        </a:rPr>
                        <a:t>Приоритетный целевой показатель</a:t>
                      </a:r>
                      <a:endParaRPr lang="ru-RU" sz="900" b="0" i="0" u="none" strike="noStrike">
                        <a:solidFill>
                          <a:srgbClr val="000000"/>
                        </a:solidFill>
                        <a:effectLst/>
                        <a:latin typeface="Arial" panose="020B0604020202020204" pitchFamily="34" charset="0"/>
                      </a:endParaRPr>
                    </a:p>
                  </a:txBody>
                  <a:tcPr marL="3663" marR="3663" marT="3663" marB="0" anchor="ctr"/>
                </a:tc>
                <a:tc>
                  <a:txBody>
                    <a:bodyPr/>
                    <a:lstStyle/>
                    <a:p>
                      <a:pPr algn="ctr" fontAlgn="ctr"/>
                      <a:r>
                        <a:rPr lang="ru-RU" sz="900" u="none" strike="noStrike">
                          <a:effectLst/>
                        </a:rPr>
                        <a:t>Процент</a:t>
                      </a:r>
                      <a:endParaRPr lang="ru-RU" sz="900" b="0" i="0" u="none" strike="noStrike">
                        <a:solidFill>
                          <a:srgbClr val="000000"/>
                        </a:solidFill>
                        <a:effectLst/>
                        <a:latin typeface="Arial" panose="020B0604020202020204" pitchFamily="34" charset="0"/>
                      </a:endParaRPr>
                    </a:p>
                  </a:txBody>
                  <a:tcPr marL="3663" marR="3663" marT="3663" marB="0" anchor="ctr"/>
                </a:tc>
                <a:tc>
                  <a:txBody>
                    <a:bodyPr/>
                    <a:lstStyle/>
                    <a:p>
                      <a:pPr algn="ctr" fontAlgn="ctr"/>
                      <a:r>
                        <a:rPr lang="ru-RU" sz="900" u="none" strike="noStrike">
                          <a:effectLst/>
                        </a:rPr>
                        <a:t>-</a:t>
                      </a:r>
                      <a:endParaRPr lang="ru-RU" sz="900" b="0" i="0" u="none" strike="noStrike">
                        <a:solidFill>
                          <a:srgbClr val="000000"/>
                        </a:solidFill>
                        <a:effectLst/>
                        <a:latin typeface="Arial" panose="020B0604020202020204" pitchFamily="34" charset="0"/>
                      </a:endParaRPr>
                    </a:p>
                  </a:txBody>
                  <a:tcPr marL="3663" marR="3663" marT="3663" marB="0" anchor="ctr"/>
                </a:tc>
                <a:tc>
                  <a:txBody>
                    <a:bodyPr/>
                    <a:lstStyle/>
                    <a:p>
                      <a:pPr algn="ctr" fontAlgn="ctr"/>
                      <a:r>
                        <a:rPr lang="ru-RU" sz="900" u="none" strike="noStrike" dirty="0">
                          <a:effectLst/>
                        </a:rPr>
                        <a:t>37,5</a:t>
                      </a:r>
                      <a:endParaRPr lang="ru-RU" sz="900" b="0" i="0" u="none" strike="noStrike" dirty="0">
                        <a:solidFill>
                          <a:srgbClr val="000000"/>
                        </a:solidFill>
                        <a:effectLst/>
                        <a:latin typeface="Arial" panose="020B0604020202020204" pitchFamily="34" charset="0"/>
                      </a:endParaRPr>
                    </a:p>
                  </a:txBody>
                  <a:tcPr marL="3663" marR="3663" marT="3663" marB="0" anchor="ctr"/>
                </a:tc>
                <a:tc>
                  <a:txBody>
                    <a:bodyPr/>
                    <a:lstStyle/>
                    <a:p>
                      <a:pPr algn="ctr" fontAlgn="ctr"/>
                      <a:r>
                        <a:rPr lang="ru-RU" sz="900" u="none" strike="noStrike">
                          <a:effectLst/>
                        </a:rPr>
                        <a:t>37,5</a:t>
                      </a:r>
                      <a:endParaRPr lang="ru-RU" sz="900" b="0" i="0" u="none" strike="noStrike">
                        <a:solidFill>
                          <a:srgbClr val="000000"/>
                        </a:solidFill>
                        <a:effectLst/>
                        <a:latin typeface="Arial" panose="020B0604020202020204" pitchFamily="34" charset="0"/>
                      </a:endParaRPr>
                    </a:p>
                  </a:txBody>
                  <a:tcPr marL="3663" marR="3663" marT="3663" marB="0" anchor="ctr"/>
                </a:tc>
                <a:tc>
                  <a:txBody>
                    <a:bodyPr/>
                    <a:lstStyle/>
                    <a:p>
                      <a:pPr algn="ctr" fontAlgn="ctr"/>
                      <a:r>
                        <a:rPr lang="ru-RU" sz="900" u="none" strike="noStrike" dirty="0">
                          <a:effectLst/>
                        </a:rPr>
                        <a:t>-</a:t>
                      </a:r>
                      <a:endParaRPr lang="ru-RU" sz="900" b="0" i="0" u="none" strike="noStrike" dirty="0">
                        <a:solidFill>
                          <a:srgbClr val="000000"/>
                        </a:solidFill>
                        <a:effectLst/>
                        <a:latin typeface="Arial" panose="020B0604020202020204" pitchFamily="34" charset="0"/>
                      </a:endParaRPr>
                    </a:p>
                  </a:txBody>
                  <a:tcPr marL="3663" marR="3663" marT="3663" marB="0" anchor="ctr"/>
                </a:tc>
                <a:tc>
                  <a:txBody>
                    <a:bodyPr/>
                    <a:lstStyle/>
                    <a:p>
                      <a:pPr algn="ctr" fontAlgn="ctr"/>
                      <a:r>
                        <a:rPr lang="ru-RU" sz="900" u="none" strike="noStrike">
                          <a:effectLst/>
                        </a:rPr>
                        <a:t>-</a:t>
                      </a:r>
                      <a:endParaRPr lang="ru-RU" sz="900" b="0" i="0" u="none" strike="noStrike">
                        <a:solidFill>
                          <a:srgbClr val="000000"/>
                        </a:solidFill>
                        <a:effectLst/>
                        <a:latin typeface="Arial" panose="020B0604020202020204" pitchFamily="34" charset="0"/>
                      </a:endParaRPr>
                    </a:p>
                  </a:txBody>
                  <a:tcPr marL="3663" marR="3663" marT="3663" marB="0" anchor="ctr"/>
                </a:tc>
                <a:tc>
                  <a:txBody>
                    <a:bodyPr/>
                    <a:lstStyle/>
                    <a:p>
                      <a:pPr algn="ctr" fontAlgn="ctr"/>
                      <a:r>
                        <a:rPr lang="ru-RU" sz="900" u="none" strike="noStrike">
                          <a:effectLst/>
                        </a:rPr>
                        <a:t>-</a:t>
                      </a:r>
                      <a:endParaRPr lang="ru-RU" sz="900" b="0" i="0" u="none" strike="noStrike">
                        <a:solidFill>
                          <a:srgbClr val="000000"/>
                        </a:solidFill>
                        <a:effectLst/>
                        <a:latin typeface="Arial" panose="020B0604020202020204" pitchFamily="34" charset="0"/>
                      </a:endParaRPr>
                    </a:p>
                  </a:txBody>
                  <a:tcPr marL="3663" marR="3663" marT="3663" marB="0" anchor="ctr"/>
                </a:tc>
                <a:extLst>
                  <a:ext uri="{0D108BD9-81ED-4DB2-BD59-A6C34878D82A}">
                    <a16:rowId xmlns:a16="http://schemas.microsoft.com/office/drawing/2014/main" val="1477571191"/>
                  </a:ext>
                </a:extLst>
              </a:tr>
              <a:tr h="1166315">
                <a:tc>
                  <a:txBody>
                    <a:bodyPr/>
                    <a:lstStyle/>
                    <a:p>
                      <a:pPr algn="l" fontAlgn="ctr"/>
                      <a:r>
                        <a:rPr lang="ru-RU" sz="900" u="none" strike="noStrike" dirty="0">
                          <a:effectLst/>
                        </a:rPr>
                        <a:t>2021 Доля помещений аппаратных, приведенных в соответствие со стандартом «Цифровая школа» в части ИТ-инфраструктуры государственных и муниципальных общеобразовательных организаций, реализующих программы общего образования, для обеспечения в помещениях безопасного доступа к государственным, муниципальным и иным информационным системам, информационно-телекоммуникационной сети «Интернет» и обеспечения базовой безопасности образовательного процесса,</a:t>
                      </a:r>
                      <a:endParaRPr lang="ru-RU" sz="900" b="0" i="0" u="none" strike="noStrike" dirty="0">
                        <a:solidFill>
                          <a:srgbClr val="000000"/>
                        </a:solidFill>
                        <a:effectLst/>
                        <a:latin typeface="Arial" panose="020B0604020202020204" pitchFamily="34" charset="0"/>
                      </a:endParaRPr>
                    </a:p>
                  </a:txBody>
                  <a:tcPr marL="3663" marR="3663" marT="3663" marB="0" anchor="ctr"/>
                </a:tc>
                <a:tc>
                  <a:txBody>
                    <a:bodyPr/>
                    <a:lstStyle/>
                    <a:p>
                      <a:pPr algn="ctr" fontAlgn="ctr"/>
                      <a:r>
                        <a:rPr lang="ru-RU" sz="900" u="none" strike="noStrike">
                          <a:effectLst/>
                        </a:rPr>
                        <a:t>Приоритетный целевой показатель</a:t>
                      </a:r>
                      <a:endParaRPr lang="ru-RU" sz="900" b="0" i="0" u="none" strike="noStrike">
                        <a:solidFill>
                          <a:srgbClr val="000000"/>
                        </a:solidFill>
                        <a:effectLst/>
                        <a:latin typeface="Arial" panose="020B0604020202020204" pitchFamily="34" charset="0"/>
                      </a:endParaRPr>
                    </a:p>
                  </a:txBody>
                  <a:tcPr marL="3663" marR="3663" marT="3663" marB="0" anchor="ctr"/>
                </a:tc>
                <a:tc>
                  <a:txBody>
                    <a:bodyPr/>
                    <a:lstStyle/>
                    <a:p>
                      <a:pPr algn="ctr" fontAlgn="ctr"/>
                      <a:r>
                        <a:rPr lang="ru-RU" sz="900" u="none" strike="noStrike">
                          <a:effectLst/>
                        </a:rPr>
                        <a:t>Процент</a:t>
                      </a:r>
                      <a:endParaRPr lang="ru-RU" sz="900" b="0" i="0" u="none" strike="noStrike">
                        <a:solidFill>
                          <a:srgbClr val="000000"/>
                        </a:solidFill>
                        <a:effectLst/>
                        <a:latin typeface="Arial" panose="020B0604020202020204" pitchFamily="34" charset="0"/>
                      </a:endParaRPr>
                    </a:p>
                  </a:txBody>
                  <a:tcPr marL="3663" marR="3663" marT="3663" marB="0" anchor="ctr"/>
                </a:tc>
                <a:tc>
                  <a:txBody>
                    <a:bodyPr/>
                    <a:lstStyle/>
                    <a:p>
                      <a:pPr algn="ctr" fontAlgn="ctr"/>
                      <a:r>
                        <a:rPr lang="ru-RU" sz="900" u="none" strike="noStrike">
                          <a:effectLst/>
                        </a:rPr>
                        <a:t>-</a:t>
                      </a:r>
                      <a:endParaRPr lang="ru-RU" sz="900" b="0" i="0" u="none" strike="noStrike">
                        <a:solidFill>
                          <a:srgbClr val="000000"/>
                        </a:solidFill>
                        <a:effectLst/>
                        <a:latin typeface="Arial" panose="020B0604020202020204" pitchFamily="34" charset="0"/>
                      </a:endParaRPr>
                    </a:p>
                  </a:txBody>
                  <a:tcPr marL="3663" marR="3663" marT="3663" marB="0" anchor="ctr"/>
                </a:tc>
                <a:tc>
                  <a:txBody>
                    <a:bodyPr/>
                    <a:lstStyle/>
                    <a:p>
                      <a:pPr algn="ctr" fontAlgn="ctr"/>
                      <a:r>
                        <a:rPr lang="ru-RU" sz="900" u="none" strike="noStrike" dirty="0">
                          <a:effectLst/>
                        </a:rPr>
                        <a:t>28,57</a:t>
                      </a:r>
                      <a:endParaRPr lang="ru-RU" sz="900" b="0" i="0" u="none" strike="noStrike" dirty="0">
                        <a:solidFill>
                          <a:srgbClr val="000000"/>
                        </a:solidFill>
                        <a:effectLst/>
                        <a:latin typeface="Arial" panose="020B0604020202020204" pitchFamily="34" charset="0"/>
                      </a:endParaRPr>
                    </a:p>
                  </a:txBody>
                  <a:tcPr marL="3663" marR="3663" marT="3663" marB="0" anchor="ctr"/>
                </a:tc>
                <a:tc>
                  <a:txBody>
                    <a:bodyPr/>
                    <a:lstStyle/>
                    <a:p>
                      <a:pPr algn="ctr" fontAlgn="ctr"/>
                      <a:r>
                        <a:rPr lang="ru-RU" sz="900" u="none" strike="noStrike" dirty="0">
                          <a:effectLst/>
                        </a:rPr>
                        <a:t>100</a:t>
                      </a:r>
                      <a:endParaRPr lang="ru-RU" sz="900" b="0" i="0" u="none" strike="noStrike" dirty="0">
                        <a:solidFill>
                          <a:srgbClr val="000000"/>
                        </a:solidFill>
                        <a:effectLst/>
                        <a:latin typeface="Arial" panose="020B0604020202020204" pitchFamily="34" charset="0"/>
                      </a:endParaRPr>
                    </a:p>
                  </a:txBody>
                  <a:tcPr marL="3663" marR="3663" marT="3663" marB="0" anchor="ctr"/>
                </a:tc>
                <a:tc>
                  <a:txBody>
                    <a:bodyPr/>
                    <a:lstStyle/>
                    <a:p>
                      <a:pPr algn="ctr" fontAlgn="ctr"/>
                      <a:r>
                        <a:rPr lang="ru-RU" sz="900" u="none" strike="noStrike">
                          <a:effectLst/>
                        </a:rPr>
                        <a:t>100</a:t>
                      </a:r>
                      <a:endParaRPr lang="ru-RU" sz="900" b="0" i="0" u="none" strike="noStrike">
                        <a:solidFill>
                          <a:srgbClr val="000000"/>
                        </a:solidFill>
                        <a:effectLst/>
                        <a:latin typeface="Arial" panose="020B0604020202020204" pitchFamily="34" charset="0"/>
                      </a:endParaRPr>
                    </a:p>
                  </a:txBody>
                  <a:tcPr marL="3663" marR="3663" marT="3663" marB="0" anchor="ctr"/>
                </a:tc>
                <a:tc>
                  <a:txBody>
                    <a:bodyPr/>
                    <a:lstStyle/>
                    <a:p>
                      <a:pPr algn="ctr" fontAlgn="ctr"/>
                      <a:r>
                        <a:rPr lang="ru-RU" sz="900" u="none" strike="noStrike">
                          <a:effectLst/>
                        </a:rPr>
                        <a:t>100</a:t>
                      </a:r>
                      <a:endParaRPr lang="ru-RU" sz="900" b="0" i="0" u="none" strike="noStrike">
                        <a:solidFill>
                          <a:srgbClr val="000000"/>
                        </a:solidFill>
                        <a:effectLst/>
                        <a:latin typeface="Arial" panose="020B0604020202020204" pitchFamily="34" charset="0"/>
                      </a:endParaRPr>
                    </a:p>
                  </a:txBody>
                  <a:tcPr marL="3663" marR="3663" marT="3663" marB="0" anchor="ctr"/>
                </a:tc>
                <a:tc>
                  <a:txBody>
                    <a:bodyPr/>
                    <a:lstStyle/>
                    <a:p>
                      <a:pPr algn="ctr" fontAlgn="ctr"/>
                      <a:r>
                        <a:rPr lang="ru-RU" sz="900" u="none" strike="noStrike" dirty="0">
                          <a:effectLst/>
                        </a:rPr>
                        <a:t>100</a:t>
                      </a:r>
                      <a:endParaRPr lang="ru-RU" sz="900" b="0" i="0" u="none" strike="noStrike" dirty="0">
                        <a:solidFill>
                          <a:srgbClr val="000000"/>
                        </a:solidFill>
                        <a:effectLst/>
                        <a:latin typeface="Arial" panose="020B0604020202020204" pitchFamily="34" charset="0"/>
                      </a:endParaRPr>
                    </a:p>
                  </a:txBody>
                  <a:tcPr marL="3663" marR="3663" marT="3663" marB="0" anchor="ctr"/>
                </a:tc>
                <a:extLst>
                  <a:ext uri="{0D108BD9-81ED-4DB2-BD59-A6C34878D82A}">
                    <a16:rowId xmlns:a16="http://schemas.microsoft.com/office/drawing/2014/main" val="1959648274"/>
                  </a:ext>
                </a:extLst>
              </a:tr>
            </a:tbl>
          </a:graphicData>
        </a:graphic>
      </p:graphicFrame>
    </p:spTree>
    <p:extLst>
      <p:ext uri="{BB962C8B-B14F-4D97-AF65-F5344CB8AC3E}">
        <p14:creationId xmlns:p14="http://schemas.microsoft.com/office/powerpoint/2010/main" val="2595609831"/>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C76ABE35-EE31-4586-BF2E-7BF9729091A9}"/>
              </a:ext>
            </a:extLst>
          </p:cNvPr>
          <p:cNvSpPr>
            <a:spLocks noGrp="1"/>
          </p:cNvSpPr>
          <p:nvPr>
            <p:ph type="title"/>
          </p:nvPr>
        </p:nvSpPr>
        <p:spPr>
          <a:xfrm>
            <a:off x="845127" y="170694"/>
            <a:ext cx="11192963" cy="539587"/>
          </a:xfrm>
        </p:spPr>
        <p:txBody>
          <a:bodyPr>
            <a:noAutofit/>
          </a:bodyPr>
          <a:lstStyle/>
          <a:p>
            <a:pPr algn="ctr"/>
            <a:r>
              <a:rPr lang="ru-RU" sz="2400" dirty="0"/>
              <a:t>Реализация муниципальных программ</a:t>
            </a:r>
            <a:br>
              <a:rPr lang="ru-RU" sz="2400" dirty="0"/>
            </a:br>
            <a:r>
              <a:rPr lang="ru-RU" sz="2400" dirty="0"/>
              <a:t> городского округа Долгопрудный в разрезе целевых показателей в динамике</a:t>
            </a:r>
          </a:p>
        </p:txBody>
      </p:sp>
      <p:sp>
        <p:nvSpPr>
          <p:cNvPr id="4" name="Номер слайда 3">
            <a:extLst>
              <a:ext uri="{FF2B5EF4-FFF2-40B4-BE49-F238E27FC236}">
                <a16:creationId xmlns:a16="http://schemas.microsoft.com/office/drawing/2014/main" id="{6F302A7F-1EA8-4336-863D-1EEEBC559F5F}"/>
              </a:ext>
            </a:extLst>
          </p:cNvPr>
          <p:cNvSpPr>
            <a:spLocks noGrp="1"/>
          </p:cNvSpPr>
          <p:nvPr>
            <p:ph type="sldNum" sz="quarter" idx="12"/>
          </p:nvPr>
        </p:nvSpPr>
        <p:spPr>
          <a:xfrm>
            <a:off x="9448800" y="6492240"/>
            <a:ext cx="2743200" cy="365125"/>
          </a:xfrm>
        </p:spPr>
        <p:txBody>
          <a:bodyPr/>
          <a:lstStyle/>
          <a:p>
            <a:fld id="{E4EB6E89-BA87-4003-BD23-6BDF40F3EBED}" type="slidenum">
              <a:rPr lang="ru-RU" smtClean="0"/>
              <a:pPr/>
              <a:t>71</a:t>
            </a:fld>
            <a:endParaRPr lang="ru-RU"/>
          </a:p>
        </p:txBody>
      </p:sp>
      <p:pic>
        <p:nvPicPr>
          <p:cNvPr id="6" name="Объект 6">
            <a:extLst>
              <a:ext uri="{FF2B5EF4-FFF2-40B4-BE49-F238E27FC236}">
                <a16:creationId xmlns:a16="http://schemas.microsoft.com/office/drawing/2014/main" id="{4CE9F828-CB7F-4197-B7C9-2991DABD01A3}"/>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53910" y="170694"/>
            <a:ext cx="760490" cy="342008"/>
          </a:xfrm>
          <a:prstGeom prst="rect">
            <a:avLst/>
          </a:prstGeom>
        </p:spPr>
      </p:pic>
      <p:graphicFrame>
        <p:nvGraphicFramePr>
          <p:cNvPr id="8" name="Объект 7">
            <a:extLst>
              <a:ext uri="{FF2B5EF4-FFF2-40B4-BE49-F238E27FC236}">
                <a16:creationId xmlns:a16="http://schemas.microsoft.com/office/drawing/2014/main" id="{95E1D8C1-A818-4F84-8770-57822786FCFE}"/>
              </a:ext>
            </a:extLst>
          </p:cNvPr>
          <p:cNvGraphicFramePr>
            <a:graphicFrameLocks noGrp="1"/>
          </p:cNvGraphicFramePr>
          <p:nvPr>
            <p:ph idx="1"/>
            <p:extLst>
              <p:ext uri="{D42A27DB-BD31-4B8C-83A1-F6EECF244321}">
                <p14:modId xmlns:p14="http://schemas.microsoft.com/office/powerpoint/2010/main" val="1159333695"/>
              </p:ext>
            </p:extLst>
          </p:nvPr>
        </p:nvGraphicFramePr>
        <p:xfrm>
          <a:off x="706358" y="851901"/>
          <a:ext cx="11010214" cy="5643123"/>
        </p:xfrm>
        <a:graphic>
          <a:graphicData uri="http://schemas.openxmlformats.org/drawingml/2006/table">
            <a:tbl>
              <a:tblPr>
                <a:tableStyleId>{5C22544A-7EE6-4342-B048-85BDC9FD1C3A}</a:tableStyleId>
              </a:tblPr>
              <a:tblGrid>
                <a:gridCol w="2986754">
                  <a:extLst>
                    <a:ext uri="{9D8B030D-6E8A-4147-A177-3AD203B41FA5}">
                      <a16:colId xmlns:a16="http://schemas.microsoft.com/office/drawing/2014/main" val="4033007424"/>
                    </a:ext>
                  </a:extLst>
                </a:gridCol>
                <a:gridCol w="1124166">
                  <a:extLst>
                    <a:ext uri="{9D8B030D-6E8A-4147-A177-3AD203B41FA5}">
                      <a16:colId xmlns:a16="http://schemas.microsoft.com/office/drawing/2014/main" val="2116694053"/>
                    </a:ext>
                  </a:extLst>
                </a:gridCol>
                <a:gridCol w="947826">
                  <a:extLst>
                    <a:ext uri="{9D8B030D-6E8A-4147-A177-3AD203B41FA5}">
                      <a16:colId xmlns:a16="http://schemas.microsoft.com/office/drawing/2014/main" val="1317702321"/>
                    </a:ext>
                  </a:extLst>
                </a:gridCol>
                <a:gridCol w="947826">
                  <a:extLst>
                    <a:ext uri="{9D8B030D-6E8A-4147-A177-3AD203B41FA5}">
                      <a16:colId xmlns:a16="http://schemas.microsoft.com/office/drawing/2014/main" val="2093953300"/>
                    </a:ext>
                  </a:extLst>
                </a:gridCol>
                <a:gridCol w="991912">
                  <a:extLst>
                    <a:ext uri="{9D8B030D-6E8A-4147-A177-3AD203B41FA5}">
                      <a16:colId xmlns:a16="http://schemas.microsoft.com/office/drawing/2014/main" val="3711059055"/>
                    </a:ext>
                  </a:extLst>
                </a:gridCol>
                <a:gridCol w="969869">
                  <a:extLst>
                    <a:ext uri="{9D8B030D-6E8A-4147-A177-3AD203B41FA5}">
                      <a16:colId xmlns:a16="http://schemas.microsoft.com/office/drawing/2014/main" val="2510764101"/>
                    </a:ext>
                  </a:extLst>
                </a:gridCol>
                <a:gridCol w="1069060">
                  <a:extLst>
                    <a:ext uri="{9D8B030D-6E8A-4147-A177-3AD203B41FA5}">
                      <a16:colId xmlns:a16="http://schemas.microsoft.com/office/drawing/2014/main" val="3907170370"/>
                    </a:ext>
                  </a:extLst>
                </a:gridCol>
                <a:gridCol w="969869">
                  <a:extLst>
                    <a:ext uri="{9D8B030D-6E8A-4147-A177-3AD203B41FA5}">
                      <a16:colId xmlns:a16="http://schemas.microsoft.com/office/drawing/2014/main" val="4184338736"/>
                    </a:ext>
                  </a:extLst>
                </a:gridCol>
                <a:gridCol w="1002932">
                  <a:extLst>
                    <a:ext uri="{9D8B030D-6E8A-4147-A177-3AD203B41FA5}">
                      <a16:colId xmlns:a16="http://schemas.microsoft.com/office/drawing/2014/main" val="2360389506"/>
                    </a:ext>
                  </a:extLst>
                </a:gridCol>
              </a:tblGrid>
              <a:tr h="177392">
                <a:tc rowSpan="2">
                  <a:txBody>
                    <a:bodyPr/>
                    <a:lstStyle/>
                    <a:p>
                      <a:pPr algn="ctr" fontAlgn="ctr"/>
                      <a:r>
                        <a:rPr lang="ru-RU" sz="1050" u="none" strike="noStrike" dirty="0">
                          <a:effectLst/>
                        </a:rPr>
                        <a:t>Наименование муниципальной программы/подпрограммы/показателя</a:t>
                      </a:r>
                      <a:endParaRPr lang="ru-RU" sz="1050" b="0" i="0" u="none" strike="noStrike" dirty="0">
                        <a:solidFill>
                          <a:srgbClr val="000000"/>
                        </a:solidFill>
                        <a:effectLst/>
                        <a:latin typeface="Arial" panose="020B0604020202020204" pitchFamily="34" charset="0"/>
                      </a:endParaRPr>
                    </a:p>
                  </a:txBody>
                  <a:tcPr marL="6181" marR="6181" marT="6181" marB="0" anchor="ctr"/>
                </a:tc>
                <a:tc rowSpan="2">
                  <a:txBody>
                    <a:bodyPr/>
                    <a:lstStyle/>
                    <a:p>
                      <a:pPr algn="ctr" fontAlgn="ctr"/>
                      <a:r>
                        <a:rPr lang="ru-RU" sz="1050" u="none" strike="noStrike">
                          <a:effectLst/>
                        </a:rPr>
                        <a:t>Тип показателя</a:t>
                      </a:r>
                      <a:endParaRPr lang="ru-RU" sz="1050" b="0" i="0" u="none" strike="noStrike">
                        <a:solidFill>
                          <a:srgbClr val="000000"/>
                        </a:solidFill>
                        <a:effectLst/>
                        <a:latin typeface="Arial" panose="020B0604020202020204" pitchFamily="34" charset="0"/>
                      </a:endParaRPr>
                    </a:p>
                  </a:txBody>
                  <a:tcPr marL="6181" marR="6181" marT="6181" marB="0" anchor="ctr"/>
                </a:tc>
                <a:tc rowSpan="2">
                  <a:txBody>
                    <a:bodyPr/>
                    <a:lstStyle/>
                    <a:p>
                      <a:pPr algn="ctr" fontAlgn="ctr"/>
                      <a:r>
                        <a:rPr lang="ru-RU" sz="1050" u="none" strike="noStrike">
                          <a:effectLst/>
                        </a:rPr>
                        <a:t>Единица измерения</a:t>
                      </a:r>
                      <a:endParaRPr lang="ru-RU" sz="1050" b="0" i="0" u="none" strike="noStrike">
                        <a:solidFill>
                          <a:srgbClr val="000000"/>
                        </a:solidFill>
                        <a:effectLst/>
                        <a:latin typeface="Arial" panose="020B0604020202020204" pitchFamily="34" charset="0"/>
                      </a:endParaRPr>
                    </a:p>
                  </a:txBody>
                  <a:tcPr marL="6181" marR="6181" marT="6181" marB="0" anchor="ctr"/>
                </a:tc>
                <a:tc rowSpan="2">
                  <a:txBody>
                    <a:bodyPr/>
                    <a:lstStyle/>
                    <a:p>
                      <a:pPr algn="ctr" fontAlgn="ctr"/>
                      <a:r>
                        <a:rPr lang="ru-RU" sz="1050" u="none" strike="noStrike">
                          <a:effectLst/>
                        </a:rPr>
                        <a:t>Базовое значение</a:t>
                      </a:r>
                      <a:endParaRPr lang="ru-RU" sz="1050" b="0" i="0" u="none" strike="noStrike">
                        <a:solidFill>
                          <a:srgbClr val="000000"/>
                        </a:solidFill>
                        <a:effectLst/>
                        <a:latin typeface="Arial" panose="020B0604020202020204" pitchFamily="34" charset="0"/>
                      </a:endParaRPr>
                    </a:p>
                  </a:txBody>
                  <a:tcPr marL="6181" marR="6181" marT="6181" marB="0" anchor="ctr"/>
                </a:tc>
                <a:tc rowSpan="2">
                  <a:txBody>
                    <a:bodyPr/>
                    <a:lstStyle/>
                    <a:p>
                      <a:pPr algn="ctr" fontAlgn="ctr"/>
                      <a:r>
                        <a:rPr lang="ru-RU" sz="1050" u="none" strike="noStrike" dirty="0">
                          <a:effectLst/>
                        </a:rPr>
                        <a:t>Достигнутое 2021 года</a:t>
                      </a:r>
                      <a:endParaRPr lang="ru-RU" sz="1050" b="0" i="0" u="none" strike="noStrike" dirty="0">
                        <a:solidFill>
                          <a:srgbClr val="000000"/>
                        </a:solidFill>
                        <a:effectLst/>
                        <a:latin typeface="Arial" panose="020B0604020202020204" pitchFamily="34" charset="0"/>
                      </a:endParaRPr>
                    </a:p>
                  </a:txBody>
                  <a:tcPr marL="6562" marR="6562" marT="6562" marB="0" anchor="ctr"/>
                </a:tc>
                <a:tc rowSpan="2">
                  <a:txBody>
                    <a:bodyPr/>
                    <a:lstStyle/>
                    <a:p>
                      <a:pPr algn="ctr" fontAlgn="ctr"/>
                      <a:r>
                        <a:rPr lang="ru-RU" sz="1050" u="none" strike="noStrike" dirty="0">
                          <a:effectLst/>
                        </a:rPr>
                        <a:t>Оценка 2022 год</a:t>
                      </a:r>
                      <a:endParaRPr lang="ru-RU" sz="1050" b="0" i="0" u="none" strike="noStrike" dirty="0">
                        <a:solidFill>
                          <a:srgbClr val="000000"/>
                        </a:solidFill>
                        <a:effectLst/>
                        <a:latin typeface="Arial" panose="020B0604020202020204" pitchFamily="34" charset="0"/>
                      </a:endParaRPr>
                    </a:p>
                  </a:txBody>
                  <a:tcPr marL="6562" marR="6562" marT="6562" marB="0" anchor="ctr"/>
                </a:tc>
                <a:tc gridSpan="3">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ru-RU" sz="1050" b="0" i="0" u="none" strike="noStrike" kern="1200" cap="none" spc="0" normalizeH="0" baseline="0" noProof="0" dirty="0">
                          <a:ln>
                            <a:noFill/>
                          </a:ln>
                          <a:solidFill>
                            <a:srgbClr val="000000"/>
                          </a:solidFill>
                          <a:effectLst/>
                          <a:uLnTx/>
                          <a:uFillTx/>
                          <a:latin typeface="+mn-lt"/>
                          <a:ea typeface="+mn-ea"/>
                          <a:cs typeface="+mn-cs"/>
                        </a:rPr>
                        <a:t>Планируемое значение показателя по годам реализации</a:t>
                      </a:r>
                    </a:p>
                  </a:txBody>
                  <a:tcPr marL="3729" marR="3729" marT="3729" marB="0" anchor="ctr"/>
                </a:tc>
                <a:tc hMerge="1">
                  <a:txBody>
                    <a:bodyPr/>
                    <a:lstStyle/>
                    <a:p>
                      <a:endParaRPr lang="ru-RU" dirty="0"/>
                    </a:p>
                  </a:txBody>
                  <a:tcPr marL="3729" marR="3729" marT="3729" marB="0" anchor="ctr"/>
                </a:tc>
                <a:tc hMerge="1">
                  <a:txBody>
                    <a:bodyPr/>
                    <a:lstStyle/>
                    <a:p>
                      <a:endParaRPr lang="ru-RU" dirty="0"/>
                    </a:p>
                  </a:txBody>
                  <a:tcPr marL="3729" marR="3729" marT="3729" marB="0" anchor="ctr"/>
                </a:tc>
                <a:extLst>
                  <a:ext uri="{0D108BD9-81ED-4DB2-BD59-A6C34878D82A}">
                    <a16:rowId xmlns:a16="http://schemas.microsoft.com/office/drawing/2014/main" val="2993002010"/>
                  </a:ext>
                </a:extLst>
              </a:tr>
              <a:tr h="177392">
                <a:tc vMerge="1">
                  <a:txBody>
                    <a:bodyPr/>
                    <a:lstStyle/>
                    <a:p>
                      <a:endParaRPr lang="ru-RU"/>
                    </a:p>
                  </a:txBody>
                  <a:tcPr/>
                </a:tc>
                <a:tc vMerge="1">
                  <a:txBody>
                    <a:bodyPr/>
                    <a:lstStyle/>
                    <a:p>
                      <a:endParaRPr lang="ru-RU"/>
                    </a:p>
                  </a:txBody>
                  <a:tcPr/>
                </a:tc>
                <a:tc vMerge="1">
                  <a:txBody>
                    <a:bodyPr/>
                    <a:lstStyle/>
                    <a:p>
                      <a:endParaRPr lang="ru-RU"/>
                    </a:p>
                  </a:txBody>
                  <a:tcPr/>
                </a:tc>
                <a:tc vMerge="1">
                  <a:txBody>
                    <a:bodyPr/>
                    <a:lstStyle/>
                    <a:p>
                      <a:endParaRPr lang="ru-RU"/>
                    </a:p>
                  </a:txBody>
                  <a:tcPr/>
                </a:tc>
                <a:tc vMerge="1">
                  <a:txBody>
                    <a:bodyPr/>
                    <a:lstStyle/>
                    <a:p>
                      <a:endParaRPr lang="ru-RU"/>
                    </a:p>
                  </a:txBody>
                  <a:tcPr/>
                </a:tc>
                <a:tc vMerge="1">
                  <a:txBody>
                    <a:bodyPr/>
                    <a:lstStyle/>
                    <a:p>
                      <a:endParaRPr lang="ru-RU"/>
                    </a:p>
                  </a:txBody>
                  <a:tcPr/>
                </a:tc>
                <a:tc>
                  <a:txBody>
                    <a:bodyPr/>
                    <a:lstStyle/>
                    <a:p>
                      <a:pPr algn="ctr" fontAlgn="ctr"/>
                      <a:r>
                        <a:rPr lang="ru-RU" sz="1050" u="none" strike="noStrike" dirty="0">
                          <a:effectLst/>
                          <a:latin typeface="+mn-lt"/>
                        </a:rPr>
                        <a:t>2023 год</a:t>
                      </a:r>
                      <a:endParaRPr lang="ru-RU" sz="1050" b="0" i="0" u="none" strike="noStrike" dirty="0">
                        <a:solidFill>
                          <a:srgbClr val="000000"/>
                        </a:solidFill>
                        <a:effectLst/>
                        <a:latin typeface="+mn-lt"/>
                      </a:endParaRPr>
                    </a:p>
                  </a:txBody>
                  <a:tcPr marL="3729" marR="3729" marT="3729" marB="0" anchor="ctr"/>
                </a:tc>
                <a:tc>
                  <a:txBody>
                    <a:bodyPr/>
                    <a:lstStyle/>
                    <a:p>
                      <a:pPr algn="ctr" fontAlgn="ctr"/>
                      <a:r>
                        <a:rPr lang="ru-RU" sz="1050" u="none" strike="noStrike" dirty="0">
                          <a:effectLst/>
                          <a:latin typeface="+mn-lt"/>
                        </a:rPr>
                        <a:t>2024 год</a:t>
                      </a:r>
                      <a:endParaRPr lang="ru-RU" sz="1050" b="0" i="0" u="none" strike="noStrike" dirty="0">
                        <a:solidFill>
                          <a:srgbClr val="000000"/>
                        </a:solidFill>
                        <a:effectLst/>
                        <a:latin typeface="+mn-lt"/>
                      </a:endParaRPr>
                    </a:p>
                  </a:txBody>
                  <a:tcPr marL="3729" marR="3729" marT="3729" marB="0" anchor="ctr"/>
                </a:tc>
                <a:tc>
                  <a:txBody>
                    <a:bodyPr/>
                    <a:lstStyle/>
                    <a:p>
                      <a:pPr algn="ctr" fontAlgn="ctr"/>
                      <a:r>
                        <a:rPr lang="ru-RU" sz="1050" u="none" strike="noStrike" dirty="0">
                          <a:effectLst/>
                          <a:latin typeface="+mn-lt"/>
                        </a:rPr>
                        <a:t>2025 год</a:t>
                      </a:r>
                      <a:endParaRPr lang="ru-RU" sz="1050" b="0" i="0" u="none" strike="noStrike" dirty="0">
                        <a:solidFill>
                          <a:srgbClr val="000000"/>
                        </a:solidFill>
                        <a:effectLst/>
                        <a:latin typeface="+mn-lt"/>
                      </a:endParaRPr>
                    </a:p>
                  </a:txBody>
                  <a:tcPr marL="3729" marR="3729" marT="3729" marB="0" anchor="ctr"/>
                </a:tc>
                <a:extLst>
                  <a:ext uri="{0D108BD9-81ED-4DB2-BD59-A6C34878D82A}">
                    <a16:rowId xmlns:a16="http://schemas.microsoft.com/office/drawing/2014/main" val="1913946134"/>
                  </a:ext>
                </a:extLst>
              </a:tr>
              <a:tr h="354783">
                <a:tc>
                  <a:txBody>
                    <a:bodyPr/>
                    <a:lstStyle/>
                    <a:p>
                      <a:pPr algn="l" fontAlgn="ctr"/>
                      <a:r>
                        <a:rPr lang="ru-RU" sz="1050" u="none" strike="noStrike">
                          <a:effectLst/>
                        </a:rPr>
                        <a:t>Муниципальная программа «Архитектура и градостроительство»</a:t>
                      </a:r>
                      <a:endParaRPr lang="ru-RU" sz="1050" b="1" i="0" u="none" strike="noStrike">
                        <a:solidFill>
                          <a:srgbClr val="000000"/>
                        </a:solidFill>
                        <a:effectLst/>
                        <a:latin typeface="Arial" panose="020B0604020202020204" pitchFamily="34" charset="0"/>
                      </a:endParaRPr>
                    </a:p>
                  </a:txBody>
                  <a:tcPr marL="6181" marR="6181" marT="6181" marB="0" anchor="ctr"/>
                </a:tc>
                <a:tc>
                  <a:txBody>
                    <a:bodyPr/>
                    <a:lstStyle/>
                    <a:p>
                      <a:pPr algn="ctr" fontAlgn="ctr"/>
                      <a:r>
                        <a:rPr lang="ru-RU" sz="1050" u="none" strike="noStrike">
                          <a:effectLst/>
                        </a:rPr>
                        <a:t> </a:t>
                      </a:r>
                      <a:endParaRPr lang="ru-RU" sz="1050" b="0" i="0" u="none" strike="noStrike">
                        <a:solidFill>
                          <a:srgbClr val="000000"/>
                        </a:solidFill>
                        <a:effectLst/>
                        <a:latin typeface="Arial" panose="020B0604020202020204" pitchFamily="34" charset="0"/>
                      </a:endParaRPr>
                    </a:p>
                  </a:txBody>
                  <a:tcPr marL="6181" marR="6181" marT="6181" marB="0" anchor="ctr"/>
                </a:tc>
                <a:tc>
                  <a:txBody>
                    <a:bodyPr/>
                    <a:lstStyle/>
                    <a:p>
                      <a:pPr algn="ctr" fontAlgn="ctr"/>
                      <a:r>
                        <a:rPr lang="ru-RU" sz="1050" u="none" strike="noStrike">
                          <a:effectLst/>
                        </a:rPr>
                        <a:t> </a:t>
                      </a:r>
                      <a:endParaRPr lang="ru-RU" sz="1050" b="0" i="0" u="none" strike="noStrike">
                        <a:solidFill>
                          <a:srgbClr val="000000"/>
                        </a:solidFill>
                        <a:effectLst/>
                        <a:latin typeface="Arial" panose="020B0604020202020204" pitchFamily="34" charset="0"/>
                      </a:endParaRPr>
                    </a:p>
                  </a:txBody>
                  <a:tcPr marL="6181" marR="6181" marT="6181" marB="0" anchor="ctr"/>
                </a:tc>
                <a:tc>
                  <a:txBody>
                    <a:bodyPr/>
                    <a:lstStyle/>
                    <a:p>
                      <a:pPr algn="ctr" fontAlgn="ctr"/>
                      <a:r>
                        <a:rPr lang="ru-RU" sz="1050" u="none" strike="noStrike">
                          <a:effectLst/>
                        </a:rPr>
                        <a:t> </a:t>
                      </a:r>
                      <a:endParaRPr lang="ru-RU" sz="1050" b="0" i="0" u="none" strike="noStrike">
                        <a:solidFill>
                          <a:srgbClr val="000000"/>
                        </a:solidFill>
                        <a:effectLst/>
                        <a:latin typeface="Arial" panose="020B0604020202020204" pitchFamily="34" charset="0"/>
                      </a:endParaRPr>
                    </a:p>
                  </a:txBody>
                  <a:tcPr marL="6181" marR="6181" marT="6181" marB="0" anchor="ctr"/>
                </a:tc>
                <a:tc>
                  <a:txBody>
                    <a:bodyPr/>
                    <a:lstStyle/>
                    <a:p>
                      <a:pPr algn="ctr" fontAlgn="ctr"/>
                      <a:r>
                        <a:rPr lang="ru-RU" sz="1050" u="none" strike="noStrike">
                          <a:effectLst/>
                        </a:rPr>
                        <a:t> </a:t>
                      </a:r>
                      <a:endParaRPr lang="ru-RU" sz="1050" b="0" i="0" u="none" strike="noStrike">
                        <a:solidFill>
                          <a:srgbClr val="000000"/>
                        </a:solidFill>
                        <a:effectLst/>
                        <a:latin typeface="Arial" panose="020B0604020202020204" pitchFamily="34" charset="0"/>
                      </a:endParaRPr>
                    </a:p>
                  </a:txBody>
                  <a:tcPr marL="6181" marR="6181" marT="6181" marB="0" anchor="ctr"/>
                </a:tc>
                <a:tc>
                  <a:txBody>
                    <a:bodyPr/>
                    <a:lstStyle/>
                    <a:p>
                      <a:pPr algn="ctr" fontAlgn="ctr"/>
                      <a:r>
                        <a:rPr lang="ru-RU" sz="1050" u="none" strike="noStrike">
                          <a:effectLst/>
                        </a:rPr>
                        <a:t> </a:t>
                      </a:r>
                      <a:endParaRPr lang="ru-RU" sz="1050" b="0" i="0" u="none" strike="noStrike">
                        <a:solidFill>
                          <a:srgbClr val="000000"/>
                        </a:solidFill>
                        <a:effectLst/>
                        <a:latin typeface="Arial" panose="020B0604020202020204" pitchFamily="34" charset="0"/>
                      </a:endParaRPr>
                    </a:p>
                  </a:txBody>
                  <a:tcPr marL="6181" marR="6181" marT="6181" marB="0" anchor="ctr"/>
                </a:tc>
                <a:tc>
                  <a:txBody>
                    <a:bodyPr/>
                    <a:lstStyle/>
                    <a:p>
                      <a:pPr algn="ctr" fontAlgn="ctr"/>
                      <a:r>
                        <a:rPr lang="ru-RU" sz="1050" u="none" strike="noStrike">
                          <a:effectLst/>
                        </a:rPr>
                        <a:t> </a:t>
                      </a:r>
                      <a:endParaRPr lang="ru-RU" sz="1050" b="0" i="0" u="none" strike="noStrike">
                        <a:solidFill>
                          <a:srgbClr val="000000"/>
                        </a:solidFill>
                        <a:effectLst/>
                        <a:latin typeface="Arial" panose="020B0604020202020204" pitchFamily="34" charset="0"/>
                      </a:endParaRPr>
                    </a:p>
                  </a:txBody>
                  <a:tcPr marL="6181" marR="6181" marT="6181" marB="0" anchor="ctr"/>
                </a:tc>
                <a:tc>
                  <a:txBody>
                    <a:bodyPr/>
                    <a:lstStyle/>
                    <a:p>
                      <a:pPr algn="ctr" fontAlgn="ctr"/>
                      <a:r>
                        <a:rPr lang="ru-RU" sz="1050" u="none" strike="noStrike" dirty="0">
                          <a:effectLst/>
                        </a:rPr>
                        <a:t> </a:t>
                      </a:r>
                      <a:endParaRPr lang="ru-RU" sz="1050" b="0" i="0" u="none" strike="noStrike" dirty="0">
                        <a:solidFill>
                          <a:srgbClr val="000000"/>
                        </a:solidFill>
                        <a:effectLst/>
                        <a:latin typeface="Calibri" panose="020F0502020204030204" pitchFamily="34" charset="0"/>
                      </a:endParaRPr>
                    </a:p>
                  </a:txBody>
                  <a:tcPr marL="6181" marR="6181" marT="6181" marB="0" anchor="ctr"/>
                </a:tc>
                <a:tc>
                  <a:txBody>
                    <a:bodyPr/>
                    <a:lstStyle/>
                    <a:p>
                      <a:pPr algn="ctr" fontAlgn="ctr"/>
                      <a:r>
                        <a:rPr lang="ru-RU" sz="1050" u="none" strike="noStrike" dirty="0">
                          <a:effectLst/>
                        </a:rPr>
                        <a:t> </a:t>
                      </a:r>
                      <a:endParaRPr lang="ru-RU" sz="1050" b="0" i="0" u="none" strike="noStrike" dirty="0">
                        <a:solidFill>
                          <a:srgbClr val="000000"/>
                        </a:solidFill>
                        <a:effectLst/>
                        <a:latin typeface="Calibri" panose="020F0502020204030204" pitchFamily="34" charset="0"/>
                      </a:endParaRPr>
                    </a:p>
                  </a:txBody>
                  <a:tcPr marL="6181" marR="6181" marT="6181" marB="0" anchor="ctr"/>
                </a:tc>
                <a:extLst>
                  <a:ext uri="{0D108BD9-81ED-4DB2-BD59-A6C34878D82A}">
                    <a16:rowId xmlns:a16="http://schemas.microsoft.com/office/drawing/2014/main" val="3378854517"/>
                  </a:ext>
                </a:extLst>
              </a:tr>
              <a:tr h="354783">
                <a:tc>
                  <a:txBody>
                    <a:bodyPr/>
                    <a:lstStyle/>
                    <a:p>
                      <a:pPr algn="l" fontAlgn="ctr"/>
                      <a:r>
                        <a:rPr lang="ru-RU" sz="1050" u="none" strike="noStrike">
                          <a:effectLst/>
                        </a:rPr>
                        <a:t>Подпрограмма I «Разработка Генерального плана развития городского округа»</a:t>
                      </a:r>
                      <a:endParaRPr lang="ru-RU" sz="1050" b="1" i="0" u="none" strike="noStrike">
                        <a:solidFill>
                          <a:srgbClr val="000000"/>
                        </a:solidFill>
                        <a:effectLst/>
                        <a:latin typeface="Arial" panose="020B0604020202020204" pitchFamily="34" charset="0"/>
                      </a:endParaRPr>
                    </a:p>
                  </a:txBody>
                  <a:tcPr marL="6181" marR="6181" marT="6181" marB="0" anchor="ctr"/>
                </a:tc>
                <a:tc>
                  <a:txBody>
                    <a:bodyPr/>
                    <a:lstStyle/>
                    <a:p>
                      <a:pPr algn="ctr" fontAlgn="ctr"/>
                      <a:r>
                        <a:rPr lang="ru-RU" sz="1050" u="none" strike="noStrike">
                          <a:effectLst/>
                        </a:rPr>
                        <a:t> </a:t>
                      </a:r>
                      <a:endParaRPr lang="ru-RU" sz="1050" b="0" i="0" u="none" strike="noStrike">
                        <a:solidFill>
                          <a:srgbClr val="000000"/>
                        </a:solidFill>
                        <a:effectLst/>
                        <a:latin typeface="Arial" panose="020B0604020202020204" pitchFamily="34" charset="0"/>
                      </a:endParaRPr>
                    </a:p>
                  </a:txBody>
                  <a:tcPr marL="6181" marR="6181" marT="6181" marB="0" anchor="ctr"/>
                </a:tc>
                <a:tc>
                  <a:txBody>
                    <a:bodyPr/>
                    <a:lstStyle/>
                    <a:p>
                      <a:pPr algn="ctr" fontAlgn="ctr"/>
                      <a:r>
                        <a:rPr lang="ru-RU" sz="1050" u="none" strike="noStrike">
                          <a:effectLst/>
                        </a:rPr>
                        <a:t> </a:t>
                      </a:r>
                      <a:endParaRPr lang="ru-RU" sz="1050" b="0" i="0" u="none" strike="noStrike">
                        <a:solidFill>
                          <a:srgbClr val="000000"/>
                        </a:solidFill>
                        <a:effectLst/>
                        <a:latin typeface="Arial" panose="020B0604020202020204" pitchFamily="34" charset="0"/>
                      </a:endParaRPr>
                    </a:p>
                  </a:txBody>
                  <a:tcPr marL="6181" marR="6181" marT="6181" marB="0" anchor="ctr"/>
                </a:tc>
                <a:tc>
                  <a:txBody>
                    <a:bodyPr/>
                    <a:lstStyle/>
                    <a:p>
                      <a:pPr algn="ctr" fontAlgn="ctr"/>
                      <a:r>
                        <a:rPr lang="ru-RU" sz="1050" u="none" strike="noStrike">
                          <a:effectLst/>
                        </a:rPr>
                        <a:t> </a:t>
                      </a:r>
                      <a:endParaRPr lang="ru-RU" sz="1050" b="0" i="0" u="none" strike="noStrike">
                        <a:solidFill>
                          <a:srgbClr val="000000"/>
                        </a:solidFill>
                        <a:effectLst/>
                        <a:latin typeface="Arial" panose="020B0604020202020204" pitchFamily="34" charset="0"/>
                      </a:endParaRPr>
                    </a:p>
                  </a:txBody>
                  <a:tcPr marL="6181" marR="6181" marT="6181" marB="0" anchor="ctr"/>
                </a:tc>
                <a:tc>
                  <a:txBody>
                    <a:bodyPr/>
                    <a:lstStyle/>
                    <a:p>
                      <a:pPr algn="ctr" fontAlgn="ctr"/>
                      <a:r>
                        <a:rPr lang="ru-RU" sz="1050" u="none" strike="noStrike">
                          <a:effectLst/>
                        </a:rPr>
                        <a:t> </a:t>
                      </a:r>
                      <a:endParaRPr lang="ru-RU" sz="1050" b="0" i="0" u="none" strike="noStrike">
                        <a:solidFill>
                          <a:srgbClr val="000000"/>
                        </a:solidFill>
                        <a:effectLst/>
                        <a:latin typeface="Arial" panose="020B0604020202020204" pitchFamily="34" charset="0"/>
                      </a:endParaRPr>
                    </a:p>
                  </a:txBody>
                  <a:tcPr marL="6181" marR="6181" marT="6181" marB="0" anchor="ctr"/>
                </a:tc>
                <a:tc>
                  <a:txBody>
                    <a:bodyPr/>
                    <a:lstStyle/>
                    <a:p>
                      <a:pPr algn="ctr" fontAlgn="ctr"/>
                      <a:r>
                        <a:rPr lang="ru-RU" sz="1050" u="none" strike="noStrike">
                          <a:effectLst/>
                        </a:rPr>
                        <a:t> </a:t>
                      </a:r>
                      <a:endParaRPr lang="ru-RU" sz="1050" b="0" i="0" u="none" strike="noStrike">
                        <a:solidFill>
                          <a:srgbClr val="000000"/>
                        </a:solidFill>
                        <a:effectLst/>
                        <a:latin typeface="Arial" panose="020B0604020202020204" pitchFamily="34" charset="0"/>
                      </a:endParaRPr>
                    </a:p>
                  </a:txBody>
                  <a:tcPr marL="6181" marR="6181" marT="6181" marB="0" anchor="ctr"/>
                </a:tc>
                <a:tc>
                  <a:txBody>
                    <a:bodyPr/>
                    <a:lstStyle/>
                    <a:p>
                      <a:pPr algn="ctr" fontAlgn="ctr"/>
                      <a:r>
                        <a:rPr lang="ru-RU" sz="1050" u="none" strike="noStrike">
                          <a:effectLst/>
                        </a:rPr>
                        <a:t> </a:t>
                      </a:r>
                      <a:endParaRPr lang="ru-RU" sz="1050" b="0" i="0" u="none" strike="noStrike">
                        <a:solidFill>
                          <a:srgbClr val="000000"/>
                        </a:solidFill>
                        <a:effectLst/>
                        <a:latin typeface="Arial" panose="020B0604020202020204" pitchFamily="34" charset="0"/>
                      </a:endParaRPr>
                    </a:p>
                  </a:txBody>
                  <a:tcPr marL="6181" marR="6181" marT="6181" marB="0" anchor="ctr"/>
                </a:tc>
                <a:tc>
                  <a:txBody>
                    <a:bodyPr/>
                    <a:lstStyle/>
                    <a:p>
                      <a:pPr algn="ctr" fontAlgn="ctr"/>
                      <a:r>
                        <a:rPr lang="ru-RU" sz="1050" u="none" strike="noStrike">
                          <a:effectLst/>
                        </a:rPr>
                        <a:t> </a:t>
                      </a:r>
                      <a:endParaRPr lang="ru-RU" sz="1050" b="0" i="0" u="none" strike="noStrike">
                        <a:solidFill>
                          <a:srgbClr val="000000"/>
                        </a:solidFill>
                        <a:effectLst/>
                        <a:latin typeface="Calibri" panose="020F0502020204030204" pitchFamily="34" charset="0"/>
                      </a:endParaRPr>
                    </a:p>
                  </a:txBody>
                  <a:tcPr marL="6181" marR="6181" marT="6181" marB="0" anchor="ctr"/>
                </a:tc>
                <a:tc>
                  <a:txBody>
                    <a:bodyPr/>
                    <a:lstStyle/>
                    <a:p>
                      <a:pPr algn="ctr" fontAlgn="ctr"/>
                      <a:r>
                        <a:rPr lang="ru-RU" sz="1050" u="none" strike="noStrike">
                          <a:effectLst/>
                        </a:rPr>
                        <a:t> </a:t>
                      </a:r>
                      <a:endParaRPr lang="ru-RU" sz="1050" b="0" i="0" u="none" strike="noStrike">
                        <a:solidFill>
                          <a:srgbClr val="000000"/>
                        </a:solidFill>
                        <a:effectLst/>
                        <a:latin typeface="Calibri" panose="020F0502020204030204" pitchFamily="34" charset="0"/>
                      </a:endParaRPr>
                    </a:p>
                  </a:txBody>
                  <a:tcPr marL="6181" marR="6181" marT="6181" marB="0" anchor="ctr"/>
                </a:tc>
                <a:extLst>
                  <a:ext uri="{0D108BD9-81ED-4DB2-BD59-A6C34878D82A}">
                    <a16:rowId xmlns:a16="http://schemas.microsoft.com/office/drawing/2014/main" val="3841645731"/>
                  </a:ext>
                </a:extLst>
              </a:tr>
              <a:tr h="532174">
                <a:tc>
                  <a:txBody>
                    <a:bodyPr/>
                    <a:lstStyle/>
                    <a:p>
                      <a:pPr algn="l" fontAlgn="ctr"/>
                      <a:r>
                        <a:rPr lang="ru-RU" sz="1050" u="none" strike="noStrike" dirty="0">
                          <a:effectLst/>
                        </a:rPr>
                        <a:t>Наличие утвержденного в актуальной версии генерального плана городского округа (внесение изменений в генеральный план городского округа)</a:t>
                      </a:r>
                      <a:endParaRPr lang="ru-RU" sz="1050" b="0" i="0" u="none" strike="noStrike" dirty="0">
                        <a:solidFill>
                          <a:srgbClr val="000000"/>
                        </a:solidFill>
                        <a:effectLst/>
                        <a:latin typeface="Arial" panose="020B0604020202020204" pitchFamily="34" charset="0"/>
                      </a:endParaRPr>
                    </a:p>
                  </a:txBody>
                  <a:tcPr marL="6181" marR="6181" marT="6181" marB="0" anchor="ctr"/>
                </a:tc>
                <a:tc>
                  <a:txBody>
                    <a:bodyPr/>
                    <a:lstStyle/>
                    <a:p>
                      <a:pPr algn="ctr" fontAlgn="ctr"/>
                      <a:r>
                        <a:rPr lang="ru-RU" sz="1050" u="none" strike="noStrike">
                          <a:effectLst/>
                        </a:rPr>
                        <a:t>Отраслевой приоритетный показатель</a:t>
                      </a:r>
                      <a:endParaRPr lang="ru-RU" sz="1050" b="0" i="0" u="none" strike="noStrike">
                        <a:solidFill>
                          <a:srgbClr val="000000"/>
                        </a:solidFill>
                        <a:effectLst/>
                        <a:latin typeface="Arial" panose="020B0604020202020204" pitchFamily="34" charset="0"/>
                      </a:endParaRPr>
                    </a:p>
                  </a:txBody>
                  <a:tcPr marL="6181" marR="6181" marT="6181" marB="0" anchor="ctr"/>
                </a:tc>
                <a:tc>
                  <a:txBody>
                    <a:bodyPr/>
                    <a:lstStyle/>
                    <a:p>
                      <a:pPr algn="ctr" fontAlgn="ctr"/>
                      <a:r>
                        <a:rPr lang="ru-RU" sz="1050" u="none" strike="noStrike">
                          <a:effectLst/>
                        </a:rPr>
                        <a:t>Да/нет</a:t>
                      </a:r>
                      <a:endParaRPr lang="ru-RU" sz="1050" b="0" i="0" u="none" strike="noStrike">
                        <a:solidFill>
                          <a:srgbClr val="000000"/>
                        </a:solidFill>
                        <a:effectLst/>
                        <a:latin typeface="Arial" panose="020B0604020202020204" pitchFamily="34" charset="0"/>
                      </a:endParaRPr>
                    </a:p>
                  </a:txBody>
                  <a:tcPr marL="6181" marR="6181" marT="6181" marB="0" anchor="ctr"/>
                </a:tc>
                <a:tc>
                  <a:txBody>
                    <a:bodyPr/>
                    <a:lstStyle/>
                    <a:p>
                      <a:pPr algn="ctr" fontAlgn="ctr"/>
                      <a:r>
                        <a:rPr lang="ru-RU" sz="1050" u="none" strike="noStrike">
                          <a:effectLst/>
                        </a:rPr>
                        <a:t>нет</a:t>
                      </a:r>
                      <a:endParaRPr lang="ru-RU" sz="1050" b="0" i="0" u="none" strike="noStrike">
                        <a:solidFill>
                          <a:srgbClr val="000000"/>
                        </a:solidFill>
                        <a:effectLst/>
                        <a:latin typeface="Arial" panose="020B0604020202020204" pitchFamily="34" charset="0"/>
                      </a:endParaRPr>
                    </a:p>
                  </a:txBody>
                  <a:tcPr marL="6181" marR="6181" marT="6181" marB="0" anchor="ctr"/>
                </a:tc>
                <a:tc>
                  <a:txBody>
                    <a:bodyPr/>
                    <a:lstStyle/>
                    <a:p>
                      <a:pPr marL="0" algn="ctr" defTabSz="914400" rtl="0" eaLnBrk="1" fontAlgn="ctr" latinLnBrk="0" hangingPunct="1"/>
                      <a:r>
                        <a:rPr lang="ru-RU" sz="1050" u="none" strike="noStrike" kern="1200" dirty="0">
                          <a:solidFill>
                            <a:schemeClr val="dk1"/>
                          </a:solidFill>
                          <a:effectLst/>
                          <a:latin typeface="+mn-lt"/>
                          <a:ea typeface="+mn-ea"/>
                          <a:cs typeface="+mn-cs"/>
                        </a:rPr>
                        <a:t>да</a:t>
                      </a:r>
                    </a:p>
                  </a:txBody>
                  <a:tcPr marL="6181" marR="6181" marT="6181" marB="0" anchor="ctr"/>
                </a:tc>
                <a:tc>
                  <a:txBody>
                    <a:bodyPr/>
                    <a:lstStyle/>
                    <a:p>
                      <a:pPr algn="ctr" fontAlgn="ctr"/>
                      <a:r>
                        <a:rPr lang="ru-RU" sz="1050" u="none" strike="noStrike" dirty="0">
                          <a:effectLst/>
                        </a:rPr>
                        <a:t>нет</a:t>
                      </a:r>
                      <a:endParaRPr lang="ru-RU" sz="1050" b="0" i="0" u="none" strike="noStrike" dirty="0">
                        <a:solidFill>
                          <a:srgbClr val="000000"/>
                        </a:solidFill>
                        <a:effectLst/>
                        <a:latin typeface="Arial" panose="020B0604020202020204" pitchFamily="34" charset="0"/>
                      </a:endParaRPr>
                    </a:p>
                  </a:txBody>
                  <a:tcPr marL="6181" marR="6181" marT="6181" marB="0" anchor="ctr"/>
                </a:tc>
                <a:tc>
                  <a:txBody>
                    <a:bodyPr/>
                    <a:lstStyle/>
                    <a:p>
                      <a:pPr algn="ctr" fontAlgn="ctr"/>
                      <a:r>
                        <a:rPr lang="ru-RU" sz="1050" u="none" strike="noStrike">
                          <a:effectLst/>
                        </a:rPr>
                        <a:t>нет</a:t>
                      </a:r>
                      <a:endParaRPr lang="ru-RU" sz="1050" b="0" i="0" u="none" strike="noStrike">
                        <a:solidFill>
                          <a:srgbClr val="000000"/>
                        </a:solidFill>
                        <a:effectLst/>
                        <a:latin typeface="Arial" panose="020B0604020202020204" pitchFamily="34" charset="0"/>
                      </a:endParaRPr>
                    </a:p>
                  </a:txBody>
                  <a:tcPr marL="6181" marR="6181" marT="6181" marB="0" anchor="ctr"/>
                </a:tc>
                <a:tc>
                  <a:txBody>
                    <a:bodyPr/>
                    <a:lstStyle/>
                    <a:p>
                      <a:pPr algn="ctr" fontAlgn="ctr"/>
                      <a:r>
                        <a:rPr lang="ru-RU" sz="1050" u="none" strike="noStrike">
                          <a:effectLst/>
                        </a:rPr>
                        <a:t>нет</a:t>
                      </a:r>
                      <a:endParaRPr lang="ru-RU" sz="1050" b="0" i="0" u="none" strike="noStrike">
                        <a:solidFill>
                          <a:srgbClr val="000000"/>
                        </a:solidFill>
                        <a:effectLst/>
                        <a:latin typeface="Arial" panose="020B0604020202020204" pitchFamily="34" charset="0"/>
                      </a:endParaRPr>
                    </a:p>
                  </a:txBody>
                  <a:tcPr marL="6181" marR="6181" marT="6181" marB="0" anchor="ctr"/>
                </a:tc>
                <a:tc>
                  <a:txBody>
                    <a:bodyPr/>
                    <a:lstStyle/>
                    <a:p>
                      <a:pPr algn="ctr" fontAlgn="ctr"/>
                      <a:r>
                        <a:rPr lang="ru-RU" sz="1050" u="none" strike="noStrike">
                          <a:effectLst/>
                        </a:rPr>
                        <a:t>нет</a:t>
                      </a:r>
                      <a:endParaRPr lang="ru-RU" sz="1050" b="0" i="0" u="none" strike="noStrike">
                        <a:solidFill>
                          <a:srgbClr val="000000"/>
                        </a:solidFill>
                        <a:effectLst/>
                        <a:latin typeface="Arial" panose="020B0604020202020204" pitchFamily="34" charset="0"/>
                      </a:endParaRPr>
                    </a:p>
                  </a:txBody>
                  <a:tcPr marL="6181" marR="6181" marT="6181" marB="0" anchor="ctr"/>
                </a:tc>
                <a:extLst>
                  <a:ext uri="{0D108BD9-81ED-4DB2-BD59-A6C34878D82A}">
                    <a16:rowId xmlns:a16="http://schemas.microsoft.com/office/drawing/2014/main" val="283758048"/>
                  </a:ext>
                </a:extLst>
              </a:tr>
              <a:tr h="709565">
                <a:tc>
                  <a:txBody>
                    <a:bodyPr/>
                    <a:lstStyle/>
                    <a:p>
                      <a:pPr algn="l" fontAlgn="ctr"/>
                      <a:r>
                        <a:rPr lang="ru-RU" sz="1050" u="none" strike="noStrike" dirty="0">
                          <a:effectLst/>
                        </a:rPr>
                        <a:t>Наличие утвержденных в актуальной версии Правил землепользования и застройки городского округа (внесение изменений в Правила землепользования и застройки городского округа)</a:t>
                      </a:r>
                      <a:endParaRPr lang="ru-RU" sz="1050" b="0" i="0" u="none" strike="noStrike" dirty="0">
                        <a:solidFill>
                          <a:srgbClr val="000000"/>
                        </a:solidFill>
                        <a:effectLst/>
                        <a:latin typeface="Arial" panose="020B0604020202020204" pitchFamily="34" charset="0"/>
                      </a:endParaRPr>
                    </a:p>
                  </a:txBody>
                  <a:tcPr marL="6181" marR="6181" marT="6181" marB="0" anchor="ctr"/>
                </a:tc>
                <a:tc>
                  <a:txBody>
                    <a:bodyPr/>
                    <a:lstStyle/>
                    <a:p>
                      <a:pPr algn="ctr" fontAlgn="ctr"/>
                      <a:r>
                        <a:rPr lang="ru-RU" sz="1050" u="none" strike="noStrike">
                          <a:effectLst/>
                        </a:rPr>
                        <a:t>Отраслевой приоритетный показатель</a:t>
                      </a:r>
                      <a:endParaRPr lang="ru-RU" sz="1050" b="0" i="0" u="none" strike="noStrike">
                        <a:solidFill>
                          <a:srgbClr val="000000"/>
                        </a:solidFill>
                        <a:effectLst/>
                        <a:latin typeface="Arial" panose="020B0604020202020204" pitchFamily="34" charset="0"/>
                      </a:endParaRPr>
                    </a:p>
                  </a:txBody>
                  <a:tcPr marL="6181" marR="6181" marT="6181" marB="0" anchor="ctr"/>
                </a:tc>
                <a:tc>
                  <a:txBody>
                    <a:bodyPr/>
                    <a:lstStyle/>
                    <a:p>
                      <a:pPr algn="ctr" fontAlgn="ctr"/>
                      <a:r>
                        <a:rPr lang="ru-RU" sz="1050" u="none" strike="noStrike">
                          <a:effectLst/>
                        </a:rPr>
                        <a:t>Да/нет</a:t>
                      </a:r>
                      <a:endParaRPr lang="ru-RU" sz="1050" b="0" i="0" u="none" strike="noStrike">
                        <a:solidFill>
                          <a:srgbClr val="000000"/>
                        </a:solidFill>
                        <a:effectLst/>
                        <a:latin typeface="Arial" panose="020B0604020202020204" pitchFamily="34" charset="0"/>
                      </a:endParaRPr>
                    </a:p>
                  </a:txBody>
                  <a:tcPr marL="6181" marR="6181" marT="6181" marB="0" anchor="ctr"/>
                </a:tc>
                <a:tc>
                  <a:txBody>
                    <a:bodyPr/>
                    <a:lstStyle/>
                    <a:p>
                      <a:pPr algn="ctr" fontAlgn="ctr"/>
                      <a:r>
                        <a:rPr lang="ru-RU" sz="1050" u="none" strike="noStrike">
                          <a:effectLst/>
                        </a:rPr>
                        <a:t>нет</a:t>
                      </a:r>
                      <a:endParaRPr lang="ru-RU" sz="1050" b="0" i="0" u="none" strike="noStrike">
                        <a:solidFill>
                          <a:srgbClr val="000000"/>
                        </a:solidFill>
                        <a:effectLst/>
                        <a:latin typeface="Arial" panose="020B0604020202020204" pitchFamily="34" charset="0"/>
                      </a:endParaRPr>
                    </a:p>
                  </a:txBody>
                  <a:tcPr marL="6181" marR="6181" marT="6181" marB="0" anchor="ctr"/>
                </a:tc>
                <a:tc>
                  <a:txBody>
                    <a:bodyPr/>
                    <a:lstStyle/>
                    <a:p>
                      <a:pPr algn="ctr" fontAlgn="ctr"/>
                      <a:r>
                        <a:rPr lang="ru-RU" sz="1050" u="none" strike="noStrike" dirty="0">
                          <a:effectLst/>
                        </a:rPr>
                        <a:t>да</a:t>
                      </a:r>
                      <a:endParaRPr lang="ru-RU" sz="1050" b="0" i="0" u="none" strike="noStrike" dirty="0">
                        <a:solidFill>
                          <a:srgbClr val="000000"/>
                        </a:solidFill>
                        <a:effectLst/>
                        <a:latin typeface="Arial" panose="020B0604020202020204" pitchFamily="34" charset="0"/>
                      </a:endParaRPr>
                    </a:p>
                  </a:txBody>
                  <a:tcPr marL="6181" marR="6181" marT="6181" marB="0" anchor="ctr"/>
                </a:tc>
                <a:tc>
                  <a:txBody>
                    <a:bodyPr/>
                    <a:lstStyle/>
                    <a:p>
                      <a:pPr algn="ctr" fontAlgn="ctr"/>
                      <a:r>
                        <a:rPr lang="ru-RU" sz="1050" u="none" strike="noStrike" dirty="0">
                          <a:effectLst/>
                        </a:rPr>
                        <a:t>нет</a:t>
                      </a:r>
                      <a:endParaRPr lang="ru-RU" sz="1050" b="0" i="0" u="none" strike="noStrike" dirty="0">
                        <a:solidFill>
                          <a:srgbClr val="000000"/>
                        </a:solidFill>
                        <a:effectLst/>
                        <a:latin typeface="Arial" panose="020B0604020202020204" pitchFamily="34" charset="0"/>
                      </a:endParaRPr>
                    </a:p>
                  </a:txBody>
                  <a:tcPr marL="6181" marR="6181" marT="6181" marB="0" anchor="ctr"/>
                </a:tc>
                <a:tc>
                  <a:txBody>
                    <a:bodyPr/>
                    <a:lstStyle/>
                    <a:p>
                      <a:pPr algn="ctr" fontAlgn="ctr"/>
                      <a:r>
                        <a:rPr lang="ru-RU" sz="1050" u="none" strike="noStrike">
                          <a:effectLst/>
                        </a:rPr>
                        <a:t>нет</a:t>
                      </a:r>
                      <a:endParaRPr lang="ru-RU" sz="1050" b="0" i="0" u="none" strike="noStrike">
                        <a:solidFill>
                          <a:srgbClr val="000000"/>
                        </a:solidFill>
                        <a:effectLst/>
                        <a:latin typeface="Arial" panose="020B0604020202020204" pitchFamily="34" charset="0"/>
                      </a:endParaRPr>
                    </a:p>
                  </a:txBody>
                  <a:tcPr marL="6181" marR="6181" marT="6181" marB="0" anchor="ctr"/>
                </a:tc>
                <a:tc>
                  <a:txBody>
                    <a:bodyPr/>
                    <a:lstStyle/>
                    <a:p>
                      <a:pPr algn="ctr" fontAlgn="ctr"/>
                      <a:r>
                        <a:rPr lang="ru-RU" sz="1050" u="none" strike="noStrike">
                          <a:effectLst/>
                        </a:rPr>
                        <a:t>нет</a:t>
                      </a:r>
                      <a:endParaRPr lang="ru-RU" sz="1050" b="0" i="0" u="none" strike="noStrike">
                        <a:solidFill>
                          <a:srgbClr val="000000"/>
                        </a:solidFill>
                        <a:effectLst/>
                        <a:latin typeface="Arial" panose="020B0604020202020204" pitchFamily="34" charset="0"/>
                      </a:endParaRPr>
                    </a:p>
                  </a:txBody>
                  <a:tcPr marL="6181" marR="6181" marT="6181" marB="0" anchor="ctr"/>
                </a:tc>
                <a:tc>
                  <a:txBody>
                    <a:bodyPr/>
                    <a:lstStyle/>
                    <a:p>
                      <a:pPr algn="ctr" fontAlgn="ctr"/>
                      <a:r>
                        <a:rPr lang="ru-RU" sz="1050" u="none" strike="noStrike">
                          <a:effectLst/>
                        </a:rPr>
                        <a:t>нет</a:t>
                      </a:r>
                      <a:endParaRPr lang="ru-RU" sz="1050" b="0" i="0" u="none" strike="noStrike">
                        <a:solidFill>
                          <a:srgbClr val="000000"/>
                        </a:solidFill>
                        <a:effectLst/>
                        <a:latin typeface="Arial" panose="020B0604020202020204" pitchFamily="34" charset="0"/>
                      </a:endParaRPr>
                    </a:p>
                  </a:txBody>
                  <a:tcPr marL="6181" marR="6181" marT="6181" marB="0" anchor="ctr"/>
                </a:tc>
                <a:extLst>
                  <a:ext uri="{0D108BD9-81ED-4DB2-BD59-A6C34878D82A}">
                    <a16:rowId xmlns:a16="http://schemas.microsoft.com/office/drawing/2014/main" val="585180229"/>
                  </a:ext>
                </a:extLst>
              </a:tr>
              <a:tr h="899988">
                <a:tc>
                  <a:txBody>
                    <a:bodyPr/>
                    <a:lstStyle/>
                    <a:p>
                      <a:pPr algn="l" fontAlgn="ctr"/>
                      <a:r>
                        <a:rPr lang="ru-RU" sz="1050" u="none" strike="noStrike" dirty="0">
                          <a:effectLst/>
                        </a:rPr>
                        <a:t>Наличие утвержденных нормативов градостроительного проектирования городского округа (внесение изменений в нормативы градостроительного проектирования городского округа)</a:t>
                      </a:r>
                      <a:endParaRPr lang="ru-RU" sz="1050" b="0" i="0" u="none" strike="noStrike" dirty="0">
                        <a:solidFill>
                          <a:srgbClr val="000000"/>
                        </a:solidFill>
                        <a:effectLst/>
                        <a:latin typeface="Arial" panose="020B0604020202020204" pitchFamily="34" charset="0"/>
                      </a:endParaRPr>
                    </a:p>
                  </a:txBody>
                  <a:tcPr marL="6181" marR="6181" marT="6181" marB="0" anchor="ctr"/>
                </a:tc>
                <a:tc>
                  <a:txBody>
                    <a:bodyPr/>
                    <a:lstStyle/>
                    <a:p>
                      <a:pPr algn="ctr" fontAlgn="ctr"/>
                      <a:r>
                        <a:rPr lang="ru-RU" sz="1050" u="none" strike="noStrike">
                          <a:effectLst/>
                        </a:rPr>
                        <a:t>Отраслевой приоритетный показатель</a:t>
                      </a:r>
                      <a:endParaRPr lang="ru-RU" sz="1050" b="0" i="0" u="none" strike="noStrike">
                        <a:solidFill>
                          <a:srgbClr val="000000"/>
                        </a:solidFill>
                        <a:effectLst/>
                        <a:latin typeface="Arial" panose="020B0604020202020204" pitchFamily="34" charset="0"/>
                      </a:endParaRPr>
                    </a:p>
                  </a:txBody>
                  <a:tcPr marL="6181" marR="6181" marT="6181" marB="0" anchor="ctr"/>
                </a:tc>
                <a:tc>
                  <a:txBody>
                    <a:bodyPr/>
                    <a:lstStyle/>
                    <a:p>
                      <a:pPr algn="ctr" fontAlgn="ctr"/>
                      <a:r>
                        <a:rPr lang="ru-RU" sz="1050" u="none" strike="noStrike">
                          <a:effectLst/>
                        </a:rPr>
                        <a:t>да/нет</a:t>
                      </a:r>
                      <a:endParaRPr lang="ru-RU" sz="1050" b="0" i="0" u="none" strike="noStrike">
                        <a:solidFill>
                          <a:srgbClr val="000000"/>
                        </a:solidFill>
                        <a:effectLst/>
                        <a:latin typeface="Arial" panose="020B0604020202020204" pitchFamily="34" charset="0"/>
                      </a:endParaRPr>
                    </a:p>
                  </a:txBody>
                  <a:tcPr marL="6181" marR="6181" marT="6181" marB="0" anchor="ctr"/>
                </a:tc>
                <a:tc>
                  <a:txBody>
                    <a:bodyPr/>
                    <a:lstStyle/>
                    <a:p>
                      <a:pPr algn="ctr" fontAlgn="ctr"/>
                      <a:r>
                        <a:rPr lang="ru-RU" sz="1050" u="none" strike="noStrike">
                          <a:effectLst/>
                        </a:rPr>
                        <a:t>нет</a:t>
                      </a:r>
                      <a:endParaRPr lang="ru-RU" sz="1050" b="0" i="0" u="none" strike="noStrike">
                        <a:solidFill>
                          <a:srgbClr val="000000"/>
                        </a:solidFill>
                        <a:effectLst/>
                        <a:latin typeface="Arial" panose="020B0604020202020204" pitchFamily="34" charset="0"/>
                      </a:endParaRPr>
                    </a:p>
                  </a:txBody>
                  <a:tcPr marL="6181" marR="6181" marT="6181" marB="0" anchor="ctr"/>
                </a:tc>
                <a:tc>
                  <a:txBody>
                    <a:bodyPr/>
                    <a:lstStyle/>
                    <a:p>
                      <a:pPr marL="0" algn="ctr" defTabSz="914400" rtl="0" eaLnBrk="1" fontAlgn="ctr" latinLnBrk="0" hangingPunct="1"/>
                      <a:r>
                        <a:rPr lang="ru-RU" sz="1050" u="none" strike="noStrike" kern="1200" dirty="0">
                          <a:solidFill>
                            <a:schemeClr val="dk1"/>
                          </a:solidFill>
                          <a:effectLst/>
                          <a:latin typeface="+mn-lt"/>
                          <a:ea typeface="+mn-ea"/>
                          <a:cs typeface="+mn-cs"/>
                        </a:rPr>
                        <a:t>нет</a:t>
                      </a:r>
                    </a:p>
                  </a:txBody>
                  <a:tcPr marL="6181" marR="6181" marT="6181" marB="0" anchor="ctr"/>
                </a:tc>
                <a:tc>
                  <a:txBody>
                    <a:bodyPr/>
                    <a:lstStyle/>
                    <a:p>
                      <a:pPr algn="ctr" fontAlgn="ctr"/>
                      <a:r>
                        <a:rPr lang="ru-RU" sz="1050" u="none" strike="noStrike" dirty="0">
                          <a:effectLst/>
                        </a:rPr>
                        <a:t>нет</a:t>
                      </a:r>
                      <a:endParaRPr lang="ru-RU" sz="1050" b="0" i="0" u="none" strike="noStrike" dirty="0">
                        <a:solidFill>
                          <a:srgbClr val="000000"/>
                        </a:solidFill>
                        <a:effectLst/>
                        <a:latin typeface="Arial" panose="020B0604020202020204" pitchFamily="34" charset="0"/>
                      </a:endParaRPr>
                    </a:p>
                  </a:txBody>
                  <a:tcPr marL="6181" marR="6181" marT="6181" marB="0" anchor="ctr"/>
                </a:tc>
                <a:tc>
                  <a:txBody>
                    <a:bodyPr/>
                    <a:lstStyle/>
                    <a:p>
                      <a:pPr algn="ctr" fontAlgn="ctr"/>
                      <a:r>
                        <a:rPr lang="ru-RU" sz="1050" u="none" strike="noStrike">
                          <a:effectLst/>
                        </a:rPr>
                        <a:t>нет</a:t>
                      </a:r>
                      <a:endParaRPr lang="ru-RU" sz="1050" b="0" i="0" u="none" strike="noStrike">
                        <a:solidFill>
                          <a:srgbClr val="000000"/>
                        </a:solidFill>
                        <a:effectLst/>
                        <a:latin typeface="Arial" panose="020B0604020202020204" pitchFamily="34" charset="0"/>
                      </a:endParaRPr>
                    </a:p>
                  </a:txBody>
                  <a:tcPr marL="6181" marR="6181" marT="6181" marB="0" anchor="ctr"/>
                </a:tc>
                <a:tc>
                  <a:txBody>
                    <a:bodyPr/>
                    <a:lstStyle/>
                    <a:p>
                      <a:pPr algn="ctr" fontAlgn="ctr"/>
                      <a:r>
                        <a:rPr lang="ru-RU" sz="1050" u="none" strike="noStrike">
                          <a:effectLst/>
                        </a:rPr>
                        <a:t>нет</a:t>
                      </a:r>
                      <a:endParaRPr lang="ru-RU" sz="1050" b="0" i="0" u="none" strike="noStrike">
                        <a:solidFill>
                          <a:srgbClr val="000000"/>
                        </a:solidFill>
                        <a:effectLst/>
                        <a:latin typeface="Arial" panose="020B0604020202020204" pitchFamily="34" charset="0"/>
                      </a:endParaRPr>
                    </a:p>
                  </a:txBody>
                  <a:tcPr marL="6181" marR="6181" marT="6181" marB="0" anchor="ctr"/>
                </a:tc>
                <a:tc>
                  <a:txBody>
                    <a:bodyPr/>
                    <a:lstStyle/>
                    <a:p>
                      <a:pPr algn="ctr" fontAlgn="ctr"/>
                      <a:r>
                        <a:rPr lang="ru-RU" sz="1050" u="none" strike="noStrike">
                          <a:effectLst/>
                        </a:rPr>
                        <a:t>нет</a:t>
                      </a:r>
                      <a:endParaRPr lang="ru-RU" sz="1050" b="0" i="0" u="none" strike="noStrike">
                        <a:solidFill>
                          <a:srgbClr val="000000"/>
                        </a:solidFill>
                        <a:effectLst/>
                        <a:latin typeface="Arial" panose="020B0604020202020204" pitchFamily="34" charset="0"/>
                      </a:endParaRPr>
                    </a:p>
                  </a:txBody>
                  <a:tcPr marL="6181" marR="6181" marT="6181" marB="0" anchor="ctr"/>
                </a:tc>
                <a:extLst>
                  <a:ext uri="{0D108BD9-81ED-4DB2-BD59-A6C34878D82A}">
                    <a16:rowId xmlns:a16="http://schemas.microsoft.com/office/drawing/2014/main" val="55853901"/>
                  </a:ext>
                </a:extLst>
              </a:tr>
              <a:tr h="339365">
                <a:tc>
                  <a:txBody>
                    <a:bodyPr/>
                    <a:lstStyle/>
                    <a:p>
                      <a:pPr algn="l" fontAlgn="ctr"/>
                      <a:r>
                        <a:rPr lang="ru-RU" sz="1050" u="none" strike="noStrike">
                          <a:effectLst/>
                        </a:rPr>
                        <a:t>Подпрограмма II «Реализация политики пространственного развития городского округа»</a:t>
                      </a:r>
                      <a:endParaRPr lang="ru-RU" sz="1050" b="1" i="0" u="none" strike="noStrike">
                        <a:solidFill>
                          <a:srgbClr val="000000"/>
                        </a:solidFill>
                        <a:effectLst/>
                        <a:latin typeface="Arial" panose="020B0604020202020204" pitchFamily="34" charset="0"/>
                      </a:endParaRPr>
                    </a:p>
                  </a:txBody>
                  <a:tcPr marL="6181" marR="6181" marT="6181" marB="0" anchor="ctr"/>
                </a:tc>
                <a:tc>
                  <a:txBody>
                    <a:bodyPr/>
                    <a:lstStyle/>
                    <a:p>
                      <a:pPr algn="ctr" fontAlgn="ctr"/>
                      <a:r>
                        <a:rPr lang="ru-RU" sz="1050" u="none" strike="noStrike">
                          <a:effectLst/>
                        </a:rPr>
                        <a:t> </a:t>
                      </a:r>
                      <a:endParaRPr lang="ru-RU" sz="1050" b="0" i="0" u="none" strike="noStrike">
                        <a:solidFill>
                          <a:srgbClr val="000000"/>
                        </a:solidFill>
                        <a:effectLst/>
                        <a:latin typeface="Arial" panose="020B0604020202020204" pitchFamily="34" charset="0"/>
                      </a:endParaRPr>
                    </a:p>
                  </a:txBody>
                  <a:tcPr marL="6181" marR="6181" marT="6181" marB="0" anchor="ctr"/>
                </a:tc>
                <a:tc>
                  <a:txBody>
                    <a:bodyPr/>
                    <a:lstStyle/>
                    <a:p>
                      <a:pPr algn="ctr" fontAlgn="ctr"/>
                      <a:r>
                        <a:rPr lang="ru-RU" sz="1050" u="none" strike="noStrike">
                          <a:effectLst/>
                        </a:rPr>
                        <a:t> </a:t>
                      </a:r>
                      <a:endParaRPr lang="ru-RU" sz="1050" b="0" i="0" u="none" strike="noStrike">
                        <a:solidFill>
                          <a:srgbClr val="000000"/>
                        </a:solidFill>
                        <a:effectLst/>
                        <a:latin typeface="Arial" panose="020B0604020202020204" pitchFamily="34" charset="0"/>
                      </a:endParaRPr>
                    </a:p>
                  </a:txBody>
                  <a:tcPr marL="6181" marR="6181" marT="6181" marB="0" anchor="ctr"/>
                </a:tc>
                <a:tc>
                  <a:txBody>
                    <a:bodyPr/>
                    <a:lstStyle/>
                    <a:p>
                      <a:pPr algn="ctr" fontAlgn="ctr"/>
                      <a:r>
                        <a:rPr lang="ru-RU" sz="1050" u="none" strike="noStrike">
                          <a:effectLst/>
                        </a:rPr>
                        <a:t> </a:t>
                      </a:r>
                      <a:endParaRPr lang="ru-RU" sz="1050" b="0" i="0" u="none" strike="noStrike">
                        <a:solidFill>
                          <a:srgbClr val="000000"/>
                        </a:solidFill>
                        <a:effectLst/>
                        <a:latin typeface="Arial" panose="020B0604020202020204" pitchFamily="34" charset="0"/>
                      </a:endParaRPr>
                    </a:p>
                  </a:txBody>
                  <a:tcPr marL="6181" marR="6181" marT="6181" marB="0" anchor="ctr"/>
                </a:tc>
                <a:tc>
                  <a:txBody>
                    <a:bodyPr/>
                    <a:lstStyle/>
                    <a:p>
                      <a:pPr algn="ctr" fontAlgn="ctr"/>
                      <a:r>
                        <a:rPr lang="ru-RU" sz="1050" u="none" strike="noStrike">
                          <a:effectLst/>
                        </a:rPr>
                        <a:t> </a:t>
                      </a:r>
                      <a:endParaRPr lang="ru-RU" sz="1050" b="0" i="0" u="none" strike="noStrike">
                        <a:solidFill>
                          <a:srgbClr val="000000"/>
                        </a:solidFill>
                        <a:effectLst/>
                        <a:latin typeface="Arial" panose="020B0604020202020204" pitchFamily="34" charset="0"/>
                      </a:endParaRPr>
                    </a:p>
                  </a:txBody>
                  <a:tcPr marL="6181" marR="6181" marT="6181" marB="0" anchor="ctr"/>
                </a:tc>
                <a:tc>
                  <a:txBody>
                    <a:bodyPr/>
                    <a:lstStyle/>
                    <a:p>
                      <a:pPr algn="ctr" fontAlgn="ctr"/>
                      <a:r>
                        <a:rPr lang="ru-RU" sz="1050" u="none" strike="noStrike">
                          <a:effectLst/>
                        </a:rPr>
                        <a:t> </a:t>
                      </a:r>
                      <a:endParaRPr lang="ru-RU" sz="1050" b="0" i="0" u="none" strike="noStrike">
                        <a:solidFill>
                          <a:srgbClr val="000000"/>
                        </a:solidFill>
                        <a:effectLst/>
                        <a:latin typeface="Arial" panose="020B0604020202020204" pitchFamily="34" charset="0"/>
                      </a:endParaRPr>
                    </a:p>
                  </a:txBody>
                  <a:tcPr marL="6181" marR="6181" marT="6181" marB="0" anchor="ctr"/>
                </a:tc>
                <a:tc>
                  <a:txBody>
                    <a:bodyPr/>
                    <a:lstStyle/>
                    <a:p>
                      <a:pPr algn="ctr" fontAlgn="ctr"/>
                      <a:r>
                        <a:rPr lang="ru-RU" sz="1050" u="none" strike="noStrike">
                          <a:effectLst/>
                        </a:rPr>
                        <a:t> </a:t>
                      </a:r>
                      <a:endParaRPr lang="ru-RU" sz="1050" b="0" i="0" u="none" strike="noStrike">
                        <a:solidFill>
                          <a:srgbClr val="000000"/>
                        </a:solidFill>
                        <a:effectLst/>
                        <a:latin typeface="Arial" panose="020B0604020202020204" pitchFamily="34" charset="0"/>
                      </a:endParaRPr>
                    </a:p>
                  </a:txBody>
                  <a:tcPr marL="6181" marR="6181" marT="6181" marB="0" anchor="ctr"/>
                </a:tc>
                <a:tc>
                  <a:txBody>
                    <a:bodyPr/>
                    <a:lstStyle/>
                    <a:p>
                      <a:pPr algn="ctr" fontAlgn="ctr"/>
                      <a:r>
                        <a:rPr lang="ru-RU" sz="1050" u="none" strike="noStrike">
                          <a:effectLst/>
                        </a:rPr>
                        <a:t> </a:t>
                      </a:r>
                      <a:endParaRPr lang="ru-RU" sz="1050" b="0" i="0" u="none" strike="noStrike">
                        <a:solidFill>
                          <a:srgbClr val="000000"/>
                        </a:solidFill>
                        <a:effectLst/>
                        <a:latin typeface="Calibri" panose="020F0502020204030204" pitchFamily="34" charset="0"/>
                      </a:endParaRPr>
                    </a:p>
                  </a:txBody>
                  <a:tcPr marL="6181" marR="6181" marT="6181" marB="0" anchor="ctr"/>
                </a:tc>
                <a:tc>
                  <a:txBody>
                    <a:bodyPr/>
                    <a:lstStyle/>
                    <a:p>
                      <a:pPr algn="ctr" fontAlgn="ctr"/>
                      <a:r>
                        <a:rPr lang="ru-RU" sz="1050" u="none" strike="noStrike">
                          <a:effectLst/>
                        </a:rPr>
                        <a:t> </a:t>
                      </a:r>
                      <a:endParaRPr lang="ru-RU" sz="1050" b="0" i="0" u="none" strike="noStrike">
                        <a:solidFill>
                          <a:srgbClr val="000000"/>
                        </a:solidFill>
                        <a:effectLst/>
                        <a:latin typeface="Calibri" panose="020F0502020204030204" pitchFamily="34" charset="0"/>
                      </a:endParaRPr>
                    </a:p>
                  </a:txBody>
                  <a:tcPr marL="6181" marR="6181" marT="6181" marB="0" anchor="ctr"/>
                </a:tc>
                <a:extLst>
                  <a:ext uri="{0D108BD9-81ED-4DB2-BD59-A6C34878D82A}">
                    <a16:rowId xmlns:a16="http://schemas.microsoft.com/office/drawing/2014/main" val="1388106202"/>
                  </a:ext>
                </a:extLst>
              </a:tr>
              <a:tr h="709565">
                <a:tc>
                  <a:txBody>
                    <a:bodyPr/>
                    <a:lstStyle/>
                    <a:p>
                      <a:pPr algn="l" fontAlgn="ctr"/>
                      <a:r>
                        <a:rPr lang="ru-RU" sz="1050" u="none" strike="noStrike" dirty="0">
                          <a:effectLst/>
                        </a:rPr>
                        <a:t>Количество ликвидированных самовольных, недостроенных и аварийных объектов на территории муниципального образования Московской области</a:t>
                      </a:r>
                      <a:endParaRPr lang="ru-RU" sz="1050" b="0" i="0" u="none" strike="noStrike" dirty="0">
                        <a:solidFill>
                          <a:srgbClr val="000000"/>
                        </a:solidFill>
                        <a:effectLst/>
                        <a:latin typeface="Arial" panose="020B0604020202020204" pitchFamily="34" charset="0"/>
                      </a:endParaRPr>
                    </a:p>
                  </a:txBody>
                  <a:tcPr marL="6181" marR="6181" marT="6181" marB="0" anchor="ctr"/>
                </a:tc>
                <a:tc>
                  <a:txBody>
                    <a:bodyPr/>
                    <a:lstStyle/>
                    <a:p>
                      <a:pPr algn="ctr" fontAlgn="ctr"/>
                      <a:r>
                        <a:rPr lang="ru-RU" sz="1050" u="none" strike="noStrike">
                          <a:effectLst/>
                        </a:rPr>
                        <a:t>Рейтинг-45</a:t>
                      </a:r>
                      <a:endParaRPr lang="ru-RU" sz="1050" b="0" i="0" u="none" strike="noStrike">
                        <a:solidFill>
                          <a:srgbClr val="000000"/>
                        </a:solidFill>
                        <a:effectLst/>
                        <a:latin typeface="Arial" panose="020B0604020202020204" pitchFamily="34" charset="0"/>
                      </a:endParaRPr>
                    </a:p>
                  </a:txBody>
                  <a:tcPr marL="6181" marR="6181" marT="6181" marB="0" anchor="ctr"/>
                </a:tc>
                <a:tc>
                  <a:txBody>
                    <a:bodyPr/>
                    <a:lstStyle/>
                    <a:p>
                      <a:pPr algn="ctr" fontAlgn="ctr"/>
                      <a:r>
                        <a:rPr lang="ru-RU" sz="1050" u="none" strike="noStrike">
                          <a:effectLst/>
                        </a:rPr>
                        <a:t>единица</a:t>
                      </a:r>
                      <a:endParaRPr lang="ru-RU" sz="1050" b="0" i="0" u="none" strike="noStrike">
                        <a:solidFill>
                          <a:srgbClr val="000000"/>
                        </a:solidFill>
                        <a:effectLst/>
                        <a:latin typeface="Arial" panose="020B0604020202020204" pitchFamily="34" charset="0"/>
                      </a:endParaRPr>
                    </a:p>
                  </a:txBody>
                  <a:tcPr marL="6181" marR="6181" marT="6181" marB="0" anchor="ctr"/>
                </a:tc>
                <a:tc>
                  <a:txBody>
                    <a:bodyPr/>
                    <a:lstStyle/>
                    <a:p>
                      <a:pPr algn="ctr" fontAlgn="ctr"/>
                      <a:r>
                        <a:rPr lang="ru-RU" sz="1050" u="none" strike="noStrike">
                          <a:effectLst/>
                        </a:rPr>
                        <a:t>-</a:t>
                      </a:r>
                      <a:endParaRPr lang="ru-RU" sz="1050" b="0" i="0" u="none" strike="noStrike">
                        <a:solidFill>
                          <a:srgbClr val="000000"/>
                        </a:solidFill>
                        <a:effectLst/>
                        <a:latin typeface="Arial" panose="020B0604020202020204" pitchFamily="34" charset="0"/>
                      </a:endParaRPr>
                    </a:p>
                  </a:txBody>
                  <a:tcPr marL="6181" marR="6181" marT="6181" marB="0" anchor="ctr"/>
                </a:tc>
                <a:tc>
                  <a:txBody>
                    <a:bodyPr/>
                    <a:lstStyle/>
                    <a:p>
                      <a:pPr marL="0" algn="ctr" defTabSz="914400" rtl="0" eaLnBrk="1" fontAlgn="ctr" latinLnBrk="0" hangingPunct="1"/>
                      <a:r>
                        <a:rPr lang="ru-RU" sz="1050" u="none" strike="noStrike" kern="1200" dirty="0">
                          <a:solidFill>
                            <a:schemeClr val="dk1"/>
                          </a:solidFill>
                          <a:effectLst/>
                          <a:latin typeface="+mn-lt"/>
                          <a:ea typeface="+mn-ea"/>
                          <a:cs typeface="+mn-cs"/>
                        </a:rPr>
                        <a:t>12</a:t>
                      </a:r>
                    </a:p>
                  </a:txBody>
                  <a:tcPr marL="6181" marR="6181" marT="6181" marB="0" anchor="ctr"/>
                </a:tc>
                <a:tc>
                  <a:txBody>
                    <a:bodyPr/>
                    <a:lstStyle/>
                    <a:p>
                      <a:pPr algn="ctr" fontAlgn="ctr"/>
                      <a:r>
                        <a:rPr lang="ru-RU" sz="1050" u="none" strike="noStrike" dirty="0">
                          <a:effectLst/>
                        </a:rPr>
                        <a:t>6</a:t>
                      </a:r>
                      <a:endParaRPr lang="ru-RU" sz="1050" b="0" i="0" u="none" strike="noStrike" dirty="0">
                        <a:solidFill>
                          <a:srgbClr val="000000"/>
                        </a:solidFill>
                        <a:effectLst/>
                        <a:latin typeface="Arial" panose="020B0604020202020204" pitchFamily="34" charset="0"/>
                      </a:endParaRPr>
                    </a:p>
                  </a:txBody>
                  <a:tcPr marL="6181" marR="6181" marT="6181" marB="0" anchor="ctr"/>
                </a:tc>
                <a:tc>
                  <a:txBody>
                    <a:bodyPr/>
                    <a:lstStyle/>
                    <a:p>
                      <a:pPr algn="ctr" fontAlgn="ctr"/>
                      <a:r>
                        <a:rPr lang="ru-RU" sz="1050" u="none" strike="noStrike">
                          <a:effectLst/>
                        </a:rPr>
                        <a:t>0</a:t>
                      </a:r>
                      <a:endParaRPr lang="ru-RU" sz="1050" b="0" i="0" u="none" strike="noStrike">
                        <a:solidFill>
                          <a:srgbClr val="000000"/>
                        </a:solidFill>
                        <a:effectLst/>
                        <a:latin typeface="Arial" panose="020B0604020202020204" pitchFamily="34" charset="0"/>
                      </a:endParaRPr>
                    </a:p>
                  </a:txBody>
                  <a:tcPr marL="6181" marR="6181" marT="6181" marB="0" anchor="ctr"/>
                </a:tc>
                <a:tc>
                  <a:txBody>
                    <a:bodyPr/>
                    <a:lstStyle/>
                    <a:p>
                      <a:pPr algn="ctr" fontAlgn="ctr"/>
                      <a:r>
                        <a:rPr lang="ru-RU" sz="1050" u="none" strike="noStrike">
                          <a:effectLst/>
                        </a:rPr>
                        <a:t>0</a:t>
                      </a:r>
                      <a:endParaRPr lang="ru-RU" sz="1050" b="0" i="0" u="none" strike="noStrike">
                        <a:solidFill>
                          <a:srgbClr val="000000"/>
                        </a:solidFill>
                        <a:effectLst/>
                        <a:latin typeface="Arial" panose="020B0604020202020204" pitchFamily="34" charset="0"/>
                      </a:endParaRPr>
                    </a:p>
                  </a:txBody>
                  <a:tcPr marL="6181" marR="6181" marT="6181" marB="0" anchor="ctr"/>
                </a:tc>
                <a:tc>
                  <a:txBody>
                    <a:bodyPr/>
                    <a:lstStyle/>
                    <a:p>
                      <a:pPr algn="ctr" fontAlgn="ctr"/>
                      <a:r>
                        <a:rPr lang="ru-RU" sz="1050" u="none" strike="noStrike">
                          <a:effectLst/>
                        </a:rPr>
                        <a:t>0</a:t>
                      </a:r>
                      <a:endParaRPr lang="ru-RU" sz="1050" b="0" i="0" u="none" strike="noStrike">
                        <a:solidFill>
                          <a:srgbClr val="000000"/>
                        </a:solidFill>
                        <a:effectLst/>
                        <a:latin typeface="Arial" panose="020B0604020202020204" pitchFamily="34" charset="0"/>
                      </a:endParaRPr>
                    </a:p>
                  </a:txBody>
                  <a:tcPr marL="6181" marR="6181" marT="6181" marB="0" anchor="ctr"/>
                </a:tc>
                <a:extLst>
                  <a:ext uri="{0D108BD9-81ED-4DB2-BD59-A6C34878D82A}">
                    <a16:rowId xmlns:a16="http://schemas.microsoft.com/office/drawing/2014/main" val="2121920616"/>
                  </a:ext>
                </a:extLst>
              </a:tr>
              <a:tr h="1241739">
                <a:tc>
                  <a:txBody>
                    <a:bodyPr/>
                    <a:lstStyle/>
                    <a:p>
                      <a:pPr algn="l" fontAlgn="ctr"/>
                      <a:r>
                        <a:rPr lang="ru-RU" sz="1050" u="none" strike="noStrike">
                          <a:effectLst/>
                        </a:rPr>
                        <a:t>Осуществление переданных государственных полномочий в соответствии с Законом Московской области № 107/2014-ОЗ «О наделении органов местного самоуправления муниципальных образований Московской области отдельными государственными полномочиями Московской области»</a:t>
                      </a:r>
                      <a:endParaRPr lang="ru-RU" sz="1050" b="0" i="0" u="none" strike="noStrike">
                        <a:solidFill>
                          <a:srgbClr val="000000"/>
                        </a:solidFill>
                        <a:effectLst/>
                        <a:latin typeface="Arial" panose="020B0604020202020204" pitchFamily="34" charset="0"/>
                      </a:endParaRPr>
                    </a:p>
                  </a:txBody>
                  <a:tcPr marL="6181" marR="6181" marT="6181" marB="0" anchor="ctr"/>
                </a:tc>
                <a:tc>
                  <a:txBody>
                    <a:bodyPr/>
                    <a:lstStyle/>
                    <a:p>
                      <a:pPr algn="ctr" fontAlgn="ctr"/>
                      <a:r>
                        <a:rPr lang="ru-RU" sz="1050" u="none" strike="noStrike">
                          <a:effectLst/>
                        </a:rPr>
                        <a:t>Показатель муниципальной программы </a:t>
                      </a:r>
                      <a:endParaRPr lang="ru-RU" sz="1050" b="0" i="0" u="none" strike="noStrike">
                        <a:solidFill>
                          <a:srgbClr val="000000"/>
                        </a:solidFill>
                        <a:effectLst/>
                        <a:latin typeface="Arial" panose="020B0604020202020204" pitchFamily="34" charset="0"/>
                      </a:endParaRPr>
                    </a:p>
                  </a:txBody>
                  <a:tcPr marL="6181" marR="6181" marT="6181" marB="0" anchor="ctr"/>
                </a:tc>
                <a:tc>
                  <a:txBody>
                    <a:bodyPr/>
                    <a:lstStyle/>
                    <a:p>
                      <a:pPr algn="ctr" fontAlgn="ctr"/>
                      <a:r>
                        <a:rPr lang="ru-RU" sz="1050" u="none" strike="noStrike">
                          <a:effectLst/>
                        </a:rPr>
                        <a:t>Да/нет</a:t>
                      </a:r>
                      <a:endParaRPr lang="ru-RU" sz="1050" b="0" i="0" u="none" strike="noStrike">
                        <a:solidFill>
                          <a:srgbClr val="000000"/>
                        </a:solidFill>
                        <a:effectLst/>
                        <a:latin typeface="Arial" panose="020B0604020202020204" pitchFamily="34" charset="0"/>
                      </a:endParaRPr>
                    </a:p>
                  </a:txBody>
                  <a:tcPr marL="6181" marR="6181" marT="6181" marB="0" anchor="ctr"/>
                </a:tc>
                <a:tc>
                  <a:txBody>
                    <a:bodyPr/>
                    <a:lstStyle/>
                    <a:p>
                      <a:pPr algn="ctr" fontAlgn="ctr"/>
                      <a:r>
                        <a:rPr lang="ru-RU" sz="1050" u="none" strike="noStrike">
                          <a:effectLst/>
                        </a:rPr>
                        <a:t>-</a:t>
                      </a:r>
                      <a:endParaRPr lang="ru-RU" sz="1050" b="0" i="0" u="none" strike="noStrike">
                        <a:solidFill>
                          <a:srgbClr val="000000"/>
                        </a:solidFill>
                        <a:effectLst/>
                        <a:latin typeface="Arial" panose="020B0604020202020204" pitchFamily="34" charset="0"/>
                      </a:endParaRPr>
                    </a:p>
                  </a:txBody>
                  <a:tcPr marL="6181" marR="6181" marT="6181" marB="0" anchor="ctr"/>
                </a:tc>
                <a:tc>
                  <a:txBody>
                    <a:bodyPr/>
                    <a:lstStyle/>
                    <a:p>
                      <a:pPr algn="ctr" fontAlgn="ctr"/>
                      <a:r>
                        <a:rPr lang="ru-RU" sz="1050" b="0" i="0" u="none" strike="noStrike" dirty="0">
                          <a:solidFill>
                            <a:srgbClr val="000000"/>
                          </a:solidFill>
                          <a:effectLst/>
                          <a:latin typeface="Arial" panose="020B0604020202020204" pitchFamily="34" charset="0"/>
                        </a:rPr>
                        <a:t>нет</a:t>
                      </a:r>
                    </a:p>
                  </a:txBody>
                  <a:tcPr marL="6181" marR="6181" marT="6181" marB="0" anchor="ctr"/>
                </a:tc>
                <a:tc>
                  <a:txBody>
                    <a:bodyPr/>
                    <a:lstStyle/>
                    <a:p>
                      <a:pPr algn="ctr" fontAlgn="ctr"/>
                      <a:r>
                        <a:rPr lang="ru-RU" sz="1050" u="none" strike="noStrike">
                          <a:effectLst/>
                        </a:rPr>
                        <a:t>да</a:t>
                      </a:r>
                      <a:endParaRPr lang="ru-RU" sz="1050" b="0" i="0" u="none" strike="noStrike">
                        <a:solidFill>
                          <a:srgbClr val="000000"/>
                        </a:solidFill>
                        <a:effectLst/>
                        <a:latin typeface="Arial" panose="020B0604020202020204" pitchFamily="34" charset="0"/>
                      </a:endParaRPr>
                    </a:p>
                  </a:txBody>
                  <a:tcPr marL="6181" marR="6181" marT="6181" marB="0" anchor="ctr"/>
                </a:tc>
                <a:tc>
                  <a:txBody>
                    <a:bodyPr/>
                    <a:lstStyle/>
                    <a:p>
                      <a:pPr algn="ctr" fontAlgn="ctr"/>
                      <a:r>
                        <a:rPr lang="ru-RU" sz="1050" u="none" strike="noStrike">
                          <a:effectLst/>
                        </a:rPr>
                        <a:t>да</a:t>
                      </a:r>
                      <a:endParaRPr lang="ru-RU" sz="1050" b="0" i="0" u="none" strike="noStrike">
                        <a:solidFill>
                          <a:srgbClr val="000000"/>
                        </a:solidFill>
                        <a:effectLst/>
                        <a:latin typeface="Arial" panose="020B0604020202020204" pitchFamily="34" charset="0"/>
                      </a:endParaRPr>
                    </a:p>
                  </a:txBody>
                  <a:tcPr marL="6181" marR="6181" marT="6181" marB="0" anchor="ctr"/>
                </a:tc>
                <a:tc>
                  <a:txBody>
                    <a:bodyPr/>
                    <a:lstStyle/>
                    <a:p>
                      <a:pPr algn="ctr" fontAlgn="ctr"/>
                      <a:r>
                        <a:rPr lang="ru-RU" sz="1050" u="none" strike="noStrike">
                          <a:effectLst/>
                        </a:rPr>
                        <a:t>да</a:t>
                      </a:r>
                      <a:endParaRPr lang="ru-RU" sz="1050" b="0" i="0" u="none" strike="noStrike">
                        <a:solidFill>
                          <a:srgbClr val="000000"/>
                        </a:solidFill>
                        <a:effectLst/>
                        <a:latin typeface="Arial" panose="020B0604020202020204" pitchFamily="34" charset="0"/>
                      </a:endParaRPr>
                    </a:p>
                  </a:txBody>
                  <a:tcPr marL="6181" marR="6181" marT="6181" marB="0" anchor="ctr"/>
                </a:tc>
                <a:tc>
                  <a:txBody>
                    <a:bodyPr/>
                    <a:lstStyle/>
                    <a:p>
                      <a:pPr algn="ctr" fontAlgn="ctr"/>
                      <a:r>
                        <a:rPr lang="ru-RU" sz="1050" u="none" strike="noStrike" dirty="0">
                          <a:effectLst/>
                        </a:rPr>
                        <a:t>да</a:t>
                      </a:r>
                      <a:endParaRPr lang="ru-RU" sz="1050" b="0" i="0" u="none" strike="noStrike" dirty="0">
                        <a:solidFill>
                          <a:srgbClr val="000000"/>
                        </a:solidFill>
                        <a:effectLst/>
                        <a:latin typeface="Arial" panose="020B0604020202020204" pitchFamily="34" charset="0"/>
                      </a:endParaRPr>
                    </a:p>
                  </a:txBody>
                  <a:tcPr marL="6181" marR="6181" marT="6181" marB="0" anchor="ctr"/>
                </a:tc>
                <a:extLst>
                  <a:ext uri="{0D108BD9-81ED-4DB2-BD59-A6C34878D82A}">
                    <a16:rowId xmlns:a16="http://schemas.microsoft.com/office/drawing/2014/main" val="754612516"/>
                  </a:ext>
                </a:extLst>
              </a:tr>
            </a:tbl>
          </a:graphicData>
        </a:graphic>
      </p:graphicFrame>
    </p:spTree>
    <p:extLst>
      <p:ext uri="{BB962C8B-B14F-4D97-AF65-F5344CB8AC3E}">
        <p14:creationId xmlns:p14="http://schemas.microsoft.com/office/powerpoint/2010/main" val="3384262759"/>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C76ABE35-EE31-4586-BF2E-7BF9729091A9}"/>
              </a:ext>
            </a:extLst>
          </p:cNvPr>
          <p:cNvSpPr>
            <a:spLocks noGrp="1"/>
          </p:cNvSpPr>
          <p:nvPr>
            <p:ph type="title"/>
          </p:nvPr>
        </p:nvSpPr>
        <p:spPr>
          <a:xfrm>
            <a:off x="845127" y="170694"/>
            <a:ext cx="11192963" cy="539587"/>
          </a:xfrm>
        </p:spPr>
        <p:txBody>
          <a:bodyPr>
            <a:noAutofit/>
          </a:bodyPr>
          <a:lstStyle/>
          <a:p>
            <a:pPr algn="ctr"/>
            <a:r>
              <a:rPr lang="ru-RU" sz="2400" dirty="0"/>
              <a:t>Реализация муниципальных программ</a:t>
            </a:r>
            <a:br>
              <a:rPr lang="ru-RU" sz="2400" dirty="0"/>
            </a:br>
            <a:r>
              <a:rPr lang="ru-RU" sz="2400" dirty="0"/>
              <a:t> городского округа Долгопрудный в разрезе целевых показателей в динамике</a:t>
            </a:r>
          </a:p>
        </p:txBody>
      </p:sp>
      <p:sp>
        <p:nvSpPr>
          <p:cNvPr id="4" name="Номер слайда 3">
            <a:extLst>
              <a:ext uri="{FF2B5EF4-FFF2-40B4-BE49-F238E27FC236}">
                <a16:creationId xmlns:a16="http://schemas.microsoft.com/office/drawing/2014/main" id="{6F302A7F-1EA8-4336-863D-1EEEBC559F5F}"/>
              </a:ext>
            </a:extLst>
          </p:cNvPr>
          <p:cNvSpPr>
            <a:spLocks noGrp="1"/>
          </p:cNvSpPr>
          <p:nvPr>
            <p:ph type="sldNum" sz="quarter" idx="12"/>
          </p:nvPr>
        </p:nvSpPr>
        <p:spPr>
          <a:xfrm>
            <a:off x="9448800" y="6492240"/>
            <a:ext cx="2743200" cy="365125"/>
          </a:xfrm>
        </p:spPr>
        <p:txBody>
          <a:bodyPr/>
          <a:lstStyle/>
          <a:p>
            <a:fld id="{E4EB6E89-BA87-4003-BD23-6BDF40F3EBED}" type="slidenum">
              <a:rPr lang="ru-RU" smtClean="0"/>
              <a:pPr/>
              <a:t>72</a:t>
            </a:fld>
            <a:endParaRPr lang="ru-RU"/>
          </a:p>
        </p:txBody>
      </p:sp>
      <p:pic>
        <p:nvPicPr>
          <p:cNvPr id="6" name="Объект 6">
            <a:extLst>
              <a:ext uri="{FF2B5EF4-FFF2-40B4-BE49-F238E27FC236}">
                <a16:creationId xmlns:a16="http://schemas.microsoft.com/office/drawing/2014/main" id="{4CE9F828-CB7F-4197-B7C9-2991DABD01A3}"/>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53910" y="170694"/>
            <a:ext cx="760490" cy="342008"/>
          </a:xfrm>
          <a:prstGeom prst="rect">
            <a:avLst/>
          </a:prstGeom>
        </p:spPr>
      </p:pic>
      <p:graphicFrame>
        <p:nvGraphicFramePr>
          <p:cNvPr id="7" name="Объект 6">
            <a:extLst>
              <a:ext uri="{FF2B5EF4-FFF2-40B4-BE49-F238E27FC236}">
                <a16:creationId xmlns:a16="http://schemas.microsoft.com/office/drawing/2014/main" id="{1C35A425-6093-41F6-830B-1E5BF683242F}"/>
              </a:ext>
            </a:extLst>
          </p:cNvPr>
          <p:cNvGraphicFramePr>
            <a:graphicFrameLocks noGrp="1"/>
          </p:cNvGraphicFramePr>
          <p:nvPr>
            <p:ph idx="1"/>
            <p:extLst>
              <p:ext uri="{D42A27DB-BD31-4B8C-83A1-F6EECF244321}">
                <p14:modId xmlns:p14="http://schemas.microsoft.com/office/powerpoint/2010/main" val="3561987707"/>
              </p:ext>
            </p:extLst>
          </p:nvPr>
        </p:nvGraphicFramePr>
        <p:xfrm>
          <a:off x="534155" y="761663"/>
          <a:ext cx="11115109" cy="5730577"/>
        </p:xfrm>
        <a:graphic>
          <a:graphicData uri="http://schemas.openxmlformats.org/drawingml/2006/table">
            <a:tbl>
              <a:tblPr>
                <a:tableStyleId>{5C22544A-7EE6-4342-B048-85BDC9FD1C3A}</a:tableStyleId>
              </a:tblPr>
              <a:tblGrid>
                <a:gridCol w="3015212">
                  <a:extLst>
                    <a:ext uri="{9D8B030D-6E8A-4147-A177-3AD203B41FA5}">
                      <a16:colId xmlns:a16="http://schemas.microsoft.com/office/drawing/2014/main" val="854318794"/>
                    </a:ext>
                  </a:extLst>
                </a:gridCol>
                <a:gridCol w="1134874">
                  <a:extLst>
                    <a:ext uri="{9D8B030D-6E8A-4147-A177-3AD203B41FA5}">
                      <a16:colId xmlns:a16="http://schemas.microsoft.com/office/drawing/2014/main" val="1149189207"/>
                    </a:ext>
                  </a:extLst>
                </a:gridCol>
                <a:gridCol w="956854">
                  <a:extLst>
                    <a:ext uri="{9D8B030D-6E8A-4147-A177-3AD203B41FA5}">
                      <a16:colId xmlns:a16="http://schemas.microsoft.com/office/drawing/2014/main" val="1062985661"/>
                    </a:ext>
                  </a:extLst>
                </a:gridCol>
                <a:gridCol w="956854">
                  <a:extLst>
                    <a:ext uri="{9D8B030D-6E8A-4147-A177-3AD203B41FA5}">
                      <a16:colId xmlns:a16="http://schemas.microsoft.com/office/drawing/2014/main" val="4235478121"/>
                    </a:ext>
                  </a:extLst>
                </a:gridCol>
                <a:gridCol w="1001361">
                  <a:extLst>
                    <a:ext uri="{9D8B030D-6E8A-4147-A177-3AD203B41FA5}">
                      <a16:colId xmlns:a16="http://schemas.microsoft.com/office/drawing/2014/main" val="1749270584"/>
                    </a:ext>
                  </a:extLst>
                </a:gridCol>
                <a:gridCol w="979110">
                  <a:extLst>
                    <a:ext uri="{9D8B030D-6E8A-4147-A177-3AD203B41FA5}">
                      <a16:colId xmlns:a16="http://schemas.microsoft.com/office/drawing/2014/main" val="1421392084"/>
                    </a:ext>
                  </a:extLst>
                </a:gridCol>
                <a:gridCol w="1079246">
                  <a:extLst>
                    <a:ext uri="{9D8B030D-6E8A-4147-A177-3AD203B41FA5}">
                      <a16:colId xmlns:a16="http://schemas.microsoft.com/office/drawing/2014/main" val="4111842505"/>
                    </a:ext>
                  </a:extLst>
                </a:gridCol>
                <a:gridCol w="979110">
                  <a:extLst>
                    <a:ext uri="{9D8B030D-6E8A-4147-A177-3AD203B41FA5}">
                      <a16:colId xmlns:a16="http://schemas.microsoft.com/office/drawing/2014/main" val="4022011109"/>
                    </a:ext>
                  </a:extLst>
                </a:gridCol>
                <a:gridCol w="1012488">
                  <a:extLst>
                    <a:ext uri="{9D8B030D-6E8A-4147-A177-3AD203B41FA5}">
                      <a16:colId xmlns:a16="http://schemas.microsoft.com/office/drawing/2014/main" val="2946907438"/>
                    </a:ext>
                  </a:extLst>
                </a:gridCol>
              </a:tblGrid>
              <a:tr h="163301">
                <a:tc rowSpan="2">
                  <a:txBody>
                    <a:bodyPr/>
                    <a:lstStyle/>
                    <a:p>
                      <a:pPr algn="ctr" fontAlgn="ctr"/>
                      <a:r>
                        <a:rPr lang="ru-RU" sz="900" u="none" strike="noStrike" dirty="0">
                          <a:effectLst/>
                        </a:rPr>
                        <a:t>Наименование муниципальной программы/подпрограммы/показателя</a:t>
                      </a:r>
                      <a:endParaRPr lang="ru-RU" sz="900" b="0" i="0" u="none" strike="noStrike" dirty="0">
                        <a:solidFill>
                          <a:srgbClr val="000000"/>
                        </a:solidFill>
                        <a:effectLst/>
                        <a:latin typeface="Arial" panose="020B0604020202020204" pitchFamily="34" charset="0"/>
                      </a:endParaRPr>
                    </a:p>
                  </a:txBody>
                  <a:tcPr marL="2383" marR="2383" marT="2383" marB="0" anchor="ctr"/>
                </a:tc>
                <a:tc rowSpan="2">
                  <a:txBody>
                    <a:bodyPr/>
                    <a:lstStyle/>
                    <a:p>
                      <a:pPr algn="ctr" fontAlgn="ctr"/>
                      <a:r>
                        <a:rPr lang="ru-RU" sz="900" u="none" strike="noStrike">
                          <a:effectLst/>
                        </a:rPr>
                        <a:t>Тип показателя</a:t>
                      </a:r>
                      <a:endParaRPr lang="ru-RU" sz="900" b="0" i="0" u="none" strike="noStrike">
                        <a:solidFill>
                          <a:srgbClr val="000000"/>
                        </a:solidFill>
                        <a:effectLst/>
                        <a:latin typeface="Arial" panose="020B0604020202020204" pitchFamily="34" charset="0"/>
                      </a:endParaRPr>
                    </a:p>
                  </a:txBody>
                  <a:tcPr marL="2383" marR="2383" marT="2383" marB="0" anchor="ctr"/>
                </a:tc>
                <a:tc rowSpan="2">
                  <a:txBody>
                    <a:bodyPr/>
                    <a:lstStyle/>
                    <a:p>
                      <a:pPr algn="ctr" fontAlgn="ctr"/>
                      <a:r>
                        <a:rPr lang="ru-RU" sz="900" u="none" strike="noStrike">
                          <a:effectLst/>
                        </a:rPr>
                        <a:t>Единица измерения</a:t>
                      </a:r>
                      <a:endParaRPr lang="ru-RU" sz="900" b="0" i="0" u="none" strike="noStrike">
                        <a:solidFill>
                          <a:srgbClr val="000000"/>
                        </a:solidFill>
                        <a:effectLst/>
                        <a:latin typeface="Arial" panose="020B0604020202020204" pitchFamily="34" charset="0"/>
                      </a:endParaRPr>
                    </a:p>
                  </a:txBody>
                  <a:tcPr marL="2383" marR="2383" marT="2383" marB="0" anchor="ctr"/>
                </a:tc>
                <a:tc rowSpan="2">
                  <a:txBody>
                    <a:bodyPr/>
                    <a:lstStyle/>
                    <a:p>
                      <a:pPr algn="ctr" fontAlgn="ctr"/>
                      <a:r>
                        <a:rPr lang="ru-RU" sz="900" u="none" strike="noStrike">
                          <a:effectLst/>
                        </a:rPr>
                        <a:t>Базовое значение</a:t>
                      </a:r>
                      <a:endParaRPr lang="ru-RU" sz="900" b="0" i="0" u="none" strike="noStrike">
                        <a:solidFill>
                          <a:srgbClr val="000000"/>
                        </a:solidFill>
                        <a:effectLst/>
                        <a:latin typeface="Arial" panose="020B0604020202020204" pitchFamily="34" charset="0"/>
                      </a:endParaRPr>
                    </a:p>
                  </a:txBody>
                  <a:tcPr marL="2383" marR="2383" marT="2383" marB="0" anchor="ctr"/>
                </a:tc>
                <a:tc rowSpan="2">
                  <a:txBody>
                    <a:bodyPr/>
                    <a:lstStyle/>
                    <a:p>
                      <a:pPr algn="ctr" fontAlgn="ctr"/>
                      <a:r>
                        <a:rPr lang="ru-RU" sz="1050" u="none" strike="noStrike" dirty="0">
                          <a:effectLst/>
                        </a:rPr>
                        <a:t>Достигнутое 2021 года</a:t>
                      </a:r>
                      <a:endParaRPr lang="ru-RU" sz="1050" b="0" i="0" u="none" strike="noStrike" dirty="0">
                        <a:solidFill>
                          <a:srgbClr val="000000"/>
                        </a:solidFill>
                        <a:effectLst/>
                        <a:latin typeface="Arial" panose="020B0604020202020204" pitchFamily="34" charset="0"/>
                      </a:endParaRPr>
                    </a:p>
                  </a:txBody>
                  <a:tcPr marL="6562" marR="6562" marT="6562" marB="0" anchor="ctr"/>
                </a:tc>
                <a:tc rowSpan="2">
                  <a:txBody>
                    <a:bodyPr/>
                    <a:lstStyle/>
                    <a:p>
                      <a:pPr algn="ctr" fontAlgn="ctr"/>
                      <a:r>
                        <a:rPr lang="ru-RU" sz="1050" u="none" strike="noStrike" dirty="0">
                          <a:effectLst/>
                        </a:rPr>
                        <a:t>Оценка 2022 год</a:t>
                      </a:r>
                      <a:endParaRPr lang="ru-RU" sz="1050" b="0" i="0" u="none" strike="noStrike" dirty="0">
                        <a:solidFill>
                          <a:srgbClr val="000000"/>
                        </a:solidFill>
                        <a:effectLst/>
                        <a:latin typeface="Arial" panose="020B0604020202020204" pitchFamily="34" charset="0"/>
                      </a:endParaRPr>
                    </a:p>
                  </a:txBody>
                  <a:tcPr marL="6562" marR="6562" marT="6562" marB="0" anchor="ctr"/>
                </a:tc>
                <a:tc gridSpan="3">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ru-RU" sz="1050" b="0" i="0" u="none" strike="noStrike" kern="1200" cap="none" spc="0" normalizeH="0" baseline="0" noProof="0" dirty="0">
                          <a:ln>
                            <a:noFill/>
                          </a:ln>
                          <a:solidFill>
                            <a:srgbClr val="000000"/>
                          </a:solidFill>
                          <a:effectLst/>
                          <a:uLnTx/>
                          <a:uFillTx/>
                          <a:latin typeface="+mn-lt"/>
                          <a:ea typeface="+mn-ea"/>
                          <a:cs typeface="+mn-cs"/>
                        </a:rPr>
                        <a:t>Планируемое значение показателя по годам реализации</a:t>
                      </a:r>
                    </a:p>
                  </a:txBody>
                  <a:tcPr marL="3729" marR="3729" marT="3729" marB="0" anchor="ctr"/>
                </a:tc>
                <a:tc hMerge="1">
                  <a:txBody>
                    <a:bodyPr/>
                    <a:lstStyle/>
                    <a:p>
                      <a:endParaRPr lang="ru-RU" dirty="0"/>
                    </a:p>
                  </a:txBody>
                  <a:tcPr marL="3729" marR="3729" marT="3729" marB="0" anchor="ctr"/>
                </a:tc>
                <a:tc hMerge="1">
                  <a:txBody>
                    <a:bodyPr/>
                    <a:lstStyle/>
                    <a:p>
                      <a:endParaRPr lang="ru-RU" dirty="0"/>
                    </a:p>
                  </a:txBody>
                  <a:tcPr marL="3729" marR="3729" marT="3729" marB="0" anchor="ctr"/>
                </a:tc>
                <a:extLst>
                  <a:ext uri="{0D108BD9-81ED-4DB2-BD59-A6C34878D82A}">
                    <a16:rowId xmlns:a16="http://schemas.microsoft.com/office/drawing/2014/main" val="1366562189"/>
                  </a:ext>
                </a:extLst>
              </a:tr>
              <a:tr h="163301">
                <a:tc vMerge="1">
                  <a:txBody>
                    <a:bodyPr/>
                    <a:lstStyle/>
                    <a:p>
                      <a:endParaRPr lang="ru-RU"/>
                    </a:p>
                  </a:txBody>
                  <a:tcPr/>
                </a:tc>
                <a:tc vMerge="1">
                  <a:txBody>
                    <a:bodyPr/>
                    <a:lstStyle/>
                    <a:p>
                      <a:endParaRPr lang="ru-RU"/>
                    </a:p>
                  </a:txBody>
                  <a:tcPr/>
                </a:tc>
                <a:tc vMerge="1">
                  <a:txBody>
                    <a:bodyPr/>
                    <a:lstStyle/>
                    <a:p>
                      <a:endParaRPr lang="ru-RU"/>
                    </a:p>
                  </a:txBody>
                  <a:tcPr/>
                </a:tc>
                <a:tc vMerge="1">
                  <a:txBody>
                    <a:bodyPr/>
                    <a:lstStyle/>
                    <a:p>
                      <a:endParaRPr lang="ru-RU"/>
                    </a:p>
                  </a:txBody>
                  <a:tcPr/>
                </a:tc>
                <a:tc vMerge="1">
                  <a:txBody>
                    <a:bodyPr/>
                    <a:lstStyle/>
                    <a:p>
                      <a:endParaRPr lang="ru-RU"/>
                    </a:p>
                  </a:txBody>
                  <a:tcPr/>
                </a:tc>
                <a:tc vMerge="1">
                  <a:txBody>
                    <a:bodyPr/>
                    <a:lstStyle/>
                    <a:p>
                      <a:endParaRPr lang="ru-RU"/>
                    </a:p>
                  </a:txBody>
                  <a:tcPr/>
                </a:tc>
                <a:tc>
                  <a:txBody>
                    <a:bodyPr/>
                    <a:lstStyle/>
                    <a:p>
                      <a:pPr algn="ctr" fontAlgn="ctr"/>
                      <a:r>
                        <a:rPr lang="ru-RU" sz="1050" u="none" strike="noStrike" dirty="0">
                          <a:effectLst/>
                          <a:latin typeface="+mn-lt"/>
                        </a:rPr>
                        <a:t>2023 год</a:t>
                      </a:r>
                      <a:endParaRPr lang="ru-RU" sz="1050" b="0" i="0" u="none" strike="noStrike" dirty="0">
                        <a:solidFill>
                          <a:srgbClr val="000000"/>
                        </a:solidFill>
                        <a:effectLst/>
                        <a:latin typeface="+mn-lt"/>
                      </a:endParaRPr>
                    </a:p>
                  </a:txBody>
                  <a:tcPr marL="3729" marR="3729" marT="3729" marB="0" anchor="ctr"/>
                </a:tc>
                <a:tc>
                  <a:txBody>
                    <a:bodyPr/>
                    <a:lstStyle/>
                    <a:p>
                      <a:pPr algn="ctr" fontAlgn="ctr"/>
                      <a:r>
                        <a:rPr lang="ru-RU" sz="1050" u="none" strike="noStrike" dirty="0">
                          <a:effectLst/>
                          <a:latin typeface="+mn-lt"/>
                        </a:rPr>
                        <a:t>2024 год</a:t>
                      </a:r>
                      <a:endParaRPr lang="ru-RU" sz="1050" b="0" i="0" u="none" strike="noStrike" dirty="0">
                        <a:solidFill>
                          <a:srgbClr val="000000"/>
                        </a:solidFill>
                        <a:effectLst/>
                        <a:latin typeface="+mn-lt"/>
                      </a:endParaRPr>
                    </a:p>
                  </a:txBody>
                  <a:tcPr marL="3729" marR="3729" marT="3729" marB="0" anchor="ctr"/>
                </a:tc>
                <a:tc>
                  <a:txBody>
                    <a:bodyPr/>
                    <a:lstStyle/>
                    <a:p>
                      <a:pPr algn="ctr" fontAlgn="ctr"/>
                      <a:r>
                        <a:rPr lang="ru-RU" sz="1050" u="none" strike="noStrike" dirty="0">
                          <a:effectLst/>
                          <a:latin typeface="+mn-lt"/>
                        </a:rPr>
                        <a:t>2025 год</a:t>
                      </a:r>
                      <a:endParaRPr lang="ru-RU" sz="1050" b="0" i="0" u="none" strike="noStrike" dirty="0">
                        <a:solidFill>
                          <a:srgbClr val="000000"/>
                        </a:solidFill>
                        <a:effectLst/>
                        <a:latin typeface="+mn-lt"/>
                      </a:endParaRPr>
                    </a:p>
                  </a:txBody>
                  <a:tcPr marL="3729" marR="3729" marT="3729" marB="0" anchor="ctr"/>
                </a:tc>
                <a:extLst>
                  <a:ext uri="{0D108BD9-81ED-4DB2-BD59-A6C34878D82A}">
                    <a16:rowId xmlns:a16="http://schemas.microsoft.com/office/drawing/2014/main" val="2074716150"/>
                  </a:ext>
                </a:extLst>
              </a:tr>
              <a:tr h="255463">
                <a:tc>
                  <a:txBody>
                    <a:bodyPr/>
                    <a:lstStyle/>
                    <a:p>
                      <a:pPr algn="l" fontAlgn="ctr"/>
                      <a:r>
                        <a:rPr lang="ru-RU" sz="900" u="none" strike="noStrike">
                          <a:effectLst/>
                        </a:rPr>
                        <a:t>Муниципальная программа «Формирование современной комфортной городской среды»</a:t>
                      </a:r>
                      <a:endParaRPr lang="ru-RU" sz="900" b="1" i="0" u="none" strike="noStrike">
                        <a:solidFill>
                          <a:srgbClr val="000000"/>
                        </a:solidFill>
                        <a:effectLst/>
                        <a:latin typeface="Arial" panose="020B0604020202020204" pitchFamily="34" charset="0"/>
                      </a:endParaRPr>
                    </a:p>
                  </a:txBody>
                  <a:tcPr marL="2383" marR="2383" marT="2383" marB="0" anchor="ctr"/>
                </a:tc>
                <a:tc>
                  <a:txBody>
                    <a:bodyPr/>
                    <a:lstStyle/>
                    <a:p>
                      <a:pPr algn="ctr" fontAlgn="ctr"/>
                      <a:r>
                        <a:rPr lang="ru-RU" sz="900" u="none" strike="noStrike">
                          <a:effectLst/>
                        </a:rPr>
                        <a:t> </a:t>
                      </a:r>
                      <a:endParaRPr lang="ru-RU" sz="900" b="0" i="0" u="none" strike="noStrike">
                        <a:solidFill>
                          <a:srgbClr val="000000"/>
                        </a:solidFill>
                        <a:effectLst/>
                        <a:latin typeface="Arial" panose="020B0604020202020204" pitchFamily="34" charset="0"/>
                      </a:endParaRPr>
                    </a:p>
                  </a:txBody>
                  <a:tcPr marL="2383" marR="2383" marT="2383" marB="0" anchor="ctr"/>
                </a:tc>
                <a:tc>
                  <a:txBody>
                    <a:bodyPr/>
                    <a:lstStyle/>
                    <a:p>
                      <a:pPr algn="ctr" fontAlgn="ctr"/>
                      <a:r>
                        <a:rPr lang="ru-RU" sz="900" u="none" strike="noStrike">
                          <a:effectLst/>
                        </a:rPr>
                        <a:t> </a:t>
                      </a:r>
                      <a:endParaRPr lang="ru-RU" sz="900" b="0" i="0" u="none" strike="noStrike">
                        <a:solidFill>
                          <a:srgbClr val="000000"/>
                        </a:solidFill>
                        <a:effectLst/>
                        <a:latin typeface="Arial" panose="020B0604020202020204" pitchFamily="34" charset="0"/>
                      </a:endParaRPr>
                    </a:p>
                  </a:txBody>
                  <a:tcPr marL="2383" marR="2383" marT="2383" marB="0" anchor="ctr"/>
                </a:tc>
                <a:tc>
                  <a:txBody>
                    <a:bodyPr/>
                    <a:lstStyle/>
                    <a:p>
                      <a:pPr algn="ctr" fontAlgn="ctr"/>
                      <a:r>
                        <a:rPr lang="ru-RU" sz="900" u="none" strike="noStrike">
                          <a:effectLst/>
                        </a:rPr>
                        <a:t> </a:t>
                      </a:r>
                      <a:endParaRPr lang="ru-RU" sz="900" b="0" i="0" u="none" strike="noStrike">
                        <a:solidFill>
                          <a:srgbClr val="000000"/>
                        </a:solidFill>
                        <a:effectLst/>
                        <a:latin typeface="Arial" panose="020B0604020202020204" pitchFamily="34" charset="0"/>
                      </a:endParaRPr>
                    </a:p>
                  </a:txBody>
                  <a:tcPr marL="2383" marR="2383" marT="2383" marB="0" anchor="ctr"/>
                </a:tc>
                <a:tc>
                  <a:txBody>
                    <a:bodyPr/>
                    <a:lstStyle/>
                    <a:p>
                      <a:pPr algn="ctr" fontAlgn="ctr"/>
                      <a:r>
                        <a:rPr lang="ru-RU" sz="900" u="none" strike="noStrike">
                          <a:effectLst/>
                        </a:rPr>
                        <a:t> </a:t>
                      </a:r>
                      <a:endParaRPr lang="ru-RU" sz="900" b="0" i="0" u="none" strike="noStrike">
                        <a:solidFill>
                          <a:srgbClr val="000000"/>
                        </a:solidFill>
                        <a:effectLst/>
                        <a:latin typeface="Arial" panose="020B0604020202020204" pitchFamily="34" charset="0"/>
                      </a:endParaRPr>
                    </a:p>
                  </a:txBody>
                  <a:tcPr marL="2383" marR="2383" marT="2383" marB="0" anchor="ctr"/>
                </a:tc>
                <a:tc>
                  <a:txBody>
                    <a:bodyPr/>
                    <a:lstStyle/>
                    <a:p>
                      <a:pPr algn="ctr" fontAlgn="ctr"/>
                      <a:r>
                        <a:rPr lang="ru-RU" sz="900" u="none" strike="noStrike">
                          <a:effectLst/>
                        </a:rPr>
                        <a:t> </a:t>
                      </a:r>
                      <a:endParaRPr lang="ru-RU" sz="900" b="0" i="0" u="none" strike="noStrike">
                        <a:solidFill>
                          <a:srgbClr val="000000"/>
                        </a:solidFill>
                        <a:effectLst/>
                        <a:latin typeface="Arial" panose="020B0604020202020204" pitchFamily="34" charset="0"/>
                      </a:endParaRPr>
                    </a:p>
                  </a:txBody>
                  <a:tcPr marL="2383" marR="2383" marT="2383" marB="0" anchor="ctr"/>
                </a:tc>
                <a:tc>
                  <a:txBody>
                    <a:bodyPr/>
                    <a:lstStyle/>
                    <a:p>
                      <a:pPr algn="ctr" fontAlgn="ctr"/>
                      <a:r>
                        <a:rPr lang="ru-RU" sz="900" u="none" strike="noStrike">
                          <a:effectLst/>
                        </a:rPr>
                        <a:t> </a:t>
                      </a:r>
                      <a:endParaRPr lang="ru-RU" sz="900" b="0" i="0" u="none" strike="noStrike">
                        <a:solidFill>
                          <a:srgbClr val="000000"/>
                        </a:solidFill>
                        <a:effectLst/>
                        <a:latin typeface="Arial" panose="020B0604020202020204" pitchFamily="34" charset="0"/>
                      </a:endParaRPr>
                    </a:p>
                  </a:txBody>
                  <a:tcPr marL="2383" marR="2383" marT="2383" marB="0" anchor="ctr"/>
                </a:tc>
                <a:tc>
                  <a:txBody>
                    <a:bodyPr/>
                    <a:lstStyle/>
                    <a:p>
                      <a:pPr algn="ctr" fontAlgn="ctr"/>
                      <a:r>
                        <a:rPr lang="ru-RU" sz="900" u="none" strike="noStrike">
                          <a:effectLst/>
                        </a:rPr>
                        <a:t> </a:t>
                      </a:r>
                      <a:endParaRPr lang="ru-RU" sz="900" b="0" i="0" u="none" strike="noStrike">
                        <a:solidFill>
                          <a:srgbClr val="000000"/>
                        </a:solidFill>
                        <a:effectLst/>
                        <a:latin typeface="Calibri" panose="020F0502020204030204" pitchFamily="34" charset="0"/>
                      </a:endParaRPr>
                    </a:p>
                  </a:txBody>
                  <a:tcPr marL="2383" marR="2383" marT="2383" marB="0" anchor="ctr"/>
                </a:tc>
                <a:tc>
                  <a:txBody>
                    <a:bodyPr/>
                    <a:lstStyle/>
                    <a:p>
                      <a:pPr algn="ctr" fontAlgn="ctr"/>
                      <a:r>
                        <a:rPr lang="ru-RU" sz="900" u="none" strike="noStrike">
                          <a:effectLst/>
                        </a:rPr>
                        <a:t> </a:t>
                      </a:r>
                      <a:endParaRPr lang="ru-RU" sz="900" b="0" i="0" u="none" strike="noStrike">
                        <a:solidFill>
                          <a:srgbClr val="000000"/>
                        </a:solidFill>
                        <a:effectLst/>
                        <a:latin typeface="Calibri" panose="020F0502020204030204" pitchFamily="34" charset="0"/>
                      </a:endParaRPr>
                    </a:p>
                  </a:txBody>
                  <a:tcPr marL="2383" marR="2383" marT="2383" marB="0" anchor="ctr"/>
                </a:tc>
                <a:extLst>
                  <a:ext uri="{0D108BD9-81ED-4DB2-BD59-A6C34878D82A}">
                    <a16:rowId xmlns:a16="http://schemas.microsoft.com/office/drawing/2014/main" val="4015293311"/>
                  </a:ext>
                </a:extLst>
              </a:tr>
              <a:tr h="128831">
                <a:tc>
                  <a:txBody>
                    <a:bodyPr/>
                    <a:lstStyle/>
                    <a:p>
                      <a:pPr algn="l" fontAlgn="ctr"/>
                      <a:r>
                        <a:rPr lang="ru-RU" sz="900" u="none" strike="noStrike">
                          <a:effectLst/>
                        </a:rPr>
                        <a:t>Подпрограмма I «Комфортная городская среда»</a:t>
                      </a:r>
                      <a:endParaRPr lang="ru-RU" sz="900" b="1" i="0" u="none" strike="noStrike">
                        <a:solidFill>
                          <a:srgbClr val="000000"/>
                        </a:solidFill>
                        <a:effectLst/>
                        <a:latin typeface="Arial" panose="020B0604020202020204" pitchFamily="34" charset="0"/>
                      </a:endParaRPr>
                    </a:p>
                  </a:txBody>
                  <a:tcPr marL="2383" marR="2383" marT="2383" marB="0" anchor="ctr"/>
                </a:tc>
                <a:tc>
                  <a:txBody>
                    <a:bodyPr/>
                    <a:lstStyle/>
                    <a:p>
                      <a:pPr algn="ctr" fontAlgn="ctr"/>
                      <a:r>
                        <a:rPr lang="ru-RU" sz="900" u="none" strike="noStrike">
                          <a:effectLst/>
                        </a:rPr>
                        <a:t> </a:t>
                      </a:r>
                      <a:endParaRPr lang="ru-RU" sz="900" b="0" i="0" u="none" strike="noStrike">
                        <a:solidFill>
                          <a:srgbClr val="000000"/>
                        </a:solidFill>
                        <a:effectLst/>
                        <a:latin typeface="Arial" panose="020B0604020202020204" pitchFamily="34" charset="0"/>
                      </a:endParaRPr>
                    </a:p>
                  </a:txBody>
                  <a:tcPr marL="2383" marR="2383" marT="2383" marB="0" anchor="ctr"/>
                </a:tc>
                <a:tc>
                  <a:txBody>
                    <a:bodyPr/>
                    <a:lstStyle/>
                    <a:p>
                      <a:pPr algn="ctr" fontAlgn="ctr"/>
                      <a:r>
                        <a:rPr lang="ru-RU" sz="900" u="none" strike="noStrike">
                          <a:effectLst/>
                        </a:rPr>
                        <a:t> </a:t>
                      </a:r>
                      <a:endParaRPr lang="ru-RU" sz="900" b="0" i="0" u="none" strike="noStrike">
                        <a:solidFill>
                          <a:srgbClr val="000000"/>
                        </a:solidFill>
                        <a:effectLst/>
                        <a:latin typeface="Arial" panose="020B0604020202020204" pitchFamily="34" charset="0"/>
                      </a:endParaRPr>
                    </a:p>
                  </a:txBody>
                  <a:tcPr marL="2383" marR="2383" marT="2383" marB="0" anchor="ctr"/>
                </a:tc>
                <a:tc>
                  <a:txBody>
                    <a:bodyPr/>
                    <a:lstStyle/>
                    <a:p>
                      <a:pPr algn="ctr" fontAlgn="ctr"/>
                      <a:r>
                        <a:rPr lang="ru-RU" sz="900" u="none" strike="noStrike">
                          <a:effectLst/>
                        </a:rPr>
                        <a:t> </a:t>
                      </a:r>
                      <a:endParaRPr lang="ru-RU" sz="900" b="0" i="0" u="none" strike="noStrike">
                        <a:solidFill>
                          <a:srgbClr val="000000"/>
                        </a:solidFill>
                        <a:effectLst/>
                        <a:latin typeface="Arial" panose="020B0604020202020204" pitchFamily="34" charset="0"/>
                      </a:endParaRPr>
                    </a:p>
                  </a:txBody>
                  <a:tcPr marL="2383" marR="2383" marT="2383" marB="0" anchor="ctr"/>
                </a:tc>
                <a:tc>
                  <a:txBody>
                    <a:bodyPr/>
                    <a:lstStyle/>
                    <a:p>
                      <a:pPr algn="ctr" fontAlgn="ctr"/>
                      <a:r>
                        <a:rPr lang="ru-RU" sz="900" u="none" strike="noStrike">
                          <a:effectLst/>
                        </a:rPr>
                        <a:t> </a:t>
                      </a:r>
                      <a:endParaRPr lang="ru-RU" sz="900" b="0" i="0" u="none" strike="noStrike">
                        <a:solidFill>
                          <a:srgbClr val="000000"/>
                        </a:solidFill>
                        <a:effectLst/>
                        <a:latin typeface="Arial" panose="020B0604020202020204" pitchFamily="34" charset="0"/>
                      </a:endParaRPr>
                    </a:p>
                  </a:txBody>
                  <a:tcPr marL="2383" marR="2383" marT="2383" marB="0" anchor="ctr"/>
                </a:tc>
                <a:tc>
                  <a:txBody>
                    <a:bodyPr/>
                    <a:lstStyle/>
                    <a:p>
                      <a:pPr algn="ctr" fontAlgn="ctr"/>
                      <a:r>
                        <a:rPr lang="ru-RU" sz="900" u="none" strike="noStrike">
                          <a:effectLst/>
                        </a:rPr>
                        <a:t> </a:t>
                      </a:r>
                      <a:endParaRPr lang="ru-RU" sz="900" b="0" i="0" u="none" strike="noStrike">
                        <a:solidFill>
                          <a:srgbClr val="000000"/>
                        </a:solidFill>
                        <a:effectLst/>
                        <a:latin typeface="Arial" panose="020B0604020202020204" pitchFamily="34" charset="0"/>
                      </a:endParaRPr>
                    </a:p>
                  </a:txBody>
                  <a:tcPr marL="2383" marR="2383" marT="2383" marB="0" anchor="ctr"/>
                </a:tc>
                <a:tc>
                  <a:txBody>
                    <a:bodyPr/>
                    <a:lstStyle/>
                    <a:p>
                      <a:pPr algn="ctr" fontAlgn="ctr"/>
                      <a:r>
                        <a:rPr lang="ru-RU" sz="900" u="none" strike="noStrike">
                          <a:effectLst/>
                        </a:rPr>
                        <a:t> </a:t>
                      </a:r>
                      <a:endParaRPr lang="ru-RU" sz="900" b="0" i="0" u="none" strike="noStrike">
                        <a:solidFill>
                          <a:srgbClr val="000000"/>
                        </a:solidFill>
                        <a:effectLst/>
                        <a:latin typeface="Arial" panose="020B0604020202020204" pitchFamily="34" charset="0"/>
                      </a:endParaRPr>
                    </a:p>
                  </a:txBody>
                  <a:tcPr marL="2383" marR="2383" marT="2383" marB="0" anchor="ctr"/>
                </a:tc>
                <a:tc>
                  <a:txBody>
                    <a:bodyPr/>
                    <a:lstStyle/>
                    <a:p>
                      <a:pPr algn="ctr" fontAlgn="ctr"/>
                      <a:r>
                        <a:rPr lang="ru-RU" sz="900" u="none" strike="noStrike">
                          <a:effectLst/>
                        </a:rPr>
                        <a:t> </a:t>
                      </a:r>
                      <a:endParaRPr lang="ru-RU" sz="900" b="0" i="0" u="none" strike="noStrike">
                        <a:solidFill>
                          <a:srgbClr val="000000"/>
                        </a:solidFill>
                        <a:effectLst/>
                        <a:latin typeface="Calibri" panose="020F0502020204030204" pitchFamily="34" charset="0"/>
                      </a:endParaRPr>
                    </a:p>
                  </a:txBody>
                  <a:tcPr marL="2383" marR="2383" marT="2383" marB="0" anchor="ctr"/>
                </a:tc>
                <a:tc>
                  <a:txBody>
                    <a:bodyPr/>
                    <a:lstStyle/>
                    <a:p>
                      <a:pPr algn="ctr" fontAlgn="ctr"/>
                      <a:r>
                        <a:rPr lang="ru-RU" sz="900" u="none" strike="noStrike">
                          <a:effectLst/>
                        </a:rPr>
                        <a:t> </a:t>
                      </a:r>
                      <a:endParaRPr lang="ru-RU" sz="900" b="0" i="0" u="none" strike="noStrike">
                        <a:solidFill>
                          <a:srgbClr val="000000"/>
                        </a:solidFill>
                        <a:effectLst/>
                        <a:latin typeface="Calibri" panose="020F0502020204030204" pitchFamily="34" charset="0"/>
                      </a:endParaRPr>
                    </a:p>
                  </a:txBody>
                  <a:tcPr marL="2383" marR="2383" marT="2383" marB="0" anchor="ctr"/>
                </a:tc>
                <a:extLst>
                  <a:ext uri="{0D108BD9-81ED-4DB2-BD59-A6C34878D82A}">
                    <a16:rowId xmlns:a16="http://schemas.microsoft.com/office/drawing/2014/main" val="3579879141"/>
                  </a:ext>
                </a:extLst>
              </a:tr>
              <a:tr h="382094">
                <a:tc>
                  <a:txBody>
                    <a:bodyPr/>
                    <a:lstStyle/>
                    <a:p>
                      <a:pPr algn="l" fontAlgn="ctr"/>
                      <a:r>
                        <a:rPr lang="ru-RU" sz="900" u="none" strike="noStrike" dirty="0">
                          <a:effectLst/>
                        </a:rPr>
                        <a:t>Доля выполненных работ без нарушений сроков</a:t>
                      </a:r>
                      <a:endParaRPr lang="ru-RU" sz="900" b="0" i="0" u="none" strike="noStrike" dirty="0">
                        <a:solidFill>
                          <a:srgbClr val="000000"/>
                        </a:solidFill>
                        <a:effectLst/>
                        <a:latin typeface="Arial" panose="020B0604020202020204" pitchFamily="34" charset="0"/>
                      </a:endParaRPr>
                    </a:p>
                  </a:txBody>
                  <a:tcPr marL="2383" marR="2383" marT="2383" marB="0" anchor="ctr"/>
                </a:tc>
                <a:tc>
                  <a:txBody>
                    <a:bodyPr/>
                    <a:lstStyle/>
                    <a:p>
                      <a:pPr algn="ctr" fontAlgn="ctr"/>
                      <a:r>
                        <a:rPr lang="ru-RU" sz="900" u="none" strike="noStrike">
                          <a:effectLst/>
                        </a:rPr>
                        <a:t>Показатель муниципальной программы</a:t>
                      </a:r>
                      <a:endParaRPr lang="ru-RU" sz="900" b="0" i="0" u="none" strike="noStrike">
                        <a:solidFill>
                          <a:srgbClr val="000000"/>
                        </a:solidFill>
                        <a:effectLst/>
                        <a:latin typeface="Arial" panose="020B0604020202020204" pitchFamily="34" charset="0"/>
                      </a:endParaRPr>
                    </a:p>
                  </a:txBody>
                  <a:tcPr marL="2383" marR="2383" marT="2383" marB="0" anchor="ctr"/>
                </a:tc>
                <a:tc>
                  <a:txBody>
                    <a:bodyPr/>
                    <a:lstStyle/>
                    <a:p>
                      <a:pPr algn="ctr" fontAlgn="ctr"/>
                      <a:r>
                        <a:rPr lang="ru-RU" sz="900" u="none" strike="noStrike">
                          <a:effectLst/>
                        </a:rPr>
                        <a:t>%</a:t>
                      </a:r>
                      <a:endParaRPr lang="ru-RU" sz="900" b="0" i="0" u="none" strike="noStrike">
                        <a:solidFill>
                          <a:srgbClr val="000000"/>
                        </a:solidFill>
                        <a:effectLst/>
                        <a:latin typeface="Arial" panose="020B0604020202020204" pitchFamily="34" charset="0"/>
                      </a:endParaRPr>
                    </a:p>
                  </a:txBody>
                  <a:tcPr marL="2383" marR="2383" marT="2383" marB="0" anchor="ctr"/>
                </a:tc>
                <a:tc>
                  <a:txBody>
                    <a:bodyPr/>
                    <a:lstStyle/>
                    <a:p>
                      <a:pPr algn="ctr" fontAlgn="ctr"/>
                      <a:r>
                        <a:rPr lang="ru-RU" sz="900" u="none" strike="noStrike">
                          <a:effectLst/>
                        </a:rPr>
                        <a:t>100</a:t>
                      </a:r>
                      <a:endParaRPr lang="ru-RU" sz="900" b="0" i="0" u="none" strike="noStrike">
                        <a:solidFill>
                          <a:srgbClr val="000000"/>
                        </a:solidFill>
                        <a:effectLst/>
                        <a:latin typeface="Arial" panose="020B0604020202020204" pitchFamily="34" charset="0"/>
                      </a:endParaRPr>
                    </a:p>
                  </a:txBody>
                  <a:tcPr marL="2383" marR="2383" marT="2383" marB="0" anchor="ctr"/>
                </a:tc>
                <a:tc>
                  <a:txBody>
                    <a:bodyPr/>
                    <a:lstStyle/>
                    <a:p>
                      <a:pPr algn="ctr" fontAlgn="ctr"/>
                      <a:r>
                        <a:rPr lang="ru-RU" sz="900" u="none" strike="noStrike">
                          <a:effectLst/>
                        </a:rPr>
                        <a:t>100</a:t>
                      </a:r>
                      <a:endParaRPr lang="ru-RU" sz="900" b="0" i="0" u="none" strike="noStrike">
                        <a:solidFill>
                          <a:srgbClr val="000000"/>
                        </a:solidFill>
                        <a:effectLst/>
                        <a:latin typeface="Arial" panose="020B0604020202020204" pitchFamily="34" charset="0"/>
                      </a:endParaRPr>
                    </a:p>
                  </a:txBody>
                  <a:tcPr marL="2383" marR="2383" marT="2383" marB="0" anchor="ctr"/>
                </a:tc>
                <a:tc>
                  <a:txBody>
                    <a:bodyPr/>
                    <a:lstStyle/>
                    <a:p>
                      <a:pPr algn="ctr" fontAlgn="ctr"/>
                      <a:r>
                        <a:rPr lang="ru-RU" sz="900" u="none" strike="noStrike">
                          <a:effectLst/>
                        </a:rPr>
                        <a:t>100</a:t>
                      </a:r>
                      <a:endParaRPr lang="ru-RU" sz="900" b="0" i="0" u="none" strike="noStrike">
                        <a:solidFill>
                          <a:srgbClr val="000000"/>
                        </a:solidFill>
                        <a:effectLst/>
                        <a:latin typeface="Arial" panose="020B0604020202020204" pitchFamily="34" charset="0"/>
                      </a:endParaRPr>
                    </a:p>
                  </a:txBody>
                  <a:tcPr marL="2383" marR="2383" marT="2383" marB="0" anchor="ctr"/>
                </a:tc>
                <a:tc>
                  <a:txBody>
                    <a:bodyPr/>
                    <a:lstStyle/>
                    <a:p>
                      <a:pPr algn="ctr" fontAlgn="ctr"/>
                      <a:r>
                        <a:rPr lang="ru-RU" sz="900" u="none" strike="noStrike">
                          <a:effectLst/>
                        </a:rPr>
                        <a:t>100</a:t>
                      </a:r>
                      <a:endParaRPr lang="ru-RU" sz="900" b="0" i="0" u="none" strike="noStrike">
                        <a:solidFill>
                          <a:srgbClr val="000000"/>
                        </a:solidFill>
                        <a:effectLst/>
                        <a:latin typeface="Arial" panose="020B0604020202020204" pitchFamily="34" charset="0"/>
                      </a:endParaRPr>
                    </a:p>
                  </a:txBody>
                  <a:tcPr marL="2383" marR="2383" marT="2383" marB="0" anchor="ctr"/>
                </a:tc>
                <a:tc>
                  <a:txBody>
                    <a:bodyPr/>
                    <a:lstStyle/>
                    <a:p>
                      <a:pPr algn="ctr" fontAlgn="ctr"/>
                      <a:r>
                        <a:rPr lang="ru-RU" sz="900" u="none" strike="noStrike">
                          <a:effectLst/>
                        </a:rPr>
                        <a:t>100</a:t>
                      </a:r>
                      <a:endParaRPr lang="ru-RU" sz="900" b="0" i="0" u="none" strike="noStrike">
                        <a:solidFill>
                          <a:srgbClr val="000000"/>
                        </a:solidFill>
                        <a:effectLst/>
                        <a:latin typeface="Arial" panose="020B0604020202020204" pitchFamily="34" charset="0"/>
                      </a:endParaRPr>
                    </a:p>
                  </a:txBody>
                  <a:tcPr marL="2383" marR="2383" marT="2383" marB="0" anchor="ctr"/>
                </a:tc>
                <a:tc>
                  <a:txBody>
                    <a:bodyPr/>
                    <a:lstStyle/>
                    <a:p>
                      <a:pPr algn="ctr" fontAlgn="ctr"/>
                      <a:r>
                        <a:rPr lang="ru-RU" sz="900" u="none" strike="noStrike">
                          <a:effectLst/>
                        </a:rPr>
                        <a:t>100</a:t>
                      </a:r>
                      <a:endParaRPr lang="ru-RU" sz="900" b="0" i="0" u="none" strike="noStrike">
                        <a:solidFill>
                          <a:srgbClr val="000000"/>
                        </a:solidFill>
                        <a:effectLst/>
                        <a:latin typeface="Arial" panose="020B0604020202020204" pitchFamily="34" charset="0"/>
                      </a:endParaRPr>
                    </a:p>
                  </a:txBody>
                  <a:tcPr marL="2383" marR="2383" marT="2383" marB="0" anchor="ctr"/>
                </a:tc>
                <a:extLst>
                  <a:ext uri="{0D108BD9-81ED-4DB2-BD59-A6C34878D82A}">
                    <a16:rowId xmlns:a16="http://schemas.microsoft.com/office/drawing/2014/main" val="2552929573"/>
                  </a:ext>
                </a:extLst>
              </a:tr>
              <a:tr h="408758">
                <a:tc>
                  <a:txBody>
                    <a:bodyPr/>
                    <a:lstStyle/>
                    <a:p>
                      <a:pPr algn="l" fontAlgn="ctr"/>
                      <a:r>
                        <a:rPr lang="ru-RU" sz="900" u="none" strike="noStrike" dirty="0">
                          <a:effectLst/>
                        </a:rPr>
                        <a:t>Количество реализованных мероприятий по благоустройству общественных территорий, в том числе: пешеходные зоны, набережные, скверы, зоны отдыха, площади, стелы, парки</a:t>
                      </a:r>
                      <a:endParaRPr lang="ru-RU" sz="900" b="0" i="0" u="none" strike="noStrike" dirty="0">
                        <a:solidFill>
                          <a:srgbClr val="000000"/>
                        </a:solidFill>
                        <a:effectLst/>
                        <a:latin typeface="Arial" panose="020B0604020202020204" pitchFamily="34" charset="0"/>
                      </a:endParaRPr>
                    </a:p>
                  </a:txBody>
                  <a:tcPr marL="2383" marR="2383" marT="2383" marB="0" anchor="ctr"/>
                </a:tc>
                <a:tc>
                  <a:txBody>
                    <a:bodyPr/>
                    <a:lstStyle/>
                    <a:p>
                      <a:pPr algn="ctr" fontAlgn="ctr"/>
                      <a:r>
                        <a:rPr lang="ru-RU" sz="900" u="none" strike="noStrike">
                          <a:effectLst/>
                        </a:rPr>
                        <a:t>Отраслевой приоритетный показатель</a:t>
                      </a:r>
                      <a:endParaRPr lang="ru-RU" sz="900" b="0" i="0" u="none" strike="noStrike">
                        <a:solidFill>
                          <a:srgbClr val="000000"/>
                        </a:solidFill>
                        <a:effectLst/>
                        <a:latin typeface="Arial" panose="020B0604020202020204" pitchFamily="34" charset="0"/>
                      </a:endParaRPr>
                    </a:p>
                  </a:txBody>
                  <a:tcPr marL="2383" marR="2383" marT="2383" marB="0" anchor="ctr"/>
                </a:tc>
                <a:tc>
                  <a:txBody>
                    <a:bodyPr/>
                    <a:lstStyle/>
                    <a:p>
                      <a:pPr algn="ctr" fontAlgn="ctr"/>
                      <a:r>
                        <a:rPr lang="ru-RU" sz="900" u="none" strike="noStrike">
                          <a:effectLst/>
                        </a:rPr>
                        <a:t>ед.</a:t>
                      </a:r>
                      <a:endParaRPr lang="ru-RU" sz="900" b="0" i="0" u="none" strike="noStrike">
                        <a:solidFill>
                          <a:srgbClr val="000000"/>
                        </a:solidFill>
                        <a:effectLst/>
                        <a:latin typeface="Arial" panose="020B0604020202020204" pitchFamily="34" charset="0"/>
                      </a:endParaRPr>
                    </a:p>
                  </a:txBody>
                  <a:tcPr marL="2383" marR="2383" marT="2383" marB="0" anchor="ctr"/>
                </a:tc>
                <a:tc>
                  <a:txBody>
                    <a:bodyPr/>
                    <a:lstStyle/>
                    <a:p>
                      <a:pPr algn="ctr" fontAlgn="ctr"/>
                      <a:r>
                        <a:rPr lang="ru-RU" sz="900" u="none" strike="noStrike">
                          <a:effectLst/>
                        </a:rPr>
                        <a:t>3</a:t>
                      </a:r>
                      <a:endParaRPr lang="ru-RU" sz="900" b="0" i="0" u="none" strike="noStrike">
                        <a:solidFill>
                          <a:srgbClr val="000000"/>
                        </a:solidFill>
                        <a:effectLst/>
                        <a:latin typeface="Arial" panose="020B0604020202020204" pitchFamily="34" charset="0"/>
                      </a:endParaRPr>
                    </a:p>
                  </a:txBody>
                  <a:tcPr marL="2383" marR="2383" marT="2383" marB="0" anchor="ctr"/>
                </a:tc>
                <a:tc>
                  <a:txBody>
                    <a:bodyPr/>
                    <a:lstStyle/>
                    <a:p>
                      <a:pPr algn="ctr" fontAlgn="ctr"/>
                      <a:r>
                        <a:rPr lang="ru-RU" sz="900" u="none" strike="noStrike" dirty="0">
                          <a:effectLst/>
                        </a:rPr>
                        <a:t>1</a:t>
                      </a:r>
                      <a:endParaRPr lang="ru-RU" sz="900" b="0" i="0" u="none" strike="noStrike" dirty="0">
                        <a:solidFill>
                          <a:srgbClr val="000000"/>
                        </a:solidFill>
                        <a:effectLst/>
                        <a:latin typeface="Arial" panose="020B0604020202020204" pitchFamily="34" charset="0"/>
                      </a:endParaRPr>
                    </a:p>
                  </a:txBody>
                  <a:tcPr marL="2383" marR="2383" marT="2383" marB="0" anchor="ctr"/>
                </a:tc>
                <a:tc>
                  <a:txBody>
                    <a:bodyPr/>
                    <a:lstStyle/>
                    <a:p>
                      <a:pPr algn="ctr" fontAlgn="ctr"/>
                      <a:r>
                        <a:rPr lang="ru-RU" sz="900" u="none" strike="noStrike" dirty="0">
                          <a:effectLst/>
                        </a:rPr>
                        <a:t>3</a:t>
                      </a:r>
                      <a:endParaRPr lang="ru-RU" sz="900" b="0" i="0" u="none" strike="noStrike" dirty="0">
                        <a:solidFill>
                          <a:srgbClr val="000000"/>
                        </a:solidFill>
                        <a:effectLst/>
                        <a:latin typeface="Arial" panose="020B0604020202020204" pitchFamily="34" charset="0"/>
                      </a:endParaRPr>
                    </a:p>
                  </a:txBody>
                  <a:tcPr marL="2383" marR="2383" marT="2383" marB="0" anchor="ctr"/>
                </a:tc>
                <a:tc>
                  <a:txBody>
                    <a:bodyPr/>
                    <a:lstStyle/>
                    <a:p>
                      <a:pPr algn="ctr" fontAlgn="ctr"/>
                      <a:r>
                        <a:rPr lang="ru-RU" sz="900" u="none" strike="noStrike" dirty="0">
                          <a:effectLst/>
                        </a:rPr>
                        <a:t>3</a:t>
                      </a:r>
                      <a:endParaRPr lang="ru-RU" sz="900" b="0" i="0" u="none" strike="noStrike" dirty="0">
                        <a:solidFill>
                          <a:srgbClr val="000000"/>
                        </a:solidFill>
                        <a:effectLst/>
                        <a:latin typeface="Arial" panose="020B0604020202020204" pitchFamily="34" charset="0"/>
                      </a:endParaRPr>
                    </a:p>
                  </a:txBody>
                  <a:tcPr marL="2383" marR="2383" marT="2383" marB="0" anchor="ctr"/>
                </a:tc>
                <a:tc>
                  <a:txBody>
                    <a:bodyPr/>
                    <a:lstStyle/>
                    <a:p>
                      <a:pPr algn="ctr" fontAlgn="ctr"/>
                      <a:r>
                        <a:rPr lang="ru-RU" sz="900" u="none" strike="noStrike" dirty="0">
                          <a:effectLst/>
                        </a:rPr>
                        <a:t>3</a:t>
                      </a:r>
                      <a:endParaRPr lang="ru-RU" sz="900" b="0" i="0" u="none" strike="noStrike" dirty="0">
                        <a:solidFill>
                          <a:srgbClr val="2E2E2E"/>
                        </a:solidFill>
                        <a:effectLst/>
                        <a:latin typeface="PT Sans"/>
                      </a:endParaRPr>
                    </a:p>
                  </a:txBody>
                  <a:tcPr marL="2383" marR="2383" marT="2383" marB="0" anchor="ctr"/>
                </a:tc>
                <a:tc>
                  <a:txBody>
                    <a:bodyPr/>
                    <a:lstStyle/>
                    <a:p>
                      <a:pPr algn="ctr" fontAlgn="ctr"/>
                      <a:r>
                        <a:rPr lang="ru-RU" sz="900" u="none" strike="noStrike" dirty="0">
                          <a:effectLst/>
                        </a:rPr>
                        <a:t>3</a:t>
                      </a:r>
                      <a:endParaRPr lang="ru-RU" sz="900" b="0" i="0" u="none" strike="noStrike" dirty="0">
                        <a:solidFill>
                          <a:srgbClr val="000000"/>
                        </a:solidFill>
                        <a:effectLst/>
                        <a:latin typeface="Calibri" panose="020F0502020204030204" pitchFamily="34" charset="0"/>
                      </a:endParaRPr>
                    </a:p>
                  </a:txBody>
                  <a:tcPr marL="2383" marR="2383" marT="2383" marB="0" anchor="ctr"/>
                </a:tc>
                <a:extLst>
                  <a:ext uri="{0D108BD9-81ED-4DB2-BD59-A6C34878D82A}">
                    <a16:rowId xmlns:a16="http://schemas.microsoft.com/office/drawing/2014/main" val="1698706994"/>
                  </a:ext>
                </a:extLst>
              </a:tr>
              <a:tr h="382094">
                <a:tc>
                  <a:txBody>
                    <a:bodyPr/>
                    <a:lstStyle/>
                    <a:p>
                      <a:pPr algn="l" fontAlgn="ctr"/>
                      <a:r>
                        <a:rPr lang="ru-RU" sz="900" u="none" strike="noStrike" dirty="0">
                          <a:effectLst/>
                        </a:rPr>
                        <a:t>Количество разработанных концепций благоустройства общественных территорий </a:t>
                      </a:r>
                      <a:endParaRPr lang="ru-RU" sz="900" b="0" i="0" u="none" strike="noStrike" dirty="0">
                        <a:solidFill>
                          <a:srgbClr val="000000"/>
                        </a:solidFill>
                        <a:effectLst/>
                        <a:latin typeface="Arial" panose="020B0604020202020204" pitchFamily="34" charset="0"/>
                      </a:endParaRPr>
                    </a:p>
                  </a:txBody>
                  <a:tcPr marL="2383" marR="2383" marT="2383" marB="0" anchor="ctr"/>
                </a:tc>
                <a:tc>
                  <a:txBody>
                    <a:bodyPr/>
                    <a:lstStyle/>
                    <a:p>
                      <a:pPr algn="ctr" fontAlgn="ctr"/>
                      <a:r>
                        <a:rPr lang="ru-RU" sz="900" u="none" strike="noStrike">
                          <a:effectLst/>
                        </a:rPr>
                        <a:t>Отраслевой приоритетный показатель</a:t>
                      </a:r>
                      <a:endParaRPr lang="ru-RU" sz="900" b="0" i="0" u="none" strike="noStrike">
                        <a:solidFill>
                          <a:srgbClr val="000000"/>
                        </a:solidFill>
                        <a:effectLst/>
                        <a:latin typeface="Arial" panose="020B0604020202020204" pitchFamily="34" charset="0"/>
                      </a:endParaRPr>
                    </a:p>
                  </a:txBody>
                  <a:tcPr marL="2383" marR="2383" marT="2383" marB="0" anchor="ctr"/>
                </a:tc>
                <a:tc>
                  <a:txBody>
                    <a:bodyPr/>
                    <a:lstStyle/>
                    <a:p>
                      <a:pPr algn="ctr" fontAlgn="ctr"/>
                      <a:r>
                        <a:rPr lang="ru-RU" sz="900" u="none" strike="noStrike">
                          <a:effectLst/>
                        </a:rPr>
                        <a:t>ед.</a:t>
                      </a:r>
                      <a:endParaRPr lang="ru-RU" sz="900" b="0" i="0" u="none" strike="noStrike">
                        <a:solidFill>
                          <a:srgbClr val="000000"/>
                        </a:solidFill>
                        <a:effectLst/>
                        <a:latin typeface="Arial" panose="020B0604020202020204" pitchFamily="34" charset="0"/>
                      </a:endParaRPr>
                    </a:p>
                  </a:txBody>
                  <a:tcPr marL="2383" marR="2383" marT="2383" marB="0" anchor="ctr"/>
                </a:tc>
                <a:tc>
                  <a:txBody>
                    <a:bodyPr/>
                    <a:lstStyle/>
                    <a:p>
                      <a:pPr algn="ctr" fontAlgn="ctr"/>
                      <a:r>
                        <a:rPr lang="ru-RU" sz="900" u="none" strike="noStrike">
                          <a:effectLst/>
                        </a:rPr>
                        <a:t>2</a:t>
                      </a:r>
                      <a:endParaRPr lang="ru-RU" sz="900" b="0" i="0" u="none" strike="noStrike">
                        <a:solidFill>
                          <a:srgbClr val="000000"/>
                        </a:solidFill>
                        <a:effectLst/>
                        <a:latin typeface="Arial" panose="020B0604020202020204" pitchFamily="34" charset="0"/>
                      </a:endParaRPr>
                    </a:p>
                  </a:txBody>
                  <a:tcPr marL="2383" marR="2383" marT="2383" marB="0" anchor="ctr"/>
                </a:tc>
                <a:tc>
                  <a:txBody>
                    <a:bodyPr/>
                    <a:lstStyle/>
                    <a:p>
                      <a:pPr algn="ctr" fontAlgn="ctr"/>
                      <a:r>
                        <a:rPr lang="ru-RU" sz="900" u="none" strike="noStrike" dirty="0">
                          <a:effectLst/>
                        </a:rPr>
                        <a:t>-</a:t>
                      </a:r>
                      <a:endParaRPr lang="ru-RU" sz="900" b="0" i="0" u="none" strike="noStrike" dirty="0">
                        <a:solidFill>
                          <a:srgbClr val="000000"/>
                        </a:solidFill>
                        <a:effectLst/>
                        <a:latin typeface="Arial" panose="020B0604020202020204" pitchFamily="34" charset="0"/>
                      </a:endParaRPr>
                    </a:p>
                  </a:txBody>
                  <a:tcPr marL="2383" marR="2383" marT="2383" marB="0" anchor="ctr"/>
                </a:tc>
                <a:tc>
                  <a:txBody>
                    <a:bodyPr/>
                    <a:lstStyle/>
                    <a:p>
                      <a:pPr algn="ctr" fontAlgn="ctr"/>
                      <a:r>
                        <a:rPr lang="ru-RU" sz="900" u="none" strike="noStrike" dirty="0">
                          <a:effectLst/>
                        </a:rPr>
                        <a:t>1</a:t>
                      </a:r>
                      <a:endParaRPr lang="ru-RU" sz="900" b="0" i="0" u="none" strike="noStrike" dirty="0">
                        <a:solidFill>
                          <a:srgbClr val="000000"/>
                        </a:solidFill>
                        <a:effectLst/>
                        <a:latin typeface="Arial" panose="020B0604020202020204" pitchFamily="34" charset="0"/>
                      </a:endParaRPr>
                    </a:p>
                  </a:txBody>
                  <a:tcPr marL="2383" marR="2383" marT="2383" marB="0" anchor="ctr"/>
                </a:tc>
                <a:tc>
                  <a:txBody>
                    <a:bodyPr/>
                    <a:lstStyle/>
                    <a:p>
                      <a:pPr algn="ctr" fontAlgn="ctr"/>
                      <a:r>
                        <a:rPr lang="ru-RU" sz="900" u="none" strike="noStrike">
                          <a:effectLst/>
                        </a:rPr>
                        <a:t>-</a:t>
                      </a:r>
                      <a:endParaRPr lang="ru-RU" sz="900" b="0" i="0" u="none" strike="noStrike">
                        <a:solidFill>
                          <a:srgbClr val="000000"/>
                        </a:solidFill>
                        <a:effectLst/>
                        <a:latin typeface="Arial" panose="020B0604020202020204" pitchFamily="34" charset="0"/>
                      </a:endParaRPr>
                    </a:p>
                  </a:txBody>
                  <a:tcPr marL="2383" marR="2383" marT="2383" marB="0" anchor="ctr"/>
                </a:tc>
                <a:tc>
                  <a:txBody>
                    <a:bodyPr/>
                    <a:lstStyle/>
                    <a:p>
                      <a:pPr algn="ctr" fontAlgn="ctr"/>
                      <a:r>
                        <a:rPr lang="ru-RU" sz="900" u="none" strike="noStrike">
                          <a:effectLst/>
                        </a:rPr>
                        <a:t>-</a:t>
                      </a:r>
                      <a:endParaRPr lang="ru-RU" sz="900" b="0" i="0" u="none" strike="noStrike">
                        <a:solidFill>
                          <a:srgbClr val="000000"/>
                        </a:solidFill>
                        <a:effectLst/>
                        <a:latin typeface="Arial" panose="020B0604020202020204" pitchFamily="34" charset="0"/>
                      </a:endParaRPr>
                    </a:p>
                  </a:txBody>
                  <a:tcPr marL="2383" marR="2383" marT="2383" marB="0" anchor="ctr"/>
                </a:tc>
                <a:tc>
                  <a:txBody>
                    <a:bodyPr/>
                    <a:lstStyle/>
                    <a:p>
                      <a:pPr algn="ctr" fontAlgn="ctr"/>
                      <a:r>
                        <a:rPr lang="ru-RU" sz="900" u="none" strike="noStrike">
                          <a:effectLst/>
                        </a:rPr>
                        <a:t>-</a:t>
                      </a:r>
                      <a:endParaRPr lang="ru-RU" sz="900" b="0" i="0" u="none" strike="noStrike">
                        <a:solidFill>
                          <a:srgbClr val="000000"/>
                        </a:solidFill>
                        <a:effectLst/>
                        <a:latin typeface="Arial" panose="020B0604020202020204" pitchFamily="34" charset="0"/>
                      </a:endParaRPr>
                    </a:p>
                  </a:txBody>
                  <a:tcPr marL="2383" marR="2383" marT="2383" marB="0" anchor="ctr"/>
                </a:tc>
                <a:extLst>
                  <a:ext uri="{0D108BD9-81ED-4DB2-BD59-A6C34878D82A}">
                    <a16:rowId xmlns:a16="http://schemas.microsoft.com/office/drawing/2014/main" val="2526147898"/>
                  </a:ext>
                </a:extLst>
              </a:tr>
              <a:tr h="382094">
                <a:tc>
                  <a:txBody>
                    <a:bodyPr/>
                    <a:lstStyle/>
                    <a:p>
                      <a:pPr algn="l" fontAlgn="ctr"/>
                      <a:r>
                        <a:rPr lang="ru-RU" sz="900" u="none" strike="noStrike" dirty="0">
                          <a:effectLst/>
                        </a:rPr>
                        <a:t>Количество установленных детских игровых площадок в парках культуры и отдыха</a:t>
                      </a:r>
                      <a:endParaRPr lang="ru-RU" sz="900" b="0" i="0" u="none" strike="noStrike" dirty="0">
                        <a:solidFill>
                          <a:srgbClr val="000000"/>
                        </a:solidFill>
                        <a:effectLst/>
                        <a:latin typeface="Arial" panose="020B0604020202020204" pitchFamily="34" charset="0"/>
                      </a:endParaRPr>
                    </a:p>
                  </a:txBody>
                  <a:tcPr marL="2383" marR="2383" marT="2383" marB="0" anchor="ctr"/>
                </a:tc>
                <a:tc>
                  <a:txBody>
                    <a:bodyPr/>
                    <a:lstStyle/>
                    <a:p>
                      <a:pPr algn="ctr" fontAlgn="ctr"/>
                      <a:r>
                        <a:rPr lang="ru-RU" sz="900" u="none" strike="noStrike">
                          <a:effectLst/>
                        </a:rPr>
                        <a:t>Отраслевой приоритетный показатель</a:t>
                      </a:r>
                      <a:endParaRPr lang="ru-RU" sz="900" b="0" i="0" u="none" strike="noStrike">
                        <a:solidFill>
                          <a:srgbClr val="000000"/>
                        </a:solidFill>
                        <a:effectLst/>
                        <a:latin typeface="Arial" panose="020B0604020202020204" pitchFamily="34" charset="0"/>
                      </a:endParaRPr>
                    </a:p>
                  </a:txBody>
                  <a:tcPr marL="2383" marR="2383" marT="2383" marB="0" anchor="ctr"/>
                </a:tc>
                <a:tc>
                  <a:txBody>
                    <a:bodyPr/>
                    <a:lstStyle/>
                    <a:p>
                      <a:pPr algn="ctr" fontAlgn="ctr"/>
                      <a:r>
                        <a:rPr lang="ru-RU" sz="900" u="none" strike="noStrike">
                          <a:effectLst/>
                        </a:rPr>
                        <a:t>ед.</a:t>
                      </a:r>
                      <a:endParaRPr lang="ru-RU" sz="900" b="0" i="0" u="none" strike="noStrike">
                        <a:solidFill>
                          <a:srgbClr val="000000"/>
                        </a:solidFill>
                        <a:effectLst/>
                        <a:latin typeface="Arial" panose="020B0604020202020204" pitchFamily="34" charset="0"/>
                      </a:endParaRPr>
                    </a:p>
                  </a:txBody>
                  <a:tcPr marL="2383" marR="2383" marT="2383" marB="0" anchor="ctr"/>
                </a:tc>
                <a:tc>
                  <a:txBody>
                    <a:bodyPr/>
                    <a:lstStyle/>
                    <a:p>
                      <a:pPr algn="ctr" fontAlgn="ctr"/>
                      <a:r>
                        <a:rPr lang="ru-RU" sz="900" u="none" strike="noStrike">
                          <a:effectLst/>
                        </a:rPr>
                        <a:t> </a:t>
                      </a:r>
                      <a:endParaRPr lang="ru-RU" sz="900" b="0" i="0" u="none" strike="noStrike">
                        <a:solidFill>
                          <a:srgbClr val="000000"/>
                        </a:solidFill>
                        <a:effectLst/>
                        <a:latin typeface="Arial" panose="020B0604020202020204" pitchFamily="34" charset="0"/>
                      </a:endParaRPr>
                    </a:p>
                  </a:txBody>
                  <a:tcPr marL="2383" marR="2383" marT="2383" marB="0" anchor="ctr"/>
                </a:tc>
                <a:tc>
                  <a:txBody>
                    <a:bodyPr/>
                    <a:lstStyle/>
                    <a:p>
                      <a:pPr algn="ctr" fontAlgn="ctr"/>
                      <a:r>
                        <a:rPr lang="ru-RU" sz="900" u="none" strike="noStrike" dirty="0">
                          <a:effectLst/>
                        </a:rPr>
                        <a:t>1 </a:t>
                      </a:r>
                      <a:endParaRPr lang="ru-RU" sz="900" b="0" i="0" u="none" strike="noStrike" dirty="0">
                        <a:solidFill>
                          <a:srgbClr val="000000"/>
                        </a:solidFill>
                        <a:effectLst/>
                        <a:latin typeface="Arial" panose="020B0604020202020204" pitchFamily="34" charset="0"/>
                      </a:endParaRPr>
                    </a:p>
                  </a:txBody>
                  <a:tcPr marL="2383" marR="2383" marT="2383" marB="0" anchor="ctr"/>
                </a:tc>
                <a:tc>
                  <a:txBody>
                    <a:bodyPr/>
                    <a:lstStyle/>
                    <a:p>
                      <a:pPr algn="ctr" fontAlgn="ctr"/>
                      <a:r>
                        <a:rPr lang="ru-RU" sz="900" u="none" strike="noStrike" dirty="0">
                          <a:effectLst/>
                        </a:rPr>
                        <a:t>2</a:t>
                      </a:r>
                      <a:endParaRPr lang="ru-RU" sz="900" b="0" i="0" u="none" strike="noStrike" dirty="0">
                        <a:solidFill>
                          <a:srgbClr val="000000"/>
                        </a:solidFill>
                        <a:effectLst/>
                        <a:latin typeface="Arial" panose="020B0604020202020204" pitchFamily="34" charset="0"/>
                      </a:endParaRPr>
                    </a:p>
                  </a:txBody>
                  <a:tcPr marL="2383" marR="2383" marT="2383" marB="0" anchor="ctr"/>
                </a:tc>
                <a:tc>
                  <a:txBody>
                    <a:bodyPr/>
                    <a:lstStyle/>
                    <a:p>
                      <a:pPr algn="ctr" fontAlgn="ctr"/>
                      <a:r>
                        <a:rPr lang="ru-RU" sz="900" u="none" strike="noStrike" dirty="0">
                          <a:effectLst/>
                        </a:rPr>
                        <a:t>-</a:t>
                      </a:r>
                      <a:endParaRPr lang="ru-RU" sz="900" b="0" i="0" u="none" strike="noStrike" dirty="0">
                        <a:solidFill>
                          <a:srgbClr val="000000"/>
                        </a:solidFill>
                        <a:effectLst/>
                        <a:latin typeface="Arial" panose="020B0604020202020204" pitchFamily="34" charset="0"/>
                      </a:endParaRPr>
                    </a:p>
                  </a:txBody>
                  <a:tcPr marL="2383" marR="2383" marT="2383" marB="0" anchor="ctr"/>
                </a:tc>
                <a:tc>
                  <a:txBody>
                    <a:bodyPr/>
                    <a:lstStyle/>
                    <a:p>
                      <a:pPr algn="ctr" fontAlgn="ctr"/>
                      <a:r>
                        <a:rPr lang="ru-RU" sz="900" u="none" strike="noStrike" dirty="0">
                          <a:effectLst/>
                        </a:rPr>
                        <a:t>- </a:t>
                      </a:r>
                      <a:endParaRPr lang="ru-RU" sz="900" b="0" i="0" u="none" strike="noStrike" dirty="0">
                        <a:solidFill>
                          <a:srgbClr val="2E2E2E"/>
                        </a:solidFill>
                        <a:effectLst/>
                        <a:latin typeface="PT Sans"/>
                      </a:endParaRPr>
                    </a:p>
                  </a:txBody>
                  <a:tcPr marL="2383" marR="2383" marT="2383" marB="0" anchor="ctr"/>
                </a:tc>
                <a:tc>
                  <a:txBody>
                    <a:bodyPr/>
                    <a:lstStyle/>
                    <a:p>
                      <a:pPr algn="ctr" fontAlgn="ctr"/>
                      <a:r>
                        <a:rPr lang="ru-RU" sz="900" u="none" strike="noStrike" dirty="0">
                          <a:effectLst/>
                        </a:rPr>
                        <a:t>- </a:t>
                      </a:r>
                      <a:endParaRPr lang="ru-RU" sz="900" b="0" i="0" u="none" strike="noStrike" dirty="0">
                        <a:solidFill>
                          <a:srgbClr val="000000"/>
                        </a:solidFill>
                        <a:effectLst/>
                        <a:latin typeface="Calibri" panose="020F0502020204030204" pitchFamily="34" charset="0"/>
                      </a:endParaRPr>
                    </a:p>
                  </a:txBody>
                  <a:tcPr marL="2383" marR="2383" marT="2383" marB="0" anchor="ctr"/>
                </a:tc>
                <a:extLst>
                  <a:ext uri="{0D108BD9-81ED-4DB2-BD59-A6C34878D82A}">
                    <a16:rowId xmlns:a16="http://schemas.microsoft.com/office/drawing/2014/main" val="13686373"/>
                  </a:ext>
                </a:extLst>
              </a:tr>
              <a:tr h="635357">
                <a:tc>
                  <a:txBody>
                    <a:bodyPr/>
                    <a:lstStyle/>
                    <a:p>
                      <a:pPr algn="l" fontAlgn="ctr"/>
                      <a:r>
                        <a:rPr lang="ru-RU" sz="900" u="none" strike="noStrike" dirty="0">
                          <a:effectLst/>
                        </a:rPr>
                        <a:t>Доля граждан, принявших участие в решении вопросов развития городской среды от общего количества граждан в возрасте от 14 лет, проживающих в муниципальных образованиях, на территории которых реализуются проекты по созданию комфортной городской среды</a:t>
                      </a:r>
                      <a:endParaRPr lang="ru-RU" sz="900" b="0" i="0" u="none" strike="noStrike" dirty="0">
                        <a:solidFill>
                          <a:srgbClr val="000000"/>
                        </a:solidFill>
                        <a:effectLst/>
                        <a:latin typeface="Arial" panose="020B0604020202020204" pitchFamily="34" charset="0"/>
                      </a:endParaRPr>
                    </a:p>
                  </a:txBody>
                  <a:tcPr marL="2383" marR="2383" marT="2383" marB="0" anchor="ctr"/>
                </a:tc>
                <a:tc>
                  <a:txBody>
                    <a:bodyPr/>
                    <a:lstStyle/>
                    <a:p>
                      <a:pPr algn="ctr" fontAlgn="ctr"/>
                      <a:r>
                        <a:rPr lang="ru-RU" sz="900" u="none" strike="noStrike">
                          <a:effectLst/>
                        </a:rPr>
                        <a:t>Отраслевой приоритетный показатель</a:t>
                      </a:r>
                      <a:endParaRPr lang="ru-RU" sz="900" b="0" i="0" u="none" strike="noStrike">
                        <a:solidFill>
                          <a:srgbClr val="000000"/>
                        </a:solidFill>
                        <a:effectLst/>
                        <a:latin typeface="Arial" panose="020B0604020202020204" pitchFamily="34" charset="0"/>
                      </a:endParaRPr>
                    </a:p>
                  </a:txBody>
                  <a:tcPr marL="2383" marR="2383" marT="2383" marB="0" anchor="ctr"/>
                </a:tc>
                <a:tc>
                  <a:txBody>
                    <a:bodyPr/>
                    <a:lstStyle/>
                    <a:p>
                      <a:pPr algn="ctr" fontAlgn="ctr"/>
                      <a:r>
                        <a:rPr lang="ru-RU" sz="900" u="none" strike="noStrike">
                          <a:effectLst/>
                        </a:rPr>
                        <a:t>%</a:t>
                      </a:r>
                      <a:endParaRPr lang="ru-RU" sz="900" b="0" i="0" u="none" strike="noStrike">
                        <a:solidFill>
                          <a:srgbClr val="000000"/>
                        </a:solidFill>
                        <a:effectLst/>
                        <a:latin typeface="Arial" panose="020B0604020202020204" pitchFamily="34" charset="0"/>
                      </a:endParaRPr>
                    </a:p>
                  </a:txBody>
                  <a:tcPr marL="2383" marR="2383" marT="2383" marB="0" anchor="ctr"/>
                </a:tc>
                <a:tc>
                  <a:txBody>
                    <a:bodyPr/>
                    <a:lstStyle/>
                    <a:p>
                      <a:pPr algn="ctr" fontAlgn="ctr"/>
                      <a:r>
                        <a:rPr lang="ru-RU" sz="900" u="none" strike="noStrike">
                          <a:effectLst/>
                        </a:rPr>
                        <a:t>15</a:t>
                      </a:r>
                      <a:endParaRPr lang="ru-RU" sz="900" b="0" i="0" u="none" strike="noStrike">
                        <a:solidFill>
                          <a:srgbClr val="000000"/>
                        </a:solidFill>
                        <a:effectLst/>
                        <a:latin typeface="Arial" panose="020B0604020202020204" pitchFamily="34" charset="0"/>
                      </a:endParaRPr>
                    </a:p>
                  </a:txBody>
                  <a:tcPr marL="2383" marR="2383" marT="2383" marB="0" anchor="ctr"/>
                </a:tc>
                <a:tc>
                  <a:txBody>
                    <a:bodyPr/>
                    <a:lstStyle/>
                    <a:p>
                      <a:pPr algn="ctr" fontAlgn="ctr"/>
                      <a:r>
                        <a:rPr lang="ru-RU" sz="900" u="none" strike="noStrike" dirty="0">
                          <a:effectLst/>
                        </a:rPr>
                        <a:t>15</a:t>
                      </a:r>
                      <a:endParaRPr lang="ru-RU" sz="900" b="0" i="0" u="none" strike="noStrike" dirty="0">
                        <a:solidFill>
                          <a:srgbClr val="000000"/>
                        </a:solidFill>
                        <a:effectLst/>
                        <a:latin typeface="Arial" panose="020B0604020202020204" pitchFamily="34" charset="0"/>
                      </a:endParaRPr>
                    </a:p>
                  </a:txBody>
                  <a:tcPr marL="2383" marR="2383" marT="2383" marB="0" anchor="ctr"/>
                </a:tc>
                <a:tc>
                  <a:txBody>
                    <a:bodyPr/>
                    <a:lstStyle/>
                    <a:p>
                      <a:pPr algn="ctr" fontAlgn="ctr"/>
                      <a:r>
                        <a:rPr lang="ru-RU" sz="900" u="none" strike="noStrike" dirty="0">
                          <a:effectLst/>
                        </a:rPr>
                        <a:t>20</a:t>
                      </a:r>
                      <a:endParaRPr lang="ru-RU" sz="900" b="0" i="0" u="none" strike="noStrike" dirty="0">
                        <a:solidFill>
                          <a:srgbClr val="000000"/>
                        </a:solidFill>
                        <a:effectLst/>
                        <a:latin typeface="Arial" panose="020B0604020202020204" pitchFamily="34" charset="0"/>
                      </a:endParaRPr>
                    </a:p>
                  </a:txBody>
                  <a:tcPr marL="2383" marR="2383" marT="2383" marB="0" anchor="ctr"/>
                </a:tc>
                <a:tc>
                  <a:txBody>
                    <a:bodyPr/>
                    <a:lstStyle/>
                    <a:p>
                      <a:pPr algn="ctr" fontAlgn="ctr"/>
                      <a:r>
                        <a:rPr lang="ru-RU" sz="900" u="none" strike="noStrike" dirty="0">
                          <a:effectLst/>
                        </a:rPr>
                        <a:t>25</a:t>
                      </a:r>
                      <a:endParaRPr lang="ru-RU" sz="900" b="0" i="0" u="none" strike="noStrike" dirty="0">
                        <a:solidFill>
                          <a:srgbClr val="000000"/>
                        </a:solidFill>
                        <a:effectLst/>
                        <a:latin typeface="Arial" panose="020B0604020202020204" pitchFamily="34" charset="0"/>
                      </a:endParaRPr>
                    </a:p>
                  </a:txBody>
                  <a:tcPr marL="2383" marR="2383" marT="2383" marB="0" anchor="ctr"/>
                </a:tc>
                <a:tc>
                  <a:txBody>
                    <a:bodyPr/>
                    <a:lstStyle/>
                    <a:p>
                      <a:pPr algn="ctr" fontAlgn="ctr"/>
                      <a:r>
                        <a:rPr lang="ru-RU" sz="900" u="none" strike="noStrike" dirty="0">
                          <a:effectLst/>
                        </a:rPr>
                        <a:t>30</a:t>
                      </a:r>
                      <a:endParaRPr lang="ru-RU" sz="900" b="0" i="0" u="none" strike="noStrike" dirty="0">
                        <a:solidFill>
                          <a:srgbClr val="2E2E2E"/>
                        </a:solidFill>
                        <a:effectLst/>
                        <a:latin typeface="PT Sans"/>
                      </a:endParaRPr>
                    </a:p>
                  </a:txBody>
                  <a:tcPr marL="2383" marR="2383" marT="2383" marB="0" anchor="ctr"/>
                </a:tc>
                <a:tc>
                  <a:txBody>
                    <a:bodyPr/>
                    <a:lstStyle/>
                    <a:p>
                      <a:pPr algn="ctr" fontAlgn="ctr"/>
                      <a:r>
                        <a:rPr lang="ru-RU" sz="900" u="none" strike="noStrike">
                          <a:effectLst/>
                        </a:rPr>
                        <a:t>30</a:t>
                      </a:r>
                      <a:endParaRPr lang="ru-RU" sz="900" b="0" i="0" u="none" strike="noStrike">
                        <a:solidFill>
                          <a:srgbClr val="000000"/>
                        </a:solidFill>
                        <a:effectLst/>
                        <a:latin typeface="Calibri" panose="020F0502020204030204" pitchFamily="34" charset="0"/>
                      </a:endParaRPr>
                    </a:p>
                  </a:txBody>
                  <a:tcPr marL="2383" marR="2383" marT="2383" marB="0" anchor="ctr"/>
                </a:tc>
                <a:extLst>
                  <a:ext uri="{0D108BD9-81ED-4DB2-BD59-A6C34878D82A}">
                    <a16:rowId xmlns:a16="http://schemas.microsoft.com/office/drawing/2014/main" val="797685337"/>
                  </a:ext>
                </a:extLst>
              </a:tr>
              <a:tr h="382094">
                <a:tc>
                  <a:txBody>
                    <a:bodyPr/>
                    <a:lstStyle/>
                    <a:p>
                      <a:pPr algn="l" fontAlgn="ctr"/>
                      <a:r>
                        <a:rPr lang="ru-RU" sz="900" u="none" strike="noStrike" dirty="0">
                          <a:effectLst/>
                        </a:rPr>
                        <a:t>Количество установленных детских игровых площадок </a:t>
                      </a:r>
                      <a:endParaRPr lang="ru-RU" sz="900" b="0" i="0" u="none" strike="noStrike" dirty="0">
                        <a:solidFill>
                          <a:srgbClr val="000000"/>
                        </a:solidFill>
                        <a:effectLst/>
                        <a:latin typeface="Arial" panose="020B0604020202020204" pitchFamily="34" charset="0"/>
                      </a:endParaRPr>
                    </a:p>
                  </a:txBody>
                  <a:tcPr marL="2383" marR="2383" marT="2383" marB="0" anchor="ctr"/>
                </a:tc>
                <a:tc>
                  <a:txBody>
                    <a:bodyPr/>
                    <a:lstStyle/>
                    <a:p>
                      <a:pPr algn="ctr" fontAlgn="ctr"/>
                      <a:r>
                        <a:rPr lang="ru-RU" sz="900" u="none" strike="noStrike">
                          <a:effectLst/>
                        </a:rPr>
                        <a:t>Отраслевой приоритетный показатель</a:t>
                      </a:r>
                      <a:endParaRPr lang="ru-RU" sz="900" b="0" i="0" u="none" strike="noStrike">
                        <a:solidFill>
                          <a:srgbClr val="000000"/>
                        </a:solidFill>
                        <a:effectLst/>
                        <a:latin typeface="Arial" panose="020B0604020202020204" pitchFamily="34" charset="0"/>
                      </a:endParaRPr>
                    </a:p>
                  </a:txBody>
                  <a:tcPr marL="2383" marR="2383" marT="2383" marB="0" anchor="ctr"/>
                </a:tc>
                <a:tc>
                  <a:txBody>
                    <a:bodyPr/>
                    <a:lstStyle/>
                    <a:p>
                      <a:pPr algn="ctr" fontAlgn="ctr"/>
                      <a:r>
                        <a:rPr lang="ru-RU" sz="900" u="none" strike="noStrike">
                          <a:effectLst/>
                        </a:rPr>
                        <a:t>ед.</a:t>
                      </a:r>
                      <a:endParaRPr lang="ru-RU" sz="900" b="0" i="0" u="none" strike="noStrike">
                        <a:solidFill>
                          <a:srgbClr val="000000"/>
                        </a:solidFill>
                        <a:effectLst/>
                        <a:latin typeface="Arial" panose="020B0604020202020204" pitchFamily="34" charset="0"/>
                      </a:endParaRPr>
                    </a:p>
                  </a:txBody>
                  <a:tcPr marL="2383" marR="2383" marT="2383" marB="0" anchor="ctr"/>
                </a:tc>
                <a:tc>
                  <a:txBody>
                    <a:bodyPr/>
                    <a:lstStyle/>
                    <a:p>
                      <a:pPr algn="ctr" fontAlgn="ctr"/>
                      <a:r>
                        <a:rPr lang="ru-RU" sz="900" u="none" strike="noStrike">
                          <a:effectLst/>
                        </a:rPr>
                        <a:t>1</a:t>
                      </a:r>
                      <a:endParaRPr lang="ru-RU" sz="900" b="0" i="0" u="none" strike="noStrike">
                        <a:solidFill>
                          <a:srgbClr val="000000"/>
                        </a:solidFill>
                        <a:effectLst/>
                        <a:latin typeface="Arial" panose="020B0604020202020204" pitchFamily="34" charset="0"/>
                      </a:endParaRPr>
                    </a:p>
                  </a:txBody>
                  <a:tcPr marL="2383" marR="2383" marT="2383" marB="0" anchor="ctr"/>
                </a:tc>
                <a:tc>
                  <a:txBody>
                    <a:bodyPr/>
                    <a:lstStyle/>
                    <a:p>
                      <a:pPr algn="ctr" fontAlgn="ctr"/>
                      <a:r>
                        <a:rPr lang="ru-RU" sz="900" u="none" strike="noStrike" dirty="0">
                          <a:effectLst/>
                        </a:rPr>
                        <a:t>1</a:t>
                      </a:r>
                      <a:endParaRPr lang="ru-RU" sz="900" b="0" i="0" u="none" strike="noStrike" dirty="0">
                        <a:solidFill>
                          <a:srgbClr val="000000"/>
                        </a:solidFill>
                        <a:effectLst/>
                        <a:latin typeface="Arial" panose="020B0604020202020204" pitchFamily="34" charset="0"/>
                      </a:endParaRPr>
                    </a:p>
                  </a:txBody>
                  <a:tcPr marL="2383" marR="2383" marT="2383" marB="0" anchor="ctr"/>
                </a:tc>
                <a:tc>
                  <a:txBody>
                    <a:bodyPr/>
                    <a:lstStyle/>
                    <a:p>
                      <a:pPr algn="ctr" fontAlgn="ctr"/>
                      <a:r>
                        <a:rPr lang="ru-RU" sz="900" u="none" strike="noStrike" dirty="0">
                          <a:effectLst/>
                        </a:rPr>
                        <a:t>2</a:t>
                      </a:r>
                      <a:endParaRPr lang="ru-RU" sz="900" b="0" i="0" u="none" strike="noStrike" dirty="0">
                        <a:solidFill>
                          <a:srgbClr val="000000"/>
                        </a:solidFill>
                        <a:effectLst/>
                        <a:latin typeface="Arial" panose="020B0604020202020204" pitchFamily="34" charset="0"/>
                      </a:endParaRPr>
                    </a:p>
                  </a:txBody>
                  <a:tcPr marL="2383" marR="2383" marT="2383" marB="0" anchor="ctr"/>
                </a:tc>
                <a:tc>
                  <a:txBody>
                    <a:bodyPr/>
                    <a:lstStyle/>
                    <a:p>
                      <a:pPr algn="ctr" fontAlgn="ctr"/>
                      <a:r>
                        <a:rPr lang="ru-RU" sz="900" u="none" strike="noStrike">
                          <a:effectLst/>
                        </a:rPr>
                        <a:t>0</a:t>
                      </a:r>
                      <a:endParaRPr lang="ru-RU" sz="900" b="0" i="0" u="none" strike="noStrike">
                        <a:solidFill>
                          <a:srgbClr val="000000"/>
                        </a:solidFill>
                        <a:effectLst/>
                        <a:latin typeface="Arial" panose="020B0604020202020204" pitchFamily="34" charset="0"/>
                      </a:endParaRPr>
                    </a:p>
                  </a:txBody>
                  <a:tcPr marL="2383" marR="2383" marT="2383" marB="0" anchor="ctr"/>
                </a:tc>
                <a:tc>
                  <a:txBody>
                    <a:bodyPr/>
                    <a:lstStyle/>
                    <a:p>
                      <a:pPr algn="ctr" fontAlgn="ctr"/>
                      <a:r>
                        <a:rPr lang="ru-RU" sz="900" u="none" strike="noStrike">
                          <a:effectLst/>
                        </a:rPr>
                        <a:t>0</a:t>
                      </a:r>
                      <a:endParaRPr lang="ru-RU" sz="900" b="0" i="0" u="none" strike="noStrike">
                        <a:solidFill>
                          <a:srgbClr val="000000"/>
                        </a:solidFill>
                        <a:effectLst/>
                        <a:latin typeface="Arial" panose="020B0604020202020204" pitchFamily="34" charset="0"/>
                      </a:endParaRPr>
                    </a:p>
                  </a:txBody>
                  <a:tcPr marL="2383" marR="2383" marT="2383" marB="0" anchor="ctr"/>
                </a:tc>
                <a:tc>
                  <a:txBody>
                    <a:bodyPr/>
                    <a:lstStyle/>
                    <a:p>
                      <a:pPr algn="ctr" fontAlgn="ctr"/>
                      <a:r>
                        <a:rPr lang="ru-RU" sz="900" u="none" strike="noStrike">
                          <a:effectLst/>
                        </a:rPr>
                        <a:t>0</a:t>
                      </a:r>
                      <a:endParaRPr lang="ru-RU" sz="900" b="0" i="0" u="none" strike="noStrike">
                        <a:solidFill>
                          <a:srgbClr val="000000"/>
                        </a:solidFill>
                        <a:effectLst/>
                        <a:latin typeface="Arial" panose="020B0604020202020204" pitchFamily="34" charset="0"/>
                      </a:endParaRPr>
                    </a:p>
                  </a:txBody>
                  <a:tcPr marL="2383" marR="2383" marT="2383" marB="0" anchor="ctr"/>
                </a:tc>
                <a:extLst>
                  <a:ext uri="{0D108BD9-81ED-4DB2-BD59-A6C34878D82A}">
                    <a16:rowId xmlns:a16="http://schemas.microsoft.com/office/drawing/2014/main" val="2605781924"/>
                  </a:ext>
                </a:extLst>
              </a:tr>
              <a:tr h="382094">
                <a:tc>
                  <a:txBody>
                    <a:bodyPr/>
                    <a:lstStyle/>
                    <a:p>
                      <a:pPr algn="l" fontAlgn="ctr"/>
                      <a:r>
                        <a:rPr lang="ru-RU" sz="900" u="none" strike="noStrike" dirty="0">
                          <a:effectLst/>
                        </a:rPr>
                        <a:t>Количество установленных детских спортивных площадок</a:t>
                      </a:r>
                      <a:endParaRPr lang="ru-RU" sz="900" b="0" i="0" u="none" strike="noStrike" dirty="0">
                        <a:solidFill>
                          <a:srgbClr val="000000"/>
                        </a:solidFill>
                        <a:effectLst/>
                        <a:latin typeface="Arial" panose="020B0604020202020204" pitchFamily="34" charset="0"/>
                      </a:endParaRPr>
                    </a:p>
                  </a:txBody>
                  <a:tcPr marL="2383" marR="2383" marT="2383" marB="0" anchor="ctr"/>
                </a:tc>
                <a:tc>
                  <a:txBody>
                    <a:bodyPr/>
                    <a:lstStyle/>
                    <a:p>
                      <a:pPr algn="ctr" fontAlgn="ctr"/>
                      <a:r>
                        <a:rPr lang="ru-RU" sz="900" u="none" strike="noStrike">
                          <a:effectLst/>
                        </a:rPr>
                        <a:t>Показатель муниципальной программы</a:t>
                      </a:r>
                      <a:endParaRPr lang="ru-RU" sz="900" b="0" i="0" u="none" strike="noStrike">
                        <a:solidFill>
                          <a:srgbClr val="000000"/>
                        </a:solidFill>
                        <a:effectLst/>
                        <a:latin typeface="Arial" panose="020B0604020202020204" pitchFamily="34" charset="0"/>
                      </a:endParaRPr>
                    </a:p>
                  </a:txBody>
                  <a:tcPr marL="2383" marR="2383" marT="2383" marB="0" anchor="ctr"/>
                </a:tc>
                <a:tc>
                  <a:txBody>
                    <a:bodyPr/>
                    <a:lstStyle/>
                    <a:p>
                      <a:pPr algn="ctr" fontAlgn="ctr"/>
                      <a:r>
                        <a:rPr lang="ru-RU" sz="900" u="none" strike="noStrike">
                          <a:effectLst/>
                        </a:rPr>
                        <a:t>ед.</a:t>
                      </a:r>
                      <a:endParaRPr lang="ru-RU" sz="900" b="0" i="0" u="none" strike="noStrike">
                        <a:solidFill>
                          <a:srgbClr val="000000"/>
                        </a:solidFill>
                        <a:effectLst/>
                        <a:latin typeface="Arial" panose="020B0604020202020204" pitchFamily="34" charset="0"/>
                      </a:endParaRPr>
                    </a:p>
                  </a:txBody>
                  <a:tcPr marL="2383" marR="2383" marT="2383" marB="0" anchor="ctr"/>
                </a:tc>
                <a:tc>
                  <a:txBody>
                    <a:bodyPr/>
                    <a:lstStyle/>
                    <a:p>
                      <a:pPr algn="ctr" fontAlgn="ctr"/>
                      <a:r>
                        <a:rPr lang="ru-RU" sz="900" u="none" strike="noStrike">
                          <a:effectLst/>
                        </a:rPr>
                        <a:t>-</a:t>
                      </a:r>
                      <a:endParaRPr lang="ru-RU" sz="900" b="0" i="0" u="none" strike="noStrike">
                        <a:solidFill>
                          <a:srgbClr val="000000"/>
                        </a:solidFill>
                        <a:effectLst/>
                        <a:latin typeface="Arial" panose="020B0604020202020204" pitchFamily="34" charset="0"/>
                      </a:endParaRPr>
                    </a:p>
                  </a:txBody>
                  <a:tcPr marL="2383" marR="2383" marT="2383" marB="0" anchor="ctr"/>
                </a:tc>
                <a:tc>
                  <a:txBody>
                    <a:bodyPr/>
                    <a:lstStyle/>
                    <a:p>
                      <a:pPr algn="ctr" fontAlgn="ctr"/>
                      <a:r>
                        <a:rPr lang="ru-RU" sz="900" b="0" i="0" u="none" strike="noStrike" dirty="0">
                          <a:solidFill>
                            <a:srgbClr val="000000"/>
                          </a:solidFill>
                          <a:effectLst/>
                          <a:latin typeface="Arial" panose="020B0604020202020204" pitchFamily="34" charset="0"/>
                        </a:rPr>
                        <a:t>3</a:t>
                      </a:r>
                    </a:p>
                  </a:txBody>
                  <a:tcPr marL="2383" marR="2383" marT="2383" marB="0" anchor="ctr"/>
                </a:tc>
                <a:tc>
                  <a:txBody>
                    <a:bodyPr/>
                    <a:lstStyle/>
                    <a:p>
                      <a:pPr algn="ctr" fontAlgn="ctr"/>
                      <a:r>
                        <a:rPr lang="ru-RU" sz="900" u="none" strike="noStrike" dirty="0">
                          <a:effectLst/>
                        </a:rPr>
                        <a:t>9</a:t>
                      </a:r>
                      <a:endParaRPr lang="ru-RU" sz="900" b="0" i="0" u="none" strike="noStrike" dirty="0">
                        <a:solidFill>
                          <a:srgbClr val="000000"/>
                        </a:solidFill>
                        <a:effectLst/>
                        <a:latin typeface="Arial" panose="020B0604020202020204" pitchFamily="34" charset="0"/>
                      </a:endParaRPr>
                    </a:p>
                  </a:txBody>
                  <a:tcPr marL="2383" marR="2383" marT="2383" marB="0" anchor="ctr"/>
                </a:tc>
                <a:tc>
                  <a:txBody>
                    <a:bodyPr/>
                    <a:lstStyle/>
                    <a:p>
                      <a:pPr algn="ctr" fontAlgn="ctr"/>
                      <a:r>
                        <a:rPr lang="ru-RU" sz="900" u="none" strike="noStrike">
                          <a:effectLst/>
                        </a:rPr>
                        <a:t>-</a:t>
                      </a:r>
                      <a:endParaRPr lang="ru-RU" sz="900" b="0" i="0" u="none" strike="noStrike">
                        <a:solidFill>
                          <a:srgbClr val="000000"/>
                        </a:solidFill>
                        <a:effectLst/>
                        <a:latin typeface="Arial" panose="020B0604020202020204" pitchFamily="34" charset="0"/>
                      </a:endParaRPr>
                    </a:p>
                  </a:txBody>
                  <a:tcPr marL="2383" marR="2383" marT="2383" marB="0" anchor="ctr"/>
                </a:tc>
                <a:tc>
                  <a:txBody>
                    <a:bodyPr/>
                    <a:lstStyle/>
                    <a:p>
                      <a:pPr algn="ctr" fontAlgn="ctr"/>
                      <a:r>
                        <a:rPr lang="ru-RU" sz="900" u="none" strike="noStrike">
                          <a:effectLst/>
                        </a:rPr>
                        <a:t>-</a:t>
                      </a:r>
                      <a:endParaRPr lang="ru-RU" sz="900" b="0" i="0" u="none" strike="noStrike">
                        <a:solidFill>
                          <a:srgbClr val="000000"/>
                        </a:solidFill>
                        <a:effectLst/>
                        <a:latin typeface="Arial" panose="020B0604020202020204" pitchFamily="34" charset="0"/>
                      </a:endParaRPr>
                    </a:p>
                  </a:txBody>
                  <a:tcPr marL="2383" marR="2383" marT="2383" marB="0" anchor="ctr"/>
                </a:tc>
                <a:tc>
                  <a:txBody>
                    <a:bodyPr/>
                    <a:lstStyle/>
                    <a:p>
                      <a:pPr algn="ctr" fontAlgn="ctr"/>
                      <a:r>
                        <a:rPr lang="ru-RU" sz="900" u="none" strike="noStrike">
                          <a:effectLst/>
                        </a:rPr>
                        <a:t>-</a:t>
                      </a:r>
                      <a:endParaRPr lang="ru-RU" sz="900" b="0" i="0" u="none" strike="noStrike">
                        <a:solidFill>
                          <a:srgbClr val="000000"/>
                        </a:solidFill>
                        <a:effectLst/>
                        <a:latin typeface="Arial" panose="020B0604020202020204" pitchFamily="34" charset="0"/>
                      </a:endParaRPr>
                    </a:p>
                  </a:txBody>
                  <a:tcPr marL="2383" marR="2383" marT="2383" marB="0" anchor="ctr"/>
                </a:tc>
                <a:extLst>
                  <a:ext uri="{0D108BD9-81ED-4DB2-BD59-A6C34878D82A}">
                    <a16:rowId xmlns:a16="http://schemas.microsoft.com/office/drawing/2014/main" val="670640978"/>
                  </a:ext>
                </a:extLst>
              </a:tr>
              <a:tr h="382094">
                <a:tc>
                  <a:txBody>
                    <a:bodyPr/>
                    <a:lstStyle/>
                    <a:p>
                      <a:pPr algn="l" fontAlgn="ctr"/>
                      <a:r>
                        <a:rPr lang="ru-RU" sz="900" u="none" strike="noStrike" dirty="0">
                          <a:effectLst/>
                        </a:rPr>
                        <a:t>Количество благоустроенных дворовых территорий</a:t>
                      </a:r>
                      <a:endParaRPr lang="ru-RU" sz="900" b="0" i="0" u="none" strike="noStrike" dirty="0">
                        <a:solidFill>
                          <a:srgbClr val="000000"/>
                        </a:solidFill>
                        <a:effectLst/>
                        <a:latin typeface="Arial" panose="020B0604020202020204" pitchFamily="34" charset="0"/>
                      </a:endParaRPr>
                    </a:p>
                  </a:txBody>
                  <a:tcPr marL="2383" marR="2383" marT="2383" marB="0" anchor="ctr"/>
                </a:tc>
                <a:tc>
                  <a:txBody>
                    <a:bodyPr/>
                    <a:lstStyle/>
                    <a:p>
                      <a:pPr algn="ctr" fontAlgn="ctr"/>
                      <a:r>
                        <a:rPr lang="ru-RU" sz="900" u="none" strike="noStrike">
                          <a:effectLst/>
                        </a:rPr>
                        <a:t>Отраслевой приоритетный показатель</a:t>
                      </a:r>
                      <a:endParaRPr lang="ru-RU" sz="900" b="0" i="0" u="none" strike="noStrike">
                        <a:solidFill>
                          <a:srgbClr val="000000"/>
                        </a:solidFill>
                        <a:effectLst/>
                        <a:latin typeface="Arial" panose="020B0604020202020204" pitchFamily="34" charset="0"/>
                      </a:endParaRPr>
                    </a:p>
                  </a:txBody>
                  <a:tcPr marL="2383" marR="2383" marT="2383" marB="0" anchor="ctr"/>
                </a:tc>
                <a:tc>
                  <a:txBody>
                    <a:bodyPr/>
                    <a:lstStyle/>
                    <a:p>
                      <a:pPr algn="ctr" fontAlgn="ctr"/>
                      <a:r>
                        <a:rPr lang="ru-RU" sz="900" u="none" strike="noStrike">
                          <a:effectLst/>
                        </a:rPr>
                        <a:t>ед.</a:t>
                      </a:r>
                      <a:endParaRPr lang="ru-RU" sz="900" b="0" i="0" u="none" strike="noStrike">
                        <a:solidFill>
                          <a:srgbClr val="000000"/>
                        </a:solidFill>
                        <a:effectLst/>
                        <a:latin typeface="Arial" panose="020B0604020202020204" pitchFamily="34" charset="0"/>
                      </a:endParaRPr>
                    </a:p>
                  </a:txBody>
                  <a:tcPr marL="2383" marR="2383" marT="2383" marB="0" anchor="ctr"/>
                </a:tc>
                <a:tc>
                  <a:txBody>
                    <a:bodyPr/>
                    <a:lstStyle/>
                    <a:p>
                      <a:pPr algn="ctr" fontAlgn="ctr"/>
                      <a:r>
                        <a:rPr lang="ru-RU" sz="900" u="none" strike="noStrike">
                          <a:effectLst/>
                        </a:rPr>
                        <a:t>14</a:t>
                      </a:r>
                      <a:endParaRPr lang="ru-RU" sz="900" b="0" i="0" u="none" strike="noStrike">
                        <a:solidFill>
                          <a:srgbClr val="000000"/>
                        </a:solidFill>
                        <a:effectLst/>
                        <a:latin typeface="Arial" panose="020B0604020202020204" pitchFamily="34" charset="0"/>
                      </a:endParaRPr>
                    </a:p>
                  </a:txBody>
                  <a:tcPr marL="2383" marR="2383" marT="2383" marB="0" anchor="ctr"/>
                </a:tc>
                <a:tc>
                  <a:txBody>
                    <a:bodyPr/>
                    <a:lstStyle/>
                    <a:p>
                      <a:pPr algn="ctr" fontAlgn="ctr"/>
                      <a:r>
                        <a:rPr lang="ru-RU" sz="900" u="none" strike="noStrike" dirty="0">
                          <a:effectLst/>
                        </a:rPr>
                        <a:t>15</a:t>
                      </a:r>
                      <a:endParaRPr lang="ru-RU" sz="900" b="0" i="0" u="none" strike="noStrike" dirty="0">
                        <a:solidFill>
                          <a:srgbClr val="000000"/>
                        </a:solidFill>
                        <a:effectLst/>
                        <a:latin typeface="Arial" panose="020B0604020202020204" pitchFamily="34" charset="0"/>
                      </a:endParaRPr>
                    </a:p>
                  </a:txBody>
                  <a:tcPr marL="2383" marR="2383" marT="2383" marB="0" anchor="ctr"/>
                </a:tc>
                <a:tc>
                  <a:txBody>
                    <a:bodyPr/>
                    <a:lstStyle/>
                    <a:p>
                      <a:pPr algn="ctr" fontAlgn="ctr"/>
                      <a:r>
                        <a:rPr lang="ru-RU" sz="900" u="none" strike="noStrike" dirty="0">
                          <a:effectLst/>
                        </a:rPr>
                        <a:t>30</a:t>
                      </a:r>
                      <a:endParaRPr lang="ru-RU" sz="900" b="0" i="0" u="none" strike="noStrike" dirty="0">
                        <a:solidFill>
                          <a:srgbClr val="000000"/>
                        </a:solidFill>
                        <a:effectLst/>
                        <a:latin typeface="Arial" panose="020B0604020202020204" pitchFamily="34" charset="0"/>
                      </a:endParaRPr>
                    </a:p>
                  </a:txBody>
                  <a:tcPr marL="2383" marR="2383" marT="2383" marB="0" anchor="ctr"/>
                </a:tc>
                <a:tc>
                  <a:txBody>
                    <a:bodyPr/>
                    <a:lstStyle/>
                    <a:p>
                      <a:pPr algn="ctr" fontAlgn="ctr"/>
                      <a:r>
                        <a:rPr lang="ru-RU" sz="900" u="none" strike="noStrike">
                          <a:effectLst/>
                        </a:rPr>
                        <a:t>28</a:t>
                      </a:r>
                      <a:endParaRPr lang="ru-RU" sz="900" b="0" i="0" u="none" strike="noStrike">
                        <a:solidFill>
                          <a:srgbClr val="000000"/>
                        </a:solidFill>
                        <a:effectLst/>
                        <a:latin typeface="Arial" panose="020B0604020202020204" pitchFamily="34" charset="0"/>
                      </a:endParaRPr>
                    </a:p>
                  </a:txBody>
                  <a:tcPr marL="2383" marR="2383" marT="2383" marB="0" anchor="ctr"/>
                </a:tc>
                <a:tc>
                  <a:txBody>
                    <a:bodyPr/>
                    <a:lstStyle/>
                    <a:p>
                      <a:pPr algn="ctr" fontAlgn="ctr"/>
                      <a:r>
                        <a:rPr lang="ru-RU" sz="900" u="none" strike="noStrike">
                          <a:effectLst/>
                        </a:rPr>
                        <a:t>28</a:t>
                      </a:r>
                      <a:endParaRPr lang="ru-RU" sz="900" b="0" i="0" u="none" strike="noStrike">
                        <a:solidFill>
                          <a:srgbClr val="000000"/>
                        </a:solidFill>
                        <a:effectLst/>
                        <a:latin typeface="Arial" panose="020B0604020202020204" pitchFamily="34" charset="0"/>
                      </a:endParaRPr>
                    </a:p>
                  </a:txBody>
                  <a:tcPr marL="2383" marR="2383" marT="2383" marB="0" anchor="ctr"/>
                </a:tc>
                <a:tc>
                  <a:txBody>
                    <a:bodyPr/>
                    <a:lstStyle/>
                    <a:p>
                      <a:pPr algn="ctr" fontAlgn="ctr"/>
                      <a:r>
                        <a:rPr lang="ru-RU" sz="900" u="none" strike="noStrike">
                          <a:effectLst/>
                        </a:rPr>
                        <a:t>28</a:t>
                      </a:r>
                      <a:endParaRPr lang="ru-RU" sz="900" b="0" i="0" u="none" strike="noStrike">
                        <a:solidFill>
                          <a:srgbClr val="000000"/>
                        </a:solidFill>
                        <a:effectLst/>
                        <a:latin typeface="Arial" panose="020B0604020202020204" pitchFamily="34" charset="0"/>
                      </a:endParaRPr>
                    </a:p>
                  </a:txBody>
                  <a:tcPr marL="2383" marR="2383" marT="2383" marB="0" anchor="ctr"/>
                </a:tc>
                <a:extLst>
                  <a:ext uri="{0D108BD9-81ED-4DB2-BD59-A6C34878D82A}">
                    <a16:rowId xmlns:a16="http://schemas.microsoft.com/office/drawing/2014/main" val="2856104677"/>
                  </a:ext>
                </a:extLst>
              </a:tr>
              <a:tr h="382094">
                <a:tc>
                  <a:txBody>
                    <a:bodyPr/>
                    <a:lstStyle/>
                    <a:p>
                      <a:pPr algn="l" fontAlgn="ctr"/>
                      <a:r>
                        <a:rPr lang="ru-RU" sz="900" u="none" strike="noStrike" dirty="0">
                          <a:effectLst/>
                        </a:rPr>
                        <a:t>Соответствие нормативу обеспеченности парками культуры и отдыха</a:t>
                      </a:r>
                      <a:endParaRPr lang="ru-RU" sz="900" b="0" i="0" u="none" strike="noStrike" dirty="0">
                        <a:solidFill>
                          <a:srgbClr val="000000"/>
                        </a:solidFill>
                        <a:effectLst/>
                        <a:latin typeface="Arial" panose="020B0604020202020204" pitchFamily="34" charset="0"/>
                      </a:endParaRPr>
                    </a:p>
                  </a:txBody>
                  <a:tcPr marL="2383" marR="2383" marT="2383" marB="0" anchor="ctr"/>
                </a:tc>
                <a:tc>
                  <a:txBody>
                    <a:bodyPr/>
                    <a:lstStyle/>
                    <a:p>
                      <a:pPr algn="ctr" fontAlgn="ctr"/>
                      <a:r>
                        <a:rPr lang="ru-RU" sz="900" u="none" strike="noStrike">
                          <a:effectLst/>
                        </a:rPr>
                        <a:t>Отраслевой приоритетный показатель</a:t>
                      </a:r>
                      <a:endParaRPr lang="ru-RU" sz="900" b="0" i="0" u="none" strike="noStrike">
                        <a:solidFill>
                          <a:srgbClr val="000000"/>
                        </a:solidFill>
                        <a:effectLst/>
                        <a:latin typeface="Arial" panose="020B0604020202020204" pitchFamily="34" charset="0"/>
                      </a:endParaRPr>
                    </a:p>
                  </a:txBody>
                  <a:tcPr marL="2383" marR="2383" marT="2383" marB="0" anchor="ctr"/>
                </a:tc>
                <a:tc>
                  <a:txBody>
                    <a:bodyPr/>
                    <a:lstStyle/>
                    <a:p>
                      <a:pPr algn="ctr" fontAlgn="ctr"/>
                      <a:r>
                        <a:rPr lang="ru-RU" sz="900" u="none" strike="noStrike">
                          <a:effectLst/>
                        </a:rPr>
                        <a:t>%</a:t>
                      </a:r>
                      <a:endParaRPr lang="ru-RU" sz="900" b="0" i="0" u="none" strike="noStrike">
                        <a:solidFill>
                          <a:srgbClr val="000000"/>
                        </a:solidFill>
                        <a:effectLst/>
                        <a:latin typeface="Arial" panose="020B0604020202020204" pitchFamily="34" charset="0"/>
                      </a:endParaRPr>
                    </a:p>
                  </a:txBody>
                  <a:tcPr marL="2383" marR="2383" marT="2383" marB="0" anchor="ctr"/>
                </a:tc>
                <a:tc>
                  <a:txBody>
                    <a:bodyPr/>
                    <a:lstStyle/>
                    <a:p>
                      <a:pPr algn="ctr" fontAlgn="ctr"/>
                      <a:r>
                        <a:rPr lang="ru-RU" sz="900" u="none" strike="noStrike">
                          <a:effectLst/>
                        </a:rPr>
                        <a:t>100</a:t>
                      </a:r>
                      <a:endParaRPr lang="ru-RU" sz="900" b="0" i="0" u="none" strike="noStrike">
                        <a:solidFill>
                          <a:srgbClr val="000000"/>
                        </a:solidFill>
                        <a:effectLst/>
                        <a:latin typeface="Arial" panose="020B0604020202020204" pitchFamily="34" charset="0"/>
                      </a:endParaRPr>
                    </a:p>
                  </a:txBody>
                  <a:tcPr marL="2383" marR="2383" marT="2383" marB="0" anchor="ctr"/>
                </a:tc>
                <a:tc>
                  <a:txBody>
                    <a:bodyPr/>
                    <a:lstStyle/>
                    <a:p>
                      <a:pPr algn="ctr" fontAlgn="ctr"/>
                      <a:r>
                        <a:rPr lang="ru-RU" sz="900" u="none" strike="noStrike">
                          <a:effectLst/>
                        </a:rPr>
                        <a:t>100</a:t>
                      </a:r>
                      <a:endParaRPr lang="ru-RU" sz="900" b="0" i="0" u="none" strike="noStrike">
                        <a:solidFill>
                          <a:srgbClr val="000000"/>
                        </a:solidFill>
                        <a:effectLst/>
                        <a:latin typeface="Arial" panose="020B0604020202020204" pitchFamily="34" charset="0"/>
                      </a:endParaRPr>
                    </a:p>
                  </a:txBody>
                  <a:tcPr marL="2383" marR="2383" marT="2383" marB="0" anchor="ctr"/>
                </a:tc>
                <a:tc>
                  <a:txBody>
                    <a:bodyPr/>
                    <a:lstStyle/>
                    <a:p>
                      <a:pPr algn="ctr" fontAlgn="ctr"/>
                      <a:r>
                        <a:rPr lang="ru-RU" sz="900" u="none" strike="noStrike">
                          <a:effectLst/>
                        </a:rPr>
                        <a:t>100</a:t>
                      </a:r>
                      <a:endParaRPr lang="ru-RU" sz="900" b="0" i="0" u="none" strike="noStrike">
                        <a:solidFill>
                          <a:srgbClr val="000000"/>
                        </a:solidFill>
                        <a:effectLst/>
                        <a:latin typeface="Arial" panose="020B0604020202020204" pitchFamily="34" charset="0"/>
                      </a:endParaRPr>
                    </a:p>
                  </a:txBody>
                  <a:tcPr marL="2383" marR="2383" marT="2383" marB="0" anchor="ctr"/>
                </a:tc>
                <a:tc>
                  <a:txBody>
                    <a:bodyPr/>
                    <a:lstStyle/>
                    <a:p>
                      <a:pPr algn="ctr" fontAlgn="ctr"/>
                      <a:r>
                        <a:rPr lang="ru-RU" sz="900" u="none" strike="noStrike">
                          <a:effectLst/>
                        </a:rPr>
                        <a:t>100</a:t>
                      </a:r>
                      <a:endParaRPr lang="ru-RU" sz="900" b="0" i="0" u="none" strike="noStrike">
                        <a:solidFill>
                          <a:srgbClr val="000000"/>
                        </a:solidFill>
                        <a:effectLst/>
                        <a:latin typeface="Arial" panose="020B0604020202020204" pitchFamily="34" charset="0"/>
                      </a:endParaRPr>
                    </a:p>
                  </a:txBody>
                  <a:tcPr marL="2383" marR="2383" marT="2383" marB="0" anchor="ctr"/>
                </a:tc>
                <a:tc>
                  <a:txBody>
                    <a:bodyPr/>
                    <a:lstStyle/>
                    <a:p>
                      <a:pPr algn="ctr" fontAlgn="ctr"/>
                      <a:r>
                        <a:rPr lang="ru-RU" sz="900" u="none" strike="noStrike">
                          <a:effectLst/>
                        </a:rPr>
                        <a:t>100</a:t>
                      </a:r>
                      <a:endParaRPr lang="ru-RU" sz="900" b="0" i="0" u="none" strike="noStrike">
                        <a:solidFill>
                          <a:srgbClr val="000000"/>
                        </a:solidFill>
                        <a:effectLst/>
                        <a:latin typeface="Arial" panose="020B0604020202020204" pitchFamily="34" charset="0"/>
                      </a:endParaRPr>
                    </a:p>
                  </a:txBody>
                  <a:tcPr marL="2383" marR="2383" marT="2383" marB="0" anchor="ctr"/>
                </a:tc>
                <a:tc>
                  <a:txBody>
                    <a:bodyPr/>
                    <a:lstStyle/>
                    <a:p>
                      <a:pPr algn="ctr" fontAlgn="ctr"/>
                      <a:r>
                        <a:rPr lang="ru-RU" sz="900" u="none" strike="noStrike">
                          <a:effectLst/>
                        </a:rPr>
                        <a:t>100</a:t>
                      </a:r>
                      <a:endParaRPr lang="ru-RU" sz="900" b="0" i="0" u="none" strike="noStrike">
                        <a:solidFill>
                          <a:srgbClr val="000000"/>
                        </a:solidFill>
                        <a:effectLst/>
                        <a:latin typeface="Arial" panose="020B0604020202020204" pitchFamily="34" charset="0"/>
                      </a:endParaRPr>
                    </a:p>
                  </a:txBody>
                  <a:tcPr marL="2383" marR="2383" marT="2383" marB="0" anchor="ctr"/>
                </a:tc>
                <a:extLst>
                  <a:ext uri="{0D108BD9-81ED-4DB2-BD59-A6C34878D82A}">
                    <a16:rowId xmlns:a16="http://schemas.microsoft.com/office/drawing/2014/main" val="3300105932"/>
                  </a:ext>
                </a:extLst>
              </a:tr>
              <a:tr h="382094">
                <a:tc>
                  <a:txBody>
                    <a:bodyPr/>
                    <a:lstStyle/>
                    <a:p>
                      <a:pPr algn="l" fontAlgn="ctr"/>
                      <a:r>
                        <a:rPr lang="ru-RU" sz="900" u="none" strike="noStrike" dirty="0">
                          <a:effectLst/>
                        </a:rPr>
                        <a:t>Увеличение числа посетителей парков культуры и отдыха</a:t>
                      </a:r>
                      <a:endParaRPr lang="ru-RU" sz="900" b="0" i="0" u="none" strike="noStrike" dirty="0">
                        <a:solidFill>
                          <a:srgbClr val="000000"/>
                        </a:solidFill>
                        <a:effectLst/>
                        <a:latin typeface="Arial" panose="020B0604020202020204" pitchFamily="34" charset="0"/>
                      </a:endParaRPr>
                    </a:p>
                  </a:txBody>
                  <a:tcPr marL="2383" marR="2383" marT="2383" marB="0" anchor="ctr"/>
                </a:tc>
                <a:tc>
                  <a:txBody>
                    <a:bodyPr/>
                    <a:lstStyle/>
                    <a:p>
                      <a:pPr algn="ctr" fontAlgn="ctr"/>
                      <a:r>
                        <a:rPr lang="ru-RU" sz="900" u="none" strike="noStrike">
                          <a:effectLst/>
                        </a:rPr>
                        <a:t>Отраслевой приоритетный показатель</a:t>
                      </a:r>
                      <a:endParaRPr lang="ru-RU" sz="900" b="0" i="0" u="none" strike="noStrike">
                        <a:solidFill>
                          <a:srgbClr val="000000"/>
                        </a:solidFill>
                        <a:effectLst/>
                        <a:latin typeface="Arial" panose="020B0604020202020204" pitchFamily="34" charset="0"/>
                      </a:endParaRPr>
                    </a:p>
                  </a:txBody>
                  <a:tcPr marL="2383" marR="2383" marT="2383" marB="0" anchor="ctr"/>
                </a:tc>
                <a:tc>
                  <a:txBody>
                    <a:bodyPr/>
                    <a:lstStyle/>
                    <a:p>
                      <a:pPr algn="ctr" fontAlgn="ctr"/>
                      <a:r>
                        <a:rPr lang="ru-RU" sz="900" u="none" strike="noStrike">
                          <a:effectLst/>
                        </a:rPr>
                        <a:t>%</a:t>
                      </a:r>
                      <a:endParaRPr lang="ru-RU" sz="900" b="0" i="0" u="none" strike="noStrike">
                        <a:solidFill>
                          <a:srgbClr val="000000"/>
                        </a:solidFill>
                        <a:effectLst/>
                        <a:latin typeface="Arial" panose="020B0604020202020204" pitchFamily="34" charset="0"/>
                      </a:endParaRPr>
                    </a:p>
                  </a:txBody>
                  <a:tcPr marL="2383" marR="2383" marT="2383" marB="0" anchor="ctr"/>
                </a:tc>
                <a:tc>
                  <a:txBody>
                    <a:bodyPr/>
                    <a:lstStyle/>
                    <a:p>
                      <a:pPr algn="ctr" fontAlgn="ctr"/>
                      <a:r>
                        <a:rPr lang="ru-RU" sz="900" u="none" strike="noStrike">
                          <a:effectLst/>
                        </a:rPr>
                        <a:t>107,5</a:t>
                      </a:r>
                      <a:endParaRPr lang="ru-RU" sz="900" b="0" i="0" u="none" strike="noStrike">
                        <a:solidFill>
                          <a:srgbClr val="000000"/>
                        </a:solidFill>
                        <a:effectLst/>
                        <a:latin typeface="Arial" panose="020B0604020202020204" pitchFamily="34" charset="0"/>
                      </a:endParaRPr>
                    </a:p>
                  </a:txBody>
                  <a:tcPr marL="2383" marR="2383" marT="2383" marB="0" anchor="ct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ru-RU" sz="900" b="0" i="0" u="none" strike="noStrike" dirty="0">
                          <a:solidFill>
                            <a:srgbClr val="000000"/>
                          </a:solidFill>
                          <a:effectLst/>
                          <a:latin typeface="+mn-lt"/>
                        </a:rPr>
                        <a:t>110</a:t>
                      </a:r>
                    </a:p>
                  </a:txBody>
                  <a:tcPr marL="2383" marR="2383" marT="2383" marB="0" anchor="ctr"/>
                </a:tc>
                <a:tc>
                  <a:txBody>
                    <a:bodyPr/>
                    <a:lstStyle/>
                    <a:p>
                      <a:pPr algn="ctr" fontAlgn="ctr"/>
                      <a:r>
                        <a:rPr lang="ru-RU" sz="900" u="none" strike="noStrike" dirty="0">
                          <a:effectLst/>
                        </a:rPr>
                        <a:t>115</a:t>
                      </a:r>
                      <a:endParaRPr lang="ru-RU" sz="900" b="0" i="0" u="none" strike="noStrike" dirty="0">
                        <a:solidFill>
                          <a:srgbClr val="000000"/>
                        </a:solidFill>
                        <a:effectLst/>
                        <a:latin typeface="Arial" panose="020B0604020202020204" pitchFamily="34" charset="0"/>
                      </a:endParaRPr>
                    </a:p>
                  </a:txBody>
                  <a:tcPr marL="2383" marR="2383" marT="2383" marB="0" anchor="ctr"/>
                </a:tc>
                <a:tc>
                  <a:txBody>
                    <a:bodyPr/>
                    <a:lstStyle/>
                    <a:p>
                      <a:pPr algn="ctr" fontAlgn="ctr"/>
                      <a:r>
                        <a:rPr lang="ru-RU" sz="900" u="none" strike="noStrike" dirty="0">
                          <a:effectLst/>
                        </a:rPr>
                        <a:t>112,5</a:t>
                      </a:r>
                      <a:endParaRPr lang="ru-RU" sz="900" b="0" i="0" u="none" strike="noStrike" dirty="0">
                        <a:solidFill>
                          <a:srgbClr val="000000"/>
                        </a:solidFill>
                        <a:effectLst/>
                        <a:latin typeface="Arial" panose="020B0604020202020204" pitchFamily="34" charset="0"/>
                      </a:endParaRPr>
                    </a:p>
                  </a:txBody>
                  <a:tcPr marL="2383" marR="2383" marT="2383" marB="0" anchor="ctr"/>
                </a:tc>
                <a:tc>
                  <a:txBody>
                    <a:bodyPr/>
                    <a:lstStyle/>
                    <a:p>
                      <a:pPr algn="ctr" fontAlgn="ctr"/>
                      <a:r>
                        <a:rPr lang="ru-RU" sz="900" u="none" strike="noStrike" dirty="0">
                          <a:effectLst/>
                        </a:rPr>
                        <a:t>115</a:t>
                      </a:r>
                      <a:endParaRPr lang="ru-RU" sz="900" b="0" i="0" u="none" strike="noStrike" dirty="0">
                        <a:solidFill>
                          <a:srgbClr val="2E2E2E"/>
                        </a:solidFill>
                        <a:effectLst/>
                        <a:latin typeface="PT Sans"/>
                      </a:endParaRPr>
                    </a:p>
                  </a:txBody>
                  <a:tcPr marL="2383" marR="2383" marT="2383" marB="0" anchor="ctr"/>
                </a:tc>
                <a:tc>
                  <a:txBody>
                    <a:bodyPr/>
                    <a:lstStyle/>
                    <a:p>
                      <a:pPr algn="ctr" fontAlgn="ctr"/>
                      <a:r>
                        <a:rPr lang="ru-RU" sz="900" u="none" strike="noStrike">
                          <a:effectLst/>
                        </a:rPr>
                        <a:t>115</a:t>
                      </a:r>
                      <a:endParaRPr lang="ru-RU" sz="900" b="0" i="0" u="none" strike="noStrike">
                        <a:solidFill>
                          <a:srgbClr val="000000"/>
                        </a:solidFill>
                        <a:effectLst/>
                        <a:latin typeface="Calibri" panose="020F0502020204030204" pitchFamily="34" charset="0"/>
                      </a:endParaRPr>
                    </a:p>
                  </a:txBody>
                  <a:tcPr marL="2383" marR="2383" marT="2383" marB="0" anchor="ctr"/>
                </a:tc>
                <a:extLst>
                  <a:ext uri="{0D108BD9-81ED-4DB2-BD59-A6C34878D82A}">
                    <a16:rowId xmlns:a16="http://schemas.microsoft.com/office/drawing/2014/main" val="2925874947"/>
                  </a:ext>
                </a:extLst>
              </a:tr>
              <a:tr h="382094">
                <a:tc>
                  <a:txBody>
                    <a:bodyPr/>
                    <a:lstStyle/>
                    <a:p>
                      <a:pPr algn="l" fontAlgn="ctr"/>
                      <a:r>
                        <a:rPr lang="ru-RU" sz="900" u="none" strike="noStrike" dirty="0">
                          <a:effectLst/>
                        </a:rPr>
                        <a:t>Соответствие внешнего вида ограждений региональным требованиям</a:t>
                      </a:r>
                      <a:endParaRPr lang="ru-RU" sz="900" b="0" i="0" u="none" strike="noStrike" dirty="0">
                        <a:solidFill>
                          <a:srgbClr val="000000"/>
                        </a:solidFill>
                        <a:effectLst/>
                        <a:latin typeface="Arial" panose="020B0604020202020204" pitchFamily="34" charset="0"/>
                      </a:endParaRPr>
                    </a:p>
                  </a:txBody>
                  <a:tcPr marL="2383" marR="2383" marT="2383" marB="0" anchor="ctr"/>
                </a:tc>
                <a:tc>
                  <a:txBody>
                    <a:bodyPr/>
                    <a:lstStyle/>
                    <a:p>
                      <a:pPr algn="ctr" fontAlgn="ctr"/>
                      <a:r>
                        <a:rPr lang="ru-RU" sz="900" u="none" strike="noStrike">
                          <a:effectLst/>
                        </a:rPr>
                        <a:t>Показатель муниципальной программы</a:t>
                      </a:r>
                      <a:endParaRPr lang="ru-RU" sz="900" b="0" i="0" u="none" strike="noStrike">
                        <a:solidFill>
                          <a:srgbClr val="000000"/>
                        </a:solidFill>
                        <a:effectLst/>
                        <a:latin typeface="Arial" panose="020B0604020202020204" pitchFamily="34" charset="0"/>
                      </a:endParaRPr>
                    </a:p>
                  </a:txBody>
                  <a:tcPr marL="2383" marR="2383" marT="2383" marB="0" anchor="ctr"/>
                </a:tc>
                <a:tc>
                  <a:txBody>
                    <a:bodyPr/>
                    <a:lstStyle/>
                    <a:p>
                      <a:pPr algn="ctr" fontAlgn="ctr"/>
                      <a:r>
                        <a:rPr lang="ru-RU" sz="900" u="none" strike="noStrike">
                          <a:effectLst/>
                        </a:rPr>
                        <a:t>балл</a:t>
                      </a:r>
                      <a:endParaRPr lang="ru-RU" sz="900" b="0" i="0" u="none" strike="noStrike">
                        <a:solidFill>
                          <a:srgbClr val="000000"/>
                        </a:solidFill>
                        <a:effectLst/>
                        <a:latin typeface="Arial" panose="020B0604020202020204" pitchFamily="34" charset="0"/>
                      </a:endParaRPr>
                    </a:p>
                  </a:txBody>
                  <a:tcPr marL="2383" marR="2383" marT="2383" marB="0" anchor="ctr"/>
                </a:tc>
                <a:tc>
                  <a:txBody>
                    <a:bodyPr/>
                    <a:lstStyle/>
                    <a:p>
                      <a:pPr algn="ctr" fontAlgn="ctr"/>
                      <a:r>
                        <a:rPr lang="ru-RU" sz="900" u="none" strike="noStrike">
                          <a:effectLst/>
                        </a:rPr>
                        <a:t>-</a:t>
                      </a:r>
                      <a:endParaRPr lang="ru-RU" sz="900" b="0" i="0" u="none" strike="noStrike">
                        <a:solidFill>
                          <a:srgbClr val="000000"/>
                        </a:solidFill>
                        <a:effectLst/>
                        <a:latin typeface="Arial" panose="020B0604020202020204" pitchFamily="34" charset="0"/>
                      </a:endParaRPr>
                    </a:p>
                  </a:txBody>
                  <a:tcPr marL="2383" marR="2383" marT="2383" marB="0" anchor="ctr"/>
                </a:tc>
                <a:tc>
                  <a:txBody>
                    <a:bodyPr/>
                    <a:lstStyle/>
                    <a:p>
                      <a:pPr algn="ctr" fontAlgn="ctr"/>
                      <a:r>
                        <a:rPr lang="ru-RU" sz="900" u="none" strike="noStrike" dirty="0">
                          <a:effectLst/>
                        </a:rPr>
                        <a:t>10</a:t>
                      </a:r>
                      <a:endParaRPr lang="ru-RU" sz="900" b="0" i="0" u="none" strike="noStrike" dirty="0">
                        <a:solidFill>
                          <a:srgbClr val="000000"/>
                        </a:solidFill>
                        <a:effectLst/>
                        <a:latin typeface="Arial" panose="020B0604020202020204" pitchFamily="34" charset="0"/>
                      </a:endParaRPr>
                    </a:p>
                  </a:txBody>
                  <a:tcPr marL="2383" marR="2383" marT="2383" marB="0" anchor="ctr"/>
                </a:tc>
                <a:tc>
                  <a:txBody>
                    <a:bodyPr/>
                    <a:lstStyle/>
                    <a:p>
                      <a:pPr algn="ctr" fontAlgn="ctr"/>
                      <a:r>
                        <a:rPr lang="ru-RU" sz="900" u="none" strike="noStrike" dirty="0">
                          <a:effectLst/>
                        </a:rPr>
                        <a:t>1</a:t>
                      </a:r>
                      <a:endParaRPr lang="ru-RU" sz="900" b="0" i="0" u="none" strike="noStrike" dirty="0">
                        <a:solidFill>
                          <a:srgbClr val="000000"/>
                        </a:solidFill>
                        <a:effectLst/>
                        <a:latin typeface="Arial" panose="020B0604020202020204" pitchFamily="34" charset="0"/>
                      </a:endParaRPr>
                    </a:p>
                  </a:txBody>
                  <a:tcPr marL="2383" marR="2383" marT="2383" marB="0" anchor="ctr"/>
                </a:tc>
                <a:tc>
                  <a:txBody>
                    <a:bodyPr/>
                    <a:lstStyle/>
                    <a:p>
                      <a:pPr algn="ctr" fontAlgn="ctr"/>
                      <a:r>
                        <a:rPr lang="ru-RU" sz="900" u="none" strike="noStrike">
                          <a:effectLst/>
                        </a:rPr>
                        <a:t>-</a:t>
                      </a:r>
                      <a:endParaRPr lang="ru-RU" sz="900" b="0" i="0" u="none" strike="noStrike">
                        <a:solidFill>
                          <a:srgbClr val="000000"/>
                        </a:solidFill>
                        <a:effectLst/>
                        <a:latin typeface="Arial" panose="020B0604020202020204" pitchFamily="34" charset="0"/>
                      </a:endParaRPr>
                    </a:p>
                  </a:txBody>
                  <a:tcPr marL="2383" marR="2383" marT="2383" marB="0" anchor="ctr"/>
                </a:tc>
                <a:tc>
                  <a:txBody>
                    <a:bodyPr/>
                    <a:lstStyle/>
                    <a:p>
                      <a:pPr algn="ctr" fontAlgn="ctr"/>
                      <a:r>
                        <a:rPr lang="ru-RU" sz="900" u="none" strike="noStrike">
                          <a:effectLst/>
                        </a:rPr>
                        <a:t>-</a:t>
                      </a:r>
                      <a:endParaRPr lang="ru-RU" sz="900" b="0" i="0" u="none" strike="noStrike">
                        <a:solidFill>
                          <a:srgbClr val="000000"/>
                        </a:solidFill>
                        <a:effectLst/>
                        <a:latin typeface="Arial" panose="020B0604020202020204" pitchFamily="34" charset="0"/>
                      </a:endParaRPr>
                    </a:p>
                  </a:txBody>
                  <a:tcPr marL="2383" marR="2383" marT="2383" marB="0" anchor="ctr"/>
                </a:tc>
                <a:tc>
                  <a:txBody>
                    <a:bodyPr/>
                    <a:lstStyle/>
                    <a:p>
                      <a:pPr algn="ctr" fontAlgn="ctr"/>
                      <a:r>
                        <a:rPr lang="ru-RU" sz="900" u="none" strike="noStrike" dirty="0">
                          <a:effectLst/>
                        </a:rPr>
                        <a:t>-</a:t>
                      </a:r>
                      <a:endParaRPr lang="ru-RU" sz="900" b="0" i="0" u="none" strike="noStrike" dirty="0">
                        <a:solidFill>
                          <a:srgbClr val="000000"/>
                        </a:solidFill>
                        <a:effectLst/>
                        <a:latin typeface="Arial" panose="020B0604020202020204" pitchFamily="34" charset="0"/>
                      </a:endParaRPr>
                    </a:p>
                  </a:txBody>
                  <a:tcPr marL="2383" marR="2383" marT="2383" marB="0" anchor="ctr"/>
                </a:tc>
                <a:extLst>
                  <a:ext uri="{0D108BD9-81ED-4DB2-BD59-A6C34878D82A}">
                    <a16:rowId xmlns:a16="http://schemas.microsoft.com/office/drawing/2014/main" val="1763913885"/>
                  </a:ext>
                </a:extLst>
              </a:tr>
            </a:tbl>
          </a:graphicData>
        </a:graphic>
      </p:graphicFrame>
    </p:spTree>
    <p:extLst>
      <p:ext uri="{BB962C8B-B14F-4D97-AF65-F5344CB8AC3E}">
        <p14:creationId xmlns:p14="http://schemas.microsoft.com/office/powerpoint/2010/main" val="4294804529"/>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C76ABE35-EE31-4586-BF2E-7BF9729091A9}"/>
              </a:ext>
            </a:extLst>
          </p:cNvPr>
          <p:cNvSpPr>
            <a:spLocks noGrp="1"/>
          </p:cNvSpPr>
          <p:nvPr>
            <p:ph type="title"/>
          </p:nvPr>
        </p:nvSpPr>
        <p:spPr>
          <a:xfrm>
            <a:off x="845127" y="170694"/>
            <a:ext cx="11192963" cy="539587"/>
          </a:xfrm>
        </p:spPr>
        <p:txBody>
          <a:bodyPr>
            <a:noAutofit/>
          </a:bodyPr>
          <a:lstStyle/>
          <a:p>
            <a:pPr algn="ctr"/>
            <a:r>
              <a:rPr lang="ru-RU" sz="2400" dirty="0"/>
              <a:t>Реализация муниципальных программ</a:t>
            </a:r>
            <a:br>
              <a:rPr lang="ru-RU" sz="2400" dirty="0"/>
            </a:br>
            <a:r>
              <a:rPr lang="ru-RU" sz="2400" dirty="0"/>
              <a:t> городского округа Долгопрудный в разрезе целевых показателей в динамике</a:t>
            </a:r>
          </a:p>
        </p:txBody>
      </p:sp>
      <p:sp>
        <p:nvSpPr>
          <p:cNvPr id="4" name="Номер слайда 3">
            <a:extLst>
              <a:ext uri="{FF2B5EF4-FFF2-40B4-BE49-F238E27FC236}">
                <a16:creationId xmlns:a16="http://schemas.microsoft.com/office/drawing/2014/main" id="{6F302A7F-1EA8-4336-863D-1EEEBC559F5F}"/>
              </a:ext>
            </a:extLst>
          </p:cNvPr>
          <p:cNvSpPr>
            <a:spLocks noGrp="1"/>
          </p:cNvSpPr>
          <p:nvPr>
            <p:ph type="sldNum" sz="quarter" idx="12"/>
          </p:nvPr>
        </p:nvSpPr>
        <p:spPr>
          <a:xfrm>
            <a:off x="9448800" y="6492240"/>
            <a:ext cx="2743200" cy="365125"/>
          </a:xfrm>
        </p:spPr>
        <p:txBody>
          <a:bodyPr/>
          <a:lstStyle/>
          <a:p>
            <a:fld id="{E4EB6E89-BA87-4003-BD23-6BDF40F3EBED}" type="slidenum">
              <a:rPr lang="ru-RU" smtClean="0"/>
              <a:pPr/>
              <a:t>73</a:t>
            </a:fld>
            <a:endParaRPr lang="ru-RU"/>
          </a:p>
        </p:txBody>
      </p:sp>
      <p:pic>
        <p:nvPicPr>
          <p:cNvPr id="6" name="Объект 6">
            <a:extLst>
              <a:ext uri="{FF2B5EF4-FFF2-40B4-BE49-F238E27FC236}">
                <a16:creationId xmlns:a16="http://schemas.microsoft.com/office/drawing/2014/main" id="{4CE9F828-CB7F-4197-B7C9-2991DABD01A3}"/>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53910" y="170694"/>
            <a:ext cx="760490" cy="342008"/>
          </a:xfrm>
          <a:prstGeom prst="rect">
            <a:avLst/>
          </a:prstGeom>
        </p:spPr>
      </p:pic>
      <p:graphicFrame>
        <p:nvGraphicFramePr>
          <p:cNvPr id="8" name="Объект 7">
            <a:extLst>
              <a:ext uri="{FF2B5EF4-FFF2-40B4-BE49-F238E27FC236}">
                <a16:creationId xmlns:a16="http://schemas.microsoft.com/office/drawing/2014/main" id="{93241227-FC3F-43C4-9F0A-FB3583888C29}"/>
              </a:ext>
            </a:extLst>
          </p:cNvPr>
          <p:cNvGraphicFramePr>
            <a:graphicFrameLocks noGrp="1"/>
          </p:cNvGraphicFramePr>
          <p:nvPr>
            <p:ph idx="1"/>
            <p:extLst>
              <p:ext uri="{D42A27DB-BD31-4B8C-83A1-F6EECF244321}">
                <p14:modId xmlns:p14="http://schemas.microsoft.com/office/powerpoint/2010/main" val="3632300714"/>
              </p:ext>
            </p:extLst>
          </p:nvPr>
        </p:nvGraphicFramePr>
        <p:xfrm>
          <a:off x="526080" y="857148"/>
          <a:ext cx="11192962" cy="5926171"/>
        </p:xfrm>
        <a:graphic>
          <a:graphicData uri="http://schemas.openxmlformats.org/drawingml/2006/table">
            <a:tbl>
              <a:tblPr>
                <a:tableStyleId>{5C22544A-7EE6-4342-B048-85BDC9FD1C3A}</a:tableStyleId>
              </a:tblPr>
              <a:tblGrid>
                <a:gridCol w="3225788">
                  <a:extLst>
                    <a:ext uri="{9D8B030D-6E8A-4147-A177-3AD203B41FA5}">
                      <a16:colId xmlns:a16="http://schemas.microsoft.com/office/drawing/2014/main" val="1769320855"/>
                    </a:ext>
                  </a:extLst>
                </a:gridCol>
                <a:gridCol w="1102936">
                  <a:extLst>
                    <a:ext uri="{9D8B030D-6E8A-4147-A177-3AD203B41FA5}">
                      <a16:colId xmlns:a16="http://schemas.microsoft.com/office/drawing/2014/main" val="3208946634"/>
                    </a:ext>
                  </a:extLst>
                </a:gridCol>
                <a:gridCol w="813990">
                  <a:extLst>
                    <a:ext uri="{9D8B030D-6E8A-4147-A177-3AD203B41FA5}">
                      <a16:colId xmlns:a16="http://schemas.microsoft.com/office/drawing/2014/main" val="1995258728"/>
                    </a:ext>
                  </a:extLst>
                </a:gridCol>
                <a:gridCol w="963557">
                  <a:extLst>
                    <a:ext uri="{9D8B030D-6E8A-4147-A177-3AD203B41FA5}">
                      <a16:colId xmlns:a16="http://schemas.microsoft.com/office/drawing/2014/main" val="598564967"/>
                    </a:ext>
                  </a:extLst>
                </a:gridCol>
                <a:gridCol w="1008375">
                  <a:extLst>
                    <a:ext uri="{9D8B030D-6E8A-4147-A177-3AD203B41FA5}">
                      <a16:colId xmlns:a16="http://schemas.microsoft.com/office/drawing/2014/main" val="202920971"/>
                    </a:ext>
                  </a:extLst>
                </a:gridCol>
                <a:gridCol w="985966">
                  <a:extLst>
                    <a:ext uri="{9D8B030D-6E8A-4147-A177-3AD203B41FA5}">
                      <a16:colId xmlns:a16="http://schemas.microsoft.com/office/drawing/2014/main" val="2795026398"/>
                    </a:ext>
                  </a:extLst>
                </a:gridCol>
                <a:gridCol w="1086804">
                  <a:extLst>
                    <a:ext uri="{9D8B030D-6E8A-4147-A177-3AD203B41FA5}">
                      <a16:colId xmlns:a16="http://schemas.microsoft.com/office/drawing/2014/main" val="113551909"/>
                    </a:ext>
                  </a:extLst>
                </a:gridCol>
                <a:gridCol w="985966">
                  <a:extLst>
                    <a:ext uri="{9D8B030D-6E8A-4147-A177-3AD203B41FA5}">
                      <a16:colId xmlns:a16="http://schemas.microsoft.com/office/drawing/2014/main" val="2906267523"/>
                    </a:ext>
                  </a:extLst>
                </a:gridCol>
                <a:gridCol w="1019580">
                  <a:extLst>
                    <a:ext uri="{9D8B030D-6E8A-4147-A177-3AD203B41FA5}">
                      <a16:colId xmlns:a16="http://schemas.microsoft.com/office/drawing/2014/main" val="578371165"/>
                    </a:ext>
                  </a:extLst>
                </a:gridCol>
              </a:tblGrid>
              <a:tr h="163301">
                <a:tc rowSpan="2">
                  <a:txBody>
                    <a:bodyPr/>
                    <a:lstStyle/>
                    <a:p>
                      <a:pPr algn="ctr" fontAlgn="ctr"/>
                      <a:r>
                        <a:rPr lang="ru-RU" sz="950" u="none" strike="noStrike" dirty="0">
                          <a:effectLst/>
                        </a:rPr>
                        <a:t>Наименование муниципальной программы/подпрограммы/показателя</a:t>
                      </a:r>
                      <a:endParaRPr lang="ru-RU" sz="950" b="0" i="0" u="none" strike="noStrike" dirty="0">
                        <a:solidFill>
                          <a:srgbClr val="000000"/>
                        </a:solidFill>
                        <a:effectLst/>
                        <a:latin typeface="Arial" panose="020B0604020202020204" pitchFamily="34" charset="0"/>
                      </a:endParaRPr>
                    </a:p>
                  </a:txBody>
                  <a:tcPr marL="4600" marR="4600" marT="4600" marB="0" anchor="ctr"/>
                </a:tc>
                <a:tc rowSpan="2">
                  <a:txBody>
                    <a:bodyPr/>
                    <a:lstStyle/>
                    <a:p>
                      <a:pPr algn="ctr" fontAlgn="ctr"/>
                      <a:r>
                        <a:rPr lang="ru-RU" sz="950" u="none" strike="noStrike">
                          <a:effectLst/>
                        </a:rPr>
                        <a:t>Тип показателя</a:t>
                      </a:r>
                      <a:endParaRPr lang="ru-RU" sz="950" b="0" i="0" u="none" strike="noStrike">
                        <a:solidFill>
                          <a:srgbClr val="000000"/>
                        </a:solidFill>
                        <a:effectLst/>
                        <a:latin typeface="Arial" panose="020B0604020202020204" pitchFamily="34" charset="0"/>
                      </a:endParaRPr>
                    </a:p>
                  </a:txBody>
                  <a:tcPr marL="4600" marR="4600" marT="4600" marB="0" anchor="ctr"/>
                </a:tc>
                <a:tc rowSpan="2">
                  <a:txBody>
                    <a:bodyPr/>
                    <a:lstStyle/>
                    <a:p>
                      <a:pPr algn="ctr" fontAlgn="ctr"/>
                      <a:r>
                        <a:rPr lang="ru-RU" sz="950" u="none" strike="noStrike">
                          <a:effectLst/>
                        </a:rPr>
                        <a:t>Единица измерения</a:t>
                      </a:r>
                      <a:endParaRPr lang="ru-RU" sz="950" b="0" i="0" u="none" strike="noStrike">
                        <a:solidFill>
                          <a:srgbClr val="000000"/>
                        </a:solidFill>
                        <a:effectLst/>
                        <a:latin typeface="Arial" panose="020B0604020202020204" pitchFamily="34" charset="0"/>
                      </a:endParaRPr>
                    </a:p>
                  </a:txBody>
                  <a:tcPr marL="4600" marR="4600" marT="4600" marB="0" anchor="ctr"/>
                </a:tc>
                <a:tc rowSpan="2">
                  <a:txBody>
                    <a:bodyPr/>
                    <a:lstStyle/>
                    <a:p>
                      <a:pPr algn="ctr" fontAlgn="ctr"/>
                      <a:r>
                        <a:rPr lang="ru-RU" sz="950" u="none" strike="noStrike">
                          <a:effectLst/>
                        </a:rPr>
                        <a:t>Базовое значение</a:t>
                      </a:r>
                      <a:endParaRPr lang="ru-RU" sz="950" b="0" i="0" u="none" strike="noStrike">
                        <a:solidFill>
                          <a:srgbClr val="000000"/>
                        </a:solidFill>
                        <a:effectLst/>
                        <a:latin typeface="Arial" panose="020B0604020202020204" pitchFamily="34" charset="0"/>
                      </a:endParaRPr>
                    </a:p>
                  </a:txBody>
                  <a:tcPr marL="4600" marR="4600" marT="4600" marB="0" anchor="ctr"/>
                </a:tc>
                <a:tc rowSpan="2">
                  <a:txBody>
                    <a:bodyPr/>
                    <a:lstStyle/>
                    <a:p>
                      <a:pPr algn="ctr" fontAlgn="ctr"/>
                      <a:r>
                        <a:rPr lang="ru-RU" sz="1050" u="none" strike="noStrike" dirty="0">
                          <a:effectLst/>
                        </a:rPr>
                        <a:t>Достигнутое 2021 года</a:t>
                      </a:r>
                      <a:endParaRPr lang="ru-RU" sz="1050" b="0" i="0" u="none" strike="noStrike" dirty="0">
                        <a:solidFill>
                          <a:srgbClr val="000000"/>
                        </a:solidFill>
                        <a:effectLst/>
                        <a:latin typeface="Arial" panose="020B0604020202020204" pitchFamily="34" charset="0"/>
                      </a:endParaRPr>
                    </a:p>
                  </a:txBody>
                  <a:tcPr marL="6562" marR="6562" marT="6562" marB="0" anchor="ctr"/>
                </a:tc>
                <a:tc rowSpan="2">
                  <a:txBody>
                    <a:bodyPr/>
                    <a:lstStyle/>
                    <a:p>
                      <a:pPr algn="ctr" fontAlgn="ctr"/>
                      <a:r>
                        <a:rPr lang="ru-RU" sz="1050" u="none" strike="noStrike" dirty="0">
                          <a:effectLst/>
                        </a:rPr>
                        <a:t>Оценка 2022 год</a:t>
                      </a:r>
                      <a:endParaRPr lang="ru-RU" sz="1050" b="0" i="0" u="none" strike="noStrike" dirty="0">
                        <a:solidFill>
                          <a:srgbClr val="000000"/>
                        </a:solidFill>
                        <a:effectLst/>
                        <a:latin typeface="Arial" panose="020B0604020202020204" pitchFamily="34" charset="0"/>
                      </a:endParaRPr>
                    </a:p>
                  </a:txBody>
                  <a:tcPr marL="6562" marR="6562" marT="6562" marB="0" anchor="ctr"/>
                </a:tc>
                <a:tc gridSpan="3">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ru-RU" sz="1050" b="0" i="0" u="none" strike="noStrike" kern="1200" cap="none" spc="0" normalizeH="0" baseline="0" noProof="0" dirty="0">
                          <a:ln>
                            <a:noFill/>
                          </a:ln>
                          <a:solidFill>
                            <a:srgbClr val="000000"/>
                          </a:solidFill>
                          <a:effectLst/>
                          <a:uLnTx/>
                          <a:uFillTx/>
                          <a:latin typeface="+mn-lt"/>
                          <a:ea typeface="+mn-ea"/>
                          <a:cs typeface="+mn-cs"/>
                        </a:rPr>
                        <a:t>Планируемое значение показателя по годам реализации</a:t>
                      </a:r>
                    </a:p>
                  </a:txBody>
                  <a:tcPr marL="3729" marR="3729" marT="3729" marB="0" anchor="ctr"/>
                </a:tc>
                <a:tc hMerge="1">
                  <a:txBody>
                    <a:bodyPr/>
                    <a:lstStyle/>
                    <a:p>
                      <a:endParaRPr lang="ru-RU" dirty="0"/>
                    </a:p>
                  </a:txBody>
                  <a:tcPr marL="3729" marR="3729" marT="3729" marB="0" anchor="ctr"/>
                </a:tc>
                <a:tc hMerge="1">
                  <a:txBody>
                    <a:bodyPr/>
                    <a:lstStyle/>
                    <a:p>
                      <a:endParaRPr lang="ru-RU" dirty="0"/>
                    </a:p>
                  </a:txBody>
                  <a:tcPr marL="3729" marR="3729" marT="3729" marB="0" anchor="ctr"/>
                </a:tc>
                <a:extLst>
                  <a:ext uri="{0D108BD9-81ED-4DB2-BD59-A6C34878D82A}">
                    <a16:rowId xmlns:a16="http://schemas.microsoft.com/office/drawing/2014/main" val="3928667412"/>
                  </a:ext>
                </a:extLst>
              </a:tr>
              <a:tr h="163301">
                <a:tc vMerge="1">
                  <a:txBody>
                    <a:bodyPr/>
                    <a:lstStyle/>
                    <a:p>
                      <a:endParaRPr lang="ru-RU"/>
                    </a:p>
                  </a:txBody>
                  <a:tcPr/>
                </a:tc>
                <a:tc vMerge="1">
                  <a:txBody>
                    <a:bodyPr/>
                    <a:lstStyle/>
                    <a:p>
                      <a:endParaRPr lang="ru-RU"/>
                    </a:p>
                  </a:txBody>
                  <a:tcPr/>
                </a:tc>
                <a:tc vMerge="1">
                  <a:txBody>
                    <a:bodyPr/>
                    <a:lstStyle/>
                    <a:p>
                      <a:endParaRPr lang="ru-RU"/>
                    </a:p>
                  </a:txBody>
                  <a:tcPr/>
                </a:tc>
                <a:tc vMerge="1">
                  <a:txBody>
                    <a:bodyPr/>
                    <a:lstStyle/>
                    <a:p>
                      <a:endParaRPr lang="ru-RU"/>
                    </a:p>
                  </a:txBody>
                  <a:tcPr/>
                </a:tc>
                <a:tc vMerge="1">
                  <a:txBody>
                    <a:bodyPr/>
                    <a:lstStyle/>
                    <a:p>
                      <a:endParaRPr lang="ru-RU"/>
                    </a:p>
                  </a:txBody>
                  <a:tcPr/>
                </a:tc>
                <a:tc vMerge="1">
                  <a:txBody>
                    <a:bodyPr/>
                    <a:lstStyle/>
                    <a:p>
                      <a:endParaRPr lang="ru-RU"/>
                    </a:p>
                  </a:txBody>
                  <a:tcPr/>
                </a:tc>
                <a:tc>
                  <a:txBody>
                    <a:bodyPr/>
                    <a:lstStyle/>
                    <a:p>
                      <a:pPr algn="ctr" fontAlgn="ctr"/>
                      <a:r>
                        <a:rPr lang="ru-RU" sz="1050" u="none" strike="noStrike" dirty="0">
                          <a:effectLst/>
                          <a:latin typeface="+mn-lt"/>
                        </a:rPr>
                        <a:t>2023 год</a:t>
                      </a:r>
                      <a:endParaRPr lang="ru-RU" sz="1050" b="0" i="0" u="none" strike="noStrike" dirty="0">
                        <a:solidFill>
                          <a:srgbClr val="000000"/>
                        </a:solidFill>
                        <a:effectLst/>
                        <a:latin typeface="+mn-lt"/>
                      </a:endParaRPr>
                    </a:p>
                  </a:txBody>
                  <a:tcPr marL="3729" marR="3729" marT="3729" marB="0" anchor="ctr"/>
                </a:tc>
                <a:tc>
                  <a:txBody>
                    <a:bodyPr/>
                    <a:lstStyle/>
                    <a:p>
                      <a:pPr algn="ctr" fontAlgn="ctr"/>
                      <a:r>
                        <a:rPr lang="ru-RU" sz="1050" u="none" strike="noStrike" dirty="0">
                          <a:effectLst/>
                          <a:latin typeface="+mn-lt"/>
                        </a:rPr>
                        <a:t>2024 год</a:t>
                      </a:r>
                      <a:endParaRPr lang="ru-RU" sz="1050" b="0" i="0" u="none" strike="noStrike" dirty="0">
                        <a:solidFill>
                          <a:srgbClr val="000000"/>
                        </a:solidFill>
                        <a:effectLst/>
                        <a:latin typeface="+mn-lt"/>
                      </a:endParaRPr>
                    </a:p>
                  </a:txBody>
                  <a:tcPr marL="3729" marR="3729" marT="3729" marB="0" anchor="ctr"/>
                </a:tc>
                <a:tc>
                  <a:txBody>
                    <a:bodyPr/>
                    <a:lstStyle/>
                    <a:p>
                      <a:pPr algn="ctr" fontAlgn="ctr"/>
                      <a:r>
                        <a:rPr lang="ru-RU" sz="1050" u="none" strike="noStrike" dirty="0">
                          <a:effectLst/>
                          <a:latin typeface="+mn-lt"/>
                        </a:rPr>
                        <a:t>2025 год</a:t>
                      </a:r>
                      <a:endParaRPr lang="ru-RU" sz="1050" b="0" i="0" u="none" strike="noStrike" dirty="0">
                        <a:solidFill>
                          <a:srgbClr val="000000"/>
                        </a:solidFill>
                        <a:effectLst/>
                        <a:latin typeface="+mn-lt"/>
                      </a:endParaRPr>
                    </a:p>
                  </a:txBody>
                  <a:tcPr marL="3729" marR="3729" marT="3729" marB="0" anchor="ctr"/>
                </a:tc>
                <a:extLst>
                  <a:ext uri="{0D108BD9-81ED-4DB2-BD59-A6C34878D82A}">
                    <a16:rowId xmlns:a16="http://schemas.microsoft.com/office/drawing/2014/main" val="3698183117"/>
                  </a:ext>
                </a:extLst>
              </a:tr>
              <a:tr h="234510">
                <a:tc>
                  <a:txBody>
                    <a:bodyPr/>
                    <a:lstStyle/>
                    <a:p>
                      <a:pPr algn="l" fontAlgn="ctr"/>
                      <a:r>
                        <a:rPr lang="ru-RU" sz="950" u="none" strike="noStrike">
                          <a:effectLst/>
                        </a:rPr>
                        <a:t>Муниципальная программа «Формирование современной комфортной городской среды»</a:t>
                      </a:r>
                      <a:endParaRPr lang="ru-RU" sz="950" b="1" i="0" u="none" strike="noStrike">
                        <a:solidFill>
                          <a:srgbClr val="000000"/>
                        </a:solidFill>
                        <a:effectLst/>
                        <a:latin typeface="Arial" panose="020B0604020202020204" pitchFamily="34" charset="0"/>
                      </a:endParaRPr>
                    </a:p>
                  </a:txBody>
                  <a:tcPr marL="4600" marR="4600" marT="4600" marB="0" anchor="ctr"/>
                </a:tc>
                <a:tc>
                  <a:txBody>
                    <a:bodyPr/>
                    <a:lstStyle/>
                    <a:p>
                      <a:pPr algn="ctr" fontAlgn="ctr"/>
                      <a:r>
                        <a:rPr lang="ru-RU" sz="950" u="none" strike="noStrike">
                          <a:effectLst/>
                        </a:rPr>
                        <a:t> </a:t>
                      </a:r>
                      <a:endParaRPr lang="ru-RU" sz="950" b="0" i="0" u="none" strike="noStrike">
                        <a:solidFill>
                          <a:srgbClr val="000000"/>
                        </a:solidFill>
                        <a:effectLst/>
                        <a:latin typeface="Arial" panose="020B0604020202020204" pitchFamily="34" charset="0"/>
                      </a:endParaRPr>
                    </a:p>
                  </a:txBody>
                  <a:tcPr marL="4600" marR="4600" marT="4600" marB="0" anchor="ctr"/>
                </a:tc>
                <a:tc>
                  <a:txBody>
                    <a:bodyPr/>
                    <a:lstStyle/>
                    <a:p>
                      <a:pPr algn="ctr" fontAlgn="ctr"/>
                      <a:r>
                        <a:rPr lang="ru-RU" sz="950" u="none" strike="noStrike">
                          <a:effectLst/>
                        </a:rPr>
                        <a:t> </a:t>
                      </a:r>
                      <a:endParaRPr lang="ru-RU" sz="950" b="0" i="0" u="none" strike="noStrike">
                        <a:solidFill>
                          <a:srgbClr val="000000"/>
                        </a:solidFill>
                        <a:effectLst/>
                        <a:latin typeface="Arial" panose="020B0604020202020204" pitchFamily="34" charset="0"/>
                      </a:endParaRPr>
                    </a:p>
                  </a:txBody>
                  <a:tcPr marL="4600" marR="4600" marT="4600" marB="0" anchor="ctr"/>
                </a:tc>
                <a:tc>
                  <a:txBody>
                    <a:bodyPr/>
                    <a:lstStyle/>
                    <a:p>
                      <a:pPr algn="ctr" fontAlgn="ctr"/>
                      <a:r>
                        <a:rPr lang="ru-RU" sz="950" u="none" strike="noStrike">
                          <a:effectLst/>
                        </a:rPr>
                        <a:t> </a:t>
                      </a:r>
                      <a:endParaRPr lang="ru-RU" sz="950" b="0" i="0" u="none" strike="noStrike">
                        <a:solidFill>
                          <a:srgbClr val="000000"/>
                        </a:solidFill>
                        <a:effectLst/>
                        <a:latin typeface="Arial" panose="020B0604020202020204" pitchFamily="34" charset="0"/>
                      </a:endParaRPr>
                    </a:p>
                  </a:txBody>
                  <a:tcPr marL="4600" marR="4600" marT="4600" marB="0" anchor="ctr"/>
                </a:tc>
                <a:tc>
                  <a:txBody>
                    <a:bodyPr/>
                    <a:lstStyle/>
                    <a:p>
                      <a:pPr algn="ctr" fontAlgn="ctr"/>
                      <a:r>
                        <a:rPr lang="ru-RU" sz="950" u="none" strike="noStrike">
                          <a:effectLst/>
                        </a:rPr>
                        <a:t> </a:t>
                      </a:r>
                      <a:endParaRPr lang="ru-RU" sz="950" b="0" i="0" u="none" strike="noStrike">
                        <a:solidFill>
                          <a:srgbClr val="000000"/>
                        </a:solidFill>
                        <a:effectLst/>
                        <a:latin typeface="Arial" panose="020B0604020202020204" pitchFamily="34" charset="0"/>
                      </a:endParaRPr>
                    </a:p>
                  </a:txBody>
                  <a:tcPr marL="4600" marR="4600" marT="4600" marB="0" anchor="ctr"/>
                </a:tc>
                <a:tc>
                  <a:txBody>
                    <a:bodyPr/>
                    <a:lstStyle/>
                    <a:p>
                      <a:pPr algn="ctr" fontAlgn="ctr"/>
                      <a:r>
                        <a:rPr lang="ru-RU" sz="950" u="none" strike="noStrike">
                          <a:effectLst/>
                        </a:rPr>
                        <a:t> </a:t>
                      </a:r>
                      <a:endParaRPr lang="ru-RU" sz="950" b="0" i="0" u="none" strike="noStrike">
                        <a:solidFill>
                          <a:srgbClr val="000000"/>
                        </a:solidFill>
                        <a:effectLst/>
                        <a:latin typeface="Arial" panose="020B0604020202020204" pitchFamily="34" charset="0"/>
                      </a:endParaRPr>
                    </a:p>
                  </a:txBody>
                  <a:tcPr marL="4600" marR="4600" marT="4600" marB="0" anchor="ctr"/>
                </a:tc>
                <a:tc>
                  <a:txBody>
                    <a:bodyPr/>
                    <a:lstStyle/>
                    <a:p>
                      <a:pPr algn="ctr" fontAlgn="ctr"/>
                      <a:r>
                        <a:rPr lang="ru-RU" sz="950" u="none" strike="noStrike">
                          <a:effectLst/>
                        </a:rPr>
                        <a:t> </a:t>
                      </a:r>
                      <a:endParaRPr lang="ru-RU" sz="950" b="0" i="0" u="none" strike="noStrike">
                        <a:solidFill>
                          <a:srgbClr val="000000"/>
                        </a:solidFill>
                        <a:effectLst/>
                        <a:latin typeface="Arial" panose="020B0604020202020204" pitchFamily="34" charset="0"/>
                      </a:endParaRPr>
                    </a:p>
                  </a:txBody>
                  <a:tcPr marL="4600" marR="4600" marT="4600" marB="0" anchor="ctr"/>
                </a:tc>
                <a:tc>
                  <a:txBody>
                    <a:bodyPr/>
                    <a:lstStyle/>
                    <a:p>
                      <a:pPr algn="ctr" fontAlgn="ctr"/>
                      <a:r>
                        <a:rPr lang="ru-RU" sz="950" u="none" strike="noStrike">
                          <a:effectLst/>
                        </a:rPr>
                        <a:t> </a:t>
                      </a:r>
                      <a:endParaRPr lang="ru-RU" sz="950" b="0" i="0" u="none" strike="noStrike">
                        <a:solidFill>
                          <a:srgbClr val="000000"/>
                        </a:solidFill>
                        <a:effectLst/>
                        <a:latin typeface="Calibri" panose="020F0502020204030204" pitchFamily="34" charset="0"/>
                      </a:endParaRPr>
                    </a:p>
                  </a:txBody>
                  <a:tcPr marL="4600" marR="4600" marT="4600" marB="0" anchor="ctr"/>
                </a:tc>
                <a:tc>
                  <a:txBody>
                    <a:bodyPr/>
                    <a:lstStyle/>
                    <a:p>
                      <a:pPr algn="ctr" fontAlgn="ctr"/>
                      <a:r>
                        <a:rPr lang="ru-RU" sz="950" u="none" strike="noStrike">
                          <a:effectLst/>
                        </a:rPr>
                        <a:t> </a:t>
                      </a:r>
                      <a:endParaRPr lang="ru-RU" sz="950" b="0" i="0" u="none" strike="noStrike">
                        <a:solidFill>
                          <a:srgbClr val="000000"/>
                        </a:solidFill>
                        <a:effectLst/>
                        <a:latin typeface="Calibri" panose="020F0502020204030204" pitchFamily="34" charset="0"/>
                      </a:endParaRPr>
                    </a:p>
                  </a:txBody>
                  <a:tcPr marL="4600" marR="4600" marT="4600" marB="0" anchor="ctr"/>
                </a:tc>
                <a:extLst>
                  <a:ext uri="{0D108BD9-81ED-4DB2-BD59-A6C34878D82A}">
                    <a16:rowId xmlns:a16="http://schemas.microsoft.com/office/drawing/2014/main" val="3318042808"/>
                  </a:ext>
                </a:extLst>
              </a:tr>
              <a:tr h="138868">
                <a:tc>
                  <a:txBody>
                    <a:bodyPr/>
                    <a:lstStyle/>
                    <a:p>
                      <a:pPr algn="l" fontAlgn="ctr"/>
                      <a:r>
                        <a:rPr lang="ru-RU" sz="950" u="none" strike="noStrike">
                          <a:effectLst/>
                        </a:rPr>
                        <a:t>Подпрограмма I «Комфортная городская среда»</a:t>
                      </a:r>
                      <a:endParaRPr lang="ru-RU" sz="950" b="1" i="0" u="none" strike="noStrike">
                        <a:solidFill>
                          <a:srgbClr val="000000"/>
                        </a:solidFill>
                        <a:effectLst/>
                        <a:latin typeface="Arial" panose="020B0604020202020204" pitchFamily="34" charset="0"/>
                      </a:endParaRPr>
                    </a:p>
                  </a:txBody>
                  <a:tcPr marL="4600" marR="4600" marT="4600" marB="0" anchor="ctr"/>
                </a:tc>
                <a:tc>
                  <a:txBody>
                    <a:bodyPr/>
                    <a:lstStyle/>
                    <a:p>
                      <a:pPr algn="ctr" fontAlgn="ctr"/>
                      <a:r>
                        <a:rPr lang="ru-RU" sz="950" u="none" strike="noStrike">
                          <a:effectLst/>
                        </a:rPr>
                        <a:t> </a:t>
                      </a:r>
                      <a:endParaRPr lang="ru-RU" sz="950" b="0" i="0" u="none" strike="noStrike">
                        <a:solidFill>
                          <a:srgbClr val="000000"/>
                        </a:solidFill>
                        <a:effectLst/>
                        <a:latin typeface="Arial" panose="020B0604020202020204" pitchFamily="34" charset="0"/>
                      </a:endParaRPr>
                    </a:p>
                  </a:txBody>
                  <a:tcPr marL="4600" marR="4600" marT="4600" marB="0" anchor="ctr"/>
                </a:tc>
                <a:tc>
                  <a:txBody>
                    <a:bodyPr/>
                    <a:lstStyle/>
                    <a:p>
                      <a:pPr algn="ctr" fontAlgn="ctr"/>
                      <a:r>
                        <a:rPr lang="ru-RU" sz="950" u="none" strike="noStrike">
                          <a:effectLst/>
                        </a:rPr>
                        <a:t> </a:t>
                      </a:r>
                      <a:endParaRPr lang="ru-RU" sz="950" b="0" i="0" u="none" strike="noStrike">
                        <a:solidFill>
                          <a:srgbClr val="000000"/>
                        </a:solidFill>
                        <a:effectLst/>
                        <a:latin typeface="Arial" panose="020B0604020202020204" pitchFamily="34" charset="0"/>
                      </a:endParaRPr>
                    </a:p>
                  </a:txBody>
                  <a:tcPr marL="4600" marR="4600" marT="4600" marB="0" anchor="ctr"/>
                </a:tc>
                <a:tc>
                  <a:txBody>
                    <a:bodyPr/>
                    <a:lstStyle/>
                    <a:p>
                      <a:pPr algn="ctr" fontAlgn="ctr"/>
                      <a:r>
                        <a:rPr lang="ru-RU" sz="950" u="none" strike="noStrike">
                          <a:effectLst/>
                        </a:rPr>
                        <a:t> </a:t>
                      </a:r>
                      <a:endParaRPr lang="ru-RU" sz="950" b="0" i="0" u="none" strike="noStrike">
                        <a:solidFill>
                          <a:srgbClr val="000000"/>
                        </a:solidFill>
                        <a:effectLst/>
                        <a:latin typeface="Arial" panose="020B0604020202020204" pitchFamily="34" charset="0"/>
                      </a:endParaRPr>
                    </a:p>
                  </a:txBody>
                  <a:tcPr marL="4600" marR="4600" marT="4600" marB="0" anchor="ctr"/>
                </a:tc>
                <a:tc>
                  <a:txBody>
                    <a:bodyPr/>
                    <a:lstStyle/>
                    <a:p>
                      <a:pPr algn="ctr" fontAlgn="ctr"/>
                      <a:r>
                        <a:rPr lang="ru-RU" sz="950" u="none" strike="noStrike">
                          <a:effectLst/>
                        </a:rPr>
                        <a:t> </a:t>
                      </a:r>
                      <a:endParaRPr lang="ru-RU" sz="950" b="0" i="0" u="none" strike="noStrike">
                        <a:solidFill>
                          <a:srgbClr val="000000"/>
                        </a:solidFill>
                        <a:effectLst/>
                        <a:latin typeface="Arial" panose="020B0604020202020204" pitchFamily="34" charset="0"/>
                      </a:endParaRPr>
                    </a:p>
                  </a:txBody>
                  <a:tcPr marL="4600" marR="4600" marT="4600" marB="0" anchor="ctr"/>
                </a:tc>
                <a:tc>
                  <a:txBody>
                    <a:bodyPr/>
                    <a:lstStyle/>
                    <a:p>
                      <a:pPr algn="ctr" fontAlgn="ctr"/>
                      <a:r>
                        <a:rPr lang="ru-RU" sz="950" u="none" strike="noStrike">
                          <a:effectLst/>
                        </a:rPr>
                        <a:t> </a:t>
                      </a:r>
                      <a:endParaRPr lang="ru-RU" sz="950" b="0" i="0" u="none" strike="noStrike">
                        <a:solidFill>
                          <a:srgbClr val="000000"/>
                        </a:solidFill>
                        <a:effectLst/>
                        <a:latin typeface="Arial" panose="020B0604020202020204" pitchFamily="34" charset="0"/>
                      </a:endParaRPr>
                    </a:p>
                  </a:txBody>
                  <a:tcPr marL="4600" marR="4600" marT="4600" marB="0" anchor="ctr"/>
                </a:tc>
                <a:tc>
                  <a:txBody>
                    <a:bodyPr/>
                    <a:lstStyle/>
                    <a:p>
                      <a:pPr algn="ctr" fontAlgn="ctr"/>
                      <a:r>
                        <a:rPr lang="ru-RU" sz="950" u="none" strike="noStrike">
                          <a:effectLst/>
                        </a:rPr>
                        <a:t> </a:t>
                      </a:r>
                      <a:endParaRPr lang="ru-RU" sz="950" b="0" i="0" u="none" strike="noStrike">
                        <a:solidFill>
                          <a:srgbClr val="000000"/>
                        </a:solidFill>
                        <a:effectLst/>
                        <a:latin typeface="Arial" panose="020B0604020202020204" pitchFamily="34" charset="0"/>
                      </a:endParaRPr>
                    </a:p>
                  </a:txBody>
                  <a:tcPr marL="4600" marR="4600" marT="4600" marB="0" anchor="ctr"/>
                </a:tc>
                <a:tc>
                  <a:txBody>
                    <a:bodyPr/>
                    <a:lstStyle/>
                    <a:p>
                      <a:pPr algn="ctr" fontAlgn="ctr"/>
                      <a:r>
                        <a:rPr lang="ru-RU" sz="950" u="none" strike="noStrike">
                          <a:effectLst/>
                        </a:rPr>
                        <a:t> </a:t>
                      </a:r>
                      <a:endParaRPr lang="ru-RU" sz="950" b="0" i="0" u="none" strike="noStrike">
                        <a:solidFill>
                          <a:srgbClr val="000000"/>
                        </a:solidFill>
                        <a:effectLst/>
                        <a:latin typeface="Calibri" panose="020F0502020204030204" pitchFamily="34" charset="0"/>
                      </a:endParaRPr>
                    </a:p>
                  </a:txBody>
                  <a:tcPr marL="4600" marR="4600" marT="4600" marB="0" anchor="ctr"/>
                </a:tc>
                <a:tc>
                  <a:txBody>
                    <a:bodyPr/>
                    <a:lstStyle/>
                    <a:p>
                      <a:pPr algn="ctr" fontAlgn="ctr"/>
                      <a:r>
                        <a:rPr lang="ru-RU" sz="950" u="none" strike="noStrike">
                          <a:effectLst/>
                        </a:rPr>
                        <a:t> </a:t>
                      </a:r>
                      <a:endParaRPr lang="ru-RU" sz="950" b="0" i="0" u="none" strike="noStrike">
                        <a:solidFill>
                          <a:srgbClr val="000000"/>
                        </a:solidFill>
                        <a:effectLst/>
                        <a:latin typeface="Calibri" panose="020F0502020204030204" pitchFamily="34" charset="0"/>
                      </a:endParaRPr>
                    </a:p>
                  </a:txBody>
                  <a:tcPr marL="4600" marR="4600" marT="4600" marB="0" anchor="ctr"/>
                </a:tc>
                <a:extLst>
                  <a:ext uri="{0D108BD9-81ED-4DB2-BD59-A6C34878D82A}">
                    <a16:rowId xmlns:a16="http://schemas.microsoft.com/office/drawing/2014/main" val="3358973317"/>
                  </a:ext>
                </a:extLst>
              </a:tr>
              <a:tr h="350022">
                <a:tc>
                  <a:txBody>
                    <a:bodyPr/>
                    <a:lstStyle/>
                    <a:p>
                      <a:pPr algn="l" fontAlgn="ctr"/>
                      <a:r>
                        <a:rPr lang="ru-RU" sz="950" u="none" strike="noStrike">
                          <a:effectLst/>
                        </a:rPr>
                        <a:t>Количество созданных и благоустроенных парков культуры и отдыха на территории Московской области</a:t>
                      </a:r>
                      <a:endParaRPr lang="ru-RU" sz="950" b="0" i="0" u="none" strike="noStrike">
                        <a:solidFill>
                          <a:srgbClr val="000000"/>
                        </a:solidFill>
                        <a:effectLst/>
                        <a:latin typeface="Arial" panose="020B0604020202020204" pitchFamily="34" charset="0"/>
                      </a:endParaRPr>
                    </a:p>
                  </a:txBody>
                  <a:tcPr marL="4600" marR="4600" marT="4600" marB="0" anchor="ctr"/>
                </a:tc>
                <a:tc>
                  <a:txBody>
                    <a:bodyPr/>
                    <a:lstStyle/>
                    <a:p>
                      <a:pPr algn="ctr" fontAlgn="ctr"/>
                      <a:r>
                        <a:rPr lang="ru-RU" sz="950" u="none" strike="noStrike">
                          <a:effectLst/>
                        </a:rPr>
                        <a:t>Отраслевой приоритетный показатель</a:t>
                      </a:r>
                      <a:endParaRPr lang="ru-RU" sz="950" b="0" i="0" u="none" strike="noStrike">
                        <a:solidFill>
                          <a:srgbClr val="000000"/>
                        </a:solidFill>
                        <a:effectLst/>
                        <a:latin typeface="Arial" panose="020B0604020202020204" pitchFamily="34" charset="0"/>
                      </a:endParaRPr>
                    </a:p>
                  </a:txBody>
                  <a:tcPr marL="4600" marR="4600" marT="4600" marB="0" anchor="ctr"/>
                </a:tc>
                <a:tc>
                  <a:txBody>
                    <a:bodyPr/>
                    <a:lstStyle/>
                    <a:p>
                      <a:pPr algn="ctr" fontAlgn="ctr"/>
                      <a:r>
                        <a:rPr lang="ru-RU" sz="950" u="none" strike="noStrike">
                          <a:effectLst/>
                        </a:rPr>
                        <a:t>ед.</a:t>
                      </a:r>
                      <a:endParaRPr lang="ru-RU" sz="950" b="0" i="0" u="none" strike="noStrike">
                        <a:solidFill>
                          <a:srgbClr val="000000"/>
                        </a:solidFill>
                        <a:effectLst/>
                        <a:latin typeface="Arial" panose="020B0604020202020204" pitchFamily="34" charset="0"/>
                      </a:endParaRPr>
                    </a:p>
                  </a:txBody>
                  <a:tcPr marL="4600" marR="4600" marT="4600" marB="0" anchor="ctr"/>
                </a:tc>
                <a:tc>
                  <a:txBody>
                    <a:bodyPr/>
                    <a:lstStyle/>
                    <a:p>
                      <a:pPr algn="ctr" fontAlgn="ctr"/>
                      <a:r>
                        <a:rPr lang="ru-RU" sz="950" u="none" strike="noStrike">
                          <a:effectLst/>
                        </a:rPr>
                        <a:t>1</a:t>
                      </a:r>
                      <a:endParaRPr lang="ru-RU" sz="950" b="0" i="0" u="none" strike="noStrike">
                        <a:solidFill>
                          <a:srgbClr val="000000"/>
                        </a:solidFill>
                        <a:effectLst/>
                        <a:latin typeface="Arial" panose="020B0604020202020204" pitchFamily="34" charset="0"/>
                      </a:endParaRPr>
                    </a:p>
                  </a:txBody>
                  <a:tcPr marL="4600" marR="4600" marT="4600" marB="0" anchor="ctr"/>
                </a:tc>
                <a:tc>
                  <a:txBody>
                    <a:bodyPr/>
                    <a:lstStyle/>
                    <a:p>
                      <a:pPr algn="ctr" fontAlgn="ctr"/>
                      <a:r>
                        <a:rPr lang="ru-RU" sz="950" u="none" strike="noStrike">
                          <a:effectLst/>
                        </a:rPr>
                        <a:t>4</a:t>
                      </a:r>
                      <a:endParaRPr lang="ru-RU" sz="950" b="0" i="0" u="none" strike="noStrike">
                        <a:solidFill>
                          <a:srgbClr val="000000"/>
                        </a:solidFill>
                        <a:effectLst/>
                        <a:latin typeface="Arial" panose="020B0604020202020204" pitchFamily="34" charset="0"/>
                      </a:endParaRPr>
                    </a:p>
                  </a:txBody>
                  <a:tcPr marL="4600" marR="4600" marT="4600" marB="0" anchor="ctr"/>
                </a:tc>
                <a:tc>
                  <a:txBody>
                    <a:bodyPr/>
                    <a:lstStyle/>
                    <a:p>
                      <a:pPr algn="ctr" fontAlgn="ctr"/>
                      <a:r>
                        <a:rPr lang="ru-RU" sz="950" u="none" strike="noStrike">
                          <a:effectLst/>
                        </a:rPr>
                        <a:t>4</a:t>
                      </a:r>
                      <a:endParaRPr lang="ru-RU" sz="950" b="0" i="0" u="none" strike="noStrike">
                        <a:solidFill>
                          <a:srgbClr val="000000"/>
                        </a:solidFill>
                        <a:effectLst/>
                        <a:latin typeface="Arial" panose="020B0604020202020204" pitchFamily="34" charset="0"/>
                      </a:endParaRPr>
                    </a:p>
                  </a:txBody>
                  <a:tcPr marL="4600" marR="4600" marT="4600" marB="0" anchor="ctr"/>
                </a:tc>
                <a:tc>
                  <a:txBody>
                    <a:bodyPr/>
                    <a:lstStyle/>
                    <a:p>
                      <a:pPr algn="ctr" fontAlgn="ctr"/>
                      <a:r>
                        <a:rPr lang="ru-RU" sz="950" u="none" strike="noStrike">
                          <a:effectLst/>
                        </a:rPr>
                        <a:t>4</a:t>
                      </a:r>
                      <a:endParaRPr lang="ru-RU" sz="950" b="0" i="0" u="none" strike="noStrike">
                        <a:solidFill>
                          <a:srgbClr val="000000"/>
                        </a:solidFill>
                        <a:effectLst/>
                        <a:latin typeface="Arial" panose="020B0604020202020204" pitchFamily="34" charset="0"/>
                      </a:endParaRPr>
                    </a:p>
                  </a:txBody>
                  <a:tcPr marL="4600" marR="4600" marT="4600" marB="0" anchor="ctr"/>
                </a:tc>
                <a:tc>
                  <a:txBody>
                    <a:bodyPr/>
                    <a:lstStyle/>
                    <a:p>
                      <a:pPr algn="ctr" fontAlgn="ctr"/>
                      <a:r>
                        <a:rPr lang="ru-RU" sz="950" u="none" strike="noStrike">
                          <a:effectLst/>
                        </a:rPr>
                        <a:t>4</a:t>
                      </a:r>
                      <a:endParaRPr lang="ru-RU" sz="950" b="0" i="0" u="none" strike="noStrike">
                        <a:solidFill>
                          <a:srgbClr val="000000"/>
                        </a:solidFill>
                        <a:effectLst/>
                        <a:latin typeface="Arial" panose="020B0604020202020204" pitchFamily="34" charset="0"/>
                      </a:endParaRPr>
                    </a:p>
                  </a:txBody>
                  <a:tcPr marL="4600" marR="4600" marT="4600" marB="0" anchor="ctr"/>
                </a:tc>
                <a:tc>
                  <a:txBody>
                    <a:bodyPr/>
                    <a:lstStyle/>
                    <a:p>
                      <a:pPr algn="ctr" fontAlgn="ctr"/>
                      <a:r>
                        <a:rPr lang="ru-RU" sz="950" u="none" strike="noStrike">
                          <a:effectLst/>
                        </a:rPr>
                        <a:t>4</a:t>
                      </a:r>
                      <a:endParaRPr lang="ru-RU" sz="950" b="0" i="0" u="none" strike="noStrike">
                        <a:solidFill>
                          <a:srgbClr val="000000"/>
                        </a:solidFill>
                        <a:effectLst/>
                        <a:latin typeface="Arial" panose="020B0604020202020204" pitchFamily="34" charset="0"/>
                      </a:endParaRPr>
                    </a:p>
                  </a:txBody>
                  <a:tcPr marL="4600" marR="4600" marT="4600" marB="0" anchor="ctr"/>
                </a:tc>
                <a:extLst>
                  <a:ext uri="{0D108BD9-81ED-4DB2-BD59-A6C34878D82A}">
                    <a16:rowId xmlns:a16="http://schemas.microsoft.com/office/drawing/2014/main" val="563294084"/>
                  </a:ext>
                </a:extLst>
              </a:tr>
              <a:tr h="581045">
                <a:tc>
                  <a:txBody>
                    <a:bodyPr/>
                    <a:lstStyle/>
                    <a:p>
                      <a:pPr algn="l" fontAlgn="ctr"/>
                      <a:r>
                        <a:rPr lang="ru-RU" sz="950" u="none" strike="noStrike" dirty="0">
                          <a:effectLst/>
                        </a:rPr>
                        <a:t>Площадь устраненных дефектов асфальтового покрытия дворовых территорий, в том числе проездов на дворовых территорий, в том числе внутриквартальных проездов в рамках проведения ямочного ремонта</a:t>
                      </a:r>
                      <a:endParaRPr lang="ru-RU" sz="950" b="0" i="0" u="none" strike="noStrike" dirty="0">
                        <a:solidFill>
                          <a:srgbClr val="000000"/>
                        </a:solidFill>
                        <a:effectLst/>
                        <a:latin typeface="Arial" panose="020B0604020202020204" pitchFamily="34" charset="0"/>
                      </a:endParaRPr>
                    </a:p>
                  </a:txBody>
                  <a:tcPr marL="4600" marR="4600" marT="4600" marB="0" anchor="ctr"/>
                </a:tc>
                <a:tc>
                  <a:txBody>
                    <a:bodyPr/>
                    <a:lstStyle/>
                    <a:p>
                      <a:pPr algn="ctr" fontAlgn="ctr"/>
                      <a:r>
                        <a:rPr lang="ru-RU" sz="950" u="none" strike="noStrike">
                          <a:effectLst/>
                        </a:rPr>
                        <a:t>Отраслевой приоритетный показатель</a:t>
                      </a:r>
                      <a:endParaRPr lang="ru-RU" sz="950" b="0" i="0" u="none" strike="noStrike">
                        <a:solidFill>
                          <a:srgbClr val="000000"/>
                        </a:solidFill>
                        <a:effectLst/>
                        <a:latin typeface="Arial" panose="020B0604020202020204" pitchFamily="34" charset="0"/>
                      </a:endParaRPr>
                    </a:p>
                  </a:txBody>
                  <a:tcPr marL="4600" marR="4600" marT="4600" marB="0" anchor="ctr"/>
                </a:tc>
                <a:tc>
                  <a:txBody>
                    <a:bodyPr/>
                    <a:lstStyle/>
                    <a:p>
                      <a:pPr algn="ctr" fontAlgn="ctr"/>
                      <a:r>
                        <a:rPr lang="ru-RU" sz="950" u="none" strike="noStrike">
                          <a:effectLst/>
                        </a:rPr>
                        <a:t>кв.м.</a:t>
                      </a:r>
                      <a:endParaRPr lang="ru-RU" sz="950" b="0" i="0" u="none" strike="noStrike">
                        <a:solidFill>
                          <a:srgbClr val="000000"/>
                        </a:solidFill>
                        <a:effectLst/>
                        <a:latin typeface="Arial" panose="020B0604020202020204" pitchFamily="34" charset="0"/>
                      </a:endParaRPr>
                    </a:p>
                  </a:txBody>
                  <a:tcPr marL="4600" marR="4600" marT="4600" marB="0" anchor="ctr"/>
                </a:tc>
                <a:tc>
                  <a:txBody>
                    <a:bodyPr/>
                    <a:lstStyle/>
                    <a:p>
                      <a:pPr algn="ctr" fontAlgn="ctr"/>
                      <a:r>
                        <a:rPr lang="ru-RU" sz="950" u="none" strike="noStrike">
                          <a:effectLst/>
                        </a:rPr>
                        <a:t>0</a:t>
                      </a:r>
                      <a:endParaRPr lang="ru-RU" sz="950" b="0" i="0" u="none" strike="noStrike">
                        <a:solidFill>
                          <a:srgbClr val="000000"/>
                        </a:solidFill>
                        <a:effectLst/>
                        <a:latin typeface="Arial" panose="020B0604020202020204" pitchFamily="34" charset="0"/>
                      </a:endParaRPr>
                    </a:p>
                  </a:txBody>
                  <a:tcPr marL="4600" marR="4600" marT="4600" marB="0" anchor="ct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ru-RU" sz="1000" b="0" i="0" u="none" strike="noStrike" dirty="0">
                          <a:solidFill>
                            <a:srgbClr val="000000"/>
                          </a:solidFill>
                          <a:effectLst/>
                          <a:latin typeface="+mn-lt"/>
                        </a:rPr>
                        <a:t>2517,53</a:t>
                      </a:r>
                    </a:p>
                  </a:txBody>
                  <a:tcPr marL="4600" marR="4600" marT="4600" marB="0" anchor="ctr"/>
                </a:tc>
                <a:tc>
                  <a:txBody>
                    <a:bodyPr/>
                    <a:lstStyle/>
                    <a:p>
                      <a:pPr algn="ctr" fontAlgn="ctr"/>
                      <a:r>
                        <a:rPr lang="ru-RU" sz="950" u="none" strike="noStrike" dirty="0">
                          <a:effectLst/>
                        </a:rPr>
                        <a:t>402</a:t>
                      </a:r>
                      <a:endParaRPr lang="ru-RU" sz="950" b="0" i="0" u="none" strike="noStrike" dirty="0">
                        <a:solidFill>
                          <a:srgbClr val="000000"/>
                        </a:solidFill>
                        <a:effectLst/>
                        <a:latin typeface="Arial" panose="020B0604020202020204" pitchFamily="34" charset="0"/>
                      </a:endParaRPr>
                    </a:p>
                  </a:txBody>
                  <a:tcPr marL="4600" marR="4600" marT="4600" marB="0" anchor="ctr"/>
                </a:tc>
                <a:tc>
                  <a:txBody>
                    <a:bodyPr/>
                    <a:lstStyle/>
                    <a:p>
                      <a:pPr algn="ctr" fontAlgn="ctr"/>
                      <a:r>
                        <a:rPr lang="ru-RU" sz="950" u="none" strike="noStrike">
                          <a:effectLst/>
                        </a:rPr>
                        <a:t>0</a:t>
                      </a:r>
                      <a:endParaRPr lang="ru-RU" sz="950" b="0" i="0" u="none" strike="noStrike">
                        <a:solidFill>
                          <a:srgbClr val="000000"/>
                        </a:solidFill>
                        <a:effectLst/>
                        <a:latin typeface="Arial" panose="020B0604020202020204" pitchFamily="34" charset="0"/>
                      </a:endParaRPr>
                    </a:p>
                  </a:txBody>
                  <a:tcPr marL="4600" marR="4600" marT="4600" marB="0" anchor="ctr"/>
                </a:tc>
                <a:tc>
                  <a:txBody>
                    <a:bodyPr/>
                    <a:lstStyle/>
                    <a:p>
                      <a:pPr algn="ctr" fontAlgn="ctr"/>
                      <a:r>
                        <a:rPr lang="ru-RU" sz="950" u="none" strike="noStrike">
                          <a:effectLst/>
                        </a:rPr>
                        <a:t>0</a:t>
                      </a:r>
                      <a:endParaRPr lang="ru-RU" sz="950" b="0" i="0" u="none" strike="noStrike">
                        <a:solidFill>
                          <a:srgbClr val="000000"/>
                        </a:solidFill>
                        <a:effectLst/>
                        <a:latin typeface="Arial" panose="020B0604020202020204" pitchFamily="34" charset="0"/>
                      </a:endParaRPr>
                    </a:p>
                  </a:txBody>
                  <a:tcPr marL="4600" marR="4600" marT="4600" marB="0" anchor="ctr"/>
                </a:tc>
                <a:tc>
                  <a:txBody>
                    <a:bodyPr/>
                    <a:lstStyle/>
                    <a:p>
                      <a:pPr algn="ctr" fontAlgn="ctr"/>
                      <a:r>
                        <a:rPr lang="ru-RU" sz="950" u="none" strike="noStrike">
                          <a:effectLst/>
                        </a:rPr>
                        <a:t>0</a:t>
                      </a:r>
                      <a:endParaRPr lang="ru-RU" sz="950" b="0" i="0" u="none" strike="noStrike">
                        <a:solidFill>
                          <a:srgbClr val="000000"/>
                        </a:solidFill>
                        <a:effectLst/>
                        <a:latin typeface="Arial" panose="020B0604020202020204" pitchFamily="34" charset="0"/>
                      </a:endParaRPr>
                    </a:p>
                  </a:txBody>
                  <a:tcPr marL="4600" marR="4600" marT="4600" marB="0" anchor="ctr"/>
                </a:tc>
                <a:extLst>
                  <a:ext uri="{0D108BD9-81ED-4DB2-BD59-A6C34878D82A}">
                    <a16:rowId xmlns:a16="http://schemas.microsoft.com/office/drawing/2014/main" val="4239338842"/>
                  </a:ext>
                </a:extLst>
              </a:tr>
              <a:tr h="350022">
                <a:tc>
                  <a:txBody>
                    <a:bodyPr/>
                    <a:lstStyle/>
                    <a:p>
                      <a:pPr algn="l" fontAlgn="ctr"/>
                      <a:r>
                        <a:rPr lang="ru-RU" sz="950" u="none" strike="noStrike" dirty="0">
                          <a:effectLst/>
                        </a:rPr>
                        <a:t>Количество установленных контейнерных площадок</a:t>
                      </a:r>
                      <a:endParaRPr lang="ru-RU" sz="950" b="0" i="0" u="none" strike="noStrike" dirty="0">
                        <a:solidFill>
                          <a:srgbClr val="000000"/>
                        </a:solidFill>
                        <a:effectLst/>
                        <a:latin typeface="Arial" panose="020B0604020202020204" pitchFamily="34" charset="0"/>
                      </a:endParaRPr>
                    </a:p>
                  </a:txBody>
                  <a:tcPr marL="4600" marR="4600" marT="4600" marB="0" anchor="ctr"/>
                </a:tc>
                <a:tc>
                  <a:txBody>
                    <a:bodyPr/>
                    <a:lstStyle/>
                    <a:p>
                      <a:pPr algn="ctr" fontAlgn="ctr"/>
                      <a:r>
                        <a:rPr lang="ru-RU" sz="950" u="none" strike="noStrike">
                          <a:effectLst/>
                        </a:rPr>
                        <a:t>Показатель муниципальной программы</a:t>
                      </a:r>
                      <a:endParaRPr lang="ru-RU" sz="950" b="0" i="0" u="none" strike="noStrike">
                        <a:solidFill>
                          <a:srgbClr val="000000"/>
                        </a:solidFill>
                        <a:effectLst/>
                        <a:latin typeface="Arial" panose="020B0604020202020204" pitchFamily="34" charset="0"/>
                      </a:endParaRPr>
                    </a:p>
                  </a:txBody>
                  <a:tcPr marL="4600" marR="4600" marT="4600" marB="0" anchor="ctr"/>
                </a:tc>
                <a:tc>
                  <a:txBody>
                    <a:bodyPr/>
                    <a:lstStyle/>
                    <a:p>
                      <a:pPr algn="ctr" fontAlgn="ctr"/>
                      <a:r>
                        <a:rPr lang="ru-RU" sz="950" u="none" strike="noStrike">
                          <a:effectLst/>
                        </a:rPr>
                        <a:t>ед.</a:t>
                      </a:r>
                      <a:endParaRPr lang="ru-RU" sz="950" b="0" i="0" u="none" strike="noStrike">
                        <a:solidFill>
                          <a:srgbClr val="000000"/>
                        </a:solidFill>
                        <a:effectLst/>
                        <a:latin typeface="Arial" panose="020B0604020202020204" pitchFamily="34" charset="0"/>
                      </a:endParaRPr>
                    </a:p>
                  </a:txBody>
                  <a:tcPr marL="4600" marR="4600" marT="4600" marB="0" anchor="ctr"/>
                </a:tc>
                <a:tc>
                  <a:txBody>
                    <a:bodyPr/>
                    <a:lstStyle/>
                    <a:p>
                      <a:pPr algn="ctr" fontAlgn="ctr"/>
                      <a:r>
                        <a:rPr lang="ru-RU" sz="950" u="none" strike="noStrike">
                          <a:effectLst/>
                        </a:rPr>
                        <a:t>0</a:t>
                      </a:r>
                      <a:endParaRPr lang="ru-RU" sz="950" b="0" i="0" u="none" strike="noStrike">
                        <a:solidFill>
                          <a:srgbClr val="000000"/>
                        </a:solidFill>
                        <a:effectLst/>
                        <a:latin typeface="Arial" panose="020B0604020202020204" pitchFamily="34" charset="0"/>
                      </a:endParaRPr>
                    </a:p>
                  </a:txBody>
                  <a:tcPr marL="4600" marR="4600" marT="4600" marB="0" anchor="ctr"/>
                </a:tc>
                <a:tc>
                  <a:txBody>
                    <a:bodyPr/>
                    <a:lstStyle/>
                    <a:p>
                      <a:pPr algn="ctr" fontAlgn="ctr"/>
                      <a:r>
                        <a:rPr lang="ru-RU" sz="950" b="0" i="0" u="none" strike="noStrike" dirty="0">
                          <a:solidFill>
                            <a:srgbClr val="000000"/>
                          </a:solidFill>
                          <a:effectLst/>
                          <a:latin typeface="Arial" panose="020B0604020202020204" pitchFamily="34" charset="0"/>
                        </a:rPr>
                        <a:t>75</a:t>
                      </a:r>
                    </a:p>
                  </a:txBody>
                  <a:tcPr marL="4600" marR="4600" marT="4600" marB="0" anchor="ctr"/>
                </a:tc>
                <a:tc>
                  <a:txBody>
                    <a:bodyPr/>
                    <a:lstStyle/>
                    <a:p>
                      <a:pPr algn="ctr" fontAlgn="ctr"/>
                      <a:r>
                        <a:rPr lang="ru-RU" sz="950" u="none" strike="noStrike" dirty="0">
                          <a:effectLst/>
                        </a:rPr>
                        <a:t>0</a:t>
                      </a:r>
                      <a:endParaRPr lang="ru-RU" sz="950" b="0" i="0" u="none" strike="noStrike" dirty="0">
                        <a:solidFill>
                          <a:srgbClr val="000000"/>
                        </a:solidFill>
                        <a:effectLst/>
                        <a:latin typeface="Arial" panose="020B0604020202020204" pitchFamily="34" charset="0"/>
                      </a:endParaRPr>
                    </a:p>
                  </a:txBody>
                  <a:tcPr marL="4600" marR="4600" marT="4600" marB="0" anchor="ctr"/>
                </a:tc>
                <a:tc>
                  <a:txBody>
                    <a:bodyPr/>
                    <a:lstStyle/>
                    <a:p>
                      <a:pPr algn="ctr" fontAlgn="ctr"/>
                      <a:r>
                        <a:rPr lang="ru-RU" sz="950" u="none" strike="noStrike">
                          <a:effectLst/>
                        </a:rPr>
                        <a:t>0</a:t>
                      </a:r>
                      <a:endParaRPr lang="ru-RU" sz="950" b="0" i="0" u="none" strike="noStrike">
                        <a:solidFill>
                          <a:srgbClr val="000000"/>
                        </a:solidFill>
                        <a:effectLst/>
                        <a:latin typeface="Arial" panose="020B0604020202020204" pitchFamily="34" charset="0"/>
                      </a:endParaRPr>
                    </a:p>
                  </a:txBody>
                  <a:tcPr marL="4600" marR="4600" marT="4600" marB="0" anchor="ctr"/>
                </a:tc>
                <a:tc>
                  <a:txBody>
                    <a:bodyPr/>
                    <a:lstStyle/>
                    <a:p>
                      <a:pPr algn="ctr" fontAlgn="ctr"/>
                      <a:r>
                        <a:rPr lang="ru-RU" sz="950" u="none" strike="noStrike">
                          <a:effectLst/>
                        </a:rPr>
                        <a:t>0</a:t>
                      </a:r>
                      <a:endParaRPr lang="ru-RU" sz="950" b="0" i="0" u="none" strike="noStrike">
                        <a:solidFill>
                          <a:srgbClr val="000000"/>
                        </a:solidFill>
                        <a:effectLst/>
                        <a:latin typeface="Arial" panose="020B0604020202020204" pitchFamily="34" charset="0"/>
                      </a:endParaRPr>
                    </a:p>
                  </a:txBody>
                  <a:tcPr marL="4600" marR="4600" marT="4600" marB="0" anchor="ctr"/>
                </a:tc>
                <a:tc>
                  <a:txBody>
                    <a:bodyPr/>
                    <a:lstStyle/>
                    <a:p>
                      <a:pPr algn="ctr" fontAlgn="ctr"/>
                      <a:r>
                        <a:rPr lang="ru-RU" sz="950" u="none" strike="noStrike">
                          <a:effectLst/>
                        </a:rPr>
                        <a:t>0</a:t>
                      </a:r>
                      <a:endParaRPr lang="ru-RU" sz="950" b="0" i="0" u="none" strike="noStrike">
                        <a:solidFill>
                          <a:srgbClr val="000000"/>
                        </a:solidFill>
                        <a:effectLst/>
                        <a:latin typeface="Arial" panose="020B0604020202020204" pitchFamily="34" charset="0"/>
                      </a:endParaRPr>
                    </a:p>
                  </a:txBody>
                  <a:tcPr marL="4600" marR="4600" marT="4600" marB="0" anchor="ctr"/>
                </a:tc>
                <a:extLst>
                  <a:ext uri="{0D108BD9-81ED-4DB2-BD59-A6C34878D82A}">
                    <a16:rowId xmlns:a16="http://schemas.microsoft.com/office/drawing/2014/main" val="175800271"/>
                  </a:ext>
                </a:extLst>
              </a:tr>
              <a:tr h="350022">
                <a:tc>
                  <a:txBody>
                    <a:bodyPr/>
                    <a:lstStyle/>
                    <a:p>
                      <a:pPr algn="l" fontAlgn="ctr"/>
                      <a:r>
                        <a:rPr lang="ru-RU" sz="950" u="none" strike="noStrike" dirty="0">
                          <a:effectLst/>
                        </a:rPr>
                        <a:t>Количество установленных детских игровых площадок в парках культуры и отдыха</a:t>
                      </a:r>
                      <a:endParaRPr lang="ru-RU" sz="950" b="0" i="0" u="none" strike="noStrike" dirty="0">
                        <a:solidFill>
                          <a:srgbClr val="000000"/>
                        </a:solidFill>
                        <a:effectLst/>
                        <a:latin typeface="Arial" panose="020B0604020202020204" pitchFamily="34" charset="0"/>
                      </a:endParaRPr>
                    </a:p>
                  </a:txBody>
                  <a:tcPr marL="4600" marR="4600" marT="4600" marB="0" anchor="ctr"/>
                </a:tc>
                <a:tc>
                  <a:txBody>
                    <a:bodyPr/>
                    <a:lstStyle/>
                    <a:p>
                      <a:pPr algn="ctr" fontAlgn="ctr"/>
                      <a:r>
                        <a:rPr lang="ru-RU" sz="950" u="none" strike="noStrike">
                          <a:effectLst/>
                        </a:rPr>
                        <a:t>Отраслевой приоритетный показатель</a:t>
                      </a:r>
                      <a:endParaRPr lang="ru-RU" sz="950" b="0" i="0" u="none" strike="noStrike">
                        <a:solidFill>
                          <a:srgbClr val="000000"/>
                        </a:solidFill>
                        <a:effectLst/>
                        <a:latin typeface="Arial" panose="020B0604020202020204" pitchFamily="34" charset="0"/>
                      </a:endParaRPr>
                    </a:p>
                  </a:txBody>
                  <a:tcPr marL="4600" marR="4600" marT="4600" marB="0" anchor="ctr"/>
                </a:tc>
                <a:tc>
                  <a:txBody>
                    <a:bodyPr/>
                    <a:lstStyle/>
                    <a:p>
                      <a:pPr algn="ctr" fontAlgn="ctr"/>
                      <a:r>
                        <a:rPr lang="ru-RU" sz="950" u="none" strike="noStrike">
                          <a:effectLst/>
                        </a:rPr>
                        <a:t>Единица</a:t>
                      </a:r>
                      <a:endParaRPr lang="ru-RU" sz="950" b="0" i="0" u="none" strike="noStrike">
                        <a:solidFill>
                          <a:srgbClr val="000000"/>
                        </a:solidFill>
                        <a:effectLst/>
                        <a:latin typeface="Arial" panose="020B0604020202020204" pitchFamily="34" charset="0"/>
                      </a:endParaRPr>
                    </a:p>
                  </a:txBody>
                  <a:tcPr marL="4600" marR="4600" marT="4600" marB="0" anchor="ctr"/>
                </a:tc>
                <a:tc>
                  <a:txBody>
                    <a:bodyPr/>
                    <a:lstStyle/>
                    <a:p>
                      <a:pPr algn="ctr" fontAlgn="ctr"/>
                      <a:r>
                        <a:rPr lang="ru-RU" sz="950" u="none" strike="noStrike">
                          <a:effectLst/>
                        </a:rPr>
                        <a:t>-</a:t>
                      </a:r>
                      <a:endParaRPr lang="ru-RU" sz="950" b="0" i="0" u="none" strike="noStrike">
                        <a:solidFill>
                          <a:srgbClr val="000000"/>
                        </a:solidFill>
                        <a:effectLst/>
                        <a:latin typeface="Arial" panose="020B0604020202020204" pitchFamily="34" charset="0"/>
                      </a:endParaRPr>
                    </a:p>
                  </a:txBody>
                  <a:tcPr marL="4600" marR="4600" marT="4600" marB="0" anchor="ctr"/>
                </a:tc>
                <a:tc>
                  <a:txBody>
                    <a:bodyPr/>
                    <a:lstStyle/>
                    <a:p>
                      <a:pPr algn="ctr" fontAlgn="ctr"/>
                      <a:r>
                        <a:rPr lang="ru-RU" sz="950" u="none" strike="noStrike" dirty="0">
                          <a:effectLst/>
                        </a:rPr>
                        <a:t>1</a:t>
                      </a:r>
                      <a:endParaRPr lang="ru-RU" sz="950" b="0" i="0" u="none" strike="noStrike" dirty="0">
                        <a:solidFill>
                          <a:srgbClr val="000000"/>
                        </a:solidFill>
                        <a:effectLst/>
                        <a:latin typeface="Arial" panose="020B0604020202020204" pitchFamily="34" charset="0"/>
                      </a:endParaRPr>
                    </a:p>
                  </a:txBody>
                  <a:tcPr marL="4600" marR="4600" marT="4600" marB="0" anchor="ctr"/>
                </a:tc>
                <a:tc>
                  <a:txBody>
                    <a:bodyPr/>
                    <a:lstStyle/>
                    <a:p>
                      <a:pPr algn="ctr" fontAlgn="ctr"/>
                      <a:r>
                        <a:rPr lang="ru-RU" sz="950" u="none" strike="noStrike" dirty="0">
                          <a:effectLst/>
                        </a:rPr>
                        <a:t>2</a:t>
                      </a:r>
                      <a:endParaRPr lang="ru-RU" sz="950" b="0" i="0" u="none" strike="noStrike" dirty="0">
                        <a:solidFill>
                          <a:srgbClr val="000000"/>
                        </a:solidFill>
                        <a:effectLst/>
                        <a:latin typeface="Arial" panose="020B0604020202020204" pitchFamily="34" charset="0"/>
                      </a:endParaRPr>
                    </a:p>
                  </a:txBody>
                  <a:tcPr marL="4600" marR="4600" marT="4600" marB="0" anchor="ctr"/>
                </a:tc>
                <a:tc>
                  <a:txBody>
                    <a:bodyPr/>
                    <a:lstStyle/>
                    <a:p>
                      <a:pPr algn="ctr" fontAlgn="ctr"/>
                      <a:r>
                        <a:rPr lang="ru-RU" sz="950" u="none" strike="noStrike" dirty="0">
                          <a:effectLst/>
                        </a:rPr>
                        <a:t>0</a:t>
                      </a:r>
                      <a:endParaRPr lang="ru-RU" sz="950" b="0" i="0" u="none" strike="noStrike" dirty="0">
                        <a:solidFill>
                          <a:srgbClr val="000000"/>
                        </a:solidFill>
                        <a:effectLst/>
                        <a:latin typeface="Arial" panose="020B0604020202020204" pitchFamily="34" charset="0"/>
                      </a:endParaRPr>
                    </a:p>
                  </a:txBody>
                  <a:tcPr marL="4600" marR="4600" marT="4600" marB="0" anchor="ctr"/>
                </a:tc>
                <a:tc>
                  <a:txBody>
                    <a:bodyPr/>
                    <a:lstStyle/>
                    <a:p>
                      <a:pPr algn="ctr" fontAlgn="ctr"/>
                      <a:r>
                        <a:rPr lang="ru-RU" sz="950" b="0" i="0" u="none" strike="noStrike" dirty="0">
                          <a:solidFill>
                            <a:srgbClr val="000000"/>
                          </a:solidFill>
                          <a:effectLst/>
                          <a:latin typeface="Arial" panose="020B0604020202020204" pitchFamily="34" charset="0"/>
                        </a:rPr>
                        <a:t>0</a:t>
                      </a:r>
                    </a:p>
                  </a:txBody>
                  <a:tcPr marL="4600" marR="4600" marT="4600" marB="0" anchor="ctr"/>
                </a:tc>
                <a:tc>
                  <a:txBody>
                    <a:bodyPr/>
                    <a:lstStyle/>
                    <a:p>
                      <a:pPr algn="ctr" fontAlgn="ctr"/>
                      <a:r>
                        <a:rPr lang="ru-RU" sz="950" u="none" strike="noStrike" dirty="0">
                          <a:effectLst/>
                        </a:rPr>
                        <a:t>0</a:t>
                      </a:r>
                      <a:endParaRPr lang="ru-RU" sz="950" b="0" i="0" u="none" strike="noStrike" dirty="0">
                        <a:solidFill>
                          <a:srgbClr val="000000"/>
                        </a:solidFill>
                        <a:effectLst/>
                        <a:latin typeface="Arial" panose="020B0604020202020204" pitchFamily="34" charset="0"/>
                      </a:endParaRPr>
                    </a:p>
                  </a:txBody>
                  <a:tcPr marL="4600" marR="4600" marT="4600" marB="0" anchor="ctr"/>
                </a:tc>
                <a:extLst>
                  <a:ext uri="{0D108BD9-81ED-4DB2-BD59-A6C34878D82A}">
                    <a16:rowId xmlns:a16="http://schemas.microsoft.com/office/drawing/2014/main" val="4220697391"/>
                  </a:ext>
                </a:extLst>
              </a:tr>
              <a:tr h="465533">
                <a:tc>
                  <a:txBody>
                    <a:bodyPr/>
                    <a:lstStyle/>
                    <a:p>
                      <a:pPr algn="l" fontAlgn="ctr"/>
                      <a:r>
                        <a:rPr lang="ru-RU" sz="950" u="none" strike="noStrike" dirty="0">
                          <a:effectLst/>
                        </a:rPr>
                        <a:t>2021 Количество объектов электросетевого хозяйства и систем наружного освещения, на которых реализованы мероприятия по устройству и капитальному ремонту</a:t>
                      </a:r>
                      <a:endParaRPr lang="ru-RU" sz="950" b="0" i="0" u="none" strike="noStrike" dirty="0">
                        <a:solidFill>
                          <a:srgbClr val="000000"/>
                        </a:solidFill>
                        <a:effectLst/>
                        <a:latin typeface="Arial" panose="020B0604020202020204" pitchFamily="34" charset="0"/>
                      </a:endParaRPr>
                    </a:p>
                  </a:txBody>
                  <a:tcPr marL="4600" marR="4600" marT="4600" marB="0" anchor="ctr"/>
                </a:tc>
                <a:tc>
                  <a:txBody>
                    <a:bodyPr/>
                    <a:lstStyle/>
                    <a:p>
                      <a:pPr algn="ctr" fontAlgn="ctr"/>
                      <a:r>
                        <a:rPr lang="ru-RU" sz="950" u="none" strike="noStrike">
                          <a:effectLst/>
                        </a:rPr>
                        <a:t>Отраслевой приоритетный показатель</a:t>
                      </a:r>
                      <a:endParaRPr lang="ru-RU" sz="950" b="0" i="0" u="none" strike="noStrike">
                        <a:solidFill>
                          <a:srgbClr val="000000"/>
                        </a:solidFill>
                        <a:effectLst/>
                        <a:latin typeface="Arial" panose="020B0604020202020204" pitchFamily="34" charset="0"/>
                      </a:endParaRPr>
                    </a:p>
                  </a:txBody>
                  <a:tcPr marL="4600" marR="4600" marT="4600" marB="0" anchor="ctr"/>
                </a:tc>
                <a:tc>
                  <a:txBody>
                    <a:bodyPr/>
                    <a:lstStyle/>
                    <a:p>
                      <a:pPr algn="ctr" fontAlgn="ctr"/>
                      <a:r>
                        <a:rPr lang="ru-RU" sz="950" u="none" strike="noStrike">
                          <a:effectLst/>
                        </a:rPr>
                        <a:t>Единица</a:t>
                      </a:r>
                      <a:endParaRPr lang="ru-RU" sz="950" b="0" i="0" u="none" strike="noStrike">
                        <a:solidFill>
                          <a:srgbClr val="000000"/>
                        </a:solidFill>
                        <a:effectLst/>
                        <a:latin typeface="Arial" panose="020B0604020202020204" pitchFamily="34" charset="0"/>
                      </a:endParaRPr>
                    </a:p>
                  </a:txBody>
                  <a:tcPr marL="4600" marR="4600" marT="4600" marB="0" anchor="ctr"/>
                </a:tc>
                <a:tc>
                  <a:txBody>
                    <a:bodyPr/>
                    <a:lstStyle/>
                    <a:p>
                      <a:pPr algn="ctr" fontAlgn="ctr"/>
                      <a:r>
                        <a:rPr lang="ru-RU" sz="950" u="none" strike="noStrike">
                          <a:effectLst/>
                        </a:rPr>
                        <a:t>7</a:t>
                      </a:r>
                      <a:endParaRPr lang="ru-RU" sz="950" b="0" i="0" u="none" strike="noStrike">
                        <a:solidFill>
                          <a:srgbClr val="000000"/>
                        </a:solidFill>
                        <a:effectLst/>
                        <a:latin typeface="Arial" panose="020B0604020202020204" pitchFamily="34" charset="0"/>
                      </a:endParaRPr>
                    </a:p>
                  </a:txBody>
                  <a:tcPr marL="4600" marR="4600" marT="4600" marB="0" anchor="ctr"/>
                </a:tc>
                <a:tc>
                  <a:txBody>
                    <a:bodyPr/>
                    <a:lstStyle/>
                    <a:p>
                      <a:pPr algn="ctr" fontAlgn="ctr"/>
                      <a:r>
                        <a:rPr lang="ru-RU" sz="950" u="none" strike="noStrike">
                          <a:effectLst/>
                        </a:rPr>
                        <a:t>0</a:t>
                      </a:r>
                      <a:endParaRPr lang="ru-RU" sz="950" b="0" i="0" u="none" strike="noStrike">
                        <a:solidFill>
                          <a:srgbClr val="000000"/>
                        </a:solidFill>
                        <a:effectLst/>
                        <a:latin typeface="Arial" panose="020B0604020202020204" pitchFamily="34" charset="0"/>
                      </a:endParaRPr>
                    </a:p>
                  </a:txBody>
                  <a:tcPr marL="4600" marR="4600" marT="4600" marB="0" anchor="ctr"/>
                </a:tc>
                <a:tc>
                  <a:txBody>
                    <a:bodyPr/>
                    <a:lstStyle/>
                    <a:p>
                      <a:pPr algn="ctr" fontAlgn="ctr"/>
                      <a:r>
                        <a:rPr lang="ru-RU" sz="950" u="none" strike="noStrike">
                          <a:effectLst/>
                        </a:rPr>
                        <a:t>0</a:t>
                      </a:r>
                      <a:endParaRPr lang="ru-RU" sz="950" b="0" i="0" u="none" strike="noStrike">
                        <a:solidFill>
                          <a:srgbClr val="000000"/>
                        </a:solidFill>
                        <a:effectLst/>
                        <a:latin typeface="Arial" panose="020B0604020202020204" pitchFamily="34" charset="0"/>
                      </a:endParaRPr>
                    </a:p>
                  </a:txBody>
                  <a:tcPr marL="4600" marR="4600" marT="4600" marB="0" anchor="ctr"/>
                </a:tc>
                <a:tc>
                  <a:txBody>
                    <a:bodyPr/>
                    <a:lstStyle/>
                    <a:p>
                      <a:pPr algn="ctr" fontAlgn="ctr"/>
                      <a:r>
                        <a:rPr lang="ru-RU" sz="950" u="none" strike="noStrike">
                          <a:effectLst/>
                        </a:rPr>
                        <a:t>0</a:t>
                      </a:r>
                      <a:endParaRPr lang="ru-RU" sz="950" b="0" i="0" u="none" strike="noStrike">
                        <a:solidFill>
                          <a:srgbClr val="000000"/>
                        </a:solidFill>
                        <a:effectLst/>
                        <a:latin typeface="Arial" panose="020B0604020202020204" pitchFamily="34" charset="0"/>
                      </a:endParaRPr>
                    </a:p>
                  </a:txBody>
                  <a:tcPr marL="4600" marR="4600" marT="4600" marB="0" anchor="ctr"/>
                </a:tc>
                <a:tc>
                  <a:txBody>
                    <a:bodyPr/>
                    <a:lstStyle/>
                    <a:p>
                      <a:pPr algn="ctr" fontAlgn="ctr"/>
                      <a:r>
                        <a:rPr lang="ru-RU" sz="950" u="none" strike="noStrike">
                          <a:effectLst/>
                        </a:rPr>
                        <a:t>0</a:t>
                      </a:r>
                      <a:endParaRPr lang="ru-RU" sz="950" b="0" i="0" u="none" strike="noStrike">
                        <a:solidFill>
                          <a:srgbClr val="000000"/>
                        </a:solidFill>
                        <a:effectLst/>
                        <a:latin typeface="Arial" panose="020B0604020202020204" pitchFamily="34" charset="0"/>
                      </a:endParaRPr>
                    </a:p>
                  </a:txBody>
                  <a:tcPr marL="4600" marR="4600" marT="4600" marB="0" anchor="ctr"/>
                </a:tc>
                <a:tc>
                  <a:txBody>
                    <a:bodyPr/>
                    <a:lstStyle/>
                    <a:p>
                      <a:pPr algn="ctr" fontAlgn="ctr"/>
                      <a:r>
                        <a:rPr lang="ru-RU" sz="950" u="none" strike="noStrike">
                          <a:effectLst/>
                        </a:rPr>
                        <a:t>0</a:t>
                      </a:r>
                      <a:endParaRPr lang="ru-RU" sz="950" b="0" i="0" u="none" strike="noStrike">
                        <a:solidFill>
                          <a:srgbClr val="000000"/>
                        </a:solidFill>
                        <a:effectLst/>
                        <a:latin typeface="Arial" panose="020B0604020202020204" pitchFamily="34" charset="0"/>
                      </a:endParaRPr>
                    </a:p>
                  </a:txBody>
                  <a:tcPr marL="4600" marR="4600" marT="4600" marB="0" anchor="ctr"/>
                </a:tc>
                <a:extLst>
                  <a:ext uri="{0D108BD9-81ED-4DB2-BD59-A6C34878D82A}">
                    <a16:rowId xmlns:a16="http://schemas.microsoft.com/office/drawing/2014/main" val="2958595656"/>
                  </a:ext>
                </a:extLst>
              </a:tr>
              <a:tr h="350022">
                <a:tc>
                  <a:txBody>
                    <a:bodyPr/>
                    <a:lstStyle/>
                    <a:p>
                      <a:pPr algn="l" fontAlgn="ctr"/>
                      <a:r>
                        <a:rPr lang="ru-RU" sz="950" u="none" strike="noStrike" dirty="0">
                          <a:effectLst/>
                        </a:rPr>
                        <a:t>Создание и ремонт пешеходных коммуникаций</a:t>
                      </a:r>
                      <a:endParaRPr lang="ru-RU" sz="950" b="0" i="0" u="none" strike="noStrike" dirty="0">
                        <a:solidFill>
                          <a:srgbClr val="000000"/>
                        </a:solidFill>
                        <a:effectLst/>
                        <a:latin typeface="Arial" panose="020B0604020202020204" pitchFamily="34" charset="0"/>
                      </a:endParaRPr>
                    </a:p>
                  </a:txBody>
                  <a:tcPr marL="4600" marR="4600" marT="4600" marB="0" anchor="ctr"/>
                </a:tc>
                <a:tc>
                  <a:txBody>
                    <a:bodyPr/>
                    <a:lstStyle/>
                    <a:p>
                      <a:pPr algn="ctr" fontAlgn="ctr"/>
                      <a:r>
                        <a:rPr lang="ru-RU" sz="950" u="none" strike="noStrike">
                          <a:effectLst/>
                        </a:rPr>
                        <a:t>Отраслевой приоритетный показатель</a:t>
                      </a:r>
                      <a:endParaRPr lang="ru-RU" sz="950" b="0" i="0" u="none" strike="noStrike">
                        <a:solidFill>
                          <a:srgbClr val="000000"/>
                        </a:solidFill>
                        <a:effectLst/>
                        <a:latin typeface="Arial" panose="020B0604020202020204" pitchFamily="34" charset="0"/>
                      </a:endParaRPr>
                    </a:p>
                  </a:txBody>
                  <a:tcPr marL="4600" marR="4600" marT="4600" marB="0" anchor="ctr"/>
                </a:tc>
                <a:tc>
                  <a:txBody>
                    <a:bodyPr/>
                    <a:lstStyle/>
                    <a:p>
                      <a:pPr algn="ctr" fontAlgn="ctr"/>
                      <a:r>
                        <a:rPr lang="ru-RU" sz="950" u="none" strike="noStrike">
                          <a:effectLst/>
                        </a:rPr>
                        <a:t>Единица</a:t>
                      </a:r>
                      <a:endParaRPr lang="ru-RU" sz="950" b="0" i="0" u="none" strike="noStrike">
                        <a:solidFill>
                          <a:srgbClr val="000000"/>
                        </a:solidFill>
                        <a:effectLst/>
                        <a:latin typeface="Arial" panose="020B0604020202020204" pitchFamily="34" charset="0"/>
                      </a:endParaRPr>
                    </a:p>
                  </a:txBody>
                  <a:tcPr marL="4600" marR="4600" marT="4600" marB="0" anchor="ctr"/>
                </a:tc>
                <a:tc>
                  <a:txBody>
                    <a:bodyPr/>
                    <a:lstStyle/>
                    <a:p>
                      <a:pPr algn="ctr" fontAlgn="ctr"/>
                      <a:r>
                        <a:rPr lang="ru-RU" sz="950" u="none" strike="noStrike">
                          <a:effectLst/>
                        </a:rPr>
                        <a:t>-</a:t>
                      </a:r>
                      <a:endParaRPr lang="ru-RU" sz="950" b="0" i="0" u="none" strike="noStrike">
                        <a:solidFill>
                          <a:srgbClr val="000000"/>
                        </a:solidFill>
                        <a:effectLst/>
                        <a:latin typeface="Arial" panose="020B0604020202020204" pitchFamily="34" charset="0"/>
                      </a:endParaRPr>
                    </a:p>
                  </a:txBody>
                  <a:tcPr marL="4600" marR="4600" marT="4600" marB="0" anchor="ctr"/>
                </a:tc>
                <a:tc>
                  <a:txBody>
                    <a:bodyPr/>
                    <a:lstStyle/>
                    <a:p>
                      <a:pPr algn="ctr" fontAlgn="ctr"/>
                      <a:r>
                        <a:rPr lang="ru-RU" sz="950" b="0" i="0" u="none" strike="noStrike" dirty="0">
                          <a:solidFill>
                            <a:srgbClr val="000000"/>
                          </a:solidFill>
                          <a:effectLst/>
                          <a:latin typeface="Arial" panose="020B0604020202020204" pitchFamily="34" charset="0"/>
                        </a:rPr>
                        <a:t>12</a:t>
                      </a:r>
                    </a:p>
                  </a:txBody>
                  <a:tcPr marL="4600" marR="4600" marT="4600" marB="0" anchor="ctr"/>
                </a:tc>
                <a:tc>
                  <a:txBody>
                    <a:bodyPr/>
                    <a:lstStyle/>
                    <a:p>
                      <a:pPr algn="ctr" fontAlgn="ctr"/>
                      <a:r>
                        <a:rPr lang="ru-RU" sz="950" u="none" strike="noStrike" dirty="0">
                          <a:effectLst/>
                        </a:rPr>
                        <a:t>-</a:t>
                      </a:r>
                      <a:endParaRPr lang="ru-RU" sz="950" b="0" i="0" u="none" strike="noStrike" dirty="0">
                        <a:solidFill>
                          <a:srgbClr val="000000"/>
                        </a:solidFill>
                        <a:effectLst/>
                        <a:latin typeface="Arial" panose="020B0604020202020204" pitchFamily="34" charset="0"/>
                      </a:endParaRPr>
                    </a:p>
                  </a:txBody>
                  <a:tcPr marL="4600" marR="4600" marT="4600" marB="0" anchor="ctr"/>
                </a:tc>
                <a:tc>
                  <a:txBody>
                    <a:bodyPr/>
                    <a:lstStyle/>
                    <a:p>
                      <a:pPr algn="ctr" fontAlgn="ctr"/>
                      <a:r>
                        <a:rPr lang="ru-RU" sz="950" u="none" strike="noStrike">
                          <a:effectLst/>
                        </a:rPr>
                        <a:t>-</a:t>
                      </a:r>
                      <a:endParaRPr lang="ru-RU" sz="950" b="0" i="0" u="none" strike="noStrike">
                        <a:solidFill>
                          <a:srgbClr val="000000"/>
                        </a:solidFill>
                        <a:effectLst/>
                        <a:latin typeface="Arial" panose="020B0604020202020204" pitchFamily="34" charset="0"/>
                      </a:endParaRPr>
                    </a:p>
                  </a:txBody>
                  <a:tcPr marL="4600" marR="4600" marT="4600" marB="0" anchor="ctr"/>
                </a:tc>
                <a:tc>
                  <a:txBody>
                    <a:bodyPr/>
                    <a:lstStyle/>
                    <a:p>
                      <a:pPr algn="ctr" fontAlgn="ctr"/>
                      <a:r>
                        <a:rPr lang="ru-RU" sz="950" u="none" strike="noStrike">
                          <a:effectLst/>
                        </a:rPr>
                        <a:t>-</a:t>
                      </a:r>
                      <a:endParaRPr lang="ru-RU" sz="950" b="0" i="0" u="none" strike="noStrike">
                        <a:solidFill>
                          <a:srgbClr val="000000"/>
                        </a:solidFill>
                        <a:effectLst/>
                        <a:latin typeface="Arial" panose="020B0604020202020204" pitchFamily="34" charset="0"/>
                      </a:endParaRPr>
                    </a:p>
                  </a:txBody>
                  <a:tcPr marL="4600" marR="4600" marT="4600" marB="0" anchor="ctr"/>
                </a:tc>
                <a:tc>
                  <a:txBody>
                    <a:bodyPr/>
                    <a:lstStyle/>
                    <a:p>
                      <a:pPr algn="ctr" fontAlgn="ctr"/>
                      <a:r>
                        <a:rPr lang="ru-RU" sz="950" u="none" strike="noStrike">
                          <a:effectLst/>
                        </a:rPr>
                        <a:t>-</a:t>
                      </a:r>
                      <a:endParaRPr lang="ru-RU" sz="950" b="0" i="0" u="none" strike="noStrike">
                        <a:solidFill>
                          <a:srgbClr val="000000"/>
                        </a:solidFill>
                        <a:effectLst/>
                        <a:latin typeface="Arial" panose="020B0604020202020204" pitchFamily="34" charset="0"/>
                      </a:endParaRPr>
                    </a:p>
                  </a:txBody>
                  <a:tcPr marL="4600" marR="4600" marT="4600" marB="0" anchor="ctr"/>
                </a:tc>
                <a:extLst>
                  <a:ext uri="{0D108BD9-81ED-4DB2-BD59-A6C34878D82A}">
                    <a16:rowId xmlns:a16="http://schemas.microsoft.com/office/drawing/2014/main" val="3461650008"/>
                  </a:ext>
                </a:extLst>
              </a:tr>
              <a:tr h="350022">
                <a:tc>
                  <a:txBody>
                    <a:bodyPr/>
                    <a:lstStyle/>
                    <a:p>
                      <a:pPr algn="l" fontAlgn="ctr"/>
                      <a:r>
                        <a:rPr lang="ru-RU" sz="950" u="none" strike="noStrike" dirty="0">
                          <a:effectLst/>
                        </a:rPr>
                        <a:t>Приобретение дополнительного оборудования, техники</a:t>
                      </a:r>
                      <a:endParaRPr lang="ru-RU" sz="950" b="0" i="0" u="none" strike="noStrike" dirty="0">
                        <a:solidFill>
                          <a:srgbClr val="000000"/>
                        </a:solidFill>
                        <a:effectLst/>
                        <a:latin typeface="Arial" panose="020B0604020202020204" pitchFamily="34" charset="0"/>
                      </a:endParaRPr>
                    </a:p>
                  </a:txBody>
                  <a:tcPr marL="4600" marR="4600" marT="4600" marB="0" anchor="ctr"/>
                </a:tc>
                <a:tc>
                  <a:txBody>
                    <a:bodyPr/>
                    <a:lstStyle/>
                    <a:p>
                      <a:pPr algn="ctr" fontAlgn="ctr"/>
                      <a:r>
                        <a:rPr lang="ru-RU" sz="950" u="none" strike="noStrike">
                          <a:effectLst/>
                        </a:rPr>
                        <a:t>Отраслевой приоритетный показатель</a:t>
                      </a:r>
                      <a:endParaRPr lang="ru-RU" sz="950" b="0" i="0" u="none" strike="noStrike">
                        <a:solidFill>
                          <a:srgbClr val="000000"/>
                        </a:solidFill>
                        <a:effectLst/>
                        <a:latin typeface="Arial" panose="020B0604020202020204" pitchFamily="34" charset="0"/>
                      </a:endParaRPr>
                    </a:p>
                  </a:txBody>
                  <a:tcPr marL="4600" marR="4600" marT="4600" marB="0" anchor="ctr"/>
                </a:tc>
                <a:tc>
                  <a:txBody>
                    <a:bodyPr/>
                    <a:lstStyle/>
                    <a:p>
                      <a:pPr algn="ctr" fontAlgn="ctr"/>
                      <a:r>
                        <a:rPr lang="ru-RU" sz="950" u="none" strike="noStrike">
                          <a:effectLst/>
                        </a:rPr>
                        <a:t>Единица</a:t>
                      </a:r>
                      <a:endParaRPr lang="ru-RU" sz="950" b="0" i="0" u="none" strike="noStrike">
                        <a:solidFill>
                          <a:srgbClr val="000000"/>
                        </a:solidFill>
                        <a:effectLst/>
                        <a:latin typeface="Arial" panose="020B0604020202020204" pitchFamily="34" charset="0"/>
                      </a:endParaRPr>
                    </a:p>
                  </a:txBody>
                  <a:tcPr marL="4600" marR="4600" marT="4600" marB="0" anchor="ctr"/>
                </a:tc>
                <a:tc>
                  <a:txBody>
                    <a:bodyPr/>
                    <a:lstStyle/>
                    <a:p>
                      <a:pPr algn="ctr" fontAlgn="ctr"/>
                      <a:r>
                        <a:rPr lang="ru-RU" sz="950" u="none" strike="noStrike">
                          <a:effectLst/>
                        </a:rPr>
                        <a:t>2</a:t>
                      </a:r>
                      <a:endParaRPr lang="ru-RU" sz="950" b="0" i="0" u="none" strike="noStrike">
                        <a:solidFill>
                          <a:srgbClr val="000000"/>
                        </a:solidFill>
                        <a:effectLst/>
                        <a:latin typeface="Arial" panose="020B0604020202020204" pitchFamily="34" charset="0"/>
                      </a:endParaRPr>
                    </a:p>
                  </a:txBody>
                  <a:tcPr marL="4600" marR="4600" marT="4600" marB="0" anchor="ctr"/>
                </a:tc>
                <a:tc>
                  <a:txBody>
                    <a:bodyPr/>
                    <a:lstStyle/>
                    <a:p>
                      <a:pPr algn="ctr" fontAlgn="ctr"/>
                      <a:r>
                        <a:rPr lang="ru-RU" sz="950" u="none" strike="noStrike" dirty="0">
                          <a:effectLst/>
                        </a:rPr>
                        <a:t>0</a:t>
                      </a:r>
                      <a:endParaRPr lang="ru-RU" sz="950" b="0" i="0" u="none" strike="noStrike" dirty="0">
                        <a:solidFill>
                          <a:srgbClr val="000000"/>
                        </a:solidFill>
                        <a:effectLst/>
                        <a:latin typeface="Arial" panose="020B0604020202020204" pitchFamily="34" charset="0"/>
                      </a:endParaRPr>
                    </a:p>
                  </a:txBody>
                  <a:tcPr marL="4600" marR="4600" marT="4600" marB="0" anchor="ctr"/>
                </a:tc>
                <a:tc>
                  <a:txBody>
                    <a:bodyPr/>
                    <a:lstStyle/>
                    <a:p>
                      <a:pPr algn="ctr" fontAlgn="ctr"/>
                      <a:r>
                        <a:rPr lang="ru-RU" sz="950" u="none" strike="noStrike">
                          <a:effectLst/>
                        </a:rPr>
                        <a:t>0</a:t>
                      </a:r>
                      <a:endParaRPr lang="ru-RU" sz="950" b="0" i="0" u="none" strike="noStrike">
                        <a:solidFill>
                          <a:srgbClr val="000000"/>
                        </a:solidFill>
                        <a:effectLst/>
                        <a:latin typeface="Arial" panose="020B0604020202020204" pitchFamily="34" charset="0"/>
                      </a:endParaRPr>
                    </a:p>
                  </a:txBody>
                  <a:tcPr marL="4600" marR="4600" marT="4600" marB="0" anchor="ctr"/>
                </a:tc>
                <a:tc>
                  <a:txBody>
                    <a:bodyPr/>
                    <a:lstStyle/>
                    <a:p>
                      <a:pPr algn="ctr" fontAlgn="ctr"/>
                      <a:r>
                        <a:rPr lang="ru-RU" sz="950" u="none" strike="noStrike">
                          <a:effectLst/>
                        </a:rPr>
                        <a:t>0</a:t>
                      </a:r>
                      <a:endParaRPr lang="ru-RU" sz="950" b="0" i="0" u="none" strike="noStrike">
                        <a:solidFill>
                          <a:srgbClr val="000000"/>
                        </a:solidFill>
                        <a:effectLst/>
                        <a:latin typeface="Arial" panose="020B0604020202020204" pitchFamily="34" charset="0"/>
                      </a:endParaRPr>
                    </a:p>
                  </a:txBody>
                  <a:tcPr marL="4600" marR="4600" marT="4600" marB="0" anchor="ctr"/>
                </a:tc>
                <a:tc>
                  <a:txBody>
                    <a:bodyPr/>
                    <a:lstStyle/>
                    <a:p>
                      <a:pPr algn="ctr" fontAlgn="ctr"/>
                      <a:r>
                        <a:rPr lang="ru-RU" sz="950" u="none" strike="noStrike">
                          <a:effectLst/>
                        </a:rPr>
                        <a:t>0</a:t>
                      </a:r>
                      <a:endParaRPr lang="ru-RU" sz="950" b="0" i="0" u="none" strike="noStrike">
                        <a:solidFill>
                          <a:srgbClr val="000000"/>
                        </a:solidFill>
                        <a:effectLst/>
                        <a:latin typeface="Arial" panose="020B0604020202020204" pitchFamily="34" charset="0"/>
                      </a:endParaRPr>
                    </a:p>
                  </a:txBody>
                  <a:tcPr marL="4600" marR="4600" marT="4600" marB="0" anchor="ctr"/>
                </a:tc>
                <a:tc>
                  <a:txBody>
                    <a:bodyPr/>
                    <a:lstStyle/>
                    <a:p>
                      <a:pPr algn="ctr" fontAlgn="ctr"/>
                      <a:r>
                        <a:rPr lang="ru-RU" sz="950" u="none" strike="noStrike">
                          <a:effectLst/>
                        </a:rPr>
                        <a:t>0</a:t>
                      </a:r>
                      <a:endParaRPr lang="ru-RU" sz="950" b="0" i="0" u="none" strike="noStrike">
                        <a:solidFill>
                          <a:srgbClr val="000000"/>
                        </a:solidFill>
                        <a:effectLst/>
                        <a:latin typeface="Arial" panose="020B0604020202020204" pitchFamily="34" charset="0"/>
                      </a:endParaRPr>
                    </a:p>
                  </a:txBody>
                  <a:tcPr marL="4600" marR="4600" marT="4600" marB="0" anchor="ctr"/>
                </a:tc>
                <a:extLst>
                  <a:ext uri="{0D108BD9-81ED-4DB2-BD59-A6C34878D82A}">
                    <a16:rowId xmlns:a16="http://schemas.microsoft.com/office/drawing/2014/main" val="3506517505"/>
                  </a:ext>
                </a:extLst>
              </a:tr>
              <a:tr h="696557">
                <a:tc>
                  <a:txBody>
                    <a:bodyPr/>
                    <a:lstStyle/>
                    <a:p>
                      <a:pPr algn="l" fontAlgn="ctr"/>
                      <a:r>
                        <a:rPr lang="ru-RU" sz="950" u="none" strike="noStrike" dirty="0">
                          <a:effectLst/>
                        </a:rPr>
                        <a:t>Количество закупленных декоративных, и (или) технологических, и (или) планировочных, и (или) конструктивных устройств и (или) оформления, применяемые как составные части благоустройства территорий, и (или) техники, и (или) средств малой механизации для содержания территорий.</a:t>
                      </a:r>
                      <a:endParaRPr lang="ru-RU" sz="950" b="0" i="0" u="none" strike="noStrike" dirty="0">
                        <a:solidFill>
                          <a:srgbClr val="000000"/>
                        </a:solidFill>
                        <a:effectLst/>
                        <a:latin typeface="Arial" panose="020B0604020202020204" pitchFamily="34" charset="0"/>
                      </a:endParaRPr>
                    </a:p>
                  </a:txBody>
                  <a:tcPr marL="4600" marR="4600" marT="4600" marB="0" anchor="ctr"/>
                </a:tc>
                <a:tc>
                  <a:txBody>
                    <a:bodyPr/>
                    <a:lstStyle/>
                    <a:p>
                      <a:pPr algn="ctr" fontAlgn="ctr"/>
                      <a:r>
                        <a:rPr lang="ru-RU" sz="950" u="none" strike="noStrike">
                          <a:effectLst/>
                        </a:rPr>
                        <a:t>Отраслевой приоритетный показатель</a:t>
                      </a:r>
                      <a:endParaRPr lang="ru-RU" sz="950" b="0" i="0" u="none" strike="noStrike">
                        <a:solidFill>
                          <a:srgbClr val="000000"/>
                        </a:solidFill>
                        <a:effectLst/>
                        <a:latin typeface="Arial" panose="020B0604020202020204" pitchFamily="34" charset="0"/>
                      </a:endParaRPr>
                    </a:p>
                  </a:txBody>
                  <a:tcPr marL="4600" marR="4600" marT="4600" marB="0" anchor="ctr"/>
                </a:tc>
                <a:tc>
                  <a:txBody>
                    <a:bodyPr/>
                    <a:lstStyle/>
                    <a:p>
                      <a:pPr algn="ctr" fontAlgn="ctr"/>
                      <a:r>
                        <a:rPr lang="ru-RU" sz="950" u="none" strike="noStrike">
                          <a:effectLst/>
                        </a:rPr>
                        <a:t>штука</a:t>
                      </a:r>
                      <a:endParaRPr lang="ru-RU" sz="950" b="0" i="0" u="none" strike="noStrike">
                        <a:solidFill>
                          <a:srgbClr val="000000"/>
                        </a:solidFill>
                        <a:effectLst/>
                        <a:latin typeface="Arial" panose="020B0604020202020204" pitchFamily="34" charset="0"/>
                      </a:endParaRPr>
                    </a:p>
                  </a:txBody>
                  <a:tcPr marL="4600" marR="4600" marT="4600" marB="0" anchor="ctr"/>
                </a:tc>
                <a:tc>
                  <a:txBody>
                    <a:bodyPr/>
                    <a:lstStyle/>
                    <a:p>
                      <a:pPr algn="ctr" fontAlgn="ctr"/>
                      <a:r>
                        <a:rPr lang="ru-RU" sz="950" u="none" strike="noStrike">
                          <a:effectLst/>
                        </a:rPr>
                        <a:t>-</a:t>
                      </a:r>
                      <a:endParaRPr lang="ru-RU" sz="950" b="0" i="0" u="none" strike="noStrike">
                        <a:solidFill>
                          <a:srgbClr val="000000"/>
                        </a:solidFill>
                        <a:effectLst/>
                        <a:latin typeface="Arial" panose="020B0604020202020204" pitchFamily="34" charset="0"/>
                      </a:endParaRPr>
                    </a:p>
                  </a:txBody>
                  <a:tcPr marL="4600" marR="4600" marT="4600" marB="0" anchor="ctr"/>
                </a:tc>
                <a:tc>
                  <a:txBody>
                    <a:bodyPr/>
                    <a:lstStyle/>
                    <a:p>
                      <a:pPr algn="ctr" fontAlgn="ctr"/>
                      <a:r>
                        <a:rPr lang="ru-RU" sz="950" b="0" i="0" u="none" strike="noStrike" dirty="0">
                          <a:solidFill>
                            <a:srgbClr val="000000"/>
                          </a:solidFill>
                          <a:effectLst/>
                          <a:latin typeface="Arial" panose="020B0604020202020204" pitchFamily="34" charset="0"/>
                        </a:rPr>
                        <a:t>35</a:t>
                      </a:r>
                    </a:p>
                  </a:txBody>
                  <a:tcPr marL="4600" marR="4600" marT="4600" marB="0" anchor="ctr"/>
                </a:tc>
                <a:tc>
                  <a:txBody>
                    <a:bodyPr/>
                    <a:lstStyle/>
                    <a:p>
                      <a:pPr algn="ctr" fontAlgn="ctr"/>
                      <a:r>
                        <a:rPr lang="ru-RU" sz="950" u="none" strike="noStrike" dirty="0">
                          <a:effectLst/>
                        </a:rPr>
                        <a:t>-</a:t>
                      </a:r>
                      <a:endParaRPr lang="ru-RU" sz="950" b="0" i="0" u="none" strike="noStrike" dirty="0">
                        <a:solidFill>
                          <a:srgbClr val="000000"/>
                        </a:solidFill>
                        <a:effectLst/>
                        <a:latin typeface="Arial" panose="020B0604020202020204" pitchFamily="34" charset="0"/>
                      </a:endParaRPr>
                    </a:p>
                  </a:txBody>
                  <a:tcPr marL="4600" marR="4600" marT="4600" marB="0" anchor="ctr"/>
                </a:tc>
                <a:tc>
                  <a:txBody>
                    <a:bodyPr/>
                    <a:lstStyle/>
                    <a:p>
                      <a:pPr algn="ctr" fontAlgn="ctr"/>
                      <a:r>
                        <a:rPr lang="ru-RU" sz="950" u="none" strike="noStrike">
                          <a:effectLst/>
                        </a:rPr>
                        <a:t>-</a:t>
                      </a:r>
                      <a:endParaRPr lang="ru-RU" sz="950" b="0" i="0" u="none" strike="noStrike">
                        <a:solidFill>
                          <a:srgbClr val="000000"/>
                        </a:solidFill>
                        <a:effectLst/>
                        <a:latin typeface="Arial" panose="020B0604020202020204" pitchFamily="34" charset="0"/>
                      </a:endParaRPr>
                    </a:p>
                  </a:txBody>
                  <a:tcPr marL="4600" marR="4600" marT="4600" marB="0" anchor="ctr"/>
                </a:tc>
                <a:tc>
                  <a:txBody>
                    <a:bodyPr/>
                    <a:lstStyle/>
                    <a:p>
                      <a:pPr algn="ctr" fontAlgn="ctr"/>
                      <a:r>
                        <a:rPr lang="ru-RU" sz="950" u="none" strike="noStrike">
                          <a:effectLst/>
                        </a:rPr>
                        <a:t>-</a:t>
                      </a:r>
                      <a:endParaRPr lang="ru-RU" sz="950" b="0" i="0" u="none" strike="noStrike">
                        <a:solidFill>
                          <a:srgbClr val="000000"/>
                        </a:solidFill>
                        <a:effectLst/>
                        <a:latin typeface="Arial" panose="020B0604020202020204" pitchFamily="34" charset="0"/>
                      </a:endParaRPr>
                    </a:p>
                  </a:txBody>
                  <a:tcPr marL="4600" marR="4600" marT="4600" marB="0" anchor="ctr"/>
                </a:tc>
                <a:tc>
                  <a:txBody>
                    <a:bodyPr/>
                    <a:lstStyle/>
                    <a:p>
                      <a:pPr algn="ctr" fontAlgn="ctr"/>
                      <a:r>
                        <a:rPr lang="ru-RU" sz="950" u="none" strike="noStrike">
                          <a:effectLst/>
                        </a:rPr>
                        <a:t>-</a:t>
                      </a:r>
                      <a:endParaRPr lang="ru-RU" sz="950" b="0" i="0" u="none" strike="noStrike">
                        <a:solidFill>
                          <a:srgbClr val="000000"/>
                        </a:solidFill>
                        <a:effectLst/>
                        <a:latin typeface="Arial" panose="020B0604020202020204" pitchFamily="34" charset="0"/>
                      </a:endParaRPr>
                    </a:p>
                  </a:txBody>
                  <a:tcPr marL="4600" marR="4600" marT="4600" marB="0" anchor="ctr"/>
                </a:tc>
                <a:extLst>
                  <a:ext uri="{0D108BD9-81ED-4DB2-BD59-A6C34878D82A}">
                    <a16:rowId xmlns:a16="http://schemas.microsoft.com/office/drawing/2014/main" val="2336059415"/>
                  </a:ext>
                </a:extLst>
              </a:tr>
              <a:tr h="350022">
                <a:tc>
                  <a:txBody>
                    <a:bodyPr/>
                    <a:lstStyle/>
                    <a:p>
                      <a:pPr algn="l" fontAlgn="ctr"/>
                      <a:r>
                        <a:rPr lang="ru-RU" sz="950" u="none" strike="noStrike" dirty="0">
                          <a:effectLst/>
                        </a:rPr>
                        <a:t>Проведение экспертно-консультационной услуги по проверке сметной документации на устройство контейнерных площадок</a:t>
                      </a:r>
                      <a:endParaRPr lang="ru-RU" sz="950" b="0" i="0" u="none" strike="noStrike" dirty="0">
                        <a:solidFill>
                          <a:srgbClr val="000000"/>
                        </a:solidFill>
                        <a:effectLst/>
                        <a:latin typeface="Arial" panose="020B0604020202020204" pitchFamily="34" charset="0"/>
                      </a:endParaRPr>
                    </a:p>
                  </a:txBody>
                  <a:tcPr marL="4600" marR="4600" marT="4600" marB="0" anchor="ctr"/>
                </a:tc>
                <a:tc>
                  <a:txBody>
                    <a:bodyPr/>
                    <a:lstStyle/>
                    <a:p>
                      <a:pPr algn="ctr" fontAlgn="ctr"/>
                      <a:r>
                        <a:rPr lang="ru-RU" sz="950" u="none" strike="noStrike">
                          <a:effectLst/>
                        </a:rPr>
                        <a:t>Показатель муниципальной программы</a:t>
                      </a:r>
                      <a:endParaRPr lang="ru-RU" sz="950" b="0" i="0" u="none" strike="noStrike">
                        <a:solidFill>
                          <a:srgbClr val="000000"/>
                        </a:solidFill>
                        <a:effectLst/>
                        <a:latin typeface="Arial" panose="020B0604020202020204" pitchFamily="34" charset="0"/>
                      </a:endParaRPr>
                    </a:p>
                  </a:txBody>
                  <a:tcPr marL="4600" marR="4600" marT="4600" marB="0" anchor="ctr"/>
                </a:tc>
                <a:tc>
                  <a:txBody>
                    <a:bodyPr/>
                    <a:lstStyle/>
                    <a:p>
                      <a:pPr algn="ctr" fontAlgn="ctr"/>
                      <a:r>
                        <a:rPr lang="ru-RU" sz="950" u="none" strike="noStrike">
                          <a:effectLst/>
                        </a:rPr>
                        <a:t>штука</a:t>
                      </a:r>
                      <a:endParaRPr lang="ru-RU" sz="950" b="0" i="0" u="none" strike="noStrike">
                        <a:solidFill>
                          <a:srgbClr val="000000"/>
                        </a:solidFill>
                        <a:effectLst/>
                        <a:latin typeface="Arial" panose="020B0604020202020204" pitchFamily="34" charset="0"/>
                      </a:endParaRPr>
                    </a:p>
                  </a:txBody>
                  <a:tcPr marL="4600" marR="4600" marT="4600" marB="0" anchor="ctr"/>
                </a:tc>
                <a:tc>
                  <a:txBody>
                    <a:bodyPr/>
                    <a:lstStyle/>
                    <a:p>
                      <a:pPr algn="ctr" fontAlgn="ctr"/>
                      <a:r>
                        <a:rPr lang="ru-RU" sz="950" u="none" strike="noStrike">
                          <a:effectLst/>
                        </a:rPr>
                        <a:t>-</a:t>
                      </a:r>
                      <a:endParaRPr lang="ru-RU" sz="950" b="0" i="0" u="none" strike="noStrike">
                        <a:solidFill>
                          <a:srgbClr val="000000"/>
                        </a:solidFill>
                        <a:effectLst/>
                        <a:latin typeface="Arial" panose="020B0604020202020204" pitchFamily="34" charset="0"/>
                      </a:endParaRPr>
                    </a:p>
                  </a:txBody>
                  <a:tcPr marL="4600" marR="4600" marT="4600" marB="0" anchor="ctr"/>
                </a:tc>
                <a:tc>
                  <a:txBody>
                    <a:bodyPr/>
                    <a:lstStyle/>
                    <a:p>
                      <a:pPr algn="ctr" fontAlgn="ctr"/>
                      <a:r>
                        <a:rPr lang="ru-RU" sz="950" u="none" strike="noStrike" dirty="0">
                          <a:effectLst/>
                        </a:rPr>
                        <a:t>1</a:t>
                      </a:r>
                      <a:endParaRPr lang="ru-RU" sz="950" b="0" i="0" u="none" strike="noStrike" dirty="0">
                        <a:solidFill>
                          <a:srgbClr val="000000"/>
                        </a:solidFill>
                        <a:effectLst/>
                        <a:latin typeface="Arial" panose="020B0604020202020204" pitchFamily="34" charset="0"/>
                      </a:endParaRPr>
                    </a:p>
                  </a:txBody>
                  <a:tcPr marL="4600" marR="4600" marT="4600" marB="0" anchor="ctr"/>
                </a:tc>
                <a:tc>
                  <a:txBody>
                    <a:bodyPr/>
                    <a:lstStyle/>
                    <a:p>
                      <a:pPr algn="ctr" fontAlgn="ctr"/>
                      <a:r>
                        <a:rPr lang="ru-RU" sz="950" b="0" i="0" u="none" strike="noStrike" dirty="0">
                          <a:solidFill>
                            <a:srgbClr val="000000"/>
                          </a:solidFill>
                          <a:effectLst/>
                          <a:latin typeface="Arial" panose="020B0604020202020204" pitchFamily="34" charset="0"/>
                        </a:rPr>
                        <a:t>0</a:t>
                      </a:r>
                    </a:p>
                  </a:txBody>
                  <a:tcPr marL="4600" marR="4600" marT="4600" marB="0" anchor="ctr"/>
                </a:tc>
                <a:tc>
                  <a:txBody>
                    <a:bodyPr/>
                    <a:lstStyle/>
                    <a:p>
                      <a:pPr algn="ctr" fontAlgn="ctr"/>
                      <a:r>
                        <a:rPr lang="ru-RU" sz="950" u="none" strike="noStrike">
                          <a:effectLst/>
                        </a:rPr>
                        <a:t>-</a:t>
                      </a:r>
                      <a:endParaRPr lang="ru-RU" sz="950" b="0" i="0" u="none" strike="noStrike">
                        <a:solidFill>
                          <a:srgbClr val="000000"/>
                        </a:solidFill>
                        <a:effectLst/>
                        <a:latin typeface="Arial" panose="020B0604020202020204" pitchFamily="34" charset="0"/>
                      </a:endParaRPr>
                    </a:p>
                  </a:txBody>
                  <a:tcPr marL="4600" marR="4600" marT="4600" marB="0" anchor="ctr"/>
                </a:tc>
                <a:tc>
                  <a:txBody>
                    <a:bodyPr/>
                    <a:lstStyle/>
                    <a:p>
                      <a:pPr algn="ctr" fontAlgn="ctr"/>
                      <a:r>
                        <a:rPr lang="ru-RU" sz="950" u="none" strike="noStrike">
                          <a:effectLst/>
                        </a:rPr>
                        <a:t>-</a:t>
                      </a:r>
                      <a:endParaRPr lang="ru-RU" sz="950" b="0" i="0" u="none" strike="noStrike">
                        <a:solidFill>
                          <a:srgbClr val="000000"/>
                        </a:solidFill>
                        <a:effectLst/>
                        <a:latin typeface="Arial" panose="020B0604020202020204" pitchFamily="34" charset="0"/>
                      </a:endParaRPr>
                    </a:p>
                  </a:txBody>
                  <a:tcPr marL="4600" marR="4600" marT="4600" marB="0" anchor="ctr"/>
                </a:tc>
                <a:tc>
                  <a:txBody>
                    <a:bodyPr/>
                    <a:lstStyle/>
                    <a:p>
                      <a:pPr algn="ctr" fontAlgn="ctr"/>
                      <a:r>
                        <a:rPr lang="ru-RU" sz="950" u="none" strike="noStrike">
                          <a:effectLst/>
                        </a:rPr>
                        <a:t>-</a:t>
                      </a:r>
                      <a:endParaRPr lang="ru-RU" sz="950" b="0" i="0" u="none" strike="noStrike">
                        <a:solidFill>
                          <a:srgbClr val="000000"/>
                        </a:solidFill>
                        <a:effectLst/>
                        <a:latin typeface="Arial" panose="020B0604020202020204" pitchFamily="34" charset="0"/>
                      </a:endParaRPr>
                    </a:p>
                  </a:txBody>
                  <a:tcPr marL="4600" marR="4600" marT="4600" marB="0" anchor="ctr"/>
                </a:tc>
                <a:extLst>
                  <a:ext uri="{0D108BD9-81ED-4DB2-BD59-A6C34878D82A}">
                    <a16:rowId xmlns:a16="http://schemas.microsoft.com/office/drawing/2014/main" val="2071587844"/>
                  </a:ext>
                </a:extLst>
              </a:tr>
              <a:tr h="350022">
                <a:tc>
                  <a:txBody>
                    <a:bodyPr/>
                    <a:lstStyle/>
                    <a:p>
                      <a:pPr algn="l" fontAlgn="ctr"/>
                      <a:r>
                        <a:rPr lang="ru-RU" sz="950" u="none" strike="noStrike" dirty="0">
                          <a:effectLst/>
                        </a:rPr>
                        <a:t>Количество обустроенных пешеходных улиц</a:t>
                      </a:r>
                      <a:endParaRPr lang="ru-RU" sz="950" b="0" i="0" u="none" strike="noStrike" dirty="0">
                        <a:solidFill>
                          <a:srgbClr val="000000"/>
                        </a:solidFill>
                        <a:effectLst/>
                        <a:latin typeface="Arial" panose="020B0604020202020204" pitchFamily="34" charset="0"/>
                      </a:endParaRPr>
                    </a:p>
                  </a:txBody>
                  <a:tcPr marL="4600" marR="4600" marT="4600" marB="0" anchor="ctr"/>
                </a:tc>
                <a:tc>
                  <a:txBody>
                    <a:bodyPr/>
                    <a:lstStyle/>
                    <a:p>
                      <a:pPr algn="ctr" fontAlgn="ctr"/>
                      <a:r>
                        <a:rPr lang="ru-RU" sz="950" u="none" strike="noStrike">
                          <a:effectLst/>
                        </a:rPr>
                        <a:t>Показатель муниципальной программы</a:t>
                      </a:r>
                      <a:endParaRPr lang="ru-RU" sz="950" b="0" i="0" u="none" strike="noStrike">
                        <a:solidFill>
                          <a:srgbClr val="000000"/>
                        </a:solidFill>
                        <a:effectLst/>
                        <a:latin typeface="Arial" panose="020B0604020202020204" pitchFamily="34" charset="0"/>
                      </a:endParaRPr>
                    </a:p>
                  </a:txBody>
                  <a:tcPr marL="4600" marR="4600" marT="4600" marB="0" anchor="ctr"/>
                </a:tc>
                <a:tc>
                  <a:txBody>
                    <a:bodyPr/>
                    <a:lstStyle/>
                    <a:p>
                      <a:pPr algn="ctr" fontAlgn="ctr"/>
                      <a:r>
                        <a:rPr lang="ru-RU" sz="950" u="none" strike="noStrike">
                          <a:effectLst/>
                        </a:rPr>
                        <a:t>штука</a:t>
                      </a:r>
                      <a:endParaRPr lang="ru-RU" sz="950" b="0" i="0" u="none" strike="noStrike">
                        <a:solidFill>
                          <a:srgbClr val="000000"/>
                        </a:solidFill>
                        <a:effectLst/>
                        <a:latin typeface="Arial" panose="020B0604020202020204" pitchFamily="34" charset="0"/>
                      </a:endParaRPr>
                    </a:p>
                  </a:txBody>
                  <a:tcPr marL="4600" marR="4600" marT="4600" marB="0" anchor="ctr"/>
                </a:tc>
                <a:tc>
                  <a:txBody>
                    <a:bodyPr/>
                    <a:lstStyle/>
                    <a:p>
                      <a:pPr algn="ctr" fontAlgn="ctr"/>
                      <a:r>
                        <a:rPr lang="ru-RU" sz="950" u="none" strike="noStrike">
                          <a:effectLst/>
                        </a:rPr>
                        <a:t>-</a:t>
                      </a:r>
                      <a:endParaRPr lang="ru-RU" sz="950" b="0" i="0" u="none" strike="noStrike">
                        <a:solidFill>
                          <a:srgbClr val="000000"/>
                        </a:solidFill>
                        <a:effectLst/>
                        <a:latin typeface="Arial" panose="020B0604020202020204" pitchFamily="34" charset="0"/>
                      </a:endParaRPr>
                    </a:p>
                  </a:txBody>
                  <a:tcPr marL="4600" marR="4600" marT="4600" marB="0" anchor="ctr"/>
                </a:tc>
                <a:tc>
                  <a:txBody>
                    <a:bodyPr/>
                    <a:lstStyle/>
                    <a:p>
                      <a:pPr algn="ctr" fontAlgn="ctr"/>
                      <a:r>
                        <a:rPr lang="ru-RU" sz="950" u="none" strike="noStrike" dirty="0">
                          <a:effectLst/>
                        </a:rPr>
                        <a:t>2</a:t>
                      </a:r>
                      <a:endParaRPr lang="ru-RU" sz="950" b="0" i="0" u="none" strike="noStrike" dirty="0">
                        <a:solidFill>
                          <a:srgbClr val="000000"/>
                        </a:solidFill>
                        <a:effectLst/>
                        <a:latin typeface="Arial" panose="020B0604020202020204" pitchFamily="34" charset="0"/>
                      </a:endParaRPr>
                    </a:p>
                  </a:txBody>
                  <a:tcPr marL="4600" marR="4600" marT="4600" marB="0" anchor="ctr"/>
                </a:tc>
                <a:tc>
                  <a:txBody>
                    <a:bodyPr/>
                    <a:lstStyle/>
                    <a:p>
                      <a:pPr algn="ctr" fontAlgn="ctr"/>
                      <a:r>
                        <a:rPr lang="ru-RU" sz="950" b="0" i="0" u="none" strike="noStrike" dirty="0">
                          <a:solidFill>
                            <a:srgbClr val="000000"/>
                          </a:solidFill>
                          <a:effectLst/>
                          <a:latin typeface="Arial" panose="020B0604020202020204" pitchFamily="34" charset="0"/>
                        </a:rPr>
                        <a:t>0</a:t>
                      </a:r>
                    </a:p>
                  </a:txBody>
                  <a:tcPr marL="4600" marR="4600" marT="4600" marB="0" anchor="ctr"/>
                </a:tc>
                <a:tc>
                  <a:txBody>
                    <a:bodyPr/>
                    <a:lstStyle/>
                    <a:p>
                      <a:pPr algn="ctr" fontAlgn="ctr"/>
                      <a:r>
                        <a:rPr lang="ru-RU" sz="950" u="none" strike="noStrike">
                          <a:effectLst/>
                        </a:rPr>
                        <a:t>-</a:t>
                      </a:r>
                      <a:endParaRPr lang="ru-RU" sz="950" b="0" i="0" u="none" strike="noStrike">
                        <a:solidFill>
                          <a:srgbClr val="000000"/>
                        </a:solidFill>
                        <a:effectLst/>
                        <a:latin typeface="Arial" panose="020B0604020202020204" pitchFamily="34" charset="0"/>
                      </a:endParaRPr>
                    </a:p>
                  </a:txBody>
                  <a:tcPr marL="4600" marR="4600" marT="4600" marB="0" anchor="ctr"/>
                </a:tc>
                <a:tc>
                  <a:txBody>
                    <a:bodyPr/>
                    <a:lstStyle/>
                    <a:p>
                      <a:pPr algn="ctr" fontAlgn="ctr"/>
                      <a:r>
                        <a:rPr lang="ru-RU" sz="950" u="none" strike="noStrike">
                          <a:effectLst/>
                        </a:rPr>
                        <a:t>-</a:t>
                      </a:r>
                      <a:endParaRPr lang="ru-RU" sz="950" b="0" i="0" u="none" strike="noStrike">
                        <a:solidFill>
                          <a:srgbClr val="000000"/>
                        </a:solidFill>
                        <a:effectLst/>
                        <a:latin typeface="Arial" panose="020B0604020202020204" pitchFamily="34" charset="0"/>
                      </a:endParaRPr>
                    </a:p>
                  </a:txBody>
                  <a:tcPr marL="4600" marR="4600" marT="4600" marB="0" anchor="ctr"/>
                </a:tc>
                <a:tc>
                  <a:txBody>
                    <a:bodyPr/>
                    <a:lstStyle/>
                    <a:p>
                      <a:pPr algn="ctr" fontAlgn="ctr"/>
                      <a:r>
                        <a:rPr lang="ru-RU" sz="950" u="none" strike="noStrike" dirty="0">
                          <a:effectLst/>
                        </a:rPr>
                        <a:t>-</a:t>
                      </a:r>
                      <a:endParaRPr lang="ru-RU" sz="950" b="0" i="0" u="none" strike="noStrike" dirty="0">
                        <a:solidFill>
                          <a:srgbClr val="000000"/>
                        </a:solidFill>
                        <a:effectLst/>
                        <a:latin typeface="Arial" panose="020B0604020202020204" pitchFamily="34" charset="0"/>
                      </a:endParaRPr>
                    </a:p>
                  </a:txBody>
                  <a:tcPr marL="4600" marR="4600" marT="4600" marB="0" anchor="ctr"/>
                </a:tc>
                <a:extLst>
                  <a:ext uri="{0D108BD9-81ED-4DB2-BD59-A6C34878D82A}">
                    <a16:rowId xmlns:a16="http://schemas.microsoft.com/office/drawing/2014/main" val="3607636669"/>
                  </a:ext>
                </a:extLst>
              </a:tr>
            </a:tbl>
          </a:graphicData>
        </a:graphic>
      </p:graphicFrame>
    </p:spTree>
    <p:extLst>
      <p:ext uri="{BB962C8B-B14F-4D97-AF65-F5344CB8AC3E}">
        <p14:creationId xmlns:p14="http://schemas.microsoft.com/office/powerpoint/2010/main" val="1734952632"/>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C76ABE35-EE31-4586-BF2E-7BF9729091A9}"/>
              </a:ext>
            </a:extLst>
          </p:cNvPr>
          <p:cNvSpPr>
            <a:spLocks noGrp="1"/>
          </p:cNvSpPr>
          <p:nvPr>
            <p:ph type="title"/>
          </p:nvPr>
        </p:nvSpPr>
        <p:spPr>
          <a:xfrm>
            <a:off x="845127" y="170694"/>
            <a:ext cx="11192963" cy="539587"/>
          </a:xfrm>
        </p:spPr>
        <p:txBody>
          <a:bodyPr>
            <a:noAutofit/>
          </a:bodyPr>
          <a:lstStyle/>
          <a:p>
            <a:pPr algn="ctr"/>
            <a:r>
              <a:rPr lang="ru-RU" sz="2400" dirty="0"/>
              <a:t>Реализация муниципальных программ</a:t>
            </a:r>
            <a:br>
              <a:rPr lang="ru-RU" sz="2400" dirty="0"/>
            </a:br>
            <a:r>
              <a:rPr lang="ru-RU" sz="2400" dirty="0"/>
              <a:t> городского округа Долгопрудный в разрезе целевых показателей в динамике</a:t>
            </a:r>
          </a:p>
        </p:txBody>
      </p:sp>
      <p:sp>
        <p:nvSpPr>
          <p:cNvPr id="4" name="Номер слайда 3">
            <a:extLst>
              <a:ext uri="{FF2B5EF4-FFF2-40B4-BE49-F238E27FC236}">
                <a16:creationId xmlns:a16="http://schemas.microsoft.com/office/drawing/2014/main" id="{6F302A7F-1EA8-4336-863D-1EEEBC559F5F}"/>
              </a:ext>
            </a:extLst>
          </p:cNvPr>
          <p:cNvSpPr>
            <a:spLocks noGrp="1"/>
          </p:cNvSpPr>
          <p:nvPr>
            <p:ph type="sldNum" sz="quarter" idx="12"/>
          </p:nvPr>
        </p:nvSpPr>
        <p:spPr>
          <a:xfrm>
            <a:off x="9448800" y="6492240"/>
            <a:ext cx="2743200" cy="365125"/>
          </a:xfrm>
        </p:spPr>
        <p:txBody>
          <a:bodyPr/>
          <a:lstStyle/>
          <a:p>
            <a:fld id="{E4EB6E89-BA87-4003-BD23-6BDF40F3EBED}" type="slidenum">
              <a:rPr lang="ru-RU" smtClean="0"/>
              <a:pPr/>
              <a:t>74</a:t>
            </a:fld>
            <a:endParaRPr lang="ru-RU"/>
          </a:p>
        </p:txBody>
      </p:sp>
      <p:pic>
        <p:nvPicPr>
          <p:cNvPr id="6" name="Объект 6">
            <a:extLst>
              <a:ext uri="{FF2B5EF4-FFF2-40B4-BE49-F238E27FC236}">
                <a16:creationId xmlns:a16="http://schemas.microsoft.com/office/drawing/2014/main" id="{4CE9F828-CB7F-4197-B7C9-2991DABD01A3}"/>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53910" y="170694"/>
            <a:ext cx="760490" cy="342008"/>
          </a:xfrm>
          <a:prstGeom prst="rect">
            <a:avLst/>
          </a:prstGeom>
        </p:spPr>
      </p:pic>
      <p:graphicFrame>
        <p:nvGraphicFramePr>
          <p:cNvPr id="7" name="Объект 6">
            <a:extLst>
              <a:ext uri="{FF2B5EF4-FFF2-40B4-BE49-F238E27FC236}">
                <a16:creationId xmlns:a16="http://schemas.microsoft.com/office/drawing/2014/main" id="{D7B6A928-B479-4248-BC32-6F8E95C434DF}"/>
              </a:ext>
            </a:extLst>
          </p:cNvPr>
          <p:cNvGraphicFramePr>
            <a:graphicFrameLocks noGrp="1"/>
          </p:cNvGraphicFramePr>
          <p:nvPr>
            <p:ph idx="1"/>
            <p:extLst>
              <p:ext uri="{D42A27DB-BD31-4B8C-83A1-F6EECF244321}">
                <p14:modId xmlns:p14="http://schemas.microsoft.com/office/powerpoint/2010/main" val="3446455022"/>
              </p:ext>
            </p:extLst>
          </p:nvPr>
        </p:nvGraphicFramePr>
        <p:xfrm>
          <a:off x="570057" y="887088"/>
          <a:ext cx="11051886" cy="5083823"/>
        </p:xfrm>
        <a:graphic>
          <a:graphicData uri="http://schemas.openxmlformats.org/drawingml/2006/table">
            <a:tbl>
              <a:tblPr>
                <a:tableStyleId>{5C22544A-7EE6-4342-B048-85BDC9FD1C3A}</a:tableStyleId>
              </a:tblPr>
              <a:tblGrid>
                <a:gridCol w="2998058">
                  <a:extLst>
                    <a:ext uri="{9D8B030D-6E8A-4147-A177-3AD203B41FA5}">
                      <a16:colId xmlns:a16="http://schemas.microsoft.com/office/drawing/2014/main" val="2528999694"/>
                    </a:ext>
                  </a:extLst>
                </a:gridCol>
                <a:gridCol w="1128422">
                  <a:extLst>
                    <a:ext uri="{9D8B030D-6E8A-4147-A177-3AD203B41FA5}">
                      <a16:colId xmlns:a16="http://schemas.microsoft.com/office/drawing/2014/main" val="1200144070"/>
                    </a:ext>
                  </a:extLst>
                </a:gridCol>
                <a:gridCol w="951414">
                  <a:extLst>
                    <a:ext uri="{9D8B030D-6E8A-4147-A177-3AD203B41FA5}">
                      <a16:colId xmlns:a16="http://schemas.microsoft.com/office/drawing/2014/main" val="440119401"/>
                    </a:ext>
                  </a:extLst>
                </a:gridCol>
                <a:gridCol w="951414">
                  <a:extLst>
                    <a:ext uri="{9D8B030D-6E8A-4147-A177-3AD203B41FA5}">
                      <a16:colId xmlns:a16="http://schemas.microsoft.com/office/drawing/2014/main" val="3303947820"/>
                    </a:ext>
                  </a:extLst>
                </a:gridCol>
                <a:gridCol w="995664">
                  <a:extLst>
                    <a:ext uri="{9D8B030D-6E8A-4147-A177-3AD203B41FA5}">
                      <a16:colId xmlns:a16="http://schemas.microsoft.com/office/drawing/2014/main" val="1109346454"/>
                    </a:ext>
                  </a:extLst>
                </a:gridCol>
                <a:gridCol w="973540">
                  <a:extLst>
                    <a:ext uri="{9D8B030D-6E8A-4147-A177-3AD203B41FA5}">
                      <a16:colId xmlns:a16="http://schemas.microsoft.com/office/drawing/2014/main" val="1407855026"/>
                    </a:ext>
                  </a:extLst>
                </a:gridCol>
                <a:gridCol w="1073106">
                  <a:extLst>
                    <a:ext uri="{9D8B030D-6E8A-4147-A177-3AD203B41FA5}">
                      <a16:colId xmlns:a16="http://schemas.microsoft.com/office/drawing/2014/main" val="1882215022"/>
                    </a:ext>
                  </a:extLst>
                </a:gridCol>
                <a:gridCol w="973540">
                  <a:extLst>
                    <a:ext uri="{9D8B030D-6E8A-4147-A177-3AD203B41FA5}">
                      <a16:colId xmlns:a16="http://schemas.microsoft.com/office/drawing/2014/main" val="1248666833"/>
                    </a:ext>
                  </a:extLst>
                </a:gridCol>
                <a:gridCol w="1006728">
                  <a:extLst>
                    <a:ext uri="{9D8B030D-6E8A-4147-A177-3AD203B41FA5}">
                      <a16:colId xmlns:a16="http://schemas.microsoft.com/office/drawing/2014/main" val="1077178375"/>
                    </a:ext>
                  </a:extLst>
                </a:gridCol>
              </a:tblGrid>
              <a:tr h="163301">
                <a:tc rowSpan="2">
                  <a:txBody>
                    <a:bodyPr/>
                    <a:lstStyle/>
                    <a:p>
                      <a:pPr algn="ctr" fontAlgn="ctr"/>
                      <a:r>
                        <a:rPr lang="ru-RU" sz="950" u="none" strike="noStrike" dirty="0">
                          <a:solidFill>
                            <a:schemeClr val="tx1"/>
                          </a:solidFill>
                          <a:effectLst/>
                        </a:rPr>
                        <a:t>Наименование муниципальной программы/подпрограммы/показателя</a:t>
                      </a:r>
                      <a:endParaRPr lang="ru-RU" sz="950" b="0" i="0" u="none" strike="noStrike" dirty="0">
                        <a:solidFill>
                          <a:schemeClr val="tx1"/>
                        </a:solidFill>
                        <a:effectLst/>
                        <a:latin typeface="Arial" panose="020B0604020202020204" pitchFamily="34" charset="0"/>
                      </a:endParaRPr>
                    </a:p>
                  </a:txBody>
                  <a:tcPr marL="4709" marR="4709" marT="4709" marB="0" anchor="ctr"/>
                </a:tc>
                <a:tc rowSpan="2">
                  <a:txBody>
                    <a:bodyPr/>
                    <a:lstStyle/>
                    <a:p>
                      <a:pPr algn="ctr" fontAlgn="ctr"/>
                      <a:r>
                        <a:rPr lang="ru-RU" sz="950" u="none" strike="noStrike">
                          <a:effectLst/>
                        </a:rPr>
                        <a:t>Тип показателя</a:t>
                      </a:r>
                      <a:endParaRPr lang="ru-RU" sz="950" b="0" i="0" u="none" strike="noStrike">
                        <a:solidFill>
                          <a:srgbClr val="000000"/>
                        </a:solidFill>
                        <a:effectLst/>
                        <a:latin typeface="Arial" panose="020B0604020202020204" pitchFamily="34" charset="0"/>
                      </a:endParaRPr>
                    </a:p>
                  </a:txBody>
                  <a:tcPr marL="4709" marR="4709" marT="4709" marB="0" anchor="ctr"/>
                </a:tc>
                <a:tc rowSpan="2">
                  <a:txBody>
                    <a:bodyPr/>
                    <a:lstStyle/>
                    <a:p>
                      <a:pPr algn="ctr" fontAlgn="ctr"/>
                      <a:r>
                        <a:rPr lang="ru-RU" sz="950" u="none" strike="noStrike">
                          <a:effectLst/>
                        </a:rPr>
                        <a:t>Единица измерения</a:t>
                      </a:r>
                      <a:endParaRPr lang="ru-RU" sz="950" b="0" i="0" u="none" strike="noStrike">
                        <a:solidFill>
                          <a:srgbClr val="000000"/>
                        </a:solidFill>
                        <a:effectLst/>
                        <a:latin typeface="Arial" panose="020B0604020202020204" pitchFamily="34" charset="0"/>
                      </a:endParaRPr>
                    </a:p>
                  </a:txBody>
                  <a:tcPr marL="4709" marR="4709" marT="4709" marB="0" anchor="ctr"/>
                </a:tc>
                <a:tc rowSpan="2">
                  <a:txBody>
                    <a:bodyPr/>
                    <a:lstStyle/>
                    <a:p>
                      <a:pPr algn="ctr" fontAlgn="ctr"/>
                      <a:r>
                        <a:rPr lang="ru-RU" sz="950" u="none" strike="noStrike">
                          <a:effectLst/>
                        </a:rPr>
                        <a:t>Базовое значение</a:t>
                      </a:r>
                      <a:endParaRPr lang="ru-RU" sz="950" b="0" i="0" u="none" strike="noStrike">
                        <a:solidFill>
                          <a:srgbClr val="000000"/>
                        </a:solidFill>
                        <a:effectLst/>
                        <a:latin typeface="Arial" panose="020B0604020202020204" pitchFamily="34" charset="0"/>
                      </a:endParaRPr>
                    </a:p>
                  </a:txBody>
                  <a:tcPr marL="4709" marR="4709" marT="4709" marB="0" anchor="ctr"/>
                </a:tc>
                <a:tc rowSpan="2">
                  <a:txBody>
                    <a:bodyPr/>
                    <a:lstStyle/>
                    <a:p>
                      <a:pPr algn="ctr" fontAlgn="ctr"/>
                      <a:r>
                        <a:rPr lang="ru-RU" sz="1050" u="none" strike="noStrike" dirty="0">
                          <a:effectLst/>
                        </a:rPr>
                        <a:t>Достигнутое 2021 года</a:t>
                      </a:r>
                      <a:endParaRPr lang="ru-RU" sz="1050" b="0" i="0" u="none" strike="noStrike" dirty="0">
                        <a:solidFill>
                          <a:srgbClr val="000000"/>
                        </a:solidFill>
                        <a:effectLst/>
                        <a:latin typeface="Arial" panose="020B0604020202020204" pitchFamily="34" charset="0"/>
                      </a:endParaRPr>
                    </a:p>
                  </a:txBody>
                  <a:tcPr marL="6562" marR="6562" marT="6562" marB="0" anchor="ctr"/>
                </a:tc>
                <a:tc rowSpan="2">
                  <a:txBody>
                    <a:bodyPr/>
                    <a:lstStyle/>
                    <a:p>
                      <a:pPr algn="ctr" fontAlgn="ctr"/>
                      <a:r>
                        <a:rPr lang="ru-RU" sz="1050" u="none" strike="noStrike" dirty="0">
                          <a:effectLst/>
                        </a:rPr>
                        <a:t>Оценка 2022 год</a:t>
                      </a:r>
                      <a:endParaRPr lang="ru-RU" sz="1050" b="0" i="0" u="none" strike="noStrike" dirty="0">
                        <a:solidFill>
                          <a:srgbClr val="000000"/>
                        </a:solidFill>
                        <a:effectLst/>
                        <a:latin typeface="Arial" panose="020B0604020202020204" pitchFamily="34" charset="0"/>
                      </a:endParaRPr>
                    </a:p>
                  </a:txBody>
                  <a:tcPr marL="6562" marR="6562" marT="6562" marB="0" anchor="ctr"/>
                </a:tc>
                <a:tc gridSpan="3">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ru-RU" sz="1050" b="0" i="0" u="none" strike="noStrike" kern="1200" cap="none" spc="0" normalizeH="0" baseline="0" noProof="0" dirty="0">
                          <a:ln>
                            <a:noFill/>
                          </a:ln>
                          <a:solidFill>
                            <a:srgbClr val="000000"/>
                          </a:solidFill>
                          <a:effectLst/>
                          <a:uLnTx/>
                          <a:uFillTx/>
                          <a:latin typeface="+mn-lt"/>
                          <a:ea typeface="+mn-ea"/>
                          <a:cs typeface="+mn-cs"/>
                        </a:rPr>
                        <a:t>Планируемое значение показателя по годам реализации</a:t>
                      </a:r>
                    </a:p>
                  </a:txBody>
                  <a:tcPr marL="3729" marR="3729" marT="3729" marB="0" anchor="ctr"/>
                </a:tc>
                <a:tc hMerge="1">
                  <a:txBody>
                    <a:bodyPr/>
                    <a:lstStyle/>
                    <a:p>
                      <a:endParaRPr lang="ru-RU" dirty="0"/>
                    </a:p>
                  </a:txBody>
                  <a:tcPr marL="3729" marR="3729" marT="3729" marB="0" anchor="ctr"/>
                </a:tc>
                <a:tc hMerge="1">
                  <a:txBody>
                    <a:bodyPr/>
                    <a:lstStyle/>
                    <a:p>
                      <a:endParaRPr lang="ru-RU" dirty="0"/>
                    </a:p>
                  </a:txBody>
                  <a:tcPr marL="3729" marR="3729" marT="3729" marB="0" anchor="ctr"/>
                </a:tc>
                <a:extLst>
                  <a:ext uri="{0D108BD9-81ED-4DB2-BD59-A6C34878D82A}">
                    <a16:rowId xmlns:a16="http://schemas.microsoft.com/office/drawing/2014/main" val="3043507158"/>
                  </a:ext>
                </a:extLst>
              </a:tr>
              <a:tr h="163301">
                <a:tc vMerge="1">
                  <a:txBody>
                    <a:bodyPr/>
                    <a:lstStyle/>
                    <a:p>
                      <a:endParaRPr lang="ru-RU"/>
                    </a:p>
                  </a:txBody>
                  <a:tcPr/>
                </a:tc>
                <a:tc vMerge="1">
                  <a:txBody>
                    <a:bodyPr/>
                    <a:lstStyle/>
                    <a:p>
                      <a:endParaRPr lang="ru-RU"/>
                    </a:p>
                  </a:txBody>
                  <a:tcPr/>
                </a:tc>
                <a:tc vMerge="1">
                  <a:txBody>
                    <a:bodyPr/>
                    <a:lstStyle/>
                    <a:p>
                      <a:endParaRPr lang="ru-RU"/>
                    </a:p>
                  </a:txBody>
                  <a:tcPr/>
                </a:tc>
                <a:tc vMerge="1">
                  <a:txBody>
                    <a:bodyPr/>
                    <a:lstStyle/>
                    <a:p>
                      <a:endParaRPr lang="ru-RU"/>
                    </a:p>
                  </a:txBody>
                  <a:tcPr/>
                </a:tc>
                <a:tc vMerge="1">
                  <a:txBody>
                    <a:bodyPr/>
                    <a:lstStyle/>
                    <a:p>
                      <a:endParaRPr lang="ru-RU"/>
                    </a:p>
                  </a:txBody>
                  <a:tcPr/>
                </a:tc>
                <a:tc vMerge="1">
                  <a:txBody>
                    <a:bodyPr/>
                    <a:lstStyle/>
                    <a:p>
                      <a:endParaRPr lang="ru-RU"/>
                    </a:p>
                  </a:txBody>
                  <a:tcPr/>
                </a:tc>
                <a:tc>
                  <a:txBody>
                    <a:bodyPr/>
                    <a:lstStyle/>
                    <a:p>
                      <a:pPr algn="ctr" fontAlgn="ctr"/>
                      <a:r>
                        <a:rPr lang="ru-RU" sz="1050" u="none" strike="noStrike" dirty="0">
                          <a:effectLst/>
                          <a:latin typeface="+mn-lt"/>
                        </a:rPr>
                        <a:t>2023 год</a:t>
                      </a:r>
                      <a:endParaRPr lang="ru-RU" sz="1050" b="0" i="0" u="none" strike="noStrike" dirty="0">
                        <a:solidFill>
                          <a:srgbClr val="000000"/>
                        </a:solidFill>
                        <a:effectLst/>
                        <a:latin typeface="+mn-lt"/>
                      </a:endParaRPr>
                    </a:p>
                  </a:txBody>
                  <a:tcPr marL="3729" marR="3729" marT="3729" marB="0" anchor="ctr"/>
                </a:tc>
                <a:tc>
                  <a:txBody>
                    <a:bodyPr/>
                    <a:lstStyle/>
                    <a:p>
                      <a:pPr algn="ctr" fontAlgn="ctr"/>
                      <a:r>
                        <a:rPr lang="ru-RU" sz="1050" u="none" strike="noStrike" dirty="0">
                          <a:effectLst/>
                          <a:latin typeface="+mn-lt"/>
                        </a:rPr>
                        <a:t>2024 год</a:t>
                      </a:r>
                      <a:endParaRPr lang="ru-RU" sz="1050" b="0" i="0" u="none" strike="noStrike" dirty="0">
                        <a:solidFill>
                          <a:srgbClr val="000000"/>
                        </a:solidFill>
                        <a:effectLst/>
                        <a:latin typeface="+mn-lt"/>
                      </a:endParaRPr>
                    </a:p>
                  </a:txBody>
                  <a:tcPr marL="3729" marR="3729" marT="3729" marB="0" anchor="ctr"/>
                </a:tc>
                <a:tc>
                  <a:txBody>
                    <a:bodyPr/>
                    <a:lstStyle/>
                    <a:p>
                      <a:pPr algn="ctr" fontAlgn="ctr"/>
                      <a:r>
                        <a:rPr lang="ru-RU" sz="1050" u="none" strike="noStrike" dirty="0">
                          <a:effectLst/>
                          <a:latin typeface="+mn-lt"/>
                        </a:rPr>
                        <a:t>2025 год</a:t>
                      </a:r>
                      <a:endParaRPr lang="ru-RU" sz="1050" b="0" i="0" u="none" strike="noStrike" dirty="0">
                        <a:solidFill>
                          <a:srgbClr val="000000"/>
                        </a:solidFill>
                        <a:effectLst/>
                        <a:latin typeface="+mn-lt"/>
                      </a:endParaRPr>
                    </a:p>
                  </a:txBody>
                  <a:tcPr marL="3729" marR="3729" marT="3729" marB="0" anchor="ctr"/>
                </a:tc>
                <a:extLst>
                  <a:ext uri="{0D108BD9-81ED-4DB2-BD59-A6C34878D82A}">
                    <a16:rowId xmlns:a16="http://schemas.microsoft.com/office/drawing/2014/main" val="2235727588"/>
                  </a:ext>
                </a:extLst>
              </a:tr>
              <a:tr h="279142">
                <a:tc>
                  <a:txBody>
                    <a:bodyPr/>
                    <a:lstStyle/>
                    <a:p>
                      <a:pPr algn="l" fontAlgn="ctr"/>
                      <a:r>
                        <a:rPr lang="ru-RU" sz="950" u="none" strike="noStrike">
                          <a:effectLst/>
                        </a:rPr>
                        <a:t>Муниципальная программа «Формирование современной комфортной городской среды»</a:t>
                      </a:r>
                      <a:endParaRPr lang="ru-RU" sz="950" b="1" i="0" u="none" strike="noStrike">
                        <a:solidFill>
                          <a:srgbClr val="000000"/>
                        </a:solidFill>
                        <a:effectLst/>
                        <a:latin typeface="Arial" panose="020B0604020202020204" pitchFamily="34" charset="0"/>
                      </a:endParaRPr>
                    </a:p>
                  </a:txBody>
                  <a:tcPr marL="4709" marR="4709" marT="4709" marB="0" anchor="ctr"/>
                </a:tc>
                <a:tc>
                  <a:txBody>
                    <a:bodyPr/>
                    <a:lstStyle/>
                    <a:p>
                      <a:pPr algn="ctr" fontAlgn="ctr"/>
                      <a:r>
                        <a:rPr lang="ru-RU" sz="950" u="none" strike="noStrike">
                          <a:effectLst/>
                        </a:rPr>
                        <a:t> </a:t>
                      </a:r>
                      <a:endParaRPr lang="ru-RU" sz="950" b="0" i="0" u="none" strike="noStrike">
                        <a:solidFill>
                          <a:srgbClr val="000000"/>
                        </a:solidFill>
                        <a:effectLst/>
                        <a:latin typeface="Arial" panose="020B0604020202020204" pitchFamily="34" charset="0"/>
                      </a:endParaRPr>
                    </a:p>
                  </a:txBody>
                  <a:tcPr marL="4709" marR="4709" marT="4709" marB="0" anchor="ctr"/>
                </a:tc>
                <a:tc>
                  <a:txBody>
                    <a:bodyPr/>
                    <a:lstStyle/>
                    <a:p>
                      <a:pPr algn="ctr" fontAlgn="ctr"/>
                      <a:r>
                        <a:rPr lang="ru-RU" sz="950" u="none" strike="noStrike">
                          <a:effectLst/>
                        </a:rPr>
                        <a:t> </a:t>
                      </a:r>
                      <a:endParaRPr lang="ru-RU" sz="950" b="0" i="0" u="none" strike="noStrike">
                        <a:solidFill>
                          <a:srgbClr val="000000"/>
                        </a:solidFill>
                        <a:effectLst/>
                        <a:latin typeface="Arial" panose="020B0604020202020204" pitchFamily="34" charset="0"/>
                      </a:endParaRPr>
                    </a:p>
                  </a:txBody>
                  <a:tcPr marL="4709" marR="4709" marT="4709" marB="0" anchor="ctr"/>
                </a:tc>
                <a:tc>
                  <a:txBody>
                    <a:bodyPr/>
                    <a:lstStyle/>
                    <a:p>
                      <a:pPr algn="ctr" fontAlgn="ctr"/>
                      <a:r>
                        <a:rPr lang="ru-RU" sz="950" u="none" strike="noStrike">
                          <a:effectLst/>
                        </a:rPr>
                        <a:t> </a:t>
                      </a:r>
                      <a:endParaRPr lang="ru-RU" sz="950" b="0" i="0" u="none" strike="noStrike">
                        <a:solidFill>
                          <a:srgbClr val="000000"/>
                        </a:solidFill>
                        <a:effectLst/>
                        <a:latin typeface="Arial" panose="020B0604020202020204" pitchFamily="34" charset="0"/>
                      </a:endParaRPr>
                    </a:p>
                  </a:txBody>
                  <a:tcPr marL="4709" marR="4709" marT="4709" marB="0" anchor="ctr"/>
                </a:tc>
                <a:tc>
                  <a:txBody>
                    <a:bodyPr/>
                    <a:lstStyle/>
                    <a:p>
                      <a:pPr algn="ctr" fontAlgn="ctr"/>
                      <a:r>
                        <a:rPr lang="ru-RU" sz="950" u="none" strike="noStrike">
                          <a:effectLst/>
                        </a:rPr>
                        <a:t> </a:t>
                      </a:r>
                      <a:endParaRPr lang="ru-RU" sz="950" b="0" i="0" u="none" strike="noStrike">
                        <a:solidFill>
                          <a:srgbClr val="000000"/>
                        </a:solidFill>
                        <a:effectLst/>
                        <a:latin typeface="Arial" panose="020B0604020202020204" pitchFamily="34" charset="0"/>
                      </a:endParaRPr>
                    </a:p>
                  </a:txBody>
                  <a:tcPr marL="4709" marR="4709" marT="4709" marB="0" anchor="ctr"/>
                </a:tc>
                <a:tc>
                  <a:txBody>
                    <a:bodyPr/>
                    <a:lstStyle/>
                    <a:p>
                      <a:pPr algn="ctr" fontAlgn="ctr"/>
                      <a:r>
                        <a:rPr lang="ru-RU" sz="950" u="none" strike="noStrike">
                          <a:effectLst/>
                        </a:rPr>
                        <a:t> </a:t>
                      </a:r>
                      <a:endParaRPr lang="ru-RU" sz="950" b="0" i="0" u="none" strike="noStrike">
                        <a:solidFill>
                          <a:srgbClr val="000000"/>
                        </a:solidFill>
                        <a:effectLst/>
                        <a:latin typeface="Arial" panose="020B0604020202020204" pitchFamily="34" charset="0"/>
                      </a:endParaRPr>
                    </a:p>
                  </a:txBody>
                  <a:tcPr marL="4709" marR="4709" marT="4709" marB="0" anchor="ctr"/>
                </a:tc>
                <a:tc>
                  <a:txBody>
                    <a:bodyPr/>
                    <a:lstStyle/>
                    <a:p>
                      <a:pPr algn="ctr" fontAlgn="ctr"/>
                      <a:r>
                        <a:rPr lang="ru-RU" sz="950" u="none" strike="noStrike">
                          <a:effectLst/>
                        </a:rPr>
                        <a:t> </a:t>
                      </a:r>
                      <a:endParaRPr lang="ru-RU" sz="950" b="0" i="0" u="none" strike="noStrike">
                        <a:solidFill>
                          <a:srgbClr val="000000"/>
                        </a:solidFill>
                        <a:effectLst/>
                        <a:latin typeface="Arial" panose="020B0604020202020204" pitchFamily="34" charset="0"/>
                      </a:endParaRPr>
                    </a:p>
                  </a:txBody>
                  <a:tcPr marL="4709" marR="4709" marT="4709" marB="0" anchor="ctr"/>
                </a:tc>
                <a:tc>
                  <a:txBody>
                    <a:bodyPr/>
                    <a:lstStyle/>
                    <a:p>
                      <a:pPr algn="ctr" fontAlgn="ctr"/>
                      <a:r>
                        <a:rPr lang="ru-RU" sz="950" u="none" strike="noStrike">
                          <a:effectLst/>
                        </a:rPr>
                        <a:t> </a:t>
                      </a:r>
                      <a:endParaRPr lang="ru-RU" sz="950" b="0" i="0" u="none" strike="noStrike">
                        <a:solidFill>
                          <a:srgbClr val="000000"/>
                        </a:solidFill>
                        <a:effectLst/>
                        <a:latin typeface="Calibri" panose="020F0502020204030204" pitchFamily="34" charset="0"/>
                      </a:endParaRPr>
                    </a:p>
                  </a:txBody>
                  <a:tcPr marL="4709" marR="4709" marT="4709" marB="0" anchor="ctr"/>
                </a:tc>
                <a:tc>
                  <a:txBody>
                    <a:bodyPr/>
                    <a:lstStyle/>
                    <a:p>
                      <a:pPr algn="ctr" fontAlgn="ctr"/>
                      <a:r>
                        <a:rPr lang="ru-RU" sz="950" u="none" strike="noStrike">
                          <a:effectLst/>
                        </a:rPr>
                        <a:t> </a:t>
                      </a:r>
                      <a:endParaRPr lang="ru-RU" sz="950" b="0" i="0" u="none" strike="noStrike">
                        <a:solidFill>
                          <a:srgbClr val="000000"/>
                        </a:solidFill>
                        <a:effectLst/>
                        <a:latin typeface="Calibri" panose="020F0502020204030204" pitchFamily="34" charset="0"/>
                      </a:endParaRPr>
                    </a:p>
                  </a:txBody>
                  <a:tcPr marL="4709" marR="4709" marT="4709" marB="0" anchor="ctr"/>
                </a:tc>
                <a:extLst>
                  <a:ext uri="{0D108BD9-81ED-4DB2-BD59-A6C34878D82A}">
                    <a16:rowId xmlns:a16="http://schemas.microsoft.com/office/drawing/2014/main" val="3200522536"/>
                  </a:ext>
                </a:extLst>
              </a:tr>
              <a:tr h="215233">
                <a:tc>
                  <a:txBody>
                    <a:bodyPr/>
                    <a:lstStyle/>
                    <a:p>
                      <a:pPr algn="l" fontAlgn="ctr"/>
                      <a:r>
                        <a:rPr lang="ru-RU" sz="950" u="none" strike="noStrike" dirty="0">
                          <a:effectLst/>
                        </a:rPr>
                        <a:t>Подпрограмма </a:t>
                      </a:r>
                      <a:r>
                        <a:rPr lang="en-US" sz="950" u="none" strike="noStrike" dirty="0">
                          <a:effectLst/>
                        </a:rPr>
                        <a:t>II «</a:t>
                      </a:r>
                      <a:r>
                        <a:rPr lang="ru-RU" sz="950" u="none" strike="noStrike" dirty="0">
                          <a:effectLst/>
                        </a:rPr>
                        <a:t>Благоустройство территорий»</a:t>
                      </a:r>
                      <a:endParaRPr lang="ru-RU" sz="950" b="1" i="0" u="none" strike="noStrike" dirty="0">
                        <a:solidFill>
                          <a:srgbClr val="000000"/>
                        </a:solidFill>
                        <a:effectLst/>
                        <a:latin typeface="Arial" panose="020B0604020202020204" pitchFamily="34" charset="0"/>
                      </a:endParaRPr>
                    </a:p>
                  </a:txBody>
                  <a:tcPr marL="4709" marR="4709" marT="4709" marB="0" anchor="ctr"/>
                </a:tc>
                <a:tc>
                  <a:txBody>
                    <a:bodyPr/>
                    <a:lstStyle/>
                    <a:p>
                      <a:pPr algn="ctr" fontAlgn="ctr"/>
                      <a:r>
                        <a:rPr lang="ru-RU" sz="950" u="none" strike="noStrike">
                          <a:effectLst/>
                        </a:rPr>
                        <a:t> </a:t>
                      </a:r>
                      <a:endParaRPr lang="ru-RU" sz="950" b="0" i="0" u="none" strike="noStrike">
                        <a:solidFill>
                          <a:srgbClr val="000000"/>
                        </a:solidFill>
                        <a:effectLst/>
                        <a:latin typeface="Arial" panose="020B0604020202020204" pitchFamily="34" charset="0"/>
                      </a:endParaRPr>
                    </a:p>
                  </a:txBody>
                  <a:tcPr marL="4709" marR="4709" marT="4709" marB="0" anchor="ctr"/>
                </a:tc>
                <a:tc>
                  <a:txBody>
                    <a:bodyPr/>
                    <a:lstStyle/>
                    <a:p>
                      <a:pPr algn="ctr" fontAlgn="ctr"/>
                      <a:r>
                        <a:rPr lang="ru-RU" sz="950" u="none" strike="noStrike">
                          <a:effectLst/>
                        </a:rPr>
                        <a:t> </a:t>
                      </a:r>
                      <a:endParaRPr lang="ru-RU" sz="950" b="0" i="0" u="none" strike="noStrike">
                        <a:solidFill>
                          <a:srgbClr val="000000"/>
                        </a:solidFill>
                        <a:effectLst/>
                        <a:latin typeface="Arial" panose="020B0604020202020204" pitchFamily="34" charset="0"/>
                      </a:endParaRPr>
                    </a:p>
                  </a:txBody>
                  <a:tcPr marL="4709" marR="4709" marT="4709" marB="0" anchor="ctr"/>
                </a:tc>
                <a:tc>
                  <a:txBody>
                    <a:bodyPr/>
                    <a:lstStyle/>
                    <a:p>
                      <a:pPr algn="ctr" fontAlgn="ctr"/>
                      <a:r>
                        <a:rPr lang="ru-RU" sz="950" u="none" strike="noStrike">
                          <a:effectLst/>
                        </a:rPr>
                        <a:t> </a:t>
                      </a:r>
                      <a:endParaRPr lang="ru-RU" sz="950" b="0" i="0" u="none" strike="noStrike">
                        <a:solidFill>
                          <a:srgbClr val="000000"/>
                        </a:solidFill>
                        <a:effectLst/>
                        <a:latin typeface="Arial" panose="020B0604020202020204" pitchFamily="34" charset="0"/>
                      </a:endParaRPr>
                    </a:p>
                  </a:txBody>
                  <a:tcPr marL="4709" marR="4709" marT="4709" marB="0" anchor="ctr"/>
                </a:tc>
                <a:tc>
                  <a:txBody>
                    <a:bodyPr/>
                    <a:lstStyle/>
                    <a:p>
                      <a:pPr algn="ctr" fontAlgn="ctr"/>
                      <a:r>
                        <a:rPr lang="ru-RU" sz="950" u="none" strike="noStrike">
                          <a:effectLst/>
                        </a:rPr>
                        <a:t> </a:t>
                      </a:r>
                      <a:endParaRPr lang="ru-RU" sz="950" b="0" i="0" u="none" strike="noStrike">
                        <a:solidFill>
                          <a:srgbClr val="000000"/>
                        </a:solidFill>
                        <a:effectLst/>
                        <a:latin typeface="Arial" panose="020B0604020202020204" pitchFamily="34" charset="0"/>
                      </a:endParaRPr>
                    </a:p>
                  </a:txBody>
                  <a:tcPr marL="4709" marR="4709" marT="4709" marB="0" anchor="ctr"/>
                </a:tc>
                <a:tc>
                  <a:txBody>
                    <a:bodyPr/>
                    <a:lstStyle/>
                    <a:p>
                      <a:pPr algn="ctr" fontAlgn="ctr"/>
                      <a:r>
                        <a:rPr lang="ru-RU" sz="950" u="none" strike="noStrike">
                          <a:effectLst/>
                        </a:rPr>
                        <a:t> </a:t>
                      </a:r>
                      <a:endParaRPr lang="ru-RU" sz="950" b="0" i="0" u="none" strike="noStrike">
                        <a:solidFill>
                          <a:srgbClr val="000000"/>
                        </a:solidFill>
                        <a:effectLst/>
                        <a:latin typeface="Arial" panose="020B0604020202020204" pitchFamily="34" charset="0"/>
                      </a:endParaRPr>
                    </a:p>
                  </a:txBody>
                  <a:tcPr marL="4709" marR="4709" marT="4709" marB="0" anchor="ctr"/>
                </a:tc>
                <a:tc>
                  <a:txBody>
                    <a:bodyPr/>
                    <a:lstStyle/>
                    <a:p>
                      <a:pPr algn="ctr" fontAlgn="ctr"/>
                      <a:r>
                        <a:rPr lang="ru-RU" sz="950" u="none" strike="noStrike">
                          <a:effectLst/>
                        </a:rPr>
                        <a:t> </a:t>
                      </a:r>
                      <a:endParaRPr lang="ru-RU" sz="950" b="0" i="0" u="none" strike="noStrike">
                        <a:solidFill>
                          <a:srgbClr val="000000"/>
                        </a:solidFill>
                        <a:effectLst/>
                        <a:latin typeface="Arial" panose="020B0604020202020204" pitchFamily="34" charset="0"/>
                      </a:endParaRPr>
                    </a:p>
                  </a:txBody>
                  <a:tcPr marL="4709" marR="4709" marT="4709" marB="0" anchor="ctr"/>
                </a:tc>
                <a:tc>
                  <a:txBody>
                    <a:bodyPr/>
                    <a:lstStyle/>
                    <a:p>
                      <a:pPr algn="ctr" fontAlgn="ctr"/>
                      <a:r>
                        <a:rPr lang="ru-RU" sz="950" u="none" strike="noStrike">
                          <a:effectLst/>
                        </a:rPr>
                        <a:t> </a:t>
                      </a:r>
                      <a:endParaRPr lang="ru-RU" sz="950" b="0" i="0" u="none" strike="noStrike">
                        <a:solidFill>
                          <a:srgbClr val="000000"/>
                        </a:solidFill>
                        <a:effectLst/>
                        <a:latin typeface="Calibri" panose="020F0502020204030204" pitchFamily="34" charset="0"/>
                      </a:endParaRPr>
                    </a:p>
                  </a:txBody>
                  <a:tcPr marL="4709" marR="4709" marT="4709" marB="0" anchor="ctr"/>
                </a:tc>
                <a:tc>
                  <a:txBody>
                    <a:bodyPr/>
                    <a:lstStyle/>
                    <a:p>
                      <a:pPr algn="ctr" fontAlgn="ctr"/>
                      <a:r>
                        <a:rPr lang="ru-RU" sz="950" u="none" strike="noStrike">
                          <a:effectLst/>
                        </a:rPr>
                        <a:t> </a:t>
                      </a:r>
                      <a:endParaRPr lang="ru-RU" sz="950" b="0" i="0" u="none" strike="noStrike">
                        <a:solidFill>
                          <a:srgbClr val="000000"/>
                        </a:solidFill>
                        <a:effectLst/>
                        <a:latin typeface="Calibri" panose="020F0502020204030204" pitchFamily="34" charset="0"/>
                      </a:endParaRPr>
                    </a:p>
                  </a:txBody>
                  <a:tcPr marL="4709" marR="4709" marT="4709" marB="0" anchor="ctr"/>
                </a:tc>
                <a:extLst>
                  <a:ext uri="{0D108BD9-81ED-4DB2-BD59-A6C34878D82A}">
                    <a16:rowId xmlns:a16="http://schemas.microsoft.com/office/drawing/2014/main" val="2239045549"/>
                  </a:ext>
                </a:extLst>
              </a:tr>
              <a:tr h="553817">
                <a:tc>
                  <a:txBody>
                    <a:bodyPr/>
                    <a:lstStyle/>
                    <a:p>
                      <a:pPr algn="l" fontAlgn="ctr"/>
                      <a:r>
                        <a:rPr lang="ru-RU" sz="950" u="none" strike="noStrike">
                          <a:effectLst/>
                        </a:rPr>
                        <a:t>Поддержание в надлежащем состоянии сетей наружного освещения (проведение ремонтных работ, установка столбов, замена светильников, ламп, монтаж электрооборудования)</a:t>
                      </a:r>
                      <a:endParaRPr lang="ru-RU" sz="950" b="0" i="0" u="none" strike="noStrike">
                        <a:solidFill>
                          <a:srgbClr val="000000"/>
                        </a:solidFill>
                        <a:effectLst/>
                        <a:latin typeface="Arial" panose="020B0604020202020204" pitchFamily="34" charset="0"/>
                      </a:endParaRPr>
                    </a:p>
                  </a:txBody>
                  <a:tcPr marL="4709" marR="4709" marT="4709" marB="0" anchor="ctr"/>
                </a:tc>
                <a:tc>
                  <a:txBody>
                    <a:bodyPr/>
                    <a:lstStyle/>
                    <a:p>
                      <a:pPr algn="ctr" fontAlgn="ctr"/>
                      <a:r>
                        <a:rPr lang="ru-RU" sz="950" u="none" strike="noStrike">
                          <a:effectLst/>
                        </a:rPr>
                        <a:t>Показатель муниципальной программы</a:t>
                      </a:r>
                      <a:endParaRPr lang="ru-RU" sz="950" b="0" i="0" u="none" strike="noStrike">
                        <a:solidFill>
                          <a:srgbClr val="000000"/>
                        </a:solidFill>
                        <a:effectLst/>
                        <a:latin typeface="Arial" panose="020B0604020202020204" pitchFamily="34" charset="0"/>
                      </a:endParaRPr>
                    </a:p>
                  </a:txBody>
                  <a:tcPr marL="4709" marR="4709" marT="4709" marB="0" anchor="ctr"/>
                </a:tc>
                <a:tc>
                  <a:txBody>
                    <a:bodyPr/>
                    <a:lstStyle/>
                    <a:p>
                      <a:pPr algn="ctr" fontAlgn="ctr"/>
                      <a:r>
                        <a:rPr lang="ru-RU" sz="950" u="none" strike="noStrike">
                          <a:effectLst/>
                        </a:rPr>
                        <a:t>км</a:t>
                      </a:r>
                      <a:endParaRPr lang="ru-RU" sz="950" b="0" i="0" u="none" strike="noStrike">
                        <a:solidFill>
                          <a:srgbClr val="000000"/>
                        </a:solidFill>
                        <a:effectLst/>
                        <a:latin typeface="Arial" panose="020B0604020202020204" pitchFamily="34" charset="0"/>
                      </a:endParaRPr>
                    </a:p>
                  </a:txBody>
                  <a:tcPr marL="4709" marR="4709" marT="4709" marB="0" anchor="ctr"/>
                </a:tc>
                <a:tc>
                  <a:txBody>
                    <a:bodyPr/>
                    <a:lstStyle/>
                    <a:p>
                      <a:pPr algn="ctr" fontAlgn="ctr"/>
                      <a:r>
                        <a:rPr lang="ru-RU" sz="950" u="none" strike="noStrike">
                          <a:effectLst/>
                        </a:rPr>
                        <a:t>169,6347</a:t>
                      </a:r>
                      <a:endParaRPr lang="ru-RU" sz="950" b="0" i="0" u="none" strike="noStrike">
                        <a:solidFill>
                          <a:srgbClr val="000000"/>
                        </a:solidFill>
                        <a:effectLst/>
                        <a:latin typeface="Arial" panose="020B0604020202020204" pitchFamily="34" charset="0"/>
                      </a:endParaRPr>
                    </a:p>
                  </a:txBody>
                  <a:tcPr marL="4709" marR="4709" marT="4709" marB="0" anchor="ctr"/>
                </a:tc>
                <a:tc>
                  <a:txBody>
                    <a:bodyPr/>
                    <a:lstStyle/>
                    <a:p>
                      <a:pPr algn="ctr" fontAlgn="ctr"/>
                      <a:r>
                        <a:rPr lang="ru-RU" sz="950" u="none" strike="noStrike" dirty="0">
                          <a:effectLst/>
                        </a:rPr>
                        <a:t>169,6347</a:t>
                      </a:r>
                      <a:endParaRPr lang="ru-RU" sz="950" b="0" i="0" u="none" strike="noStrike" dirty="0">
                        <a:solidFill>
                          <a:srgbClr val="000000"/>
                        </a:solidFill>
                        <a:effectLst/>
                        <a:latin typeface="Arial" panose="020B0604020202020204" pitchFamily="34" charset="0"/>
                      </a:endParaRPr>
                    </a:p>
                  </a:txBody>
                  <a:tcPr marL="4709" marR="4709" marT="4709" marB="0" anchor="ctr"/>
                </a:tc>
                <a:tc>
                  <a:txBody>
                    <a:bodyPr/>
                    <a:lstStyle/>
                    <a:p>
                      <a:pPr algn="ctr" fontAlgn="ctr"/>
                      <a:r>
                        <a:rPr lang="ru-RU" sz="950" u="none" strike="noStrike">
                          <a:effectLst/>
                        </a:rPr>
                        <a:t>169,6347</a:t>
                      </a:r>
                      <a:endParaRPr lang="ru-RU" sz="950" b="0" i="0" u="none" strike="noStrike">
                        <a:solidFill>
                          <a:srgbClr val="000000"/>
                        </a:solidFill>
                        <a:effectLst/>
                        <a:latin typeface="Arial" panose="020B0604020202020204" pitchFamily="34" charset="0"/>
                      </a:endParaRPr>
                    </a:p>
                  </a:txBody>
                  <a:tcPr marL="4709" marR="4709" marT="4709" marB="0" anchor="ctr"/>
                </a:tc>
                <a:tc>
                  <a:txBody>
                    <a:bodyPr/>
                    <a:lstStyle/>
                    <a:p>
                      <a:pPr algn="ctr" fontAlgn="ctr"/>
                      <a:r>
                        <a:rPr lang="ru-RU" sz="950" u="none" strike="noStrike">
                          <a:effectLst/>
                        </a:rPr>
                        <a:t>169,6347</a:t>
                      </a:r>
                      <a:endParaRPr lang="ru-RU" sz="950" b="0" i="0" u="none" strike="noStrike">
                        <a:solidFill>
                          <a:srgbClr val="000000"/>
                        </a:solidFill>
                        <a:effectLst/>
                        <a:latin typeface="Arial" panose="020B0604020202020204" pitchFamily="34" charset="0"/>
                      </a:endParaRPr>
                    </a:p>
                  </a:txBody>
                  <a:tcPr marL="4709" marR="4709" marT="4709" marB="0" anchor="ctr"/>
                </a:tc>
                <a:tc>
                  <a:txBody>
                    <a:bodyPr/>
                    <a:lstStyle/>
                    <a:p>
                      <a:pPr algn="ctr" fontAlgn="ctr"/>
                      <a:r>
                        <a:rPr lang="ru-RU" sz="950" u="none" strike="noStrike">
                          <a:effectLst/>
                        </a:rPr>
                        <a:t>169,6347</a:t>
                      </a:r>
                      <a:endParaRPr lang="ru-RU" sz="950" b="0" i="0" u="none" strike="noStrike">
                        <a:solidFill>
                          <a:srgbClr val="000000"/>
                        </a:solidFill>
                        <a:effectLst/>
                        <a:latin typeface="Arial" panose="020B0604020202020204" pitchFamily="34" charset="0"/>
                      </a:endParaRPr>
                    </a:p>
                  </a:txBody>
                  <a:tcPr marL="4709" marR="4709" marT="4709" marB="0" anchor="ctr"/>
                </a:tc>
                <a:tc>
                  <a:txBody>
                    <a:bodyPr/>
                    <a:lstStyle/>
                    <a:p>
                      <a:pPr algn="ctr" fontAlgn="ctr"/>
                      <a:r>
                        <a:rPr lang="ru-RU" sz="950" u="none" strike="noStrike">
                          <a:effectLst/>
                        </a:rPr>
                        <a:t>169,6347</a:t>
                      </a:r>
                      <a:endParaRPr lang="ru-RU" sz="950" b="0" i="0" u="none" strike="noStrike">
                        <a:solidFill>
                          <a:srgbClr val="000000"/>
                        </a:solidFill>
                        <a:effectLst/>
                        <a:latin typeface="Arial" panose="020B0604020202020204" pitchFamily="34" charset="0"/>
                      </a:endParaRPr>
                    </a:p>
                  </a:txBody>
                  <a:tcPr marL="4709" marR="4709" marT="4709" marB="0" anchor="ctr"/>
                </a:tc>
                <a:extLst>
                  <a:ext uri="{0D108BD9-81ED-4DB2-BD59-A6C34878D82A}">
                    <a16:rowId xmlns:a16="http://schemas.microsoft.com/office/drawing/2014/main" val="691021435"/>
                  </a:ext>
                </a:extLst>
              </a:tr>
              <a:tr h="416479">
                <a:tc>
                  <a:txBody>
                    <a:bodyPr/>
                    <a:lstStyle/>
                    <a:p>
                      <a:pPr algn="l" fontAlgn="ctr"/>
                      <a:r>
                        <a:rPr lang="ru-RU" sz="950" u="none" strike="noStrike" dirty="0">
                          <a:effectLst/>
                        </a:rPr>
                        <a:t>Содержание объектов озеленения (газоны, кустарники, цветники)</a:t>
                      </a:r>
                      <a:endParaRPr lang="ru-RU" sz="950" b="0" i="0" u="none" strike="noStrike" dirty="0">
                        <a:solidFill>
                          <a:srgbClr val="000000"/>
                        </a:solidFill>
                        <a:effectLst/>
                        <a:latin typeface="Arial" panose="020B0604020202020204" pitchFamily="34" charset="0"/>
                      </a:endParaRPr>
                    </a:p>
                  </a:txBody>
                  <a:tcPr marL="4709" marR="4709" marT="4709" marB="0" anchor="ctr"/>
                </a:tc>
                <a:tc>
                  <a:txBody>
                    <a:bodyPr/>
                    <a:lstStyle/>
                    <a:p>
                      <a:pPr algn="ctr" fontAlgn="ctr"/>
                      <a:r>
                        <a:rPr lang="ru-RU" sz="950" u="none" strike="noStrike">
                          <a:effectLst/>
                        </a:rPr>
                        <a:t>Показатель муниципальной программы</a:t>
                      </a:r>
                      <a:endParaRPr lang="ru-RU" sz="950" b="0" i="0" u="none" strike="noStrike">
                        <a:solidFill>
                          <a:srgbClr val="000000"/>
                        </a:solidFill>
                        <a:effectLst/>
                        <a:latin typeface="Arial" panose="020B0604020202020204" pitchFamily="34" charset="0"/>
                      </a:endParaRPr>
                    </a:p>
                  </a:txBody>
                  <a:tcPr marL="4709" marR="4709" marT="4709" marB="0" anchor="ctr"/>
                </a:tc>
                <a:tc>
                  <a:txBody>
                    <a:bodyPr/>
                    <a:lstStyle/>
                    <a:p>
                      <a:pPr algn="ctr" fontAlgn="ctr"/>
                      <a:r>
                        <a:rPr lang="ru-RU" sz="950" u="none" strike="noStrike">
                          <a:effectLst/>
                        </a:rPr>
                        <a:t>кв.м</a:t>
                      </a:r>
                      <a:endParaRPr lang="ru-RU" sz="950" b="0" i="0" u="none" strike="noStrike">
                        <a:solidFill>
                          <a:srgbClr val="000000"/>
                        </a:solidFill>
                        <a:effectLst/>
                        <a:latin typeface="Arial" panose="020B0604020202020204" pitchFamily="34" charset="0"/>
                      </a:endParaRPr>
                    </a:p>
                  </a:txBody>
                  <a:tcPr marL="4709" marR="4709" marT="4709" marB="0" anchor="ctr"/>
                </a:tc>
                <a:tc>
                  <a:txBody>
                    <a:bodyPr/>
                    <a:lstStyle/>
                    <a:p>
                      <a:pPr algn="ctr" fontAlgn="ctr"/>
                      <a:r>
                        <a:rPr lang="ru-RU" sz="950" u="none" strike="noStrike">
                          <a:effectLst/>
                        </a:rPr>
                        <a:t>269,58</a:t>
                      </a:r>
                      <a:endParaRPr lang="ru-RU" sz="950" b="0" i="0" u="none" strike="noStrike">
                        <a:solidFill>
                          <a:srgbClr val="000000"/>
                        </a:solidFill>
                        <a:effectLst/>
                        <a:latin typeface="Arial" panose="020B0604020202020204" pitchFamily="34" charset="0"/>
                      </a:endParaRPr>
                    </a:p>
                  </a:txBody>
                  <a:tcPr marL="4709" marR="4709" marT="4709" marB="0" anchor="ctr"/>
                </a:tc>
                <a:tc>
                  <a:txBody>
                    <a:bodyPr/>
                    <a:lstStyle/>
                    <a:p>
                      <a:pPr algn="ctr" fontAlgn="ctr"/>
                      <a:r>
                        <a:rPr lang="ru-RU" sz="950" u="none" strike="noStrike">
                          <a:effectLst/>
                        </a:rPr>
                        <a:t>269,58</a:t>
                      </a:r>
                      <a:endParaRPr lang="ru-RU" sz="950" b="0" i="0" u="none" strike="noStrike">
                        <a:solidFill>
                          <a:srgbClr val="000000"/>
                        </a:solidFill>
                        <a:effectLst/>
                        <a:latin typeface="Arial" panose="020B0604020202020204" pitchFamily="34" charset="0"/>
                      </a:endParaRPr>
                    </a:p>
                  </a:txBody>
                  <a:tcPr marL="4709" marR="4709" marT="4709" marB="0" anchor="ctr"/>
                </a:tc>
                <a:tc>
                  <a:txBody>
                    <a:bodyPr/>
                    <a:lstStyle/>
                    <a:p>
                      <a:pPr algn="ctr" fontAlgn="ctr"/>
                      <a:r>
                        <a:rPr lang="ru-RU" sz="950" u="none" strike="noStrike">
                          <a:effectLst/>
                        </a:rPr>
                        <a:t>269,58</a:t>
                      </a:r>
                      <a:endParaRPr lang="ru-RU" sz="950" b="0" i="0" u="none" strike="noStrike">
                        <a:solidFill>
                          <a:srgbClr val="000000"/>
                        </a:solidFill>
                        <a:effectLst/>
                        <a:latin typeface="Arial" panose="020B0604020202020204" pitchFamily="34" charset="0"/>
                      </a:endParaRPr>
                    </a:p>
                  </a:txBody>
                  <a:tcPr marL="4709" marR="4709" marT="4709" marB="0" anchor="ctr"/>
                </a:tc>
                <a:tc>
                  <a:txBody>
                    <a:bodyPr/>
                    <a:lstStyle/>
                    <a:p>
                      <a:pPr algn="ctr" fontAlgn="ctr"/>
                      <a:r>
                        <a:rPr lang="ru-RU" sz="950" u="none" strike="noStrike">
                          <a:effectLst/>
                        </a:rPr>
                        <a:t>269,58</a:t>
                      </a:r>
                      <a:endParaRPr lang="ru-RU" sz="950" b="0" i="0" u="none" strike="noStrike">
                        <a:solidFill>
                          <a:srgbClr val="000000"/>
                        </a:solidFill>
                        <a:effectLst/>
                        <a:latin typeface="Arial" panose="020B0604020202020204" pitchFamily="34" charset="0"/>
                      </a:endParaRPr>
                    </a:p>
                  </a:txBody>
                  <a:tcPr marL="4709" marR="4709" marT="4709" marB="0" anchor="ctr"/>
                </a:tc>
                <a:tc>
                  <a:txBody>
                    <a:bodyPr/>
                    <a:lstStyle/>
                    <a:p>
                      <a:pPr algn="ctr" fontAlgn="ctr"/>
                      <a:r>
                        <a:rPr lang="ru-RU" sz="950" u="none" strike="noStrike">
                          <a:effectLst/>
                        </a:rPr>
                        <a:t>269,58</a:t>
                      </a:r>
                      <a:endParaRPr lang="ru-RU" sz="950" b="0" i="0" u="none" strike="noStrike">
                        <a:solidFill>
                          <a:srgbClr val="000000"/>
                        </a:solidFill>
                        <a:effectLst/>
                        <a:latin typeface="Arial" panose="020B0604020202020204" pitchFamily="34" charset="0"/>
                      </a:endParaRPr>
                    </a:p>
                  </a:txBody>
                  <a:tcPr marL="4709" marR="4709" marT="4709" marB="0" anchor="ctr"/>
                </a:tc>
                <a:tc>
                  <a:txBody>
                    <a:bodyPr/>
                    <a:lstStyle/>
                    <a:p>
                      <a:pPr algn="ctr" fontAlgn="ctr"/>
                      <a:r>
                        <a:rPr lang="ru-RU" sz="950" u="none" strike="noStrike">
                          <a:effectLst/>
                        </a:rPr>
                        <a:t>269,58</a:t>
                      </a:r>
                      <a:endParaRPr lang="ru-RU" sz="950" b="0" i="0" u="none" strike="noStrike">
                        <a:solidFill>
                          <a:srgbClr val="000000"/>
                        </a:solidFill>
                        <a:effectLst/>
                        <a:latin typeface="Arial" panose="020B0604020202020204" pitchFamily="34" charset="0"/>
                      </a:endParaRPr>
                    </a:p>
                  </a:txBody>
                  <a:tcPr marL="4709" marR="4709" marT="4709" marB="0" anchor="ctr"/>
                </a:tc>
                <a:extLst>
                  <a:ext uri="{0D108BD9-81ED-4DB2-BD59-A6C34878D82A}">
                    <a16:rowId xmlns:a16="http://schemas.microsoft.com/office/drawing/2014/main" val="3498792506"/>
                  </a:ext>
                </a:extLst>
              </a:tr>
              <a:tr h="416479">
                <a:tc>
                  <a:txBody>
                    <a:bodyPr/>
                    <a:lstStyle/>
                    <a:p>
                      <a:pPr algn="l" fontAlgn="ctr"/>
                      <a:r>
                        <a:rPr lang="ru-RU" sz="950" u="none" strike="noStrike" dirty="0">
                          <a:effectLst/>
                        </a:rPr>
                        <a:t>Содержание в надлежащем состоянии скульптурных композиций</a:t>
                      </a:r>
                      <a:endParaRPr lang="ru-RU" sz="950" b="0" i="0" u="none" strike="noStrike" dirty="0">
                        <a:solidFill>
                          <a:srgbClr val="000000"/>
                        </a:solidFill>
                        <a:effectLst/>
                        <a:latin typeface="Arial" panose="020B0604020202020204" pitchFamily="34" charset="0"/>
                      </a:endParaRPr>
                    </a:p>
                  </a:txBody>
                  <a:tcPr marL="4709" marR="4709" marT="4709" marB="0" anchor="ctr"/>
                </a:tc>
                <a:tc>
                  <a:txBody>
                    <a:bodyPr/>
                    <a:lstStyle/>
                    <a:p>
                      <a:pPr algn="ctr" fontAlgn="ctr"/>
                      <a:r>
                        <a:rPr lang="ru-RU" sz="950" u="none" strike="noStrike">
                          <a:effectLst/>
                        </a:rPr>
                        <a:t>Показатель муниципальной программы</a:t>
                      </a:r>
                      <a:endParaRPr lang="ru-RU" sz="950" b="0" i="0" u="none" strike="noStrike">
                        <a:solidFill>
                          <a:srgbClr val="000000"/>
                        </a:solidFill>
                        <a:effectLst/>
                        <a:latin typeface="Arial" panose="020B0604020202020204" pitchFamily="34" charset="0"/>
                      </a:endParaRPr>
                    </a:p>
                  </a:txBody>
                  <a:tcPr marL="4709" marR="4709" marT="4709" marB="0" anchor="ctr"/>
                </a:tc>
                <a:tc>
                  <a:txBody>
                    <a:bodyPr/>
                    <a:lstStyle/>
                    <a:p>
                      <a:pPr algn="ctr" fontAlgn="ctr"/>
                      <a:r>
                        <a:rPr lang="ru-RU" sz="950" u="none" strike="noStrike">
                          <a:effectLst/>
                        </a:rPr>
                        <a:t>шт.</a:t>
                      </a:r>
                      <a:endParaRPr lang="ru-RU" sz="950" b="0" i="0" u="none" strike="noStrike">
                        <a:solidFill>
                          <a:srgbClr val="000000"/>
                        </a:solidFill>
                        <a:effectLst/>
                        <a:latin typeface="Arial" panose="020B0604020202020204" pitchFamily="34" charset="0"/>
                      </a:endParaRPr>
                    </a:p>
                  </a:txBody>
                  <a:tcPr marL="4709" marR="4709" marT="4709" marB="0" anchor="ctr"/>
                </a:tc>
                <a:tc>
                  <a:txBody>
                    <a:bodyPr/>
                    <a:lstStyle/>
                    <a:p>
                      <a:pPr algn="ctr" fontAlgn="ctr"/>
                      <a:r>
                        <a:rPr lang="ru-RU" sz="950" u="none" strike="noStrike">
                          <a:effectLst/>
                        </a:rPr>
                        <a:t>3</a:t>
                      </a:r>
                      <a:endParaRPr lang="ru-RU" sz="950" b="0" i="0" u="none" strike="noStrike">
                        <a:solidFill>
                          <a:srgbClr val="000000"/>
                        </a:solidFill>
                        <a:effectLst/>
                        <a:latin typeface="Arial" panose="020B0604020202020204" pitchFamily="34" charset="0"/>
                      </a:endParaRPr>
                    </a:p>
                  </a:txBody>
                  <a:tcPr marL="4709" marR="4709" marT="4709" marB="0" anchor="ctr"/>
                </a:tc>
                <a:tc>
                  <a:txBody>
                    <a:bodyPr/>
                    <a:lstStyle/>
                    <a:p>
                      <a:pPr algn="ctr" fontAlgn="ctr"/>
                      <a:r>
                        <a:rPr lang="ru-RU" sz="950" u="none" strike="noStrike">
                          <a:effectLst/>
                        </a:rPr>
                        <a:t>3</a:t>
                      </a:r>
                      <a:endParaRPr lang="ru-RU" sz="950" b="0" i="0" u="none" strike="noStrike">
                        <a:solidFill>
                          <a:srgbClr val="000000"/>
                        </a:solidFill>
                        <a:effectLst/>
                        <a:latin typeface="Arial" panose="020B0604020202020204" pitchFamily="34" charset="0"/>
                      </a:endParaRPr>
                    </a:p>
                  </a:txBody>
                  <a:tcPr marL="4709" marR="4709" marT="4709" marB="0" anchor="ctr"/>
                </a:tc>
                <a:tc>
                  <a:txBody>
                    <a:bodyPr/>
                    <a:lstStyle/>
                    <a:p>
                      <a:pPr algn="ctr" fontAlgn="ctr"/>
                      <a:r>
                        <a:rPr lang="ru-RU" sz="950" u="none" strike="noStrike">
                          <a:effectLst/>
                        </a:rPr>
                        <a:t>3</a:t>
                      </a:r>
                      <a:endParaRPr lang="ru-RU" sz="950" b="0" i="0" u="none" strike="noStrike">
                        <a:solidFill>
                          <a:srgbClr val="000000"/>
                        </a:solidFill>
                        <a:effectLst/>
                        <a:latin typeface="Arial" panose="020B0604020202020204" pitchFamily="34" charset="0"/>
                      </a:endParaRPr>
                    </a:p>
                  </a:txBody>
                  <a:tcPr marL="4709" marR="4709" marT="4709" marB="0" anchor="ctr"/>
                </a:tc>
                <a:tc>
                  <a:txBody>
                    <a:bodyPr/>
                    <a:lstStyle/>
                    <a:p>
                      <a:pPr algn="ctr" fontAlgn="ctr"/>
                      <a:r>
                        <a:rPr lang="ru-RU" sz="950" u="none" strike="noStrike">
                          <a:effectLst/>
                        </a:rPr>
                        <a:t>3</a:t>
                      </a:r>
                      <a:endParaRPr lang="ru-RU" sz="950" b="0" i="0" u="none" strike="noStrike">
                        <a:solidFill>
                          <a:srgbClr val="000000"/>
                        </a:solidFill>
                        <a:effectLst/>
                        <a:latin typeface="Arial" panose="020B0604020202020204" pitchFamily="34" charset="0"/>
                      </a:endParaRPr>
                    </a:p>
                  </a:txBody>
                  <a:tcPr marL="4709" marR="4709" marT="4709" marB="0" anchor="ctr"/>
                </a:tc>
                <a:tc>
                  <a:txBody>
                    <a:bodyPr/>
                    <a:lstStyle/>
                    <a:p>
                      <a:pPr algn="ctr" fontAlgn="ctr"/>
                      <a:r>
                        <a:rPr lang="ru-RU" sz="950" u="none" strike="noStrike">
                          <a:effectLst/>
                        </a:rPr>
                        <a:t>3</a:t>
                      </a:r>
                      <a:endParaRPr lang="ru-RU" sz="950" b="0" i="0" u="none" strike="noStrike">
                        <a:solidFill>
                          <a:srgbClr val="000000"/>
                        </a:solidFill>
                        <a:effectLst/>
                        <a:latin typeface="Arial" panose="020B0604020202020204" pitchFamily="34" charset="0"/>
                      </a:endParaRPr>
                    </a:p>
                  </a:txBody>
                  <a:tcPr marL="4709" marR="4709" marT="4709" marB="0" anchor="ctr"/>
                </a:tc>
                <a:tc>
                  <a:txBody>
                    <a:bodyPr/>
                    <a:lstStyle/>
                    <a:p>
                      <a:pPr algn="ctr" fontAlgn="ctr"/>
                      <a:r>
                        <a:rPr lang="ru-RU" sz="950" u="none" strike="noStrike">
                          <a:effectLst/>
                        </a:rPr>
                        <a:t>3</a:t>
                      </a:r>
                      <a:endParaRPr lang="ru-RU" sz="950" b="0" i="0" u="none" strike="noStrike">
                        <a:solidFill>
                          <a:srgbClr val="000000"/>
                        </a:solidFill>
                        <a:effectLst/>
                        <a:latin typeface="Arial" panose="020B0604020202020204" pitchFamily="34" charset="0"/>
                      </a:endParaRPr>
                    </a:p>
                  </a:txBody>
                  <a:tcPr marL="4709" marR="4709" marT="4709" marB="0" anchor="ctr"/>
                </a:tc>
                <a:extLst>
                  <a:ext uri="{0D108BD9-81ED-4DB2-BD59-A6C34878D82A}">
                    <a16:rowId xmlns:a16="http://schemas.microsoft.com/office/drawing/2014/main" val="1013179700"/>
                  </a:ext>
                </a:extLst>
              </a:tr>
              <a:tr h="416479">
                <a:tc>
                  <a:txBody>
                    <a:bodyPr/>
                    <a:lstStyle/>
                    <a:p>
                      <a:pPr algn="l" fontAlgn="ctr"/>
                      <a:r>
                        <a:rPr lang="ru-RU" sz="950" u="none" strike="noStrike">
                          <a:effectLst/>
                        </a:rPr>
                        <a:t>Содержание в чистоте территории города</a:t>
                      </a:r>
                      <a:endParaRPr lang="ru-RU" sz="950" b="0" i="0" u="none" strike="noStrike">
                        <a:solidFill>
                          <a:srgbClr val="000000"/>
                        </a:solidFill>
                        <a:effectLst/>
                        <a:latin typeface="Arial" panose="020B0604020202020204" pitchFamily="34" charset="0"/>
                      </a:endParaRPr>
                    </a:p>
                  </a:txBody>
                  <a:tcPr marL="4709" marR="4709" marT="4709" marB="0" anchor="ctr"/>
                </a:tc>
                <a:tc>
                  <a:txBody>
                    <a:bodyPr/>
                    <a:lstStyle/>
                    <a:p>
                      <a:pPr algn="ctr" fontAlgn="ctr"/>
                      <a:r>
                        <a:rPr lang="ru-RU" sz="950" u="none" strike="noStrike">
                          <a:effectLst/>
                        </a:rPr>
                        <a:t>Показатель муниципальной программы</a:t>
                      </a:r>
                      <a:endParaRPr lang="ru-RU" sz="950" b="0" i="0" u="none" strike="noStrike">
                        <a:solidFill>
                          <a:srgbClr val="000000"/>
                        </a:solidFill>
                        <a:effectLst/>
                        <a:latin typeface="Arial" panose="020B0604020202020204" pitchFamily="34" charset="0"/>
                      </a:endParaRPr>
                    </a:p>
                  </a:txBody>
                  <a:tcPr marL="4709" marR="4709" marT="4709" marB="0" anchor="ctr"/>
                </a:tc>
                <a:tc>
                  <a:txBody>
                    <a:bodyPr/>
                    <a:lstStyle/>
                    <a:p>
                      <a:pPr algn="ctr" fontAlgn="ctr"/>
                      <a:r>
                        <a:rPr lang="ru-RU" sz="950" u="none" strike="noStrike">
                          <a:effectLst/>
                        </a:rPr>
                        <a:t>тыс. кв.м</a:t>
                      </a:r>
                      <a:endParaRPr lang="ru-RU" sz="950" b="0" i="0" u="none" strike="noStrike">
                        <a:solidFill>
                          <a:srgbClr val="000000"/>
                        </a:solidFill>
                        <a:effectLst/>
                        <a:latin typeface="Arial" panose="020B0604020202020204" pitchFamily="34" charset="0"/>
                      </a:endParaRPr>
                    </a:p>
                  </a:txBody>
                  <a:tcPr marL="4709" marR="4709" marT="4709" marB="0" anchor="ctr"/>
                </a:tc>
                <a:tc>
                  <a:txBody>
                    <a:bodyPr/>
                    <a:lstStyle/>
                    <a:p>
                      <a:pPr algn="ctr" fontAlgn="ctr"/>
                      <a:r>
                        <a:rPr lang="ru-RU" sz="950" u="none" strike="noStrike">
                          <a:effectLst/>
                        </a:rPr>
                        <a:t>742,22</a:t>
                      </a:r>
                      <a:endParaRPr lang="ru-RU" sz="950" b="0" i="0" u="none" strike="noStrike">
                        <a:solidFill>
                          <a:srgbClr val="000000"/>
                        </a:solidFill>
                        <a:effectLst/>
                        <a:latin typeface="Arial" panose="020B0604020202020204" pitchFamily="34" charset="0"/>
                      </a:endParaRPr>
                    </a:p>
                  </a:txBody>
                  <a:tcPr marL="4709" marR="4709" marT="4709" marB="0" anchor="ctr"/>
                </a:tc>
                <a:tc>
                  <a:txBody>
                    <a:bodyPr/>
                    <a:lstStyle/>
                    <a:p>
                      <a:pPr algn="ctr" fontAlgn="ctr"/>
                      <a:r>
                        <a:rPr lang="ru-RU" sz="950" u="none" strike="noStrike" dirty="0">
                          <a:effectLst/>
                        </a:rPr>
                        <a:t>842,22</a:t>
                      </a:r>
                      <a:endParaRPr lang="ru-RU" sz="950" b="0" i="0" u="none" strike="noStrike" dirty="0">
                        <a:solidFill>
                          <a:srgbClr val="000000"/>
                        </a:solidFill>
                        <a:effectLst/>
                        <a:latin typeface="Arial" panose="020B0604020202020204" pitchFamily="34" charset="0"/>
                      </a:endParaRPr>
                    </a:p>
                  </a:txBody>
                  <a:tcPr marL="4709" marR="4709" marT="4709" marB="0" anchor="ctr"/>
                </a:tc>
                <a:tc>
                  <a:txBody>
                    <a:bodyPr/>
                    <a:lstStyle/>
                    <a:p>
                      <a:pPr algn="ctr" fontAlgn="ctr"/>
                      <a:r>
                        <a:rPr lang="ru-RU" sz="950" u="none" strike="noStrike">
                          <a:effectLst/>
                        </a:rPr>
                        <a:t>842,22</a:t>
                      </a:r>
                      <a:endParaRPr lang="ru-RU" sz="950" b="0" i="0" u="none" strike="noStrike">
                        <a:solidFill>
                          <a:srgbClr val="000000"/>
                        </a:solidFill>
                        <a:effectLst/>
                        <a:latin typeface="Arial" panose="020B0604020202020204" pitchFamily="34" charset="0"/>
                      </a:endParaRPr>
                    </a:p>
                  </a:txBody>
                  <a:tcPr marL="4709" marR="4709" marT="4709" marB="0" anchor="ctr"/>
                </a:tc>
                <a:tc>
                  <a:txBody>
                    <a:bodyPr/>
                    <a:lstStyle/>
                    <a:p>
                      <a:pPr algn="ctr" fontAlgn="ctr"/>
                      <a:r>
                        <a:rPr lang="ru-RU" sz="950" u="none" strike="noStrike">
                          <a:effectLst/>
                        </a:rPr>
                        <a:t>842,22</a:t>
                      </a:r>
                      <a:endParaRPr lang="ru-RU" sz="950" b="0" i="0" u="none" strike="noStrike">
                        <a:solidFill>
                          <a:srgbClr val="000000"/>
                        </a:solidFill>
                        <a:effectLst/>
                        <a:latin typeface="Arial" panose="020B0604020202020204" pitchFamily="34" charset="0"/>
                      </a:endParaRPr>
                    </a:p>
                  </a:txBody>
                  <a:tcPr marL="4709" marR="4709" marT="4709" marB="0" anchor="ctr"/>
                </a:tc>
                <a:tc>
                  <a:txBody>
                    <a:bodyPr/>
                    <a:lstStyle/>
                    <a:p>
                      <a:pPr algn="ctr" fontAlgn="ctr"/>
                      <a:r>
                        <a:rPr lang="ru-RU" sz="950" u="none" strike="noStrike">
                          <a:effectLst/>
                        </a:rPr>
                        <a:t>842,22</a:t>
                      </a:r>
                      <a:endParaRPr lang="ru-RU" sz="950" b="0" i="0" u="none" strike="noStrike">
                        <a:solidFill>
                          <a:srgbClr val="000000"/>
                        </a:solidFill>
                        <a:effectLst/>
                        <a:latin typeface="Arial" panose="020B0604020202020204" pitchFamily="34" charset="0"/>
                      </a:endParaRPr>
                    </a:p>
                  </a:txBody>
                  <a:tcPr marL="4709" marR="4709" marT="4709" marB="0" anchor="ctr"/>
                </a:tc>
                <a:tc>
                  <a:txBody>
                    <a:bodyPr/>
                    <a:lstStyle/>
                    <a:p>
                      <a:pPr algn="ctr" fontAlgn="ctr"/>
                      <a:r>
                        <a:rPr lang="ru-RU" sz="950" u="none" strike="noStrike">
                          <a:effectLst/>
                        </a:rPr>
                        <a:t>842,22</a:t>
                      </a:r>
                      <a:endParaRPr lang="ru-RU" sz="950" b="0" i="0" u="none" strike="noStrike">
                        <a:solidFill>
                          <a:srgbClr val="000000"/>
                        </a:solidFill>
                        <a:effectLst/>
                        <a:latin typeface="Arial" panose="020B0604020202020204" pitchFamily="34" charset="0"/>
                      </a:endParaRPr>
                    </a:p>
                  </a:txBody>
                  <a:tcPr marL="4709" marR="4709" marT="4709" marB="0" anchor="ctr"/>
                </a:tc>
                <a:extLst>
                  <a:ext uri="{0D108BD9-81ED-4DB2-BD59-A6C34878D82A}">
                    <a16:rowId xmlns:a16="http://schemas.microsoft.com/office/drawing/2014/main" val="1041438534"/>
                  </a:ext>
                </a:extLst>
              </a:tr>
              <a:tr h="828492">
                <a:tc>
                  <a:txBody>
                    <a:bodyPr/>
                    <a:lstStyle/>
                    <a:p>
                      <a:pPr algn="l" fontAlgn="ctr"/>
                      <a:r>
                        <a:rPr lang="ru-RU" sz="950" u="none" strike="noStrike" dirty="0">
                          <a:effectLst/>
                        </a:rPr>
                        <a:t>Обеспечение эксплуатационно-технического обслуживания объектов и помещений, а также содержание указанных объектов и помещений, оборудования и прилегающей территории в надлежащем состоянии (АУ «ДТ «Город», МБУ «ДЦБС», МБУ «ДКДЦ «Полет», ДК «Водник», ДК «Нефтяник»)</a:t>
                      </a:r>
                      <a:endParaRPr lang="ru-RU" sz="950" b="0" i="0" u="none" strike="noStrike" dirty="0">
                        <a:solidFill>
                          <a:srgbClr val="000000"/>
                        </a:solidFill>
                        <a:effectLst/>
                        <a:latin typeface="Arial" panose="020B0604020202020204" pitchFamily="34" charset="0"/>
                      </a:endParaRPr>
                    </a:p>
                  </a:txBody>
                  <a:tcPr marL="4709" marR="4709" marT="4709" marB="0" anchor="ctr"/>
                </a:tc>
                <a:tc>
                  <a:txBody>
                    <a:bodyPr/>
                    <a:lstStyle/>
                    <a:p>
                      <a:pPr algn="ctr" fontAlgn="ctr"/>
                      <a:r>
                        <a:rPr lang="ru-RU" sz="950" u="none" strike="noStrike">
                          <a:effectLst/>
                        </a:rPr>
                        <a:t>Показатель муниципальной программы</a:t>
                      </a:r>
                      <a:endParaRPr lang="ru-RU" sz="950" b="0" i="0" u="none" strike="noStrike">
                        <a:solidFill>
                          <a:srgbClr val="000000"/>
                        </a:solidFill>
                        <a:effectLst/>
                        <a:latin typeface="Arial" panose="020B0604020202020204" pitchFamily="34" charset="0"/>
                      </a:endParaRPr>
                    </a:p>
                  </a:txBody>
                  <a:tcPr marL="4709" marR="4709" marT="4709" marB="0" anchor="ctr"/>
                </a:tc>
                <a:tc>
                  <a:txBody>
                    <a:bodyPr/>
                    <a:lstStyle/>
                    <a:p>
                      <a:pPr algn="ctr" fontAlgn="ctr"/>
                      <a:r>
                        <a:rPr lang="ru-RU" sz="950" u="none" strike="noStrike">
                          <a:effectLst/>
                        </a:rPr>
                        <a:t>тыс. кв.м</a:t>
                      </a:r>
                      <a:endParaRPr lang="ru-RU" sz="950" b="0" i="0" u="none" strike="noStrike">
                        <a:solidFill>
                          <a:srgbClr val="000000"/>
                        </a:solidFill>
                        <a:effectLst/>
                        <a:latin typeface="Arial" panose="020B0604020202020204" pitchFamily="34" charset="0"/>
                      </a:endParaRPr>
                    </a:p>
                  </a:txBody>
                  <a:tcPr marL="4709" marR="4709" marT="4709" marB="0" anchor="ctr"/>
                </a:tc>
                <a:tc>
                  <a:txBody>
                    <a:bodyPr/>
                    <a:lstStyle/>
                    <a:p>
                      <a:pPr algn="ctr" fontAlgn="ctr"/>
                      <a:r>
                        <a:rPr lang="ru-RU" sz="950" u="none" strike="noStrike">
                          <a:effectLst/>
                        </a:rPr>
                        <a:t>16,851</a:t>
                      </a:r>
                      <a:endParaRPr lang="ru-RU" sz="950" b="0" i="0" u="none" strike="noStrike">
                        <a:solidFill>
                          <a:srgbClr val="000000"/>
                        </a:solidFill>
                        <a:effectLst/>
                        <a:latin typeface="Arial" panose="020B0604020202020204" pitchFamily="34" charset="0"/>
                      </a:endParaRPr>
                    </a:p>
                  </a:txBody>
                  <a:tcPr marL="4709" marR="4709" marT="4709" marB="0" anchor="ctr"/>
                </a:tc>
                <a:tc>
                  <a:txBody>
                    <a:bodyPr/>
                    <a:lstStyle/>
                    <a:p>
                      <a:pPr algn="ctr" fontAlgn="ctr"/>
                      <a:r>
                        <a:rPr lang="ru-RU" sz="950" u="none" strike="noStrike">
                          <a:effectLst/>
                        </a:rPr>
                        <a:t>16,851</a:t>
                      </a:r>
                      <a:endParaRPr lang="ru-RU" sz="950" b="0" i="0" u="none" strike="noStrike">
                        <a:solidFill>
                          <a:srgbClr val="000000"/>
                        </a:solidFill>
                        <a:effectLst/>
                        <a:latin typeface="Arial" panose="020B0604020202020204" pitchFamily="34" charset="0"/>
                      </a:endParaRPr>
                    </a:p>
                  </a:txBody>
                  <a:tcPr marL="4709" marR="4709" marT="4709" marB="0" anchor="ctr"/>
                </a:tc>
                <a:tc>
                  <a:txBody>
                    <a:bodyPr/>
                    <a:lstStyle/>
                    <a:p>
                      <a:pPr algn="ctr" fontAlgn="ctr"/>
                      <a:r>
                        <a:rPr lang="ru-RU" sz="950" u="none" strike="noStrike">
                          <a:effectLst/>
                        </a:rPr>
                        <a:t>16,851</a:t>
                      </a:r>
                      <a:endParaRPr lang="ru-RU" sz="950" b="0" i="0" u="none" strike="noStrike">
                        <a:solidFill>
                          <a:srgbClr val="000000"/>
                        </a:solidFill>
                        <a:effectLst/>
                        <a:latin typeface="Arial" panose="020B0604020202020204" pitchFamily="34" charset="0"/>
                      </a:endParaRPr>
                    </a:p>
                  </a:txBody>
                  <a:tcPr marL="4709" marR="4709" marT="4709" marB="0" anchor="ctr"/>
                </a:tc>
                <a:tc>
                  <a:txBody>
                    <a:bodyPr/>
                    <a:lstStyle/>
                    <a:p>
                      <a:pPr algn="ctr" fontAlgn="ctr"/>
                      <a:r>
                        <a:rPr lang="ru-RU" sz="950" u="none" strike="noStrike">
                          <a:effectLst/>
                        </a:rPr>
                        <a:t>16,851</a:t>
                      </a:r>
                      <a:endParaRPr lang="ru-RU" sz="950" b="0" i="0" u="none" strike="noStrike">
                        <a:solidFill>
                          <a:srgbClr val="000000"/>
                        </a:solidFill>
                        <a:effectLst/>
                        <a:latin typeface="Arial" panose="020B0604020202020204" pitchFamily="34" charset="0"/>
                      </a:endParaRPr>
                    </a:p>
                  </a:txBody>
                  <a:tcPr marL="4709" marR="4709" marT="4709" marB="0" anchor="ctr"/>
                </a:tc>
                <a:tc>
                  <a:txBody>
                    <a:bodyPr/>
                    <a:lstStyle/>
                    <a:p>
                      <a:pPr algn="ctr" fontAlgn="ctr"/>
                      <a:r>
                        <a:rPr lang="ru-RU" sz="950" u="none" strike="noStrike">
                          <a:effectLst/>
                        </a:rPr>
                        <a:t>16,851</a:t>
                      </a:r>
                      <a:endParaRPr lang="ru-RU" sz="950" b="0" i="0" u="none" strike="noStrike">
                        <a:solidFill>
                          <a:srgbClr val="000000"/>
                        </a:solidFill>
                        <a:effectLst/>
                        <a:latin typeface="Arial" panose="020B0604020202020204" pitchFamily="34" charset="0"/>
                      </a:endParaRPr>
                    </a:p>
                  </a:txBody>
                  <a:tcPr marL="4709" marR="4709" marT="4709" marB="0" anchor="ctr"/>
                </a:tc>
                <a:tc>
                  <a:txBody>
                    <a:bodyPr/>
                    <a:lstStyle/>
                    <a:p>
                      <a:pPr algn="ctr" fontAlgn="ctr"/>
                      <a:r>
                        <a:rPr lang="ru-RU" sz="950" u="none" strike="noStrike">
                          <a:effectLst/>
                        </a:rPr>
                        <a:t>16,851</a:t>
                      </a:r>
                      <a:endParaRPr lang="ru-RU" sz="950" b="0" i="0" u="none" strike="noStrike">
                        <a:solidFill>
                          <a:srgbClr val="000000"/>
                        </a:solidFill>
                        <a:effectLst/>
                        <a:latin typeface="Arial" panose="020B0604020202020204" pitchFamily="34" charset="0"/>
                      </a:endParaRPr>
                    </a:p>
                  </a:txBody>
                  <a:tcPr marL="4709" marR="4709" marT="4709" marB="0" anchor="ctr"/>
                </a:tc>
                <a:extLst>
                  <a:ext uri="{0D108BD9-81ED-4DB2-BD59-A6C34878D82A}">
                    <a16:rowId xmlns:a16="http://schemas.microsoft.com/office/drawing/2014/main" val="1359591939"/>
                  </a:ext>
                </a:extLst>
              </a:tr>
              <a:tr h="828492">
                <a:tc>
                  <a:txBody>
                    <a:bodyPr/>
                    <a:lstStyle/>
                    <a:p>
                      <a:pPr algn="l" fontAlgn="ctr"/>
                      <a:r>
                        <a:rPr lang="ru-RU" sz="950" u="none" strike="noStrike" dirty="0">
                          <a:effectLst/>
                        </a:rPr>
                        <a:t>Обеспечение эксплуатационно-технического обслуживания объектов и помещений, а также содержание указанных объектов и помещений, оборудования и прилегающей территории в надлежащем состоянии (АУ «ДТ «Город», МБУ «ДЦБС», МБУ «ДКДЦ «Полет», ДК «Водник», ДК «Нефтяник»)</a:t>
                      </a:r>
                      <a:endParaRPr lang="ru-RU" sz="950" b="0" i="0" u="none" strike="noStrike" dirty="0">
                        <a:solidFill>
                          <a:srgbClr val="000000"/>
                        </a:solidFill>
                        <a:effectLst/>
                        <a:latin typeface="Arial" panose="020B0604020202020204" pitchFamily="34" charset="0"/>
                      </a:endParaRPr>
                    </a:p>
                  </a:txBody>
                  <a:tcPr marL="4709" marR="4709" marT="4709" marB="0" anchor="ctr"/>
                </a:tc>
                <a:tc>
                  <a:txBody>
                    <a:bodyPr/>
                    <a:lstStyle/>
                    <a:p>
                      <a:pPr algn="ctr" fontAlgn="ctr"/>
                      <a:r>
                        <a:rPr lang="ru-RU" sz="950" u="none" strike="noStrike">
                          <a:effectLst/>
                        </a:rPr>
                        <a:t>Показатель муниципальной программы</a:t>
                      </a:r>
                      <a:endParaRPr lang="ru-RU" sz="950" b="0" i="0" u="none" strike="noStrike">
                        <a:solidFill>
                          <a:srgbClr val="000000"/>
                        </a:solidFill>
                        <a:effectLst/>
                        <a:latin typeface="Arial" panose="020B0604020202020204" pitchFamily="34" charset="0"/>
                      </a:endParaRPr>
                    </a:p>
                  </a:txBody>
                  <a:tcPr marL="4709" marR="4709" marT="4709" marB="0" anchor="ctr"/>
                </a:tc>
                <a:tc>
                  <a:txBody>
                    <a:bodyPr/>
                    <a:lstStyle/>
                    <a:p>
                      <a:pPr algn="ctr" fontAlgn="ctr"/>
                      <a:r>
                        <a:rPr lang="ru-RU" sz="950" u="none" strike="noStrike">
                          <a:effectLst/>
                        </a:rPr>
                        <a:t>единиц</a:t>
                      </a:r>
                      <a:endParaRPr lang="ru-RU" sz="950" b="0" i="0" u="none" strike="noStrike">
                        <a:solidFill>
                          <a:srgbClr val="000000"/>
                        </a:solidFill>
                        <a:effectLst/>
                        <a:latin typeface="Arial" panose="020B0604020202020204" pitchFamily="34" charset="0"/>
                      </a:endParaRPr>
                    </a:p>
                  </a:txBody>
                  <a:tcPr marL="4709" marR="4709" marT="4709" marB="0" anchor="ctr"/>
                </a:tc>
                <a:tc>
                  <a:txBody>
                    <a:bodyPr/>
                    <a:lstStyle/>
                    <a:p>
                      <a:pPr algn="ctr" fontAlgn="ctr"/>
                      <a:r>
                        <a:rPr lang="ru-RU" sz="950" u="none" strike="noStrike">
                          <a:effectLst/>
                        </a:rPr>
                        <a:t>5</a:t>
                      </a:r>
                      <a:endParaRPr lang="ru-RU" sz="950" b="0" i="0" u="none" strike="noStrike">
                        <a:solidFill>
                          <a:srgbClr val="000000"/>
                        </a:solidFill>
                        <a:effectLst/>
                        <a:latin typeface="Arial" panose="020B0604020202020204" pitchFamily="34" charset="0"/>
                      </a:endParaRPr>
                    </a:p>
                  </a:txBody>
                  <a:tcPr marL="4709" marR="4709" marT="4709" marB="0" anchor="ctr"/>
                </a:tc>
                <a:tc>
                  <a:txBody>
                    <a:bodyPr/>
                    <a:lstStyle/>
                    <a:p>
                      <a:pPr algn="ctr" fontAlgn="ctr"/>
                      <a:r>
                        <a:rPr lang="ru-RU" sz="950" u="none" strike="noStrike">
                          <a:effectLst/>
                        </a:rPr>
                        <a:t>5</a:t>
                      </a:r>
                      <a:endParaRPr lang="ru-RU" sz="950" b="0" i="0" u="none" strike="noStrike">
                        <a:solidFill>
                          <a:srgbClr val="000000"/>
                        </a:solidFill>
                        <a:effectLst/>
                        <a:latin typeface="Arial" panose="020B0604020202020204" pitchFamily="34" charset="0"/>
                      </a:endParaRPr>
                    </a:p>
                  </a:txBody>
                  <a:tcPr marL="4709" marR="4709" marT="4709" marB="0" anchor="ctr"/>
                </a:tc>
                <a:tc>
                  <a:txBody>
                    <a:bodyPr/>
                    <a:lstStyle/>
                    <a:p>
                      <a:pPr algn="ctr" fontAlgn="ctr"/>
                      <a:r>
                        <a:rPr lang="ru-RU" sz="950" u="none" strike="noStrike">
                          <a:effectLst/>
                        </a:rPr>
                        <a:t>5</a:t>
                      </a:r>
                      <a:endParaRPr lang="ru-RU" sz="950" b="0" i="0" u="none" strike="noStrike">
                        <a:solidFill>
                          <a:srgbClr val="000000"/>
                        </a:solidFill>
                        <a:effectLst/>
                        <a:latin typeface="Arial" panose="020B0604020202020204" pitchFamily="34" charset="0"/>
                      </a:endParaRPr>
                    </a:p>
                  </a:txBody>
                  <a:tcPr marL="4709" marR="4709" marT="4709" marB="0" anchor="ctr"/>
                </a:tc>
                <a:tc>
                  <a:txBody>
                    <a:bodyPr/>
                    <a:lstStyle/>
                    <a:p>
                      <a:pPr algn="ctr" fontAlgn="ctr"/>
                      <a:r>
                        <a:rPr lang="ru-RU" sz="950" u="none" strike="noStrike">
                          <a:effectLst/>
                        </a:rPr>
                        <a:t>5</a:t>
                      </a:r>
                      <a:endParaRPr lang="ru-RU" sz="950" b="0" i="0" u="none" strike="noStrike">
                        <a:solidFill>
                          <a:srgbClr val="000000"/>
                        </a:solidFill>
                        <a:effectLst/>
                        <a:latin typeface="Arial" panose="020B0604020202020204" pitchFamily="34" charset="0"/>
                      </a:endParaRPr>
                    </a:p>
                  </a:txBody>
                  <a:tcPr marL="4709" marR="4709" marT="4709" marB="0" anchor="ctr"/>
                </a:tc>
                <a:tc>
                  <a:txBody>
                    <a:bodyPr/>
                    <a:lstStyle/>
                    <a:p>
                      <a:pPr algn="ctr" fontAlgn="ctr"/>
                      <a:r>
                        <a:rPr lang="ru-RU" sz="950" u="none" strike="noStrike">
                          <a:effectLst/>
                        </a:rPr>
                        <a:t>5</a:t>
                      </a:r>
                      <a:endParaRPr lang="ru-RU" sz="950" b="0" i="0" u="none" strike="noStrike">
                        <a:solidFill>
                          <a:srgbClr val="000000"/>
                        </a:solidFill>
                        <a:effectLst/>
                        <a:latin typeface="Arial" panose="020B0604020202020204" pitchFamily="34" charset="0"/>
                      </a:endParaRPr>
                    </a:p>
                  </a:txBody>
                  <a:tcPr marL="4709" marR="4709" marT="4709" marB="0" anchor="ctr"/>
                </a:tc>
                <a:tc>
                  <a:txBody>
                    <a:bodyPr/>
                    <a:lstStyle/>
                    <a:p>
                      <a:pPr algn="ctr" fontAlgn="ctr"/>
                      <a:r>
                        <a:rPr lang="ru-RU" sz="950" u="none" strike="noStrike">
                          <a:effectLst/>
                        </a:rPr>
                        <a:t>5</a:t>
                      </a:r>
                      <a:endParaRPr lang="ru-RU" sz="950" b="0" i="0" u="none" strike="noStrike">
                        <a:solidFill>
                          <a:srgbClr val="000000"/>
                        </a:solidFill>
                        <a:effectLst/>
                        <a:latin typeface="Arial" panose="020B0604020202020204" pitchFamily="34" charset="0"/>
                      </a:endParaRPr>
                    </a:p>
                  </a:txBody>
                  <a:tcPr marL="4709" marR="4709" marT="4709" marB="0" anchor="ctr"/>
                </a:tc>
                <a:extLst>
                  <a:ext uri="{0D108BD9-81ED-4DB2-BD59-A6C34878D82A}">
                    <a16:rowId xmlns:a16="http://schemas.microsoft.com/office/drawing/2014/main" val="3443667075"/>
                  </a:ext>
                </a:extLst>
              </a:tr>
              <a:tr h="416479">
                <a:tc>
                  <a:txBody>
                    <a:bodyPr/>
                    <a:lstStyle/>
                    <a:p>
                      <a:pPr algn="l" fontAlgn="ctr"/>
                      <a:r>
                        <a:rPr lang="ru-RU" sz="950" u="none" strike="noStrike" dirty="0">
                          <a:effectLst/>
                        </a:rPr>
                        <a:t>Обслуживание и ремонт линий уличного освещения </a:t>
                      </a:r>
                      <a:endParaRPr lang="ru-RU" sz="950" b="0" i="0" u="none" strike="noStrike" dirty="0">
                        <a:solidFill>
                          <a:srgbClr val="000000"/>
                        </a:solidFill>
                        <a:effectLst/>
                        <a:latin typeface="Arial" panose="020B0604020202020204" pitchFamily="34" charset="0"/>
                      </a:endParaRPr>
                    </a:p>
                  </a:txBody>
                  <a:tcPr marL="4709" marR="4709" marT="4709" marB="0" anchor="ctr"/>
                </a:tc>
                <a:tc>
                  <a:txBody>
                    <a:bodyPr/>
                    <a:lstStyle/>
                    <a:p>
                      <a:pPr algn="ctr" fontAlgn="ctr"/>
                      <a:r>
                        <a:rPr lang="ru-RU" sz="950" u="none" strike="noStrike">
                          <a:effectLst/>
                        </a:rPr>
                        <a:t>Показатель муниципальной программы</a:t>
                      </a:r>
                      <a:endParaRPr lang="ru-RU" sz="950" b="0" i="0" u="none" strike="noStrike">
                        <a:solidFill>
                          <a:srgbClr val="000000"/>
                        </a:solidFill>
                        <a:effectLst/>
                        <a:latin typeface="Arial" panose="020B0604020202020204" pitchFamily="34" charset="0"/>
                      </a:endParaRPr>
                    </a:p>
                  </a:txBody>
                  <a:tcPr marL="4709" marR="4709" marT="4709" marB="0" anchor="ctr"/>
                </a:tc>
                <a:tc>
                  <a:txBody>
                    <a:bodyPr/>
                    <a:lstStyle/>
                    <a:p>
                      <a:pPr algn="ctr" fontAlgn="ctr"/>
                      <a:r>
                        <a:rPr lang="ru-RU" sz="950" u="none" strike="noStrike">
                          <a:effectLst/>
                        </a:rPr>
                        <a:t>км</a:t>
                      </a:r>
                      <a:endParaRPr lang="ru-RU" sz="950" b="0" i="0" u="none" strike="noStrike">
                        <a:solidFill>
                          <a:srgbClr val="000000"/>
                        </a:solidFill>
                        <a:effectLst/>
                        <a:latin typeface="Arial" panose="020B0604020202020204" pitchFamily="34" charset="0"/>
                      </a:endParaRPr>
                    </a:p>
                  </a:txBody>
                  <a:tcPr marL="4709" marR="4709" marT="4709" marB="0" anchor="ctr"/>
                </a:tc>
                <a:tc>
                  <a:txBody>
                    <a:bodyPr/>
                    <a:lstStyle/>
                    <a:p>
                      <a:pPr algn="ctr" fontAlgn="ctr"/>
                      <a:r>
                        <a:rPr lang="ru-RU" sz="950" u="none" strike="noStrike">
                          <a:effectLst/>
                        </a:rPr>
                        <a:t>239</a:t>
                      </a:r>
                      <a:endParaRPr lang="ru-RU" sz="950" b="0" i="0" u="none" strike="noStrike">
                        <a:solidFill>
                          <a:srgbClr val="000000"/>
                        </a:solidFill>
                        <a:effectLst/>
                        <a:latin typeface="Arial" panose="020B0604020202020204" pitchFamily="34" charset="0"/>
                      </a:endParaRPr>
                    </a:p>
                  </a:txBody>
                  <a:tcPr marL="4709" marR="4709" marT="4709" marB="0" anchor="ct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ru-RU" sz="1000" b="0" i="0" u="none" strike="noStrike" dirty="0">
                          <a:solidFill>
                            <a:srgbClr val="000000"/>
                          </a:solidFill>
                          <a:effectLst/>
                          <a:latin typeface="+mn-lt"/>
                        </a:rPr>
                        <a:t>253,6</a:t>
                      </a:r>
                    </a:p>
                  </a:txBody>
                  <a:tcPr marL="4709" marR="4709" marT="4709" marB="0" anchor="ctr"/>
                </a:tc>
                <a:tc>
                  <a:txBody>
                    <a:bodyPr/>
                    <a:lstStyle/>
                    <a:p>
                      <a:pPr algn="ctr" fontAlgn="ctr"/>
                      <a:r>
                        <a:rPr lang="ru-RU" sz="950" u="none" strike="noStrike">
                          <a:effectLst/>
                        </a:rPr>
                        <a:t>240</a:t>
                      </a:r>
                      <a:endParaRPr lang="ru-RU" sz="950" b="0" i="0" u="none" strike="noStrike">
                        <a:solidFill>
                          <a:srgbClr val="000000"/>
                        </a:solidFill>
                        <a:effectLst/>
                        <a:latin typeface="Arial" panose="020B0604020202020204" pitchFamily="34" charset="0"/>
                      </a:endParaRPr>
                    </a:p>
                  </a:txBody>
                  <a:tcPr marL="4709" marR="4709" marT="4709" marB="0" anchor="ctr"/>
                </a:tc>
                <a:tc>
                  <a:txBody>
                    <a:bodyPr/>
                    <a:lstStyle/>
                    <a:p>
                      <a:pPr algn="ctr" fontAlgn="ctr"/>
                      <a:r>
                        <a:rPr lang="ru-RU" sz="950" u="none" strike="noStrike">
                          <a:effectLst/>
                        </a:rPr>
                        <a:t>240</a:t>
                      </a:r>
                      <a:endParaRPr lang="ru-RU" sz="950" b="0" i="0" u="none" strike="noStrike">
                        <a:solidFill>
                          <a:srgbClr val="000000"/>
                        </a:solidFill>
                        <a:effectLst/>
                        <a:latin typeface="Arial" panose="020B0604020202020204" pitchFamily="34" charset="0"/>
                      </a:endParaRPr>
                    </a:p>
                  </a:txBody>
                  <a:tcPr marL="4709" marR="4709" marT="4709" marB="0" anchor="ctr"/>
                </a:tc>
                <a:tc>
                  <a:txBody>
                    <a:bodyPr/>
                    <a:lstStyle/>
                    <a:p>
                      <a:pPr algn="ctr" fontAlgn="ctr"/>
                      <a:r>
                        <a:rPr lang="ru-RU" sz="950" u="none" strike="noStrike">
                          <a:effectLst/>
                        </a:rPr>
                        <a:t>240</a:t>
                      </a:r>
                      <a:endParaRPr lang="ru-RU" sz="950" b="0" i="0" u="none" strike="noStrike">
                        <a:solidFill>
                          <a:srgbClr val="000000"/>
                        </a:solidFill>
                        <a:effectLst/>
                        <a:latin typeface="Arial" panose="020B0604020202020204" pitchFamily="34" charset="0"/>
                      </a:endParaRPr>
                    </a:p>
                  </a:txBody>
                  <a:tcPr marL="4709" marR="4709" marT="4709" marB="0" anchor="ctr"/>
                </a:tc>
                <a:tc>
                  <a:txBody>
                    <a:bodyPr/>
                    <a:lstStyle/>
                    <a:p>
                      <a:pPr algn="ctr" fontAlgn="ctr"/>
                      <a:r>
                        <a:rPr lang="ru-RU" sz="950" u="none" strike="noStrike" dirty="0">
                          <a:effectLst/>
                        </a:rPr>
                        <a:t>240</a:t>
                      </a:r>
                      <a:endParaRPr lang="ru-RU" sz="950" b="0" i="0" u="none" strike="noStrike" dirty="0">
                        <a:solidFill>
                          <a:srgbClr val="000000"/>
                        </a:solidFill>
                        <a:effectLst/>
                        <a:latin typeface="Arial" panose="020B0604020202020204" pitchFamily="34" charset="0"/>
                      </a:endParaRPr>
                    </a:p>
                  </a:txBody>
                  <a:tcPr marL="4709" marR="4709" marT="4709" marB="0" anchor="ctr"/>
                </a:tc>
                <a:extLst>
                  <a:ext uri="{0D108BD9-81ED-4DB2-BD59-A6C34878D82A}">
                    <a16:rowId xmlns:a16="http://schemas.microsoft.com/office/drawing/2014/main" val="1026243137"/>
                  </a:ext>
                </a:extLst>
              </a:tr>
            </a:tbl>
          </a:graphicData>
        </a:graphic>
      </p:graphicFrame>
    </p:spTree>
    <p:extLst>
      <p:ext uri="{BB962C8B-B14F-4D97-AF65-F5344CB8AC3E}">
        <p14:creationId xmlns:p14="http://schemas.microsoft.com/office/powerpoint/2010/main" val="2102471724"/>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C76ABE35-EE31-4586-BF2E-7BF9729091A9}"/>
              </a:ext>
            </a:extLst>
          </p:cNvPr>
          <p:cNvSpPr>
            <a:spLocks noGrp="1"/>
          </p:cNvSpPr>
          <p:nvPr>
            <p:ph type="title"/>
          </p:nvPr>
        </p:nvSpPr>
        <p:spPr>
          <a:xfrm>
            <a:off x="845127" y="170694"/>
            <a:ext cx="11192963" cy="539587"/>
          </a:xfrm>
        </p:spPr>
        <p:txBody>
          <a:bodyPr>
            <a:noAutofit/>
          </a:bodyPr>
          <a:lstStyle/>
          <a:p>
            <a:pPr algn="ctr"/>
            <a:r>
              <a:rPr lang="ru-RU" sz="2400" dirty="0"/>
              <a:t>Реализация муниципальных программ</a:t>
            </a:r>
            <a:br>
              <a:rPr lang="ru-RU" sz="2400" dirty="0"/>
            </a:br>
            <a:r>
              <a:rPr lang="ru-RU" sz="2400" dirty="0"/>
              <a:t> городского округа Долгопрудный в разрезе целевых показателей в динамике</a:t>
            </a:r>
          </a:p>
        </p:txBody>
      </p:sp>
      <p:sp>
        <p:nvSpPr>
          <p:cNvPr id="4" name="Номер слайда 3">
            <a:extLst>
              <a:ext uri="{FF2B5EF4-FFF2-40B4-BE49-F238E27FC236}">
                <a16:creationId xmlns:a16="http://schemas.microsoft.com/office/drawing/2014/main" id="{6F302A7F-1EA8-4336-863D-1EEEBC559F5F}"/>
              </a:ext>
            </a:extLst>
          </p:cNvPr>
          <p:cNvSpPr>
            <a:spLocks noGrp="1"/>
          </p:cNvSpPr>
          <p:nvPr>
            <p:ph type="sldNum" sz="quarter" idx="12"/>
          </p:nvPr>
        </p:nvSpPr>
        <p:spPr>
          <a:xfrm>
            <a:off x="9448800" y="6492240"/>
            <a:ext cx="2743200" cy="365125"/>
          </a:xfrm>
        </p:spPr>
        <p:txBody>
          <a:bodyPr/>
          <a:lstStyle/>
          <a:p>
            <a:fld id="{E4EB6E89-BA87-4003-BD23-6BDF40F3EBED}" type="slidenum">
              <a:rPr lang="ru-RU" smtClean="0"/>
              <a:pPr/>
              <a:t>75</a:t>
            </a:fld>
            <a:endParaRPr lang="ru-RU"/>
          </a:p>
        </p:txBody>
      </p:sp>
      <p:pic>
        <p:nvPicPr>
          <p:cNvPr id="6" name="Объект 6">
            <a:extLst>
              <a:ext uri="{FF2B5EF4-FFF2-40B4-BE49-F238E27FC236}">
                <a16:creationId xmlns:a16="http://schemas.microsoft.com/office/drawing/2014/main" id="{4CE9F828-CB7F-4197-B7C9-2991DABD01A3}"/>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53910" y="170694"/>
            <a:ext cx="760490" cy="342008"/>
          </a:xfrm>
          <a:prstGeom prst="rect">
            <a:avLst/>
          </a:prstGeom>
        </p:spPr>
      </p:pic>
      <p:graphicFrame>
        <p:nvGraphicFramePr>
          <p:cNvPr id="8" name="Объект 7">
            <a:extLst>
              <a:ext uri="{FF2B5EF4-FFF2-40B4-BE49-F238E27FC236}">
                <a16:creationId xmlns:a16="http://schemas.microsoft.com/office/drawing/2014/main" id="{B5E54733-9149-4C50-AB5A-4ACFED548F12}"/>
              </a:ext>
            </a:extLst>
          </p:cNvPr>
          <p:cNvGraphicFramePr>
            <a:graphicFrameLocks noGrp="1"/>
          </p:cNvGraphicFramePr>
          <p:nvPr>
            <p:ph idx="1"/>
            <p:extLst>
              <p:ext uri="{D42A27DB-BD31-4B8C-83A1-F6EECF244321}">
                <p14:modId xmlns:p14="http://schemas.microsoft.com/office/powerpoint/2010/main" val="2359515649"/>
              </p:ext>
            </p:extLst>
          </p:nvPr>
        </p:nvGraphicFramePr>
        <p:xfrm>
          <a:off x="845127" y="791509"/>
          <a:ext cx="11018835" cy="5895797"/>
        </p:xfrm>
        <a:graphic>
          <a:graphicData uri="http://schemas.openxmlformats.org/drawingml/2006/table">
            <a:tbl>
              <a:tblPr>
                <a:tableStyleId>{5C22544A-7EE6-4342-B048-85BDC9FD1C3A}</a:tableStyleId>
              </a:tblPr>
              <a:tblGrid>
                <a:gridCol w="2989094">
                  <a:extLst>
                    <a:ext uri="{9D8B030D-6E8A-4147-A177-3AD203B41FA5}">
                      <a16:colId xmlns:a16="http://schemas.microsoft.com/office/drawing/2014/main" val="108474634"/>
                    </a:ext>
                  </a:extLst>
                </a:gridCol>
                <a:gridCol w="1125046">
                  <a:extLst>
                    <a:ext uri="{9D8B030D-6E8A-4147-A177-3AD203B41FA5}">
                      <a16:colId xmlns:a16="http://schemas.microsoft.com/office/drawing/2014/main" val="588571023"/>
                    </a:ext>
                  </a:extLst>
                </a:gridCol>
                <a:gridCol w="948568">
                  <a:extLst>
                    <a:ext uri="{9D8B030D-6E8A-4147-A177-3AD203B41FA5}">
                      <a16:colId xmlns:a16="http://schemas.microsoft.com/office/drawing/2014/main" val="3069801265"/>
                    </a:ext>
                  </a:extLst>
                </a:gridCol>
                <a:gridCol w="948568">
                  <a:extLst>
                    <a:ext uri="{9D8B030D-6E8A-4147-A177-3AD203B41FA5}">
                      <a16:colId xmlns:a16="http://schemas.microsoft.com/office/drawing/2014/main" val="3490825004"/>
                    </a:ext>
                  </a:extLst>
                </a:gridCol>
                <a:gridCol w="992688">
                  <a:extLst>
                    <a:ext uri="{9D8B030D-6E8A-4147-A177-3AD203B41FA5}">
                      <a16:colId xmlns:a16="http://schemas.microsoft.com/office/drawing/2014/main" val="1358639852"/>
                    </a:ext>
                  </a:extLst>
                </a:gridCol>
                <a:gridCol w="970628">
                  <a:extLst>
                    <a:ext uri="{9D8B030D-6E8A-4147-A177-3AD203B41FA5}">
                      <a16:colId xmlns:a16="http://schemas.microsoft.com/office/drawing/2014/main" val="4058875725"/>
                    </a:ext>
                  </a:extLst>
                </a:gridCol>
                <a:gridCol w="1069897">
                  <a:extLst>
                    <a:ext uri="{9D8B030D-6E8A-4147-A177-3AD203B41FA5}">
                      <a16:colId xmlns:a16="http://schemas.microsoft.com/office/drawing/2014/main" val="2250063745"/>
                    </a:ext>
                  </a:extLst>
                </a:gridCol>
                <a:gridCol w="970628">
                  <a:extLst>
                    <a:ext uri="{9D8B030D-6E8A-4147-A177-3AD203B41FA5}">
                      <a16:colId xmlns:a16="http://schemas.microsoft.com/office/drawing/2014/main" val="342867149"/>
                    </a:ext>
                  </a:extLst>
                </a:gridCol>
                <a:gridCol w="1003718">
                  <a:extLst>
                    <a:ext uri="{9D8B030D-6E8A-4147-A177-3AD203B41FA5}">
                      <a16:colId xmlns:a16="http://schemas.microsoft.com/office/drawing/2014/main" val="13878127"/>
                    </a:ext>
                  </a:extLst>
                </a:gridCol>
              </a:tblGrid>
              <a:tr h="163301">
                <a:tc rowSpan="2">
                  <a:txBody>
                    <a:bodyPr/>
                    <a:lstStyle/>
                    <a:p>
                      <a:pPr algn="ctr" fontAlgn="ctr"/>
                      <a:r>
                        <a:rPr lang="ru-RU" sz="950" u="none" strike="noStrike" dirty="0">
                          <a:solidFill>
                            <a:schemeClr val="tx1"/>
                          </a:solidFill>
                          <a:effectLst/>
                        </a:rPr>
                        <a:t>Наименование муниципальной программы/подпрограммы/показателя</a:t>
                      </a:r>
                      <a:endParaRPr lang="ru-RU" sz="950" b="0" i="0" u="none" strike="noStrike" dirty="0">
                        <a:solidFill>
                          <a:schemeClr val="tx1"/>
                        </a:solidFill>
                        <a:effectLst/>
                        <a:latin typeface="Arial" panose="020B0604020202020204" pitchFamily="34" charset="0"/>
                      </a:endParaRPr>
                    </a:p>
                  </a:txBody>
                  <a:tcPr marL="4495" marR="4495" marT="4495" marB="0" anchor="ctr"/>
                </a:tc>
                <a:tc rowSpan="2">
                  <a:txBody>
                    <a:bodyPr/>
                    <a:lstStyle/>
                    <a:p>
                      <a:pPr algn="ctr" fontAlgn="ctr"/>
                      <a:r>
                        <a:rPr lang="ru-RU" sz="950" u="none" strike="noStrike">
                          <a:effectLst/>
                        </a:rPr>
                        <a:t>Тип показателя</a:t>
                      </a:r>
                      <a:endParaRPr lang="ru-RU" sz="950" b="0" i="0" u="none" strike="noStrike">
                        <a:solidFill>
                          <a:srgbClr val="000000"/>
                        </a:solidFill>
                        <a:effectLst/>
                        <a:latin typeface="Arial" panose="020B0604020202020204" pitchFamily="34" charset="0"/>
                      </a:endParaRPr>
                    </a:p>
                  </a:txBody>
                  <a:tcPr marL="4495" marR="4495" marT="4495" marB="0" anchor="ctr"/>
                </a:tc>
                <a:tc rowSpan="2">
                  <a:txBody>
                    <a:bodyPr/>
                    <a:lstStyle/>
                    <a:p>
                      <a:pPr algn="ctr" fontAlgn="ctr"/>
                      <a:r>
                        <a:rPr lang="ru-RU" sz="950" u="none" strike="noStrike">
                          <a:effectLst/>
                        </a:rPr>
                        <a:t>Единица измерения</a:t>
                      </a:r>
                      <a:endParaRPr lang="ru-RU" sz="950" b="0" i="0" u="none" strike="noStrike">
                        <a:solidFill>
                          <a:srgbClr val="000000"/>
                        </a:solidFill>
                        <a:effectLst/>
                        <a:latin typeface="Arial" panose="020B0604020202020204" pitchFamily="34" charset="0"/>
                      </a:endParaRPr>
                    </a:p>
                  </a:txBody>
                  <a:tcPr marL="4495" marR="4495" marT="4495" marB="0" anchor="ctr"/>
                </a:tc>
                <a:tc rowSpan="2">
                  <a:txBody>
                    <a:bodyPr/>
                    <a:lstStyle/>
                    <a:p>
                      <a:pPr algn="ctr" fontAlgn="ctr"/>
                      <a:r>
                        <a:rPr lang="ru-RU" sz="950" u="none" strike="noStrike">
                          <a:effectLst/>
                        </a:rPr>
                        <a:t>Базовое значение</a:t>
                      </a:r>
                      <a:endParaRPr lang="ru-RU" sz="950" b="0" i="0" u="none" strike="noStrike">
                        <a:solidFill>
                          <a:srgbClr val="000000"/>
                        </a:solidFill>
                        <a:effectLst/>
                        <a:latin typeface="Arial" panose="020B0604020202020204" pitchFamily="34" charset="0"/>
                      </a:endParaRPr>
                    </a:p>
                  </a:txBody>
                  <a:tcPr marL="4495" marR="4495" marT="4495" marB="0" anchor="ctr"/>
                </a:tc>
                <a:tc rowSpan="2">
                  <a:txBody>
                    <a:bodyPr/>
                    <a:lstStyle/>
                    <a:p>
                      <a:pPr algn="ctr" fontAlgn="ctr"/>
                      <a:r>
                        <a:rPr lang="ru-RU" sz="1050" u="none" strike="noStrike" dirty="0">
                          <a:effectLst/>
                        </a:rPr>
                        <a:t>Достигнутое 2021 года</a:t>
                      </a:r>
                      <a:endParaRPr lang="ru-RU" sz="1050" b="0" i="0" u="none" strike="noStrike" dirty="0">
                        <a:solidFill>
                          <a:srgbClr val="000000"/>
                        </a:solidFill>
                        <a:effectLst/>
                        <a:latin typeface="Arial" panose="020B0604020202020204" pitchFamily="34" charset="0"/>
                      </a:endParaRPr>
                    </a:p>
                  </a:txBody>
                  <a:tcPr marL="6562" marR="6562" marT="6562" marB="0" anchor="ctr"/>
                </a:tc>
                <a:tc rowSpan="2">
                  <a:txBody>
                    <a:bodyPr/>
                    <a:lstStyle/>
                    <a:p>
                      <a:pPr algn="ctr" fontAlgn="ctr"/>
                      <a:r>
                        <a:rPr lang="ru-RU" sz="1050" u="none" strike="noStrike" dirty="0">
                          <a:effectLst/>
                        </a:rPr>
                        <a:t>Оценка 2022 год</a:t>
                      </a:r>
                      <a:endParaRPr lang="ru-RU" sz="1050" b="0" i="0" u="none" strike="noStrike" dirty="0">
                        <a:solidFill>
                          <a:srgbClr val="000000"/>
                        </a:solidFill>
                        <a:effectLst/>
                        <a:latin typeface="Arial" panose="020B0604020202020204" pitchFamily="34" charset="0"/>
                      </a:endParaRPr>
                    </a:p>
                  </a:txBody>
                  <a:tcPr marL="6562" marR="6562" marT="6562" marB="0" anchor="ctr"/>
                </a:tc>
                <a:tc gridSpan="3">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ru-RU" sz="1050" b="0" i="0" u="none" strike="noStrike" kern="1200" cap="none" spc="0" normalizeH="0" baseline="0" noProof="0" dirty="0">
                          <a:ln>
                            <a:noFill/>
                          </a:ln>
                          <a:solidFill>
                            <a:srgbClr val="000000"/>
                          </a:solidFill>
                          <a:effectLst/>
                          <a:uLnTx/>
                          <a:uFillTx/>
                          <a:latin typeface="+mn-lt"/>
                          <a:ea typeface="+mn-ea"/>
                          <a:cs typeface="+mn-cs"/>
                        </a:rPr>
                        <a:t>Планируемое значение показателя по годам реализации</a:t>
                      </a:r>
                    </a:p>
                  </a:txBody>
                  <a:tcPr marL="3729" marR="3729" marT="3729" marB="0" anchor="ctr"/>
                </a:tc>
                <a:tc hMerge="1">
                  <a:txBody>
                    <a:bodyPr/>
                    <a:lstStyle/>
                    <a:p>
                      <a:endParaRPr lang="ru-RU" dirty="0"/>
                    </a:p>
                  </a:txBody>
                  <a:tcPr marL="3729" marR="3729" marT="3729" marB="0" anchor="ctr"/>
                </a:tc>
                <a:tc hMerge="1">
                  <a:txBody>
                    <a:bodyPr/>
                    <a:lstStyle/>
                    <a:p>
                      <a:endParaRPr lang="ru-RU" dirty="0"/>
                    </a:p>
                  </a:txBody>
                  <a:tcPr marL="3729" marR="3729" marT="3729" marB="0" anchor="ctr"/>
                </a:tc>
                <a:extLst>
                  <a:ext uri="{0D108BD9-81ED-4DB2-BD59-A6C34878D82A}">
                    <a16:rowId xmlns:a16="http://schemas.microsoft.com/office/drawing/2014/main" val="2345922247"/>
                  </a:ext>
                </a:extLst>
              </a:tr>
              <a:tr h="163301">
                <a:tc vMerge="1">
                  <a:txBody>
                    <a:bodyPr/>
                    <a:lstStyle/>
                    <a:p>
                      <a:endParaRPr lang="ru-RU"/>
                    </a:p>
                  </a:txBody>
                  <a:tcPr/>
                </a:tc>
                <a:tc vMerge="1">
                  <a:txBody>
                    <a:bodyPr/>
                    <a:lstStyle/>
                    <a:p>
                      <a:endParaRPr lang="ru-RU"/>
                    </a:p>
                  </a:txBody>
                  <a:tcPr/>
                </a:tc>
                <a:tc vMerge="1">
                  <a:txBody>
                    <a:bodyPr/>
                    <a:lstStyle/>
                    <a:p>
                      <a:endParaRPr lang="ru-RU"/>
                    </a:p>
                  </a:txBody>
                  <a:tcPr/>
                </a:tc>
                <a:tc vMerge="1">
                  <a:txBody>
                    <a:bodyPr/>
                    <a:lstStyle/>
                    <a:p>
                      <a:endParaRPr lang="ru-RU"/>
                    </a:p>
                  </a:txBody>
                  <a:tcPr/>
                </a:tc>
                <a:tc vMerge="1">
                  <a:txBody>
                    <a:bodyPr/>
                    <a:lstStyle/>
                    <a:p>
                      <a:endParaRPr lang="ru-RU"/>
                    </a:p>
                  </a:txBody>
                  <a:tcPr/>
                </a:tc>
                <a:tc vMerge="1">
                  <a:txBody>
                    <a:bodyPr/>
                    <a:lstStyle/>
                    <a:p>
                      <a:endParaRPr lang="ru-RU"/>
                    </a:p>
                  </a:txBody>
                  <a:tcPr/>
                </a:tc>
                <a:tc>
                  <a:txBody>
                    <a:bodyPr/>
                    <a:lstStyle/>
                    <a:p>
                      <a:pPr algn="ctr" fontAlgn="ctr"/>
                      <a:r>
                        <a:rPr lang="ru-RU" sz="1050" u="none" strike="noStrike" dirty="0">
                          <a:effectLst/>
                          <a:latin typeface="+mn-lt"/>
                        </a:rPr>
                        <a:t>2023 год</a:t>
                      </a:r>
                      <a:endParaRPr lang="ru-RU" sz="1050" b="0" i="0" u="none" strike="noStrike" dirty="0">
                        <a:solidFill>
                          <a:srgbClr val="000000"/>
                        </a:solidFill>
                        <a:effectLst/>
                        <a:latin typeface="+mn-lt"/>
                      </a:endParaRPr>
                    </a:p>
                  </a:txBody>
                  <a:tcPr marL="3729" marR="3729" marT="3729" marB="0" anchor="ctr"/>
                </a:tc>
                <a:tc>
                  <a:txBody>
                    <a:bodyPr/>
                    <a:lstStyle/>
                    <a:p>
                      <a:pPr algn="ctr" fontAlgn="ctr"/>
                      <a:r>
                        <a:rPr lang="ru-RU" sz="1050" u="none" strike="noStrike" dirty="0">
                          <a:effectLst/>
                          <a:latin typeface="+mn-lt"/>
                        </a:rPr>
                        <a:t>2024 год</a:t>
                      </a:r>
                      <a:endParaRPr lang="ru-RU" sz="1050" b="0" i="0" u="none" strike="noStrike" dirty="0">
                        <a:solidFill>
                          <a:srgbClr val="000000"/>
                        </a:solidFill>
                        <a:effectLst/>
                        <a:latin typeface="+mn-lt"/>
                      </a:endParaRPr>
                    </a:p>
                  </a:txBody>
                  <a:tcPr marL="3729" marR="3729" marT="3729" marB="0" anchor="ctr"/>
                </a:tc>
                <a:tc>
                  <a:txBody>
                    <a:bodyPr/>
                    <a:lstStyle/>
                    <a:p>
                      <a:pPr algn="ctr" fontAlgn="ctr"/>
                      <a:r>
                        <a:rPr lang="ru-RU" sz="1050" u="none" strike="noStrike" dirty="0">
                          <a:effectLst/>
                          <a:latin typeface="+mn-lt"/>
                        </a:rPr>
                        <a:t>2025 год</a:t>
                      </a:r>
                      <a:endParaRPr lang="ru-RU" sz="1050" b="0" i="0" u="none" strike="noStrike" dirty="0">
                        <a:solidFill>
                          <a:srgbClr val="000000"/>
                        </a:solidFill>
                        <a:effectLst/>
                        <a:latin typeface="+mn-lt"/>
                      </a:endParaRPr>
                    </a:p>
                  </a:txBody>
                  <a:tcPr marL="3729" marR="3729" marT="3729" marB="0" anchor="ctr"/>
                </a:tc>
                <a:extLst>
                  <a:ext uri="{0D108BD9-81ED-4DB2-BD59-A6C34878D82A}">
                    <a16:rowId xmlns:a16="http://schemas.microsoft.com/office/drawing/2014/main" val="2747767381"/>
                  </a:ext>
                </a:extLst>
              </a:tr>
              <a:tr h="295402">
                <a:tc>
                  <a:txBody>
                    <a:bodyPr/>
                    <a:lstStyle/>
                    <a:p>
                      <a:pPr algn="l" fontAlgn="ctr"/>
                      <a:r>
                        <a:rPr lang="ru-RU" sz="950" u="none" strike="noStrike">
                          <a:effectLst/>
                        </a:rPr>
                        <a:t>Муниципальная программа «Формирование современной комфортной городской среды»</a:t>
                      </a:r>
                      <a:endParaRPr lang="ru-RU" sz="950" b="1" i="0" u="none" strike="noStrike">
                        <a:solidFill>
                          <a:srgbClr val="000000"/>
                        </a:solidFill>
                        <a:effectLst/>
                        <a:latin typeface="Arial" panose="020B0604020202020204" pitchFamily="34" charset="0"/>
                      </a:endParaRPr>
                    </a:p>
                  </a:txBody>
                  <a:tcPr marL="4495" marR="4495" marT="4495" marB="0" anchor="ctr"/>
                </a:tc>
                <a:tc>
                  <a:txBody>
                    <a:bodyPr/>
                    <a:lstStyle/>
                    <a:p>
                      <a:pPr algn="ctr" fontAlgn="ctr"/>
                      <a:r>
                        <a:rPr lang="ru-RU" sz="950" u="none" strike="noStrike">
                          <a:effectLst/>
                        </a:rPr>
                        <a:t> </a:t>
                      </a:r>
                      <a:endParaRPr lang="ru-RU" sz="950" b="0" i="0" u="none" strike="noStrike">
                        <a:solidFill>
                          <a:srgbClr val="000000"/>
                        </a:solidFill>
                        <a:effectLst/>
                        <a:latin typeface="Arial" panose="020B0604020202020204" pitchFamily="34" charset="0"/>
                      </a:endParaRPr>
                    </a:p>
                  </a:txBody>
                  <a:tcPr marL="4495" marR="4495" marT="4495" marB="0" anchor="ctr"/>
                </a:tc>
                <a:tc>
                  <a:txBody>
                    <a:bodyPr/>
                    <a:lstStyle/>
                    <a:p>
                      <a:pPr algn="ctr" fontAlgn="ctr"/>
                      <a:r>
                        <a:rPr lang="ru-RU" sz="950" u="none" strike="noStrike">
                          <a:effectLst/>
                        </a:rPr>
                        <a:t> </a:t>
                      </a:r>
                      <a:endParaRPr lang="ru-RU" sz="950" b="0" i="0" u="none" strike="noStrike">
                        <a:solidFill>
                          <a:srgbClr val="000000"/>
                        </a:solidFill>
                        <a:effectLst/>
                        <a:latin typeface="Arial" panose="020B0604020202020204" pitchFamily="34" charset="0"/>
                      </a:endParaRPr>
                    </a:p>
                  </a:txBody>
                  <a:tcPr marL="4495" marR="4495" marT="4495" marB="0" anchor="ctr"/>
                </a:tc>
                <a:tc>
                  <a:txBody>
                    <a:bodyPr/>
                    <a:lstStyle/>
                    <a:p>
                      <a:pPr algn="ctr" fontAlgn="ctr"/>
                      <a:r>
                        <a:rPr lang="ru-RU" sz="950" u="none" strike="noStrike">
                          <a:effectLst/>
                        </a:rPr>
                        <a:t> </a:t>
                      </a:r>
                      <a:endParaRPr lang="ru-RU" sz="950" b="0" i="0" u="none" strike="noStrike">
                        <a:solidFill>
                          <a:srgbClr val="000000"/>
                        </a:solidFill>
                        <a:effectLst/>
                        <a:latin typeface="Arial" panose="020B0604020202020204" pitchFamily="34" charset="0"/>
                      </a:endParaRPr>
                    </a:p>
                  </a:txBody>
                  <a:tcPr marL="4495" marR="4495" marT="4495" marB="0" anchor="ctr"/>
                </a:tc>
                <a:tc>
                  <a:txBody>
                    <a:bodyPr/>
                    <a:lstStyle/>
                    <a:p>
                      <a:pPr algn="ctr" fontAlgn="ctr"/>
                      <a:r>
                        <a:rPr lang="ru-RU" sz="950" u="none" strike="noStrike">
                          <a:effectLst/>
                        </a:rPr>
                        <a:t> </a:t>
                      </a:r>
                      <a:endParaRPr lang="ru-RU" sz="950" b="0" i="0" u="none" strike="noStrike">
                        <a:solidFill>
                          <a:srgbClr val="000000"/>
                        </a:solidFill>
                        <a:effectLst/>
                        <a:latin typeface="Arial" panose="020B0604020202020204" pitchFamily="34" charset="0"/>
                      </a:endParaRPr>
                    </a:p>
                  </a:txBody>
                  <a:tcPr marL="4495" marR="4495" marT="4495" marB="0" anchor="ctr"/>
                </a:tc>
                <a:tc>
                  <a:txBody>
                    <a:bodyPr/>
                    <a:lstStyle/>
                    <a:p>
                      <a:pPr algn="ctr" fontAlgn="ctr"/>
                      <a:r>
                        <a:rPr lang="ru-RU" sz="950" u="none" strike="noStrike">
                          <a:effectLst/>
                        </a:rPr>
                        <a:t> </a:t>
                      </a:r>
                      <a:endParaRPr lang="ru-RU" sz="950" b="0" i="0" u="none" strike="noStrike">
                        <a:solidFill>
                          <a:srgbClr val="000000"/>
                        </a:solidFill>
                        <a:effectLst/>
                        <a:latin typeface="Arial" panose="020B0604020202020204" pitchFamily="34" charset="0"/>
                      </a:endParaRPr>
                    </a:p>
                  </a:txBody>
                  <a:tcPr marL="4495" marR="4495" marT="4495" marB="0" anchor="ctr"/>
                </a:tc>
                <a:tc>
                  <a:txBody>
                    <a:bodyPr/>
                    <a:lstStyle/>
                    <a:p>
                      <a:pPr algn="ctr" fontAlgn="ctr"/>
                      <a:r>
                        <a:rPr lang="ru-RU" sz="950" u="none" strike="noStrike">
                          <a:effectLst/>
                        </a:rPr>
                        <a:t> </a:t>
                      </a:r>
                      <a:endParaRPr lang="ru-RU" sz="950" b="0" i="0" u="none" strike="noStrike">
                        <a:solidFill>
                          <a:srgbClr val="000000"/>
                        </a:solidFill>
                        <a:effectLst/>
                        <a:latin typeface="Arial" panose="020B0604020202020204" pitchFamily="34" charset="0"/>
                      </a:endParaRPr>
                    </a:p>
                  </a:txBody>
                  <a:tcPr marL="4495" marR="4495" marT="4495" marB="0" anchor="ctr"/>
                </a:tc>
                <a:tc>
                  <a:txBody>
                    <a:bodyPr/>
                    <a:lstStyle/>
                    <a:p>
                      <a:pPr algn="ctr" fontAlgn="ctr"/>
                      <a:r>
                        <a:rPr lang="ru-RU" sz="950" u="none" strike="noStrike">
                          <a:effectLst/>
                        </a:rPr>
                        <a:t> </a:t>
                      </a:r>
                      <a:endParaRPr lang="ru-RU" sz="950" b="0" i="0" u="none" strike="noStrike">
                        <a:solidFill>
                          <a:srgbClr val="000000"/>
                        </a:solidFill>
                        <a:effectLst/>
                        <a:latin typeface="Calibri" panose="020F0502020204030204" pitchFamily="34" charset="0"/>
                      </a:endParaRPr>
                    </a:p>
                  </a:txBody>
                  <a:tcPr marL="4495" marR="4495" marT="4495" marB="0" anchor="ctr"/>
                </a:tc>
                <a:tc>
                  <a:txBody>
                    <a:bodyPr/>
                    <a:lstStyle/>
                    <a:p>
                      <a:pPr algn="ctr" fontAlgn="ctr"/>
                      <a:r>
                        <a:rPr lang="ru-RU" sz="950" u="none" strike="noStrike">
                          <a:effectLst/>
                        </a:rPr>
                        <a:t> </a:t>
                      </a:r>
                      <a:endParaRPr lang="ru-RU" sz="950" b="0" i="0" u="none" strike="noStrike">
                        <a:solidFill>
                          <a:srgbClr val="000000"/>
                        </a:solidFill>
                        <a:effectLst/>
                        <a:latin typeface="Calibri" panose="020F0502020204030204" pitchFamily="34" charset="0"/>
                      </a:endParaRPr>
                    </a:p>
                  </a:txBody>
                  <a:tcPr marL="4495" marR="4495" marT="4495" marB="0" anchor="ctr"/>
                </a:tc>
                <a:extLst>
                  <a:ext uri="{0D108BD9-81ED-4DB2-BD59-A6C34878D82A}">
                    <a16:rowId xmlns:a16="http://schemas.microsoft.com/office/drawing/2014/main" val="1083063410"/>
                  </a:ext>
                </a:extLst>
              </a:tr>
              <a:tr h="229958">
                <a:tc>
                  <a:txBody>
                    <a:bodyPr/>
                    <a:lstStyle/>
                    <a:p>
                      <a:pPr algn="l" fontAlgn="ctr"/>
                      <a:r>
                        <a:rPr lang="ru-RU" sz="950" u="none" strike="noStrike">
                          <a:effectLst/>
                        </a:rPr>
                        <a:t>Подпрограмма </a:t>
                      </a:r>
                      <a:r>
                        <a:rPr lang="en-US" sz="950" u="none" strike="noStrike">
                          <a:effectLst/>
                        </a:rPr>
                        <a:t>II «</a:t>
                      </a:r>
                      <a:r>
                        <a:rPr lang="ru-RU" sz="950" u="none" strike="noStrike">
                          <a:effectLst/>
                        </a:rPr>
                        <a:t>Благоустройство территорий»</a:t>
                      </a:r>
                      <a:endParaRPr lang="ru-RU" sz="950" b="1" i="0" u="none" strike="noStrike">
                        <a:solidFill>
                          <a:srgbClr val="000000"/>
                        </a:solidFill>
                        <a:effectLst/>
                        <a:latin typeface="Arial" panose="020B0604020202020204" pitchFamily="34" charset="0"/>
                      </a:endParaRPr>
                    </a:p>
                  </a:txBody>
                  <a:tcPr marL="4495" marR="4495" marT="4495" marB="0" anchor="ctr"/>
                </a:tc>
                <a:tc>
                  <a:txBody>
                    <a:bodyPr/>
                    <a:lstStyle/>
                    <a:p>
                      <a:pPr algn="ctr" fontAlgn="ctr"/>
                      <a:r>
                        <a:rPr lang="ru-RU" sz="950" u="none" strike="noStrike">
                          <a:effectLst/>
                        </a:rPr>
                        <a:t> </a:t>
                      </a:r>
                      <a:endParaRPr lang="ru-RU" sz="950" b="0" i="0" u="none" strike="noStrike">
                        <a:solidFill>
                          <a:srgbClr val="000000"/>
                        </a:solidFill>
                        <a:effectLst/>
                        <a:latin typeface="Arial" panose="020B0604020202020204" pitchFamily="34" charset="0"/>
                      </a:endParaRPr>
                    </a:p>
                  </a:txBody>
                  <a:tcPr marL="4495" marR="4495" marT="4495" marB="0" anchor="ctr"/>
                </a:tc>
                <a:tc>
                  <a:txBody>
                    <a:bodyPr/>
                    <a:lstStyle/>
                    <a:p>
                      <a:pPr algn="ctr" fontAlgn="ctr"/>
                      <a:r>
                        <a:rPr lang="ru-RU" sz="950" u="none" strike="noStrike">
                          <a:effectLst/>
                        </a:rPr>
                        <a:t> </a:t>
                      </a:r>
                      <a:endParaRPr lang="ru-RU" sz="950" b="0" i="0" u="none" strike="noStrike">
                        <a:solidFill>
                          <a:srgbClr val="000000"/>
                        </a:solidFill>
                        <a:effectLst/>
                        <a:latin typeface="Arial" panose="020B0604020202020204" pitchFamily="34" charset="0"/>
                      </a:endParaRPr>
                    </a:p>
                  </a:txBody>
                  <a:tcPr marL="4495" marR="4495" marT="4495" marB="0" anchor="ctr"/>
                </a:tc>
                <a:tc>
                  <a:txBody>
                    <a:bodyPr/>
                    <a:lstStyle/>
                    <a:p>
                      <a:pPr algn="ctr" fontAlgn="ctr"/>
                      <a:r>
                        <a:rPr lang="ru-RU" sz="950" u="none" strike="noStrike">
                          <a:effectLst/>
                        </a:rPr>
                        <a:t> </a:t>
                      </a:r>
                      <a:endParaRPr lang="ru-RU" sz="950" b="0" i="0" u="none" strike="noStrike">
                        <a:solidFill>
                          <a:srgbClr val="000000"/>
                        </a:solidFill>
                        <a:effectLst/>
                        <a:latin typeface="Arial" panose="020B0604020202020204" pitchFamily="34" charset="0"/>
                      </a:endParaRPr>
                    </a:p>
                  </a:txBody>
                  <a:tcPr marL="4495" marR="4495" marT="4495" marB="0" anchor="ctr"/>
                </a:tc>
                <a:tc>
                  <a:txBody>
                    <a:bodyPr/>
                    <a:lstStyle/>
                    <a:p>
                      <a:pPr algn="ctr" fontAlgn="ctr"/>
                      <a:r>
                        <a:rPr lang="ru-RU" sz="950" u="none" strike="noStrike">
                          <a:effectLst/>
                        </a:rPr>
                        <a:t> </a:t>
                      </a:r>
                      <a:endParaRPr lang="ru-RU" sz="950" b="0" i="0" u="none" strike="noStrike">
                        <a:solidFill>
                          <a:srgbClr val="000000"/>
                        </a:solidFill>
                        <a:effectLst/>
                        <a:latin typeface="Arial" panose="020B0604020202020204" pitchFamily="34" charset="0"/>
                      </a:endParaRPr>
                    </a:p>
                  </a:txBody>
                  <a:tcPr marL="4495" marR="4495" marT="4495" marB="0" anchor="ctr"/>
                </a:tc>
                <a:tc>
                  <a:txBody>
                    <a:bodyPr/>
                    <a:lstStyle/>
                    <a:p>
                      <a:pPr algn="ctr" fontAlgn="ctr"/>
                      <a:r>
                        <a:rPr lang="ru-RU" sz="950" u="none" strike="noStrike">
                          <a:effectLst/>
                        </a:rPr>
                        <a:t> </a:t>
                      </a:r>
                      <a:endParaRPr lang="ru-RU" sz="950" b="0" i="0" u="none" strike="noStrike">
                        <a:solidFill>
                          <a:srgbClr val="000000"/>
                        </a:solidFill>
                        <a:effectLst/>
                        <a:latin typeface="Arial" panose="020B0604020202020204" pitchFamily="34" charset="0"/>
                      </a:endParaRPr>
                    </a:p>
                  </a:txBody>
                  <a:tcPr marL="4495" marR="4495" marT="4495" marB="0" anchor="ctr"/>
                </a:tc>
                <a:tc>
                  <a:txBody>
                    <a:bodyPr/>
                    <a:lstStyle/>
                    <a:p>
                      <a:pPr algn="ctr" fontAlgn="ctr"/>
                      <a:r>
                        <a:rPr lang="ru-RU" sz="950" u="none" strike="noStrike">
                          <a:effectLst/>
                        </a:rPr>
                        <a:t> </a:t>
                      </a:r>
                      <a:endParaRPr lang="ru-RU" sz="950" b="0" i="0" u="none" strike="noStrike">
                        <a:solidFill>
                          <a:srgbClr val="000000"/>
                        </a:solidFill>
                        <a:effectLst/>
                        <a:latin typeface="Arial" panose="020B0604020202020204" pitchFamily="34" charset="0"/>
                      </a:endParaRPr>
                    </a:p>
                  </a:txBody>
                  <a:tcPr marL="4495" marR="4495" marT="4495" marB="0" anchor="ctr"/>
                </a:tc>
                <a:tc>
                  <a:txBody>
                    <a:bodyPr/>
                    <a:lstStyle/>
                    <a:p>
                      <a:pPr algn="ctr" fontAlgn="ctr"/>
                      <a:r>
                        <a:rPr lang="ru-RU" sz="950" u="none" strike="noStrike">
                          <a:effectLst/>
                        </a:rPr>
                        <a:t> </a:t>
                      </a:r>
                      <a:endParaRPr lang="ru-RU" sz="950" b="0" i="0" u="none" strike="noStrike">
                        <a:solidFill>
                          <a:srgbClr val="000000"/>
                        </a:solidFill>
                        <a:effectLst/>
                        <a:latin typeface="Calibri" panose="020F0502020204030204" pitchFamily="34" charset="0"/>
                      </a:endParaRPr>
                    </a:p>
                  </a:txBody>
                  <a:tcPr marL="4495" marR="4495" marT="4495" marB="0" anchor="ctr"/>
                </a:tc>
                <a:tc>
                  <a:txBody>
                    <a:bodyPr/>
                    <a:lstStyle/>
                    <a:p>
                      <a:pPr algn="ctr" fontAlgn="ctr"/>
                      <a:r>
                        <a:rPr lang="ru-RU" sz="950" u="none" strike="noStrike">
                          <a:effectLst/>
                        </a:rPr>
                        <a:t> </a:t>
                      </a:r>
                      <a:endParaRPr lang="ru-RU" sz="950" b="0" i="0" u="none" strike="noStrike">
                        <a:solidFill>
                          <a:srgbClr val="000000"/>
                        </a:solidFill>
                        <a:effectLst/>
                        <a:latin typeface="Calibri" panose="020F0502020204030204" pitchFamily="34" charset="0"/>
                      </a:endParaRPr>
                    </a:p>
                  </a:txBody>
                  <a:tcPr marL="4495" marR="4495" marT="4495" marB="0" anchor="ctr"/>
                </a:tc>
                <a:extLst>
                  <a:ext uri="{0D108BD9-81ED-4DB2-BD59-A6C34878D82A}">
                    <a16:rowId xmlns:a16="http://schemas.microsoft.com/office/drawing/2014/main" val="2199749443"/>
                  </a:ext>
                </a:extLst>
              </a:tr>
              <a:tr h="440845">
                <a:tc>
                  <a:txBody>
                    <a:bodyPr/>
                    <a:lstStyle/>
                    <a:p>
                      <a:pPr algn="l" fontAlgn="ctr"/>
                      <a:r>
                        <a:rPr lang="ru-RU" sz="950" u="none" strike="noStrike" dirty="0">
                          <a:effectLst/>
                        </a:rPr>
                        <a:t>Оплата счетов МОЭСК</a:t>
                      </a:r>
                      <a:endParaRPr lang="ru-RU" sz="950" b="0" i="0" u="none" strike="noStrike" dirty="0">
                        <a:solidFill>
                          <a:srgbClr val="000000"/>
                        </a:solidFill>
                        <a:effectLst/>
                        <a:latin typeface="Arial" panose="020B0604020202020204" pitchFamily="34" charset="0"/>
                      </a:endParaRPr>
                    </a:p>
                  </a:txBody>
                  <a:tcPr marL="4495" marR="4495" marT="4495" marB="0" anchor="ctr"/>
                </a:tc>
                <a:tc>
                  <a:txBody>
                    <a:bodyPr/>
                    <a:lstStyle/>
                    <a:p>
                      <a:pPr algn="ctr" fontAlgn="ctr"/>
                      <a:r>
                        <a:rPr lang="ru-RU" sz="950" u="none" strike="noStrike">
                          <a:effectLst/>
                        </a:rPr>
                        <a:t>Показатель муниципальной программы</a:t>
                      </a:r>
                      <a:endParaRPr lang="ru-RU" sz="950" b="0" i="0" u="none" strike="noStrike">
                        <a:solidFill>
                          <a:srgbClr val="000000"/>
                        </a:solidFill>
                        <a:effectLst/>
                        <a:latin typeface="Arial" panose="020B0604020202020204" pitchFamily="34" charset="0"/>
                      </a:endParaRPr>
                    </a:p>
                  </a:txBody>
                  <a:tcPr marL="4495" marR="4495" marT="4495" marB="0" anchor="ctr"/>
                </a:tc>
                <a:tc>
                  <a:txBody>
                    <a:bodyPr/>
                    <a:lstStyle/>
                    <a:p>
                      <a:pPr algn="ctr" fontAlgn="ctr"/>
                      <a:r>
                        <a:rPr lang="ru-RU" sz="950" u="none" strike="noStrike">
                          <a:effectLst/>
                        </a:rPr>
                        <a:t>месяц</a:t>
                      </a:r>
                      <a:endParaRPr lang="ru-RU" sz="950" b="0" i="0" u="none" strike="noStrike">
                        <a:solidFill>
                          <a:srgbClr val="000000"/>
                        </a:solidFill>
                        <a:effectLst/>
                        <a:latin typeface="Arial" panose="020B0604020202020204" pitchFamily="34" charset="0"/>
                      </a:endParaRPr>
                    </a:p>
                  </a:txBody>
                  <a:tcPr marL="4495" marR="4495" marT="4495" marB="0" anchor="ctr"/>
                </a:tc>
                <a:tc>
                  <a:txBody>
                    <a:bodyPr/>
                    <a:lstStyle/>
                    <a:p>
                      <a:pPr algn="ctr" fontAlgn="ctr"/>
                      <a:r>
                        <a:rPr lang="ru-RU" sz="950" u="none" strike="noStrike">
                          <a:effectLst/>
                        </a:rPr>
                        <a:t>12</a:t>
                      </a:r>
                      <a:endParaRPr lang="ru-RU" sz="950" b="0" i="0" u="none" strike="noStrike">
                        <a:solidFill>
                          <a:srgbClr val="000000"/>
                        </a:solidFill>
                        <a:effectLst/>
                        <a:latin typeface="Arial" panose="020B0604020202020204" pitchFamily="34" charset="0"/>
                      </a:endParaRPr>
                    </a:p>
                  </a:txBody>
                  <a:tcPr marL="4495" marR="4495" marT="4495" marB="0" anchor="ctr"/>
                </a:tc>
                <a:tc>
                  <a:txBody>
                    <a:bodyPr/>
                    <a:lstStyle/>
                    <a:p>
                      <a:pPr algn="ctr" fontAlgn="ctr"/>
                      <a:r>
                        <a:rPr lang="ru-RU" sz="950" u="none" strike="noStrike">
                          <a:effectLst/>
                        </a:rPr>
                        <a:t>12</a:t>
                      </a:r>
                      <a:endParaRPr lang="ru-RU" sz="950" b="0" i="0" u="none" strike="noStrike">
                        <a:solidFill>
                          <a:srgbClr val="000000"/>
                        </a:solidFill>
                        <a:effectLst/>
                        <a:latin typeface="Arial" panose="020B0604020202020204" pitchFamily="34" charset="0"/>
                      </a:endParaRPr>
                    </a:p>
                  </a:txBody>
                  <a:tcPr marL="4495" marR="4495" marT="4495" marB="0" anchor="ctr"/>
                </a:tc>
                <a:tc>
                  <a:txBody>
                    <a:bodyPr/>
                    <a:lstStyle/>
                    <a:p>
                      <a:pPr algn="ctr" fontAlgn="ctr"/>
                      <a:r>
                        <a:rPr lang="ru-RU" sz="950" u="none" strike="noStrike">
                          <a:effectLst/>
                        </a:rPr>
                        <a:t>12</a:t>
                      </a:r>
                      <a:endParaRPr lang="ru-RU" sz="950" b="0" i="0" u="none" strike="noStrike">
                        <a:solidFill>
                          <a:srgbClr val="000000"/>
                        </a:solidFill>
                        <a:effectLst/>
                        <a:latin typeface="Arial" panose="020B0604020202020204" pitchFamily="34" charset="0"/>
                      </a:endParaRPr>
                    </a:p>
                  </a:txBody>
                  <a:tcPr marL="4495" marR="4495" marT="4495" marB="0" anchor="ctr"/>
                </a:tc>
                <a:tc>
                  <a:txBody>
                    <a:bodyPr/>
                    <a:lstStyle/>
                    <a:p>
                      <a:pPr algn="ctr" fontAlgn="ctr"/>
                      <a:r>
                        <a:rPr lang="ru-RU" sz="950" u="none" strike="noStrike">
                          <a:effectLst/>
                        </a:rPr>
                        <a:t>12</a:t>
                      </a:r>
                      <a:endParaRPr lang="ru-RU" sz="950" b="0" i="0" u="none" strike="noStrike">
                        <a:solidFill>
                          <a:srgbClr val="000000"/>
                        </a:solidFill>
                        <a:effectLst/>
                        <a:latin typeface="Arial" panose="020B0604020202020204" pitchFamily="34" charset="0"/>
                      </a:endParaRPr>
                    </a:p>
                  </a:txBody>
                  <a:tcPr marL="4495" marR="4495" marT="4495" marB="0" anchor="ctr"/>
                </a:tc>
                <a:tc>
                  <a:txBody>
                    <a:bodyPr/>
                    <a:lstStyle/>
                    <a:p>
                      <a:pPr algn="ctr" fontAlgn="ctr"/>
                      <a:r>
                        <a:rPr lang="ru-RU" sz="950" u="none" strike="noStrike">
                          <a:effectLst/>
                        </a:rPr>
                        <a:t>12</a:t>
                      </a:r>
                      <a:endParaRPr lang="ru-RU" sz="950" b="0" i="0" u="none" strike="noStrike">
                        <a:solidFill>
                          <a:srgbClr val="000000"/>
                        </a:solidFill>
                        <a:effectLst/>
                        <a:latin typeface="Arial" panose="020B0604020202020204" pitchFamily="34" charset="0"/>
                      </a:endParaRPr>
                    </a:p>
                  </a:txBody>
                  <a:tcPr marL="4495" marR="4495" marT="4495" marB="0" anchor="ctr"/>
                </a:tc>
                <a:tc>
                  <a:txBody>
                    <a:bodyPr/>
                    <a:lstStyle/>
                    <a:p>
                      <a:pPr algn="ctr" fontAlgn="ctr"/>
                      <a:r>
                        <a:rPr lang="ru-RU" sz="950" u="none" strike="noStrike">
                          <a:effectLst/>
                        </a:rPr>
                        <a:t>12</a:t>
                      </a:r>
                      <a:endParaRPr lang="ru-RU" sz="950" b="0" i="0" u="none" strike="noStrike">
                        <a:solidFill>
                          <a:srgbClr val="000000"/>
                        </a:solidFill>
                        <a:effectLst/>
                        <a:latin typeface="Arial" panose="020B0604020202020204" pitchFamily="34" charset="0"/>
                      </a:endParaRPr>
                    </a:p>
                  </a:txBody>
                  <a:tcPr marL="4495" marR="4495" marT="4495" marB="0" anchor="ctr"/>
                </a:tc>
                <a:extLst>
                  <a:ext uri="{0D108BD9-81ED-4DB2-BD59-A6C34878D82A}">
                    <a16:rowId xmlns:a16="http://schemas.microsoft.com/office/drawing/2014/main" val="812611863"/>
                  </a:ext>
                </a:extLst>
              </a:tr>
              <a:tr h="440845">
                <a:tc>
                  <a:txBody>
                    <a:bodyPr/>
                    <a:lstStyle/>
                    <a:p>
                      <a:pPr algn="l" fontAlgn="ctr"/>
                      <a:r>
                        <a:rPr lang="ru-RU" sz="950" u="none" strike="noStrike" dirty="0">
                          <a:effectLst/>
                        </a:rPr>
                        <a:t>Количество установленных малых архитектурных форм</a:t>
                      </a:r>
                      <a:endParaRPr lang="ru-RU" sz="950" b="0" i="0" u="none" strike="noStrike" dirty="0">
                        <a:solidFill>
                          <a:srgbClr val="000000"/>
                        </a:solidFill>
                        <a:effectLst/>
                        <a:latin typeface="Arial" panose="020B0604020202020204" pitchFamily="34" charset="0"/>
                      </a:endParaRPr>
                    </a:p>
                  </a:txBody>
                  <a:tcPr marL="4495" marR="4495" marT="4495" marB="0" anchor="ctr"/>
                </a:tc>
                <a:tc>
                  <a:txBody>
                    <a:bodyPr/>
                    <a:lstStyle/>
                    <a:p>
                      <a:pPr algn="ctr" fontAlgn="ctr"/>
                      <a:r>
                        <a:rPr lang="ru-RU" sz="950" u="none" strike="noStrike">
                          <a:effectLst/>
                        </a:rPr>
                        <a:t>Показатель муниципальной программы</a:t>
                      </a:r>
                      <a:endParaRPr lang="ru-RU" sz="950" b="0" i="0" u="none" strike="noStrike">
                        <a:solidFill>
                          <a:srgbClr val="000000"/>
                        </a:solidFill>
                        <a:effectLst/>
                        <a:latin typeface="Arial" panose="020B0604020202020204" pitchFamily="34" charset="0"/>
                      </a:endParaRPr>
                    </a:p>
                  </a:txBody>
                  <a:tcPr marL="4495" marR="4495" marT="4495" marB="0" anchor="ctr"/>
                </a:tc>
                <a:tc>
                  <a:txBody>
                    <a:bodyPr/>
                    <a:lstStyle/>
                    <a:p>
                      <a:pPr algn="ctr" fontAlgn="ctr"/>
                      <a:r>
                        <a:rPr lang="ru-RU" sz="950" u="none" strike="noStrike">
                          <a:effectLst/>
                        </a:rPr>
                        <a:t>ед</a:t>
                      </a:r>
                      <a:endParaRPr lang="ru-RU" sz="950" b="0" i="0" u="none" strike="noStrike">
                        <a:solidFill>
                          <a:srgbClr val="000000"/>
                        </a:solidFill>
                        <a:effectLst/>
                        <a:latin typeface="Arial" panose="020B0604020202020204" pitchFamily="34" charset="0"/>
                      </a:endParaRPr>
                    </a:p>
                  </a:txBody>
                  <a:tcPr marL="4495" marR="4495" marT="4495" marB="0" anchor="ctr"/>
                </a:tc>
                <a:tc>
                  <a:txBody>
                    <a:bodyPr/>
                    <a:lstStyle/>
                    <a:p>
                      <a:pPr algn="ctr" fontAlgn="ctr"/>
                      <a:r>
                        <a:rPr lang="ru-RU" sz="950" u="none" strike="noStrike">
                          <a:effectLst/>
                        </a:rPr>
                        <a:t>147</a:t>
                      </a:r>
                      <a:endParaRPr lang="ru-RU" sz="950" b="0" i="0" u="none" strike="noStrike">
                        <a:solidFill>
                          <a:srgbClr val="000000"/>
                        </a:solidFill>
                        <a:effectLst/>
                        <a:latin typeface="Arial" panose="020B0604020202020204" pitchFamily="34" charset="0"/>
                      </a:endParaRPr>
                    </a:p>
                  </a:txBody>
                  <a:tcPr marL="4495" marR="4495" marT="4495" marB="0" anchor="ctr"/>
                </a:tc>
                <a:tc>
                  <a:txBody>
                    <a:bodyPr/>
                    <a:lstStyle/>
                    <a:p>
                      <a:pPr algn="ctr" fontAlgn="ctr"/>
                      <a:r>
                        <a:rPr lang="ru-RU" sz="950" u="none" strike="noStrike" dirty="0">
                          <a:effectLst/>
                        </a:rPr>
                        <a:t>0</a:t>
                      </a:r>
                      <a:endParaRPr lang="ru-RU" sz="950" b="0" i="0" u="none" strike="noStrike" dirty="0">
                        <a:solidFill>
                          <a:srgbClr val="000000"/>
                        </a:solidFill>
                        <a:effectLst/>
                        <a:latin typeface="Arial" panose="020B0604020202020204" pitchFamily="34" charset="0"/>
                      </a:endParaRPr>
                    </a:p>
                  </a:txBody>
                  <a:tcPr marL="4495" marR="4495" marT="4495" marB="0" anchor="ctr"/>
                </a:tc>
                <a:tc>
                  <a:txBody>
                    <a:bodyPr/>
                    <a:lstStyle/>
                    <a:p>
                      <a:pPr algn="ctr" fontAlgn="ctr"/>
                      <a:r>
                        <a:rPr lang="ru-RU" sz="950" u="none" strike="noStrike">
                          <a:effectLst/>
                        </a:rPr>
                        <a:t>0</a:t>
                      </a:r>
                      <a:endParaRPr lang="ru-RU" sz="950" b="0" i="0" u="none" strike="noStrike">
                        <a:solidFill>
                          <a:srgbClr val="000000"/>
                        </a:solidFill>
                        <a:effectLst/>
                        <a:latin typeface="Arial" panose="020B0604020202020204" pitchFamily="34" charset="0"/>
                      </a:endParaRPr>
                    </a:p>
                  </a:txBody>
                  <a:tcPr marL="4495" marR="4495" marT="4495" marB="0" anchor="ctr"/>
                </a:tc>
                <a:tc>
                  <a:txBody>
                    <a:bodyPr/>
                    <a:lstStyle/>
                    <a:p>
                      <a:pPr algn="ctr" fontAlgn="ctr"/>
                      <a:r>
                        <a:rPr lang="ru-RU" sz="950" u="none" strike="noStrike">
                          <a:effectLst/>
                        </a:rPr>
                        <a:t>0</a:t>
                      </a:r>
                      <a:endParaRPr lang="ru-RU" sz="950" b="0" i="0" u="none" strike="noStrike">
                        <a:solidFill>
                          <a:srgbClr val="000000"/>
                        </a:solidFill>
                        <a:effectLst/>
                        <a:latin typeface="Arial" panose="020B0604020202020204" pitchFamily="34" charset="0"/>
                      </a:endParaRPr>
                    </a:p>
                  </a:txBody>
                  <a:tcPr marL="4495" marR="4495" marT="4495" marB="0" anchor="ctr"/>
                </a:tc>
                <a:tc>
                  <a:txBody>
                    <a:bodyPr/>
                    <a:lstStyle/>
                    <a:p>
                      <a:pPr algn="ctr" fontAlgn="ctr"/>
                      <a:r>
                        <a:rPr lang="ru-RU" sz="950" u="none" strike="noStrike">
                          <a:effectLst/>
                        </a:rPr>
                        <a:t>0</a:t>
                      </a:r>
                      <a:endParaRPr lang="ru-RU" sz="950" b="0" i="0" u="none" strike="noStrike">
                        <a:solidFill>
                          <a:srgbClr val="000000"/>
                        </a:solidFill>
                        <a:effectLst/>
                        <a:latin typeface="Arial" panose="020B0604020202020204" pitchFamily="34" charset="0"/>
                      </a:endParaRPr>
                    </a:p>
                  </a:txBody>
                  <a:tcPr marL="4495" marR="4495" marT="4495" marB="0" anchor="ctr"/>
                </a:tc>
                <a:tc>
                  <a:txBody>
                    <a:bodyPr/>
                    <a:lstStyle/>
                    <a:p>
                      <a:pPr algn="ctr" fontAlgn="ctr"/>
                      <a:r>
                        <a:rPr lang="ru-RU" sz="950" u="none" strike="noStrike">
                          <a:effectLst/>
                        </a:rPr>
                        <a:t>0</a:t>
                      </a:r>
                      <a:endParaRPr lang="ru-RU" sz="950" b="0" i="0" u="none" strike="noStrike">
                        <a:solidFill>
                          <a:srgbClr val="000000"/>
                        </a:solidFill>
                        <a:effectLst/>
                        <a:latin typeface="Arial" panose="020B0604020202020204" pitchFamily="34" charset="0"/>
                      </a:endParaRPr>
                    </a:p>
                  </a:txBody>
                  <a:tcPr marL="4495" marR="4495" marT="4495" marB="0" anchor="ctr"/>
                </a:tc>
                <a:extLst>
                  <a:ext uri="{0D108BD9-81ED-4DB2-BD59-A6C34878D82A}">
                    <a16:rowId xmlns:a16="http://schemas.microsoft.com/office/drawing/2014/main" val="2558978111"/>
                  </a:ext>
                </a:extLst>
              </a:tr>
              <a:tr h="440845">
                <a:tc>
                  <a:txBody>
                    <a:bodyPr/>
                    <a:lstStyle/>
                    <a:p>
                      <a:pPr algn="l" fontAlgn="ctr"/>
                      <a:r>
                        <a:rPr lang="ru-RU" sz="950" u="none" strike="noStrike">
                          <a:effectLst/>
                        </a:rPr>
                        <a:t>Приобретение дополнительного оборудования, техники для нужд благоустройства территорий</a:t>
                      </a:r>
                      <a:endParaRPr lang="ru-RU" sz="950" b="0" i="0" u="none" strike="noStrike">
                        <a:solidFill>
                          <a:srgbClr val="000000"/>
                        </a:solidFill>
                        <a:effectLst/>
                        <a:latin typeface="Arial" panose="020B0604020202020204" pitchFamily="34" charset="0"/>
                      </a:endParaRPr>
                    </a:p>
                  </a:txBody>
                  <a:tcPr marL="4495" marR="4495" marT="4495" marB="0" anchor="ctr"/>
                </a:tc>
                <a:tc>
                  <a:txBody>
                    <a:bodyPr/>
                    <a:lstStyle/>
                    <a:p>
                      <a:pPr algn="ctr" fontAlgn="ctr"/>
                      <a:r>
                        <a:rPr lang="ru-RU" sz="950" u="none" strike="noStrike">
                          <a:effectLst/>
                        </a:rPr>
                        <a:t>Показатель муниципальной программы</a:t>
                      </a:r>
                      <a:endParaRPr lang="ru-RU" sz="950" b="0" i="0" u="none" strike="noStrike">
                        <a:solidFill>
                          <a:srgbClr val="000000"/>
                        </a:solidFill>
                        <a:effectLst/>
                        <a:latin typeface="Arial" panose="020B0604020202020204" pitchFamily="34" charset="0"/>
                      </a:endParaRPr>
                    </a:p>
                  </a:txBody>
                  <a:tcPr marL="4495" marR="4495" marT="4495" marB="0" anchor="ctr"/>
                </a:tc>
                <a:tc>
                  <a:txBody>
                    <a:bodyPr/>
                    <a:lstStyle/>
                    <a:p>
                      <a:pPr algn="ctr" fontAlgn="ctr"/>
                      <a:r>
                        <a:rPr lang="ru-RU" sz="950" u="none" strike="noStrike">
                          <a:effectLst/>
                        </a:rPr>
                        <a:t>ед</a:t>
                      </a:r>
                      <a:endParaRPr lang="ru-RU" sz="950" b="0" i="0" u="none" strike="noStrike">
                        <a:solidFill>
                          <a:srgbClr val="000000"/>
                        </a:solidFill>
                        <a:effectLst/>
                        <a:latin typeface="Arial" panose="020B0604020202020204" pitchFamily="34" charset="0"/>
                      </a:endParaRPr>
                    </a:p>
                  </a:txBody>
                  <a:tcPr marL="4495" marR="4495" marT="4495" marB="0" anchor="ctr"/>
                </a:tc>
                <a:tc>
                  <a:txBody>
                    <a:bodyPr/>
                    <a:lstStyle/>
                    <a:p>
                      <a:pPr algn="ctr" fontAlgn="ctr"/>
                      <a:r>
                        <a:rPr lang="ru-RU" sz="950" u="none" strike="noStrike">
                          <a:effectLst/>
                        </a:rPr>
                        <a:t>4</a:t>
                      </a:r>
                      <a:endParaRPr lang="ru-RU" sz="950" b="0" i="0" u="none" strike="noStrike">
                        <a:solidFill>
                          <a:srgbClr val="000000"/>
                        </a:solidFill>
                        <a:effectLst/>
                        <a:latin typeface="Arial" panose="020B0604020202020204" pitchFamily="34" charset="0"/>
                      </a:endParaRPr>
                    </a:p>
                  </a:txBody>
                  <a:tcPr marL="4495" marR="4495" marT="4495" marB="0" anchor="ctr"/>
                </a:tc>
                <a:tc>
                  <a:txBody>
                    <a:bodyPr/>
                    <a:lstStyle/>
                    <a:p>
                      <a:pPr algn="ctr" fontAlgn="ctr"/>
                      <a:r>
                        <a:rPr lang="ru-RU" sz="950" u="none" strike="noStrike" dirty="0">
                          <a:effectLst/>
                        </a:rPr>
                        <a:t>0</a:t>
                      </a:r>
                      <a:endParaRPr lang="ru-RU" sz="950" b="0" i="0" u="none" strike="noStrike" dirty="0">
                        <a:solidFill>
                          <a:srgbClr val="000000"/>
                        </a:solidFill>
                        <a:effectLst/>
                        <a:latin typeface="Arial" panose="020B0604020202020204" pitchFamily="34" charset="0"/>
                      </a:endParaRPr>
                    </a:p>
                  </a:txBody>
                  <a:tcPr marL="4495" marR="4495" marT="4495" marB="0" anchor="ctr"/>
                </a:tc>
                <a:tc>
                  <a:txBody>
                    <a:bodyPr/>
                    <a:lstStyle/>
                    <a:p>
                      <a:pPr algn="ctr" fontAlgn="ctr"/>
                      <a:r>
                        <a:rPr lang="ru-RU" sz="950" u="none" strike="noStrike">
                          <a:effectLst/>
                        </a:rPr>
                        <a:t>0</a:t>
                      </a:r>
                      <a:endParaRPr lang="ru-RU" sz="950" b="0" i="0" u="none" strike="noStrike">
                        <a:solidFill>
                          <a:srgbClr val="000000"/>
                        </a:solidFill>
                        <a:effectLst/>
                        <a:latin typeface="Arial" panose="020B0604020202020204" pitchFamily="34" charset="0"/>
                      </a:endParaRPr>
                    </a:p>
                  </a:txBody>
                  <a:tcPr marL="4495" marR="4495" marT="4495" marB="0" anchor="ctr"/>
                </a:tc>
                <a:tc>
                  <a:txBody>
                    <a:bodyPr/>
                    <a:lstStyle/>
                    <a:p>
                      <a:pPr algn="ctr" fontAlgn="ctr"/>
                      <a:r>
                        <a:rPr lang="ru-RU" sz="950" u="none" strike="noStrike">
                          <a:effectLst/>
                        </a:rPr>
                        <a:t>0</a:t>
                      </a:r>
                      <a:endParaRPr lang="ru-RU" sz="950" b="0" i="0" u="none" strike="noStrike">
                        <a:solidFill>
                          <a:srgbClr val="000000"/>
                        </a:solidFill>
                        <a:effectLst/>
                        <a:latin typeface="Arial" panose="020B0604020202020204" pitchFamily="34" charset="0"/>
                      </a:endParaRPr>
                    </a:p>
                  </a:txBody>
                  <a:tcPr marL="4495" marR="4495" marT="4495" marB="0" anchor="ctr"/>
                </a:tc>
                <a:tc>
                  <a:txBody>
                    <a:bodyPr/>
                    <a:lstStyle/>
                    <a:p>
                      <a:pPr algn="ctr" fontAlgn="ctr"/>
                      <a:r>
                        <a:rPr lang="ru-RU" sz="950" u="none" strike="noStrike">
                          <a:effectLst/>
                        </a:rPr>
                        <a:t>0</a:t>
                      </a:r>
                      <a:endParaRPr lang="ru-RU" sz="950" b="0" i="0" u="none" strike="noStrike">
                        <a:solidFill>
                          <a:srgbClr val="000000"/>
                        </a:solidFill>
                        <a:effectLst/>
                        <a:latin typeface="Calibri" panose="020F0502020204030204" pitchFamily="34" charset="0"/>
                      </a:endParaRPr>
                    </a:p>
                  </a:txBody>
                  <a:tcPr marL="4495" marR="4495" marT="4495" marB="0" anchor="ctr"/>
                </a:tc>
                <a:tc>
                  <a:txBody>
                    <a:bodyPr/>
                    <a:lstStyle/>
                    <a:p>
                      <a:pPr algn="ctr" fontAlgn="ctr"/>
                      <a:r>
                        <a:rPr lang="ru-RU" sz="950" u="none" strike="noStrike">
                          <a:effectLst/>
                        </a:rPr>
                        <a:t>0</a:t>
                      </a:r>
                      <a:endParaRPr lang="ru-RU" sz="950" b="0" i="0" u="none" strike="noStrike">
                        <a:solidFill>
                          <a:srgbClr val="000000"/>
                        </a:solidFill>
                        <a:effectLst/>
                        <a:latin typeface="Calibri" panose="020F0502020204030204" pitchFamily="34" charset="0"/>
                      </a:endParaRPr>
                    </a:p>
                  </a:txBody>
                  <a:tcPr marL="4495" marR="4495" marT="4495" marB="0" anchor="ctr"/>
                </a:tc>
                <a:extLst>
                  <a:ext uri="{0D108BD9-81ED-4DB2-BD59-A6C34878D82A}">
                    <a16:rowId xmlns:a16="http://schemas.microsoft.com/office/drawing/2014/main" val="3022817441"/>
                  </a:ext>
                </a:extLst>
              </a:tr>
              <a:tr h="586288">
                <a:tc>
                  <a:txBody>
                    <a:bodyPr/>
                    <a:lstStyle/>
                    <a:p>
                      <a:pPr algn="l" fontAlgn="ctr"/>
                      <a:r>
                        <a:rPr lang="ru-RU" sz="950" u="none" strike="noStrike" dirty="0">
                          <a:effectLst/>
                        </a:rPr>
                        <a:t>Количество светодиодных светильников замененных и подключенных к автоматизированной системе управления наружным освещением (АСУНО) на территории городского округа Долгопрудный</a:t>
                      </a:r>
                      <a:endParaRPr lang="ru-RU" sz="950" b="0" i="0" u="none" strike="noStrike" dirty="0">
                        <a:solidFill>
                          <a:srgbClr val="000000"/>
                        </a:solidFill>
                        <a:effectLst/>
                        <a:latin typeface="Arial" panose="020B0604020202020204" pitchFamily="34" charset="0"/>
                      </a:endParaRPr>
                    </a:p>
                  </a:txBody>
                  <a:tcPr marL="4495" marR="4495" marT="4495" marB="0" anchor="ctr"/>
                </a:tc>
                <a:tc>
                  <a:txBody>
                    <a:bodyPr/>
                    <a:lstStyle/>
                    <a:p>
                      <a:pPr algn="ctr" fontAlgn="ctr"/>
                      <a:r>
                        <a:rPr lang="ru-RU" sz="950" u="none" strike="noStrike">
                          <a:effectLst/>
                        </a:rPr>
                        <a:t>Отраслевой приоритетный показатель</a:t>
                      </a:r>
                      <a:endParaRPr lang="ru-RU" sz="950" b="0" i="0" u="none" strike="noStrike">
                        <a:solidFill>
                          <a:srgbClr val="000000"/>
                        </a:solidFill>
                        <a:effectLst/>
                        <a:latin typeface="Arial" panose="020B0604020202020204" pitchFamily="34" charset="0"/>
                      </a:endParaRPr>
                    </a:p>
                  </a:txBody>
                  <a:tcPr marL="4495" marR="4495" marT="4495" marB="0" anchor="ctr"/>
                </a:tc>
                <a:tc>
                  <a:txBody>
                    <a:bodyPr/>
                    <a:lstStyle/>
                    <a:p>
                      <a:pPr algn="ctr" fontAlgn="ctr"/>
                      <a:r>
                        <a:rPr lang="ru-RU" sz="950" u="none" strike="noStrike">
                          <a:effectLst/>
                        </a:rPr>
                        <a:t>ед</a:t>
                      </a:r>
                      <a:endParaRPr lang="ru-RU" sz="950" b="0" i="0" u="none" strike="noStrike">
                        <a:solidFill>
                          <a:srgbClr val="000000"/>
                        </a:solidFill>
                        <a:effectLst/>
                        <a:latin typeface="Arial" panose="020B0604020202020204" pitchFamily="34" charset="0"/>
                      </a:endParaRPr>
                    </a:p>
                  </a:txBody>
                  <a:tcPr marL="4495" marR="4495" marT="4495" marB="0" anchor="ctr"/>
                </a:tc>
                <a:tc>
                  <a:txBody>
                    <a:bodyPr/>
                    <a:lstStyle/>
                    <a:p>
                      <a:pPr algn="ctr" fontAlgn="ctr"/>
                      <a:r>
                        <a:rPr lang="ru-RU" sz="950" u="none" strike="noStrike">
                          <a:effectLst/>
                        </a:rPr>
                        <a:t>-</a:t>
                      </a:r>
                      <a:endParaRPr lang="ru-RU" sz="950" b="0" i="0" u="none" strike="noStrike">
                        <a:solidFill>
                          <a:srgbClr val="000000"/>
                        </a:solidFill>
                        <a:effectLst/>
                        <a:latin typeface="Arial" panose="020B0604020202020204" pitchFamily="34" charset="0"/>
                      </a:endParaRPr>
                    </a:p>
                  </a:txBody>
                  <a:tcPr marL="4495" marR="4495" marT="4495" marB="0" anchor="ctr"/>
                </a:tc>
                <a:tc>
                  <a:txBody>
                    <a:bodyPr/>
                    <a:lstStyle/>
                    <a:p>
                      <a:pPr algn="ctr" fontAlgn="ctr"/>
                      <a:r>
                        <a:rPr lang="ru-RU" sz="950" u="none" strike="noStrike" dirty="0">
                          <a:effectLst/>
                        </a:rPr>
                        <a:t>258</a:t>
                      </a:r>
                      <a:endParaRPr lang="ru-RU" sz="950" b="0" i="0" u="none" strike="noStrike" dirty="0">
                        <a:solidFill>
                          <a:srgbClr val="000000"/>
                        </a:solidFill>
                        <a:effectLst/>
                        <a:latin typeface="Arial" panose="020B0604020202020204" pitchFamily="34" charset="0"/>
                      </a:endParaRPr>
                    </a:p>
                  </a:txBody>
                  <a:tcPr marL="4495" marR="4495" marT="4495" marB="0" anchor="ctr"/>
                </a:tc>
                <a:tc>
                  <a:txBody>
                    <a:bodyPr/>
                    <a:lstStyle/>
                    <a:p>
                      <a:pPr algn="ctr" fontAlgn="ctr"/>
                      <a:r>
                        <a:rPr lang="ru-RU" sz="950" u="none" strike="noStrike" dirty="0">
                          <a:effectLst/>
                        </a:rPr>
                        <a:t>-</a:t>
                      </a:r>
                      <a:endParaRPr lang="ru-RU" sz="950" b="0" i="0" u="none" strike="noStrike" dirty="0">
                        <a:solidFill>
                          <a:srgbClr val="000000"/>
                        </a:solidFill>
                        <a:effectLst/>
                        <a:latin typeface="Arial" panose="020B0604020202020204" pitchFamily="34" charset="0"/>
                      </a:endParaRPr>
                    </a:p>
                  </a:txBody>
                  <a:tcPr marL="4495" marR="4495" marT="4495" marB="0" anchor="ctr"/>
                </a:tc>
                <a:tc>
                  <a:txBody>
                    <a:bodyPr/>
                    <a:lstStyle/>
                    <a:p>
                      <a:pPr algn="ctr" fontAlgn="ctr"/>
                      <a:r>
                        <a:rPr lang="ru-RU" sz="950" u="none" strike="noStrike">
                          <a:effectLst/>
                        </a:rPr>
                        <a:t>-</a:t>
                      </a:r>
                      <a:endParaRPr lang="ru-RU" sz="950" b="0" i="0" u="none" strike="noStrike">
                        <a:solidFill>
                          <a:srgbClr val="000000"/>
                        </a:solidFill>
                        <a:effectLst/>
                        <a:latin typeface="Arial" panose="020B0604020202020204" pitchFamily="34" charset="0"/>
                      </a:endParaRPr>
                    </a:p>
                  </a:txBody>
                  <a:tcPr marL="4495" marR="4495" marT="4495" marB="0" anchor="ctr"/>
                </a:tc>
                <a:tc>
                  <a:txBody>
                    <a:bodyPr/>
                    <a:lstStyle/>
                    <a:p>
                      <a:pPr algn="ctr" fontAlgn="ctr"/>
                      <a:r>
                        <a:rPr lang="ru-RU" sz="950" u="none" strike="noStrike">
                          <a:effectLst/>
                        </a:rPr>
                        <a:t>-</a:t>
                      </a:r>
                      <a:endParaRPr lang="ru-RU" sz="950" b="0" i="0" u="none" strike="noStrike">
                        <a:solidFill>
                          <a:srgbClr val="000000"/>
                        </a:solidFill>
                        <a:effectLst/>
                        <a:latin typeface="Arial" panose="020B0604020202020204" pitchFamily="34" charset="0"/>
                      </a:endParaRPr>
                    </a:p>
                  </a:txBody>
                  <a:tcPr marL="4495" marR="4495" marT="4495" marB="0" anchor="ctr"/>
                </a:tc>
                <a:tc>
                  <a:txBody>
                    <a:bodyPr/>
                    <a:lstStyle/>
                    <a:p>
                      <a:pPr algn="ctr" fontAlgn="ctr"/>
                      <a:r>
                        <a:rPr lang="ru-RU" sz="950" u="none" strike="noStrike">
                          <a:effectLst/>
                        </a:rPr>
                        <a:t>-</a:t>
                      </a:r>
                      <a:endParaRPr lang="ru-RU" sz="950" b="0" i="0" u="none" strike="noStrike">
                        <a:solidFill>
                          <a:srgbClr val="000000"/>
                        </a:solidFill>
                        <a:effectLst/>
                        <a:latin typeface="Arial" panose="020B0604020202020204" pitchFamily="34" charset="0"/>
                      </a:endParaRPr>
                    </a:p>
                  </a:txBody>
                  <a:tcPr marL="4495" marR="4495" marT="4495" marB="0" anchor="ctr"/>
                </a:tc>
                <a:extLst>
                  <a:ext uri="{0D108BD9-81ED-4DB2-BD59-A6C34878D82A}">
                    <a16:rowId xmlns:a16="http://schemas.microsoft.com/office/drawing/2014/main" val="712173206"/>
                  </a:ext>
                </a:extLst>
              </a:tr>
              <a:tr h="459915">
                <a:tc>
                  <a:txBody>
                    <a:bodyPr/>
                    <a:lstStyle/>
                    <a:p>
                      <a:pPr algn="l" fontAlgn="ctr"/>
                      <a:r>
                        <a:rPr lang="ru-RU" sz="950" u="none" strike="noStrike" dirty="0">
                          <a:effectLst/>
                        </a:rPr>
                        <a:t>Подпрограмма III </a:t>
                      </a:r>
                      <a:r>
                        <a:rPr lang="ru-RU" sz="950" u="none" strike="noStrike" dirty="0">
                          <a:solidFill>
                            <a:schemeClr val="tx1"/>
                          </a:solidFill>
                          <a:effectLst/>
                        </a:rPr>
                        <a:t>«Создание условий для обеспечения комфортного проживания жителей в многоквартирных домах Московской области»</a:t>
                      </a:r>
                      <a:endParaRPr lang="ru-RU" sz="950" b="1" i="0" u="none" strike="noStrike" dirty="0">
                        <a:solidFill>
                          <a:schemeClr val="tx1"/>
                        </a:solidFill>
                        <a:effectLst/>
                        <a:latin typeface="Arial" panose="020B0604020202020204" pitchFamily="34" charset="0"/>
                      </a:endParaRPr>
                    </a:p>
                  </a:txBody>
                  <a:tcPr marL="4495" marR="4495" marT="4495" marB="0" anchor="ctr"/>
                </a:tc>
                <a:tc>
                  <a:txBody>
                    <a:bodyPr/>
                    <a:lstStyle/>
                    <a:p>
                      <a:pPr algn="ctr" fontAlgn="ctr"/>
                      <a:r>
                        <a:rPr lang="ru-RU" sz="950" u="none" strike="noStrike">
                          <a:effectLst/>
                        </a:rPr>
                        <a:t> </a:t>
                      </a:r>
                      <a:endParaRPr lang="ru-RU" sz="950" b="0" i="0" u="none" strike="noStrike">
                        <a:solidFill>
                          <a:srgbClr val="000000"/>
                        </a:solidFill>
                        <a:effectLst/>
                        <a:latin typeface="Arial" panose="020B0604020202020204" pitchFamily="34" charset="0"/>
                      </a:endParaRPr>
                    </a:p>
                  </a:txBody>
                  <a:tcPr marL="4495" marR="4495" marT="4495" marB="0" anchor="ctr"/>
                </a:tc>
                <a:tc>
                  <a:txBody>
                    <a:bodyPr/>
                    <a:lstStyle/>
                    <a:p>
                      <a:pPr algn="ctr" fontAlgn="ctr"/>
                      <a:r>
                        <a:rPr lang="ru-RU" sz="950" u="none" strike="noStrike">
                          <a:effectLst/>
                        </a:rPr>
                        <a:t> </a:t>
                      </a:r>
                      <a:endParaRPr lang="ru-RU" sz="950" b="0" i="0" u="none" strike="noStrike">
                        <a:solidFill>
                          <a:srgbClr val="000000"/>
                        </a:solidFill>
                        <a:effectLst/>
                        <a:latin typeface="Arial" panose="020B0604020202020204" pitchFamily="34" charset="0"/>
                      </a:endParaRPr>
                    </a:p>
                  </a:txBody>
                  <a:tcPr marL="4495" marR="4495" marT="4495" marB="0" anchor="ctr"/>
                </a:tc>
                <a:tc>
                  <a:txBody>
                    <a:bodyPr/>
                    <a:lstStyle/>
                    <a:p>
                      <a:pPr algn="ctr" fontAlgn="ctr"/>
                      <a:r>
                        <a:rPr lang="ru-RU" sz="950" u="none" strike="noStrike">
                          <a:effectLst/>
                        </a:rPr>
                        <a:t> </a:t>
                      </a:r>
                      <a:endParaRPr lang="ru-RU" sz="950" b="0" i="0" u="none" strike="noStrike">
                        <a:solidFill>
                          <a:srgbClr val="000000"/>
                        </a:solidFill>
                        <a:effectLst/>
                        <a:latin typeface="Arial" panose="020B0604020202020204" pitchFamily="34" charset="0"/>
                      </a:endParaRPr>
                    </a:p>
                  </a:txBody>
                  <a:tcPr marL="4495" marR="4495" marT="4495" marB="0" anchor="ctr"/>
                </a:tc>
                <a:tc>
                  <a:txBody>
                    <a:bodyPr/>
                    <a:lstStyle/>
                    <a:p>
                      <a:pPr algn="ctr" fontAlgn="ctr"/>
                      <a:r>
                        <a:rPr lang="ru-RU" sz="950" u="none" strike="noStrike">
                          <a:effectLst/>
                        </a:rPr>
                        <a:t> </a:t>
                      </a:r>
                      <a:endParaRPr lang="ru-RU" sz="950" b="0" i="0" u="none" strike="noStrike">
                        <a:solidFill>
                          <a:srgbClr val="000000"/>
                        </a:solidFill>
                        <a:effectLst/>
                        <a:latin typeface="Arial" panose="020B0604020202020204" pitchFamily="34" charset="0"/>
                      </a:endParaRPr>
                    </a:p>
                  </a:txBody>
                  <a:tcPr marL="4495" marR="4495" marT="4495" marB="0" anchor="ctr"/>
                </a:tc>
                <a:tc>
                  <a:txBody>
                    <a:bodyPr/>
                    <a:lstStyle/>
                    <a:p>
                      <a:pPr algn="ctr" fontAlgn="ctr"/>
                      <a:r>
                        <a:rPr lang="ru-RU" sz="950" u="none" strike="noStrike">
                          <a:effectLst/>
                        </a:rPr>
                        <a:t> </a:t>
                      </a:r>
                      <a:endParaRPr lang="ru-RU" sz="950" b="0" i="0" u="none" strike="noStrike">
                        <a:solidFill>
                          <a:srgbClr val="000000"/>
                        </a:solidFill>
                        <a:effectLst/>
                        <a:latin typeface="Arial" panose="020B0604020202020204" pitchFamily="34" charset="0"/>
                      </a:endParaRPr>
                    </a:p>
                  </a:txBody>
                  <a:tcPr marL="4495" marR="4495" marT="4495" marB="0" anchor="ctr"/>
                </a:tc>
                <a:tc>
                  <a:txBody>
                    <a:bodyPr/>
                    <a:lstStyle/>
                    <a:p>
                      <a:pPr algn="ctr" fontAlgn="ctr"/>
                      <a:r>
                        <a:rPr lang="ru-RU" sz="950" u="none" strike="noStrike">
                          <a:effectLst/>
                        </a:rPr>
                        <a:t> </a:t>
                      </a:r>
                      <a:endParaRPr lang="ru-RU" sz="950" b="0" i="0" u="none" strike="noStrike">
                        <a:solidFill>
                          <a:srgbClr val="000000"/>
                        </a:solidFill>
                        <a:effectLst/>
                        <a:latin typeface="Arial" panose="020B0604020202020204" pitchFamily="34" charset="0"/>
                      </a:endParaRPr>
                    </a:p>
                  </a:txBody>
                  <a:tcPr marL="4495" marR="4495" marT="4495" marB="0" anchor="ctr"/>
                </a:tc>
                <a:tc>
                  <a:txBody>
                    <a:bodyPr/>
                    <a:lstStyle/>
                    <a:p>
                      <a:pPr algn="ctr" fontAlgn="ctr"/>
                      <a:r>
                        <a:rPr lang="ru-RU" sz="950" u="none" strike="noStrike">
                          <a:effectLst/>
                        </a:rPr>
                        <a:t> </a:t>
                      </a:r>
                      <a:endParaRPr lang="ru-RU" sz="950" b="0" i="0" u="none" strike="noStrike">
                        <a:solidFill>
                          <a:srgbClr val="000000"/>
                        </a:solidFill>
                        <a:effectLst/>
                        <a:latin typeface="Calibri" panose="020F0502020204030204" pitchFamily="34" charset="0"/>
                      </a:endParaRPr>
                    </a:p>
                  </a:txBody>
                  <a:tcPr marL="4495" marR="4495" marT="4495" marB="0" anchor="ctr"/>
                </a:tc>
                <a:tc>
                  <a:txBody>
                    <a:bodyPr/>
                    <a:lstStyle/>
                    <a:p>
                      <a:pPr algn="ctr" fontAlgn="ctr"/>
                      <a:r>
                        <a:rPr lang="ru-RU" sz="950" u="none" strike="noStrike">
                          <a:effectLst/>
                        </a:rPr>
                        <a:t> </a:t>
                      </a:r>
                      <a:endParaRPr lang="ru-RU" sz="950" b="0" i="0" u="none" strike="noStrike">
                        <a:solidFill>
                          <a:srgbClr val="000000"/>
                        </a:solidFill>
                        <a:effectLst/>
                        <a:latin typeface="Calibri" panose="020F0502020204030204" pitchFamily="34" charset="0"/>
                      </a:endParaRPr>
                    </a:p>
                  </a:txBody>
                  <a:tcPr marL="4495" marR="4495" marT="4495" marB="0" anchor="ctr"/>
                </a:tc>
                <a:extLst>
                  <a:ext uri="{0D108BD9-81ED-4DB2-BD59-A6C34878D82A}">
                    <a16:rowId xmlns:a16="http://schemas.microsoft.com/office/drawing/2014/main" val="4107365760"/>
                  </a:ext>
                </a:extLst>
              </a:tr>
              <a:tr h="440845">
                <a:tc>
                  <a:txBody>
                    <a:bodyPr/>
                    <a:lstStyle/>
                    <a:p>
                      <a:pPr algn="l" fontAlgn="ctr"/>
                      <a:r>
                        <a:rPr lang="ru-RU" sz="950" u="none" strike="noStrike">
                          <a:effectLst/>
                        </a:rPr>
                        <a:t>Количество отремонтированных подъездов в МКД</a:t>
                      </a:r>
                      <a:endParaRPr lang="ru-RU" sz="950" b="0" i="0" u="none" strike="noStrike">
                        <a:solidFill>
                          <a:srgbClr val="000000"/>
                        </a:solidFill>
                        <a:effectLst/>
                        <a:latin typeface="Arial" panose="020B0604020202020204" pitchFamily="34" charset="0"/>
                      </a:endParaRPr>
                    </a:p>
                  </a:txBody>
                  <a:tcPr marL="4495" marR="4495" marT="4495" marB="0" anchor="ctr"/>
                </a:tc>
                <a:tc>
                  <a:txBody>
                    <a:bodyPr/>
                    <a:lstStyle/>
                    <a:p>
                      <a:pPr algn="ctr" fontAlgn="ctr"/>
                      <a:r>
                        <a:rPr lang="ru-RU" sz="950" u="none" strike="noStrike">
                          <a:effectLst/>
                        </a:rPr>
                        <a:t>Отраслевой приоритетный показатель</a:t>
                      </a:r>
                      <a:endParaRPr lang="ru-RU" sz="950" b="0" i="0" u="none" strike="noStrike">
                        <a:solidFill>
                          <a:srgbClr val="000000"/>
                        </a:solidFill>
                        <a:effectLst/>
                        <a:latin typeface="Arial" panose="020B0604020202020204" pitchFamily="34" charset="0"/>
                      </a:endParaRPr>
                    </a:p>
                  </a:txBody>
                  <a:tcPr marL="4495" marR="4495" marT="4495" marB="0" anchor="ctr"/>
                </a:tc>
                <a:tc>
                  <a:txBody>
                    <a:bodyPr/>
                    <a:lstStyle/>
                    <a:p>
                      <a:pPr algn="ctr" fontAlgn="ctr"/>
                      <a:r>
                        <a:rPr lang="ru-RU" sz="950" u="none" strike="noStrike">
                          <a:effectLst/>
                        </a:rPr>
                        <a:t>ед.</a:t>
                      </a:r>
                      <a:endParaRPr lang="ru-RU" sz="950" b="0" i="0" u="none" strike="noStrike">
                        <a:solidFill>
                          <a:srgbClr val="000000"/>
                        </a:solidFill>
                        <a:effectLst/>
                        <a:latin typeface="Arial" panose="020B0604020202020204" pitchFamily="34" charset="0"/>
                      </a:endParaRPr>
                    </a:p>
                  </a:txBody>
                  <a:tcPr marL="4495" marR="4495" marT="4495" marB="0" anchor="ctr"/>
                </a:tc>
                <a:tc>
                  <a:txBody>
                    <a:bodyPr/>
                    <a:lstStyle/>
                    <a:p>
                      <a:pPr algn="ctr" fontAlgn="ctr"/>
                      <a:r>
                        <a:rPr lang="ru-RU" sz="950" u="none" strike="noStrike">
                          <a:effectLst/>
                        </a:rPr>
                        <a:t>200</a:t>
                      </a:r>
                      <a:endParaRPr lang="ru-RU" sz="950" b="0" i="0" u="none" strike="noStrike">
                        <a:solidFill>
                          <a:srgbClr val="000000"/>
                        </a:solidFill>
                        <a:effectLst/>
                        <a:latin typeface="Arial" panose="020B0604020202020204" pitchFamily="34" charset="0"/>
                      </a:endParaRPr>
                    </a:p>
                  </a:txBody>
                  <a:tcPr marL="4495" marR="4495" marT="4495" marB="0" anchor="ctr"/>
                </a:tc>
                <a:tc>
                  <a:txBody>
                    <a:bodyPr/>
                    <a:lstStyle/>
                    <a:p>
                      <a:pPr algn="ctr" fontAlgn="ctr"/>
                      <a:r>
                        <a:rPr lang="ru-RU" sz="950" b="0" i="0" u="none" strike="noStrike" dirty="0">
                          <a:solidFill>
                            <a:srgbClr val="000000"/>
                          </a:solidFill>
                          <a:effectLst/>
                          <a:latin typeface="Arial" panose="020B0604020202020204" pitchFamily="34" charset="0"/>
                        </a:rPr>
                        <a:t>16</a:t>
                      </a:r>
                    </a:p>
                  </a:txBody>
                  <a:tcPr marL="4495" marR="4495" marT="4495" marB="0" anchor="ctr"/>
                </a:tc>
                <a:tc>
                  <a:txBody>
                    <a:bodyPr/>
                    <a:lstStyle/>
                    <a:p>
                      <a:pPr algn="ctr" fontAlgn="ctr"/>
                      <a:r>
                        <a:rPr lang="ru-RU" sz="950" u="none" strike="noStrike" dirty="0">
                          <a:effectLst/>
                        </a:rPr>
                        <a:t>24</a:t>
                      </a:r>
                      <a:endParaRPr lang="ru-RU" sz="950" b="0" i="0" u="none" strike="noStrike" dirty="0">
                        <a:solidFill>
                          <a:srgbClr val="000000"/>
                        </a:solidFill>
                        <a:effectLst/>
                        <a:latin typeface="Arial" panose="020B0604020202020204" pitchFamily="34" charset="0"/>
                      </a:endParaRPr>
                    </a:p>
                  </a:txBody>
                  <a:tcPr marL="4495" marR="4495" marT="4495" marB="0" anchor="ctr"/>
                </a:tc>
                <a:tc>
                  <a:txBody>
                    <a:bodyPr/>
                    <a:lstStyle/>
                    <a:p>
                      <a:pPr algn="ctr" fontAlgn="ctr"/>
                      <a:r>
                        <a:rPr lang="ru-RU" sz="950" u="none" strike="noStrike">
                          <a:effectLst/>
                        </a:rPr>
                        <a:t>-</a:t>
                      </a:r>
                      <a:endParaRPr lang="ru-RU" sz="950" b="0" i="0" u="none" strike="noStrike">
                        <a:solidFill>
                          <a:srgbClr val="000000"/>
                        </a:solidFill>
                        <a:effectLst/>
                        <a:latin typeface="Arial" panose="020B0604020202020204" pitchFamily="34" charset="0"/>
                      </a:endParaRPr>
                    </a:p>
                  </a:txBody>
                  <a:tcPr marL="4495" marR="4495" marT="4495" marB="0" anchor="ctr"/>
                </a:tc>
                <a:tc>
                  <a:txBody>
                    <a:bodyPr/>
                    <a:lstStyle/>
                    <a:p>
                      <a:pPr algn="ctr" fontAlgn="ctr"/>
                      <a:r>
                        <a:rPr lang="ru-RU" sz="950" u="none" strike="noStrike">
                          <a:effectLst/>
                        </a:rPr>
                        <a:t>-</a:t>
                      </a:r>
                      <a:endParaRPr lang="ru-RU" sz="950" b="0" i="0" u="none" strike="noStrike">
                        <a:solidFill>
                          <a:srgbClr val="000000"/>
                        </a:solidFill>
                        <a:effectLst/>
                        <a:latin typeface="Arial" panose="020B0604020202020204" pitchFamily="34" charset="0"/>
                      </a:endParaRPr>
                    </a:p>
                  </a:txBody>
                  <a:tcPr marL="4495" marR="4495" marT="4495" marB="0" anchor="ctr"/>
                </a:tc>
                <a:tc>
                  <a:txBody>
                    <a:bodyPr/>
                    <a:lstStyle/>
                    <a:p>
                      <a:pPr algn="ctr" fontAlgn="ctr"/>
                      <a:r>
                        <a:rPr lang="ru-RU" sz="950" u="none" strike="noStrike">
                          <a:effectLst/>
                        </a:rPr>
                        <a:t>-</a:t>
                      </a:r>
                      <a:endParaRPr lang="ru-RU" sz="950" b="0" i="0" u="none" strike="noStrike">
                        <a:solidFill>
                          <a:srgbClr val="000000"/>
                        </a:solidFill>
                        <a:effectLst/>
                        <a:latin typeface="Arial" panose="020B0604020202020204" pitchFamily="34" charset="0"/>
                      </a:endParaRPr>
                    </a:p>
                  </a:txBody>
                  <a:tcPr marL="4495" marR="4495" marT="4495" marB="0" anchor="ctr"/>
                </a:tc>
                <a:extLst>
                  <a:ext uri="{0D108BD9-81ED-4DB2-BD59-A6C34878D82A}">
                    <a16:rowId xmlns:a16="http://schemas.microsoft.com/office/drawing/2014/main" val="1923510065"/>
                  </a:ext>
                </a:extLst>
              </a:tr>
              <a:tr h="440845">
                <a:tc>
                  <a:txBody>
                    <a:bodyPr/>
                    <a:lstStyle/>
                    <a:p>
                      <a:pPr algn="l" fontAlgn="ctr"/>
                      <a:r>
                        <a:rPr lang="ru-RU" sz="950" u="none" strike="noStrike" dirty="0">
                          <a:effectLst/>
                        </a:rPr>
                        <a:t>Количество МКД, в которых проведен капитальный ремонт в рамках региональной программы</a:t>
                      </a:r>
                      <a:endParaRPr lang="ru-RU" sz="950" b="0" i="0" u="none" strike="noStrike" dirty="0">
                        <a:solidFill>
                          <a:srgbClr val="000000"/>
                        </a:solidFill>
                        <a:effectLst/>
                        <a:latin typeface="Arial" panose="020B0604020202020204" pitchFamily="34" charset="0"/>
                      </a:endParaRPr>
                    </a:p>
                  </a:txBody>
                  <a:tcPr marL="4495" marR="4495" marT="4495" marB="0" anchor="ctr"/>
                </a:tc>
                <a:tc>
                  <a:txBody>
                    <a:bodyPr/>
                    <a:lstStyle/>
                    <a:p>
                      <a:pPr algn="ctr" fontAlgn="ctr"/>
                      <a:r>
                        <a:rPr lang="ru-RU" sz="950" u="none" strike="noStrike">
                          <a:effectLst/>
                        </a:rPr>
                        <a:t>Отраслевой приоритетный показатель</a:t>
                      </a:r>
                      <a:endParaRPr lang="ru-RU" sz="950" b="0" i="0" u="none" strike="noStrike">
                        <a:solidFill>
                          <a:srgbClr val="000000"/>
                        </a:solidFill>
                        <a:effectLst/>
                        <a:latin typeface="Arial" panose="020B0604020202020204" pitchFamily="34" charset="0"/>
                      </a:endParaRPr>
                    </a:p>
                  </a:txBody>
                  <a:tcPr marL="4495" marR="4495" marT="4495" marB="0" anchor="ctr"/>
                </a:tc>
                <a:tc>
                  <a:txBody>
                    <a:bodyPr/>
                    <a:lstStyle/>
                    <a:p>
                      <a:pPr algn="ctr" fontAlgn="ctr"/>
                      <a:r>
                        <a:rPr lang="ru-RU" sz="950" u="none" strike="noStrike">
                          <a:effectLst/>
                        </a:rPr>
                        <a:t>ед.</a:t>
                      </a:r>
                      <a:endParaRPr lang="ru-RU" sz="950" b="0" i="0" u="none" strike="noStrike">
                        <a:solidFill>
                          <a:srgbClr val="000000"/>
                        </a:solidFill>
                        <a:effectLst/>
                        <a:latin typeface="Arial" panose="020B0604020202020204" pitchFamily="34" charset="0"/>
                      </a:endParaRPr>
                    </a:p>
                  </a:txBody>
                  <a:tcPr marL="4495" marR="4495" marT="4495" marB="0" anchor="ctr"/>
                </a:tc>
                <a:tc>
                  <a:txBody>
                    <a:bodyPr/>
                    <a:lstStyle/>
                    <a:p>
                      <a:pPr algn="ctr" fontAlgn="ctr"/>
                      <a:r>
                        <a:rPr lang="ru-RU" sz="950" u="none" strike="noStrike">
                          <a:effectLst/>
                        </a:rPr>
                        <a:t>41</a:t>
                      </a:r>
                      <a:endParaRPr lang="ru-RU" sz="950" b="0" i="0" u="none" strike="noStrike">
                        <a:solidFill>
                          <a:srgbClr val="000000"/>
                        </a:solidFill>
                        <a:effectLst/>
                        <a:latin typeface="Arial" panose="020B0604020202020204" pitchFamily="34" charset="0"/>
                      </a:endParaRPr>
                    </a:p>
                  </a:txBody>
                  <a:tcPr marL="4495" marR="4495" marT="4495" marB="0" anchor="ctr"/>
                </a:tc>
                <a:tc>
                  <a:txBody>
                    <a:bodyPr/>
                    <a:lstStyle/>
                    <a:p>
                      <a:pPr algn="ctr" fontAlgn="ctr"/>
                      <a:r>
                        <a:rPr lang="ru-RU" sz="950" b="0" i="0" u="none" strike="noStrike" dirty="0">
                          <a:solidFill>
                            <a:srgbClr val="000000"/>
                          </a:solidFill>
                          <a:effectLst/>
                          <a:latin typeface="Arial" panose="020B0604020202020204" pitchFamily="34" charset="0"/>
                        </a:rPr>
                        <a:t>70</a:t>
                      </a:r>
                    </a:p>
                  </a:txBody>
                  <a:tcPr marL="4495" marR="4495" marT="4495" marB="0" anchor="ctr"/>
                </a:tc>
                <a:tc>
                  <a:txBody>
                    <a:bodyPr/>
                    <a:lstStyle/>
                    <a:p>
                      <a:pPr algn="ctr" fontAlgn="ctr"/>
                      <a:r>
                        <a:rPr lang="ru-RU" sz="950" u="none" strike="noStrike" dirty="0">
                          <a:effectLst/>
                        </a:rPr>
                        <a:t>24</a:t>
                      </a:r>
                      <a:endParaRPr lang="ru-RU" sz="950" b="0" i="0" u="none" strike="noStrike" dirty="0">
                        <a:solidFill>
                          <a:srgbClr val="000000"/>
                        </a:solidFill>
                        <a:effectLst/>
                        <a:latin typeface="Arial" panose="020B0604020202020204" pitchFamily="34" charset="0"/>
                      </a:endParaRPr>
                    </a:p>
                  </a:txBody>
                  <a:tcPr marL="4495" marR="4495" marT="4495" marB="0" anchor="ctr"/>
                </a:tc>
                <a:tc>
                  <a:txBody>
                    <a:bodyPr/>
                    <a:lstStyle/>
                    <a:p>
                      <a:pPr algn="ctr" fontAlgn="ctr"/>
                      <a:r>
                        <a:rPr lang="ru-RU" sz="950" u="none" strike="noStrike">
                          <a:effectLst/>
                        </a:rPr>
                        <a:t>22</a:t>
                      </a:r>
                      <a:endParaRPr lang="ru-RU" sz="950" b="0" i="0" u="none" strike="noStrike">
                        <a:solidFill>
                          <a:srgbClr val="000000"/>
                        </a:solidFill>
                        <a:effectLst/>
                        <a:latin typeface="Arial" panose="020B0604020202020204" pitchFamily="34" charset="0"/>
                      </a:endParaRPr>
                    </a:p>
                  </a:txBody>
                  <a:tcPr marL="4495" marR="4495" marT="4495" marB="0" anchor="ctr"/>
                </a:tc>
                <a:tc>
                  <a:txBody>
                    <a:bodyPr/>
                    <a:lstStyle/>
                    <a:p>
                      <a:pPr algn="ctr" fontAlgn="ctr"/>
                      <a:r>
                        <a:rPr lang="ru-RU" sz="950" u="none" strike="noStrike">
                          <a:effectLst/>
                        </a:rPr>
                        <a:t>-</a:t>
                      </a:r>
                      <a:endParaRPr lang="ru-RU" sz="950" b="0" i="0" u="none" strike="noStrike">
                        <a:solidFill>
                          <a:srgbClr val="000000"/>
                        </a:solidFill>
                        <a:effectLst/>
                        <a:latin typeface="Arial" panose="020B0604020202020204" pitchFamily="34" charset="0"/>
                      </a:endParaRPr>
                    </a:p>
                  </a:txBody>
                  <a:tcPr marL="4495" marR="4495" marT="4495" marB="0" anchor="ctr"/>
                </a:tc>
                <a:tc>
                  <a:txBody>
                    <a:bodyPr/>
                    <a:lstStyle/>
                    <a:p>
                      <a:pPr algn="ctr" fontAlgn="ctr"/>
                      <a:r>
                        <a:rPr lang="ru-RU" sz="950" u="none" strike="noStrike">
                          <a:effectLst/>
                        </a:rPr>
                        <a:t>-</a:t>
                      </a:r>
                      <a:endParaRPr lang="ru-RU" sz="950" b="0" i="0" u="none" strike="noStrike">
                        <a:solidFill>
                          <a:srgbClr val="000000"/>
                        </a:solidFill>
                        <a:effectLst/>
                        <a:latin typeface="Arial" panose="020B0604020202020204" pitchFamily="34" charset="0"/>
                      </a:endParaRPr>
                    </a:p>
                  </a:txBody>
                  <a:tcPr marL="4495" marR="4495" marT="4495" marB="0" anchor="ctr"/>
                </a:tc>
                <a:extLst>
                  <a:ext uri="{0D108BD9-81ED-4DB2-BD59-A6C34878D82A}">
                    <a16:rowId xmlns:a16="http://schemas.microsoft.com/office/drawing/2014/main" val="3753212897"/>
                  </a:ext>
                </a:extLst>
              </a:tr>
              <a:tr h="459915">
                <a:tc>
                  <a:txBody>
                    <a:bodyPr/>
                    <a:lstStyle/>
                    <a:p>
                      <a:pPr algn="l" fontAlgn="ctr"/>
                      <a:r>
                        <a:rPr lang="ru-RU" sz="950" u="none" strike="noStrike">
                          <a:effectLst/>
                        </a:rPr>
                        <a:t>Число замененного лифтового оборудования в многоквартирных домах, включенных в региональную программу по капитальному ремонту</a:t>
                      </a:r>
                      <a:endParaRPr lang="ru-RU" sz="950" b="0" i="0" u="none" strike="noStrike">
                        <a:solidFill>
                          <a:srgbClr val="000000"/>
                        </a:solidFill>
                        <a:effectLst/>
                        <a:latin typeface="Arial" panose="020B0604020202020204" pitchFamily="34" charset="0"/>
                      </a:endParaRPr>
                    </a:p>
                  </a:txBody>
                  <a:tcPr marL="4495" marR="4495" marT="4495" marB="0" anchor="ctr"/>
                </a:tc>
                <a:tc>
                  <a:txBody>
                    <a:bodyPr/>
                    <a:lstStyle/>
                    <a:p>
                      <a:pPr algn="ctr" fontAlgn="ctr"/>
                      <a:r>
                        <a:rPr lang="ru-RU" sz="950" u="none" strike="noStrike">
                          <a:effectLst/>
                        </a:rPr>
                        <a:t>Показатель муниципальной программы</a:t>
                      </a:r>
                      <a:endParaRPr lang="ru-RU" sz="950" b="0" i="0" u="none" strike="noStrike">
                        <a:solidFill>
                          <a:srgbClr val="000000"/>
                        </a:solidFill>
                        <a:effectLst/>
                        <a:latin typeface="Arial" panose="020B0604020202020204" pitchFamily="34" charset="0"/>
                      </a:endParaRPr>
                    </a:p>
                  </a:txBody>
                  <a:tcPr marL="4495" marR="4495" marT="4495" marB="0" anchor="ctr"/>
                </a:tc>
                <a:tc>
                  <a:txBody>
                    <a:bodyPr/>
                    <a:lstStyle/>
                    <a:p>
                      <a:pPr algn="ctr" fontAlgn="ctr"/>
                      <a:r>
                        <a:rPr lang="ru-RU" sz="950" u="none" strike="noStrike">
                          <a:effectLst/>
                        </a:rPr>
                        <a:t>ед.</a:t>
                      </a:r>
                      <a:endParaRPr lang="ru-RU" sz="950" b="0" i="0" u="none" strike="noStrike">
                        <a:solidFill>
                          <a:srgbClr val="000000"/>
                        </a:solidFill>
                        <a:effectLst/>
                        <a:latin typeface="Arial" panose="020B0604020202020204" pitchFamily="34" charset="0"/>
                      </a:endParaRPr>
                    </a:p>
                  </a:txBody>
                  <a:tcPr marL="4495" marR="4495" marT="4495" marB="0" anchor="ctr"/>
                </a:tc>
                <a:tc>
                  <a:txBody>
                    <a:bodyPr/>
                    <a:lstStyle/>
                    <a:p>
                      <a:pPr algn="ctr" fontAlgn="ctr"/>
                      <a:r>
                        <a:rPr lang="ru-RU" sz="950" u="none" strike="noStrike">
                          <a:effectLst/>
                        </a:rPr>
                        <a:t>9</a:t>
                      </a:r>
                      <a:endParaRPr lang="ru-RU" sz="950" b="0" i="0" u="none" strike="noStrike">
                        <a:solidFill>
                          <a:srgbClr val="000000"/>
                        </a:solidFill>
                        <a:effectLst/>
                        <a:latin typeface="Arial" panose="020B0604020202020204" pitchFamily="34" charset="0"/>
                      </a:endParaRPr>
                    </a:p>
                  </a:txBody>
                  <a:tcPr marL="4495" marR="4495" marT="4495" marB="0" anchor="ctr"/>
                </a:tc>
                <a:tc>
                  <a:txBody>
                    <a:bodyPr/>
                    <a:lstStyle/>
                    <a:p>
                      <a:pPr algn="ctr" fontAlgn="ctr"/>
                      <a:r>
                        <a:rPr lang="ru-RU" sz="950" b="0" i="0" u="none" strike="noStrike" dirty="0">
                          <a:solidFill>
                            <a:srgbClr val="000000"/>
                          </a:solidFill>
                          <a:effectLst/>
                          <a:latin typeface="Arial" panose="020B0604020202020204" pitchFamily="34" charset="0"/>
                        </a:rPr>
                        <a:t>2</a:t>
                      </a:r>
                    </a:p>
                  </a:txBody>
                  <a:tcPr marL="4495" marR="4495" marT="4495" marB="0" anchor="ctr"/>
                </a:tc>
                <a:tc>
                  <a:txBody>
                    <a:bodyPr/>
                    <a:lstStyle/>
                    <a:p>
                      <a:pPr algn="ctr" fontAlgn="ctr"/>
                      <a:r>
                        <a:rPr lang="ru-RU" sz="950" u="none" strike="noStrike" dirty="0">
                          <a:effectLst/>
                        </a:rPr>
                        <a:t>5</a:t>
                      </a:r>
                      <a:endParaRPr lang="ru-RU" sz="950" b="0" i="0" u="none" strike="noStrike" dirty="0">
                        <a:solidFill>
                          <a:srgbClr val="000000"/>
                        </a:solidFill>
                        <a:effectLst/>
                        <a:latin typeface="Arial" panose="020B0604020202020204" pitchFamily="34" charset="0"/>
                      </a:endParaRPr>
                    </a:p>
                  </a:txBody>
                  <a:tcPr marL="4495" marR="4495" marT="4495" marB="0" anchor="ctr"/>
                </a:tc>
                <a:tc>
                  <a:txBody>
                    <a:bodyPr/>
                    <a:lstStyle/>
                    <a:p>
                      <a:pPr algn="ctr" fontAlgn="ctr"/>
                      <a:r>
                        <a:rPr lang="ru-RU" sz="950" u="none" strike="noStrike" dirty="0">
                          <a:effectLst/>
                        </a:rPr>
                        <a:t>7</a:t>
                      </a:r>
                      <a:endParaRPr lang="ru-RU" sz="950" b="0" i="0" u="none" strike="noStrike" dirty="0">
                        <a:solidFill>
                          <a:srgbClr val="000000"/>
                        </a:solidFill>
                        <a:effectLst/>
                        <a:latin typeface="Arial" panose="020B0604020202020204" pitchFamily="34" charset="0"/>
                      </a:endParaRPr>
                    </a:p>
                  </a:txBody>
                  <a:tcPr marL="4495" marR="4495" marT="4495" marB="0" anchor="ctr"/>
                </a:tc>
                <a:tc>
                  <a:txBody>
                    <a:bodyPr/>
                    <a:lstStyle/>
                    <a:p>
                      <a:pPr algn="ctr" fontAlgn="ctr"/>
                      <a:r>
                        <a:rPr lang="ru-RU" sz="950" u="none" strike="noStrike" dirty="0">
                          <a:effectLst/>
                        </a:rPr>
                        <a:t>0</a:t>
                      </a:r>
                      <a:endParaRPr lang="ru-RU" sz="950" b="0" i="0" u="none" strike="noStrike" dirty="0">
                        <a:solidFill>
                          <a:srgbClr val="000000"/>
                        </a:solidFill>
                        <a:effectLst/>
                        <a:latin typeface="Calibri" panose="020F0502020204030204" pitchFamily="34" charset="0"/>
                      </a:endParaRPr>
                    </a:p>
                  </a:txBody>
                  <a:tcPr marL="4495" marR="4495" marT="4495" marB="0" anchor="ctr"/>
                </a:tc>
                <a:tc>
                  <a:txBody>
                    <a:bodyPr/>
                    <a:lstStyle/>
                    <a:p>
                      <a:pPr algn="ctr" fontAlgn="ctr"/>
                      <a:r>
                        <a:rPr lang="ru-RU" sz="950" u="none" strike="noStrike">
                          <a:effectLst/>
                        </a:rPr>
                        <a:t>0</a:t>
                      </a:r>
                      <a:endParaRPr lang="ru-RU" sz="950" b="0" i="0" u="none" strike="noStrike">
                        <a:solidFill>
                          <a:srgbClr val="000000"/>
                        </a:solidFill>
                        <a:effectLst/>
                        <a:latin typeface="Calibri" panose="020F0502020204030204" pitchFamily="34" charset="0"/>
                      </a:endParaRPr>
                    </a:p>
                  </a:txBody>
                  <a:tcPr marL="4495" marR="4495" marT="4495" marB="0" anchor="ctr"/>
                </a:tc>
                <a:extLst>
                  <a:ext uri="{0D108BD9-81ED-4DB2-BD59-A6C34878D82A}">
                    <a16:rowId xmlns:a16="http://schemas.microsoft.com/office/drawing/2014/main" val="1201002484"/>
                  </a:ext>
                </a:extLst>
              </a:tr>
              <a:tr h="586288">
                <a:tc>
                  <a:txBody>
                    <a:bodyPr/>
                    <a:lstStyle/>
                    <a:p>
                      <a:pPr algn="l" fontAlgn="ctr"/>
                      <a:r>
                        <a:rPr lang="ru-RU" sz="950" u="none" strike="noStrike">
                          <a:effectLst/>
                        </a:rPr>
                        <a:t>Количество многоквартирных жилых домов, в которых выполнены мероприятия по восстановлению (замене) конструктивных элементов общего имущества многоквартирных домов</a:t>
                      </a:r>
                      <a:endParaRPr lang="ru-RU" sz="950" b="0" i="0" u="none" strike="noStrike">
                        <a:solidFill>
                          <a:srgbClr val="000000"/>
                        </a:solidFill>
                        <a:effectLst/>
                        <a:latin typeface="Arial" panose="020B0604020202020204" pitchFamily="34" charset="0"/>
                      </a:endParaRPr>
                    </a:p>
                  </a:txBody>
                  <a:tcPr marL="4495" marR="4495" marT="4495" marB="0" anchor="ctr"/>
                </a:tc>
                <a:tc>
                  <a:txBody>
                    <a:bodyPr/>
                    <a:lstStyle/>
                    <a:p>
                      <a:pPr algn="ctr" fontAlgn="ctr"/>
                      <a:r>
                        <a:rPr lang="ru-RU" sz="950" u="none" strike="noStrike">
                          <a:effectLst/>
                        </a:rPr>
                        <a:t>Показатель муниципальной программы</a:t>
                      </a:r>
                      <a:endParaRPr lang="ru-RU" sz="950" b="0" i="0" u="none" strike="noStrike">
                        <a:solidFill>
                          <a:srgbClr val="000000"/>
                        </a:solidFill>
                        <a:effectLst/>
                        <a:latin typeface="Arial" panose="020B0604020202020204" pitchFamily="34" charset="0"/>
                      </a:endParaRPr>
                    </a:p>
                  </a:txBody>
                  <a:tcPr marL="4495" marR="4495" marT="4495" marB="0" anchor="ctr"/>
                </a:tc>
                <a:tc>
                  <a:txBody>
                    <a:bodyPr/>
                    <a:lstStyle/>
                    <a:p>
                      <a:pPr algn="ctr" fontAlgn="ctr"/>
                      <a:r>
                        <a:rPr lang="ru-RU" sz="950" u="none" strike="noStrike">
                          <a:effectLst/>
                        </a:rPr>
                        <a:t>ед.</a:t>
                      </a:r>
                      <a:endParaRPr lang="ru-RU" sz="950" b="0" i="0" u="none" strike="noStrike">
                        <a:solidFill>
                          <a:srgbClr val="000000"/>
                        </a:solidFill>
                        <a:effectLst/>
                        <a:latin typeface="Arial" panose="020B0604020202020204" pitchFamily="34" charset="0"/>
                      </a:endParaRPr>
                    </a:p>
                  </a:txBody>
                  <a:tcPr marL="4495" marR="4495" marT="4495" marB="0" anchor="ctr"/>
                </a:tc>
                <a:tc>
                  <a:txBody>
                    <a:bodyPr/>
                    <a:lstStyle/>
                    <a:p>
                      <a:pPr algn="ctr" fontAlgn="ctr"/>
                      <a:r>
                        <a:rPr lang="ru-RU" sz="950" u="none" strike="noStrike">
                          <a:effectLst/>
                        </a:rPr>
                        <a:t>1</a:t>
                      </a:r>
                      <a:endParaRPr lang="ru-RU" sz="950" b="0" i="0" u="none" strike="noStrike">
                        <a:solidFill>
                          <a:srgbClr val="000000"/>
                        </a:solidFill>
                        <a:effectLst/>
                        <a:latin typeface="Arial" panose="020B0604020202020204" pitchFamily="34" charset="0"/>
                      </a:endParaRPr>
                    </a:p>
                  </a:txBody>
                  <a:tcPr marL="4495" marR="4495" marT="4495" marB="0" anchor="ctr"/>
                </a:tc>
                <a:tc>
                  <a:txBody>
                    <a:bodyPr/>
                    <a:lstStyle/>
                    <a:p>
                      <a:pPr algn="ctr" fontAlgn="ctr"/>
                      <a:r>
                        <a:rPr lang="ru-RU" sz="950" b="0" i="0" u="none" strike="noStrike" dirty="0">
                          <a:solidFill>
                            <a:srgbClr val="000000"/>
                          </a:solidFill>
                          <a:effectLst/>
                          <a:latin typeface="Arial" panose="020B0604020202020204" pitchFamily="34" charset="0"/>
                        </a:rPr>
                        <a:t>0</a:t>
                      </a:r>
                    </a:p>
                  </a:txBody>
                  <a:tcPr marL="4495" marR="4495" marT="4495" marB="0" anchor="ctr"/>
                </a:tc>
                <a:tc>
                  <a:txBody>
                    <a:bodyPr/>
                    <a:lstStyle/>
                    <a:p>
                      <a:pPr algn="ctr" fontAlgn="ctr"/>
                      <a:r>
                        <a:rPr lang="ru-RU" sz="950" u="none" strike="noStrike" dirty="0">
                          <a:effectLst/>
                        </a:rPr>
                        <a:t>0</a:t>
                      </a:r>
                      <a:endParaRPr lang="ru-RU" sz="950" b="0" i="0" u="none" strike="noStrike" dirty="0">
                        <a:solidFill>
                          <a:srgbClr val="000000"/>
                        </a:solidFill>
                        <a:effectLst/>
                        <a:latin typeface="Arial" panose="020B0604020202020204" pitchFamily="34" charset="0"/>
                      </a:endParaRPr>
                    </a:p>
                  </a:txBody>
                  <a:tcPr marL="4495" marR="4495" marT="4495" marB="0" anchor="ctr"/>
                </a:tc>
                <a:tc>
                  <a:txBody>
                    <a:bodyPr/>
                    <a:lstStyle/>
                    <a:p>
                      <a:pPr algn="ctr" fontAlgn="ctr"/>
                      <a:r>
                        <a:rPr lang="ru-RU" sz="950" u="none" strike="noStrike">
                          <a:effectLst/>
                        </a:rPr>
                        <a:t>0</a:t>
                      </a:r>
                      <a:endParaRPr lang="ru-RU" sz="950" b="0" i="0" u="none" strike="noStrike">
                        <a:solidFill>
                          <a:srgbClr val="000000"/>
                        </a:solidFill>
                        <a:effectLst/>
                        <a:latin typeface="Arial" panose="020B0604020202020204" pitchFamily="34" charset="0"/>
                      </a:endParaRPr>
                    </a:p>
                  </a:txBody>
                  <a:tcPr marL="4495" marR="4495" marT="4495" marB="0" anchor="ctr"/>
                </a:tc>
                <a:tc>
                  <a:txBody>
                    <a:bodyPr/>
                    <a:lstStyle/>
                    <a:p>
                      <a:pPr algn="ctr" fontAlgn="ctr"/>
                      <a:r>
                        <a:rPr lang="ru-RU" sz="950" u="none" strike="noStrike">
                          <a:effectLst/>
                        </a:rPr>
                        <a:t>0</a:t>
                      </a:r>
                      <a:endParaRPr lang="ru-RU" sz="950" b="0" i="0" u="none" strike="noStrike">
                        <a:solidFill>
                          <a:srgbClr val="000000"/>
                        </a:solidFill>
                        <a:effectLst/>
                        <a:latin typeface="Calibri" panose="020F0502020204030204" pitchFamily="34" charset="0"/>
                      </a:endParaRPr>
                    </a:p>
                  </a:txBody>
                  <a:tcPr marL="4495" marR="4495" marT="4495" marB="0" anchor="ctr"/>
                </a:tc>
                <a:tc>
                  <a:txBody>
                    <a:bodyPr/>
                    <a:lstStyle/>
                    <a:p>
                      <a:pPr algn="ctr" fontAlgn="ctr"/>
                      <a:r>
                        <a:rPr lang="ru-RU" sz="950" u="none" strike="noStrike">
                          <a:effectLst/>
                        </a:rPr>
                        <a:t>0</a:t>
                      </a:r>
                      <a:endParaRPr lang="ru-RU" sz="950" b="0" i="0" u="none" strike="noStrike">
                        <a:solidFill>
                          <a:srgbClr val="000000"/>
                        </a:solidFill>
                        <a:effectLst/>
                        <a:latin typeface="Calibri" panose="020F0502020204030204" pitchFamily="34" charset="0"/>
                      </a:endParaRPr>
                    </a:p>
                  </a:txBody>
                  <a:tcPr marL="4495" marR="4495" marT="4495" marB="0" anchor="ctr"/>
                </a:tc>
                <a:extLst>
                  <a:ext uri="{0D108BD9-81ED-4DB2-BD59-A6C34878D82A}">
                    <a16:rowId xmlns:a16="http://schemas.microsoft.com/office/drawing/2014/main" val="3465613834"/>
                  </a:ext>
                </a:extLst>
              </a:tr>
              <a:tr h="586288">
                <a:tc>
                  <a:txBody>
                    <a:bodyPr/>
                    <a:lstStyle/>
                    <a:p>
                      <a:pPr algn="l" fontAlgn="ctr"/>
                      <a:r>
                        <a:rPr lang="ru-RU" sz="950" u="none" strike="noStrike">
                          <a:effectLst/>
                        </a:rPr>
                        <a:t>Выполнение работ по дезенфекционной обработке планового количества площадей общего пользования в МКД в день в соответствующих муниципальных образований МО</a:t>
                      </a:r>
                      <a:endParaRPr lang="ru-RU" sz="950" b="0" i="0" u="none" strike="noStrike">
                        <a:solidFill>
                          <a:srgbClr val="000000"/>
                        </a:solidFill>
                        <a:effectLst/>
                        <a:latin typeface="Arial" panose="020B0604020202020204" pitchFamily="34" charset="0"/>
                      </a:endParaRPr>
                    </a:p>
                  </a:txBody>
                  <a:tcPr marL="4495" marR="4495" marT="4495" marB="0" anchor="ctr"/>
                </a:tc>
                <a:tc>
                  <a:txBody>
                    <a:bodyPr/>
                    <a:lstStyle/>
                    <a:p>
                      <a:pPr algn="ctr" fontAlgn="ctr"/>
                      <a:r>
                        <a:rPr lang="ru-RU" sz="950" u="none" strike="noStrike">
                          <a:effectLst/>
                        </a:rPr>
                        <a:t>Показатель муниципальной программы</a:t>
                      </a:r>
                      <a:endParaRPr lang="ru-RU" sz="950" b="0" i="0" u="none" strike="noStrike">
                        <a:solidFill>
                          <a:srgbClr val="000000"/>
                        </a:solidFill>
                        <a:effectLst/>
                        <a:latin typeface="Arial" panose="020B0604020202020204" pitchFamily="34" charset="0"/>
                      </a:endParaRPr>
                    </a:p>
                  </a:txBody>
                  <a:tcPr marL="4495" marR="4495" marT="4495" marB="0" anchor="ctr"/>
                </a:tc>
                <a:tc>
                  <a:txBody>
                    <a:bodyPr/>
                    <a:lstStyle/>
                    <a:p>
                      <a:pPr algn="ctr" fontAlgn="ctr"/>
                      <a:r>
                        <a:rPr lang="ru-RU" sz="950" u="none" strike="noStrike">
                          <a:effectLst/>
                        </a:rPr>
                        <a:t>кв.м.</a:t>
                      </a:r>
                      <a:endParaRPr lang="ru-RU" sz="950" b="0" i="0" u="none" strike="noStrike">
                        <a:solidFill>
                          <a:srgbClr val="000000"/>
                        </a:solidFill>
                        <a:effectLst/>
                        <a:latin typeface="Arial" panose="020B0604020202020204" pitchFamily="34" charset="0"/>
                      </a:endParaRPr>
                    </a:p>
                  </a:txBody>
                  <a:tcPr marL="4495" marR="4495" marT="4495" marB="0" anchor="ctr"/>
                </a:tc>
                <a:tc>
                  <a:txBody>
                    <a:bodyPr/>
                    <a:lstStyle/>
                    <a:p>
                      <a:pPr algn="ctr" fontAlgn="ctr"/>
                      <a:r>
                        <a:rPr lang="ru-RU" sz="950" u="none" strike="noStrike">
                          <a:effectLst/>
                        </a:rPr>
                        <a:t>-</a:t>
                      </a:r>
                      <a:endParaRPr lang="ru-RU" sz="950" b="0" i="0" u="none" strike="noStrike">
                        <a:solidFill>
                          <a:srgbClr val="000000"/>
                        </a:solidFill>
                        <a:effectLst/>
                        <a:latin typeface="Arial" panose="020B0604020202020204" pitchFamily="34" charset="0"/>
                      </a:endParaRPr>
                    </a:p>
                  </a:txBody>
                  <a:tcPr marL="4495" marR="4495" marT="4495" marB="0" anchor="ctr"/>
                </a:tc>
                <a:tc>
                  <a:txBody>
                    <a:bodyPr/>
                    <a:lstStyle/>
                    <a:p>
                      <a:pPr algn="ctr" fontAlgn="ctr"/>
                      <a:r>
                        <a:rPr lang="ru-RU" sz="950" u="none" strike="noStrike" dirty="0">
                          <a:effectLst/>
                        </a:rPr>
                        <a:t>0</a:t>
                      </a:r>
                      <a:endParaRPr lang="ru-RU" sz="950" b="0" i="0" u="none" strike="noStrike" dirty="0">
                        <a:solidFill>
                          <a:srgbClr val="000000"/>
                        </a:solidFill>
                        <a:effectLst/>
                        <a:latin typeface="Arial" panose="020B0604020202020204" pitchFamily="34" charset="0"/>
                      </a:endParaRPr>
                    </a:p>
                  </a:txBody>
                  <a:tcPr marL="4495" marR="4495" marT="4495" marB="0" anchor="ctr"/>
                </a:tc>
                <a:tc>
                  <a:txBody>
                    <a:bodyPr/>
                    <a:lstStyle/>
                    <a:p>
                      <a:pPr algn="ctr" fontAlgn="ctr"/>
                      <a:r>
                        <a:rPr lang="ru-RU" sz="950" u="none" strike="noStrike">
                          <a:effectLst/>
                        </a:rPr>
                        <a:t>0</a:t>
                      </a:r>
                      <a:endParaRPr lang="ru-RU" sz="950" b="0" i="0" u="none" strike="noStrike">
                        <a:solidFill>
                          <a:srgbClr val="000000"/>
                        </a:solidFill>
                        <a:effectLst/>
                        <a:latin typeface="Arial" panose="020B0604020202020204" pitchFamily="34" charset="0"/>
                      </a:endParaRPr>
                    </a:p>
                  </a:txBody>
                  <a:tcPr marL="4495" marR="4495" marT="4495" marB="0" anchor="ctr"/>
                </a:tc>
                <a:tc>
                  <a:txBody>
                    <a:bodyPr/>
                    <a:lstStyle/>
                    <a:p>
                      <a:pPr algn="ctr" fontAlgn="ctr"/>
                      <a:r>
                        <a:rPr lang="ru-RU" sz="950" u="none" strike="noStrike">
                          <a:effectLst/>
                        </a:rPr>
                        <a:t>0</a:t>
                      </a:r>
                      <a:endParaRPr lang="ru-RU" sz="950" b="0" i="0" u="none" strike="noStrike">
                        <a:solidFill>
                          <a:srgbClr val="000000"/>
                        </a:solidFill>
                        <a:effectLst/>
                        <a:latin typeface="Arial" panose="020B0604020202020204" pitchFamily="34" charset="0"/>
                      </a:endParaRPr>
                    </a:p>
                  </a:txBody>
                  <a:tcPr marL="4495" marR="4495" marT="4495" marB="0" anchor="ctr"/>
                </a:tc>
                <a:tc>
                  <a:txBody>
                    <a:bodyPr/>
                    <a:lstStyle/>
                    <a:p>
                      <a:pPr algn="ctr" fontAlgn="ctr"/>
                      <a:r>
                        <a:rPr lang="ru-RU" sz="950" u="none" strike="noStrike">
                          <a:effectLst/>
                        </a:rPr>
                        <a:t>0</a:t>
                      </a:r>
                      <a:endParaRPr lang="ru-RU" sz="950" b="0" i="0" u="none" strike="noStrike">
                        <a:solidFill>
                          <a:srgbClr val="000000"/>
                        </a:solidFill>
                        <a:effectLst/>
                        <a:latin typeface="Arial" panose="020B0604020202020204" pitchFamily="34" charset="0"/>
                      </a:endParaRPr>
                    </a:p>
                  </a:txBody>
                  <a:tcPr marL="4495" marR="4495" marT="4495" marB="0" anchor="ctr"/>
                </a:tc>
                <a:tc>
                  <a:txBody>
                    <a:bodyPr/>
                    <a:lstStyle/>
                    <a:p>
                      <a:pPr algn="ctr" fontAlgn="ctr"/>
                      <a:r>
                        <a:rPr lang="ru-RU" sz="950" u="none" strike="noStrike" dirty="0">
                          <a:effectLst/>
                        </a:rPr>
                        <a:t>0</a:t>
                      </a:r>
                      <a:endParaRPr lang="ru-RU" sz="950" b="0" i="0" u="none" strike="noStrike" dirty="0">
                        <a:solidFill>
                          <a:srgbClr val="000000"/>
                        </a:solidFill>
                        <a:effectLst/>
                        <a:latin typeface="Arial" panose="020B0604020202020204" pitchFamily="34" charset="0"/>
                      </a:endParaRPr>
                    </a:p>
                  </a:txBody>
                  <a:tcPr marL="4495" marR="4495" marT="4495" marB="0" anchor="ctr"/>
                </a:tc>
                <a:extLst>
                  <a:ext uri="{0D108BD9-81ED-4DB2-BD59-A6C34878D82A}">
                    <a16:rowId xmlns:a16="http://schemas.microsoft.com/office/drawing/2014/main" val="4147558784"/>
                  </a:ext>
                </a:extLst>
              </a:tr>
            </a:tbl>
          </a:graphicData>
        </a:graphic>
      </p:graphicFrame>
    </p:spTree>
    <p:extLst>
      <p:ext uri="{BB962C8B-B14F-4D97-AF65-F5344CB8AC3E}">
        <p14:creationId xmlns:p14="http://schemas.microsoft.com/office/powerpoint/2010/main" val="4259646451"/>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C76ABE35-EE31-4586-BF2E-7BF9729091A9}"/>
              </a:ext>
            </a:extLst>
          </p:cNvPr>
          <p:cNvSpPr>
            <a:spLocks noGrp="1"/>
          </p:cNvSpPr>
          <p:nvPr>
            <p:ph type="title"/>
          </p:nvPr>
        </p:nvSpPr>
        <p:spPr>
          <a:xfrm>
            <a:off x="845127" y="170694"/>
            <a:ext cx="11192963" cy="539587"/>
          </a:xfrm>
        </p:spPr>
        <p:txBody>
          <a:bodyPr>
            <a:noAutofit/>
          </a:bodyPr>
          <a:lstStyle/>
          <a:p>
            <a:pPr algn="ctr"/>
            <a:r>
              <a:rPr lang="ru-RU" sz="2400" dirty="0"/>
              <a:t>Реализация муниципальных программ</a:t>
            </a:r>
            <a:br>
              <a:rPr lang="ru-RU" sz="2400" dirty="0"/>
            </a:br>
            <a:r>
              <a:rPr lang="ru-RU" sz="2400" dirty="0"/>
              <a:t> городского округа Долгопрудный в разрезе целевых показателей в динамике</a:t>
            </a:r>
          </a:p>
        </p:txBody>
      </p:sp>
      <p:sp>
        <p:nvSpPr>
          <p:cNvPr id="4" name="Номер слайда 3">
            <a:extLst>
              <a:ext uri="{FF2B5EF4-FFF2-40B4-BE49-F238E27FC236}">
                <a16:creationId xmlns:a16="http://schemas.microsoft.com/office/drawing/2014/main" id="{6F302A7F-1EA8-4336-863D-1EEEBC559F5F}"/>
              </a:ext>
            </a:extLst>
          </p:cNvPr>
          <p:cNvSpPr>
            <a:spLocks noGrp="1"/>
          </p:cNvSpPr>
          <p:nvPr>
            <p:ph type="sldNum" sz="quarter" idx="12"/>
          </p:nvPr>
        </p:nvSpPr>
        <p:spPr>
          <a:xfrm>
            <a:off x="9448800" y="6501667"/>
            <a:ext cx="2743200" cy="365125"/>
          </a:xfrm>
        </p:spPr>
        <p:txBody>
          <a:bodyPr/>
          <a:lstStyle/>
          <a:p>
            <a:fld id="{E4EB6E89-BA87-4003-BD23-6BDF40F3EBED}" type="slidenum">
              <a:rPr lang="ru-RU" smtClean="0"/>
              <a:pPr/>
              <a:t>76</a:t>
            </a:fld>
            <a:endParaRPr lang="ru-RU"/>
          </a:p>
        </p:txBody>
      </p:sp>
      <p:pic>
        <p:nvPicPr>
          <p:cNvPr id="6" name="Объект 6">
            <a:extLst>
              <a:ext uri="{FF2B5EF4-FFF2-40B4-BE49-F238E27FC236}">
                <a16:creationId xmlns:a16="http://schemas.microsoft.com/office/drawing/2014/main" id="{4CE9F828-CB7F-4197-B7C9-2991DABD01A3}"/>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53910" y="170694"/>
            <a:ext cx="760490" cy="342008"/>
          </a:xfrm>
          <a:prstGeom prst="rect">
            <a:avLst/>
          </a:prstGeom>
        </p:spPr>
      </p:pic>
      <p:graphicFrame>
        <p:nvGraphicFramePr>
          <p:cNvPr id="7" name="Объект 6">
            <a:extLst>
              <a:ext uri="{FF2B5EF4-FFF2-40B4-BE49-F238E27FC236}">
                <a16:creationId xmlns:a16="http://schemas.microsoft.com/office/drawing/2014/main" id="{4CFAF7F6-85DE-4C5A-B96A-4E7CB18005B6}"/>
              </a:ext>
            </a:extLst>
          </p:cNvPr>
          <p:cNvGraphicFramePr>
            <a:graphicFrameLocks noGrp="1"/>
          </p:cNvGraphicFramePr>
          <p:nvPr>
            <p:ph idx="1"/>
            <p:extLst>
              <p:ext uri="{D42A27DB-BD31-4B8C-83A1-F6EECF244321}">
                <p14:modId xmlns:p14="http://schemas.microsoft.com/office/powerpoint/2010/main" val="4087225514"/>
              </p:ext>
            </p:extLst>
          </p:nvPr>
        </p:nvGraphicFramePr>
        <p:xfrm>
          <a:off x="845127" y="821602"/>
          <a:ext cx="10864821" cy="5214795"/>
        </p:xfrm>
        <a:graphic>
          <a:graphicData uri="http://schemas.openxmlformats.org/drawingml/2006/table">
            <a:tbl>
              <a:tblPr>
                <a:tableStyleId>{5C22544A-7EE6-4342-B048-85BDC9FD1C3A}</a:tableStyleId>
              </a:tblPr>
              <a:tblGrid>
                <a:gridCol w="2948177">
                  <a:extLst>
                    <a:ext uri="{9D8B030D-6E8A-4147-A177-3AD203B41FA5}">
                      <a16:colId xmlns:a16="http://schemas.microsoft.com/office/drawing/2014/main" val="1172716077"/>
                    </a:ext>
                  </a:extLst>
                </a:gridCol>
                <a:gridCol w="1109200">
                  <a:extLst>
                    <a:ext uri="{9D8B030D-6E8A-4147-A177-3AD203B41FA5}">
                      <a16:colId xmlns:a16="http://schemas.microsoft.com/office/drawing/2014/main" val="902963348"/>
                    </a:ext>
                  </a:extLst>
                </a:gridCol>
                <a:gridCol w="935208">
                  <a:extLst>
                    <a:ext uri="{9D8B030D-6E8A-4147-A177-3AD203B41FA5}">
                      <a16:colId xmlns:a16="http://schemas.microsoft.com/office/drawing/2014/main" val="3280988254"/>
                    </a:ext>
                  </a:extLst>
                </a:gridCol>
                <a:gridCol w="935208">
                  <a:extLst>
                    <a:ext uri="{9D8B030D-6E8A-4147-A177-3AD203B41FA5}">
                      <a16:colId xmlns:a16="http://schemas.microsoft.com/office/drawing/2014/main" val="3431545654"/>
                    </a:ext>
                  </a:extLst>
                </a:gridCol>
                <a:gridCol w="978705">
                  <a:extLst>
                    <a:ext uri="{9D8B030D-6E8A-4147-A177-3AD203B41FA5}">
                      <a16:colId xmlns:a16="http://schemas.microsoft.com/office/drawing/2014/main" val="2108831776"/>
                    </a:ext>
                  </a:extLst>
                </a:gridCol>
                <a:gridCol w="956957">
                  <a:extLst>
                    <a:ext uri="{9D8B030D-6E8A-4147-A177-3AD203B41FA5}">
                      <a16:colId xmlns:a16="http://schemas.microsoft.com/office/drawing/2014/main" val="972015122"/>
                    </a:ext>
                  </a:extLst>
                </a:gridCol>
                <a:gridCol w="1054828">
                  <a:extLst>
                    <a:ext uri="{9D8B030D-6E8A-4147-A177-3AD203B41FA5}">
                      <a16:colId xmlns:a16="http://schemas.microsoft.com/office/drawing/2014/main" val="1287149899"/>
                    </a:ext>
                  </a:extLst>
                </a:gridCol>
                <a:gridCol w="956957">
                  <a:extLst>
                    <a:ext uri="{9D8B030D-6E8A-4147-A177-3AD203B41FA5}">
                      <a16:colId xmlns:a16="http://schemas.microsoft.com/office/drawing/2014/main" val="2052881188"/>
                    </a:ext>
                  </a:extLst>
                </a:gridCol>
                <a:gridCol w="989581">
                  <a:extLst>
                    <a:ext uri="{9D8B030D-6E8A-4147-A177-3AD203B41FA5}">
                      <a16:colId xmlns:a16="http://schemas.microsoft.com/office/drawing/2014/main" val="3592895495"/>
                    </a:ext>
                  </a:extLst>
                </a:gridCol>
              </a:tblGrid>
              <a:tr h="347653">
                <a:tc rowSpan="2">
                  <a:txBody>
                    <a:bodyPr/>
                    <a:lstStyle/>
                    <a:p>
                      <a:pPr algn="ctr" fontAlgn="ctr"/>
                      <a:r>
                        <a:rPr lang="ru-RU" sz="1050" u="none" strike="noStrike" dirty="0">
                          <a:effectLst/>
                        </a:rPr>
                        <a:t>Наименование муниципальной программы/подпрограммы/показателя</a:t>
                      </a:r>
                      <a:endParaRPr lang="ru-RU" sz="1050" b="0" i="0" u="none" strike="noStrike" dirty="0">
                        <a:solidFill>
                          <a:srgbClr val="000000"/>
                        </a:solidFill>
                        <a:effectLst/>
                        <a:latin typeface="Arial" panose="020B0604020202020204" pitchFamily="34" charset="0"/>
                      </a:endParaRPr>
                    </a:p>
                  </a:txBody>
                  <a:tcPr marL="6562" marR="6562" marT="6562" marB="0" anchor="ctr"/>
                </a:tc>
                <a:tc rowSpan="2">
                  <a:txBody>
                    <a:bodyPr/>
                    <a:lstStyle/>
                    <a:p>
                      <a:pPr algn="ctr" fontAlgn="ctr"/>
                      <a:r>
                        <a:rPr lang="ru-RU" sz="1050" u="none" strike="noStrike">
                          <a:effectLst/>
                        </a:rPr>
                        <a:t>Тип показателя</a:t>
                      </a:r>
                      <a:endParaRPr lang="ru-RU" sz="1050" b="0" i="0" u="none" strike="noStrike">
                        <a:solidFill>
                          <a:srgbClr val="000000"/>
                        </a:solidFill>
                        <a:effectLst/>
                        <a:latin typeface="Arial" panose="020B0604020202020204" pitchFamily="34" charset="0"/>
                      </a:endParaRPr>
                    </a:p>
                  </a:txBody>
                  <a:tcPr marL="6562" marR="6562" marT="6562" marB="0" anchor="ctr"/>
                </a:tc>
                <a:tc rowSpan="2">
                  <a:txBody>
                    <a:bodyPr/>
                    <a:lstStyle/>
                    <a:p>
                      <a:pPr algn="ctr" fontAlgn="ctr"/>
                      <a:r>
                        <a:rPr lang="ru-RU" sz="1050" u="none" strike="noStrike">
                          <a:effectLst/>
                        </a:rPr>
                        <a:t>Единица измерения</a:t>
                      </a:r>
                      <a:endParaRPr lang="ru-RU" sz="1050" b="0" i="0" u="none" strike="noStrike">
                        <a:solidFill>
                          <a:srgbClr val="000000"/>
                        </a:solidFill>
                        <a:effectLst/>
                        <a:latin typeface="Arial" panose="020B0604020202020204" pitchFamily="34" charset="0"/>
                      </a:endParaRPr>
                    </a:p>
                  </a:txBody>
                  <a:tcPr marL="6562" marR="6562" marT="6562" marB="0" anchor="ctr"/>
                </a:tc>
                <a:tc rowSpan="2">
                  <a:txBody>
                    <a:bodyPr/>
                    <a:lstStyle/>
                    <a:p>
                      <a:pPr algn="ctr" fontAlgn="ctr"/>
                      <a:r>
                        <a:rPr lang="ru-RU" sz="1050" u="none" strike="noStrike">
                          <a:effectLst/>
                        </a:rPr>
                        <a:t>Базовое значение</a:t>
                      </a:r>
                      <a:endParaRPr lang="ru-RU" sz="1050" b="0" i="0" u="none" strike="noStrike">
                        <a:solidFill>
                          <a:srgbClr val="000000"/>
                        </a:solidFill>
                        <a:effectLst/>
                        <a:latin typeface="Arial" panose="020B0604020202020204" pitchFamily="34" charset="0"/>
                      </a:endParaRPr>
                    </a:p>
                  </a:txBody>
                  <a:tcPr marL="6562" marR="6562" marT="6562" marB="0" anchor="ctr"/>
                </a:tc>
                <a:tc rowSpan="2">
                  <a:txBody>
                    <a:bodyPr/>
                    <a:lstStyle/>
                    <a:p>
                      <a:pPr algn="ctr" fontAlgn="ctr"/>
                      <a:r>
                        <a:rPr lang="ru-RU" sz="1050" u="none" strike="noStrike" dirty="0">
                          <a:effectLst/>
                        </a:rPr>
                        <a:t>Достигнутое 2021 года</a:t>
                      </a:r>
                      <a:endParaRPr lang="ru-RU" sz="1050" b="0" i="0" u="none" strike="noStrike" dirty="0">
                        <a:solidFill>
                          <a:srgbClr val="000000"/>
                        </a:solidFill>
                        <a:effectLst/>
                        <a:latin typeface="Arial" panose="020B0604020202020204" pitchFamily="34" charset="0"/>
                      </a:endParaRPr>
                    </a:p>
                  </a:txBody>
                  <a:tcPr marL="6562" marR="6562" marT="6562" marB="0" anchor="ctr"/>
                </a:tc>
                <a:tc rowSpan="2">
                  <a:txBody>
                    <a:bodyPr/>
                    <a:lstStyle/>
                    <a:p>
                      <a:pPr algn="ctr" fontAlgn="ctr"/>
                      <a:r>
                        <a:rPr lang="ru-RU" sz="1050" u="none" strike="noStrike" dirty="0">
                          <a:effectLst/>
                        </a:rPr>
                        <a:t>Оценка 2022 год</a:t>
                      </a:r>
                      <a:endParaRPr lang="ru-RU" sz="1050" b="0" i="0" u="none" strike="noStrike" dirty="0">
                        <a:solidFill>
                          <a:srgbClr val="000000"/>
                        </a:solidFill>
                        <a:effectLst/>
                        <a:latin typeface="Arial" panose="020B0604020202020204" pitchFamily="34" charset="0"/>
                      </a:endParaRPr>
                    </a:p>
                  </a:txBody>
                  <a:tcPr marL="6562" marR="6562" marT="6562" marB="0" anchor="ctr"/>
                </a:tc>
                <a:tc gridSpan="3">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ru-RU" sz="1050" b="0" i="0" u="none" strike="noStrike" kern="1200" cap="none" spc="0" normalizeH="0" baseline="0" noProof="0" dirty="0">
                          <a:ln>
                            <a:noFill/>
                          </a:ln>
                          <a:solidFill>
                            <a:srgbClr val="000000"/>
                          </a:solidFill>
                          <a:effectLst/>
                          <a:uLnTx/>
                          <a:uFillTx/>
                          <a:latin typeface="+mn-lt"/>
                          <a:ea typeface="+mn-ea"/>
                          <a:cs typeface="+mn-cs"/>
                        </a:rPr>
                        <a:t>Планируемое значение показателя по годам реализации</a:t>
                      </a:r>
                    </a:p>
                  </a:txBody>
                  <a:tcPr marL="3729" marR="3729" marT="3729" marB="0" anchor="ctr"/>
                </a:tc>
                <a:tc hMerge="1">
                  <a:txBody>
                    <a:bodyPr/>
                    <a:lstStyle/>
                    <a:p>
                      <a:endParaRPr lang="ru-RU" dirty="0"/>
                    </a:p>
                  </a:txBody>
                  <a:tcPr marL="3729" marR="3729" marT="3729" marB="0" anchor="ctr"/>
                </a:tc>
                <a:tc hMerge="1">
                  <a:txBody>
                    <a:bodyPr/>
                    <a:lstStyle/>
                    <a:p>
                      <a:endParaRPr lang="ru-RU" dirty="0"/>
                    </a:p>
                  </a:txBody>
                  <a:tcPr marL="3729" marR="3729" marT="3729" marB="0" anchor="ctr"/>
                </a:tc>
                <a:extLst>
                  <a:ext uri="{0D108BD9-81ED-4DB2-BD59-A6C34878D82A}">
                    <a16:rowId xmlns:a16="http://schemas.microsoft.com/office/drawing/2014/main" val="4252618254"/>
                  </a:ext>
                </a:extLst>
              </a:tr>
              <a:tr h="347653">
                <a:tc vMerge="1">
                  <a:txBody>
                    <a:bodyPr/>
                    <a:lstStyle/>
                    <a:p>
                      <a:endParaRPr lang="ru-RU"/>
                    </a:p>
                  </a:txBody>
                  <a:tcPr/>
                </a:tc>
                <a:tc vMerge="1">
                  <a:txBody>
                    <a:bodyPr/>
                    <a:lstStyle/>
                    <a:p>
                      <a:endParaRPr lang="ru-RU"/>
                    </a:p>
                  </a:txBody>
                  <a:tcPr/>
                </a:tc>
                <a:tc vMerge="1">
                  <a:txBody>
                    <a:bodyPr/>
                    <a:lstStyle/>
                    <a:p>
                      <a:endParaRPr lang="ru-RU"/>
                    </a:p>
                  </a:txBody>
                  <a:tcPr/>
                </a:tc>
                <a:tc vMerge="1">
                  <a:txBody>
                    <a:bodyPr/>
                    <a:lstStyle/>
                    <a:p>
                      <a:endParaRPr lang="ru-RU"/>
                    </a:p>
                  </a:txBody>
                  <a:tcPr/>
                </a:tc>
                <a:tc vMerge="1">
                  <a:txBody>
                    <a:bodyPr/>
                    <a:lstStyle/>
                    <a:p>
                      <a:endParaRPr lang="ru-RU"/>
                    </a:p>
                  </a:txBody>
                  <a:tcPr/>
                </a:tc>
                <a:tc vMerge="1">
                  <a:txBody>
                    <a:bodyPr/>
                    <a:lstStyle/>
                    <a:p>
                      <a:endParaRPr lang="ru-RU"/>
                    </a:p>
                  </a:txBody>
                  <a:tcPr/>
                </a:tc>
                <a:tc>
                  <a:txBody>
                    <a:bodyPr/>
                    <a:lstStyle/>
                    <a:p>
                      <a:pPr algn="ctr" fontAlgn="ctr"/>
                      <a:r>
                        <a:rPr lang="ru-RU" sz="1050" u="none" strike="noStrike" dirty="0">
                          <a:effectLst/>
                          <a:latin typeface="+mn-lt"/>
                        </a:rPr>
                        <a:t>2023 год</a:t>
                      </a:r>
                      <a:endParaRPr lang="ru-RU" sz="1050" b="0" i="0" u="none" strike="noStrike" dirty="0">
                        <a:solidFill>
                          <a:srgbClr val="000000"/>
                        </a:solidFill>
                        <a:effectLst/>
                        <a:latin typeface="+mn-lt"/>
                      </a:endParaRPr>
                    </a:p>
                  </a:txBody>
                  <a:tcPr marL="3729" marR="3729" marT="3729" marB="0" anchor="ctr"/>
                </a:tc>
                <a:tc>
                  <a:txBody>
                    <a:bodyPr/>
                    <a:lstStyle/>
                    <a:p>
                      <a:pPr algn="ctr" fontAlgn="ctr"/>
                      <a:r>
                        <a:rPr lang="ru-RU" sz="1050" u="none" strike="noStrike" dirty="0">
                          <a:effectLst/>
                          <a:latin typeface="+mn-lt"/>
                        </a:rPr>
                        <a:t>2024 год</a:t>
                      </a:r>
                      <a:endParaRPr lang="ru-RU" sz="1050" b="0" i="0" u="none" strike="noStrike" dirty="0">
                        <a:solidFill>
                          <a:srgbClr val="000000"/>
                        </a:solidFill>
                        <a:effectLst/>
                        <a:latin typeface="+mn-lt"/>
                      </a:endParaRPr>
                    </a:p>
                  </a:txBody>
                  <a:tcPr marL="3729" marR="3729" marT="3729" marB="0" anchor="ctr"/>
                </a:tc>
                <a:tc>
                  <a:txBody>
                    <a:bodyPr/>
                    <a:lstStyle/>
                    <a:p>
                      <a:pPr algn="ctr" fontAlgn="ctr"/>
                      <a:r>
                        <a:rPr lang="ru-RU" sz="1050" u="none" strike="noStrike" dirty="0">
                          <a:effectLst/>
                          <a:latin typeface="+mn-lt"/>
                        </a:rPr>
                        <a:t>2025 год</a:t>
                      </a:r>
                      <a:endParaRPr lang="ru-RU" sz="1050" b="0" i="0" u="none" strike="noStrike" dirty="0">
                        <a:solidFill>
                          <a:srgbClr val="000000"/>
                        </a:solidFill>
                        <a:effectLst/>
                        <a:latin typeface="+mn-lt"/>
                      </a:endParaRPr>
                    </a:p>
                  </a:txBody>
                  <a:tcPr marL="3729" marR="3729" marT="3729" marB="0" anchor="ctr"/>
                </a:tc>
                <a:extLst>
                  <a:ext uri="{0D108BD9-81ED-4DB2-BD59-A6C34878D82A}">
                    <a16:rowId xmlns:a16="http://schemas.microsoft.com/office/drawing/2014/main" val="3285801025"/>
                  </a:ext>
                </a:extLst>
              </a:tr>
              <a:tr h="695306">
                <a:tc>
                  <a:txBody>
                    <a:bodyPr/>
                    <a:lstStyle/>
                    <a:p>
                      <a:pPr algn="l" fontAlgn="ctr"/>
                      <a:r>
                        <a:rPr lang="ru-RU" sz="1050" u="none" strike="noStrike">
                          <a:effectLst/>
                        </a:rPr>
                        <a:t>Муниципальная программа «Строительство объектов социальной инфраструктуры»</a:t>
                      </a:r>
                      <a:endParaRPr lang="ru-RU" sz="1050" b="1" i="0" u="none" strike="noStrike">
                        <a:solidFill>
                          <a:srgbClr val="000000"/>
                        </a:solidFill>
                        <a:effectLst/>
                        <a:latin typeface="Arial" panose="020B0604020202020204" pitchFamily="34" charset="0"/>
                      </a:endParaRPr>
                    </a:p>
                  </a:txBody>
                  <a:tcPr marL="6562" marR="6562" marT="6562" marB="0" anchor="ctr"/>
                </a:tc>
                <a:tc>
                  <a:txBody>
                    <a:bodyPr/>
                    <a:lstStyle/>
                    <a:p>
                      <a:pPr algn="ctr" fontAlgn="ctr"/>
                      <a:r>
                        <a:rPr lang="ru-RU" sz="1050" u="none" strike="noStrike">
                          <a:effectLst/>
                        </a:rPr>
                        <a:t> </a:t>
                      </a:r>
                      <a:endParaRPr lang="ru-RU" sz="1050" b="0" i="0" u="none" strike="noStrike">
                        <a:solidFill>
                          <a:srgbClr val="000000"/>
                        </a:solidFill>
                        <a:effectLst/>
                        <a:latin typeface="Arial" panose="020B0604020202020204" pitchFamily="34" charset="0"/>
                      </a:endParaRPr>
                    </a:p>
                  </a:txBody>
                  <a:tcPr marL="6562" marR="6562" marT="6562" marB="0" anchor="ctr"/>
                </a:tc>
                <a:tc>
                  <a:txBody>
                    <a:bodyPr/>
                    <a:lstStyle/>
                    <a:p>
                      <a:pPr algn="ctr" fontAlgn="ctr"/>
                      <a:r>
                        <a:rPr lang="ru-RU" sz="1050" u="none" strike="noStrike">
                          <a:effectLst/>
                        </a:rPr>
                        <a:t> </a:t>
                      </a:r>
                      <a:endParaRPr lang="ru-RU" sz="1050" b="0" i="0" u="none" strike="noStrike">
                        <a:solidFill>
                          <a:srgbClr val="000000"/>
                        </a:solidFill>
                        <a:effectLst/>
                        <a:latin typeface="Arial" panose="020B0604020202020204" pitchFamily="34" charset="0"/>
                      </a:endParaRPr>
                    </a:p>
                  </a:txBody>
                  <a:tcPr marL="6562" marR="6562" marT="6562" marB="0" anchor="ctr"/>
                </a:tc>
                <a:tc>
                  <a:txBody>
                    <a:bodyPr/>
                    <a:lstStyle/>
                    <a:p>
                      <a:pPr algn="ctr" fontAlgn="ctr"/>
                      <a:r>
                        <a:rPr lang="ru-RU" sz="1050" u="none" strike="noStrike">
                          <a:effectLst/>
                        </a:rPr>
                        <a:t> </a:t>
                      </a:r>
                      <a:endParaRPr lang="ru-RU" sz="1050" b="0" i="0" u="none" strike="noStrike">
                        <a:solidFill>
                          <a:srgbClr val="000000"/>
                        </a:solidFill>
                        <a:effectLst/>
                        <a:latin typeface="Arial" panose="020B0604020202020204" pitchFamily="34" charset="0"/>
                      </a:endParaRPr>
                    </a:p>
                  </a:txBody>
                  <a:tcPr marL="6562" marR="6562" marT="6562" marB="0" anchor="ctr"/>
                </a:tc>
                <a:tc>
                  <a:txBody>
                    <a:bodyPr/>
                    <a:lstStyle/>
                    <a:p>
                      <a:pPr algn="ctr" fontAlgn="ctr"/>
                      <a:r>
                        <a:rPr lang="ru-RU" sz="1050" u="none" strike="noStrike">
                          <a:effectLst/>
                        </a:rPr>
                        <a:t> </a:t>
                      </a:r>
                      <a:endParaRPr lang="ru-RU" sz="1050" b="0" i="0" u="none" strike="noStrike">
                        <a:solidFill>
                          <a:srgbClr val="000000"/>
                        </a:solidFill>
                        <a:effectLst/>
                        <a:latin typeface="Arial" panose="020B0604020202020204" pitchFamily="34" charset="0"/>
                      </a:endParaRPr>
                    </a:p>
                  </a:txBody>
                  <a:tcPr marL="6562" marR="6562" marT="6562" marB="0" anchor="ctr"/>
                </a:tc>
                <a:tc>
                  <a:txBody>
                    <a:bodyPr/>
                    <a:lstStyle/>
                    <a:p>
                      <a:pPr algn="ctr" fontAlgn="ctr"/>
                      <a:r>
                        <a:rPr lang="ru-RU" sz="1050" u="none" strike="noStrike">
                          <a:effectLst/>
                        </a:rPr>
                        <a:t> </a:t>
                      </a:r>
                      <a:endParaRPr lang="ru-RU" sz="1050" b="0" i="0" u="none" strike="noStrike">
                        <a:solidFill>
                          <a:srgbClr val="000000"/>
                        </a:solidFill>
                        <a:effectLst/>
                        <a:latin typeface="Arial" panose="020B0604020202020204" pitchFamily="34" charset="0"/>
                      </a:endParaRPr>
                    </a:p>
                  </a:txBody>
                  <a:tcPr marL="6562" marR="6562" marT="6562" marB="0" anchor="ctr"/>
                </a:tc>
                <a:tc>
                  <a:txBody>
                    <a:bodyPr/>
                    <a:lstStyle/>
                    <a:p>
                      <a:pPr algn="ctr" fontAlgn="ctr"/>
                      <a:r>
                        <a:rPr lang="ru-RU" sz="1050" u="none" strike="noStrike">
                          <a:effectLst/>
                        </a:rPr>
                        <a:t> </a:t>
                      </a:r>
                      <a:endParaRPr lang="ru-RU" sz="1050" b="0" i="0" u="none" strike="noStrike">
                        <a:solidFill>
                          <a:srgbClr val="000000"/>
                        </a:solidFill>
                        <a:effectLst/>
                        <a:latin typeface="Arial" panose="020B0604020202020204" pitchFamily="34" charset="0"/>
                      </a:endParaRPr>
                    </a:p>
                  </a:txBody>
                  <a:tcPr marL="6562" marR="6562" marT="6562" marB="0" anchor="ctr"/>
                </a:tc>
                <a:tc>
                  <a:txBody>
                    <a:bodyPr/>
                    <a:lstStyle/>
                    <a:p>
                      <a:pPr algn="ctr" fontAlgn="ctr"/>
                      <a:r>
                        <a:rPr lang="ru-RU" sz="1050" u="none" strike="noStrike">
                          <a:effectLst/>
                        </a:rPr>
                        <a:t> </a:t>
                      </a:r>
                      <a:endParaRPr lang="ru-RU" sz="1050" b="0" i="0" u="none" strike="noStrike">
                        <a:solidFill>
                          <a:srgbClr val="000000"/>
                        </a:solidFill>
                        <a:effectLst/>
                        <a:latin typeface="Calibri" panose="020F0502020204030204" pitchFamily="34" charset="0"/>
                      </a:endParaRPr>
                    </a:p>
                  </a:txBody>
                  <a:tcPr marL="6562" marR="6562" marT="6562" marB="0" anchor="ctr"/>
                </a:tc>
                <a:tc>
                  <a:txBody>
                    <a:bodyPr/>
                    <a:lstStyle/>
                    <a:p>
                      <a:pPr algn="ctr" fontAlgn="ctr"/>
                      <a:r>
                        <a:rPr lang="ru-RU" sz="1050" u="none" strike="noStrike">
                          <a:effectLst/>
                        </a:rPr>
                        <a:t> </a:t>
                      </a:r>
                      <a:endParaRPr lang="ru-RU" sz="1050" b="0" i="0" u="none" strike="noStrike">
                        <a:solidFill>
                          <a:srgbClr val="000000"/>
                        </a:solidFill>
                        <a:effectLst/>
                        <a:latin typeface="Calibri" panose="020F0502020204030204" pitchFamily="34" charset="0"/>
                      </a:endParaRPr>
                    </a:p>
                  </a:txBody>
                  <a:tcPr marL="6562" marR="6562" marT="6562" marB="0" anchor="ctr"/>
                </a:tc>
                <a:extLst>
                  <a:ext uri="{0D108BD9-81ED-4DB2-BD59-A6C34878D82A}">
                    <a16:rowId xmlns:a16="http://schemas.microsoft.com/office/drawing/2014/main" val="699152101"/>
                  </a:ext>
                </a:extLst>
              </a:tr>
              <a:tr h="695306">
                <a:tc>
                  <a:txBody>
                    <a:bodyPr/>
                    <a:lstStyle/>
                    <a:p>
                      <a:pPr algn="l" fontAlgn="ctr"/>
                      <a:r>
                        <a:rPr lang="ru-RU" sz="1050" u="none" strike="noStrike" dirty="0">
                          <a:effectLst/>
                        </a:rPr>
                        <a:t>Подпрограмма III «Строительство (реконструкция) объектов образования»</a:t>
                      </a:r>
                      <a:endParaRPr lang="ru-RU" sz="1050" b="1" i="0" u="none" strike="noStrike" dirty="0">
                        <a:solidFill>
                          <a:srgbClr val="000000"/>
                        </a:solidFill>
                        <a:effectLst/>
                        <a:latin typeface="Arial" panose="020B0604020202020204" pitchFamily="34" charset="0"/>
                      </a:endParaRPr>
                    </a:p>
                  </a:txBody>
                  <a:tcPr marL="6562" marR="6562" marT="6562" marB="0" anchor="ctr"/>
                </a:tc>
                <a:tc>
                  <a:txBody>
                    <a:bodyPr/>
                    <a:lstStyle/>
                    <a:p>
                      <a:pPr algn="ctr" fontAlgn="ctr"/>
                      <a:r>
                        <a:rPr lang="ru-RU" sz="1050" u="none" strike="noStrike">
                          <a:effectLst/>
                        </a:rPr>
                        <a:t> </a:t>
                      </a:r>
                      <a:endParaRPr lang="ru-RU" sz="1050" b="0" i="0" u="none" strike="noStrike">
                        <a:solidFill>
                          <a:srgbClr val="000000"/>
                        </a:solidFill>
                        <a:effectLst/>
                        <a:latin typeface="Arial" panose="020B0604020202020204" pitchFamily="34" charset="0"/>
                      </a:endParaRPr>
                    </a:p>
                  </a:txBody>
                  <a:tcPr marL="6562" marR="6562" marT="6562" marB="0" anchor="ctr"/>
                </a:tc>
                <a:tc>
                  <a:txBody>
                    <a:bodyPr/>
                    <a:lstStyle/>
                    <a:p>
                      <a:pPr algn="ctr" fontAlgn="ctr"/>
                      <a:r>
                        <a:rPr lang="ru-RU" sz="1050" u="none" strike="noStrike">
                          <a:effectLst/>
                        </a:rPr>
                        <a:t> </a:t>
                      </a:r>
                      <a:endParaRPr lang="ru-RU" sz="1050" b="0" i="0" u="none" strike="noStrike">
                        <a:solidFill>
                          <a:srgbClr val="000000"/>
                        </a:solidFill>
                        <a:effectLst/>
                        <a:latin typeface="Arial" panose="020B0604020202020204" pitchFamily="34" charset="0"/>
                      </a:endParaRPr>
                    </a:p>
                  </a:txBody>
                  <a:tcPr marL="6562" marR="6562" marT="6562" marB="0" anchor="ctr"/>
                </a:tc>
                <a:tc>
                  <a:txBody>
                    <a:bodyPr/>
                    <a:lstStyle/>
                    <a:p>
                      <a:pPr algn="ctr" fontAlgn="ctr"/>
                      <a:r>
                        <a:rPr lang="ru-RU" sz="1050" u="none" strike="noStrike">
                          <a:effectLst/>
                        </a:rPr>
                        <a:t> </a:t>
                      </a:r>
                      <a:endParaRPr lang="ru-RU" sz="1050" b="0" i="0" u="none" strike="noStrike">
                        <a:solidFill>
                          <a:srgbClr val="000000"/>
                        </a:solidFill>
                        <a:effectLst/>
                        <a:latin typeface="Arial" panose="020B0604020202020204" pitchFamily="34" charset="0"/>
                      </a:endParaRPr>
                    </a:p>
                  </a:txBody>
                  <a:tcPr marL="6562" marR="6562" marT="6562" marB="0" anchor="ctr"/>
                </a:tc>
                <a:tc>
                  <a:txBody>
                    <a:bodyPr/>
                    <a:lstStyle/>
                    <a:p>
                      <a:pPr algn="ctr" fontAlgn="ctr"/>
                      <a:r>
                        <a:rPr lang="ru-RU" sz="1050" u="none" strike="noStrike" dirty="0">
                          <a:effectLst/>
                        </a:rPr>
                        <a:t> </a:t>
                      </a:r>
                      <a:endParaRPr lang="ru-RU" sz="1050" b="0" i="0" u="none" strike="noStrike" dirty="0">
                        <a:solidFill>
                          <a:srgbClr val="000000"/>
                        </a:solidFill>
                        <a:effectLst/>
                        <a:latin typeface="Arial" panose="020B0604020202020204" pitchFamily="34" charset="0"/>
                      </a:endParaRPr>
                    </a:p>
                  </a:txBody>
                  <a:tcPr marL="6562" marR="6562" marT="6562" marB="0" anchor="ctr"/>
                </a:tc>
                <a:tc>
                  <a:txBody>
                    <a:bodyPr/>
                    <a:lstStyle/>
                    <a:p>
                      <a:pPr algn="ctr" fontAlgn="ctr"/>
                      <a:r>
                        <a:rPr lang="ru-RU" sz="1050" u="none" strike="noStrike">
                          <a:effectLst/>
                        </a:rPr>
                        <a:t> </a:t>
                      </a:r>
                      <a:endParaRPr lang="ru-RU" sz="1050" b="0" i="0" u="none" strike="noStrike">
                        <a:solidFill>
                          <a:srgbClr val="000000"/>
                        </a:solidFill>
                        <a:effectLst/>
                        <a:latin typeface="Arial" panose="020B0604020202020204" pitchFamily="34" charset="0"/>
                      </a:endParaRPr>
                    </a:p>
                  </a:txBody>
                  <a:tcPr marL="6562" marR="6562" marT="6562" marB="0" anchor="ctr"/>
                </a:tc>
                <a:tc>
                  <a:txBody>
                    <a:bodyPr/>
                    <a:lstStyle/>
                    <a:p>
                      <a:pPr algn="ctr" fontAlgn="ctr"/>
                      <a:r>
                        <a:rPr lang="ru-RU" sz="1050" u="none" strike="noStrike">
                          <a:effectLst/>
                        </a:rPr>
                        <a:t> </a:t>
                      </a:r>
                      <a:endParaRPr lang="ru-RU" sz="1050" b="0" i="0" u="none" strike="noStrike">
                        <a:solidFill>
                          <a:srgbClr val="000000"/>
                        </a:solidFill>
                        <a:effectLst/>
                        <a:latin typeface="Arial" panose="020B0604020202020204" pitchFamily="34" charset="0"/>
                      </a:endParaRPr>
                    </a:p>
                  </a:txBody>
                  <a:tcPr marL="6562" marR="6562" marT="6562" marB="0" anchor="ctr"/>
                </a:tc>
                <a:tc>
                  <a:txBody>
                    <a:bodyPr/>
                    <a:lstStyle/>
                    <a:p>
                      <a:pPr algn="ctr" fontAlgn="ctr"/>
                      <a:r>
                        <a:rPr lang="ru-RU" sz="1050" u="none" strike="noStrike">
                          <a:effectLst/>
                        </a:rPr>
                        <a:t> </a:t>
                      </a:r>
                      <a:endParaRPr lang="ru-RU" sz="1050" b="0" i="0" u="none" strike="noStrike">
                        <a:solidFill>
                          <a:srgbClr val="000000"/>
                        </a:solidFill>
                        <a:effectLst/>
                        <a:latin typeface="Calibri" panose="020F0502020204030204" pitchFamily="34" charset="0"/>
                      </a:endParaRPr>
                    </a:p>
                  </a:txBody>
                  <a:tcPr marL="6562" marR="6562" marT="6562" marB="0" anchor="ctr"/>
                </a:tc>
                <a:tc>
                  <a:txBody>
                    <a:bodyPr/>
                    <a:lstStyle/>
                    <a:p>
                      <a:pPr algn="ctr" fontAlgn="ctr"/>
                      <a:r>
                        <a:rPr lang="ru-RU" sz="1050" u="none" strike="noStrike">
                          <a:effectLst/>
                        </a:rPr>
                        <a:t> </a:t>
                      </a:r>
                      <a:endParaRPr lang="ru-RU" sz="1050" b="0" i="0" u="none" strike="noStrike">
                        <a:solidFill>
                          <a:srgbClr val="000000"/>
                        </a:solidFill>
                        <a:effectLst/>
                        <a:latin typeface="Calibri" panose="020F0502020204030204" pitchFamily="34" charset="0"/>
                      </a:endParaRPr>
                    </a:p>
                  </a:txBody>
                  <a:tcPr marL="6562" marR="6562" marT="6562" marB="0" anchor="ctr"/>
                </a:tc>
                <a:extLst>
                  <a:ext uri="{0D108BD9-81ED-4DB2-BD59-A6C34878D82A}">
                    <a16:rowId xmlns:a16="http://schemas.microsoft.com/office/drawing/2014/main" val="1545940023"/>
                  </a:ext>
                </a:extLst>
              </a:tr>
              <a:tr h="1042959">
                <a:tc>
                  <a:txBody>
                    <a:bodyPr/>
                    <a:lstStyle/>
                    <a:p>
                      <a:pPr algn="l" fontAlgn="ctr"/>
                      <a:r>
                        <a:rPr lang="ru-RU" sz="1050" u="none" strike="noStrike" dirty="0">
                          <a:effectLst/>
                        </a:rPr>
                        <a:t>Количество введенных в эксплуатацию объектов дошкольного образования за счет бюджетных средств</a:t>
                      </a:r>
                      <a:endParaRPr lang="ru-RU" sz="1050" b="0" i="0" u="none" strike="noStrike" dirty="0">
                        <a:solidFill>
                          <a:srgbClr val="000000"/>
                        </a:solidFill>
                        <a:effectLst/>
                        <a:latin typeface="Arial" panose="020B0604020202020204" pitchFamily="34" charset="0"/>
                      </a:endParaRPr>
                    </a:p>
                  </a:txBody>
                  <a:tcPr marL="6562" marR="6562" marT="6562" marB="0" anchor="ctr"/>
                </a:tc>
                <a:tc>
                  <a:txBody>
                    <a:bodyPr/>
                    <a:lstStyle/>
                    <a:p>
                      <a:pPr algn="ctr" fontAlgn="ctr"/>
                      <a:r>
                        <a:rPr lang="ru-RU" sz="1050" u="none" strike="noStrike">
                          <a:effectLst/>
                        </a:rPr>
                        <a:t>Отраслевой приоритетный показатель</a:t>
                      </a:r>
                      <a:endParaRPr lang="ru-RU" sz="1050" b="0" i="0" u="none" strike="noStrike">
                        <a:solidFill>
                          <a:srgbClr val="000000"/>
                        </a:solidFill>
                        <a:effectLst/>
                        <a:latin typeface="Arial" panose="020B0604020202020204" pitchFamily="34" charset="0"/>
                      </a:endParaRPr>
                    </a:p>
                  </a:txBody>
                  <a:tcPr marL="6562" marR="6562" marT="6562" marB="0" anchor="ctr"/>
                </a:tc>
                <a:tc>
                  <a:txBody>
                    <a:bodyPr/>
                    <a:lstStyle/>
                    <a:p>
                      <a:pPr algn="ctr" fontAlgn="ctr"/>
                      <a:r>
                        <a:rPr lang="ru-RU" sz="1050" u="none" strike="noStrike">
                          <a:effectLst/>
                        </a:rPr>
                        <a:t>Единица</a:t>
                      </a:r>
                      <a:endParaRPr lang="ru-RU" sz="1050" b="0" i="0" u="none" strike="noStrike">
                        <a:solidFill>
                          <a:srgbClr val="000000"/>
                        </a:solidFill>
                        <a:effectLst/>
                        <a:latin typeface="Arial" panose="020B0604020202020204" pitchFamily="34" charset="0"/>
                      </a:endParaRPr>
                    </a:p>
                  </a:txBody>
                  <a:tcPr marL="6562" marR="6562" marT="6562" marB="0" anchor="ctr"/>
                </a:tc>
                <a:tc>
                  <a:txBody>
                    <a:bodyPr/>
                    <a:lstStyle/>
                    <a:p>
                      <a:pPr algn="ctr" fontAlgn="ctr"/>
                      <a:r>
                        <a:rPr lang="ru-RU" sz="1050" u="none" strike="noStrike">
                          <a:effectLst/>
                        </a:rPr>
                        <a:t>-</a:t>
                      </a:r>
                      <a:endParaRPr lang="ru-RU" sz="1050" b="0" i="0" u="none" strike="noStrike">
                        <a:solidFill>
                          <a:srgbClr val="000000"/>
                        </a:solidFill>
                        <a:effectLst/>
                        <a:latin typeface="Arial" panose="020B0604020202020204" pitchFamily="34" charset="0"/>
                      </a:endParaRPr>
                    </a:p>
                  </a:txBody>
                  <a:tcPr marL="6562" marR="6562" marT="6562" marB="0" anchor="ctr"/>
                </a:tc>
                <a:tc>
                  <a:txBody>
                    <a:bodyPr/>
                    <a:lstStyle/>
                    <a:p>
                      <a:pPr algn="ctr" fontAlgn="ctr"/>
                      <a:r>
                        <a:rPr lang="ru-RU" sz="1050" u="none" strike="noStrike">
                          <a:effectLst/>
                        </a:rPr>
                        <a:t>0</a:t>
                      </a:r>
                      <a:endParaRPr lang="ru-RU" sz="1050" b="0" i="0" u="none" strike="noStrike">
                        <a:solidFill>
                          <a:srgbClr val="000000"/>
                        </a:solidFill>
                        <a:effectLst/>
                        <a:latin typeface="Arial" panose="020B0604020202020204" pitchFamily="34" charset="0"/>
                      </a:endParaRPr>
                    </a:p>
                  </a:txBody>
                  <a:tcPr marL="6562" marR="6562" marT="6562" marB="0" anchor="ctr"/>
                </a:tc>
                <a:tc>
                  <a:txBody>
                    <a:bodyPr/>
                    <a:lstStyle/>
                    <a:p>
                      <a:pPr algn="ctr" fontAlgn="ctr"/>
                      <a:r>
                        <a:rPr lang="ru-RU" sz="1050" u="none" strike="noStrike">
                          <a:effectLst/>
                        </a:rPr>
                        <a:t>0</a:t>
                      </a:r>
                      <a:endParaRPr lang="ru-RU" sz="1050" b="0" i="0" u="none" strike="noStrike">
                        <a:solidFill>
                          <a:srgbClr val="000000"/>
                        </a:solidFill>
                        <a:effectLst/>
                        <a:latin typeface="Arial" panose="020B0604020202020204" pitchFamily="34" charset="0"/>
                      </a:endParaRPr>
                    </a:p>
                  </a:txBody>
                  <a:tcPr marL="6562" marR="6562" marT="6562" marB="0" anchor="ctr"/>
                </a:tc>
                <a:tc>
                  <a:txBody>
                    <a:bodyPr/>
                    <a:lstStyle/>
                    <a:p>
                      <a:pPr algn="ctr" fontAlgn="ctr"/>
                      <a:r>
                        <a:rPr lang="ru-RU" sz="1050" u="none" strike="noStrike">
                          <a:effectLst/>
                        </a:rPr>
                        <a:t>0</a:t>
                      </a:r>
                      <a:endParaRPr lang="ru-RU" sz="1050" b="0" i="0" u="none" strike="noStrike">
                        <a:solidFill>
                          <a:srgbClr val="000000"/>
                        </a:solidFill>
                        <a:effectLst/>
                        <a:latin typeface="Arial" panose="020B0604020202020204" pitchFamily="34" charset="0"/>
                      </a:endParaRPr>
                    </a:p>
                  </a:txBody>
                  <a:tcPr marL="6562" marR="6562" marT="6562" marB="0" anchor="ctr"/>
                </a:tc>
                <a:tc>
                  <a:txBody>
                    <a:bodyPr/>
                    <a:lstStyle/>
                    <a:p>
                      <a:pPr algn="ctr" fontAlgn="ctr"/>
                      <a:r>
                        <a:rPr lang="ru-RU" sz="1050" u="none" strike="noStrike">
                          <a:effectLst/>
                        </a:rPr>
                        <a:t>0</a:t>
                      </a:r>
                      <a:endParaRPr lang="ru-RU" sz="1050" b="0" i="0" u="none" strike="noStrike">
                        <a:solidFill>
                          <a:srgbClr val="000000"/>
                        </a:solidFill>
                        <a:effectLst/>
                        <a:latin typeface="Arial" panose="020B0604020202020204" pitchFamily="34" charset="0"/>
                      </a:endParaRPr>
                    </a:p>
                  </a:txBody>
                  <a:tcPr marL="6562" marR="6562" marT="6562" marB="0" anchor="ctr"/>
                </a:tc>
                <a:tc>
                  <a:txBody>
                    <a:bodyPr/>
                    <a:lstStyle/>
                    <a:p>
                      <a:pPr algn="ctr" fontAlgn="ctr"/>
                      <a:r>
                        <a:rPr lang="ru-RU" sz="1050" u="none" strike="noStrike" dirty="0">
                          <a:solidFill>
                            <a:schemeClr val="tx1"/>
                          </a:solidFill>
                          <a:effectLst/>
                        </a:rPr>
                        <a:t>0</a:t>
                      </a:r>
                      <a:endParaRPr lang="ru-RU" sz="1050" b="0" i="0" u="none" strike="noStrike" dirty="0">
                        <a:solidFill>
                          <a:schemeClr val="tx1"/>
                        </a:solidFill>
                        <a:effectLst/>
                        <a:latin typeface="Arial" panose="020B0604020202020204" pitchFamily="34" charset="0"/>
                      </a:endParaRPr>
                    </a:p>
                  </a:txBody>
                  <a:tcPr marL="6562" marR="6562" marT="6562" marB="0" anchor="ctr"/>
                </a:tc>
                <a:extLst>
                  <a:ext uri="{0D108BD9-81ED-4DB2-BD59-A6C34878D82A}">
                    <a16:rowId xmlns:a16="http://schemas.microsoft.com/office/drawing/2014/main" val="1496986704"/>
                  </a:ext>
                </a:extLst>
              </a:tr>
              <a:tr h="1042959">
                <a:tc>
                  <a:txBody>
                    <a:bodyPr/>
                    <a:lstStyle/>
                    <a:p>
                      <a:pPr algn="l" fontAlgn="ctr"/>
                      <a:r>
                        <a:rPr lang="ru-RU" sz="1050" u="none" strike="noStrike" dirty="0">
                          <a:effectLst/>
                        </a:rPr>
                        <a:t>Количество введенных в эксплуатацию объектов дошкольного образования за счет внебюджетных источников </a:t>
                      </a:r>
                      <a:endParaRPr lang="ru-RU" sz="1050" b="0" i="0" u="none" strike="noStrike" dirty="0">
                        <a:solidFill>
                          <a:srgbClr val="000000"/>
                        </a:solidFill>
                        <a:effectLst/>
                        <a:latin typeface="Arial" panose="020B0604020202020204" pitchFamily="34" charset="0"/>
                      </a:endParaRPr>
                    </a:p>
                  </a:txBody>
                  <a:tcPr marL="6562" marR="6562" marT="6562" marB="0" anchor="ctr"/>
                </a:tc>
                <a:tc>
                  <a:txBody>
                    <a:bodyPr/>
                    <a:lstStyle/>
                    <a:p>
                      <a:pPr algn="ctr" fontAlgn="ctr"/>
                      <a:r>
                        <a:rPr lang="ru-RU" sz="1050" u="none" strike="noStrike">
                          <a:effectLst/>
                        </a:rPr>
                        <a:t>Отраслевой приоритетный показатель</a:t>
                      </a:r>
                      <a:endParaRPr lang="ru-RU" sz="1050" b="0" i="0" u="none" strike="noStrike">
                        <a:solidFill>
                          <a:srgbClr val="000000"/>
                        </a:solidFill>
                        <a:effectLst/>
                        <a:latin typeface="Arial" panose="020B0604020202020204" pitchFamily="34" charset="0"/>
                      </a:endParaRPr>
                    </a:p>
                  </a:txBody>
                  <a:tcPr marL="6562" marR="6562" marT="6562" marB="0" anchor="ctr"/>
                </a:tc>
                <a:tc>
                  <a:txBody>
                    <a:bodyPr/>
                    <a:lstStyle/>
                    <a:p>
                      <a:pPr algn="ctr" fontAlgn="ctr"/>
                      <a:r>
                        <a:rPr lang="ru-RU" sz="1050" u="none" strike="noStrike">
                          <a:effectLst/>
                        </a:rPr>
                        <a:t>Единица</a:t>
                      </a:r>
                      <a:endParaRPr lang="ru-RU" sz="1050" b="0" i="0" u="none" strike="noStrike">
                        <a:solidFill>
                          <a:srgbClr val="000000"/>
                        </a:solidFill>
                        <a:effectLst/>
                        <a:latin typeface="Arial" panose="020B0604020202020204" pitchFamily="34" charset="0"/>
                      </a:endParaRPr>
                    </a:p>
                  </a:txBody>
                  <a:tcPr marL="6562" marR="6562" marT="6562" marB="0" anchor="ctr"/>
                </a:tc>
                <a:tc>
                  <a:txBody>
                    <a:bodyPr/>
                    <a:lstStyle/>
                    <a:p>
                      <a:pPr algn="ctr" fontAlgn="ctr"/>
                      <a:r>
                        <a:rPr lang="ru-RU" sz="1050" u="none" strike="noStrike">
                          <a:effectLst/>
                        </a:rPr>
                        <a:t>-</a:t>
                      </a:r>
                      <a:endParaRPr lang="ru-RU" sz="1050" b="0" i="0" u="none" strike="noStrike">
                        <a:solidFill>
                          <a:srgbClr val="000000"/>
                        </a:solidFill>
                        <a:effectLst/>
                        <a:latin typeface="Arial" panose="020B0604020202020204" pitchFamily="34" charset="0"/>
                      </a:endParaRPr>
                    </a:p>
                  </a:txBody>
                  <a:tcPr marL="6562" marR="6562" marT="6562" marB="0" anchor="ctr"/>
                </a:tc>
                <a:tc>
                  <a:txBody>
                    <a:bodyPr/>
                    <a:lstStyle/>
                    <a:p>
                      <a:pPr algn="ctr" fontAlgn="ctr"/>
                      <a:r>
                        <a:rPr lang="en-US" sz="1050" u="none" strike="noStrike" dirty="0">
                          <a:effectLst/>
                        </a:rPr>
                        <a:t>1</a:t>
                      </a:r>
                      <a:endParaRPr lang="ru-RU" sz="1050" b="0" i="0" u="none" strike="noStrike" dirty="0">
                        <a:solidFill>
                          <a:srgbClr val="000000"/>
                        </a:solidFill>
                        <a:effectLst/>
                        <a:latin typeface="Arial" panose="020B0604020202020204" pitchFamily="34" charset="0"/>
                      </a:endParaRPr>
                    </a:p>
                  </a:txBody>
                  <a:tcPr marL="6562" marR="6562" marT="6562" marB="0" anchor="ctr"/>
                </a:tc>
                <a:tc>
                  <a:txBody>
                    <a:bodyPr/>
                    <a:lstStyle/>
                    <a:p>
                      <a:pPr algn="ctr" fontAlgn="ctr"/>
                      <a:r>
                        <a:rPr lang="ru-RU" sz="1050" b="0" i="0" u="none" strike="noStrike">
                          <a:solidFill>
                            <a:srgbClr val="000000"/>
                          </a:solidFill>
                          <a:effectLst/>
                          <a:latin typeface="Arial" panose="020B0604020202020204" pitchFamily="34" charset="0"/>
                        </a:rPr>
                        <a:t>2</a:t>
                      </a:r>
                    </a:p>
                  </a:txBody>
                  <a:tcPr marL="6562" marR="6562" marT="6562" marB="0" anchor="ctr"/>
                </a:tc>
                <a:tc>
                  <a:txBody>
                    <a:bodyPr/>
                    <a:lstStyle/>
                    <a:p>
                      <a:pPr algn="ctr" fontAlgn="ctr"/>
                      <a:r>
                        <a:rPr lang="en-US" sz="1050" u="none" strike="noStrike" dirty="0">
                          <a:effectLst/>
                        </a:rPr>
                        <a:t>2</a:t>
                      </a:r>
                      <a:endParaRPr lang="ru-RU" sz="1050" b="0" i="0" u="none" strike="noStrike" dirty="0">
                        <a:solidFill>
                          <a:srgbClr val="000000"/>
                        </a:solidFill>
                        <a:effectLst/>
                        <a:latin typeface="Arial" panose="020B0604020202020204" pitchFamily="34" charset="0"/>
                      </a:endParaRPr>
                    </a:p>
                  </a:txBody>
                  <a:tcPr marL="6562" marR="6562" marT="6562" marB="0" anchor="ctr"/>
                </a:tc>
                <a:tc>
                  <a:txBody>
                    <a:bodyPr/>
                    <a:lstStyle/>
                    <a:p>
                      <a:pPr algn="ctr" fontAlgn="ctr"/>
                      <a:r>
                        <a:rPr lang="ru-RU" sz="1050" u="none" strike="noStrike">
                          <a:effectLst/>
                        </a:rPr>
                        <a:t>2</a:t>
                      </a:r>
                      <a:endParaRPr lang="ru-RU" sz="1050" b="0" i="0" u="none" strike="noStrike">
                        <a:solidFill>
                          <a:srgbClr val="000000"/>
                        </a:solidFill>
                        <a:effectLst/>
                        <a:latin typeface="Calibri" panose="020F0502020204030204" pitchFamily="34" charset="0"/>
                      </a:endParaRPr>
                    </a:p>
                  </a:txBody>
                  <a:tcPr marL="6562" marR="6562" marT="6562" marB="0" anchor="ctr"/>
                </a:tc>
                <a:tc>
                  <a:txBody>
                    <a:bodyPr/>
                    <a:lstStyle/>
                    <a:p>
                      <a:pPr algn="ctr" fontAlgn="ctr"/>
                      <a:r>
                        <a:rPr lang="ru-RU" sz="1050" u="none" strike="noStrike" dirty="0">
                          <a:solidFill>
                            <a:schemeClr val="tx1"/>
                          </a:solidFill>
                          <a:effectLst/>
                        </a:rPr>
                        <a:t>2</a:t>
                      </a:r>
                      <a:endParaRPr lang="ru-RU" sz="1050" b="0" i="0" u="none" strike="noStrike" dirty="0">
                        <a:solidFill>
                          <a:schemeClr val="tx1"/>
                        </a:solidFill>
                        <a:effectLst/>
                        <a:latin typeface="Calibri" panose="020F0502020204030204" pitchFamily="34" charset="0"/>
                      </a:endParaRPr>
                    </a:p>
                  </a:txBody>
                  <a:tcPr marL="6562" marR="6562" marT="6562" marB="0" anchor="ctr"/>
                </a:tc>
                <a:extLst>
                  <a:ext uri="{0D108BD9-81ED-4DB2-BD59-A6C34878D82A}">
                    <a16:rowId xmlns:a16="http://schemas.microsoft.com/office/drawing/2014/main" val="2078695040"/>
                  </a:ext>
                </a:extLst>
              </a:tr>
              <a:tr h="1042959">
                <a:tc>
                  <a:txBody>
                    <a:bodyPr/>
                    <a:lstStyle/>
                    <a:p>
                      <a:pPr algn="l" fontAlgn="ctr"/>
                      <a:r>
                        <a:rPr lang="ru-RU" sz="1050" u="none" strike="noStrike" dirty="0">
                          <a:effectLst/>
                        </a:rPr>
                        <a:t>Количество введенных в эксплуатацию объектов общего образования за счет бюджетных средств</a:t>
                      </a:r>
                      <a:endParaRPr lang="ru-RU" sz="1050" b="0" i="0" u="none" strike="noStrike" dirty="0">
                        <a:solidFill>
                          <a:srgbClr val="000000"/>
                        </a:solidFill>
                        <a:effectLst/>
                        <a:latin typeface="Arial" panose="020B0604020202020204" pitchFamily="34" charset="0"/>
                      </a:endParaRPr>
                    </a:p>
                  </a:txBody>
                  <a:tcPr marL="6562" marR="6562" marT="6562" marB="0" anchor="ctr"/>
                </a:tc>
                <a:tc>
                  <a:txBody>
                    <a:bodyPr/>
                    <a:lstStyle/>
                    <a:p>
                      <a:pPr algn="ctr" fontAlgn="ctr"/>
                      <a:r>
                        <a:rPr lang="ru-RU" sz="1050" u="none" strike="noStrike">
                          <a:effectLst/>
                        </a:rPr>
                        <a:t>Отраслевой приоритетный показатель</a:t>
                      </a:r>
                      <a:endParaRPr lang="ru-RU" sz="1050" b="0" i="0" u="none" strike="noStrike">
                        <a:solidFill>
                          <a:srgbClr val="000000"/>
                        </a:solidFill>
                        <a:effectLst/>
                        <a:latin typeface="Arial" panose="020B0604020202020204" pitchFamily="34" charset="0"/>
                      </a:endParaRPr>
                    </a:p>
                  </a:txBody>
                  <a:tcPr marL="6562" marR="6562" marT="6562" marB="0" anchor="ctr"/>
                </a:tc>
                <a:tc>
                  <a:txBody>
                    <a:bodyPr/>
                    <a:lstStyle/>
                    <a:p>
                      <a:pPr algn="ctr" fontAlgn="ctr"/>
                      <a:r>
                        <a:rPr lang="ru-RU" sz="1050" u="none" strike="noStrike">
                          <a:effectLst/>
                        </a:rPr>
                        <a:t>Единица</a:t>
                      </a:r>
                      <a:endParaRPr lang="ru-RU" sz="1050" b="0" i="0" u="none" strike="noStrike">
                        <a:solidFill>
                          <a:srgbClr val="000000"/>
                        </a:solidFill>
                        <a:effectLst/>
                        <a:latin typeface="Arial" panose="020B0604020202020204" pitchFamily="34" charset="0"/>
                      </a:endParaRPr>
                    </a:p>
                  </a:txBody>
                  <a:tcPr marL="6562" marR="6562" marT="6562" marB="0" anchor="ctr"/>
                </a:tc>
                <a:tc>
                  <a:txBody>
                    <a:bodyPr/>
                    <a:lstStyle/>
                    <a:p>
                      <a:pPr algn="ctr" fontAlgn="ctr"/>
                      <a:r>
                        <a:rPr lang="ru-RU" sz="1050" u="none" strike="noStrike">
                          <a:effectLst/>
                        </a:rPr>
                        <a:t>-</a:t>
                      </a:r>
                      <a:endParaRPr lang="ru-RU" sz="1050" b="0" i="0" u="none" strike="noStrike">
                        <a:solidFill>
                          <a:srgbClr val="000000"/>
                        </a:solidFill>
                        <a:effectLst/>
                        <a:latin typeface="Arial" panose="020B0604020202020204" pitchFamily="34" charset="0"/>
                      </a:endParaRPr>
                    </a:p>
                  </a:txBody>
                  <a:tcPr marL="6562" marR="6562" marT="6562" marB="0" anchor="ctr"/>
                </a:tc>
                <a:tc>
                  <a:txBody>
                    <a:bodyPr/>
                    <a:lstStyle/>
                    <a:p>
                      <a:pPr algn="ctr" fontAlgn="ctr"/>
                      <a:r>
                        <a:rPr lang="ru-RU" sz="1050" u="none" strike="noStrike">
                          <a:effectLst/>
                        </a:rPr>
                        <a:t>0</a:t>
                      </a:r>
                      <a:endParaRPr lang="ru-RU" sz="1050" b="0" i="0" u="none" strike="noStrike">
                        <a:solidFill>
                          <a:srgbClr val="000000"/>
                        </a:solidFill>
                        <a:effectLst/>
                        <a:latin typeface="Arial" panose="020B0604020202020204" pitchFamily="34" charset="0"/>
                      </a:endParaRPr>
                    </a:p>
                  </a:txBody>
                  <a:tcPr marL="6562" marR="6562" marT="6562" marB="0" anchor="ctr"/>
                </a:tc>
                <a:tc>
                  <a:txBody>
                    <a:bodyPr/>
                    <a:lstStyle/>
                    <a:p>
                      <a:pPr algn="ctr" fontAlgn="ctr"/>
                      <a:r>
                        <a:rPr lang="ru-RU" sz="1050" u="none" strike="noStrike" dirty="0">
                          <a:effectLst/>
                        </a:rPr>
                        <a:t>0</a:t>
                      </a:r>
                      <a:endParaRPr lang="ru-RU" sz="1050" b="0" i="0" u="none" strike="noStrike" dirty="0">
                        <a:solidFill>
                          <a:srgbClr val="000000"/>
                        </a:solidFill>
                        <a:effectLst/>
                        <a:latin typeface="Arial" panose="020B0604020202020204" pitchFamily="34" charset="0"/>
                      </a:endParaRPr>
                    </a:p>
                  </a:txBody>
                  <a:tcPr marL="6562" marR="6562" marT="6562" marB="0" anchor="ctr"/>
                </a:tc>
                <a:tc>
                  <a:txBody>
                    <a:bodyPr/>
                    <a:lstStyle/>
                    <a:p>
                      <a:pPr marL="0" algn="ctr" defTabSz="914400" rtl="0" eaLnBrk="1" fontAlgn="ctr" latinLnBrk="0" hangingPunct="1"/>
                      <a:r>
                        <a:rPr lang="ru-RU" sz="1050" u="none" strike="noStrike" kern="1200" dirty="0">
                          <a:solidFill>
                            <a:schemeClr val="dk1"/>
                          </a:solidFill>
                          <a:effectLst/>
                          <a:latin typeface="+mn-lt"/>
                          <a:ea typeface="+mn-ea"/>
                          <a:cs typeface="+mn-cs"/>
                        </a:rPr>
                        <a:t>0</a:t>
                      </a:r>
                    </a:p>
                  </a:txBody>
                  <a:tcPr marL="6562" marR="6562" marT="6562" marB="0" anchor="ctr"/>
                </a:tc>
                <a:tc>
                  <a:txBody>
                    <a:bodyPr/>
                    <a:lstStyle/>
                    <a:p>
                      <a:pPr algn="ctr" fontAlgn="ctr"/>
                      <a:r>
                        <a:rPr lang="ru-RU" sz="1050" b="0" i="0" u="none" strike="noStrike" dirty="0">
                          <a:solidFill>
                            <a:srgbClr val="000000"/>
                          </a:solidFill>
                          <a:effectLst/>
                          <a:latin typeface="Calibri" panose="020F0502020204030204" pitchFamily="34" charset="0"/>
                        </a:rPr>
                        <a:t>2</a:t>
                      </a:r>
                    </a:p>
                  </a:txBody>
                  <a:tcPr marL="6562" marR="6562" marT="6562" marB="0" anchor="ctr"/>
                </a:tc>
                <a:tc>
                  <a:txBody>
                    <a:bodyPr/>
                    <a:lstStyle/>
                    <a:p>
                      <a:pPr algn="ctr" fontAlgn="ctr"/>
                      <a:r>
                        <a:rPr lang="ru-RU" sz="1050" u="none" strike="noStrike" dirty="0">
                          <a:solidFill>
                            <a:schemeClr val="tx1"/>
                          </a:solidFill>
                          <a:effectLst/>
                        </a:rPr>
                        <a:t>1</a:t>
                      </a:r>
                      <a:endParaRPr lang="ru-RU" sz="1050" b="0" i="0" u="none" strike="noStrike" dirty="0">
                        <a:solidFill>
                          <a:schemeClr val="tx1"/>
                        </a:solidFill>
                        <a:effectLst/>
                        <a:latin typeface="Calibri" panose="020F0502020204030204" pitchFamily="34" charset="0"/>
                      </a:endParaRPr>
                    </a:p>
                  </a:txBody>
                  <a:tcPr marL="6562" marR="6562" marT="6562" marB="0" anchor="ctr"/>
                </a:tc>
                <a:extLst>
                  <a:ext uri="{0D108BD9-81ED-4DB2-BD59-A6C34878D82A}">
                    <a16:rowId xmlns:a16="http://schemas.microsoft.com/office/drawing/2014/main" val="714017209"/>
                  </a:ext>
                </a:extLst>
              </a:tr>
            </a:tbl>
          </a:graphicData>
        </a:graphic>
      </p:graphicFrame>
    </p:spTree>
    <p:extLst>
      <p:ext uri="{BB962C8B-B14F-4D97-AF65-F5344CB8AC3E}">
        <p14:creationId xmlns:p14="http://schemas.microsoft.com/office/powerpoint/2010/main" val="3479092060"/>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10E1DD2E-04DC-4BF3-8F0E-F61E1385D3F3}"/>
              </a:ext>
            </a:extLst>
          </p:cNvPr>
          <p:cNvSpPr>
            <a:spLocks noGrp="1"/>
          </p:cNvSpPr>
          <p:nvPr>
            <p:ph type="title"/>
          </p:nvPr>
        </p:nvSpPr>
        <p:spPr>
          <a:xfrm>
            <a:off x="914400" y="424651"/>
            <a:ext cx="11277600" cy="100450"/>
          </a:xfrm>
        </p:spPr>
        <p:txBody>
          <a:bodyPr>
            <a:noAutofit/>
          </a:bodyPr>
          <a:lstStyle/>
          <a:p>
            <a:pPr algn="ctr"/>
            <a:r>
              <a:rPr lang="ru-RU" sz="2000" dirty="0">
                <a:latin typeface="Century Gothic" panose="020B0502020202020204" pitchFamily="34" charset="0"/>
              </a:rPr>
              <a:t>Информация о расходах бюджета с учетом интересов целевых групп пользователей</a:t>
            </a:r>
            <a:br>
              <a:rPr lang="ru-RU" sz="2000" dirty="0">
                <a:latin typeface="Century Gothic" panose="020B0502020202020204" pitchFamily="34" charset="0"/>
              </a:rPr>
            </a:br>
            <a:endParaRPr lang="ru-RU" sz="2000" dirty="0">
              <a:latin typeface="Century Gothic" panose="020B0502020202020204" pitchFamily="34" charset="0"/>
            </a:endParaRPr>
          </a:p>
        </p:txBody>
      </p:sp>
      <p:sp>
        <p:nvSpPr>
          <p:cNvPr id="4" name="Номер слайда 3">
            <a:extLst>
              <a:ext uri="{FF2B5EF4-FFF2-40B4-BE49-F238E27FC236}">
                <a16:creationId xmlns:a16="http://schemas.microsoft.com/office/drawing/2014/main" id="{E2FAA489-1CE0-4C0C-9A6C-7C729AC97B1F}"/>
              </a:ext>
            </a:extLst>
          </p:cNvPr>
          <p:cNvSpPr>
            <a:spLocks noGrp="1"/>
          </p:cNvSpPr>
          <p:nvPr>
            <p:ph type="sldNum" sz="quarter" idx="12"/>
          </p:nvPr>
        </p:nvSpPr>
        <p:spPr>
          <a:xfrm>
            <a:off x="9448800" y="6492875"/>
            <a:ext cx="2743200" cy="365125"/>
          </a:xfrm>
        </p:spPr>
        <p:txBody>
          <a:bodyPr/>
          <a:lstStyle/>
          <a:p>
            <a:fld id="{E4EB6E89-BA87-4003-BD23-6BDF40F3EBED}" type="slidenum">
              <a:rPr lang="ru-RU" smtClean="0"/>
              <a:pPr/>
              <a:t>77</a:t>
            </a:fld>
            <a:endParaRPr lang="ru-RU" dirty="0"/>
          </a:p>
        </p:txBody>
      </p:sp>
      <p:graphicFrame>
        <p:nvGraphicFramePr>
          <p:cNvPr id="5" name="Объект 4">
            <a:extLst>
              <a:ext uri="{FF2B5EF4-FFF2-40B4-BE49-F238E27FC236}">
                <a16:creationId xmlns:a16="http://schemas.microsoft.com/office/drawing/2014/main" id="{ED4622CF-814C-486A-A552-AFC5897A3757}"/>
              </a:ext>
            </a:extLst>
          </p:cNvPr>
          <p:cNvGraphicFramePr>
            <a:graphicFrameLocks/>
          </p:cNvGraphicFramePr>
          <p:nvPr>
            <p:extLst>
              <p:ext uri="{D42A27DB-BD31-4B8C-83A1-F6EECF244321}">
                <p14:modId xmlns:p14="http://schemas.microsoft.com/office/powerpoint/2010/main" val="551912496"/>
              </p:ext>
            </p:extLst>
          </p:nvPr>
        </p:nvGraphicFramePr>
        <p:xfrm>
          <a:off x="534155" y="789776"/>
          <a:ext cx="11411008" cy="5629670"/>
        </p:xfrm>
        <a:graphic>
          <a:graphicData uri="http://schemas.openxmlformats.org/drawingml/2006/table">
            <a:tbl>
              <a:tblPr>
                <a:tableStyleId>{8A107856-5554-42FB-B03E-39F5DBC370BA}</a:tableStyleId>
              </a:tblPr>
              <a:tblGrid>
                <a:gridCol w="247578">
                  <a:extLst>
                    <a:ext uri="{9D8B030D-6E8A-4147-A177-3AD203B41FA5}">
                      <a16:colId xmlns:a16="http://schemas.microsoft.com/office/drawing/2014/main" val="3173738563"/>
                    </a:ext>
                  </a:extLst>
                </a:gridCol>
                <a:gridCol w="2844757">
                  <a:extLst>
                    <a:ext uri="{9D8B030D-6E8A-4147-A177-3AD203B41FA5}">
                      <a16:colId xmlns:a16="http://schemas.microsoft.com/office/drawing/2014/main" val="1175069003"/>
                    </a:ext>
                  </a:extLst>
                </a:gridCol>
                <a:gridCol w="1190861">
                  <a:extLst>
                    <a:ext uri="{9D8B030D-6E8A-4147-A177-3AD203B41FA5}">
                      <a16:colId xmlns:a16="http://schemas.microsoft.com/office/drawing/2014/main" val="2359325872"/>
                    </a:ext>
                  </a:extLst>
                </a:gridCol>
                <a:gridCol w="739832">
                  <a:extLst>
                    <a:ext uri="{9D8B030D-6E8A-4147-A177-3AD203B41FA5}">
                      <a16:colId xmlns:a16="http://schemas.microsoft.com/office/drawing/2014/main" val="3513692141"/>
                    </a:ext>
                  </a:extLst>
                </a:gridCol>
                <a:gridCol w="4214553">
                  <a:extLst>
                    <a:ext uri="{9D8B030D-6E8A-4147-A177-3AD203B41FA5}">
                      <a16:colId xmlns:a16="http://schemas.microsoft.com/office/drawing/2014/main" val="2406719285"/>
                    </a:ext>
                  </a:extLst>
                </a:gridCol>
                <a:gridCol w="706582">
                  <a:extLst>
                    <a:ext uri="{9D8B030D-6E8A-4147-A177-3AD203B41FA5}">
                      <a16:colId xmlns:a16="http://schemas.microsoft.com/office/drawing/2014/main" val="154824804"/>
                    </a:ext>
                  </a:extLst>
                </a:gridCol>
                <a:gridCol w="748145">
                  <a:extLst>
                    <a:ext uri="{9D8B030D-6E8A-4147-A177-3AD203B41FA5}">
                      <a16:colId xmlns:a16="http://schemas.microsoft.com/office/drawing/2014/main" val="1561384155"/>
                    </a:ext>
                  </a:extLst>
                </a:gridCol>
                <a:gridCol w="718700">
                  <a:extLst>
                    <a:ext uri="{9D8B030D-6E8A-4147-A177-3AD203B41FA5}">
                      <a16:colId xmlns:a16="http://schemas.microsoft.com/office/drawing/2014/main" val="3694796067"/>
                    </a:ext>
                  </a:extLst>
                </a:gridCol>
              </a:tblGrid>
              <a:tr h="467163">
                <a:tc>
                  <a:txBody>
                    <a:bodyPr/>
                    <a:lstStyle/>
                    <a:p>
                      <a:pPr algn="ctr" fontAlgn="b"/>
                      <a:r>
                        <a:rPr lang="ru-RU" sz="1000" b="1" u="none" strike="noStrike" dirty="0">
                          <a:solidFill>
                            <a:schemeClr val="tx1"/>
                          </a:solidFill>
                          <a:effectLst/>
                          <a:latin typeface="+mn-lt"/>
                        </a:rPr>
                        <a:t>№</a:t>
                      </a:r>
                      <a:endParaRPr lang="ru-RU" sz="1000" b="1" i="0" u="none" strike="noStrike" dirty="0">
                        <a:solidFill>
                          <a:schemeClr val="tx1"/>
                        </a:solidFill>
                        <a:effectLst/>
                        <a:latin typeface="+mn-lt"/>
                      </a:endParaRPr>
                    </a:p>
                  </a:txBody>
                  <a:tcPr marL="2378" marR="2378" marT="2378" marB="0" anchor="ctr"/>
                </a:tc>
                <a:tc>
                  <a:txBody>
                    <a:bodyPr/>
                    <a:lstStyle/>
                    <a:p>
                      <a:pPr algn="ctr" fontAlgn="b"/>
                      <a:r>
                        <a:rPr lang="ru-RU" sz="1000" b="1" u="none" strike="noStrike" dirty="0">
                          <a:solidFill>
                            <a:schemeClr val="tx1"/>
                          </a:solidFill>
                          <a:effectLst/>
                          <a:latin typeface="+mn-lt"/>
                        </a:rPr>
                        <a:t>Наименование мер социальной поддержки</a:t>
                      </a:r>
                      <a:endParaRPr lang="ru-RU" sz="1000" b="1" i="0" u="none" strike="noStrike" dirty="0">
                        <a:solidFill>
                          <a:schemeClr val="tx1"/>
                        </a:solidFill>
                        <a:effectLst/>
                        <a:latin typeface="+mn-lt"/>
                      </a:endParaRPr>
                    </a:p>
                  </a:txBody>
                  <a:tcPr marL="2378" marR="2378" marT="2378" marB="0" anchor="ct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endParaRPr lang="ru-RU" sz="1000" b="1" i="0" u="none" strike="noStrike" dirty="0">
                        <a:solidFill>
                          <a:schemeClr val="tx1"/>
                        </a:solidFill>
                        <a:effectLst/>
                        <a:latin typeface="+mn-lt"/>
                      </a:endParaRPr>
                    </a:p>
                    <a:p>
                      <a:pPr marL="0" marR="0" lvl="0" indent="0" algn="ctr" defTabSz="914400" rtl="0" eaLnBrk="1" fontAlgn="b" latinLnBrk="0" hangingPunct="1">
                        <a:lnSpc>
                          <a:spcPct val="100000"/>
                        </a:lnSpc>
                        <a:spcBef>
                          <a:spcPts val="0"/>
                        </a:spcBef>
                        <a:spcAft>
                          <a:spcPts val="0"/>
                        </a:spcAft>
                        <a:buClrTx/>
                        <a:buSzTx/>
                        <a:buFontTx/>
                        <a:buNone/>
                        <a:tabLst/>
                        <a:defRPr/>
                      </a:pPr>
                      <a:r>
                        <a:rPr lang="en-US" sz="1000" b="1" i="0" u="none" strike="noStrike" dirty="0">
                          <a:solidFill>
                            <a:schemeClr val="tx1"/>
                          </a:solidFill>
                          <a:effectLst/>
                          <a:latin typeface="+mn-lt"/>
                        </a:rPr>
                        <a:t>Ц</a:t>
                      </a:r>
                      <a:r>
                        <a:rPr lang="ru-RU" sz="1000" b="1" i="0" u="none" strike="noStrike" dirty="0">
                          <a:solidFill>
                            <a:schemeClr val="tx1"/>
                          </a:solidFill>
                          <a:effectLst/>
                          <a:latin typeface="+mn-lt"/>
                        </a:rPr>
                        <a:t>е</a:t>
                      </a:r>
                      <a:r>
                        <a:rPr lang="en-US" sz="1000" b="1" i="0" u="none" strike="noStrike" dirty="0">
                          <a:solidFill>
                            <a:schemeClr val="tx1"/>
                          </a:solidFill>
                          <a:effectLst/>
                          <a:latin typeface="+mn-lt"/>
                        </a:rPr>
                        <a:t>л</a:t>
                      </a:r>
                      <a:r>
                        <a:rPr lang="ru-RU" sz="1000" b="1" i="0" u="none" strike="noStrike" dirty="0">
                          <a:solidFill>
                            <a:schemeClr val="tx1"/>
                          </a:solidFill>
                          <a:effectLst/>
                          <a:latin typeface="+mn-lt"/>
                        </a:rPr>
                        <a:t>е</a:t>
                      </a:r>
                      <a:r>
                        <a:rPr lang="en-US" sz="1000" b="1" i="0" u="none" strike="noStrike" dirty="0">
                          <a:solidFill>
                            <a:schemeClr val="tx1"/>
                          </a:solidFill>
                          <a:effectLst/>
                          <a:latin typeface="+mn-lt"/>
                        </a:rPr>
                        <a:t>в</a:t>
                      </a:r>
                      <a:r>
                        <a:rPr lang="ru-RU" sz="1000" b="1" i="0" u="none" strike="noStrike" dirty="0">
                          <a:solidFill>
                            <a:schemeClr val="tx1"/>
                          </a:solidFill>
                          <a:effectLst/>
                          <a:latin typeface="+mn-lt"/>
                        </a:rPr>
                        <a:t>а</a:t>
                      </a:r>
                      <a:r>
                        <a:rPr lang="en-US" sz="1000" b="1" i="0" u="none" strike="noStrike" dirty="0">
                          <a:solidFill>
                            <a:schemeClr val="tx1"/>
                          </a:solidFill>
                          <a:effectLst/>
                          <a:latin typeface="+mn-lt"/>
                        </a:rPr>
                        <a:t>я </a:t>
                      </a:r>
                      <a:r>
                        <a:rPr lang="ru-RU" sz="1000" b="1" i="0" u="none" strike="noStrike" dirty="0">
                          <a:solidFill>
                            <a:schemeClr val="tx1"/>
                          </a:solidFill>
                          <a:effectLst/>
                          <a:latin typeface="+mn-lt"/>
                        </a:rPr>
                        <a:t>г</a:t>
                      </a:r>
                      <a:r>
                        <a:rPr lang="en-US" sz="1000" b="1" i="0" u="none" strike="noStrike" dirty="0">
                          <a:solidFill>
                            <a:schemeClr val="tx1"/>
                          </a:solidFill>
                          <a:effectLst/>
                          <a:latin typeface="+mn-lt"/>
                        </a:rPr>
                        <a:t>р</a:t>
                      </a:r>
                      <a:r>
                        <a:rPr lang="ru-RU" sz="1000" b="1" i="0" u="none" strike="noStrike" dirty="0">
                          <a:solidFill>
                            <a:schemeClr val="tx1"/>
                          </a:solidFill>
                          <a:effectLst/>
                          <a:latin typeface="+mn-lt"/>
                        </a:rPr>
                        <a:t>у</a:t>
                      </a:r>
                      <a:r>
                        <a:rPr lang="en-US" sz="1000" b="1" i="0" u="none" strike="noStrike" dirty="0">
                          <a:solidFill>
                            <a:schemeClr val="tx1"/>
                          </a:solidFill>
                          <a:effectLst/>
                          <a:latin typeface="+mn-lt"/>
                        </a:rPr>
                        <a:t>п</a:t>
                      </a:r>
                      <a:r>
                        <a:rPr lang="ru-RU" sz="1000" b="1" i="0" u="none" strike="noStrike" dirty="0">
                          <a:solidFill>
                            <a:schemeClr val="tx1"/>
                          </a:solidFill>
                          <a:effectLst/>
                          <a:latin typeface="+mn-lt"/>
                        </a:rPr>
                        <a:t>п</a:t>
                      </a:r>
                      <a:r>
                        <a:rPr lang="en-US" sz="1000" b="1" i="0" u="none" strike="noStrike" dirty="0">
                          <a:solidFill>
                            <a:schemeClr val="tx1"/>
                          </a:solidFill>
                          <a:effectLst/>
                          <a:latin typeface="+mn-lt"/>
                        </a:rPr>
                        <a:t>а</a:t>
                      </a:r>
                      <a:endParaRPr lang="ru-RU" sz="1000" b="1" i="0" u="none" strike="noStrike" dirty="0">
                        <a:solidFill>
                          <a:schemeClr val="tx1"/>
                        </a:solidFill>
                        <a:effectLst/>
                        <a:latin typeface="+mn-lt"/>
                      </a:endParaRPr>
                    </a:p>
                    <a:p>
                      <a:pPr algn="ctr" fontAlgn="b"/>
                      <a:endParaRPr lang="ru-RU" sz="1000" b="1" i="0" u="none" strike="noStrike" dirty="0">
                        <a:solidFill>
                          <a:schemeClr val="tx1"/>
                        </a:solidFill>
                        <a:effectLst/>
                        <a:latin typeface="+mn-lt"/>
                      </a:endParaRPr>
                    </a:p>
                  </a:txBody>
                  <a:tcPr marL="2378" marR="2378" marT="2378" marB="0" anchor="ctr"/>
                </a:tc>
                <a:tc>
                  <a:txBody>
                    <a:bodyPr/>
                    <a:lstStyle/>
                    <a:p>
                      <a:pPr algn="ctr" fontAlgn="b"/>
                      <a:r>
                        <a:rPr lang="ru-RU" sz="1000" b="1" i="0" u="none" strike="noStrike" dirty="0">
                          <a:solidFill>
                            <a:schemeClr val="tx1"/>
                          </a:solidFill>
                          <a:effectLst/>
                          <a:latin typeface="+mn-lt"/>
                        </a:rPr>
                        <a:t>Численность представителей целевой группы (чел.)</a:t>
                      </a:r>
                    </a:p>
                  </a:txBody>
                  <a:tcPr marL="2378" marR="2378" marT="2378" marB="0" anchor="ct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endParaRPr lang="ru-RU" sz="1000" b="1" i="0" u="none" strike="noStrike" dirty="0">
                        <a:solidFill>
                          <a:schemeClr val="tx1"/>
                        </a:solidFill>
                        <a:effectLst/>
                        <a:latin typeface="+mn-lt"/>
                      </a:endParaRPr>
                    </a:p>
                    <a:p>
                      <a:pPr marL="0" marR="0" lvl="0" indent="0" algn="ctr" defTabSz="914400" rtl="0" eaLnBrk="1" fontAlgn="b" latinLnBrk="0" hangingPunct="1">
                        <a:lnSpc>
                          <a:spcPct val="100000"/>
                        </a:lnSpc>
                        <a:spcBef>
                          <a:spcPts val="0"/>
                        </a:spcBef>
                        <a:spcAft>
                          <a:spcPts val="0"/>
                        </a:spcAft>
                        <a:buClrTx/>
                        <a:buSzTx/>
                        <a:buFontTx/>
                        <a:buNone/>
                        <a:tabLst/>
                        <a:defRPr/>
                      </a:pPr>
                      <a:r>
                        <a:rPr lang="ru-RU" sz="1000" b="1" i="0" u="none" strike="noStrike" dirty="0">
                          <a:solidFill>
                            <a:schemeClr val="tx1"/>
                          </a:solidFill>
                          <a:effectLst/>
                          <a:latin typeface="+mn-lt"/>
                        </a:rPr>
                        <a:t>Нормативный правовой акт</a:t>
                      </a:r>
                    </a:p>
                    <a:p>
                      <a:pPr algn="ctr" fontAlgn="b"/>
                      <a:endParaRPr lang="ru-RU" sz="1000" b="1" i="0" u="none" strike="noStrike" dirty="0">
                        <a:solidFill>
                          <a:schemeClr val="tx1"/>
                        </a:solidFill>
                        <a:effectLst/>
                        <a:latin typeface="+mn-lt"/>
                      </a:endParaRPr>
                    </a:p>
                  </a:txBody>
                  <a:tcPr marL="2378" marR="2378" marT="2378" marB="0" anchor="ctr"/>
                </a:tc>
                <a:tc>
                  <a:txBody>
                    <a:bodyPr/>
                    <a:lstStyle/>
                    <a:p>
                      <a:pPr algn="ctr" fontAlgn="b"/>
                      <a:r>
                        <a:rPr lang="ru-RU" sz="1000" b="1" u="none" strike="noStrike" dirty="0">
                          <a:solidFill>
                            <a:schemeClr val="tx1"/>
                          </a:solidFill>
                          <a:effectLst/>
                          <a:latin typeface="+mn-lt"/>
                        </a:rPr>
                        <a:t>Плановые значения на 2023 год (</a:t>
                      </a:r>
                      <a:r>
                        <a:rPr lang="ru-RU" sz="1000" b="1" u="none" strike="noStrike" dirty="0" err="1">
                          <a:solidFill>
                            <a:schemeClr val="tx1"/>
                          </a:solidFill>
                          <a:effectLst/>
                          <a:latin typeface="+mn-lt"/>
                        </a:rPr>
                        <a:t>тыс.руб</a:t>
                      </a:r>
                      <a:r>
                        <a:rPr lang="ru-RU" sz="1000" b="1" u="none" strike="noStrike" dirty="0">
                          <a:solidFill>
                            <a:schemeClr val="tx1"/>
                          </a:solidFill>
                          <a:effectLst/>
                          <a:latin typeface="+mn-lt"/>
                        </a:rPr>
                        <a:t>.)</a:t>
                      </a:r>
                      <a:endParaRPr lang="ru-RU" sz="1000" b="1" i="0" u="none" strike="noStrike" dirty="0">
                        <a:solidFill>
                          <a:schemeClr val="tx1"/>
                        </a:solidFill>
                        <a:effectLst/>
                        <a:latin typeface="+mn-lt"/>
                      </a:endParaRPr>
                    </a:p>
                  </a:txBody>
                  <a:tcPr marL="2378" marR="2378" marT="2378" marB="0" anchor="ct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kumimoji="0" lang="ru-RU" sz="1000" b="1" i="0" u="none" strike="noStrike" kern="1200" cap="none" spc="0" normalizeH="0" baseline="0" noProof="0" dirty="0">
                          <a:ln>
                            <a:noFill/>
                          </a:ln>
                          <a:solidFill>
                            <a:schemeClr val="tx1"/>
                          </a:solidFill>
                          <a:effectLst/>
                          <a:uLnTx/>
                          <a:uFillTx/>
                          <a:latin typeface="+mn-lt"/>
                          <a:ea typeface="+mn-ea"/>
                          <a:cs typeface="+mn-cs"/>
                        </a:rPr>
                        <a:t>Плановые значения на </a:t>
                      </a:r>
                    </a:p>
                    <a:p>
                      <a:pPr marL="0" marR="0" lvl="0" indent="0" algn="ctr" defTabSz="914400" rtl="0" eaLnBrk="1" fontAlgn="b" latinLnBrk="0" hangingPunct="1">
                        <a:lnSpc>
                          <a:spcPct val="100000"/>
                        </a:lnSpc>
                        <a:spcBef>
                          <a:spcPts val="0"/>
                        </a:spcBef>
                        <a:spcAft>
                          <a:spcPts val="0"/>
                        </a:spcAft>
                        <a:buClrTx/>
                        <a:buSzTx/>
                        <a:buFontTx/>
                        <a:buNone/>
                        <a:tabLst/>
                        <a:defRPr/>
                      </a:pPr>
                      <a:r>
                        <a:rPr kumimoji="0" lang="ru-RU" sz="1000" b="1" i="0" u="none" strike="noStrike" kern="1200" cap="none" spc="0" normalizeH="0" baseline="0" noProof="0" dirty="0">
                          <a:ln>
                            <a:noFill/>
                          </a:ln>
                          <a:solidFill>
                            <a:schemeClr val="tx1"/>
                          </a:solidFill>
                          <a:effectLst/>
                          <a:uLnTx/>
                          <a:uFillTx/>
                          <a:latin typeface="+mn-lt"/>
                          <a:ea typeface="+mn-ea"/>
                          <a:cs typeface="+mn-cs"/>
                        </a:rPr>
                        <a:t>2024 год (</a:t>
                      </a:r>
                      <a:r>
                        <a:rPr kumimoji="0" lang="ru-RU" sz="1000" b="1" i="0" u="none" strike="noStrike" kern="1200" cap="none" spc="0" normalizeH="0" baseline="0" noProof="0" dirty="0" err="1">
                          <a:ln>
                            <a:noFill/>
                          </a:ln>
                          <a:solidFill>
                            <a:schemeClr val="tx1"/>
                          </a:solidFill>
                          <a:effectLst/>
                          <a:uLnTx/>
                          <a:uFillTx/>
                          <a:latin typeface="+mn-lt"/>
                          <a:ea typeface="+mn-ea"/>
                          <a:cs typeface="+mn-cs"/>
                        </a:rPr>
                        <a:t>тыс.руб</a:t>
                      </a:r>
                      <a:r>
                        <a:rPr kumimoji="0" lang="ru-RU" sz="1000" b="1" i="0" u="none" strike="noStrike" kern="1200" cap="none" spc="0" normalizeH="0" baseline="0" noProof="0" dirty="0">
                          <a:ln>
                            <a:noFill/>
                          </a:ln>
                          <a:solidFill>
                            <a:schemeClr val="tx1"/>
                          </a:solidFill>
                          <a:effectLst/>
                          <a:uLnTx/>
                          <a:uFillTx/>
                          <a:latin typeface="+mn-lt"/>
                          <a:ea typeface="+mn-ea"/>
                          <a:cs typeface="+mn-cs"/>
                        </a:rPr>
                        <a:t>.)</a:t>
                      </a:r>
                    </a:p>
                  </a:txBody>
                  <a:tcPr marL="2378" marR="2378" marT="2378" marB="0" anchor="ct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kumimoji="0" lang="ru-RU" sz="1000" b="1" i="0" u="none" strike="noStrike" kern="1200" cap="none" spc="0" normalizeH="0" baseline="0" noProof="0" dirty="0">
                          <a:ln>
                            <a:noFill/>
                          </a:ln>
                          <a:solidFill>
                            <a:schemeClr val="tx1"/>
                          </a:solidFill>
                          <a:effectLst/>
                          <a:uLnTx/>
                          <a:uFillTx/>
                          <a:latin typeface="+mn-lt"/>
                          <a:ea typeface="+mn-ea"/>
                          <a:cs typeface="+mn-cs"/>
                        </a:rPr>
                        <a:t>Плановые значения на </a:t>
                      </a:r>
                    </a:p>
                    <a:p>
                      <a:pPr marL="0" marR="0" lvl="0" indent="0" algn="ctr" defTabSz="914400" rtl="0" eaLnBrk="1" fontAlgn="b" latinLnBrk="0" hangingPunct="1">
                        <a:lnSpc>
                          <a:spcPct val="100000"/>
                        </a:lnSpc>
                        <a:spcBef>
                          <a:spcPts val="0"/>
                        </a:spcBef>
                        <a:spcAft>
                          <a:spcPts val="0"/>
                        </a:spcAft>
                        <a:buClrTx/>
                        <a:buSzTx/>
                        <a:buFontTx/>
                        <a:buNone/>
                        <a:tabLst/>
                        <a:defRPr/>
                      </a:pPr>
                      <a:r>
                        <a:rPr kumimoji="0" lang="ru-RU" sz="1000" b="1" i="0" u="none" strike="noStrike" kern="1200" cap="none" spc="0" normalizeH="0" baseline="0" noProof="0" dirty="0">
                          <a:ln>
                            <a:noFill/>
                          </a:ln>
                          <a:solidFill>
                            <a:schemeClr val="tx1"/>
                          </a:solidFill>
                          <a:effectLst/>
                          <a:uLnTx/>
                          <a:uFillTx/>
                          <a:latin typeface="+mn-lt"/>
                          <a:ea typeface="+mn-ea"/>
                          <a:cs typeface="+mn-cs"/>
                        </a:rPr>
                        <a:t>2025 год (</a:t>
                      </a:r>
                      <a:r>
                        <a:rPr kumimoji="0" lang="ru-RU" sz="1000" b="1" i="0" u="none" strike="noStrike" kern="1200" cap="none" spc="0" normalizeH="0" baseline="0" noProof="0" dirty="0" err="1">
                          <a:ln>
                            <a:noFill/>
                          </a:ln>
                          <a:solidFill>
                            <a:schemeClr val="tx1"/>
                          </a:solidFill>
                          <a:effectLst/>
                          <a:uLnTx/>
                          <a:uFillTx/>
                          <a:latin typeface="+mn-lt"/>
                          <a:ea typeface="+mn-ea"/>
                          <a:cs typeface="+mn-cs"/>
                        </a:rPr>
                        <a:t>тыс.руб</a:t>
                      </a:r>
                      <a:r>
                        <a:rPr kumimoji="0" lang="ru-RU" sz="1000" b="1" i="0" u="none" strike="noStrike" kern="1200" cap="none" spc="0" normalizeH="0" baseline="0" noProof="0" dirty="0">
                          <a:ln>
                            <a:noFill/>
                          </a:ln>
                          <a:solidFill>
                            <a:schemeClr val="tx1"/>
                          </a:solidFill>
                          <a:effectLst/>
                          <a:uLnTx/>
                          <a:uFillTx/>
                          <a:latin typeface="+mn-lt"/>
                          <a:ea typeface="+mn-ea"/>
                          <a:cs typeface="+mn-cs"/>
                        </a:rPr>
                        <a:t>.)</a:t>
                      </a:r>
                    </a:p>
                  </a:txBody>
                  <a:tcPr marL="2378" marR="2378" marT="2378" marB="0" anchor="ctr"/>
                </a:tc>
                <a:extLst>
                  <a:ext uri="{0D108BD9-81ED-4DB2-BD59-A6C34878D82A}">
                    <a16:rowId xmlns:a16="http://schemas.microsoft.com/office/drawing/2014/main" val="1699384114"/>
                  </a:ext>
                </a:extLst>
              </a:tr>
              <a:tr h="1416261">
                <a:tc>
                  <a:txBody>
                    <a:bodyPr/>
                    <a:lstStyle/>
                    <a:p>
                      <a:pPr marL="0" algn="ctr" defTabSz="914400" rtl="0" eaLnBrk="1" fontAlgn="b" latinLnBrk="0" hangingPunct="1"/>
                      <a:r>
                        <a:rPr lang="ru-RU" sz="1000" b="0" i="0" u="none" strike="noStrike" kern="1200" dirty="0">
                          <a:solidFill>
                            <a:schemeClr val="tx1"/>
                          </a:solidFill>
                          <a:effectLst/>
                          <a:latin typeface="+mn-lt"/>
                          <a:ea typeface="+mn-ea"/>
                          <a:cs typeface="+mn-cs"/>
                        </a:rPr>
                        <a:t>1</a:t>
                      </a:r>
                    </a:p>
                  </a:txBody>
                  <a:tcPr marL="2378" marR="2378" marT="2378" marB="0" anchor="ctr"/>
                </a:tc>
                <a:tc>
                  <a:txBody>
                    <a:bodyPr/>
                    <a:lstStyle/>
                    <a:p>
                      <a:pPr marL="0" algn="l" defTabSz="914400" rtl="0" eaLnBrk="1" fontAlgn="b" latinLnBrk="0" hangingPunct="1"/>
                      <a:r>
                        <a:rPr lang="ru-RU" sz="1000" b="0" i="0" u="none" strike="noStrike" kern="1200" dirty="0">
                          <a:solidFill>
                            <a:schemeClr val="tx1"/>
                          </a:solidFill>
                          <a:effectLst/>
                          <a:latin typeface="+mn-lt"/>
                          <a:ea typeface="+mn-ea"/>
                          <a:cs typeface="+mn-cs"/>
                        </a:rPr>
                        <a:t>Выплата стипендии студентам  и ординаторам, обучающимся по целевому направлению</a:t>
                      </a:r>
                    </a:p>
                  </a:txBody>
                  <a:tcPr marL="2378" marR="2378" marT="2378" marB="0" anchor="ct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ru-RU" sz="1000" b="0" i="0" u="none" strike="noStrike" kern="1200" dirty="0">
                          <a:solidFill>
                            <a:schemeClr val="tx1"/>
                          </a:solidFill>
                          <a:effectLst/>
                          <a:latin typeface="+mn-lt"/>
                          <a:ea typeface="+mn-ea"/>
                          <a:cs typeface="+mn-cs"/>
                        </a:rPr>
                        <a:t>Студенты</a:t>
                      </a:r>
                    </a:p>
                  </a:txBody>
                  <a:tcPr marL="2378" marR="2378" marT="2378" marB="0" anchor="ctr"/>
                </a:tc>
                <a:tc>
                  <a:txBody>
                    <a:bodyPr/>
                    <a:lstStyle/>
                    <a:p>
                      <a:pPr marL="0" algn="ctr" defTabSz="914400" rtl="0" eaLnBrk="1" fontAlgn="b" latinLnBrk="0" hangingPunct="1"/>
                      <a:r>
                        <a:rPr lang="ru-RU" sz="1000" b="0" i="0" u="none" strike="noStrike" kern="1200" dirty="0">
                          <a:solidFill>
                            <a:schemeClr val="tx1"/>
                          </a:solidFill>
                          <a:effectLst/>
                          <a:latin typeface="+mn-lt"/>
                          <a:ea typeface="+mn-ea"/>
                          <a:cs typeface="+mn-cs"/>
                        </a:rPr>
                        <a:t>10</a:t>
                      </a:r>
                    </a:p>
                  </a:txBody>
                  <a:tcPr marL="2378" marR="2378" marT="2378" marB="0" anchor="ct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ru-RU" sz="1000" kern="1200" dirty="0">
                          <a:solidFill>
                            <a:schemeClr val="dk1"/>
                          </a:solidFill>
                          <a:latin typeface="+mn-lt"/>
                          <a:ea typeface="+mn-ea"/>
                          <a:cs typeface="+mn-cs"/>
                        </a:rPr>
                        <a:t>Решение Совета депутатов города Долгопрудного от 16.02.2022 № 11-нр «Об утверждении Положения о дополнительных мерах социальной поддержки отдельных категорий граждан в городском округе Долгопрудный Московской области», </a:t>
                      </a:r>
                      <a:r>
                        <a:rPr lang="ru-RU" sz="1000" b="0" i="0" u="none" strike="noStrike" kern="1200" dirty="0">
                          <a:solidFill>
                            <a:schemeClr val="tx1"/>
                          </a:solidFill>
                          <a:effectLst/>
                          <a:latin typeface="+mn-lt"/>
                          <a:ea typeface="+mn-ea"/>
                          <a:cs typeface="+mn-cs"/>
                        </a:rPr>
                        <a:t>постановление администрации города Долгопрудного от 06.06.2018 № 345-ПА/н (в редакции от 14.06. 2022 №338-ПА/н) «Об утверждении Порядка выплаты стипендии студентам и ординаторам в период обучения по целевому направлению Государственного бюджетного учреждения здравоохранения Московской области «</a:t>
                      </a:r>
                      <a:r>
                        <a:rPr lang="ru-RU" sz="1000" b="0" i="0" u="none" strike="noStrike" kern="1200" dirty="0" err="1">
                          <a:solidFill>
                            <a:schemeClr val="tx1"/>
                          </a:solidFill>
                          <a:effectLst/>
                          <a:latin typeface="+mn-lt"/>
                          <a:ea typeface="+mn-ea"/>
                          <a:cs typeface="+mn-cs"/>
                        </a:rPr>
                        <a:t>Долгопрудненская</a:t>
                      </a:r>
                      <a:r>
                        <a:rPr lang="ru-RU" sz="1000" b="0" i="0" u="none" strike="noStrike" kern="1200" dirty="0">
                          <a:solidFill>
                            <a:schemeClr val="tx1"/>
                          </a:solidFill>
                          <a:effectLst/>
                          <a:latin typeface="+mn-lt"/>
                          <a:ea typeface="+mn-ea"/>
                          <a:cs typeface="+mn-cs"/>
                        </a:rPr>
                        <a:t> центральная городская больница» </a:t>
                      </a:r>
                      <a:endParaRPr lang="ru-RU" sz="1000" b="0" i="0" u="none" strike="noStrike" dirty="0">
                        <a:solidFill>
                          <a:schemeClr val="tx1"/>
                        </a:solidFill>
                        <a:effectLst/>
                        <a:latin typeface="+mn-lt"/>
                      </a:endParaRPr>
                    </a:p>
                  </a:txBody>
                  <a:tcPr marL="2378" marR="2378" marT="2378" marB="0" anchor="ctr"/>
                </a:tc>
                <a:tc>
                  <a:txBody>
                    <a:bodyPr/>
                    <a:lstStyle/>
                    <a:p>
                      <a:pPr algn="ctr" fontAlgn="t"/>
                      <a:r>
                        <a:rPr lang="ru-RU" sz="1000" b="0" i="0" u="none" strike="noStrike" dirty="0">
                          <a:solidFill>
                            <a:schemeClr val="tx1"/>
                          </a:solidFill>
                          <a:effectLst/>
                          <a:latin typeface="+mn-lt"/>
                        </a:rPr>
                        <a:t>144,00</a:t>
                      </a:r>
                    </a:p>
                  </a:txBody>
                  <a:tcPr marL="8313" marR="8313" marT="8313" marB="0" anchor="ctr"/>
                </a:tc>
                <a:tc>
                  <a:txBody>
                    <a:bodyPr/>
                    <a:lstStyle/>
                    <a:p>
                      <a:pPr algn="ctr" fontAlgn="t"/>
                      <a:r>
                        <a:rPr lang="ru-RU" sz="1000" b="0" i="0" u="none" strike="noStrike" dirty="0">
                          <a:solidFill>
                            <a:schemeClr val="tx1"/>
                          </a:solidFill>
                          <a:effectLst/>
                          <a:latin typeface="+mn-lt"/>
                        </a:rPr>
                        <a:t>144,00</a:t>
                      </a:r>
                    </a:p>
                  </a:txBody>
                  <a:tcPr marL="8313" marR="8313" marT="8313" marB="0" anchor="ctr"/>
                </a:tc>
                <a:tc>
                  <a:txBody>
                    <a:bodyPr/>
                    <a:lstStyle/>
                    <a:p>
                      <a:pPr algn="ctr" fontAlgn="t"/>
                      <a:r>
                        <a:rPr lang="ru-RU" sz="1000" b="0" i="0" u="none" strike="noStrike" dirty="0">
                          <a:solidFill>
                            <a:schemeClr val="tx1"/>
                          </a:solidFill>
                          <a:effectLst/>
                          <a:latin typeface="+mn-lt"/>
                        </a:rPr>
                        <a:t>144,00</a:t>
                      </a:r>
                    </a:p>
                  </a:txBody>
                  <a:tcPr marL="8313" marR="8313" marT="8313" marB="0" anchor="ctr"/>
                </a:tc>
                <a:extLst>
                  <a:ext uri="{0D108BD9-81ED-4DB2-BD59-A6C34878D82A}">
                    <a16:rowId xmlns:a16="http://schemas.microsoft.com/office/drawing/2014/main" val="318347590"/>
                  </a:ext>
                </a:extLst>
              </a:tr>
              <a:tr h="444967">
                <a:tc>
                  <a:txBody>
                    <a:bodyPr/>
                    <a:lstStyle/>
                    <a:p>
                      <a:pPr algn="ctr" fontAlgn="b"/>
                      <a:r>
                        <a:rPr lang="ru-RU" sz="1000" b="0" i="0" u="none" strike="noStrike" dirty="0">
                          <a:solidFill>
                            <a:schemeClr val="tx1"/>
                          </a:solidFill>
                          <a:effectLst/>
                          <a:latin typeface="+mn-lt"/>
                        </a:rPr>
                        <a:t>2</a:t>
                      </a:r>
                    </a:p>
                  </a:txBody>
                  <a:tcPr marL="2378" marR="2378" marT="2378" marB="0" anchor="ctr"/>
                </a:tc>
                <a:tc>
                  <a:txBody>
                    <a:bodyPr/>
                    <a:lstStyle/>
                    <a:p>
                      <a:pPr algn="l" fontAlgn="t"/>
                      <a:r>
                        <a:rPr lang="ru-RU" sz="1000" u="none" strike="noStrike" kern="1200" dirty="0">
                          <a:solidFill>
                            <a:schemeClr val="tx1"/>
                          </a:solidFill>
                          <a:effectLst/>
                          <a:latin typeface="+mn-lt"/>
                          <a:ea typeface="+mn-ea"/>
                          <a:cs typeface="+mn-cs"/>
                        </a:rPr>
                        <a:t>Мероприятие, посвященное Дню знаний для детей из многодетных, неполных, малоимущих семей, семей, оказавшихся в трудной жизненной ситуации</a:t>
                      </a:r>
                    </a:p>
                  </a:txBody>
                  <a:tcPr marL="2378" marR="2378" marT="2378" marB="0" anchor="ctr"/>
                </a:tc>
                <a:tc>
                  <a:txBody>
                    <a:bodyPr/>
                    <a:lstStyle/>
                    <a:p>
                      <a:pPr marL="0" marR="0" lvl="0" indent="0" algn="ctr" defTabSz="914400" rtl="0" eaLnBrk="1" fontAlgn="t" latinLnBrk="0" hangingPunct="1">
                        <a:lnSpc>
                          <a:spcPct val="100000"/>
                        </a:lnSpc>
                        <a:spcBef>
                          <a:spcPts val="0"/>
                        </a:spcBef>
                        <a:spcAft>
                          <a:spcPts val="0"/>
                        </a:spcAft>
                        <a:buClrTx/>
                        <a:buSzTx/>
                        <a:buFontTx/>
                        <a:buNone/>
                        <a:tabLst/>
                        <a:defRPr/>
                      </a:pPr>
                      <a:r>
                        <a:rPr lang="ru-RU" sz="1000" u="none" strike="noStrike" kern="1200" dirty="0">
                          <a:solidFill>
                            <a:schemeClr val="tx1"/>
                          </a:solidFill>
                          <a:effectLst/>
                          <a:latin typeface="+mn-lt"/>
                          <a:ea typeface="+mn-ea"/>
                          <a:cs typeface="+mn-cs"/>
                        </a:rPr>
                        <a:t>Дети из многодетных малообеспеченных семей</a:t>
                      </a:r>
                    </a:p>
                  </a:txBody>
                  <a:tcPr marL="2378" marR="2378" marT="2378" marB="0" anchor="ctr"/>
                </a:tc>
                <a:tc>
                  <a:txBody>
                    <a:bodyPr/>
                    <a:lstStyle/>
                    <a:p>
                      <a:pPr algn="ctr" fontAlgn="t"/>
                      <a:r>
                        <a:rPr lang="ru-RU" sz="1000" u="none" strike="noStrike" kern="1200" dirty="0">
                          <a:solidFill>
                            <a:schemeClr val="tx1"/>
                          </a:solidFill>
                          <a:effectLst/>
                          <a:latin typeface="+mn-lt"/>
                          <a:ea typeface="+mn-ea"/>
                          <a:cs typeface="+mn-cs"/>
                        </a:rPr>
                        <a:t>170</a:t>
                      </a:r>
                    </a:p>
                  </a:txBody>
                  <a:tcPr marL="2378" marR="2378" marT="2378" marB="0" anchor="ctr"/>
                </a:tc>
                <a:tc>
                  <a:txBody>
                    <a:bodyPr/>
                    <a:lstStyle/>
                    <a:p>
                      <a:pPr marL="0" marR="0" lvl="0" indent="0" algn="ctr" defTabSz="914400" rtl="0" eaLnBrk="1" fontAlgn="t" latinLnBrk="0" hangingPunct="1">
                        <a:lnSpc>
                          <a:spcPct val="100000"/>
                        </a:lnSpc>
                        <a:spcBef>
                          <a:spcPts val="0"/>
                        </a:spcBef>
                        <a:spcAft>
                          <a:spcPts val="0"/>
                        </a:spcAft>
                        <a:buClrTx/>
                        <a:buSzTx/>
                        <a:buFontTx/>
                        <a:buNone/>
                        <a:tabLst/>
                        <a:defRPr/>
                      </a:pPr>
                      <a:r>
                        <a:rPr lang="ru-RU" sz="1000" b="0" i="0" u="none" strike="noStrike" dirty="0">
                          <a:solidFill>
                            <a:schemeClr val="tx1"/>
                          </a:solidFill>
                          <a:effectLst/>
                          <a:latin typeface="+mn-lt"/>
                        </a:rPr>
                        <a:t>Государственная программа «Жилище» на 2017-2027 годы от 25.10.2016 № 790/39</a:t>
                      </a:r>
                    </a:p>
                  </a:txBody>
                  <a:tcPr marL="2378" marR="2378" marT="2378" marB="0" anchor="ctr"/>
                </a:tc>
                <a:tc>
                  <a:txBody>
                    <a:bodyPr/>
                    <a:lstStyle/>
                    <a:p>
                      <a:pPr algn="ctr" fontAlgn="ctr"/>
                      <a:r>
                        <a:rPr lang="ru-RU" sz="1000" b="0" i="0" u="none" strike="noStrike" dirty="0">
                          <a:solidFill>
                            <a:schemeClr val="tx1"/>
                          </a:solidFill>
                          <a:effectLst/>
                          <a:latin typeface="+mn-lt"/>
                        </a:rPr>
                        <a:t>240,00</a:t>
                      </a:r>
                    </a:p>
                  </a:txBody>
                  <a:tcPr marL="8313" marR="8313" marT="8313" marB="0" anchor="ctr"/>
                </a:tc>
                <a:tc>
                  <a:txBody>
                    <a:bodyPr/>
                    <a:lstStyle/>
                    <a:p>
                      <a:pPr algn="ctr" fontAlgn="ctr"/>
                      <a:r>
                        <a:rPr lang="ru-RU" sz="1000" b="0" i="0" u="none" strike="noStrike">
                          <a:solidFill>
                            <a:schemeClr val="tx1"/>
                          </a:solidFill>
                          <a:effectLst/>
                          <a:latin typeface="+mn-lt"/>
                        </a:rPr>
                        <a:t>240,00</a:t>
                      </a:r>
                    </a:p>
                  </a:txBody>
                  <a:tcPr marL="8313" marR="8313" marT="8313" marB="0" anchor="ctr"/>
                </a:tc>
                <a:tc>
                  <a:txBody>
                    <a:bodyPr/>
                    <a:lstStyle/>
                    <a:p>
                      <a:pPr algn="ctr" fontAlgn="ctr"/>
                      <a:r>
                        <a:rPr lang="ru-RU" sz="1000" b="0" i="0" u="none" strike="noStrike" dirty="0">
                          <a:solidFill>
                            <a:schemeClr val="tx1"/>
                          </a:solidFill>
                          <a:effectLst/>
                          <a:latin typeface="+mn-lt"/>
                        </a:rPr>
                        <a:t>240,00</a:t>
                      </a:r>
                    </a:p>
                  </a:txBody>
                  <a:tcPr marL="8313" marR="8313" marT="8313" marB="0" anchor="ctr"/>
                </a:tc>
                <a:extLst>
                  <a:ext uri="{0D108BD9-81ED-4DB2-BD59-A6C34878D82A}">
                    <a16:rowId xmlns:a16="http://schemas.microsoft.com/office/drawing/2014/main" val="2016207927"/>
                  </a:ext>
                </a:extLst>
              </a:tr>
              <a:tr h="592522">
                <a:tc>
                  <a:txBody>
                    <a:bodyPr/>
                    <a:lstStyle/>
                    <a:p>
                      <a:pPr algn="ctr" fontAlgn="b"/>
                      <a:r>
                        <a:rPr lang="ru-RU" sz="1000" b="0" i="0" u="none" strike="noStrike" dirty="0">
                          <a:solidFill>
                            <a:schemeClr val="tx1"/>
                          </a:solidFill>
                          <a:effectLst/>
                          <a:latin typeface="+mn-lt"/>
                        </a:rPr>
                        <a:t>3</a:t>
                      </a:r>
                    </a:p>
                  </a:txBody>
                  <a:tcPr marL="2378" marR="2378" marT="2378" marB="0" anchor="ctr"/>
                </a:tc>
                <a:tc>
                  <a:txBody>
                    <a:bodyPr/>
                    <a:lstStyle/>
                    <a:p>
                      <a:pPr algn="l" fontAlgn="t"/>
                      <a:r>
                        <a:rPr lang="ru-RU" sz="1000" u="none" strike="noStrike" kern="1200" dirty="0">
                          <a:solidFill>
                            <a:schemeClr val="tx1"/>
                          </a:solidFill>
                          <a:effectLst/>
                          <a:latin typeface="+mn-lt"/>
                          <a:ea typeface="+mn-ea"/>
                          <a:cs typeface="+mn-cs"/>
                        </a:rPr>
                        <a:t>Социальные новогодние елки</a:t>
                      </a:r>
                    </a:p>
                  </a:txBody>
                  <a:tcPr marL="2378" marR="2378" marT="2378" marB="0" anchor="ctr"/>
                </a:tc>
                <a:tc>
                  <a:txBody>
                    <a:bodyPr/>
                    <a:lstStyle/>
                    <a:p>
                      <a:pPr marL="0" marR="0" lvl="0" indent="0" algn="ctr" defTabSz="914400" rtl="0" eaLnBrk="1" fontAlgn="t" latinLnBrk="0" hangingPunct="1">
                        <a:lnSpc>
                          <a:spcPct val="100000"/>
                        </a:lnSpc>
                        <a:spcBef>
                          <a:spcPts val="0"/>
                        </a:spcBef>
                        <a:spcAft>
                          <a:spcPts val="0"/>
                        </a:spcAft>
                        <a:buClrTx/>
                        <a:buSzTx/>
                        <a:buFontTx/>
                        <a:buNone/>
                        <a:tabLst/>
                        <a:defRPr/>
                      </a:pPr>
                      <a:r>
                        <a:rPr lang="ru-RU" sz="1000" u="none" strike="noStrike" kern="1200" dirty="0">
                          <a:solidFill>
                            <a:schemeClr val="tx1"/>
                          </a:solidFill>
                          <a:effectLst/>
                          <a:latin typeface="+mn-lt"/>
                          <a:ea typeface="+mn-ea"/>
                          <a:cs typeface="+mn-cs"/>
                        </a:rPr>
                        <a:t>Дети из многодетных малообеспеченных семей</a:t>
                      </a:r>
                    </a:p>
                  </a:txBody>
                  <a:tcPr marL="2378" marR="2378" marT="2378" marB="0" anchor="ctr"/>
                </a:tc>
                <a:tc>
                  <a:txBody>
                    <a:bodyPr/>
                    <a:lstStyle/>
                    <a:p>
                      <a:pPr algn="ctr" fontAlgn="t"/>
                      <a:r>
                        <a:rPr lang="ru-RU" sz="1000" u="none" strike="noStrike" kern="1200" dirty="0">
                          <a:solidFill>
                            <a:schemeClr val="tx1"/>
                          </a:solidFill>
                          <a:effectLst/>
                          <a:latin typeface="+mn-lt"/>
                          <a:ea typeface="+mn-ea"/>
                          <a:cs typeface="+mn-cs"/>
                        </a:rPr>
                        <a:t>1690</a:t>
                      </a:r>
                    </a:p>
                  </a:txBody>
                  <a:tcPr marL="2378" marR="2378" marT="2378" marB="0" anchor="ctr"/>
                </a:tc>
                <a:tc>
                  <a:txBody>
                    <a:bodyPr/>
                    <a:lstStyle/>
                    <a:p>
                      <a:pPr marL="0" marR="0" lvl="0" indent="0" algn="ctr" defTabSz="914400" rtl="0" eaLnBrk="1" fontAlgn="t" latinLnBrk="0" hangingPunct="1">
                        <a:lnSpc>
                          <a:spcPct val="100000"/>
                        </a:lnSpc>
                        <a:spcBef>
                          <a:spcPts val="0"/>
                        </a:spcBef>
                        <a:spcAft>
                          <a:spcPts val="0"/>
                        </a:spcAft>
                        <a:buClrTx/>
                        <a:buSzTx/>
                        <a:buFontTx/>
                        <a:buNone/>
                        <a:tabLst/>
                        <a:defRPr/>
                      </a:pPr>
                      <a:r>
                        <a:rPr lang="ru-RU" sz="1000" u="none" strike="noStrike" kern="1200" dirty="0">
                          <a:solidFill>
                            <a:schemeClr val="tx1"/>
                          </a:solidFill>
                          <a:effectLst/>
                          <a:latin typeface="+mn-lt"/>
                          <a:ea typeface="+mn-ea"/>
                          <a:cs typeface="+mn-cs"/>
                        </a:rPr>
                        <a:t>Решение Совета депутатов городского округа Долгопрудный Московской области от 17.12.2021 № 101-нр «О бюджете городского округа Долгопрудный на 2022 год и плановый период 2023 и 2024 годов» </a:t>
                      </a:r>
                    </a:p>
                  </a:txBody>
                  <a:tcPr marL="2378" marR="2378" marT="2378" marB="0" anchor="ctr"/>
                </a:tc>
                <a:tc>
                  <a:txBody>
                    <a:bodyPr/>
                    <a:lstStyle/>
                    <a:p>
                      <a:pPr algn="ctr" fontAlgn="ctr"/>
                      <a:r>
                        <a:rPr lang="ru-RU" sz="1000" b="0" i="0" u="none" strike="noStrike" dirty="0">
                          <a:solidFill>
                            <a:schemeClr val="tx1"/>
                          </a:solidFill>
                          <a:effectLst/>
                          <a:latin typeface="+mn-lt"/>
                        </a:rPr>
                        <a:t>1 540,00</a:t>
                      </a:r>
                    </a:p>
                  </a:txBody>
                  <a:tcPr marL="8313" marR="8313" marT="8313" marB="0" anchor="ctr"/>
                </a:tc>
                <a:tc>
                  <a:txBody>
                    <a:bodyPr/>
                    <a:lstStyle/>
                    <a:p>
                      <a:pPr algn="ctr" fontAlgn="ctr"/>
                      <a:r>
                        <a:rPr lang="ru-RU" sz="1000" b="0" i="0" u="none" strike="noStrike" dirty="0">
                          <a:solidFill>
                            <a:schemeClr val="tx1"/>
                          </a:solidFill>
                          <a:effectLst/>
                          <a:latin typeface="+mn-lt"/>
                        </a:rPr>
                        <a:t>1 540,00</a:t>
                      </a:r>
                    </a:p>
                  </a:txBody>
                  <a:tcPr marL="8313" marR="8313" marT="8313" marB="0" anchor="ctr"/>
                </a:tc>
                <a:tc>
                  <a:txBody>
                    <a:bodyPr/>
                    <a:lstStyle/>
                    <a:p>
                      <a:pPr algn="ctr" fontAlgn="ctr"/>
                      <a:r>
                        <a:rPr lang="ru-RU" sz="1000" b="0" i="0" u="none" strike="noStrike" dirty="0">
                          <a:solidFill>
                            <a:schemeClr val="tx1"/>
                          </a:solidFill>
                          <a:effectLst/>
                          <a:latin typeface="+mn-lt"/>
                        </a:rPr>
                        <a:t>1 540,00</a:t>
                      </a:r>
                    </a:p>
                  </a:txBody>
                  <a:tcPr marL="8313" marR="8313" marT="8313" marB="0" anchor="ctr"/>
                </a:tc>
                <a:extLst>
                  <a:ext uri="{0D108BD9-81ED-4DB2-BD59-A6C34878D82A}">
                    <a16:rowId xmlns:a16="http://schemas.microsoft.com/office/drawing/2014/main" val="3234431231"/>
                  </a:ext>
                </a:extLst>
              </a:tr>
              <a:tr h="592522">
                <a:tc>
                  <a:txBody>
                    <a:bodyPr/>
                    <a:lstStyle/>
                    <a:p>
                      <a:pPr algn="ctr" fontAlgn="b"/>
                      <a:r>
                        <a:rPr lang="ru-RU" sz="1000" b="0" i="0" u="none" strike="noStrike" dirty="0">
                          <a:solidFill>
                            <a:schemeClr val="tx1"/>
                          </a:solidFill>
                          <a:effectLst/>
                          <a:latin typeface="+mn-lt"/>
                        </a:rPr>
                        <a:t>4</a:t>
                      </a:r>
                    </a:p>
                  </a:txBody>
                  <a:tcPr marL="2378" marR="2378" marT="2378" marB="0" anchor="ctr"/>
                </a:tc>
                <a:tc>
                  <a:txBody>
                    <a:bodyPr/>
                    <a:lstStyle/>
                    <a:p>
                      <a:pPr algn="l" fontAlgn="t"/>
                      <a:r>
                        <a:rPr lang="ru-RU" sz="1000" u="none" strike="noStrike" dirty="0">
                          <a:solidFill>
                            <a:schemeClr val="tx1"/>
                          </a:solidFill>
                          <a:effectLst/>
                          <a:latin typeface="+mn-lt"/>
                        </a:rPr>
                        <a:t>Мероприятие, посвященное Всемирному Дню борьбы с сахарным диабетом</a:t>
                      </a:r>
                      <a:endParaRPr lang="ru-RU" sz="1000" b="0" i="0" u="none" strike="noStrike" dirty="0">
                        <a:solidFill>
                          <a:schemeClr val="tx1"/>
                        </a:solidFill>
                        <a:effectLst/>
                        <a:latin typeface="+mn-lt"/>
                      </a:endParaRPr>
                    </a:p>
                  </a:txBody>
                  <a:tcPr marL="2378" marR="2378" marT="2378" marB="0" anchor="ctr"/>
                </a:tc>
                <a:tc>
                  <a:txBody>
                    <a:bodyPr/>
                    <a:lstStyle/>
                    <a:p>
                      <a:pPr marL="0" marR="0" lvl="0" indent="0" algn="ctr" defTabSz="914400" rtl="0" eaLnBrk="1" fontAlgn="t" latinLnBrk="0" hangingPunct="1">
                        <a:lnSpc>
                          <a:spcPct val="100000"/>
                        </a:lnSpc>
                        <a:spcBef>
                          <a:spcPts val="0"/>
                        </a:spcBef>
                        <a:spcAft>
                          <a:spcPts val="0"/>
                        </a:spcAft>
                        <a:buClrTx/>
                        <a:buSzTx/>
                        <a:buFontTx/>
                        <a:buNone/>
                        <a:tabLst/>
                        <a:defRPr/>
                      </a:pPr>
                      <a:r>
                        <a:rPr lang="ru-RU" sz="1000" b="0" i="0" u="none" strike="noStrike" dirty="0">
                          <a:solidFill>
                            <a:schemeClr val="tx1"/>
                          </a:solidFill>
                          <a:effectLst/>
                          <a:latin typeface="+mn-lt"/>
                        </a:rPr>
                        <a:t>Дети инвалиды, инвалиды детства</a:t>
                      </a:r>
                    </a:p>
                  </a:txBody>
                  <a:tcPr marL="2378" marR="2378" marT="2378" marB="0" anchor="ctr"/>
                </a:tc>
                <a:tc>
                  <a:txBody>
                    <a:bodyPr/>
                    <a:lstStyle/>
                    <a:p>
                      <a:pPr algn="ctr" fontAlgn="t"/>
                      <a:r>
                        <a:rPr lang="ru-RU" sz="1000" b="0" i="0" u="none" strike="noStrike" dirty="0">
                          <a:solidFill>
                            <a:schemeClr val="tx1"/>
                          </a:solidFill>
                          <a:effectLst/>
                          <a:latin typeface="+mn-lt"/>
                        </a:rPr>
                        <a:t>6</a:t>
                      </a:r>
                      <a:r>
                        <a:rPr lang="en-US" sz="1000" b="0" i="0" u="none" strike="noStrike" dirty="0">
                          <a:solidFill>
                            <a:schemeClr val="tx1"/>
                          </a:solidFill>
                          <a:effectLst/>
                          <a:latin typeface="+mn-lt"/>
                        </a:rPr>
                        <a:t>5</a:t>
                      </a:r>
                      <a:endParaRPr lang="ru-RU" sz="1000" b="0" i="0" u="none" strike="noStrike" dirty="0">
                        <a:solidFill>
                          <a:schemeClr val="tx1"/>
                        </a:solidFill>
                        <a:effectLst/>
                        <a:latin typeface="+mn-lt"/>
                      </a:endParaRPr>
                    </a:p>
                  </a:txBody>
                  <a:tcPr marL="2378" marR="2378" marT="2378" marB="0" anchor="ctr"/>
                </a:tc>
                <a:tc>
                  <a:txBody>
                    <a:bodyPr/>
                    <a:lstStyle/>
                    <a:p>
                      <a:pPr marL="0" marR="0" lvl="0" indent="0" algn="ctr" defTabSz="914400" rtl="0" eaLnBrk="1" fontAlgn="t" latinLnBrk="0" hangingPunct="1">
                        <a:lnSpc>
                          <a:spcPct val="100000"/>
                        </a:lnSpc>
                        <a:spcBef>
                          <a:spcPts val="0"/>
                        </a:spcBef>
                        <a:spcAft>
                          <a:spcPts val="0"/>
                        </a:spcAft>
                        <a:buClrTx/>
                        <a:buSzTx/>
                        <a:buFontTx/>
                        <a:buNone/>
                        <a:tabLst/>
                        <a:defRPr/>
                      </a:pPr>
                      <a:r>
                        <a:rPr lang="ru-RU" sz="1000" u="none" strike="noStrike" kern="1200" dirty="0">
                          <a:solidFill>
                            <a:schemeClr val="tx1"/>
                          </a:solidFill>
                          <a:effectLst/>
                          <a:latin typeface="+mn-lt"/>
                          <a:ea typeface="+mn-ea"/>
                          <a:cs typeface="+mn-cs"/>
                        </a:rPr>
                        <a:t>Решение Совета депутатов городского округа Долгопрудный Московской области от 17.12.2021 № 101-нр «О бюджете городского округа Долгопрудный на 2022 год и плановый период 2023 и 2024 годов» </a:t>
                      </a:r>
                    </a:p>
                  </a:txBody>
                  <a:tcPr marL="2378" marR="2378" marT="2378" marB="0" anchor="ctr"/>
                </a:tc>
                <a:tc>
                  <a:txBody>
                    <a:bodyPr/>
                    <a:lstStyle/>
                    <a:p>
                      <a:pPr algn="ctr" fontAlgn="t"/>
                      <a:r>
                        <a:rPr lang="ru-RU" sz="1000" b="0" i="0" u="none" strike="noStrike" dirty="0">
                          <a:solidFill>
                            <a:schemeClr val="tx1"/>
                          </a:solidFill>
                          <a:effectLst/>
                          <a:latin typeface="+mn-lt"/>
                        </a:rPr>
                        <a:t>120,00</a:t>
                      </a:r>
                    </a:p>
                  </a:txBody>
                  <a:tcPr marL="8313" marR="8313" marT="8313" marB="0" anchor="ctr"/>
                </a:tc>
                <a:tc>
                  <a:txBody>
                    <a:bodyPr/>
                    <a:lstStyle/>
                    <a:p>
                      <a:pPr algn="ctr" fontAlgn="t"/>
                      <a:r>
                        <a:rPr lang="ru-RU" sz="1000" b="0" i="0" u="none" strike="noStrike" dirty="0">
                          <a:solidFill>
                            <a:schemeClr val="tx1"/>
                          </a:solidFill>
                          <a:effectLst/>
                          <a:latin typeface="+mn-lt"/>
                        </a:rPr>
                        <a:t>120,00</a:t>
                      </a:r>
                    </a:p>
                  </a:txBody>
                  <a:tcPr marL="8313" marR="8313" marT="8313" marB="0" anchor="ctr"/>
                </a:tc>
                <a:tc>
                  <a:txBody>
                    <a:bodyPr/>
                    <a:lstStyle/>
                    <a:p>
                      <a:pPr algn="ctr" fontAlgn="t"/>
                      <a:r>
                        <a:rPr lang="ru-RU" sz="1000" b="0" i="0" u="none" strike="noStrike" dirty="0">
                          <a:solidFill>
                            <a:schemeClr val="tx1"/>
                          </a:solidFill>
                          <a:effectLst/>
                          <a:latin typeface="+mn-lt"/>
                        </a:rPr>
                        <a:t>120,00</a:t>
                      </a:r>
                    </a:p>
                  </a:txBody>
                  <a:tcPr marL="8313" marR="8313" marT="8313" marB="0" anchor="ctr"/>
                </a:tc>
                <a:extLst>
                  <a:ext uri="{0D108BD9-81ED-4DB2-BD59-A6C34878D82A}">
                    <a16:rowId xmlns:a16="http://schemas.microsoft.com/office/drawing/2014/main" val="1111903099"/>
                  </a:ext>
                </a:extLst>
              </a:tr>
              <a:tr h="887631">
                <a:tc>
                  <a:txBody>
                    <a:bodyPr/>
                    <a:lstStyle/>
                    <a:p>
                      <a:pPr algn="ctr" fontAlgn="b"/>
                      <a:r>
                        <a:rPr lang="ru-RU" sz="1000" b="0" i="0" u="none" strike="noStrike" dirty="0">
                          <a:solidFill>
                            <a:schemeClr val="tx1"/>
                          </a:solidFill>
                          <a:effectLst/>
                          <a:latin typeface="+mn-lt"/>
                        </a:rPr>
                        <a:t>5</a:t>
                      </a:r>
                    </a:p>
                  </a:txBody>
                  <a:tcPr marL="2378" marR="2378" marT="2378" marB="0" anchor="ctr"/>
                </a:tc>
                <a:tc>
                  <a:txBody>
                    <a:bodyPr/>
                    <a:lstStyle/>
                    <a:p>
                      <a:pPr algn="l" fontAlgn="t"/>
                      <a:r>
                        <a:rPr lang="ru-RU" sz="1000" u="none" strike="noStrike" dirty="0">
                          <a:solidFill>
                            <a:schemeClr val="tx1"/>
                          </a:solidFill>
                          <a:effectLst/>
                          <a:latin typeface="+mn-lt"/>
                        </a:rPr>
                        <a:t>Организация выплаты пенсии за выслугу лет лицам, замещающим муниципальные должности и должности муниципальной службы, в связи с выходом на пенсию</a:t>
                      </a:r>
                      <a:endParaRPr lang="ru-RU" sz="1000" b="0" i="0" u="none" strike="noStrike" dirty="0">
                        <a:solidFill>
                          <a:schemeClr val="tx1"/>
                        </a:solidFill>
                        <a:effectLst/>
                        <a:latin typeface="+mn-lt"/>
                      </a:endParaRPr>
                    </a:p>
                  </a:txBody>
                  <a:tcPr marL="2378" marR="2378" marT="2378" marB="0" anchor="ctr"/>
                </a:tc>
                <a:tc>
                  <a:txBody>
                    <a:bodyPr/>
                    <a:lstStyle/>
                    <a:p>
                      <a:pPr marL="0" marR="0" lvl="0" indent="0" algn="ctr" defTabSz="914400" rtl="0" eaLnBrk="1" fontAlgn="t" latinLnBrk="0" hangingPunct="1">
                        <a:lnSpc>
                          <a:spcPct val="100000"/>
                        </a:lnSpc>
                        <a:spcBef>
                          <a:spcPts val="0"/>
                        </a:spcBef>
                        <a:spcAft>
                          <a:spcPts val="0"/>
                        </a:spcAft>
                        <a:buClrTx/>
                        <a:buSzTx/>
                        <a:buFontTx/>
                        <a:buNone/>
                        <a:tabLst/>
                        <a:defRPr/>
                      </a:pPr>
                      <a:r>
                        <a:rPr lang="ru-RU" sz="1000" b="0" i="0" u="none" strike="noStrike" dirty="0">
                          <a:solidFill>
                            <a:schemeClr val="tx1"/>
                          </a:solidFill>
                          <a:effectLst/>
                          <a:latin typeface="+mn-lt"/>
                        </a:rPr>
                        <a:t>Пенсионеры</a:t>
                      </a:r>
                    </a:p>
                  </a:txBody>
                  <a:tcPr marL="2378" marR="2378" marT="2378" marB="0" anchor="ctr"/>
                </a:tc>
                <a:tc>
                  <a:txBody>
                    <a:bodyPr/>
                    <a:lstStyle/>
                    <a:p>
                      <a:pPr algn="ctr" fontAlgn="t"/>
                      <a:r>
                        <a:rPr lang="ru-RU" sz="1000" b="0" i="0" u="none" strike="noStrike" dirty="0">
                          <a:solidFill>
                            <a:schemeClr val="tx1"/>
                          </a:solidFill>
                          <a:effectLst/>
                          <a:latin typeface="+mn-lt"/>
                        </a:rPr>
                        <a:t>65</a:t>
                      </a:r>
                    </a:p>
                  </a:txBody>
                  <a:tcPr marL="2378" marR="2378" marT="2378" marB="0" anchor="ctr"/>
                </a:tc>
                <a:tc>
                  <a:txBody>
                    <a:bodyPr/>
                    <a:lstStyle/>
                    <a:p>
                      <a:pPr marL="0" marR="0" lvl="0" indent="0" algn="ctr" defTabSz="914400" rtl="0" eaLnBrk="1" fontAlgn="t" latinLnBrk="0" hangingPunct="1">
                        <a:lnSpc>
                          <a:spcPct val="100000"/>
                        </a:lnSpc>
                        <a:spcBef>
                          <a:spcPts val="0"/>
                        </a:spcBef>
                        <a:spcAft>
                          <a:spcPts val="0"/>
                        </a:spcAft>
                        <a:buClrTx/>
                        <a:buSzTx/>
                        <a:buFontTx/>
                        <a:buNone/>
                        <a:tabLst/>
                        <a:defRPr/>
                      </a:pPr>
                      <a:r>
                        <a:rPr lang="ru-RU" sz="1000" b="0" i="0" u="none" strike="noStrike" dirty="0">
                          <a:solidFill>
                            <a:schemeClr val="tx1"/>
                          </a:solidFill>
                          <a:effectLst/>
                          <a:latin typeface="+mn-lt"/>
                        </a:rPr>
                        <a:t>Закон Московской области от 28.12.2016 №194/2016-ОЗ «О пенсии за выслугу лет лицам, замещавшим муниципальные должности или должности муниципальной службы в органах местного самоуправления и избирательных комиссиях муниципальных образований Московской области»</a:t>
                      </a:r>
                    </a:p>
                  </a:txBody>
                  <a:tcPr marL="2378" marR="2378" marT="2378" marB="0" anchor="ctr"/>
                </a:tc>
                <a:tc>
                  <a:txBody>
                    <a:bodyPr/>
                    <a:lstStyle/>
                    <a:p>
                      <a:pPr marL="0" algn="ctr" defTabSz="914400" rtl="0" eaLnBrk="1" fontAlgn="t" latinLnBrk="0" hangingPunct="1"/>
                      <a:r>
                        <a:rPr lang="ru-RU" sz="1000" b="0" i="0" u="none" strike="noStrike" kern="1200" dirty="0">
                          <a:solidFill>
                            <a:schemeClr val="tx1"/>
                          </a:solidFill>
                          <a:effectLst/>
                          <a:latin typeface="+mn-lt"/>
                          <a:ea typeface="+mn-ea"/>
                          <a:cs typeface="+mn-cs"/>
                        </a:rPr>
                        <a:t>7 191,80</a:t>
                      </a:r>
                    </a:p>
                  </a:txBody>
                  <a:tcPr marL="9525" marR="9525" marT="9525" marB="0" anchor="ctr"/>
                </a:tc>
                <a:tc>
                  <a:txBody>
                    <a:bodyPr/>
                    <a:lstStyle/>
                    <a:p>
                      <a:pPr marL="0" algn="ctr" defTabSz="914400" rtl="0" eaLnBrk="1" fontAlgn="t" latinLnBrk="0" hangingPunct="1"/>
                      <a:r>
                        <a:rPr lang="ru-RU" sz="1000" b="0" i="0" u="none" strike="noStrike" kern="1200" dirty="0">
                          <a:solidFill>
                            <a:schemeClr val="tx1"/>
                          </a:solidFill>
                          <a:effectLst/>
                          <a:latin typeface="+mn-lt"/>
                          <a:ea typeface="+mn-ea"/>
                          <a:cs typeface="+mn-cs"/>
                        </a:rPr>
                        <a:t>7 191,80</a:t>
                      </a:r>
                    </a:p>
                  </a:txBody>
                  <a:tcPr marL="9525" marR="9525" marT="9525" marB="0" anchor="ctr"/>
                </a:tc>
                <a:tc>
                  <a:txBody>
                    <a:bodyPr/>
                    <a:lstStyle/>
                    <a:p>
                      <a:pPr marL="0" algn="ctr" defTabSz="914400" rtl="0" eaLnBrk="1" fontAlgn="t" latinLnBrk="0" hangingPunct="1"/>
                      <a:r>
                        <a:rPr lang="ru-RU" sz="1000" b="0" i="0" u="none" strike="noStrike" kern="1200" dirty="0">
                          <a:solidFill>
                            <a:schemeClr val="tx1"/>
                          </a:solidFill>
                          <a:effectLst/>
                          <a:latin typeface="+mn-lt"/>
                          <a:ea typeface="+mn-ea"/>
                          <a:cs typeface="+mn-cs"/>
                        </a:rPr>
                        <a:t>7 191,80</a:t>
                      </a:r>
                    </a:p>
                  </a:txBody>
                  <a:tcPr marL="9525" marR="9525" marT="9525" marB="0" anchor="ctr"/>
                </a:tc>
                <a:extLst>
                  <a:ext uri="{0D108BD9-81ED-4DB2-BD59-A6C34878D82A}">
                    <a16:rowId xmlns:a16="http://schemas.microsoft.com/office/drawing/2014/main" val="3667680481"/>
                  </a:ext>
                </a:extLst>
              </a:tr>
              <a:tr h="444967">
                <a:tc>
                  <a:txBody>
                    <a:bodyPr/>
                    <a:lstStyle/>
                    <a:p>
                      <a:pPr algn="ctr" fontAlgn="b"/>
                      <a:r>
                        <a:rPr lang="ru-RU" sz="1000" b="0" i="0" u="none" strike="noStrike" dirty="0">
                          <a:solidFill>
                            <a:schemeClr val="tx1"/>
                          </a:solidFill>
                          <a:effectLst/>
                          <a:latin typeface="+mn-lt"/>
                        </a:rPr>
                        <a:t>6</a:t>
                      </a:r>
                    </a:p>
                  </a:txBody>
                  <a:tcPr marL="2378" marR="2378" marT="2378" marB="0" anchor="ctr"/>
                </a:tc>
                <a:tc>
                  <a:txBody>
                    <a:bodyPr/>
                    <a:lstStyle/>
                    <a:p>
                      <a:pPr algn="l" fontAlgn="t"/>
                      <a:r>
                        <a:rPr lang="ru-RU" sz="1000" u="none" strike="noStrike" dirty="0">
                          <a:solidFill>
                            <a:schemeClr val="tx1"/>
                          </a:solidFill>
                          <a:effectLst/>
                          <a:latin typeface="+mn-lt"/>
                        </a:rPr>
                        <a:t>Оказание единовременной социальной помощи</a:t>
                      </a:r>
                      <a:endParaRPr lang="ru-RU" sz="1000" b="0" i="0" u="none" strike="noStrike" dirty="0">
                        <a:solidFill>
                          <a:schemeClr val="tx1"/>
                        </a:solidFill>
                        <a:effectLst/>
                        <a:latin typeface="+mn-lt"/>
                      </a:endParaRPr>
                    </a:p>
                  </a:txBody>
                  <a:tcPr marL="2378" marR="2378" marT="2378" marB="0" anchor="ctr"/>
                </a:tc>
                <a:tc>
                  <a:txBody>
                    <a:bodyPr/>
                    <a:lstStyle/>
                    <a:p>
                      <a:pPr marL="0" marR="0" lvl="0" indent="0" algn="ctr" defTabSz="914400" rtl="0" eaLnBrk="1" fontAlgn="t" latinLnBrk="0" hangingPunct="1">
                        <a:lnSpc>
                          <a:spcPct val="100000"/>
                        </a:lnSpc>
                        <a:spcBef>
                          <a:spcPts val="0"/>
                        </a:spcBef>
                        <a:spcAft>
                          <a:spcPts val="0"/>
                        </a:spcAft>
                        <a:buClrTx/>
                        <a:buSzTx/>
                        <a:buFontTx/>
                        <a:buNone/>
                        <a:tabLst/>
                        <a:defRPr/>
                      </a:pPr>
                      <a:r>
                        <a:rPr lang="ru-RU" sz="1000" b="0" i="0" u="none" strike="noStrike" dirty="0">
                          <a:solidFill>
                            <a:schemeClr val="tx1"/>
                          </a:solidFill>
                          <a:effectLst/>
                          <a:latin typeface="+mn-lt"/>
                        </a:rPr>
                        <a:t>Малообеспеченные граждане, граждане находящиеся в трудной  жизненной ситуации</a:t>
                      </a:r>
                    </a:p>
                  </a:txBody>
                  <a:tcPr marL="2378" marR="2378" marT="2378" marB="0" anchor="ctr"/>
                </a:tc>
                <a:tc>
                  <a:txBody>
                    <a:bodyPr/>
                    <a:lstStyle/>
                    <a:p>
                      <a:pPr algn="ctr" fontAlgn="t"/>
                      <a:r>
                        <a:rPr lang="en-US" sz="1000" b="0" i="0" u="none" strike="noStrike" dirty="0">
                          <a:solidFill>
                            <a:schemeClr val="tx1"/>
                          </a:solidFill>
                          <a:effectLst/>
                          <a:latin typeface="+mn-lt"/>
                        </a:rPr>
                        <a:t>6</a:t>
                      </a:r>
                      <a:r>
                        <a:rPr lang="ru-RU" sz="1000" b="0" i="0" u="none" strike="noStrike" dirty="0">
                          <a:solidFill>
                            <a:schemeClr val="tx1"/>
                          </a:solidFill>
                          <a:effectLst/>
                          <a:latin typeface="+mn-lt"/>
                        </a:rPr>
                        <a:t>0</a:t>
                      </a:r>
                    </a:p>
                  </a:txBody>
                  <a:tcPr marL="2378" marR="2378" marT="2378" marB="0" anchor="ctr"/>
                </a:tc>
                <a:tc>
                  <a:txBody>
                    <a:bodyPr/>
                    <a:lstStyle/>
                    <a:p>
                      <a:pPr marL="0" marR="0" lvl="0" indent="0" algn="ctr" defTabSz="914400" rtl="0" eaLnBrk="1" fontAlgn="t" latinLnBrk="0" hangingPunct="1">
                        <a:lnSpc>
                          <a:spcPct val="100000"/>
                        </a:lnSpc>
                        <a:spcBef>
                          <a:spcPts val="0"/>
                        </a:spcBef>
                        <a:spcAft>
                          <a:spcPts val="0"/>
                        </a:spcAft>
                        <a:buClrTx/>
                        <a:buSzTx/>
                        <a:buFontTx/>
                        <a:buNone/>
                        <a:tabLst/>
                        <a:defRPr/>
                      </a:pPr>
                      <a:r>
                        <a:rPr lang="ru-RU" sz="1000" b="0" i="0" u="none" strike="noStrike" dirty="0">
                          <a:solidFill>
                            <a:schemeClr val="tx1"/>
                          </a:solidFill>
                          <a:effectLst/>
                          <a:latin typeface="+mn-lt"/>
                        </a:rPr>
                        <a:t>Решение Совета депутатов города Долгопрудного от 16.02.2022 № 11-нр «Об утверждении Положения о дополнительных мерах социальной поддержки отдельных категорий граждан в городском округе Долгопрудный Московской области», постановление администрации городского округа Долгопрудный от 27.04.2020 № 221-ПА/н «Об утверждении Порядка предоставления адресной социальной помощи жителям в городском округе Долгопрудный Московской области»</a:t>
                      </a:r>
                    </a:p>
                  </a:txBody>
                  <a:tcPr marL="2378" marR="2378" marT="2378" marB="0" anchor="ctr"/>
                </a:tc>
                <a:tc>
                  <a:txBody>
                    <a:bodyPr/>
                    <a:lstStyle/>
                    <a:p>
                      <a:pPr marL="0" algn="ctr" defTabSz="914400" rtl="0" eaLnBrk="1" fontAlgn="t" latinLnBrk="0" hangingPunct="1"/>
                      <a:r>
                        <a:rPr lang="ru-RU" sz="1000" b="0" i="0" u="none" strike="noStrike" kern="1200" dirty="0">
                          <a:solidFill>
                            <a:schemeClr val="tx1"/>
                          </a:solidFill>
                          <a:effectLst/>
                          <a:latin typeface="+mn-lt"/>
                          <a:ea typeface="+mn-ea"/>
                          <a:cs typeface="+mn-cs"/>
                        </a:rPr>
                        <a:t>600,00</a:t>
                      </a:r>
                    </a:p>
                  </a:txBody>
                  <a:tcPr marL="8313" marR="8313" marT="8313" marB="0" anchor="ctr"/>
                </a:tc>
                <a:tc>
                  <a:txBody>
                    <a:bodyPr/>
                    <a:lstStyle/>
                    <a:p>
                      <a:pPr marL="0" algn="ctr" defTabSz="914400" rtl="0" eaLnBrk="1" fontAlgn="t" latinLnBrk="0" hangingPunct="1"/>
                      <a:r>
                        <a:rPr lang="ru-RU" sz="1000" b="0" i="0" u="none" strike="noStrike" kern="1200" dirty="0">
                          <a:solidFill>
                            <a:schemeClr val="tx1"/>
                          </a:solidFill>
                          <a:effectLst/>
                          <a:latin typeface="+mn-lt"/>
                          <a:ea typeface="+mn-ea"/>
                          <a:cs typeface="+mn-cs"/>
                        </a:rPr>
                        <a:t>600,00</a:t>
                      </a:r>
                    </a:p>
                  </a:txBody>
                  <a:tcPr marL="8313" marR="8313" marT="8313" marB="0" anchor="ctr"/>
                </a:tc>
                <a:tc>
                  <a:txBody>
                    <a:bodyPr/>
                    <a:lstStyle/>
                    <a:p>
                      <a:pPr marL="0" algn="ctr" defTabSz="914400" rtl="0" eaLnBrk="1" fontAlgn="t" latinLnBrk="0" hangingPunct="1"/>
                      <a:r>
                        <a:rPr lang="ru-RU" sz="1000" b="0" i="0" u="none" strike="noStrike" kern="1200" dirty="0">
                          <a:solidFill>
                            <a:schemeClr val="tx1"/>
                          </a:solidFill>
                          <a:effectLst/>
                          <a:latin typeface="+mn-lt"/>
                          <a:ea typeface="+mn-ea"/>
                          <a:cs typeface="+mn-cs"/>
                        </a:rPr>
                        <a:t>600,00</a:t>
                      </a:r>
                    </a:p>
                  </a:txBody>
                  <a:tcPr marL="8313" marR="8313" marT="8313" marB="0" anchor="ctr"/>
                </a:tc>
                <a:extLst>
                  <a:ext uri="{0D108BD9-81ED-4DB2-BD59-A6C34878D82A}">
                    <a16:rowId xmlns:a16="http://schemas.microsoft.com/office/drawing/2014/main" val="4099728466"/>
                  </a:ext>
                </a:extLst>
              </a:tr>
            </a:tbl>
          </a:graphicData>
        </a:graphic>
      </p:graphicFrame>
      <p:pic>
        <p:nvPicPr>
          <p:cNvPr id="6" name="Объект 6">
            <a:extLst>
              <a:ext uri="{FF2B5EF4-FFF2-40B4-BE49-F238E27FC236}">
                <a16:creationId xmlns:a16="http://schemas.microsoft.com/office/drawing/2014/main" id="{4EA763B5-F2EE-477C-9332-EE0A19F8A9F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3910" y="253647"/>
            <a:ext cx="760490" cy="342008"/>
          </a:xfrm>
          <a:prstGeom prst="rect">
            <a:avLst/>
          </a:prstGeom>
        </p:spPr>
      </p:pic>
    </p:spTree>
    <p:extLst>
      <p:ext uri="{BB962C8B-B14F-4D97-AF65-F5344CB8AC3E}">
        <p14:creationId xmlns:p14="http://schemas.microsoft.com/office/powerpoint/2010/main" val="131969259"/>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10E1DD2E-04DC-4BF3-8F0E-F61E1385D3F3}"/>
              </a:ext>
            </a:extLst>
          </p:cNvPr>
          <p:cNvSpPr>
            <a:spLocks noGrp="1"/>
          </p:cNvSpPr>
          <p:nvPr>
            <p:ph type="title"/>
          </p:nvPr>
        </p:nvSpPr>
        <p:spPr>
          <a:xfrm>
            <a:off x="914400" y="159976"/>
            <a:ext cx="11277600" cy="365125"/>
          </a:xfrm>
        </p:spPr>
        <p:txBody>
          <a:bodyPr>
            <a:noAutofit/>
          </a:bodyPr>
          <a:lstStyle/>
          <a:p>
            <a:pPr algn="ctr"/>
            <a:r>
              <a:rPr lang="ru-RU" sz="2000" dirty="0">
                <a:latin typeface="Century Gothic" panose="020B0502020202020204" pitchFamily="34" charset="0"/>
              </a:rPr>
              <a:t>Информация о расходах бюджета с учетом интересов целевых групп пользователей</a:t>
            </a:r>
            <a:br>
              <a:rPr lang="ru-RU" sz="2000" dirty="0">
                <a:latin typeface="Century Gothic" panose="020B0502020202020204" pitchFamily="34" charset="0"/>
              </a:rPr>
            </a:br>
            <a:endParaRPr lang="ru-RU" sz="2000" dirty="0">
              <a:latin typeface="Century Gothic" panose="020B0502020202020204" pitchFamily="34" charset="0"/>
            </a:endParaRPr>
          </a:p>
        </p:txBody>
      </p:sp>
      <p:sp>
        <p:nvSpPr>
          <p:cNvPr id="3" name="Объект 2">
            <a:extLst>
              <a:ext uri="{FF2B5EF4-FFF2-40B4-BE49-F238E27FC236}">
                <a16:creationId xmlns:a16="http://schemas.microsoft.com/office/drawing/2014/main" id="{9AD9B412-48F2-4A84-89D8-04BD7B7059CC}"/>
              </a:ext>
            </a:extLst>
          </p:cNvPr>
          <p:cNvSpPr>
            <a:spLocks noGrp="1"/>
          </p:cNvSpPr>
          <p:nvPr>
            <p:ph idx="1"/>
          </p:nvPr>
        </p:nvSpPr>
        <p:spPr/>
        <p:txBody>
          <a:bodyPr/>
          <a:lstStyle/>
          <a:p>
            <a:endParaRPr lang="ru-RU"/>
          </a:p>
        </p:txBody>
      </p:sp>
      <p:sp>
        <p:nvSpPr>
          <p:cNvPr id="4" name="Номер слайда 3">
            <a:extLst>
              <a:ext uri="{FF2B5EF4-FFF2-40B4-BE49-F238E27FC236}">
                <a16:creationId xmlns:a16="http://schemas.microsoft.com/office/drawing/2014/main" id="{E2FAA489-1CE0-4C0C-9A6C-7C729AC97B1F}"/>
              </a:ext>
            </a:extLst>
          </p:cNvPr>
          <p:cNvSpPr>
            <a:spLocks noGrp="1"/>
          </p:cNvSpPr>
          <p:nvPr>
            <p:ph type="sldNum" sz="quarter" idx="12"/>
          </p:nvPr>
        </p:nvSpPr>
        <p:spPr>
          <a:xfrm>
            <a:off x="9448800" y="6492875"/>
            <a:ext cx="2743200" cy="365125"/>
          </a:xfrm>
        </p:spPr>
        <p:txBody>
          <a:bodyPr/>
          <a:lstStyle/>
          <a:p>
            <a:fld id="{E4EB6E89-BA87-4003-BD23-6BDF40F3EBED}" type="slidenum">
              <a:rPr lang="ru-RU" smtClean="0"/>
              <a:pPr/>
              <a:t>78</a:t>
            </a:fld>
            <a:endParaRPr lang="ru-RU" dirty="0"/>
          </a:p>
        </p:txBody>
      </p:sp>
      <p:graphicFrame>
        <p:nvGraphicFramePr>
          <p:cNvPr id="5" name="Объект 4">
            <a:extLst>
              <a:ext uri="{FF2B5EF4-FFF2-40B4-BE49-F238E27FC236}">
                <a16:creationId xmlns:a16="http://schemas.microsoft.com/office/drawing/2014/main" id="{ED4622CF-814C-486A-A552-AFC5897A3757}"/>
              </a:ext>
            </a:extLst>
          </p:cNvPr>
          <p:cNvGraphicFramePr>
            <a:graphicFrameLocks/>
          </p:cNvGraphicFramePr>
          <p:nvPr>
            <p:extLst>
              <p:ext uri="{D42A27DB-BD31-4B8C-83A1-F6EECF244321}">
                <p14:modId xmlns:p14="http://schemas.microsoft.com/office/powerpoint/2010/main" val="182810487"/>
              </p:ext>
            </p:extLst>
          </p:nvPr>
        </p:nvGraphicFramePr>
        <p:xfrm>
          <a:off x="324196" y="605339"/>
          <a:ext cx="11596255" cy="5983130"/>
        </p:xfrm>
        <a:graphic>
          <a:graphicData uri="http://schemas.openxmlformats.org/drawingml/2006/table">
            <a:tbl>
              <a:tblPr>
                <a:tableStyleId>{8A107856-5554-42FB-B03E-39F5DBC370BA}</a:tableStyleId>
              </a:tblPr>
              <a:tblGrid>
                <a:gridCol w="321719">
                  <a:extLst>
                    <a:ext uri="{9D8B030D-6E8A-4147-A177-3AD203B41FA5}">
                      <a16:colId xmlns:a16="http://schemas.microsoft.com/office/drawing/2014/main" val="3173738563"/>
                    </a:ext>
                  </a:extLst>
                </a:gridCol>
                <a:gridCol w="2662550">
                  <a:extLst>
                    <a:ext uri="{9D8B030D-6E8A-4147-A177-3AD203B41FA5}">
                      <a16:colId xmlns:a16="http://schemas.microsoft.com/office/drawing/2014/main" val="1175069003"/>
                    </a:ext>
                  </a:extLst>
                </a:gridCol>
                <a:gridCol w="1932650">
                  <a:extLst>
                    <a:ext uri="{9D8B030D-6E8A-4147-A177-3AD203B41FA5}">
                      <a16:colId xmlns:a16="http://schemas.microsoft.com/office/drawing/2014/main" val="2359325872"/>
                    </a:ext>
                  </a:extLst>
                </a:gridCol>
                <a:gridCol w="802238">
                  <a:extLst>
                    <a:ext uri="{9D8B030D-6E8A-4147-A177-3AD203B41FA5}">
                      <a16:colId xmlns:a16="http://schemas.microsoft.com/office/drawing/2014/main" val="3513692141"/>
                    </a:ext>
                  </a:extLst>
                </a:gridCol>
                <a:gridCol w="3817593">
                  <a:extLst>
                    <a:ext uri="{9D8B030D-6E8A-4147-A177-3AD203B41FA5}">
                      <a16:colId xmlns:a16="http://schemas.microsoft.com/office/drawing/2014/main" val="2406719285"/>
                    </a:ext>
                  </a:extLst>
                </a:gridCol>
                <a:gridCol w="661688">
                  <a:extLst>
                    <a:ext uri="{9D8B030D-6E8A-4147-A177-3AD203B41FA5}">
                      <a16:colId xmlns:a16="http://schemas.microsoft.com/office/drawing/2014/main" val="154824804"/>
                    </a:ext>
                  </a:extLst>
                </a:gridCol>
                <a:gridCol w="703044">
                  <a:extLst>
                    <a:ext uri="{9D8B030D-6E8A-4147-A177-3AD203B41FA5}">
                      <a16:colId xmlns:a16="http://schemas.microsoft.com/office/drawing/2014/main" val="1561384155"/>
                    </a:ext>
                  </a:extLst>
                </a:gridCol>
                <a:gridCol w="694773">
                  <a:extLst>
                    <a:ext uri="{9D8B030D-6E8A-4147-A177-3AD203B41FA5}">
                      <a16:colId xmlns:a16="http://schemas.microsoft.com/office/drawing/2014/main" val="3694796067"/>
                    </a:ext>
                  </a:extLst>
                </a:gridCol>
              </a:tblGrid>
              <a:tr h="608468">
                <a:tc>
                  <a:txBody>
                    <a:bodyPr/>
                    <a:lstStyle/>
                    <a:p>
                      <a:pPr marL="0" algn="ctr" defTabSz="914400" rtl="0" eaLnBrk="1" fontAlgn="b" latinLnBrk="0" hangingPunct="1"/>
                      <a:r>
                        <a:rPr lang="ru-RU" sz="1000" b="1" u="none" strike="noStrike" kern="1200" dirty="0">
                          <a:solidFill>
                            <a:schemeClr val="tx1"/>
                          </a:solidFill>
                          <a:effectLst/>
                          <a:latin typeface="+mn-lt"/>
                          <a:ea typeface="+mn-ea"/>
                          <a:cs typeface="+mn-cs"/>
                        </a:rPr>
                        <a:t>№</a:t>
                      </a:r>
                    </a:p>
                  </a:txBody>
                  <a:tcPr marL="2378" marR="2378" marT="2378" marB="0" anchor="ctr"/>
                </a:tc>
                <a:tc>
                  <a:txBody>
                    <a:bodyPr/>
                    <a:lstStyle/>
                    <a:p>
                      <a:pPr marL="0" algn="ctr" defTabSz="914400" rtl="0" eaLnBrk="1" fontAlgn="b" latinLnBrk="0" hangingPunct="1"/>
                      <a:r>
                        <a:rPr lang="ru-RU" sz="1000" b="1" u="none" strike="noStrike" kern="1200" dirty="0">
                          <a:solidFill>
                            <a:schemeClr val="tx1"/>
                          </a:solidFill>
                          <a:effectLst/>
                          <a:latin typeface="+mn-lt"/>
                          <a:ea typeface="+mn-ea"/>
                          <a:cs typeface="+mn-cs"/>
                        </a:rPr>
                        <a:t>Наименование мер социальной поддержки</a:t>
                      </a:r>
                    </a:p>
                  </a:txBody>
                  <a:tcPr marL="2378" marR="2378" marT="2378" marB="0" anchor="ct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endParaRPr lang="ru-RU" sz="1000" b="1" u="none" strike="noStrike" kern="1200" dirty="0">
                        <a:solidFill>
                          <a:schemeClr val="tx1"/>
                        </a:solidFill>
                        <a:effectLst/>
                        <a:latin typeface="+mn-lt"/>
                        <a:ea typeface="+mn-ea"/>
                        <a:cs typeface="+mn-cs"/>
                      </a:endParaRPr>
                    </a:p>
                    <a:p>
                      <a:pPr marL="0" marR="0" lvl="0" indent="0" algn="ctr" defTabSz="914400" rtl="0" eaLnBrk="1" fontAlgn="b" latinLnBrk="0" hangingPunct="1">
                        <a:lnSpc>
                          <a:spcPct val="100000"/>
                        </a:lnSpc>
                        <a:spcBef>
                          <a:spcPts val="0"/>
                        </a:spcBef>
                        <a:spcAft>
                          <a:spcPts val="0"/>
                        </a:spcAft>
                        <a:buClrTx/>
                        <a:buSzTx/>
                        <a:buFontTx/>
                        <a:buNone/>
                        <a:tabLst/>
                        <a:defRPr/>
                      </a:pPr>
                      <a:r>
                        <a:rPr lang="en-US" sz="1000" b="1" u="none" strike="noStrike" kern="1200" dirty="0">
                          <a:solidFill>
                            <a:schemeClr val="tx1"/>
                          </a:solidFill>
                          <a:effectLst/>
                          <a:latin typeface="+mn-lt"/>
                          <a:ea typeface="+mn-ea"/>
                          <a:cs typeface="+mn-cs"/>
                        </a:rPr>
                        <a:t>Ц</a:t>
                      </a:r>
                      <a:r>
                        <a:rPr lang="ru-RU" sz="1000" b="1" u="none" strike="noStrike" kern="1200" dirty="0">
                          <a:solidFill>
                            <a:schemeClr val="tx1"/>
                          </a:solidFill>
                          <a:effectLst/>
                          <a:latin typeface="+mn-lt"/>
                          <a:ea typeface="+mn-ea"/>
                          <a:cs typeface="+mn-cs"/>
                        </a:rPr>
                        <a:t>е</a:t>
                      </a:r>
                      <a:r>
                        <a:rPr lang="en-US" sz="1000" b="1" u="none" strike="noStrike" kern="1200" dirty="0">
                          <a:solidFill>
                            <a:schemeClr val="tx1"/>
                          </a:solidFill>
                          <a:effectLst/>
                          <a:latin typeface="+mn-lt"/>
                          <a:ea typeface="+mn-ea"/>
                          <a:cs typeface="+mn-cs"/>
                        </a:rPr>
                        <a:t>л</a:t>
                      </a:r>
                      <a:r>
                        <a:rPr lang="ru-RU" sz="1000" b="1" u="none" strike="noStrike" kern="1200" dirty="0">
                          <a:solidFill>
                            <a:schemeClr val="tx1"/>
                          </a:solidFill>
                          <a:effectLst/>
                          <a:latin typeface="+mn-lt"/>
                          <a:ea typeface="+mn-ea"/>
                          <a:cs typeface="+mn-cs"/>
                        </a:rPr>
                        <a:t>е</a:t>
                      </a:r>
                      <a:r>
                        <a:rPr lang="en-US" sz="1000" b="1" u="none" strike="noStrike" kern="1200" dirty="0">
                          <a:solidFill>
                            <a:schemeClr val="tx1"/>
                          </a:solidFill>
                          <a:effectLst/>
                          <a:latin typeface="+mn-lt"/>
                          <a:ea typeface="+mn-ea"/>
                          <a:cs typeface="+mn-cs"/>
                        </a:rPr>
                        <a:t>в</a:t>
                      </a:r>
                      <a:r>
                        <a:rPr lang="ru-RU" sz="1000" b="1" u="none" strike="noStrike" kern="1200" dirty="0">
                          <a:solidFill>
                            <a:schemeClr val="tx1"/>
                          </a:solidFill>
                          <a:effectLst/>
                          <a:latin typeface="+mn-lt"/>
                          <a:ea typeface="+mn-ea"/>
                          <a:cs typeface="+mn-cs"/>
                        </a:rPr>
                        <a:t>а</a:t>
                      </a:r>
                      <a:r>
                        <a:rPr lang="en-US" sz="1000" b="1" u="none" strike="noStrike" kern="1200" dirty="0">
                          <a:solidFill>
                            <a:schemeClr val="tx1"/>
                          </a:solidFill>
                          <a:effectLst/>
                          <a:latin typeface="+mn-lt"/>
                          <a:ea typeface="+mn-ea"/>
                          <a:cs typeface="+mn-cs"/>
                        </a:rPr>
                        <a:t>я </a:t>
                      </a:r>
                      <a:r>
                        <a:rPr lang="ru-RU" sz="1000" b="1" u="none" strike="noStrike" kern="1200" dirty="0">
                          <a:solidFill>
                            <a:schemeClr val="tx1"/>
                          </a:solidFill>
                          <a:effectLst/>
                          <a:latin typeface="+mn-lt"/>
                          <a:ea typeface="+mn-ea"/>
                          <a:cs typeface="+mn-cs"/>
                        </a:rPr>
                        <a:t>г</a:t>
                      </a:r>
                      <a:r>
                        <a:rPr lang="en-US" sz="1000" b="1" u="none" strike="noStrike" kern="1200" dirty="0">
                          <a:solidFill>
                            <a:schemeClr val="tx1"/>
                          </a:solidFill>
                          <a:effectLst/>
                          <a:latin typeface="+mn-lt"/>
                          <a:ea typeface="+mn-ea"/>
                          <a:cs typeface="+mn-cs"/>
                        </a:rPr>
                        <a:t>р</a:t>
                      </a:r>
                      <a:r>
                        <a:rPr lang="ru-RU" sz="1000" b="1" u="none" strike="noStrike" kern="1200" dirty="0">
                          <a:solidFill>
                            <a:schemeClr val="tx1"/>
                          </a:solidFill>
                          <a:effectLst/>
                          <a:latin typeface="+mn-lt"/>
                          <a:ea typeface="+mn-ea"/>
                          <a:cs typeface="+mn-cs"/>
                        </a:rPr>
                        <a:t>у</a:t>
                      </a:r>
                      <a:r>
                        <a:rPr lang="en-US" sz="1000" b="1" u="none" strike="noStrike" kern="1200" dirty="0">
                          <a:solidFill>
                            <a:schemeClr val="tx1"/>
                          </a:solidFill>
                          <a:effectLst/>
                          <a:latin typeface="+mn-lt"/>
                          <a:ea typeface="+mn-ea"/>
                          <a:cs typeface="+mn-cs"/>
                        </a:rPr>
                        <a:t>п</a:t>
                      </a:r>
                      <a:r>
                        <a:rPr lang="ru-RU" sz="1000" b="1" u="none" strike="noStrike" kern="1200" dirty="0">
                          <a:solidFill>
                            <a:schemeClr val="tx1"/>
                          </a:solidFill>
                          <a:effectLst/>
                          <a:latin typeface="+mn-lt"/>
                          <a:ea typeface="+mn-ea"/>
                          <a:cs typeface="+mn-cs"/>
                        </a:rPr>
                        <a:t>п</a:t>
                      </a:r>
                      <a:r>
                        <a:rPr lang="en-US" sz="1000" b="1" u="none" strike="noStrike" kern="1200" dirty="0">
                          <a:solidFill>
                            <a:schemeClr val="tx1"/>
                          </a:solidFill>
                          <a:effectLst/>
                          <a:latin typeface="+mn-lt"/>
                          <a:ea typeface="+mn-ea"/>
                          <a:cs typeface="+mn-cs"/>
                        </a:rPr>
                        <a:t>а</a:t>
                      </a:r>
                      <a:endParaRPr lang="ru-RU" sz="1000" b="1" u="none" strike="noStrike" kern="1200" dirty="0">
                        <a:solidFill>
                          <a:schemeClr val="tx1"/>
                        </a:solidFill>
                        <a:effectLst/>
                        <a:latin typeface="+mn-lt"/>
                        <a:ea typeface="+mn-ea"/>
                        <a:cs typeface="+mn-cs"/>
                      </a:endParaRPr>
                    </a:p>
                    <a:p>
                      <a:pPr marL="0" algn="ctr" defTabSz="914400" rtl="0" eaLnBrk="1" fontAlgn="b" latinLnBrk="0" hangingPunct="1"/>
                      <a:endParaRPr lang="ru-RU" sz="1000" b="1" u="none" strike="noStrike" kern="1200" dirty="0">
                        <a:solidFill>
                          <a:schemeClr val="tx1"/>
                        </a:solidFill>
                        <a:effectLst/>
                        <a:latin typeface="+mn-lt"/>
                        <a:ea typeface="+mn-ea"/>
                        <a:cs typeface="+mn-cs"/>
                      </a:endParaRPr>
                    </a:p>
                  </a:txBody>
                  <a:tcPr marL="2378" marR="2378" marT="2378" marB="0" anchor="ctr"/>
                </a:tc>
                <a:tc>
                  <a:txBody>
                    <a:bodyPr/>
                    <a:lstStyle/>
                    <a:p>
                      <a:pPr marL="0" algn="ctr" defTabSz="914400" rtl="0" eaLnBrk="1" fontAlgn="b" latinLnBrk="0" hangingPunct="1"/>
                      <a:r>
                        <a:rPr lang="ru-RU" sz="1000" b="1" u="none" strike="noStrike" kern="1200" dirty="0">
                          <a:solidFill>
                            <a:schemeClr val="tx1"/>
                          </a:solidFill>
                          <a:effectLst/>
                          <a:latin typeface="+mn-lt"/>
                          <a:ea typeface="+mn-ea"/>
                          <a:cs typeface="+mn-cs"/>
                        </a:rPr>
                        <a:t>Численность представителей целевой группы (чел.)</a:t>
                      </a:r>
                    </a:p>
                  </a:txBody>
                  <a:tcPr marL="2378" marR="2378" marT="2378" marB="0" anchor="ct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ru-RU" sz="1000" b="1" i="0" u="none" strike="noStrike" dirty="0">
                          <a:solidFill>
                            <a:schemeClr val="tx1"/>
                          </a:solidFill>
                          <a:effectLst/>
                          <a:latin typeface="+mn-lt"/>
                        </a:rPr>
                        <a:t>Нормативный правовой акт</a:t>
                      </a:r>
                    </a:p>
                  </a:txBody>
                  <a:tcPr marL="2378" marR="2378" marT="2378" marB="0" anchor="ctr"/>
                </a:tc>
                <a:tc>
                  <a:txBody>
                    <a:bodyPr/>
                    <a:lstStyle/>
                    <a:p>
                      <a:pPr marL="0" algn="ctr" defTabSz="914400" rtl="0" eaLnBrk="1" fontAlgn="b" latinLnBrk="0" hangingPunct="1"/>
                      <a:r>
                        <a:rPr lang="ru-RU" sz="1000" b="1" u="none" strike="noStrike" kern="1200" dirty="0">
                          <a:solidFill>
                            <a:schemeClr val="tx1"/>
                          </a:solidFill>
                          <a:effectLst/>
                          <a:latin typeface="+mn-lt"/>
                          <a:ea typeface="+mn-ea"/>
                          <a:cs typeface="+mn-cs"/>
                        </a:rPr>
                        <a:t>Плановые значения на 2023 год (</a:t>
                      </a:r>
                      <a:r>
                        <a:rPr lang="ru-RU" sz="1000" b="1" u="none" strike="noStrike" kern="1200" dirty="0" err="1">
                          <a:solidFill>
                            <a:schemeClr val="tx1"/>
                          </a:solidFill>
                          <a:effectLst/>
                          <a:latin typeface="+mn-lt"/>
                          <a:ea typeface="+mn-ea"/>
                          <a:cs typeface="+mn-cs"/>
                        </a:rPr>
                        <a:t>тыс.руб</a:t>
                      </a:r>
                      <a:r>
                        <a:rPr lang="ru-RU" sz="1000" b="1" u="none" strike="noStrike" kern="1200" dirty="0">
                          <a:solidFill>
                            <a:schemeClr val="tx1"/>
                          </a:solidFill>
                          <a:effectLst/>
                          <a:latin typeface="+mn-lt"/>
                          <a:ea typeface="+mn-ea"/>
                          <a:cs typeface="+mn-cs"/>
                        </a:rPr>
                        <a:t>.)</a:t>
                      </a:r>
                    </a:p>
                  </a:txBody>
                  <a:tcPr marL="2378" marR="2378" marT="2378" marB="0" anchor="ct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ru-RU" sz="1000" b="1" u="none" strike="noStrike" kern="1200" noProof="0" dirty="0">
                          <a:solidFill>
                            <a:schemeClr val="tx1"/>
                          </a:solidFill>
                          <a:effectLst/>
                          <a:latin typeface="+mn-lt"/>
                          <a:ea typeface="+mn-ea"/>
                          <a:cs typeface="+mn-cs"/>
                        </a:rPr>
                        <a:t>Плановые значения на </a:t>
                      </a:r>
                    </a:p>
                    <a:p>
                      <a:pPr marL="0" marR="0" lvl="0" indent="0" algn="ctr" defTabSz="914400" rtl="0" eaLnBrk="1" fontAlgn="b" latinLnBrk="0" hangingPunct="1">
                        <a:lnSpc>
                          <a:spcPct val="100000"/>
                        </a:lnSpc>
                        <a:spcBef>
                          <a:spcPts val="0"/>
                        </a:spcBef>
                        <a:spcAft>
                          <a:spcPts val="0"/>
                        </a:spcAft>
                        <a:buClrTx/>
                        <a:buSzTx/>
                        <a:buFontTx/>
                        <a:buNone/>
                        <a:tabLst/>
                        <a:defRPr/>
                      </a:pPr>
                      <a:r>
                        <a:rPr lang="ru-RU" sz="1000" b="1" u="none" strike="noStrike" kern="1200" noProof="0" dirty="0">
                          <a:solidFill>
                            <a:schemeClr val="tx1"/>
                          </a:solidFill>
                          <a:effectLst/>
                          <a:latin typeface="+mn-lt"/>
                          <a:ea typeface="+mn-ea"/>
                          <a:cs typeface="+mn-cs"/>
                        </a:rPr>
                        <a:t>2024 год (</a:t>
                      </a:r>
                      <a:r>
                        <a:rPr lang="ru-RU" sz="1000" b="1" u="none" strike="noStrike" kern="1200" noProof="0" dirty="0" err="1">
                          <a:solidFill>
                            <a:schemeClr val="tx1"/>
                          </a:solidFill>
                          <a:effectLst/>
                          <a:latin typeface="+mn-lt"/>
                          <a:ea typeface="+mn-ea"/>
                          <a:cs typeface="+mn-cs"/>
                        </a:rPr>
                        <a:t>тыс.руб</a:t>
                      </a:r>
                      <a:r>
                        <a:rPr lang="ru-RU" sz="1000" b="1" u="none" strike="noStrike" kern="1200" noProof="0" dirty="0">
                          <a:solidFill>
                            <a:schemeClr val="tx1"/>
                          </a:solidFill>
                          <a:effectLst/>
                          <a:latin typeface="+mn-lt"/>
                          <a:ea typeface="+mn-ea"/>
                          <a:cs typeface="+mn-cs"/>
                        </a:rPr>
                        <a:t>.)</a:t>
                      </a:r>
                    </a:p>
                  </a:txBody>
                  <a:tcPr marL="2378" marR="2378" marT="2378" marB="0" anchor="ct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ru-RU" sz="1000" b="1" u="none" strike="noStrike" kern="1200" noProof="0" dirty="0">
                          <a:solidFill>
                            <a:schemeClr val="tx1"/>
                          </a:solidFill>
                          <a:effectLst/>
                          <a:latin typeface="+mn-lt"/>
                          <a:ea typeface="+mn-ea"/>
                          <a:cs typeface="+mn-cs"/>
                        </a:rPr>
                        <a:t>Плановые значения на </a:t>
                      </a:r>
                    </a:p>
                    <a:p>
                      <a:pPr marL="0" marR="0" lvl="0" indent="0" algn="ctr" defTabSz="914400" rtl="0" eaLnBrk="1" fontAlgn="b" latinLnBrk="0" hangingPunct="1">
                        <a:lnSpc>
                          <a:spcPct val="100000"/>
                        </a:lnSpc>
                        <a:spcBef>
                          <a:spcPts val="0"/>
                        </a:spcBef>
                        <a:spcAft>
                          <a:spcPts val="0"/>
                        </a:spcAft>
                        <a:buClrTx/>
                        <a:buSzTx/>
                        <a:buFontTx/>
                        <a:buNone/>
                        <a:tabLst/>
                        <a:defRPr/>
                      </a:pPr>
                      <a:r>
                        <a:rPr lang="ru-RU" sz="1000" b="1" u="none" strike="noStrike" kern="1200" noProof="0" dirty="0">
                          <a:solidFill>
                            <a:schemeClr val="tx1"/>
                          </a:solidFill>
                          <a:effectLst/>
                          <a:latin typeface="+mn-lt"/>
                          <a:ea typeface="+mn-ea"/>
                          <a:cs typeface="+mn-cs"/>
                        </a:rPr>
                        <a:t>2025 год (</a:t>
                      </a:r>
                      <a:r>
                        <a:rPr lang="ru-RU" sz="1000" b="1" u="none" strike="noStrike" kern="1200" noProof="0" dirty="0" err="1">
                          <a:solidFill>
                            <a:schemeClr val="tx1"/>
                          </a:solidFill>
                          <a:effectLst/>
                          <a:latin typeface="+mn-lt"/>
                          <a:ea typeface="+mn-ea"/>
                          <a:cs typeface="+mn-cs"/>
                        </a:rPr>
                        <a:t>тыс.руб</a:t>
                      </a:r>
                      <a:r>
                        <a:rPr lang="ru-RU" sz="1000" b="1" u="none" strike="noStrike" kern="1200" noProof="0" dirty="0">
                          <a:solidFill>
                            <a:schemeClr val="tx1"/>
                          </a:solidFill>
                          <a:effectLst/>
                          <a:latin typeface="+mn-lt"/>
                          <a:ea typeface="+mn-ea"/>
                          <a:cs typeface="+mn-cs"/>
                        </a:rPr>
                        <a:t>.)</a:t>
                      </a:r>
                    </a:p>
                  </a:txBody>
                  <a:tcPr marL="2378" marR="2378" marT="2378" marB="0" anchor="ctr"/>
                </a:tc>
                <a:extLst>
                  <a:ext uri="{0D108BD9-81ED-4DB2-BD59-A6C34878D82A}">
                    <a16:rowId xmlns:a16="http://schemas.microsoft.com/office/drawing/2014/main" val="1699384114"/>
                  </a:ext>
                </a:extLst>
              </a:tr>
              <a:tr h="586491">
                <a:tc>
                  <a:txBody>
                    <a:bodyPr/>
                    <a:lstStyle/>
                    <a:p>
                      <a:pPr marL="0" algn="ctr" defTabSz="914400" rtl="0" eaLnBrk="1" fontAlgn="b" latinLnBrk="0" hangingPunct="1"/>
                      <a:r>
                        <a:rPr lang="ru-RU" sz="1000" b="0" i="0" u="none" strike="noStrike" kern="1200" dirty="0">
                          <a:solidFill>
                            <a:schemeClr val="tx1"/>
                          </a:solidFill>
                          <a:effectLst/>
                          <a:latin typeface="+mn-lt"/>
                          <a:ea typeface="+mn-ea"/>
                          <a:cs typeface="+mn-cs"/>
                        </a:rPr>
                        <a:t>7</a:t>
                      </a:r>
                    </a:p>
                  </a:txBody>
                  <a:tcPr marL="2378" marR="2378" marT="2378" marB="0" anchor="ctr"/>
                </a:tc>
                <a:tc>
                  <a:txBody>
                    <a:bodyPr/>
                    <a:lstStyle/>
                    <a:p>
                      <a:pPr marL="0" algn="l" defTabSz="914400" rtl="0" eaLnBrk="1" fontAlgn="b" latinLnBrk="0" hangingPunct="1"/>
                      <a:r>
                        <a:rPr lang="ru-RU" sz="1000" b="0" i="0" u="none" strike="noStrike" kern="1200" dirty="0">
                          <a:solidFill>
                            <a:schemeClr val="tx1"/>
                          </a:solidFill>
                          <a:effectLst/>
                          <a:latin typeface="+mn-lt"/>
                          <a:ea typeface="+mn-ea"/>
                          <a:cs typeface="+mn-cs"/>
                        </a:rPr>
                        <a:t>Оказание социальной помощи жителям города, находящимся на социальном обслуживании в рамках Международного дня пожилого человека</a:t>
                      </a:r>
                    </a:p>
                  </a:txBody>
                  <a:tcPr marL="2378" marR="2378" marT="2378" marB="0" anchor="ct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ru-RU" sz="1000" b="0" i="0" u="none" strike="noStrike" kern="1200" dirty="0">
                          <a:solidFill>
                            <a:schemeClr val="tx1"/>
                          </a:solidFill>
                          <a:effectLst/>
                          <a:latin typeface="+mn-lt"/>
                          <a:ea typeface="+mn-ea"/>
                          <a:cs typeface="+mn-cs"/>
                        </a:rPr>
                        <a:t>Жители города, находящиеся на социальном обслуживании</a:t>
                      </a:r>
                    </a:p>
                  </a:txBody>
                  <a:tcPr marL="2378" marR="2378" marT="2378" marB="0" anchor="ctr"/>
                </a:tc>
                <a:tc>
                  <a:txBody>
                    <a:bodyPr/>
                    <a:lstStyle/>
                    <a:p>
                      <a:pPr marL="0" algn="ctr" defTabSz="914400" rtl="0" eaLnBrk="1" fontAlgn="b" latinLnBrk="0" hangingPunct="1"/>
                      <a:r>
                        <a:rPr lang="ru-RU" sz="1000" b="0" i="0" u="none" strike="noStrike" kern="1200" dirty="0">
                          <a:solidFill>
                            <a:schemeClr val="tx1"/>
                          </a:solidFill>
                          <a:effectLst/>
                          <a:latin typeface="+mn-lt"/>
                          <a:ea typeface="+mn-ea"/>
                          <a:cs typeface="+mn-cs"/>
                        </a:rPr>
                        <a:t>150</a:t>
                      </a:r>
                    </a:p>
                  </a:txBody>
                  <a:tcPr marL="2378" marR="2378" marT="2378" marB="0" anchor="ct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ru-RU" sz="1000" b="0" i="0" u="none" strike="noStrike" kern="1200" dirty="0">
                          <a:solidFill>
                            <a:schemeClr val="tx1"/>
                          </a:solidFill>
                          <a:effectLst/>
                          <a:latin typeface="+mn-lt"/>
                          <a:ea typeface="+mn-ea"/>
                          <a:cs typeface="+mn-cs"/>
                        </a:rPr>
                        <a:t>Решение Совета депутатов городского округа Долгопрудный Московской области от 17.12.2021 № 101-нр «О бюджете городского округа Долгопрудный на 2022 год и плановый период 2023 и 2024 годов» </a:t>
                      </a:r>
                    </a:p>
                  </a:txBody>
                  <a:tcPr marL="2378" marR="2378" marT="2378" marB="0" anchor="ctr"/>
                </a:tc>
                <a:tc>
                  <a:txBody>
                    <a:bodyPr/>
                    <a:lstStyle/>
                    <a:p>
                      <a:pPr marL="0" algn="ctr" defTabSz="914400" rtl="0" eaLnBrk="1" fontAlgn="b" latinLnBrk="0" hangingPunct="1"/>
                      <a:r>
                        <a:rPr lang="ru-RU" sz="1000" b="0" i="0" u="none" strike="noStrike" kern="1200" dirty="0">
                          <a:solidFill>
                            <a:schemeClr val="tx1"/>
                          </a:solidFill>
                          <a:effectLst/>
                          <a:latin typeface="+mn-lt"/>
                          <a:ea typeface="+mn-ea"/>
                          <a:cs typeface="+mn-cs"/>
                        </a:rPr>
                        <a:t>250,00</a:t>
                      </a:r>
                    </a:p>
                  </a:txBody>
                  <a:tcPr marL="8313" marR="8313" marT="8313" marB="0" anchor="ctr"/>
                </a:tc>
                <a:tc>
                  <a:txBody>
                    <a:bodyPr/>
                    <a:lstStyle/>
                    <a:p>
                      <a:pPr marL="0" algn="ctr" defTabSz="914400" rtl="0" eaLnBrk="1" fontAlgn="b" latinLnBrk="0" hangingPunct="1"/>
                      <a:r>
                        <a:rPr lang="ru-RU" sz="1000" b="0" i="0" u="none" strike="noStrike" kern="1200" dirty="0">
                          <a:solidFill>
                            <a:schemeClr val="tx1"/>
                          </a:solidFill>
                          <a:effectLst/>
                          <a:latin typeface="+mn-lt"/>
                          <a:ea typeface="+mn-ea"/>
                          <a:cs typeface="+mn-cs"/>
                        </a:rPr>
                        <a:t>250,00</a:t>
                      </a:r>
                    </a:p>
                  </a:txBody>
                  <a:tcPr marL="8313" marR="8313" marT="8313" marB="0" anchor="ctr"/>
                </a:tc>
                <a:tc>
                  <a:txBody>
                    <a:bodyPr/>
                    <a:lstStyle/>
                    <a:p>
                      <a:pPr marL="0" algn="ctr" defTabSz="914400" rtl="0" eaLnBrk="1" fontAlgn="b" latinLnBrk="0" hangingPunct="1"/>
                      <a:r>
                        <a:rPr lang="ru-RU" sz="1000" b="0" i="0" u="none" strike="noStrike" kern="1200" dirty="0">
                          <a:solidFill>
                            <a:schemeClr val="tx1"/>
                          </a:solidFill>
                          <a:effectLst/>
                          <a:latin typeface="+mn-lt"/>
                          <a:ea typeface="+mn-ea"/>
                          <a:cs typeface="+mn-cs"/>
                        </a:rPr>
                        <a:t>250,00</a:t>
                      </a:r>
                    </a:p>
                  </a:txBody>
                  <a:tcPr marL="8313" marR="8313" marT="8313" marB="0" anchor="ctr"/>
                </a:tc>
                <a:extLst>
                  <a:ext uri="{0D108BD9-81ED-4DB2-BD59-A6C34878D82A}">
                    <a16:rowId xmlns:a16="http://schemas.microsoft.com/office/drawing/2014/main" val="1176181113"/>
                  </a:ext>
                </a:extLst>
              </a:tr>
              <a:tr h="1462809">
                <a:tc>
                  <a:txBody>
                    <a:bodyPr/>
                    <a:lstStyle/>
                    <a:p>
                      <a:pPr marL="0" algn="ctr" defTabSz="914400" rtl="0" eaLnBrk="1" fontAlgn="b" latinLnBrk="0" hangingPunct="1"/>
                      <a:r>
                        <a:rPr lang="en-US" sz="1000" b="0" i="0" u="none" strike="noStrike" kern="1200" dirty="0">
                          <a:solidFill>
                            <a:schemeClr val="tx1"/>
                          </a:solidFill>
                          <a:effectLst/>
                          <a:latin typeface="+mn-lt"/>
                          <a:ea typeface="+mn-ea"/>
                          <a:cs typeface="+mn-cs"/>
                        </a:rPr>
                        <a:t>8</a:t>
                      </a:r>
                      <a:endParaRPr lang="ru-RU" sz="1000" b="0" i="0" u="none" strike="noStrike" kern="1200" dirty="0">
                        <a:solidFill>
                          <a:schemeClr val="tx1"/>
                        </a:solidFill>
                        <a:effectLst/>
                        <a:latin typeface="+mn-lt"/>
                        <a:ea typeface="+mn-ea"/>
                        <a:cs typeface="+mn-cs"/>
                      </a:endParaRPr>
                    </a:p>
                  </a:txBody>
                  <a:tcPr marL="2378" marR="2378" marT="2378" marB="0" anchor="ctr"/>
                </a:tc>
                <a:tc>
                  <a:txBody>
                    <a:bodyPr/>
                    <a:lstStyle/>
                    <a:p>
                      <a:pPr marL="0" algn="l" defTabSz="914400" rtl="0" eaLnBrk="1" fontAlgn="b" latinLnBrk="0" hangingPunct="1"/>
                      <a:r>
                        <a:rPr lang="ru-RU" sz="1000" b="0" i="0" u="none" strike="noStrike" kern="1200" dirty="0">
                          <a:solidFill>
                            <a:schemeClr val="tx1"/>
                          </a:solidFill>
                          <a:effectLst/>
                          <a:latin typeface="+mn-lt"/>
                          <a:ea typeface="+mn-ea"/>
                          <a:cs typeface="+mn-cs"/>
                        </a:rPr>
                        <a:t>Компенсация льгот работникам образования, имеющим место жительства и работающим в микрорайонах Шереметьевский, Хлебниково, Павельцево, пользовавшихся льготой по </a:t>
                      </a:r>
                    </a:p>
                    <a:p>
                      <a:pPr marL="0" algn="l" defTabSz="914400" rtl="0" eaLnBrk="1" fontAlgn="b" latinLnBrk="0" hangingPunct="1"/>
                      <a:r>
                        <a:rPr lang="ru-RU" sz="1000" b="0" i="0" u="none" strike="noStrike" kern="1200" dirty="0">
                          <a:solidFill>
                            <a:schemeClr val="tx1"/>
                          </a:solidFill>
                          <a:effectLst/>
                          <a:latin typeface="+mn-lt"/>
                          <a:ea typeface="+mn-ea"/>
                          <a:cs typeface="+mn-cs"/>
                        </a:rPr>
                        <a:t>оплате ЖКХ как житель сельской местности и утративших право на нее в связи с изменением статуса г. Долгопрудного</a:t>
                      </a:r>
                    </a:p>
                  </a:txBody>
                  <a:tcPr marL="2378" marR="2378" marT="2378" marB="0" anchor="ctr"/>
                </a:tc>
                <a:tc>
                  <a:txBody>
                    <a:bodyPr/>
                    <a:lstStyle/>
                    <a:p>
                      <a:pPr marL="0" algn="ctr" defTabSz="914400" rtl="0" eaLnBrk="1" fontAlgn="b" latinLnBrk="0" hangingPunct="1"/>
                      <a:r>
                        <a:rPr lang="ru-RU" sz="1000" b="0" i="0" u="none" strike="noStrike" kern="1200" dirty="0">
                          <a:solidFill>
                            <a:schemeClr val="tx1"/>
                          </a:solidFill>
                          <a:effectLst/>
                          <a:latin typeface="+mn-lt"/>
                          <a:ea typeface="+mn-ea"/>
                          <a:cs typeface="+mn-cs"/>
                        </a:rPr>
                        <a:t>Работники образования, имеющим место жительства и работающим в микрорайонах Шереметьевский, Хлебниково, </a:t>
                      </a:r>
                      <a:r>
                        <a:rPr lang="ru-RU" sz="1000" b="0" i="0" u="none" strike="noStrike" kern="1200" dirty="0" err="1">
                          <a:solidFill>
                            <a:schemeClr val="tx1"/>
                          </a:solidFill>
                          <a:effectLst/>
                          <a:latin typeface="+mn-lt"/>
                          <a:ea typeface="+mn-ea"/>
                          <a:cs typeface="+mn-cs"/>
                        </a:rPr>
                        <a:t>Павельцево</a:t>
                      </a:r>
                      <a:r>
                        <a:rPr lang="ru-RU" sz="1000" b="0" i="0" u="none" strike="noStrike" kern="1200" dirty="0">
                          <a:solidFill>
                            <a:schemeClr val="tx1"/>
                          </a:solidFill>
                          <a:effectLst/>
                          <a:latin typeface="+mn-lt"/>
                          <a:ea typeface="+mn-ea"/>
                          <a:cs typeface="+mn-cs"/>
                        </a:rPr>
                        <a:t>, пользовавшихся льготой по </a:t>
                      </a:r>
                    </a:p>
                    <a:p>
                      <a:pPr marL="0" algn="ctr" defTabSz="914400" rtl="0" eaLnBrk="1" fontAlgn="b" latinLnBrk="0" hangingPunct="1"/>
                      <a:r>
                        <a:rPr lang="ru-RU" sz="1000" b="0" i="0" u="none" strike="noStrike" kern="1200" dirty="0">
                          <a:solidFill>
                            <a:schemeClr val="tx1"/>
                          </a:solidFill>
                          <a:effectLst/>
                          <a:latin typeface="+mn-lt"/>
                          <a:ea typeface="+mn-ea"/>
                          <a:cs typeface="+mn-cs"/>
                        </a:rPr>
                        <a:t>оплате ЖКХ как житель сельской местности и утративших право на нее в связи с изменением статуса г. Долгопрудного</a:t>
                      </a:r>
                    </a:p>
                  </a:txBody>
                  <a:tcPr marL="2378" marR="2378" marT="2378" marB="0" anchor="ctr"/>
                </a:tc>
                <a:tc>
                  <a:txBody>
                    <a:bodyPr/>
                    <a:lstStyle/>
                    <a:p>
                      <a:pPr marL="0" algn="ctr" defTabSz="914400" rtl="0" eaLnBrk="1" fontAlgn="b" latinLnBrk="0" hangingPunct="1"/>
                      <a:r>
                        <a:rPr lang="ru-RU" sz="1000" b="0" i="0" u="none" strike="noStrike" kern="1200" dirty="0">
                          <a:solidFill>
                            <a:schemeClr val="tx1"/>
                          </a:solidFill>
                          <a:effectLst/>
                          <a:latin typeface="+mn-lt"/>
                          <a:ea typeface="+mn-ea"/>
                          <a:cs typeface="+mn-cs"/>
                        </a:rPr>
                        <a:t>7</a:t>
                      </a:r>
                    </a:p>
                  </a:txBody>
                  <a:tcPr marL="2378" marR="2378" marT="2378" marB="0" anchor="ct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ru-RU" sz="1000" b="0" i="0" u="none" strike="noStrike" kern="1200" dirty="0">
                          <a:solidFill>
                            <a:schemeClr val="tx1"/>
                          </a:solidFill>
                          <a:effectLst/>
                          <a:latin typeface="+mn-lt"/>
                          <a:ea typeface="+mn-ea"/>
                          <a:cs typeface="+mn-cs"/>
                        </a:rPr>
                        <a:t>Решение Совета депутатов города Долгопрудного от 16.02.2022 № 11-нр «Об утверждении Положения о дополнительных мерах социальной поддержки отдельных категорий граждан в городском округе Долгопрудный Московской области», постановление администрации  городского округа  Долгопрудный от 25.03.2022 № 150-ПА/н  «Об утверждении Порядка предоставления дополнительных мер социальной поддержки отдельным категориям педагогических и медицинских  работников   на   территории  городского  округа   Долгопрудный   Московской области»</a:t>
                      </a:r>
                    </a:p>
                  </a:txBody>
                  <a:tcPr marL="2378" marR="2378" marT="2378" marB="0" anchor="ctr"/>
                </a:tc>
                <a:tc>
                  <a:txBody>
                    <a:bodyPr/>
                    <a:lstStyle/>
                    <a:p>
                      <a:pPr marL="0" algn="ctr" defTabSz="914400" rtl="0" eaLnBrk="1" fontAlgn="b" latinLnBrk="0" hangingPunct="1"/>
                      <a:r>
                        <a:rPr lang="ru-RU" sz="1000" b="0" i="0" u="none" strike="noStrike" kern="1200" dirty="0">
                          <a:solidFill>
                            <a:schemeClr val="tx1"/>
                          </a:solidFill>
                          <a:effectLst/>
                          <a:latin typeface="+mn-lt"/>
                          <a:ea typeface="+mn-ea"/>
                          <a:cs typeface="+mn-cs"/>
                        </a:rPr>
                        <a:t>175,00</a:t>
                      </a:r>
                    </a:p>
                  </a:txBody>
                  <a:tcPr marL="8313" marR="8313" marT="8313" marB="0" anchor="ctr"/>
                </a:tc>
                <a:tc>
                  <a:txBody>
                    <a:bodyPr/>
                    <a:lstStyle/>
                    <a:p>
                      <a:pPr marL="0" algn="ctr" defTabSz="914400" rtl="0" eaLnBrk="1" fontAlgn="b" latinLnBrk="0" hangingPunct="1"/>
                      <a:r>
                        <a:rPr lang="ru-RU" sz="1000" b="0" i="0" u="none" strike="noStrike" kern="1200" dirty="0">
                          <a:solidFill>
                            <a:schemeClr val="tx1"/>
                          </a:solidFill>
                          <a:effectLst/>
                          <a:latin typeface="+mn-lt"/>
                          <a:ea typeface="+mn-ea"/>
                          <a:cs typeface="+mn-cs"/>
                        </a:rPr>
                        <a:t>175,00</a:t>
                      </a:r>
                    </a:p>
                  </a:txBody>
                  <a:tcPr marL="8313" marR="8313" marT="8313" marB="0" anchor="ctr"/>
                </a:tc>
                <a:tc>
                  <a:txBody>
                    <a:bodyPr/>
                    <a:lstStyle/>
                    <a:p>
                      <a:pPr marL="0" algn="ctr" defTabSz="914400" rtl="0" eaLnBrk="1" fontAlgn="b" latinLnBrk="0" hangingPunct="1"/>
                      <a:r>
                        <a:rPr lang="ru-RU" sz="1000" b="0" i="0" u="none" strike="noStrike" kern="1200" dirty="0">
                          <a:solidFill>
                            <a:schemeClr val="tx1"/>
                          </a:solidFill>
                          <a:effectLst/>
                          <a:latin typeface="+mn-lt"/>
                          <a:ea typeface="+mn-ea"/>
                          <a:cs typeface="+mn-cs"/>
                        </a:rPr>
                        <a:t>175,00</a:t>
                      </a:r>
                    </a:p>
                  </a:txBody>
                  <a:tcPr marL="8313" marR="8313" marT="8313" marB="0" anchor="ctr"/>
                </a:tc>
                <a:extLst>
                  <a:ext uri="{0D108BD9-81ED-4DB2-BD59-A6C34878D82A}">
                    <a16:rowId xmlns:a16="http://schemas.microsoft.com/office/drawing/2014/main" val="2787351809"/>
                  </a:ext>
                </a:extLst>
              </a:tr>
              <a:tr h="1462809">
                <a:tc>
                  <a:txBody>
                    <a:bodyPr/>
                    <a:lstStyle/>
                    <a:p>
                      <a:pPr marL="0" algn="ctr" defTabSz="914400" rtl="0" eaLnBrk="1" fontAlgn="b" latinLnBrk="0" hangingPunct="1"/>
                      <a:r>
                        <a:rPr lang="en-US" sz="1000" b="0" i="0" u="none" strike="noStrike" kern="1200" dirty="0">
                          <a:solidFill>
                            <a:schemeClr val="tx1"/>
                          </a:solidFill>
                          <a:effectLst/>
                          <a:latin typeface="+mn-lt"/>
                          <a:ea typeface="+mn-ea"/>
                          <a:cs typeface="+mn-cs"/>
                        </a:rPr>
                        <a:t>9</a:t>
                      </a:r>
                      <a:endParaRPr lang="ru-RU" sz="1000" b="0" i="0" u="none" strike="noStrike" kern="1200" dirty="0">
                        <a:solidFill>
                          <a:schemeClr val="tx1"/>
                        </a:solidFill>
                        <a:effectLst/>
                        <a:latin typeface="+mn-lt"/>
                        <a:ea typeface="+mn-ea"/>
                        <a:cs typeface="+mn-cs"/>
                      </a:endParaRPr>
                    </a:p>
                  </a:txBody>
                  <a:tcPr marL="2378" marR="2378" marT="2378" marB="0" anchor="ctr"/>
                </a:tc>
                <a:tc>
                  <a:txBody>
                    <a:bodyPr/>
                    <a:lstStyle/>
                    <a:p>
                      <a:pPr marL="0" algn="l" defTabSz="914400" rtl="0" eaLnBrk="1" fontAlgn="b" latinLnBrk="0" hangingPunct="1"/>
                      <a:r>
                        <a:rPr lang="ru-RU" sz="1000" b="0" i="0" u="none" strike="noStrike" kern="1200" dirty="0">
                          <a:solidFill>
                            <a:schemeClr val="tx1"/>
                          </a:solidFill>
                          <a:effectLst/>
                          <a:latin typeface="+mn-lt"/>
                          <a:ea typeface="+mn-ea"/>
                          <a:cs typeface="+mn-cs"/>
                        </a:rPr>
                        <a:t>Компенсация льгот работникам здравоохранения, имеющим место жительства и работающим в микрорайонах Шереметьевский, Хлебниково, Павельцево, пользовавшихся льготой по оплате ЖКХ как житель сельской местности и утративших право на нее в связи с изменением статуса г. Долгопрудного</a:t>
                      </a:r>
                    </a:p>
                  </a:txBody>
                  <a:tcPr marL="2378" marR="2378" marT="2378" marB="0" anchor="ctr"/>
                </a:tc>
                <a:tc>
                  <a:txBody>
                    <a:bodyPr/>
                    <a:lstStyle/>
                    <a:p>
                      <a:pPr marL="0" algn="ctr" defTabSz="914400" rtl="0" eaLnBrk="1" fontAlgn="b" latinLnBrk="0" hangingPunct="1"/>
                      <a:r>
                        <a:rPr lang="ru-RU" sz="1000" b="0" i="0" u="none" strike="noStrike" kern="1200" dirty="0">
                          <a:solidFill>
                            <a:schemeClr val="tx1"/>
                          </a:solidFill>
                          <a:effectLst/>
                          <a:latin typeface="+mn-lt"/>
                          <a:ea typeface="+mn-ea"/>
                          <a:cs typeface="+mn-cs"/>
                        </a:rPr>
                        <a:t>Работники здравоохранения, имеющим место жительства и работающим в микрорайонах Шереметьевский, Хлебниково, </a:t>
                      </a:r>
                      <a:r>
                        <a:rPr lang="ru-RU" sz="1000" b="0" i="0" u="none" strike="noStrike" kern="1200" dirty="0" err="1">
                          <a:solidFill>
                            <a:schemeClr val="tx1"/>
                          </a:solidFill>
                          <a:effectLst/>
                          <a:latin typeface="+mn-lt"/>
                          <a:ea typeface="+mn-ea"/>
                          <a:cs typeface="+mn-cs"/>
                        </a:rPr>
                        <a:t>Павельцево</a:t>
                      </a:r>
                      <a:r>
                        <a:rPr lang="ru-RU" sz="1000" b="0" i="0" u="none" strike="noStrike" kern="1200" dirty="0">
                          <a:solidFill>
                            <a:schemeClr val="tx1"/>
                          </a:solidFill>
                          <a:effectLst/>
                          <a:latin typeface="+mn-lt"/>
                          <a:ea typeface="+mn-ea"/>
                          <a:cs typeface="+mn-cs"/>
                        </a:rPr>
                        <a:t>, пользовавшихся льготой по оплате ЖКХ как житель сельской местности и утративших право на нее в связи с изменением статуса г. Долгопрудного</a:t>
                      </a:r>
                    </a:p>
                  </a:txBody>
                  <a:tcPr marL="2378" marR="2378" marT="2378" marB="0" anchor="ctr"/>
                </a:tc>
                <a:tc>
                  <a:txBody>
                    <a:bodyPr/>
                    <a:lstStyle/>
                    <a:p>
                      <a:pPr marL="0" algn="ctr" defTabSz="914400" rtl="0" eaLnBrk="1" fontAlgn="b" latinLnBrk="0" hangingPunct="1"/>
                      <a:r>
                        <a:rPr lang="ru-RU" sz="1000" b="0" i="0" u="none" strike="noStrike" kern="1200" dirty="0">
                          <a:solidFill>
                            <a:schemeClr val="tx1"/>
                          </a:solidFill>
                          <a:effectLst/>
                          <a:latin typeface="+mn-lt"/>
                          <a:ea typeface="+mn-ea"/>
                          <a:cs typeface="+mn-cs"/>
                        </a:rPr>
                        <a:t>6</a:t>
                      </a:r>
                    </a:p>
                  </a:txBody>
                  <a:tcPr marL="2378" marR="2378" marT="2378" marB="0" anchor="ct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ru-RU" sz="1000" b="0" i="0" u="none" strike="noStrike" kern="1200" dirty="0">
                          <a:solidFill>
                            <a:schemeClr val="tx1"/>
                          </a:solidFill>
                          <a:effectLst/>
                          <a:latin typeface="+mn-lt"/>
                          <a:ea typeface="+mn-ea"/>
                          <a:cs typeface="+mn-cs"/>
                        </a:rPr>
                        <a:t>Решение Совета депутатов города Долгопрудного от 16.02.2022 № 11-нр «Об утверждении Положения о дополнительных мерах социальной поддержки отдельных категорий граждан в городском округе Долгопрудный Московской области», постановление администрации  городского округа  Долгопрудный от 25.03.2022 № 150-ПА/н  «Об утверждении Порядка предоставления дополнительных мер социальной поддержки отдельным категориям педагогических и медицинских  работников   на   территории  городского  округа   Долгопрудный   Московской области»</a:t>
                      </a:r>
                    </a:p>
                  </a:txBody>
                  <a:tcPr marL="2378" marR="2378" marT="2378" marB="0" anchor="ctr"/>
                </a:tc>
                <a:tc>
                  <a:txBody>
                    <a:bodyPr/>
                    <a:lstStyle/>
                    <a:p>
                      <a:pPr marL="0" algn="ctr" defTabSz="914400" rtl="0" eaLnBrk="1" fontAlgn="b" latinLnBrk="0" hangingPunct="1"/>
                      <a:r>
                        <a:rPr lang="ru-RU" sz="1000" b="0" i="0" u="none" strike="noStrike" kern="1200" dirty="0">
                          <a:solidFill>
                            <a:schemeClr val="tx1"/>
                          </a:solidFill>
                          <a:effectLst/>
                          <a:latin typeface="+mn-lt"/>
                          <a:ea typeface="+mn-ea"/>
                          <a:cs typeface="+mn-cs"/>
                        </a:rPr>
                        <a:t>168,00</a:t>
                      </a:r>
                    </a:p>
                  </a:txBody>
                  <a:tcPr marL="8313" marR="8313" marT="8313" marB="0" anchor="ctr"/>
                </a:tc>
                <a:tc>
                  <a:txBody>
                    <a:bodyPr/>
                    <a:lstStyle/>
                    <a:p>
                      <a:pPr marL="0" algn="ctr" defTabSz="914400" rtl="0" eaLnBrk="1" fontAlgn="b" latinLnBrk="0" hangingPunct="1"/>
                      <a:r>
                        <a:rPr lang="ru-RU" sz="1000" b="0" i="0" u="none" strike="noStrike" kern="1200" dirty="0">
                          <a:solidFill>
                            <a:schemeClr val="tx1"/>
                          </a:solidFill>
                          <a:effectLst/>
                          <a:latin typeface="+mn-lt"/>
                          <a:ea typeface="+mn-ea"/>
                          <a:cs typeface="+mn-cs"/>
                        </a:rPr>
                        <a:t>168,00</a:t>
                      </a:r>
                    </a:p>
                  </a:txBody>
                  <a:tcPr marL="8313" marR="8313" marT="8313" marB="0" anchor="ctr"/>
                </a:tc>
                <a:tc>
                  <a:txBody>
                    <a:bodyPr/>
                    <a:lstStyle/>
                    <a:p>
                      <a:pPr marL="0" algn="ctr" defTabSz="914400" rtl="0" eaLnBrk="1" fontAlgn="b" latinLnBrk="0" hangingPunct="1"/>
                      <a:r>
                        <a:rPr lang="ru-RU" sz="1000" b="0" i="0" u="none" strike="noStrike" kern="1200" dirty="0">
                          <a:solidFill>
                            <a:schemeClr val="tx1"/>
                          </a:solidFill>
                          <a:effectLst/>
                          <a:latin typeface="+mn-lt"/>
                          <a:ea typeface="+mn-ea"/>
                          <a:cs typeface="+mn-cs"/>
                        </a:rPr>
                        <a:t>168,00</a:t>
                      </a:r>
                    </a:p>
                  </a:txBody>
                  <a:tcPr marL="8313" marR="8313" marT="8313" marB="0" anchor="ctr"/>
                </a:tc>
                <a:extLst>
                  <a:ext uri="{0D108BD9-81ED-4DB2-BD59-A6C34878D82A}">
                    <a16:rowId xmlns:a16="http://schemas.microsoft.com/office/drawing/2014/main" val="157421074"/>
                  </a:ext>
                </a:extLst>
              </a:tr>
              <a:tr h="586491">
                <a:tc>
                  <a:txBody>
                    <a:bodyPr/>
                    <a:lstStyle/>
                    <a:p>
                      <a:pPr marL="0" algn="ctr" defTabSz="914400" rtl="0" eaLnBrk="1" fontAlgn="b" latinLnBrk="0" hangingPunct="1"/>
                      <a:r>
                        <a:rPr lang="ru-RU" sz="1000" b="0" i="0" u="none" strike="noStrike" kern="1200" dirty="0">
                          <a:solidFill>
                            <a:schemeClr val="tx1"/>
                          </a:solidFill>
                          <a:effectLst/>
                          <a:latin typeface="+mn-lt"/>
                          <a:ea typeface="+mn-ea"/>
                          <a:cs typeface="+mn-cs"/>
                        </a:rPr>
                        <a:t>1</a:t>
                      </a:r>
                      <a:r>
                        <a:rPr lang="en-US" sz="1000" b="0" i="0" u="none" strike="noStrike" kern="1200" dirty="0">
                          <a:solidFill>
                            <a:schemeClr val="tx1"/>
                          </a:solidFill>
                          <a:effectLst/>
                          <a:latin typeface="+mn-lt"/>
                          <a:ea typeface="+mn-ea"/>
                          <a:cs typeface="+mn-cs"/>
                        </a:rPr>
                        <a:t>0</a:t>
                      </a:r>
                      <a:endParaRPr lang="ru-RU" sz="1000" b="0" i="0" u="none" strike="noStrike" kern="1200" dirty="0">
                        <a:solidFill>
                          <a:schemeClr val="tx1"/>
                        </a:solidFill>
                        <a:effectLst/>
                        <a:latin typeface="+mn-lt"/>
                        <a:ea typeface="+mn-ea"/>
                        <a:cs typeface="+mn-cs"/>
                      </a:endParaRPr>
                    </a:p>
                  </a:txBody>
                  <a:tcPr marL="2378" marR="2378" marT="2378" marB="0" anchor="ctr"/>
                </a:tc>
                <a:tc>
                  <a:txBody>
                    <a:bodyPr/>
                    <a:lstStyle/>
                    <a:p>
                      <a:pPr marL="0" algn="l" defTabSz="914400" rtl="0" eaLnBrk="1" fontAlgn="b" latinLnBrk="0" hangingPunct="1"/>
                      <a:r>
                        <a:rPr lang="ru-RU" sz="1000" b="0" i="0" u="none" strike="noStrike" kern="1200" dirty="0">
                          <a:solidFill>
                            <a:schemeClr val="tx1"/>
                          </a:solidFill>
                          <a:effectLst/>
                          <a:latin typeface="+mn-lt"/>
                          <a:ea typeface="+mn-ea"/>
                          <a:cs typeface="+mn-cs"/>
                        </a:rPr>
                        <a:t>Единовременная  выплата участникам, инвалидам Великой Отечественной войны и приравненных к ним лицам</a:t>
                      </a:r>
                    </a:p>
                  </a:txBody>
                  <a:tcPr marL="2378" marR="2378" marT="2378" marB="0" anchor="ctr"/>
                </a:tc>
                <a:tc>
                  <a:txBody>
                    <a:bodyPr/>
                    <a:lstStyle/>
                    <a:p>
                      <a:pPr marL="0" algn="ctr" defTabSz="914400" rtl="0" eaLnBrk="1" fontAlgn="b" latinLnBrk="0" hangingPunct="1"/>
                      <a:r>
                        <a:rPr lang="ru-RU" sz="1000" b="0" i="0" u="none" strike="noStrike" kern="1200" dirty="0">
                          <a:solidFill>
                            <a:schemeClr val="tx1"/>
                          </a:solidFill>
                          <a:effectLst/>
                          <a:latin typeface="+mn-lt"/>
                          <a:ea typeface="+mn-ea"/>
                          <a:cs typeface="+mn-cs"/>
                        </a:rPr>
                        <a:t>Участники , инвалиды Великой Отечественной войны и приравненных к ним лицам</a:t>
                      </a:r>
                    </a:p>
                  </a:txBody>
                  <a:tcPr marL="2378" marR="2378" marT="2378" marB="0" anchor="ctr"/>
                </a:tc>
                <a:tc>
                  <a:txBody>
                    <a:bodyPr/>
                    <a:lstStyle/>
                    <a:p>
                      <a:pPr marL="0" algn="ctr" defTabSz="914400" rtl="0" eaLnBrk="1" fontAlgn="b" latinLnBrk="0" hangingPunct="1"/>
                      <a:r>
                        <a:rPr lang="ru-RU" sz="1000" b="0" i="0" u="none" strike="noStrike" kern="1200" dirty="0">
                          <a:solidFill>
                            <a:schemeClr val="tx1"/>
                          </a:solidFill>
                          <a:effectLst/>
                          <a:latin typeface="+mn-lt"/>
                          <a:ea typeface="+mn-ea"/>
                          <a:cs typeface="+mn-cs"/>
                        </a:rPr>
                        <a:t>432</a:t>
                      </a:r>
                    </a:p>
                  </a:txBody>
                  <a:tcPr marL="2378" marR="2378" marT="2378" marB="0" anchor="ct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ru-RU" sz="1000" u="none" strike="noStrike" kern="1200" dirty="0">
                          <a:solidFill>
                            <a:schemeClr val="tx1"/>
                          </a:solidFill>
                          <a:effectLst/>
                          <a:latin typeface="+mn-lt"/>
                          <a:ea typeface="+mn-ea"/>
                          <a:cs typeface="+mn-cs"/>
                        </a:rPr>
                        <a:t>Решение Совета депутатов городского округа Долгопрудный Московской области от 17.12.2021 № 101-нр «О бюджете городского округа Долгопрудный на 2022 год и плановый период 2023 и 2024 годов» </a:t>
                      </a:r>
                    </a:p>
                  </a:txBody>
                  <a:tcPr marL="2378" marR="2378" marT="2378" marB="0" anchor="ctr"/>
                </a:tc>
                <a:tc>
                  <a:txBody>
                    <a:bodyPr/>
                    <a:lstStyle/>
                    <a:p>
                      <a:pPr marL="0" algn="ctr" defTabSz="914400" rtl="0" eaLnBrk="1" fontAlgn="b" latinLnBrk="0" hangingPunct="1"/>
                      <a:r>
                        <a:rPr lang="ru-RU" sz="1000" b="0" i="0" u="none" strike="noStrike" kern="1200" dirty="0">
                          <a:solidFill>
                            <a:schemeClr val="tx1"/>
                          </a:solidFill>
                          <a:effectLst/>
                          <a:latin typeface="+mn-lt"/>
                          <a:ea typeface="+mn-ea"/>
                          <a:cs typeface="+mn-cs"/>
                        </a:rPr>
                        <a:t>2 335,00</a:t>
                      </a:r>
                    </a:p>
                  </a:txBody>
                  <a:tcPr marL="9525" marR="9525" marT="9525" marB="0" anchor="ctr"/>
                </a:tc>
                <a:tc>
                  <a:txBody>
                    <a:bodyPr/>
                    <a:lstStyle/>
                    <a:p>
                      <a:pPr marL="0" algn="ctr" defTabSz="914400" rtl="0" eaLnBrk="1" fontAlgn="b" latinLnBrk="0" hangingPunct="1"/>
                      <a:r>
                        <a:rPr lang="ru-RU" sz="1000" b="0" i="0" u="none" strike="noStrike" kern="1200" dirty="0">
                          <a:solidFill>
                            <a:schemeClr val="tx1"/>
                          </a:solidFill>
                          <a:effectLst/>
                          <a:latin typeface="+mn-lt"/>
                          <a:ea typeface="+mn-ea"/>
                          <a:cs typeface="+mn-cs"/>
                        </a:rPr>
                        <a:t>2 280,00</a:t>
                      </a:r>
                    </a:p>
                  </a:txBody>
                  <a:tcPr marL="9525" marR="9525" marT="9525" marB="0" anchor="ctr"/>
                </a:tc>
                <a:tc>
                  <a:txBody>
                    <a:bodyPr/>
                    <a:lstStyle/>
                    <a:p>
                      <a:pPr marL="0" algn="ctr" defTabSz="914400" rtl="0" eaLnBrk="1" fontAlgn="b" latinLnBrk="0" hangingPunct="1"/>
                      <a:r>
                        <a:rPr lang="ru-RU" sz="1000" b="0" i="0" u="none" strike="noStrike" kern="1200" dirty="0">
                          <a:solidFill>
                            <a:schemeClr val="tx1"/>
                          </a:solidFill>
                          <a:effectLst/>
                          <a:latin typeface="+mn-lt"/>
                          <a:ea typeface="+mn-ea"/>
                          <a:cs typeface="+mn-cs"/>
                        </a:rPr>
                        <a:t>2 226,00</a:t>
                      </a:r>
                    </a:p>
                  </a:txBody>
                  <a:tcPr marL="9525" marR="9525" marT="9525" marB="0" anchor="ctr"/>
                </a:tc>
                <a:extLst>
                  <a:ext uri="{0D108BD9-81ED-4DB2-BD59-A6C34878D82A}">
                    <a16:rowId xmlns:a16="http://schemas.microsoft.com/office/drawing/2014/main" val="3588457694"/>
                  </a:ext>
                </a:extLst>
              </a:tr>
              <a:tr h="1170703">
                <a:tc>
                  <a:txBody>
                    <a:bodyPr/>
                    <a:lstStyle/>
                    <a:p>
                      <a:pPr marL="0" algn="ctr" defTabSz="914400" rtl="0" eaLnBrk="1" fontAlgn="b" latinLnBrk="0" hangingPunct="1"/>
                      <a:r>
                        <a:rPr lang="ru-RU" sz="1000" b="0" i="0" u="none" strike="noStrike" kern="1200" dirty="0">
                          <a:solidFill>
                            <a:schemeClr val="tx1"/>
                          </a:solidFill>
                          <a:effectLst/>
                          <a:latin typeface="+mn-lt"/>
                          <a:ea typeface="+mn-ea"/>
                          <a:cs typeface="+mn-cs"/>
                        </a:rPr>
                        <a:t>1</a:t>
                      </a:r>
                      <a:r>
                        <a:rPr lang="en-US" sz="1000" b="0" i="0" u="none" strike="noStrike" kern="1200" dirty="0">
                          <a:solidFill>
                            <a:schemeClr val="tx1"/>
                          </a:solidFill>
                          <a:effectLst/>
                          <a:latin typeface="+mn-lt"/>
                          <a:ea typeface="+mn-ea"/>
                          <a:cs typeface="+mn-cs"/>
                        </a:rPr>
                        <a:t>1</a:t>
                      </a:r>
                      <a:endParaRPr lang="ru-RU" sz="1000" b="0" i="0" u="none" strike="noStrike" kern="1200" dirty="0">
                        <a:solidFill>
                          <a:schemeClr val="tx1"/>
                        </a:solidFill>
                        <a:effectLst/>
                        <a:latin typeface="+mn-lt"/>
                        <a:ea typeface="+mn-ea"/>
                        <a:cs typeface="+mn-cs"/>
                      </a:endParaRPr>
                    </a:p>
                  </a:txBody>
                  <a:tcPr marL="2378" marR="2378" marT="2378" marB="0" anchor="ctr"/>
                </a:tc>
                <a:tc>
                  <a:txBody>
                    <a:bodyPr/>
                    <a:lstStyle/>
                    <a:p>
                      <a:pPr marL="0" algn="l" defTabSz="914400" rtl="0" eaLnBrk="1" fontAlgn="b" latinLnBrk="0" hangingPunct="1"/>
                      <a:r>
                        <a:rPr lang="ru-RU" sz="1000" b="0" i="0" u="none" strike="noStrike" kern="1200" dirty="0">
                          <a:solidFill>
                            <a:schemeClr val="tx1"/>
                          </a:solidFill>
                          <a:effectLst/>
                          <a:latin typeface="+mn-lt"/>
                          <a:ea typeface="+mn-ea"/>
                          <a:cs typeface="+mn-cs"/>
                        </a:rPr>
                        <a:t>Единовременная выплата при рождении третьего и последующих детей</a:t>
                      </a:r>
                    </a:p>
                  </a:txBody>
                  <a:tcPr marL="2378" marR="2378" marT="2378" marB="0" anchor="ctr"/>
                </a:tc>
                <a:tc>
                  <a:txBody>
                    <a:bodyPr/>
                    <a:lstStyle/>
                    <a:p>
                      <a:pPr marL="0" algn="ctr" defTabSz="914400" rtl="0" eaLnBrk="1" fontAlgn="b" latinLnBrk="0" hangingPunct="1"/>
                      <a:r>
                        <a:rPr lang="ru-RU" sz="1000" b="0" i="0" u="none" strike="noStrike" kern="1200" dirty="0">
                          <a:solidFill>
                            <a:schemeClr val="tx1"/>
                          </a:solidFill>
                          <a:effectLst/>
                          <a:latin typeface="+mn-lt"/>
                          <a:ea typeface="+mn-ea"/>
                          <a:cs typeface="+mn-cs"/>
                        </a:rPr>
                        <a:t>Многодетные семьи</a:t>
                      </a:r>
                    </a:p>
                  </a:txBody>
                  <a:tcPr marL="2378" marR="2378" marT="2378" marB="0" anchor="ctr"/>
                </a:tc>
                <a:tc>
                  <a:txBody>
                    <a:bodyPr/>
                    <a:lstStyle/>
                    <a:p>
                      <a:pPr marL="0" algn="ctr" defTabSz="914400" rtl="0" eaLnBrk="1" fontAlgn="b" latinLnBrk="0" hangingPunct="1"/>
                      <a:r>
                        <a:rPr lang="ru-RU" sz="1000" b="0" i="0" u="none" strike="noStrike" kern="1200" dirty="0">
                          <a:solidFill>
                            <a:schemeClr val="tx1"/>
                          </a:solidFill>
                          <a:effectLst/>
                          <a:latin typeface="+mn-lt"/>
                          <a:ea typeface="+mn-ea"/>
                          <a:cs typeface="+mn-cs"/>
                        </a:rPr>
                        <a:t>40</a:t>
                      </a:r>
                    </a:p>
                  </a:txBody>
                  <a:tcPr marL="2378" marR="2378" marT="2378" marB="0" anchor="ct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ru-RU" sz="1000" kern="1200" dirty="0">
                          <a:solidFill>
                            <a:schemeClr val="dk1"/>
                          </a:solidFill>
                          <a:latin typeface="+mn-lt"/>
                          <a:ea typeface="+mn-ea"/>
                          <a:cs typeface="+mn-cs"/>
                        </a:rPr>
                        <a:t>Решение Совета депутатов города Долгопрудного от 16.02.2022 № 11-нр «Об утверждении Положения о дополнительных мерах социальной поддержки отдельных категорий граждан в городском округе Долгопрудный Московской области», постановление администрации города Долгопрудного от 13.07.2017 № 480-ПА/н «Об утверждении Порядка назначения единовременной выплаты при рождении (усыновлении) третьего и последующих детей в городском округе Долгопрудный Московской области»</a:t>
                      </a:r>
                      <a:endParaRPr lang="ru-RU" sz="1000" b="0" i="0" u="none" strike="noStrike" dirty="0">
                        <a:solidFill>
                          <a:schemeClr val="tx1"/>
                        </a:solidFill>
                        <a:effectLst/>
                        <a:latin typeface="+mn-lt"/>
                      </a:endParaRPr>
                    </a:p>
                  </a:txBody>
                  <a:tcPr marL="2378" marR="2378" marT="2378" marB="0" anchor="ctr"/>
                </a:tc>
                <a:tc>
                  <a:txBody>
                    <a:bodyPr/>
                    <a:lstStyle/>
                    <a:p>
                      <a:pPr marL="0" algn="ctr" defTabSz="914400" rtl="0" eaLnBrk="1" fontAlgn="b" latinLnBrk="0" hangingPunct="1"/>
                      <a:r>
                        <a:rPr lang="ru-RU" sz="1000" b="0" i="0" u="none" strike="noStrike" kern="1200" dirty="0">
                          <a:solidFill>
                            <a:schemeClr val="tx1"/>
                          </a:solidFill>
                          <a:effectLst/>
                          <a:latin typeface="+mn-lt"/>
                          <a:ea typeface="+mn-ea"/>
                          <a:cs typeface="+mn-cs"/>
                        </a:rPr>
                        <a:t>300,00</a:t>
                      </a:r>
                    </a:p>
                  </a:txBody>
                  <a:tcPr marL="9525" marR="9525" marT="9525" marB="0" anchor="ctr"/>
                </a:tc>
                <a:tc>
                  <a:txBody>
                    <a:bodyPr/>
                    <a:lstStyle/>
                    <a:p>
                      <a:pPr marL="0" algn="ctr" defTabSz="914400" rtl="0" eaLnBrk="1" fontAlgn="b" latinLnBrk="0" hangingPunct="1"/>
                      <a:r>
                        <a:rPr lang="ru-RU" sz="1000" b="0" i="0" u="none" strike="noStrike" kern="1200" dirty="0">
                          <a:solidFill>
                            <a:schemeClr val="tx1"/>
                          </a:solidFill>
                          <a:effectLst/>
                          <a:latin typeface="+mn-lt"/>
                          <a:ea typeface="+mn-ea"/>
                          <a:cs typeface="+mn-cs"/>
                        </a:rPr>
                        <a:t>300,00</a:t>
                      </a:r>
                    </a:p>
                  </a:txBody>
                  <a:tcPr marL="9525" marR="9525" marT="9525" marB="0" anchor="ctr"/>
                </a:tc>
                <a:tc>
                  <a:txBody>
                    <a:bodyPr/>
                    <a:lstStyle/>
                    <a:p>
                      <a:pPr marL="0" algn="ctr" defTabSz="914400" rtl="0" eaLnBrk="1" fontAlgn="b" latinLnBrk="0" hangingPunct="1"/>
                      <a:r>
                        <a:rPr lang="ru-RU" sz="1000" b="0" i="0" u="none" strike="noStrike" kern="1200" dirty="0">
                          <a:solidFill>
                            <a:schemeClr val="tx1"/>
                          </a:solidFill>
                          <a:effectLst/>
                          <a:latin typeface="+mn-lt"/>
                          <a:ea typeface="+mn-ea"/>
                          <a:cs typeface="+mn-cs"/>
                        </a:rPr>
                        <a:t>300,00</a:t>
                      </a:r>
                    </a:p>
                  </a:txBody>
                  <a:tcPr marL="9525" marR="9525" marT="9525" marB="0" anchor="ctr"/>
                </a:tc>
                <a:extLst>
                  <a:ext uri="{0D108BD9-81ED-4DB2-BD59-A6C34878D82A}">
                    <a16:rowId xmlns:a16="http://schemas.microsoft.com/office/drawing/2014/main" val="2895651675"/>
                  </a:ext>
                </a:extLst>
              </a:tr>
            </a:tbl>
          </a:graphicData>
        </a:graphic>
      </p:graphicFrame>
      <p:pic>
        <p:nvPicPr>
          <p:cNvPr id="6" name="Объект 6">
            <a:extLst>
              <a:ext uri="{FF2B5EF4-FFF2-40B4-BE49-F238E27FC236}">
                <a16:creationId xmlns:a16="http://schemas.microsoft.com/office/drawing/2014/main" id="{4EA763B5-F2EE-477C-9332-EE0A19F8A9F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3910" y="102669"/>
            <a:ext cx="760490" cy="342008"/>
          </a:xfrm>
          <a:prstGeom prst="rect">
            <a:avLst/>
          </a:prstGeom>
        </p:spPr>
      </p:pic>
    </p:spTree>
    <p:extLst>
      <p:ext uri="{BB962C8B-B14F-4D97-AF65-F5344CB8AC3E}">
        <p14:creationId xmlns:p14="http://schemas.microsoft.com/office/powerpoint/2010/main" val="3706356635"/>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10E1DD2E-04DC-4BF3-8F0E-F61E1385D3F3}"/>
              </a:ext>
            </a:extLst>
          </p:cNvPr>
          <p:cNvSpPr>
            <a:spLocks noGrp="1"/>
          </p:cNvSpPr>
          <p:nvPr>
            <p:ph type="title"/>
          </p:nvPr>
        </p:nvSpPr>
        <p:spPr>
          <a:xfrm>
            <a:off x="914400" y="159976"/>
            <a:ext cx="11277600" cy="365125"/>
          </a:xfrm>
        </p:spPr>
        <p:txBody>
          <a:bodyPr>
            <a:noAutofit/>
          </a:bodyPr>
          <a:lstStyle/>
          <a:p>
            <a:pPr algn="ctr"/>
            <a:br>
              <a:rPr lang="ru-RU" sz="2000" dirty="0">
                <a:latin typeface="Century Gothic" panose="020B0502020202020204" pitchFamily="34" charset="0"/>
              </a:rPr>
            </a:br>
            <a:r>
              <a:rPr lang="ru-RU" sz="2000" dirty="0">
                <a:latin typeface="Century Gothic" panose="020B0502020202020204" pitchFamily="34" charset="0"/>
              </a:rPr>
              <a:t>Информация о расходах бюджета с учетом интересов целевых групп пользователей</a:t>
            </a:r>
            <a:br>
              <a:rPr lang="ru-RU" sz="2000" dirty="0">
                <a:latin typeface="Century Gothic" panose="020B0502020202020204" pitchFamily="34" charset="0"/>
              </a:rPr>
            </a:br>
            <a:endParaRPr lang="ru-RU" sz="2000" dirty="0">
              <a:latin typeface="Century Gothic" panose="020B0502020202020204" pitchFamily="34" charset="0"/>
            </a:endParaRPr>
          </a:p>
        </p:txBody>
      </p:sp>
      <p:sp>
        <p:nvSpPr>
          <p:cNvPr id="4" name="Номер слайда 3">
            <a:extLst>
              <a:ext uri="{FF2B5EF4-FFF2-40B4-BE49-F238E27FC236}">
                <a16:creationId xmlns:a16="http://schemas.microsoft.com/office/drawing/2014/main" id="{E2FAA489-1CE0-4C0C-9A6C-7C729AC97B1F}"/>
              </a:ext>
            </a:extLst>
          </p:cNvPr>
          <p:cNvSpPr>
            <a:spLocks noGrp="1"/>
          </p:cNvSpPr>
          <p:nvPr>
            <p:ph type="sldNum" sz="quarter" idx="12"/>
          </p:nvPr>
        </p:nvSpPr>
        <p:spPr>
          <a:xfrm>
            <a:off x="9448800" y="6492875"/>
            <a:ext cx="2743200" cy="365125"/>
          </a:xfrm>
        </p:spPr>
        <p:txBody>
          <a:bodyPr/>
          <a:lstStyle/>
          <a:p>
            <a:fld id="{E4EB6E89-BA87-4003-BD23-6BDF40F3EBED}" type="slidenum">
              <a:rPr lang="ru-RU" smtClean="0"/>
              <a:pPr/>
              <a:t>79</a:t>
            </a:fld>
            <a:endParaRPr lang="ru-RU" dirty="0"/>
          </a:p>
        </p:txBody>
      </p:sp>
      <p:graphicFrame>
        <p:nvGraphicFramePr>
          <p:cNvPr id="5" name="Объект 4">
            <a:extLst>
              <a:ext uri="{FF2B5EF4-FFF2-40B4-BE49-F238E27FC236}">
                <a16:creationId xmlns:a16="http://schemas.microsoft.com/office/drawing/2014/main" id="{ED4622CF-814C-486A-A552-AFC5897A3757}"/>
              </a:ext>
            </a:extLst>
          </p:cNvPr>
          <p:cNvGraphicFramePr>
            <a:graphicFrameLocks/>
          </p:cNvGraphicFramePr>
          <p:nvPr>
            <p:extLst>
              <p:ext uri="{D42A27DB-BD31-4B8C-83A1-F6EECF244321}">
                <p14:modId xmlns:p14="http://schemas.microsoft.com/office/powerpoint/2010/main" val="2866542094"/>
              </p:ext>
            </p:extLst>
          </p:nvPr>
        </p:nvGraphicFramePr>
        <p:xfrm>
          <a:off x="382384" y="821470"/>
          <a:ext cx="11621194" cy="5441912"/>
        </p:xfrm>
        <a:graphic>
          <a:graphicData uri="http://schemas.openxmlformats.org/drawingml/2006/table">
            <a:tbl>
              <a:tblPr>
                <a:tableStyleId>{8A107856-5554-42FB-B03E-39F5DBC370BA}</a:tableStyleId>
              </a:tblPr>
              <a:tblGrid>
                <a:gridCol w="289920">
                  <a:extLst>
                    <a:ext uri="{9D8B030D-6E8A-4147-A177-3AD203B41FA5}">
                      <a16:colId xmlns:a16="http://schemas.microsoft.com/office/drawing/2014/main" val="3173738563"/>
                    </a:ext>
                  </a:extLst>
                </a:gridCol>
                <a:gridCol w="3035172">
                  <a:extLst>
                    <a:ext uri="{9D8B030D-6E8A-4147-A177-3AD203B41FA5}">
                      <a16:colId xmlns:a16="http://schemas.microsoft.com/office/drawing/2014/main" val="1175069003"/>
                    </a:ext>
                  </a:extLst>
                </a:gridCol>
                <a:gridCol w="1138844">
                  <a:extLst>
                    <a:ext uri="{9D8B030D-6E8A-4147-A177-3AD203B41FA5}">
                      <a16:colId xmlns:a16="http://schemas.microsoft.com/office/drawing/2014/main" val="2359325872"/>
                    </a:ext>
                  </a:extLst>
                </a:gridCol>
                <a:gridCol w="897775">
                  <a:extLst>
                    <a:ext uri="{9D8B030D-6E8A-4147-A177-3AD203B41FA5}">
                      <a16:colId xmlns:a16="http://schemas.microsoft.com/office/drawing/2014/main" val="3513692141"/>
                    </a:ext>
                  </a:extLst>
                </a:gridCol>
                <a:gridCol w="4189614">
                  <a:extLst>
                    <a:ext uri="{9D8B030D-6E8A-4147-A177-3AD203B41FA5}">
                      <a16:colId xmlns:a16="http://schemas.microsoft.com/office/drawing/2014/main" val="2406719285"/>
                    </a:ext>
                  </a:extLst>
                </a:gridCol>
                <a:gridCol w="665018">
                  <a:extLst>
                    <a:ext uri="{9D8B030D-6E8A-4147-A177-3AD203B41FA5}">
                      <a16:colId xmlns:a16="http://schemas.microsoft.com/office/drawing/2014/main" val="154824804"/>
                    </a:ext>
                  </a:extLst>
                </a:gridCol>
                <a:gridCol w="706582">
                  <a:extLst>
                    <a:ext uri="{9D8B030D-6E8A-4147-A177-3AD203B41FA5}">
                      <a16:colId xmlns:a16="http://schemas.microsoft.com/office/drawing/2014/main" val="1561384155"/>
                    </a:ext>
                  </a:extLst>
                </a:gridCol>
                <a:gridCol w="698269">
                  <a:extLst>
                    <a:ext uri="{9D8B030D-6E8A-4147-A177-3AD203B41FA5}">
                      <a16:colId xmlns:a16="http://schemas.microsoft.com/office/drawing/2014/main" val="3694796067"/>
                    </a:ext>
                  </a:extLst>
                </a:gridCol>
              </a:tblGrid>
              <a:tr h="586106">
                <a:tc>
                  <a:txBody>
                    <a:bodyPr/>
                    <a:lstStyle/>
                    <a:p>
                      <a:pPr marL="0" algn="ctr" defTabSz="914400" rtl="0" eaLnBrk="1" fontAlgn="b" latinLnBrk="0" hangingPunct="1"/>
                      <a:r>
                        <a:rPr lang="ru-RU" sz="1000" b="1" u="none" strike="noStrike" kern="1200" dirty="0">
                          <a:solidFill>
                            <a:schemeClr val="tx1"/>
                          </a:solidFill>
                          <a:effectLst/>
                          <a:latin typeface="+mn-lt"/>
                          <a:ea typeface="+mn-ea"/>
                          <a:cs typeface="+mn-cs"/>
                        </a:rPr>
                        <a:t>№</a:t>
                      </a:r>
                    </a:p>
                  </a:txBody>
                  <a:tcPr marL="2378" marR="2378" marT="2378" marB="0" anchor="ctr"/>
                </a:tc>
                <a:tc>
                  <a:txBody>
                    <a:bodyPr/>
                    <a:lstStyle/>
                    <a:p>
                      <a:pPr marL="0" algn="ctr" defTabSz="914400" rtl="0" eaLnBrk="1" fontAlgn="b" latinLnBrk="0" hangingPunct="1"/>
                      <a:r>
                        <a:rPr lang="ru-RU" sz="1000" b="1" u="none" strike="noStrike" kern="1200" dirty="0">
                          <a:solidFill>
                            <a:schemeClr val="tx1"/>
                          </a:solidFill>
                          <a:effectLst/>
                          <a:latin typeface="+mn-lt"/>
                          <a:ea typeface="+mn-ea"/>
                          <a:cs typeface="+mn-cs"/>
                        </a:rPr>
                        <a:t>Наименование мер социальной поддержки</a:t>
                      </a:r>
                    </a:p>
                  </a:txBody>
                  <a:tcPr marL="2378" marR="2378" marT="2378" marB="0" anchor="ct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endParaRPr lang="ru-RU" sz="1000" b="1" u="none" strike="noStrike" kern="1200" dirty="0">
                        <a:solidFill>
                          <a:schemeClr val="tx1"/>
                        </a:solidFill>
                        <a:effectLst/>
                        <a:latin typeface="+mn-lt"/>
                        <a:ea typeface="+mn-ea"/>
                        <a:cs typeface="+mn-cs"/>
                      </a:endParaRPr>
                    </a:p>
                    <a:p>
                      <a:pPr marL="0" marR="0" lvl="0" indent="0" algn="ctr" defTabSz="914400" rtl="0" eaLnBrk="1" fontAlgn="b" latinLnBrk="0" hangingPunct="1">
                        <a:lnSpc>
                          <a:spcPct val="100000"/>
                        </a:lnSpc>
                        <a:spcBef>
                          <a:spcPts val="0"/>
                        </a:spcBef>
                        <a:spcAft>
                          <a:spcPts val="0"/>
                        </a:spcAft>
                        <a:buClrTx/>
                        <a:buSzTx/>
                        <a:buFontTx/>
                        <a:buNone/>
                        <a:tabLst/>
                        <a:defRPr/>
                      </a:pPr>
                      <a:r>
                        <a:rPr lang="en-US" sz="1000" b="1" u="none" strike="noStrike" kern="1200" dirty="0">
                          <a:solidFill>
                            <a:schemeClr val="tx1"/>
                          </a:solidFill>
                          <a:effectLst/>
                          <a:latin typeface="+mn-lt"/>
                          <a:ea typeface="+mn-ea"/>
                          <a:cs typeface="+mn-cs"/>
                        </a:rPr>
                        <a:t>Ц</a:t>
                      </a:r>
                      <a:r>
                        <a:rPr lang="ru-RU" sz="1000" b="1" u="none" strike="noStrike" kern="1200" dirty="0">
                          <a:solidFill>
                            <a:schemeClr val="tx1"/>
                          </a:solidFill>
                          <a:effectLst/>
                          <a:latin typeface="+mn-lt"/>
                          <a:ea typeface="+mn-ea"/>
                          <a:cs typeface="+mn-cs"/>
                        </a:rPr>
                        <a:t>е</a:t>
                      </a:r>
                      <a:r>
                        <a:rPr lang="en-US" sz="1000" b="1" u="none" strike="noStrike" kern="1200" dirty="0">
                          <a:solidFill>
                            <a:schemeClr val="tx1"/>
                          </a:solidFill>
                          <a:effectLst/>
                          <a:latin typeface="+mn-lt"/>
                          <a:ea typeface="+mn-ea"/>
                          <a:cs typeface="+mn-cs"/>
                        </a:rPr>
                        <a:t>л</a:t>
                      </a:r>
                      <a:r>
                        <a:rPr lang="ru-RU" sz="1000" b="1" u="none" strike="noStrike" kern="1200" dirty="0">
                          <a:solidFill>
                            <a:schemeClr val="tx1"/>
                          </a:solidFill>
                          <a:effectLst/>
                          <a:latin typeface="+mn-lt"/>
                          <a:ea typeface="+mn-ea"/>
                          <a:cs typeface="+mn-cs"/>
                        </a:rPr>
                        <a:t>е</a:t>
                      </a:r>
                      <a:r>
                        <a:rPr lang="en-US" sz="1000" b="1" u="none" strike="noStrike" kern="1200" dirty="0">
                          <a:solidFill>
                            <a:schemeClr val="tx1"/>
                          </a:solidFill>
                          <a:effectLst/>
                          <a:latin typeface="+mn-lt"/>
                          <a:ea typeface="+mn-ea"/>
                          <a:cs typeface="+mn-cs"/>
                        </a:rPr>
                        <a:t>в</a:t>
                      </a:r>
                      <a:r>
                        <a:rPr lang="ru-RU" sz="1000" b="1" u="none" strike="noStrike" kern="1200" dirty="0">
                          <a:solidFill>
                            <a:schemeClr val="tx1"/>
                          </a:solidFill>
                          <a:effectLst/>
                          <a:latin typeface="+mn-lt"/>
                          <a:ea typeface="+mn-ea"/>
                          <a:cs typeface="+mn-cs"/>
                        </a:rPr>
                        <a:t>а</a:t>
                      </a:r>
                      <a:r>
                        <a:rPr lang="en-US" sz="1000" b="1" u="none" strike="noStrike" kern="1200" dirty="0">
                          <a:solidFill>
                            <a:schemeClr val="tx1"/>
                          </a:solidFill>
                          <a:effectLst/>
                          <a:latin typeface="+mn-lt"/>
                          <a:ea typeface="+mn-ea"/>
                          <a:cs typeface="+mn-cs"/>
                        </a:rPr>
                        <a:t>я </a:t>
                      </a:r>
                      <a:r>
                        <a:rPr lang="ru-RU" sz="1000" b="1" u="none" strike="noStrike" kern="1200" dirty="0">
                          <a:solidFill>
                            <a:schemeClr val="tx1"/>
                          </a:solidFill>
                          <a:effectLst/>
                          <a:latin typeface="+mn-lt"/>
                          <a:ea typeface="+mn-ea"/>
                          <a:cs typeface="+mn-cs"/>
                        </a:rPr>
                        <a:t>г</a:t>
                      </a:r>
                      <a:r>
                        <a:rPr lang="en-US" sz="1000" b="1" u="none" strike="noStrike" kern="1200" dirty="0">
                          <a:solidFill>
                            <a:schemeClr val="tx1"/>
                          </a:solidFill>
                          <a:effectLst/>
                          <a:latin typeface="+mn-lt"/>
                          <a:ea typeface="+mn-ea"/>
                          <a:cs typeface="+mn-cs"/>
                        </a:rPr>
                        <a:t>р</a:t>
                      </a:r>
                      <a:r>
                        <a:rPr lang="ru-RU" sz="1000" b="1" u="none" strike="noStrike" kern="1200" dirty="0">
                          <a:solidFill>
                            <a:schemeClr val="tx1"/>
                          </a:solidFill>
                          <a:effectLst/>
                          <a:latin typeface="+mn-lt"/>
                          <a:ea typeface="+mn-ea"/>
                          <a:cs typeface="+mn-cs"/>
                        </a:rPr>
                        <a:t>у</a:t>
                      </a:r>
                      <a:r>
                        <a:rPr lang="en-US" sz="1000" b="1" u="none" strike="noStrike" kern="1200" dirty="0">
                          <a:solidFill>
                            <a:schemeClr val="tx1"/>
                          </a:solidFill>
                          <a:effectLst/>
                          <a:latin typeface="+mn-lt"/>
                          <a:ea typeface="+mn-ea"/>
                          <a:cs typeface="+mn-cs"/>
                        </a:rPr>
                        <a:t>п</a:t>
                      </a:r>
                      <a:r>
                        <a:rPr lang="ru-RU" sz="1000" b="1" u="none" strike="noStrike" kern="1200" dirty="0">
                          <a:solidFill>
                            <a:schemeClr val="tx1"/>
                          </a:solidFill>
                          <a:effectLst/>
                          <a:latin typeface="+mn-lt"/>
                          <a:ea typeface="+mn-ea"/>
                          <a:cs typeface="+mn-cs"/>
                        </a:rPr>
                        <a:t>п</a:t>
                      </a:r>
                      <a:r>
                        <a:rPr lang="en-US" sz="1000" b="1" u="none" strike="noStrike" kern="1200" dirty="0">
                          <a:solidFill>
                            <a:schemeClr val="tx1"/>
                          </a:solidFill>
                          <a:effectLst/>
                          <a:latin typeface="+mn-lt"/>
                          <a:ea typeface="+mn-ea"/>
                          <a:cs typeface="+mn-cs"/>
                        </a:rPr>
                        <a:t>а</a:t>
                      </a:r>
                      <a:endParaRPr lang="ru-RU" sz="1000" b="1" u="none" strike="noStrike" kern="1200" dirty="0">
                        <a:solidFill>
                          <a:schemeClr val="tx1"/>
                        </a:solidFill>
                        <a:effectLst/>
                        <a:latin typeface="+mn-lt"/>
                        <a:ea typeface="+mn-ea"/>
                        <a:cs typeface="+mn-cs"/>
                      </a:endParaRPr>
                    </a:p>
                    <a:p>
                      <a:pPr marL="0" algn="ctr" defTabSz="914400" rtl="0" eaLnBrk="1" fontAlgn="b" latinLnBrk="0" hangingPunct="1"/>
                      <a:endParaRPr lang="ru-RU" sz="1000" b="1" u="none" strike="noStrike" kern="1200" dirty="0">
                        <a:solidFill>
                          <a:schemeClr val="tx1"/>
                        </a:solidFill>
                        <a:effectLst/>
                        <a:latin typeface="+mn-lt"/>
                        <a:ea typeface="+mn-ea"/>
                        <a:cs typeface="+mn-cs"/>
                      </a:endParaRPr>
                    </a:p>
                  </a:txBody>
                  <a:tcPr marL="2378" marR="2378" marT="2378" marB="0" anchor="ctr"/>
                </a:tc>
                <a:tc>
                  <a:txBody>
                    <a:bodyPr/>
                    <a:lstStyle/>
                    <a:p>
                      <a:pPr marL="0" algn="ctr" defTabSz="914400" rtl="0" eaLnBrk="1" fontAlgn="b" latinLnBrk="0" hangingPunct="1"/>
                      <a:r>
                        <a:rPr lang="ru-RU" sz="1000" b="1" u="none" strike="noStrike" kern="1200" dirty="0">
                          <a:solidFill>
                            <a:schemeClr val="tx1"/>
                          </a:solidFill>
                          <a:effectLst/>
                          <a:latin typeface="+mn-lt"/>
                          <a:ea typeface="+mn-ea"/>
                          <a:cs typeface="+mn-cs"/>
                        </a:rPr>
                        <a:t>Численность представителей целевой группы (чел.)</a:t>
                      </a:r>
                    </a:p>
                  </a:txBody>
                  <a:tcPr marL="2378" marR="2378" marT="2378" marB="0" anchor="ct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ru-RU" sz="1000" b="1" i="0" u="none" strike="noStrike" dirty="0">
                          <a:solidFill>
                            <a:schemeClr val="tx1"/>
                          </a:solidFill>
                          <a:effectLst/>
                          <a:latin typeface="+mn-lt"/>
                        </a:rPr>
                        <a:t>Нормативный правовой акт</a:t>
                      </a:r>
                    </a:p>
                  </a:txBody>
                  <a:tcPr marL="2378" marR="2378" marT="2378" marB="0" anchor="ctr"/>
                </a:tc>
                <a:tc>
                  <a:txBody>
                    <a:bodyPr/>
                    <a:lstStyle/>
                    <a:p>
                      <a:pPr marL="0" algn="ctr" defTabSz="914400" rtl="0" eaLnBrk="1" fontAlgn="b" latinLnBrk="0" hangingPunct="1"/>
                      <a:r>
                        <a:rPr lang="ru-RU" sz="1000" b="1" u="none" strike="noStrike" kern="1200" dirty="0">
                          <a:solidFill>
                            <a:schemeClr val="tx1"/>
                          </a:solidFill>
                          <a:effectLst/>
                          <a:latin typeface="+mn-lt"/>
                          <a:ea typeface="+mn-ea"/>
                          <a:cs typeface="+mn-cs"/>
                        </a:rPr>
                        <a:t>Плановые значения на 2023 год (</a:t>
                      </a:r>
                      <a:r>
                        <a:rPr lang="ru-RU" sz="1000" b="1" u="none" strike="noStrike" kern="1200" dirty="0" err="1">
                          <a:solidFill>
                            <a:schemeClr val="tx1"/>
                          </a:solidFill>
                          <a:effectLst/>
                          <a:latin typeface="+mn-lt"/>
                          <a:ea typeface="+mn-ea"/>
                          <a:cs typeface="+mn-cs"/>
                        </a:rPr>
                        <a:t>тыс.руб</a:t>
                      </a:r>
                      <a:r>
                        <a:rPr lang="ru-RU" sz="1000" b="1" u="none" strike="noStrike" kern="1200" dirty="0">
                          <a:solidFill>
                            <a:schemeClr val="tx1"/>
                          </a:solidFill>
                          <a:effectLst/>
                          <a:latin typeface="+mn-lt"/>
                          <a:ea typeface="+mn-ea"/>
                          <a:cs typeface="+mn-cs"/>
                        </a:rPr>
                        <a:t>.)</a:t>
                      </a:r>
                    </a:p>
                  </a:txBody>
                  <a:tcPr marL="2378" marR="2378" marT="2378" marB="0" anchor="ct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ru-RU" sz="1000" b="1" u="none" strike="noStrike" kern="1200" noProof="0" dirty="0">
                          <a:solidFill>
                            <a:schemeClr val="tx1"/>
                          </a:solidFill>
                          <a:effectLst/>
                          <a:latin typeface="+mn-lt"/>
                          <a:ea typeface="+mn-ea"/>
                          <a:cs typeface="+mn-cs"/>
                        </a:rPr>
                        <a:t>Плановые значения на </a:t>
                      </a:r>
                    </a:p>
                    <a:p>
                      <a:pPr marL="0" marR="0" lvl="0" indent="0" algn="ctr" defTabSz="914400" rtl="0" eaLnBrk="1" fontAlgn="b" latinLnBrk="0" hangingPunct="1">
                        <a:lnSpc>
                          <a:spcPct val="100000"/>
                        </a:lnSpc>
                        <a:spcBef>
                          <a:spcPts val="0"/>
                        </a:spcBef>
                        <a:spcAft>
                          <a:spcPts val="0"/>
                        </a:spcAft>
                        <a:buClrTx/>
                        <a:buSzTx/>
                        <a:buFontTx/>
                        <a:buNone/>
                        <a:tabLst/>
                        <a:defRPr/>
                      </a:pPr>
                      <a:r>
                        <a:rPr lang="ru-RU" sz="1000" b="1" u="none" strike="noStrike" kern="1200" noProof="0" dirty="0">
                          <a:solidFill>
                            <a:schemeClr val="tx1"/>
                          </a:solidFill>
                          <a:effectLst/>
                          <a:latin typeface="+mn-lt"/>
                          <a:ea typeface="+mn-ea"/>
                          <a:cs typeface="+mn-cs"/>
                        </a:rPr>
                        <a:t>2024 год (</a:t>
                      </a:r>
                      <a:r>
                        <a:rPr lang="ru-RU" sz="1000" b="1" u="none" strike="noStrike" kern="1200" noProof="0" dirty="0" err="1">
                          <a:solidFill>
                            <a:schemeClr val="tx1"/>
                          </a:solidFill>
                          <a:effectLst/>
                          <a:latin typeface="+mn-lt"/>
                          <a:ea typeface="+mn-ea"/>
                          <a:cs typeface="+mn-cs"/>
                        </a:rPr>
                        <a:t>тыс.руб</a:t>
                      </a:r>
                      <a:r>
                        <a:rPr lang="ru-RU" sz="1000" b="1" u="none" strike="noStrike" kern="1200" noProof="0" dirty="0">
                          <a:solidFill>
                            <a:schemeClr val="tx1"/>
                          </a:solidFill>
                          <a:effectLst/>
                          <a:latin typeface="+mn-lt"/>
                          <a:ea typeface="+mn-ea"/>
                          <a:cs typeface="+mn-cs"/>
                        </a:rPr>
                        <a:t>.)</a:t>
                      </a:r>
                    </a:p>
                  </a:txBody>
                  <a:tcPr marL="2378" marR="2378" marT="2378" marB="0" anchor="ct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ru-RU" sz="1000" b="1" u="none" strike="noStrike" kern="1200" noProof="0" dirty="0">
                          <a:solidFill>
                            <a:schemeClr val="tx1"/>
                          </a:solidFill>
                          <a:effectLst/>
                          <a:latin typeface="+mn-lt"/>
                          <a:ea typeface="+mn-ea"/>
                          <a:cs typeface="+mn-cs"/>
                        </a:rPr>
                        <a:t>Плановые значения на </a:t>
                      </a:r>
                    </a:p>
                    <a:p>
                      <a:pPr marL="0" marR="0" lvl="0" indent="0" algn="ctr" defTabSz="914400" rtl="0" eaLnBrk="1" fontAlgn="b" latinLnBrk="0" hangingPunct="1">
                        <a:lnSpc>
                          <a:spcPct val="100000"/>
                        </a:lnSpc>
                        <a:spcBef>
                          <a:spcPts val="0"/>
                        </a:spcBef>
                        <a:spcAft>
                          <a:spcPts val="0"/>
                        </a:spcAft>
                        <a:buClrTx/>
                        <a:buSzTx/>
                        <a:buFontTx/>
                        <a:buNone/>
                        <a:tabLst/>
                        <a:defRPr/>
                      </a:pPr>
                      <a:r>
                        <a:rPr lang="ru-RU" sz="1000" b="1" u="none" strike="noStrike" kern="1200" noProof="0" dirty="0">
                          <a:solidFill>
                            <a:schemeClr val="tx1"/>
                          </a:solidFill>
                          <a:effectLst/>
                          <a:latin typeface="+mn-lt"/>
                          <a:ea typeface="+mn-ea"/>
                          <a:cs typeface="+mn-cs"/>
                        </a:rPr>
                        <a:t>2025 год (</a:t>
                      </a:r>
                      <a:r>
                        <a:rPr lang="ru-RU" sz="1000" b="1" u="none" strike="noStrike" kern="1200" noProof="0" dirty="0" err="1">
                          <a:solidFill>
                            <a:schemeClr val="tx1"/>
                          </a:solidFill>
                          <a:effectLst/>
                          <a:latin typeface="+mn-lt"/>
                          <a:ea typeface="+mn-ea"/>
                          <a:cs typeface="+mn-cs"/>
                        </a:rPr>
                        <a:t>тыс.руб</a:t>
                      </a:r>
                      <a:r>
                        <a:rPr lang="ru-RU" sz="1000" b="1" u="none" strike="noStrike" kern="1200" noProof="0" dirty="0">
                          <a:solidFill>
                            <a:schemeClr val="tx1"/>
                          </a:solidFill>
                          <a:effectLst/>
                          <a:latin typeface="+mn-lt"/>
                          <a:ea typeface="+mn-ea"/>
                          <a:cs typeface="+mn-cs"/>
                        </a:rPr>
                        <a:t>.)</a:t>
                      </a:r>
                    </a:p>
                  </a:txBody>
                  <a:tcPr marL="2378" marR="2378" marT="2378" marB="0" anchor="ctr"/>
                </a:tc>
                <a:extLst>
                  <a:ext uri="{0D108BD9-81ED-4DB2-BD59-A6C34878D82A}">
                    <a16:rowId xmlns:a16="http://schemas.microsoft.com/office/drawing/2014/main" val="1699384114"/>
                  </a:ext>
                </a:extLst>
              </a:tr>
              <a:tr h="424252">
                <a:tc>
                  <a:txBody>
                    <a:bodyPr/>
                    <a:lstStyle/>
                    <a:p>
                      <a:pPr marL="0" algn="ctr" defTabSz="914400" rtl="0" eaLnBrk="1" fontAlgn="b" latinLnBrk="0" hangingPunct="1"/>
                      <a:r>
                        <a:rPr lang="ru-RU" sz="1000" b="0" i="0" u="none" strike="noStrike" kern="1200" dirty="0">
                          <a:solidFill>
                            <a:schemeClr val="tx1"/>
                          </a:solidFill>
                          <a:effectLst/>
                          <a:latin typeface="+mn-lt"/>
                          <a:ea typeface="+mn-ea"/>
                          <a:cs typeface="+mn-cs"/>
                        </a:rPr>
                        <a:t>1</a:t>
                      </a:r>
                      <a:r>
                        <a:rPr lang="en-US" sz="1000" b="0" i="0" u="none" strike="noStrike" kern="1200" dirty="0">
                          <a:solidFill>
                            <a:schemeClr val="tx1"/>
                          </a:solidFill>
                          <a:effectLst/>
                          <a:latin typeface="+mn-lt"/>
                          <a:ea typeface="+mn-ea"/>
                          <a:cs typeface="+mn-cs"/>
                        </a:rPr>
                        <a:t>2</a:t>
                      </a:r>
                      <a:endParaRPr lang="ru-RU" sz="1000" b="0" i="0" u="none" strike="noStrike" kern="1200" dirty="0">
                        <a:solidFill>
                          <a:schemeClr val="tx1"/>
                        </a:solidFill>
                        <a:effectLst/>
                        <a:latin typeface="+mn-lt"/>
                        <a:ea typeface="+mn-ea"/>
                        <a:cs typeface="+mn-cs"/>
                      </a:endParaRPr>
                    </a:p>
                  </a:txBody>
                  <a:tcPr marL="2378" marR="2378" marT="2378" marB="0" anchor="ctr"/>
                </a:tc>
                <a:tc>
                  <a:txBody>
                    <a:bodyPr/>
                    <a:lstStyle/>
                    <a:p>
                      <a:pPr marL="0" algn="l" defTabSz="914400" rtl="0" eaLnBrk="1" fontAlgn="b" latinLnBrk="0" hangingPunct="1"/>
                      <a:r>
                        <a:rPr lang="ru-RU" sz="1000" b="0" i="0" u="none" strike="noStrike" kern="1200" dirty="0">
                          <a:solidFill>
                            <a:schemeClr val="tx1"/>
                          </a:solidFill>
                          <a:effectLst/>
                          <a:latin typeface="+mn-lt"/>
                          <a:ea typeface="+mn-ea"/>
                          <a:cs typeface="+mn-cs"/>
                        </a:rPr>
                        <a:t>Единовременные выплаты врачам-педиатрам участковым и  врачам-терапевтам участковым, трудоустроившимся в ГБУЗ МО "ДЦГБ" </a:t>
                      </a:r>
                    </a:p>
                  </a:txBody>
                  <a:tcPr marL="2378" marR="2378" marT="2378" marB="0" anchor="ct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ru-RU" sz="1000" b="0" i="0" u="none" strike="noStrike" kern="1200" dirty="0">
                          <a:solidFill>
                            <a:schemeClr val="tx1"/>
                          </a:solidFill>
                          <a:effectLst/>
                          <a:latin typeface="+mn-lt"/>
                          <a:ea typeface="+mn-ea"/>
                          <a:cs typeface="+mn-cs"/>
                        </a:rPr>
                        <a:t>Работники ГБУЗ МО «ДЦГБ» и </a:t>
                      </a:r>
                      <a:r>
                        <a:rPr lang="ru-RU" sz="1000" b="0" i="0" u="none" strike="noStrike" kern="1200" dirty="0" err="1">
                          <a:solidFill>
                            <a:schemeClr val="tx1"/>
                          </a:solidFill>
                          <a:effectLst/>
                          <a:latin typeface="+mn-lt"/>
                          <a:ea typeface="+mn-ea"/>
                          <a:cs typeface="+mn-cs"/>
                        </a:rPr>
                        <a:t>Долгопрудненской</a:t>
                      </a:r>
                      <a:r>
                        <a:rPr lang="ru-RU" sz="1000" b="0" i="0" u="none" strike="noStrike" kern="1200" dirty="0">
                          <a:solidFill>
                            <a:schemeClr val="tx1"/>
                          </a:solidFill>
                          <a:effectLst/>
                          <a:latin typeface="+mn-lt"/>
                          <a:ea typeface="+mn-ea"/>
                          <a:cs typeface="+mn-cs"/>
                        </a:rPr>
                        <a:t> подстанции ГБУЗ МО "МОССМП" .</a:t>
                      </a:r>
                    </a:p>
                  </a:txBody>
                  <a:tcPr marL="2378" marR="2378" marT="2378" marB="0" anchor="ctr"/>
                </a:tc>
                <a:tc>
                  <a:txBody>
                    <a:bodyPr/>
                    <a:lstStyle/>
                    <a:p>
                      <a:pPr marL="0" algn="ctr" defTabSz="914400" rtl="0" eaLnBrk="1" fontAlgn="b" latinLnBrk="0" hangingPunct="1"/>
                      <a:r>
                        <a:rPr lang="ru-RU" sz="1000" b="0" i="0" u="none" strike="noStrike" kern="1200" dirty="0">
                          <a:solidFill>
                            <a:schemeClr val="tx1"/>
                          </a:solidFill>
                          <a:effectLst/>
                          <a:latin typeface="+mn-lt"/>
                          <a:ea typeface="+mn-ea"/>
                          <a:cs typeface="+mn-cs"/>
                        </a:rPr>
                        <a:t>20</a:t>
                      </a:r>
                    </a:p>
                  </a:txBody>
                  <a:tcPr marL="2378" marR="2378" marT="2378" marB="0" anchor="ct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ru-RU" sz="1000" b="0" i="0" u="none" strike="noStrike" kern="1200" dirty="0">
                          <a:solidFill>
                            <a:schemeClr val="tx1"/>
                          </a:solidFill>
                          <a:effectLst/>
                          <a:latin typeface="+mn-lt"/>
                          <a:ea typeface="+mn-ea"/>
                          <a:cs typeface="+mn-cs"/>
                        </a:rPr>
                        <a:t>Решение Совета депутатов города Долгопрудного от 16.02.2022 № 11-нр «Об утверждении Положения о дополнительных мерах социальной поддержки отдельных категорий граждан в городском округе Долгопрудный Московской области», постановление администрации  городского округа  Долгопрудный от 25.03.2022 № 150-ПА/н  «Об утверждении Порядка предоставления дополнительных мер социальной поддержки отдельным категориям педагогических и медицинских  работников   на   территории  городского  округа   Долгопрудный   Московской области»</a:t>
                      </a:r>
                    </a:p>
                  </a:txBody>
                  <a:tcPr marL="2378" marR="2378" marT="2378" marB="0" anchor="ctr"/>
                </a:tc>
                <a:tc>
                  <a:txBody>
                    <a:bodyPr/>
                    <a:lstStyle/>
                    <a:p>
                      <a:pPr marL="0" algn="ctr" defTabSz="914400" rtl="0" eaLnBrk="1" fontAlgn="b" latinLnBrk="0" hangingPunct="1"/>
                      <a:r>
                        <a:rPr lang="ru-RU" sz="1000" b="0" i="0" u="none" strike="noStrike" kern="1200" dirty="0">
                          <a:solidFill>
                            <a:schemeClr val="tx1"/>
                          </a:solidFill>
                          <a:effectLst/>
                          <a:latin typeface="+mn-lt"/>
                          <a:ea typeface="+mn-ea"/>
                          <a:cs typeface="+mn-cs"/>
                        </a:rPr>
                        <a:t>2 528,80</a:t>
                      </a:r>
                    </a:p>
                  </a:txBody>
                  <a:tcPr marL="8313" marR="8313" marT="8313" marB="0" anchor="ctr"/>
                </a:tc>
                <a:tc>
                  <a:txBody>
                    <a:bodyPr/>
                    <a:lstStyle/>
                    <a:p>
                      <a:pPr marL="0" algn="ctr" defTabSz="914400" rtl="0" eaLnBrk="1" fontAlgn="b" latinLnBrk="0" hangingPunct="1"/>
                      <a:r>
                        <a:rPr lang="ru-RU" sz="1000" b="0" i="0" u="none" strike="noStrike" kern="1200" dirty="0">
                          <a:solidFill>
                            <a:schemeClr val="tx1"/>
                          </a:solidFill>
                          <a:effectLst/>
                          <a:latin typeface="+mn-lt"/>
                          <a:ea typeface="+mn-ea"/>
                          <a:cs typeface="+mn-cs"/>
                        </a:rPr>
                        <a:t>2 528,80</a:t>
                      </a:r>
                    </a:p>
                  </a:txBody>
                  <a:tcPr marL="8313" marR="8313" marT="8313" marB="0" anchor="ctr"/>
                </a:tc>
                <a:tc>
                  <a:txBody>
                    <a:bodyPr/>
                    <a:lstStyle/>
                    <a:p>
                      <a:pPr marL="0" algn="ctr" defTabSz="914400" rtl="0" eaLnBrk="1" fontAlgn="b" latinLnBrk="0" hangingPunct="1"/>
                      <a:r>
                        <a:rPr lang="ru-RU" sz="1000" b="0" i="0" u="none" strike="noStrike" kern="1200" dirty="0">
                          <a:solidFill>
                            <a:schemeClr val="tx1"/>
                          </a:solidFill>
                          <a:effectLst/>
                          <a:latin typeface="+mn-lt"/>
                          <a:ea typeface="+mn-ea"/>
                          <a:cs typeface="+mn-cs"/>
                        </a:rPr>
                        <a:t>2 528,80</a:t>
                      </a:r>
                    </a:p>
                  </a:txBody>
                  <a:tcPr marL="8313" marR="8313" marT="8313" marB="0" anchor="ctr"/>
                </a:tc>
                <a:extLst>
                  <a:ext uri="{0D108BD9-81ED-4DB2-BD59-A6C34878D82A}">
                    <a16:rowId xmlns:a16="http://schemas.microsoft.com/office/drawing/2014/main" val="3927028790"/>
                  </a:ext>
                </a:extLst>
              </a:tr>
              <a:tr h="424252">
                <a:tc>
                  <a:txBody>
                    <a:bodyPr/>
                    <a:lstStyle/>
                    <a:p>
                      <a:pPr marL="0" algn="ctr" defTabSz="914400" rtl="0" eaLnBrk="1" fontAlgn="b" latinLnBrk="0" hangingPunct="1"/>
                      <a:r>
                        <a:rPr lang="ru-RU" sz="1000" b="0" i="0" u="none" strike="noStrike" kern="1200" dirty="0">
                          <a:solidFill>
                            <a:schemeClr val="tx1"/>
                          </a:solidFill>
                          <a:effectLst/>
                          <a:latin typeface="+mn-lt"/>
                          <a:ea typeface="+mn-ea"/>
                          <a:cs typeface="+mn-cs"/>
                        </a:rPr>
                        <a:t>1</a:t>
                      </a:r>
                      <a:r>
                        <a:rPr lang="en-US" sz="1000" b="0" i="0" u="none" strike="noStrike" kern="1200" dirty="0">
                          <a:solidFill>
                            <a:schemeClr val="tx1"/>
                          </a:solidFill>
                          <a:effectLst/>
                          <a:latin typeface="+mn-lt"/>
                          <a:ea typeface="+mn-ea"/>
                          <a:cs typeface="+mn-cs"/>
                        </a:rPr>
                        <a:t>3</a:t>
                      </a:r>
                      <a:endParaRPr lang="ru-RU" sz="1000" b="0" i="0" u="none" strike="noStrike" kern="1200" dirty="0">
                        <a:solidFill>
                          <a:schemeClr val="tx1"/>
                        </a:solidFill>
                        <a:effectLst/>
                        <a:latin typeface="+mn-lt"/>
                        <a:ea typeface="+mn-ea"/>
                        <a:cs typeface="+mn-cs"/>
                      </a:endParaRPr>
                    </a:p>
                  </a:txBody>
                  <a:tcPr marL="2378" marR="2378" marT="2378" marB="0" anchor="ctr"/>
                </a:tc>
                <a:tc>
                  <a:txBody>
                    <a:bodyPr/>
                    <a:lstStyle/>
                    <a:p>
                      <a:pPr marL="0" algn="l" defTabSz="914400" rtl="0" eaLnBrk="1" fontAlgn="b" latinLnBrk="0" hangingPunct="1"/>
                      <a:r>
                        <a:rPr lang="ru-RU" sz="1000" b="0" i="0" u="none" strike="noStrike" kern="1200" dirty="0">
                          <a:solidFill>
                            <a:schemeClr val="tx1"/>
                          </a:solidFill>
                          <a:effectLst/>
                          <a:latin typeface="+mn-lt"/>
                          <a:ea typeface="+mn-ea"/>
                          <a:cs typeface="+mn-cs"/>
                        </a:rPr>
                        <a:t>Предоставление молодым семьям социальных выплат на приобретение жилья или строительство индивидуального жилого дома</a:t>
                      </a:r>
                    </a:p>
                  </a:txBody>
                  <a:tcPr marL="2378" marR="2378" marT="2378" marB="0" anchor="ct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US" sz="1000" b="0" i="0" u="none" strike="noStrike" kern="1200" dirty="0">
                          <a:solidFill>
                            <a:schemeClr val="tx1"/>
                          </a:solidFill>
                          <a:effectLst/>
                          <a:latin typeface="+mn-lt"/>
                          <a:ea typeface="+mn-ea"/>
                          <a:cs typeface="+mn-cs"/>
                        </a:rPr>
                        <a:t>М</a:t>
                      </a:r>
                      <a:r>
                        <a:rPr lang="ru-RU" sz="1000" b="0" i="0" u="none" strike="noStrike" kern="1200" dirty="0">
                          <a:solidFill>
                            <a:schemeClr val="tx1"/>
                          </a:solidFill>
                          <a:effectLst/>
                          <a:latin typeface="+mn-lt"/>
                          <a:ea typeface="+mn-ea"/>
                          <a:cs typeface="+mn-cs"/>
                        </a:rPr>
                        <a:t>о</a:t>
                      </a:r>
                      <a:r>
                        <a:rPr lang="en-US" sz="1000" b="0" i="0" u="none" strike="noStrike" kern="1200" dirty="0">
                          <a:solidFill>
                            <a:schemeClr val="tx1"/>
                          </a:solidFill>
                          <a:effectLst/>
                          <a:latin typeface="+mn-lt"/>
                          <a:ea typeface="+mn-ea"/>
                          <a:cs typeface="+mn-cs"/>
                        </a:rPr>
                        <a:t>л</a:t>
                      </a:r>
                      <a:r>
                        <a:rPr lang="ru-RU" sz="1000" b="0" i="0" u="none" strike="noStrike" kern="1200" dirty="0">
                          <a:solidFill>
                            <a:schemeClr val="tx1"/>
                          </a:solidFill>
                          <a:effectLst/>
                          <a:latin typeface="+mn-lt"/>
                          <a:ea typeface="+mn-ea"/>
                          <a:cs typeface="+mn-cs"/>
                        </a:rPr>
                        <a:t>о</a:t>
                      </a:r>
                      <a:r>
                        <a:rPr lang="en-US" sz="1000" b="0" i="0" u="none" strike="noStrike" kern="1200" dirty="0">
                          <a:solidFill>
                            <a:schemeClr val="tx1"/>
                          </a:solidFill>
                          <a:effectLst/>
                          <a:latin typeface="+mn-lt"/>
                          <a:ea typeface="+mn-ea"/>
                          <a:cs typeface="+mn-cs"/>
                        </a:rPr>
                        <a:t>д</a:t>
                      </a:r>
                      <a:r>
                        <a:rPr lang="ru-RU" sz="1000" b="0" i="0" u="none" strike="noStrike" kern="1200" dirty="0">
                          <a:solidFill>
                            <a:schemeClr val="tx1"/>
                          </a:solidFill>
                          <a:effectLst/>
                          <a:latin typeface="+mn-lt"/>
                          <a:ea typeface="+mn-ea"/>
                          <a:cs typeface="+mn-cs"/>
                        </a:rPr>
                        <a:t>ы</a:t>
                      </a:r>
                      <a:r>
                        <a:rPr lang="en-US" sz="1000" b="0" i="0" u="none" strike="noStrike" kern="1200" dirty="0">
                          <a:solidFill>
                            <a:schemeClr val="tx1"/>
                          </a:solidFill>
                          <a:effectLst/>
                          <a:latin typeface="+mn-lt"/>
                          <a:ea typeface="+mn-ea"/>
                          <a:cs typeface="+mn-cs"/>
                        </a:rPr>
                        <a:t>е </a:t>
                      </a:r>
                      <a:r>
                        <a:rPr lang="ru-RU" sz="1000" b="0" i="0" u="none" strike="noStrike" kern="1200" dirty="0">
                          <a:solidFill>
                            <a:schemeClr val="tx1"/>
                          </a:solidFill>
                          <a:effectLst/>
                          <a:latin typeface="+mn-lt"/>
                          <a:ea typeface="+mn-ea"/>
                          <a:cs typeface="+mn-cs"/>
                        </a:rPr>
                        <a:t>с</a:t>
                      </a:r>
                      <a:r>
                        <a:rPr lang="en-US" sz="1000" b="0" i="0" u="none" strike="noStrike" kern="1200" dirty="0">
                          <a:solidFill>
                            <a:schemeClr val="tx1"/>
                          </a:solidFill>
                          <a:effectLst/>
                          <a:latin typeface="+mn-lt"/>
                          <a:ea typeface="+mn-ea"/>
                          <a:cs typeface="+mn-cs"/>
                        </a:rPr>
                        <a:t>е</a:t>
                      </a:r>
                      <a:r>
                        <a:rPr lang="ru-RU" sz="1000" b="0" i="0" u="none" strike="noStrike" kern="1200" dirty="0">
                          <a:solidFill>
                            <a:schemeClr val="tx1"/>
                          </a:solidFill>
                          <a:effectLst/>
                          <a:latin typeface="+mn-lt"/>
                          <a:ea typeface="+mn-ea"/>
                          <a:cs typeface="+mn-cs"/>
                        </a:rPr>
                        <a:t>м</a:t>
                      </a:r>
                      <a:r>
                        <a:rPr lang="en-US" sz="1000" b="0" i="0" u="none" strike="noStrike" kern="1200" dirty="0">
                          <a:solidFill>
                            <a:schemeClr val="tx1"/>
                          </a:solidFill>
                          <a:effectLst/>
                          <a:latin typeface="+mn-lt"/>
                          <a:ea typeface="+mn-ea"/>
                          <a:cs typeface="+mn-cs"/>
                        </a:rPr>
                        <a:t>ь</a:t>
                      </a:r>
                      <a:r>
                        <a:rPr lang="ru-RU" sz="1000" b="0" i="0" u="none" strike="noStrike" kern="1200" dirty="0">
                          <a:solidFill>
                            <a:schemeClr val="tx1"/>
                          </a:solidFill>
                          <a:effectLst/>
                          <a:latin typeface="+mn-lt"/>
                          <a:ea typeface="+mn-ea"/>
                          <a:cs typeface="+mn-cs"/>
                        </a:rPr>
                        <a:t>и</a:t>
                      </a:r>
                    </a:p>
                  </a:txBody>
                  <a:tcPr marL="2378" marR="2378" marT="2378" marB="0" anchor="ctr"/>
                </a:tc>
                <a:tc>
                  <a:txBody>
                    <a:bodyPr/>
                    <a:lstStyle/>
                    <a:p>
                      <a:pPr marL="0" algn="ctr" defTabSz="914400" rtl="0" eaLnBrk="1" fontAlgn="b" latinLnBrk="0" hangingPunct="1"/>
                      <a:r>
                        <a:rPr lang="ru-RU" sz="1000" b="0" i="0" u="none" strike="noStrike" kern="1200" dirty="0">
                          <a:solidFill>
                            <a:schemeClr val="tx1"/>
                          </a:solidFill>
                          <a:effectLst/>
                          <a:latin typeface="+mn-lt"/>
                          <a:ea typeface="+mn-ea"/>
                          <a:cs typeface="+mn-cs"/>
                        </a:rPr>
                        <a:t>5 семей</a:t>
                      </a:r>
                    </a:p>
                  </a:txBody>
                  <a:tcPr marL="2378" marR="2378" marT="2378" marB="0" anchor="ct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ru-RU" sz="1000" b="0" i="0" u="none" strike="noStrike" dirty="0">
                          <a:solidFill>
                            <a:schemeClr val="tx1"/>
                          </a:solidFill>
                          <a:effectLst/>
                          <a:latin typeface="+mn-lt"/>
                        </a:rPr>
                        <a:t>Государственная программа «Жилище» на 2017-2027 годы от 25.10.2016 № 790/39</a:t>
                      </a:r>
                    </a:p>
                  </a:txBody>
                  <a:tcPr marL="2378" marR="2378" marT="2378" marB="0" anchor="ctr"/>
                </a:tc>
                <a:tc>
                  <a:txBody>
                    <a:bodyPr/>
                    <a:lstStyle/>
                    <a:p>
                      <a:pPr marL="0" algn="ctr" defTabSz="914400" rtl="0" eaLnBrk="1" fontAlgn="b" latinLnBrk="0" hangingPunct="1"/>
                      <a:r>
                        <a:rPr lang="ru-RU" sz="1000" b="0" i="0" u="none" strike="noStrike" kern="1200" dirty="0">
                          <a:solidFill>
                            <a:schemeClr val="tx1"/>
                          </a:solidFill>
                          <a:effectLst/>
                          <a:latin typeface="+mn-lt"/>
                          <a:ea typeface="+mn-ea"/>
                          <a:cs typeface="+mn-cs"/>
                        </a:rPr>
                        <a:t>15 135,4</a:t>
                      </a:r>
                    </a:p>
                  </a:txBody>
                  <a:tcPr marL="2378" marR="2378" marT="2378" marB="0" anchor="ctr"/>
                </a:tc>
                <a:tc>
                  <a:txBody>
                    <a:bodyPr/>
                    <a:lstStyle/>
                    <a:p>
                      <a:pPr marL="0" algn="ctr" defTabSz="914400" rtl="0" eaLnBrk="1" fontAlgn="b" latinLnBrk="0" hangingPunct="1"/>
                      <a:r>
                        <a:rPr lang="ru-RU" sz="1000" b="0" i="0" u="none" strike="noStrike" kern="1200" dirty="0">
                          <a:solidFill>
                            <a:schemeClr val="tx1"/>
                          </a:solidFill>
                          <a:effectLst/>
                          <a:latin typeface="+mn-lt"/>
                          <a:ea typeface="+mn-ea"/>
                          <a:cs typeface="+mn-cs"/>
                        </a:rPr>
                        <a:t>20 573,5</a:t>
                      </a:r>
                    </a:p>
                  </a:txBody>
                  <a:tcPr marL="2378" marR="2378" marT="2378" marB="0" anchor="ctr"/>
                </a:tc>
                <a:tc>
                  <a:txBody>
                    <a:bodyPr/>
                    <a:lstStyle/>
                    <a:p>
                      <a:pPr marL="0" algn="ctr" defTabSz="914400" rtl="0" eaLnBrk="1" fontAlgn="b" latinLnBrk="0" hangingPunct="1"/>
                      <a:r>
                        <a:rPr lang="ru-RU" sz="1000" b="0" i="0" u="none" strike="noStrike" kern="1200" dirty="0">
                          <a:solidFill>
                            <a:schemeClr val="tx1"/>
                          </a:solidFill>
                          <a:effectLst/>
                          <a:latin typeface="+mn-lt"/>
                          <a:ea typeface="+mn-ea"/>
                          <a:cs typeface="+mn-cs"/>
                        </a:rPr>
                        <a:t>19 903,0</a:t>
                      </a:r>
                    </a:p>
                  </a:txBody>
                  <a:tcPr marL="2378" marR="2378" marT="2378" marB="0" anchor="ctr"/>
                </a:tc>
                <a:extLst>
                  <a:ext uri="{0D108BD9-81ED-4DB2-BD59-A6C34878D82A}">
                    <a16:rowId xmlns:a16="http://schemas.microsoft.com/office/drawing/2014/main" val="1721480116"/>
                  </a:ext>
                </a:extLst>
              </a:tr>
              <a:tr h="424252">
                <a:tc>
                  <a:txBody>
                    <a:bodyPr/>
                    <a:lstStyle/>
                    <a:p>
                      <a:pPr marL="0" algn="ctr" defTabSz="914400" rtl="0" eaLnBrk="1" fontAlgn="b" latinLnBrk="0" hangingPunct="1"/>
                      <a:r>
                        <a:rPr lang="ru-RU" sz="1000" b="0" i="0" u="none" strike="noStrike" kern="1200" dirty="0">
                          <a:solidFill>
                            <a:schemeClr val="tx1"/>
                          </a:solidFill>
                          <a:effectLst/>
                          <a:latin typeface="+mn-lt"/>
                          <a:ea typeface="+mn-ea"/>
                          <a:cs typeface="+mn-cs"/>
                        </a:rPr>
                        <a:t>1</a:t>
                      </a:r>
                      <a:r>
                        <a:rPr lang="en-US" sz="1000" b="0" i="0" u="none" strike="noStrike" kern="1200" dirty="0">
                          <a:solidFill>
                            <a:schemeClr val="tx1"/>
                          </a:solidFill>
                          <a:effectLst/>
                          <a:latin typeface="+mn-lt"/>
                          <a:ea typeface="+mn-ea"/>
                          <a:cs typeface="+mn-cs"/>
                        </a:rPr>
                        <a:t>4</a:t>
                      </a:r>
                      <a:endParaRPr lang="ru-RU" sz="1000" b="0" i="0" u="none" strike="noStrike" kern="1200" dirty="0">
                        <a:solidFill>
                          <a:schemeClr val="tx1"/>
                        </a:solidFill>
                        <a:effectLst/>
                        <a:latin typeface="+mn-lt"/>
                        <a:ea typeface="+mn-ea"/>
                        <a:cs typeface="+mn-cs"/>
                      </a:endParaRPr>
                    </a:p>
                  </a:txBody>
                  <a:tcPr marL="2378" marR="2378" marT="2378" marB="0" anchor="ctr"/>
                </a:tc>
                <a:tc>
                  <a:txBody>
                    <a:bodyPr/>
                    <a:lstStyle/>
                    <a:p>
                      <a:pPr marL="0" algn="l" defTabSz="914400" rtl="0" eaLnBrk="1" fontAlgn="b" latinLnBrk="0" hangingPunct="1"/>
                      <a:r>
                        <a:rPr lang="ru-RU" sz="1000" b="0" i="0" u="none" strike="noStrike" kern="1200" dirty="0">
                          <a:solidFill>
                            <a:schemeClr val="tx1"/>
                          </a:solidFill>
                          <a:effectLst/>
                          <a:latin typeface="+mn-lt"/>
                          <a:ea typeface="+mn-ea"/>
                          <a:cs typeface="+mn-cs"/>
                        </a:rPr>
                        <a:t>Компенсация социальных расходов медицинским работникам </a:t>
                      </a:r>
                    </a:p>
                  </a:txBody>
                  <a:tcPr marL="2378" marR="2378" marT="2378" marB="0" anchor="ctr"/>
                </a:tc>
                <a:tc>
                  <a:txBody>
                    <a:bodyPr/>
                    <a:lstStyle/>
                    <a:p>
                      <a:pPr marL="0" algn="ctr" defTabSz="914400" rtl="0" eaLnBrk="1" fontAlgn="b" latinLnBrk="0" hangingPunct="1"/>
                      <a:r>
                        <a:rPr lang="ru-RU" sz="1000" b="0" i="0" u="none" strike="noStrike" kern="1200" dirty="0">
                          <a:solidFill>
                            <a:schemeClr val="tx1"/>
                          </a:solidFill>
                          <a:effectLst/>
                          <a:latin typeface="+mn-lt"/>
                          <a:ea typeface="+mn-ea"/>
                          <a:cs typeface="+mn-cs"/>
                        </a:rPr>
                        <a:t>Работники ГБУЗ МО «ДЦГБ» и </a:t>
                      </a:r>
                      <a:r>
                        <a:rPr lang="ru-RU" sz="1000" b="0" i="0" u="none" strike="noStrike" kern="1200" dirty="0" err="1">
                          <a:solidFill>
                            <a:schemeClr val="tx1"/>
                          </a:solidFill>
                          <a:effectLst/>
                          <a:latin typeface="+mn-lt"/>
                          <a:ea typeface="+mn-ea"/>
                          <a:cs typeface="+mn-cs"/>
                        </a:rPr>
                        <a:t>Долгопрудненской</a:t>
                      </a:r>
                      <a:r>
                        <a:rPr lang="ru-RU" sz="1000" b="0" i="0" u="none" strike="noStrike" kern="1200" dirty="0">
                          <a:solidFill>
                            <a:schemeClr val="tx1"/>
                          </a:solidFill>
                          <a:effectLst/>
                          <a:latin typeface="+mn-lt"/>
                          <a:ea typeface="+mn-ea"/>
                          <a:cs typeface="+mn-cs"/>
                        </a:rPr>
                        <a:t> подстанции ГБУЗ МО "МОССМП" </a:t>
                      </a:r>
                    </a:p>
                  </a:txBody>
                  <a:tcPr marL="2378" marR="2378" marT="2378" marB="0" anchor="ctr"/>
                </a:tc>
                <a:tc>
                  <a:txBody>
                    <a:bodyPr/>
                    <a:lstStyle/>
                    <a:p>
                      <a:pPr marL="0" algn="ctr" defTabSz="914400" rtl="0" eaLnBrk="1" fontAlgn="b" latinLnBrk="0" hangingPunct="1"/>
                      <a:r>
                        <a:rPr lang="ru-RU" sz="1000" b="0" i="0" u="none" strike="noStrike" kern="1200" dirty="0">
                          <a:solidFill>
                            <a:schemeClr val="tx1"/>
                          </a:solidFill>
                          <a:effectLst/>
                          <a:latin typeface="+mn-lt"/>
                          <a:ea typeface="+mn-ea"/>
                          <a:cs typeface="+mn-cs"/>
                        </a:rPr>
                        <a:t>60</a:t>
                      </a:r>
                    </a:p>
                  </a:txBody>
                  <a:tcPr marL="2378" marR="2378" marT="2378" marB="0" anchor="ct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ru-RU" sz="1000" b="0" i="0" u="none" strike="noStrike" kern="1200" dirty="0">
                          <a:solidFill>
                            <a:schemeClr val="tx1"/>
                          </a:solidFill>
                          <a:effectLst/>
                          <a:latin typeface="+mn-lt"/>
                          <a:ea typeface="+mn-ea"/>
                          <a:cs typeface="+mn-cs"/>
                        </a:rPr>
                        <a:t>Решение Совета депутатов города Долгопрудного от 16.02.2022 № 11-нр «Об утверждении Положения о дополнительных мерах социальной поддержки отдельных категорий граждан в городском округе Долгопрудный Московской области», постановление администрации  городского округа  Долгопрудный от 25.03.2022 № 150-ПА/н  «Об утверждении Порядка предоставления дополнительных мер социальной поддержки отдельным категориям педагогических и медицинских  работников   на   территории  городского  округа   Долгопрудный   Московской области»</a:t>
                      </a:r>
                    </a:p>
                  </a:txBody>
                  <a:tcPr marL="2378" marR="2378" marT="2378" marB="0" anchor="ctr"/>
                </a:tc>
                <a:tc>
                  <a:txBody>
                    <a:bodyPr/>
                    <a:lstStyle/>
                    <a:p>
                      <a:pPr marL="0" algn="ctr" defTabSz="914400" rtl="0" eaLnBrk="1" fontAlgn="b" latinLnBrk="0" hangingPunct="1"/>
                      <a:r>
                        <a:rPr lang="ru-RU" sz="1000" b="0" i="0" u="none" strike="noStrike" kern="1200" dirty="0">
                          <a:solidFill>
                            <a:schemeClr val="tx1"/>
                          </a:solidFill>
                          <a:effectLst/>
                          <a:latin typeface="+mn-lt"/>
                          <a:ea typeface="+mn-ea"/>
                          <a:cs typeface="+mn-cs"/>
                        </a:rPr>
                        <a:t>3 000,00</a:t>
                      </a:r>
                    </a:p>
                  </a:txBody>
                  <a:tcPr marL="8313" marR="8313" marT="8313" marB="0" anchor="ctr"/>
                </a:tc>
                <a:tc>
                  <a:txBody>
                    <a:bodyPr/>
                    <a:lstStyle/>
                    <a:p>
                      <a:pPr marL="0" algn="ctr" defTabSz="914400" rtl="0" eaLnBrk="1" fontAlgn="b" latinLnBrk="0" hangingPunct="1"/>
                      <a:r>
                        <a:rPr lang="ru-RU" sz="1000" b="0" i="0" u="none" strike="noStrike" kern="1200" dirty="0">
                          <a:solidFill>
                            <a:schemeClr val="tx1"/>
                          </a:solidFill>
                          <a:effectLst/>
                          <a:latin typeface="+mn-lt"/>
                          <a:ea typeface="+mn-ea"/>
                          <a:cs typeface="+mn-cs"/>
                        </a:rPr>
                        <a:t>3 000,00</a:t>
                      </a:r>
                    </a:p>
                  </a:txBody>
                  <a:tcPr marL="8313" marR="8313" marT="8313" marB="0" anchor="ctr"/>
                </a:tc>
                <a:tc>
                  <a:txBody>
                    <a:bodyPr/>
                    <a:lstStyle/>
                    <a:p>
                      <a:pPr marL="0" algn="ctr" defTabSz="914400" rtl="0" eaLnBrk="1" fontAlgn="b" latinLnBrk="0" hangingPunct="1"/>
                      <a:r>
                        <a:rPr lang="ru-RU" sz="1000" b="0" i="0" u="none" strike="noStrike" kern="1200" dirty="0">
                          <a:solidFill>
                            <a:schemeClr val="tx1"/>
                          </a:solidFill>
                          <a:effectLst/>
                          <a:latin typeface="+mn-lt"/>
                          <a:ea typeface="+mn-ea"/>
                          <a:cs typeface="+mn-cs"/>
                        </a:rPr>
                        <a:t>3 000,00</a:t>
                      </a:r>
                    </a:p>
                  </a:txBody>
                  <a:tcPr marL="8313" marR="8313" marT="8313" marB="0" anchor="ctr"/>
                </a:tc>
                <a:extLst>
                  <a:ext uri="{0D108BD9-81ED-4DB2-BD59-A6C34878D82A}">
                    <a16:rowId xmlns:a16="http://schemas.microsoft.com/office/drawing/2014/main" val="770827453"/>
                  </a:ext>
                </a:extLst>
              </a:tr>
              <a:tr h="705622">
                <a:tc>
                  <a:txBody>
                    <a:bodyPr/>
                    <a:lstStyle/>
                    <a:p>
                      <a:pPr marL="0" algn="ctr" defTabSz="914400" rtl="0" eaLnBrk="1" fontAlgn="b" latinLnBrk="0" hangingPunct="1"/>
                      <a:r>
                        <a:rPr lang="ru-RU" sz="1000" b="0" i="0" u="none" strike="noStrike" kern="1200" dirty="0">
                          <a:solidFill>
                            <a:schemeClr val="tx1"/>
                          </a:solidFill>
                          <a:effectLst/>
                          <a:latin typeface="+mn-lt"/>
                          <a:ea typeface="+mn-ea"/>
                          <a:cs typeface="+mn-cs"/>
                        </a:rPr>
                        <a:t>15</a:t>
                      </a:r>
                    </a:p>
                  </a:txBody>
                  <a:tcPr marL="2378" marR="2378" marT="2378" marB="0" anchor="ctr"/>
                </a:tc>
                <a:tc>
                  <a:txBody>
                    <a:bodyPr/>
                    <a:lstStyle/>
                    <a:p>
                      <a:pPr marL="0" algn="l" defTabSz="914400" rtl="0" eaLnBrk="1" fontAlgn="b" latinLnBrk="0" hangingPunct="1"/>
                      <a:r>
                        <a:rPr lang="ru-RU" sz="1000" b="0" i="0" u="none" strike="noStrike" kern="1200" dirty="0">
                          <a:solidFill>
                            <a:schemeClr val="tx1"/>
                          </a:solidFill>
                          <a:effectLst/>
                          <a:latin typeface="+mn-lt"/>
                          <a:ea typeface="+mn-ea"/>
                          <a:cs typeface="+mn-cs"/>
                        </a:rPr>
                        <a:t>Оказание государственной поддержки в решении жилищной проблемы детей-сирот и детей, оставшихся без попечения родителей, лиц из числа детей-сирот и детей, оставшихся без попечения родителей</a:t>
                      </a:r>
                    </a:p>
                  </a:txBody>
                  <a:tcPr marL="2378" marR="2378" marT="2378" marB="0" anchor="ct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US" sz="1000" b="0" i="0" u="none" strike="noStrike" kern="1200" dirty="0">
                          <a:solidFill>
                            <a:schemeClr val="tx1"/>
                          </a:solidFill>
                          <a:effectLst/>
                          <a:latin typeface="+mn-lt"/>
                          <a:ea typeface="+mn-ea"/>
                          <a:cs typeface="+mn-cs"/>
                        </a:rPr>
                        <a:t>Д</a:t>
                      </a:r>
                      <a:r>
                        <a:rPr lang="ru-RU" sz="1000" b="0" i="0" u="none" strike="noStrike" kern="1200" dirty="0">
                          <a:solidFill>
                            <a:schemeClr val="tx1"/>
                          </a:solidFill>
                          <a:effectLst/>
                          <a:latin typeface="+mn-lt"/>
                          <a:ea typeface="+mn-ea"/>
                          <a:cs typeface="+mn-cs"/>
                        </a:rPr>
                        <a:t>е</a:t>
                      </a:r>
                      <a:r>
                        <a:rPr lang="en-US" sz="1000" b="0" i="0" u="none" strike="noStrike" kern="1200" dirty="0">
                          <a:solidFill>
                            <a:schemeClr val="tx1"/>
                          </a:solidFill>
                          <a:effectLst/>
                          <a:latin typeface="+mn-lt"/>
                          <a:ea typeface="+mn-ea"/>
                          <a:cs typeface="+mn-cs"/>
                        </a:rPr>
                        <a:t>т</a:t>
                      </a:r>
                      <a:r>
                        <a:rPr lang="ru-RU" sz="1000" b="0" i="0" u="none" strike="noStrike" kern="1200" dirty="0">
                          <a:solidFill>
                            <a:schemeClr val="tx1"/>
                          </a:solidFill>
                          <a:effectLst/>
                          <a:latin typeface="+mn-lt"/>
                          <a:ea typeface="+mn-ea"/>
                          <a:cs typeface="+mn-cs"/>
                        </a:rPr>
                        <a:t>и</a:t>
                      </a:r>
                      <a:r>
                        <a:rPr lang="en-US" sz="1000" b="0" i="0" u="none" strike="noStrike" kern="1200" dirty="0">
                          <a:solidFill>
                            <a:schemeClr val="tx1"/>
                          </a:solidFill>
                          <a:effectLst/>
                          <a:latin typeface="+mn-lt"/>
                          <a:ea typeface="+mn-ea"/>
                          <a:cs typeface="+mn-cs"/>
                        </a:rPr>
                        <a:t>-</a:t>
                      </a:r>
                      <a:r>
                        <a:rPr lang="ru-RU" sz="1000" b="0" i="0" u="none" strike="noStrike" kern="1200" dirty="0">
                          <a:solidFill>
                            <a:schemeClr val="tx1"/>
                          </a:solidFill>
                          <a:effectLst/>
                          <a:latin typeface="+mn-lt"/>
                          <a:ea typeface="+mn-ea"/>
                          <a:cs typeface="+mn-cs"/>
                        </a:rPr>
                        <a:t>с</a:t>
                      </a:r>
                      <a:r>
                        <a:rPr lang="en-US" sz="1000" b="0" i="0" u="none" strike="noStrike" kern="1200" dirty="0">
                          <a:solidFill>
                            <a:schemeClr val="tx1"/>
                          </a:solidFill>
                          <a:effectLst/>
                          <a:latin typeface="+mn-lt"/>
                          <a:ea typeface="+mn-ea"/>
                          <a:cs typeface="+mn-cs"/>
                        </a:rPr>
                        <a:t>и</a:t>
                      </a:r>
                      <a:r>
                        <a:rPr lang="ru-RU" sz="1000" b="0" i="0" u="none" strike="noStrike" kern="1200" dirty="0">
                          <a:solidFill>
                            <a:schemeClr val="tx1"/>
                          </a:solidFill>
                          <a:effectLst/>
                          <a:latin typeface="+mn-lt"/>
                          <a:ea typeface="+mn-ea"/>
                          <a:cs typeface="+mn-cs"/>
                        </a:rPr>
                        <a:t>р</a:t>
                      </a:r>
                      <a:r>
                        <a:rPr lang="en-US" sz="1000" b="0" i="0" u="none" strike="noStrike" kern="1200" dirty="0">
                          <a:solidFill>
                            <a:schemeClr val="tx1"/>
                          </a:solidFill>
                          <a:effectLst/>
                          <a:latin typeface="+mn-lt"/>
                          <a:ea typeface="+mn-ea"/>
                          <a:cs typeface="+mn-cs"/>
                        </a:rPr>
                        <a:t>о</a:t>
                      </a:r>
                      <a:r>
                        <a:rPr lang="ru-RU" sz="1000" b="0" i="0" u="none" strike="noStrike" kern="1200" dirty="0">
                          <a:solidFill>
                            <a:schemeClr val="tx1"/>
                          </a:solidFill>
                          <a:effectLst/>
                          <a:latin typeface="+mn-lt"/>
                          <a:ea typeface="+mn-ea"/>
                          <a:cs typeface="+mn-cs"/>
                        </a:rPr>
                        <a:t>т</a:t>
                      </a:r>
                      <a:r>
                        <a:rPr lang="en-US" sz="1000" b="0" i="0" u="none" strike="noStrike" kern="1200" dirty="0">
                          <a:solidFill>
                            <a:schemeClr val="tx1"/>
                          </a:solidFill>
                          <a:effectLst/>
                          <a:latin typeface="+mn-lt"/>
                          <a:ea typeface="+mn-ea"/>
                          <a:cs typeface="+mn-cs"/>
                        </a:rPr>
                        <a:t>ы</a:t>
                      </a:r>
                      <a:endParaRPr lang="ru-RU" sz="1000" b="0" i="0" u="none" strike="noStrike" kern="1200" dirty="0">
                        <a:solidFill>
                          <a:schemeClr val="tx1"/>
                        </a:solidFill>
                        <a:effectLst/>
                        <a:latin typeface="+mn-lt"/>
                        <a:ea typeface="+mn-ea"/>
                        <a:cs typeface="+mn-cs"/>
                      </a:endParaRPr>
                    </a:p>
                    <a:p>
                      <a:pPr marL="0" algn="ctr" defTabSz="914400" rtl="0" eaLnBrk="1" fontAlgn="b" latinLnBrk="0" hangingPunct="1"/>
                      <a:endParaRPr lang="ru-RU" sz="1000" b="0" i="0" u="none" strike="noStrike" kern="1200" dirty="0">
                        <a:solidFill>
                          <a:schemeClr val="tx1"/>
                        </a:solidFill>
                        <a:effectLst/>
                        <a:latin typeface="+mn-lt"/>
                        <a:ea typeface="+mn-ea"/>
                        <a:cs typeface="+mn-cs"/>
                      </a:endParaRPr>
                    </a:p>
                  </a:txBody>
                  <a:tcPr marL="2378" marR="2378" marT="2378" marB="0" anchor="ctr"/>
                </a:tc>
                <a:tc>
                  <a:txBody>
                    <a:bodyPr/>
                    <a:lstStyle/>
                    <a:p>
                      <a:pPr marL="0" algn="ctr" defTabSz="914400" rtl="0" eaLnBrk="1" fontAlgn="b" latinLnBrk="0" hangingPunct="1"/>
                      <a:r>
                        <a:rPr lang="ru-RU" sz="1000" b="0" i="0" u="none" strike="noStrike" kern="1200" dirty="0">
                          <a:solidFill>
                            <a:schemeClr val="tx1"/>
                          </a:solidFill>
                          <a:effectLst/>
                          <a:latin typeface="+mn-lt"/>
                          <a:ea typeface="+mn-ea"/>
                          <a:cs typeface="+mn-cs"/>
                        </a:rPr>
                        <a:t>3</a:t>
                      </a:r>
                    </a:p>
                  </a:txBody>
                  <a:tcPr marL="2378" marR="2378" marT="2378" marB="0" anchor="ct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ru-RU" sz="1000" b="0" i="0" u="none" strike="noStrike" dirty="0">
                          <a:solidFill>
                            <a:schemeClr val="tx1"/>
                          </a:solidFill>
                          <a:effectLst/>
                          <a:latin typeface="+mn-lt"/>
                        </a:rPr>
                        <a:t>Государственная программа «Жилище» на 2017-2027 годы от 25.10.2016 № 790/39</a:t>
                      </a:r>
                    </a:p>
                  </a:txBody>
                  <a:tcPr marL="2378" marR="2378" marT="2378" marB="0" anchor="ctr"/>
                </a:tc>
                <a:tc>
                  <a:txBody>
                    <a:bodyPr/>
                    <a:lstStyle/>
                    <a:p>
                      <a:pPr marL="0" algn="ctr" defTabSz="914400" rtl="0" eaLnBrk="1" fontAlgn="b" latinLnBrk="0" hangingPunct="1"/>
                      <a:r>
                        <a:rPr lang="ru-RU" sz="1000" b="0" i="0" u="none" strike="noStrike" kern="1200" dirty="0">
                          <a:solidFill>
                            <a:schemeClr val="tx1"/>
                          </a:solidFill>
                          <a:effectLst/>
                          <a:latin typeface="+mn-lt"/>
                          <a:ea typeface="+mn-ea"/>
                          <a:cs typeface="+mn-cs"/>
                        </a:rPr>
                        <a:t>9 792,8</a:t>
                      </a:r>
                    </a:p>
                  </a:txBody>
                  <a:tcPr marL="2378" marR="2378" marT="2378" marB="0" anchor="ctr"/>
                </a:tc>
                <a:tc>
                  <a:txBody>
                    <a:bodyPr/>
                    <a:lstStyle/>
                    <a:p>
                      <a:pPr marL="0" algn="ctr" defTabSz="914400" rtl="0" eaLnBrk="1" fontAlgn="b" latinLnBrk="0" hangingPunct="1"/>
                      <a:r>
                        <a:rPr lang="ru-RU" sz="1000" b="0" i="0" u="none" strike="noStrike" kern="1200" dirty="0">
                          <a:solidFill>
                            <a:schemeClr val="tx1"/>
                          </a:solidFill>
                          <a:effectLst/>
                          <a:latin typeface="+mn-lt"/>
                          <a:ea typeface="+mn-ea"/>
                          <a:cs typeface="+mn-cs"/>
                        </a:rPr>
                        <a:t>23 819,8</a:t>
                      </a:r>
                    </a:p>
                  </a:txBody>
                  <a:tcPr marL="2378" marR="2378" marT="2378" marB="0" anchor="ctr"/>
                </a:tc>
                <a:tc>
                  <a:txBody>
                    <a:bodyPr/>
                    <a:lstStyle/>
                    <a:p>
                      <a:pPr marL="0" algn="ctr" defTabSz="914400" rtl="0" eaLnBrk="1" fontAlgn="b" latinLnBrk="0" hangingPunct="1"/>
                      <a:r>
                        <a:rPr lang="ru-RU" sz="1000" b="0" i="0" u="none" strike="noStrike" kern="1200" dirty="0">
                          <a:solidFill>
                            <a:schemeClr val="tx1"/>
                          </a:solidFill>
                          <a:effectLst/>
                          <a:latin typeface="+mn-lt"/>
                          <a:ea typeface="+mn-ea"/>
                          <a:cs typeface="+mn-cs"/>
                        </a:rPr>
                        <a:t>16 805,8</a:t>
                      </a:r>
                    </a:p>
                  </a:txBody>
                  <a:tcPr marL="2378" marR="2378" marT="2378" marB="0" anchor="ctr"/>
                </a:tc>
                <a:extLst>
                  <a:ext uri="{0D108BD9-81ED-4DB2-BD59-A6C34878D82A}">
                    <a16:rowId xmlns:a16="http://schemas.microsoft.com/office/drawing/2014/main" val="1005187984"/>
                  </a:ext>
                </a:extLst>
              </a:tr>
              <a:tr h="424252">
                <a:tc>
                  <a:txBody>
                    <a:bodyPr/>
                    <a:lstStyle/>
                    <a:p>
                      <a:pPr marL="0" algn="ctr" defTabSz="914400" rtl="0" eaLnBrk="1" fontAlgn="b" latinLnBrk="0" hangingPunct="1"/>
                      <a:r>
                        <a:rPr lang="ru-RU" sz="1000" b="0" i="0" u="none" strike="noStrike" kern="1200" dirty="0">
                          <a:solidFill>
                            <a:schemeClr val="tx1"/>
                          </a:solidFill>
                          <a:effectLst/>
                          <a:latin typeface="+mn-lt"/>
                          <a:ea typeface="+mn-ea"/>
                          <a:cs typeface="+mn-cs"/>
                        </a:rPr>
                        <a:t>16</a:t>
                      </a:r>
                    </a:p>
                  </a:txBody>
                  <a:tcPr marL="2378" marR="2378" marT="2378" marB="0" anchor="ctr"/>
                </a:tc>
                <a:tc>
                  <a:txBody>
                    <a:bodyPr/>
                    <a:lstStyle/>
                    <a:p>
                      <a:pPr marL="0" algn="l" defTabSz="914400" rtl="0" eaLnBrk="1" fontAlgn="b" latinLnBrk="0" hangingPunct="1"/>
                      <a:r>
                        <a:rPr lang="ru-RU" sz="1000" b="0" i="0" u="none" strike="noStrike" kern="1200" dirty="0">
                          <a:solidFill>
                            <a:schemeClr val="tx1"/>
                          </a:solidFill>
                          <a:effectLst/>
                          <a:latin typeface="+mn-lt"/>
                          <a:ea typeface="+mn-ea"/>
                          <a:cs typeface="+mn-cs"/>
                        </a:rPr>
                        <a:t>Единовременная выплата донорам, безвозмездно сдающим кровь и (или) ее компоненты</a:t>
                      </a:r>
                    </a:p>
                  </a:txBody>
                  <a:tcPr marL="2378" marR="2378" marT="2378" marB="0" anchor="ct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ru-RU" sz="1000" b="0" i="0" u="none" strike="noStrike" kern="1200" dirty="0">
                          <a:solidFill>
                            <a:schemeClr val="tx1"/>
                          </a:solidFill>
                          <a:effectLst/>
                          <a:latin typeface="+mn-lt"/>
                          <a:ea typeface="+mn-ea"/>
                          <a:cs typeface="+mn-cs"/>
                        </a:rPr>
                        <a:t>Доноры</a:t>
                      </a:r>
                    </a:p>
                  </a:txBody>
                  <a:tcPr marL="2378" marR="2378" marT="2378" marB="0" anchor="ctr"/>
                </a:tc>
                <a:tc>
                  <a:txBody>
                    <a:bodyPr/>
                    <a:lstStyle/>
                    <a:p>
                      <a:pPr marL="0" algn="ctr" defTabSz="914400" rtl="0" eaLnBrk="1" fontAlgn="b" latinLnBrk="0" hangingPunct="1"/>
                      <a:r>
                        <a:rPr lang="en-US" sz="1000" b="0" i="0" u="none" strike="noStrike" kern="1200" dirty="0">
                          <a:solidFill>
                            <a:schemeClr val="tx1"/>
                          </a:solidFill>
                          <a:effectLst/>
                          <a:latin typeface="+mn-lt"/>
                          <a:ea typeface="+mn-ea"/>
                          <a:cs typeface="+mn-cs"/>
                        </a:rPr>
                        <a:t>1</a:t>
                      </a:r>
                      <a:r>
                        <a:rPr lang="ru-RU" sz="1000" b="0" i="0" u="none" strike="noStrike" kern="1200" dirty="0">
                          <a:solidFill>
                            <a:schemeClr val="tx1"/>
                          </a:solidFill>
                          <a:effectLst/>
                          <a:latin typeface="+mn-lt"/>
                          <a:ea typeface="+mn-ea"/>
                          <a:cs typeface="+mn-cs"/>
                        </a:rPr>
                        <a:t>00</a:t>
                      </a:r>
                    </a:p>
                  </a:txBody>
                  <a:tcPr marL="2378" marR="2378" marT="2378" marB="0" anchor="ct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ru-RU" sz="1000" kern="1200" dirty="0">
                          <a:solidFill>
                            <a:schemeClr val="dk1"/>
                          </a:solidFill>
                          <a:latin typeface="+mn-lt"/>
                          <a:ea typeface="+mn-ea"/>
                          <a:cs typeface="+mn-cs"/>
                        </a:rPr>
                        <a:t>Решение Совета депутатов города Долгопрудного от 16.02.2022 № 11-нр «Об утверждении Положения о дополнительных мерах социальной поддержки отдельных категорий граждан в городском округе Долгопрудный Московской области», постановление администрации города Долгопрудного от 26.06.2019 № 367-ПА/н «Об утверждении Порядка предоставления единовременной выплаты донорам»</a:t>
                      </a:r>
                      <a:endParaRPr lang="ru-RU" sz="1000" b="0" i="0" u="none" strike="noStrike" dirty="0">
                        <a:solidFill>
                          <a:schemeClr val="tx1"/>
                        </a:solidFill>
                        <a:effectLst/>
                        <a:latin typeface="+mn-lt"/>
                      </a:endParaRPr>
                    </a:p>
                  </a:txBody>
                  <a:tcPr marL="2378" marR="2378" marT="2378" marB="0" anchor="ctr"/>
                </a:tc>
                <a:tc>
                  <a:txBody>
                    <a:bodyPr/>
                    <a:lstStyle/>
                    <a:p>
                      <a:pPr marL="0" algn="ctr" defTabSz="914400" rtl="0" eaLnBrk="1" fontAlgn="b" latinLnBrk="0" hangingPunct="1"/>
                      <a:r>
                        <a:rPr lang="ru-RU" sz="1000" b="0" i="0" u="none" strike="noStrike" kern="1200" dirty="0">
                          <a:solidFill>
                            <a:schemeClr val="tx1"/>
                          </a:solidFill>
                          <a:effectLst/>
                          <a:latin typeface="+mn-lt"/>
                          <a:ea typeface="+mn-ea"/>
                          <a:cs typeface="+mn-cs"/>
                        </a:rPr>
                        <a:t>200,00</a:t>
                      </a:r>
                    </a:p>
                  </a:txBody>
                  <a:tcPr marL="9525" marR="9525" marT="9525" marB="0"/>
                </a:tc>
                <a:tc>
                  <a:txBody>
                    <a:bodyPr/>
                    <a:lstStyle/>
                    <a:p>
                      <a:pPr marL="0" algn="ctr" defTabSz="914400" rtl="0" eaLnBrk="1" fontAlgn="b" latinLnBrk="0" hangingPunct="1"/>
                      <a:r>
                        <a:rPr lang="ru-RU" sz="1000" b="0" i="0" u="none" strike="noStrike" kern="1200" dirty="0">
                          <a:solidFill>
                            <a:schemeClr val="tx1"/>
                          </a:solidFill>
                          <a:effectLst/>
                          <a:latin typeface="+mn-lt"/>
                          <a:ea typeface="+mn-ea"/>
                          <a:cs typeface="+mn-cs"/>
                        </a:rPr>
                        <a:t>200,00</a:t>
                      </a:r>
                    </a:p>
                  </a:txBody>
                  <a:tcPr marL="9525" marR="9525" marT="9525" marB="0"/>
                </a:tc>
                <a:tc>
                  <a:txBody>
                    <a:bodyPr/>
                    <a:lstStyle/>
                    <a:p>
                      <a:pPr marL="0" algn="ctr" defTabSz="914400" rtl="0" eaLnBrk="1" fontAlgn="b" latinLnBrk="0" hangingPunct="1"/>
                      <a:r>
                        <a:rPr lang="ru-RU" sz="1000" b="0" i="0" u="none" strike="noStrike" kern="1200" dirty="0">
                          <a:solidFill>
                            <a:schemeClr val="tx1"/>
                          </a:solidFill>
                          <a:effectLst/>
                          <a:latin typeface="+mn-lt"/>
                          <a:ea typeface="+mn-ea"/>
                          <a:cs typeface="+mn-cs"/>
                        </a:rPr>
                        <a:t>200,00</a:t>
                      </a:r>
                    </a:p>
                  </a:txBody>
                  <a:tcPr marL="9525" marR="9525" marT="9525" marB="0"/>
                </a:tc>
                <a:extLst>
                  <a:ext uri="{0D108BD9-81ED-4DB2-BD59-A6C34878D82A}">
                    <a16:rowId xmlns:a16="http://schemas.microsoft.com/office/drawing/2014/main" val="48492170"/>
                  </a:ext>
                </a:extLst>
              </a:tr>
            </a:tbl>
          </a:graphicData>
        </a:graphic>
      </p:graphicFrame>
      <p:pic>
        <p:nvPicPr>
          <p:cNvPr id="6" name="Объект 6">
            <a:extLst>
              <a:ext uri="{FF2B5EF4-FFF2-40B4-BE49-F238E27FC236}">
                <a16:creationId xmlns:a16="http://schemas.microsoft.com/office/drawing/2014/main" id="{4EA763B5-F2EE-477C-9332-EE0A19F8A9F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3910" y="249969"/>
            <a:ext cx="760490" cy="342008"/>
          </a:xfrm>
          <a:prstGeom prst="rect">
            <a:avLst/>
          </a:prstGeom>
        </p:spPr>
      </p:pic>
    </p:spTree>
    <p:extLst>
      <p:ext uri="{BB962C8B-B14F-4D97-AF65-F5344CB8AC3E}">
        <p14:creationId xmlns:p14="http://schemas.microsoft.com/office/powerpoint/2010/main" val="353319708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7859154B-BA2B-4232-A093-A36CC40B898D}"/>
              </a:ext>
            </a:extLst>
          </p:cNvPr>
          <p:cNvSpPr>
            <a:spLocks noGrp="1"/>
          </p:cNvSpPr>
          <p:nvPr>
            <p:ph type="title"/>
          </p:nvPr>
        </p:nvSpPr>
        <p:spPr>
          <a:xfrm>
            <a:off x="1066800" y="237241"/>
            <a:ext cx="10058400" cy="403781"/>
          </a:xfrm>
        </p:spPr>
        <p:txBody>
          <a:bodyPr vert="horz" lIns="91440" tIns="45720" rIns="91440" bIns="45720" rtlCol="0" anchor="ctr">
            <a:normAutofit fontScale="90000"/>
          </a:bodyPr>
          <a:lstStyle/>
          <a:p>
            <a:pPr algn="ctr"/>
            <a:r>
              <a:rPr lang="ru-RU" sz="2400" dirty="0">
                <a:latin typeface="Century Gothic" panose="020B0502020202020204" pitchFamily="34" charset="0"/>
              </a:rPr>
              <a:t>Основные показатели социально-экономического развития </a:t>
            </a:r>
          </a:p>
        </p:txBody>
      </p:sp>
      <p:pic>
        <p:nvPicPr>
          <p:cNvPr id="7" name="Объект 6">
            <a:extLst>
              <a:ext uri="{FF2B5EF4-FFF2-40B4-BE49-F238E27FC236}">
                <a16:creationId xmlns:a16="http://schemas.microsoft.com/office/drawing/2014/main" id="{7E753F43-9FFE-4B24-8629-01A7E40120BF}"/>
              </a:ext>
            </a:extLst>
          </p:cNvPr>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153910" y="170694"/>
            <a:ext cx="760490" cy="342008"/>
          </a:xfrm>
        </p:spPr>
      </p:pic>
      <p:sp>
        <p:nvSpPr>
          <p:cNvPr id="5" name="Номер слайда 4">
            <a:extLst>
              <a:ext uri="{FF2B5EF4-FFF2-40B4-BE49-F238E27FC236}">
                <a16:creationId xmlns:a16="http://schemas.microsoft.com/office/drawing/2014/main" id="{EEDDC82F-EA33-48FF-85E8-C21A7F0EFC77}"/>
              </a:ext>
            </a:extLst>
          </p:cNvPr>
          <p:cNvSpPr>
            <a:spLocks noGrp="1"/>
          </p:cNvSpPr>
          <p:nvPr>
            <p:ph type="sldNum" sz="quarter" idx="12"/>
          </p:nvPr>
        </p:nvSpPr>
        <p:spPr>
          <a:xfrm>
            <a:off x="10728960" y="6529319"/>
            <a:ext cx="1463040" cy="274320"/>
          </a:xfrm>
        </p:spPr>
        <p:txBody>
          <a:bodyPr/>
          <a:lstStyle/>
          <a:p>
            <a:fld id="{5C57661F-B2B1-4F5C-A5BA-3FA02C8F7456}" type="slidenum">
              <a:rPr lang="ru-RU" smtClean="0"/>
              <a:t>8</a:t>
            </a:fld>
            <a:endParaRPr lang="ru-RU" dirty="0"/>
          </a:p>
        </p:txBody>
      </p:sp>
      <p:graphicFrame>
        <p:nvGraphicFramePr>
          <p:cNvPr id="8" name="Таблица 7">
            <a:extLst>
              <a:ext uri="{FF2B5EF4-FFF2-40B4-BE49-F238E27FC236}">
                <a16:creationId xmlns:a16="http://schemas.microsoft.com/office/drawing/2014/main" id="{AA357BD4-04DD-4D89-93B3-3CE498E6CF78}"/>
              </a:ext>
            </a:extLst>
          </p:cNvPr>
          <p:cNvGraphicFramePr>
            <a:graphicFrameLocks noGrp="1"/>
          </p:cNvGraphicFramePr>
          <p:nvPr>
            <p:extLst>
              <p:ext uri="{D42A27DB-BD31-4B8C-83A1-F6EECF244321}">
                <p14:modId xmlns:p14="http://schemas.microsoft.com/office/powerpoint/2010/main" val="1810135513"/>
              </p:ext>
            </p:extLst>
          </p:nvPr>
        </p:nvGraphicFramePr>
        <p:xfrm>
          <a:off x="203200" y="894079"/>
          <a:ext cx="11694160" cy="5461001"/>
        </p:xfrm>
        <a:graphic>
          <a:graphicData uri="http://schemas.openxmlformats.org/drawingml/2006/table">
            <a:tbl>
              <a:tblPr>
                <a:tableStyleId>{5C22544A-7EE6-4342-B048-85BDC9FD1C3A}</a:tableStyleId>
              </a:tblPr>
              <a:tblGrid>
                <a:gridCol w="3302000">
                  <a:extLst>
                    <a:ext uri="{9D8B030D-6E8A-4147-A177-3AD203B41FA5}">
                      <a16:colId xmlns:a16="http://schemas.microsoft.com/office/drawing/2014/main" val="444094345"/>
                    </a:ext>
                  </a:extLst>
                </a:gridCol>
                <a:gridCol w="929640">
                  <a:extLst>
                    <a:ext uri="{9D8B030D-6E8A-4147-A177-3AD203B41FA5}">
                      <a16:colId xmlns:a16="http://schemas.microsoft.com/office/drawing/2014/main" val="259913780"/>
                    </a:ext>
                  </a:extLst>
                </a:gridCol>
                <a:gridCol w="952500">
                  <a:extLst>
                    <a:ext uri="{9D8B030D-6E8A-4147-A177-3AD203B41FA5}">
                      <a16:colId xmlns:a16="http://schemas.microsoft.com/office/drawing/2014/main" val="4088317492"/>
                    </a:ext>
                  </a:extLst>
                </a:gridCol>
                <a:gridCol w="982980">
                  <a:extLst>
                    <a:ext uri="{9D8B030D-6E8A-4147-A177-3AD203B41FA5}">
                      <a16:colId xmlns:a16="http://schemas.microsoft.com/office/drawing/2014/main" val="1361735704"/>
                    </a:ext>
                  </a:extLst>
                </a:gridCol>
                <a:gridCol w="998220">
                  <a:extLst>
                    <a:ext uri="{9D8B030D-6E8A-4147-A177-3AD203B41FA5}">
                      <a16:colId xmlns:a16="http://schemas.microsoft.com/office/drawing/2014/main" val="587384664"/>
                    </a:ext>
                  </a:extLst>
                </a:gridCol>
                <a:gridCol w="723900">
                  <a:extLst>
                    <a:ext uri="{9D8B030D-6E8A-4147-A177-3AD203B41FA5}">
                      <a16:colId xmlns:a16="http://schemas.microsoft.com/office/drawing/2014/main" val="1818014747"/>
                    </a:ext>
                  </a:extLst>
                </a:gridCol>
                <a:gridCol w="861060">
                  <a:extLst>
                    <a:ext uri="{9D8B030D-6E8A-4147-A177-3AD203B41FA5}">
                      <a16:colId xmlns:a16="http://schemas.microsoft.com/office/drawing/2014/main" val="1275821649"/>
                    </a:ext>
                  </a:extLst>
                </a:gridCol>
                <a:gridCol w="739140">
                  <a:extLst>
                    <a:ext uri="{9D8B030D-6E8A-4147-A177-3AD203B41FA5}">
                      <a16:colId xmlns:a16="http://schemas.microsoft.com/office/drawing/2014/main" val="3753148827"/>
                    </a:ext>
                  </a:extLst>
                </a:gridCol>
                <a:gridCol w="701040">
                  <a:extLst>
                    <a:ext uri="{9D8B030D-6E8A-4147-A177-3AD203B41FA5}">
                      <a16:colId xmlns:a16="http://schemas.microsoft.com/office/drawing/2014/main" val="3028726362"/>
                    </a:ext>
                  </a:extLst>
                </a:gridCol>
                <a:gridCol w="721360">
                  <a:extLst>
                    <a:ext uri="{9D8B030D-6E8A-4147-A177-3AD203B41FA5}">
                      <a16:colId xmlns:a16="http://schemas.microsoft.com/office/drawing/2014/main" val="905252796"/>
                    </a:ext>
                  </a:extLst>
                </a:gridCol>
                <a:gridCol w="782320">
                  <a:extLst>
                    <a:ext uri="{9D8B030D-6E8A-4147-A177-3AD203B41FA5}">
                      <a16:colId xmlns:a16="http://schemas.microsoft.com/office/drawing/2014/main" val="252195373"/>
                    </a:ext>
                  </a:extLst>
                </a:gridCol>
              </a:tblGrid>
              <a:tr h="220683">
                <a:tc rowSpan="2">
                  <a:txBody>
                    <a:bodyPr/>
                    <a:lstStyle/>
                    <a:p>
                      <a:pPr algn="ctr" fontAlgn="ctr"/>
                      <a:r>
                        <a:rPr lang="ru-RU" sz="800" b="1" i="0" u="none" strike="noStrike" dirty="0">
                          <a:solidFill>
                            <a:srgbClr val="000000"/>
                          </a:solidFill>
                          <a:effectLst/>
                          <a:latin typeface="Arial" panose="020B0604020202020204" pitchFamily="34" charset="0"/>
                          <a:cs typeface="Arial" panose="020B0604020202020204" pitchFamily="34" charset="0"/>
                        </a:rPr>
                        <a:t>Показатели</a:t>
                      </a:r>
                      <a:endParaRPr lang="ru-RU" sz="800" b="1" i="0" u="none" strike="noStrike" dirty="0">
                        <a:solidFill>
                          <a:srgbClr val="000000"/>
                        </a:solidFill>
                        <a:effectLst/>
                        <a:latin typeface="Arial" panose="020B0604020202020204" pitchFamily="34" charset="0"/>
                      </a:endParaRPr>
                    </a:p>
                  </a:txBody>
                  <a:tcPr marL="9525" marR="9525" marT="9525" marB="0" anchor="ctr">
                    <a:solidFill>
                      <a:schemeClr val="accent1">
                        <a:lumMod val="60000"/>
                        <a:lumOff val="40000"/>
                      </a:schemeClr>
                    </a:solidFill>
                  </a:tcPr>
                </a:tc>
                <a:tc rowSpan="2">
                  <a:txBody>
                    <a:bodyPr/>
                    <a:lstStyle/>
                    <a:p>
                      <a:pPr algn="ctr" fontAlgn="ctr"/>
                      <a:r>
                        <a:rPr lang="ru-RU" sz="800" b="1" i="0" u="none" strike="noStrike" dirty="0">
                          <a:solidFill>
                            <a:srgbClr val="000000"/>
                          </a:solidFill>
                          <a:effectLst/>
                          <a:latin typeface="Arial" panose="020B0604020202020204" pitchFamily="34" charset="0"/>
                          <a:cs typeface="Arial" panose="020B0604020202020204" pitchFamily="34" charset="0"/>
                        </a:rPr>
                        <a:t>Единицы измерения</a:t>
                      </a:r>
                      <a:endParaRPr lang="ru-RU" sz="800" b="1" i="0" u="none" strike="noStrike" dirty="0">
                        <a:solidFill>
                          <a:srgbClr val="000000"/>
                        </a:solidFill>
                        <a:effectLst/>
                        <a:latin typeface="Arial" panose="020B0604020202020204" pitchFamily="34" charset="0"/>
                      </a:endParaRPr>
                    </a:p>
                  </a:txBody>
                  <a:tcPr marL="9525" marR="9525" marT="9525" marB="0" anchor="ctr">
                    <a:solidFill>
                      <a:schemeClr val="accent1">
                        <a:lumMod val="60000"/>
                        <a:lumOff val="40000"/>
                      </a:schemeClr>
                    </a:solidFill>
                  </a:tcPr>
                </a:tc>
                <a:tc gridSpan="2">
                  <a:txBody>
                    <a:bodyPr/>
                    <a:lstStyle/>
                    <a:p>
                      <a:pPr algn="ctr" fontAlgn="ctr"/>
                      <a:r>
                        <a:rPr lang="ru-RU" sz="800" b="1" i="0" u="none" strike="noStrike">
                          <a:solidFill>
                            <a:srgbClr val="000000"/>
                          </a:solidFill>
                          <a:effectLst/>
                          <a:latin typeface="Arial" panose="020B0604020202020204" pitchFamily="34" charset="0"/>
                          <a:cs typeface="Arial" panose="020B0604020202020204" pitchFamily="34" charset="0"/>
                        </a:rPr>
                        <a:t>Отчет</a:t>
                      </a:r>
                      <a:endParaRPr lang="ru-RU" sz="800" b="1" i="0" u="none" strike="noStrike">
                        <a:solidFill>
                          <a:srgbClr val="000000"/>
                        </a:solidFill>
                        <a:effectLst/>
                        <a:latin typeface="Arial" panose="020B0604020202020204" pitchFamily="34" charset="0"/>
                      </a:endParaRPr>
                    </a:p>
                  </a:txBody>
                  <a:tcPr marL="9525" marR="9525" marT="9525" marB="0" anchor="ctr">
                    <a:solidFill>
                      <a:schemeClr val="accent1">
                        <a:lumMod val="60000"/>
                        <a:lumOff val="40000"/>
                      </a:schemeClr>
                    </a:solidFill>
                  </a:tcPr>
                </a:tc>
                <a:tc hMerge="1">
                  <a:txBody>
                    <a:bodyPr/>
                    <a:lstStyle/>
                    <a:p>
                      <a:endParaRPr lang="ru-RU"/>
                    </a:p>
                  </a:txBody>
                  <a:tcPr/>
                </a:tc>
                <a:tc>
                  <a:txBody>
                    <a:bodyPr/>
                    <a:lstStyle/>
                    <a:p>
                      <a:pPr algn="ctr" fontAlgn="ctr"/>
                      <a:r>
                        <a:rPr lang="ru-RU" sz="800" b="1" i="0" u="none" strike="noStrike">
                          <a:solidFill>
                            <a:srgbClr val="000000"/>
                          </a:solidFill>
                          <a:effectLst/>
                          <a:latin typeface="Arial" panose="020B0604020202020204" pitchFamily="34" charset="0"/>
                          <a:cs typeface="Arial" panose="020B0604020202020204" pitchFamily="34" charset="0"/>
                        </a:rPr>
                        <a:t>Оценка</a:t>
                      </a:r>
                      <a:endParaRPr lang="ru-RU" sz="800" b="1" i="0" u="none" strike="noStrike">
                        <a:solidFill>
                          <a:srgbClr val="000000"/>
                        </a:solidFill>
                        <a:effectLst/>
                        <a:latin typeface="Arial" panose="020B0604020202020204" pitchFamily="34" charset="0"/>
                      </a:endParaRPr>
                    </a:p>
                  </a:txBody>
                  <a:tcPr marL="9525" marR="9525" marT="9525" marB="0" anchor="ctr">
                    <a:solidFill>
                      <a:schemeClr val="accent1">
                        <a:lumMod val="60000"/>
                        <a:lumOff val="40000"/>
                      </a:schemeClr>
                    </a:solidFill>
                  </a:tcPr>
                </a:tc>
                <a:tc gridSpan="2">
                  <a:txBody>
                    <a:bodyPr/>
                    <a:lstStyle/>
                    <a:p>
                      <a:pPr algn="ctr" fontAlgn="ctr"/>
                      <a:r>
                        <a:rPr lang="ru-RU" sz="800" b="1" i="0" u="none" strike="noStrike">
                          <a:solidFill>
                            <a:srgbClr val="000000"/>
                          </a:solidFill>
                          <a:effectLst/>
                          <a:latin typeface="Arial" panose="020B0604020202020204" pitchFamily="34" charset="0"/>
                          <a:cs typeface="Arial" panose="020B0604020202020204" pitchFamily="34" charset="0"/>
                        </a:rPr>
                        <a:t>2023</a:t>
                      </a:r>
                      <a:endParaRPr lang="ru-RU" sz="800" b="1" i="0" u="none" strike="noStrike">
                        <a:solidFill>
                          <a:srgbClr val="000000"/>
                        </a:solidFill>
                        <a:effectLst/>
                        <a:latin typeface="Arial" panose="020B0604020202020204" pitchFamily="34" charset="0"/>
                      </a:endParaRPr>
                    </a:p>
                  </a:txBody>
                  <a:tcPr marL="9525" marR="9525" marT="9525" marB="0" anchor="ctr">
                    <a:solidFill>
                      <a:schemeClr val="accent1">
                        <a:lumMod val="60000"/>
                        <a:lumOff val="40000"/>
                      </a:schemeClr>
                    </a:solidFill>
                  </a:tcPr>
                </a:tc>
                <a:tc hMerge="1">
                  <a:txBody>
                    <a:bodyPr/>
                    <a:lstStyle/>
                    <a:p>
                      <a:endParaRPr lang="ru-RU"/>
                    </a:p>
                  </a:txBody>
                  <a:tcPr/>
                </a:tc>
                <a:tc gridSpan="2">
                  <a:txBody>
                    <a:bodyPr/>
                    <a:lstStyle/>
                    <a:p>
                      <a:pPr algn="ctr" fontAlgn="ctr"/>
                      <a:r>
                        <a:rPr lang="ru-RU" sz="800" b="1" i="0" u="none" strike="noStrike">
                          <a:solidFill>
                            <a:srgbClr val="000000"/>
                          </a:solidFill>
                          <a:effectLst/>
                          <a:latin typeface="Arial" panose="020B0604020202020204" pitchFamily="34" charset="0"/>
                          <a:cs typeface="Arial" panose="020B0604020202020204" pitchFamily="34" charset="0"/>
                        </a:rPr>
                        <a:t>2024</a:t>
                      </a:r>
                      <a:endParaRPr lang="ru-RU" sz="800" b="1" i="0" u="none" strike="noStrike">
                        <a:solidFill>
                          <a:srgbClr val="000000"/>
                        </a:solidFill>
                        <a:effectLst/>
                        <a:latin typeface="Arial" panose="020B0604020202020204" pitchFamily="34" charset="0"/>
                      </a:endParaRPr>
                    </a:p>
                  </a:txBody>
                  <a:tcPr marL="9525" marR="9525" marT="9525" marB="0" anchor="ctr">
                    <a:solidFill>
                      <a:schemeClr val="accent1">
                        <a:lumMod val="60000"/>
                        <a:lumOff val="40000"/>
                      </a:schemeClr>
                    </a:solidFill>
                  </a:tcPr>
                </a:tc>
                <a:tc hMerge="1">
                  <a:txBody>
                    <a:bodyPr/>
                    <a:lstStyle/>
                    <a:p>
                      <a:endParaRPr lang="ru-RU"/>
                    </a:p>
                  </a:txBody>
                  <a:tcPr/>
                </a:tc>
                <a:tc gridSpan="2">
                  <a:txBody>
                    <a:bodyPr/>
                    <a:lstStyle/>
                    <a:p>
                      <a:pPr algn="ctr" fontAlgn="ctr"/>
                      <a:r>
                        <a:rPr lang="ru-RU" sz="800" b="1" i="0" u="none" strike="noStrike">
                          <a:solidFill>
                            <a:srgbClr val="000000"/>
                          </a:solidFill>
                          <a:effectLst/>
                          <a:latin typeface="Arial" panose="020B0604020202020204" pitchFamily="34" charset="0"/>
                          <a:cs typeface="Arial" panose="020B0604020202020204" pitchFamily="34" charset="0"/>
                        </a:rPr>
                        <a:t>2025</a:t>
                      </a:r>
                      <a:endParaRPr lang="ru-RU" sz="800" b="1" i="0" u="none" strike="noStrike">
                        <a:solidFill>
                          <a:srgbClr val="000000"/>
                        </a:solidFill>
                        <a:effectLst/>
                        <a:latin typeface="Arial" panose="020B0604020202020204" pitchFamily="34" charset="0"/>
                      </a:endParaRPr>
                    </a:p>
                  </a:txBody>
                  <a:tcPr marL="9525" marR="9525" marT="9525" marB="0" anchor="ctr">
                    <a:solidFill>
                      <a:schemeClr val="accent1">
                        <a:lumMod val="60000"/>
                        <a:lumOff val="40000"/>
                      </a:schemeClr>
                    </a:solidFill>
                  </a:tcPr>
                </a:tc>
                <a:tc hMerge="1">
                  <a:txBody>
                    <a:bodyPr/>
                    <a:lstStyle/>
                    <a:p>
                      <a:endParaRPr lang="ru-RU"/>
                    </a:p>
                  </a:txBody>
                  <a:tcPr/>
                </a:tc>
                <a:extLst>
                  <a:ext uri="{0D108BD9-81ED-4DB2-BD59-A6C34878D82A}">
                    <a16:rowId xmlns:a16="http://schemas.microsoft.com/office/drawing/2014/main" val="774159088"/>
                  </a:ext>
                </a:extLst>
              </a:tr>
              <a:tr h="497413">
                <a:tc vMerge="1">
                  <a:txBody>
                    <a:bodyPr/>
                    <a:lstStyle/>
                    <a:p>
                      <a:endParaRPr lang="ru-RU"/>
                    </a:p>
                  </a:txBody>
                  <a:tcPr/>
                </a:tc>
                <a:tc vMerge="1">
                  <a:txBody>
                    <a:bodyPr/>
                    <a:lstStyle/>
                    <a:p>
                      <a:endParaRPr lang="ru-RU"/>
                    </a:p>
                  </a:txBody>
                  <a:tcPr/>
                </a:tc>
                <a:tc>
                  <a:txBody>
                    <a:bodyPr/>
                    <a:lstStyle/>
                    <a:p>
                      <a:pPr algn="ctr" fontAlgn="ctr"/>
                      <a:r>
                        <a:rPr lang="ru-RU" sz="800" b="1" i="0" u="none" strike="noStrike" dirty="0">
                          <a:solidFill>
                            <a:srgbClr val="000000"/>
                          </a:solidFill>
                          <a:effectLst/>
                          <a:latin typeface="Arial" panose="020B0604020202020204" pitchFamily="34" charset="0"/>
                          <a:cs typeface="Arial" panose="020B0604020202020204" pitchFamily="34" charset="0"/>
                        </a:rPr>
                        <a:t>2020</a:t>
                      </a:r>
                      <a:endParaRPr lang="ru-RU" sz="800" b="1" i="0" u="none" strike="noStrike" dirty="0">
                        <a:solidFill>
                          <a:srgbClr val="000000"/>
                        </a:solidFill>
                        <a:effectLst/>
                        <a:latin typeface="Arial" panose="020B0604020202020204" pitchFamily="34" charset="0"/>
                      </a:endParaRPr>
                    </a:p>
                  </a:txBody>
                  <a:tcPr marL="9525" marR="9525" marT="9525" marB="0" anchor="ctr">
                    <a:solidFill>
                      <a:schemeClr val="accent1">
                        <a:lumMod val="60000"/>
                        <a:lumOff val="40000"/>
                      </a:schemeClr>
                    </a:solidFill>
                  </a:tcPr>
                </a:tc>
                <a:tc>
                  <a:txBody>
                    <a:bodyPr/>
                    <a:lstStyle/>
                    <a:p>
                      <a:pPr algn="ctr" fontAlgn="ctr"/>
                      <a:r>
                        <a:rPr lang="ru-RU" sz="800" b="1" i="0" u="none" strike="noStrike" dirty="0">
                          <a:solidFill>
                            <a:srgbClr val="000000"/>
                          </a:solidFill>
                          <a:effectLst/>
                          <a:latin typeface="Arial" panose="020B0604020202020204" pitchFamily="34" charset="0"/>
                          <a:cs typeface="Arial" panose="020B0604020202020204" pitchFamily="34" charset="0"/>
                        </a:rPr>
                        <a:t>2021</a:t>
                      </a:r>
                      <a:endParaRPr lang="ru-RU" sz="800" b="1" i="0" u="none" strike="noStrike" dirty="0">
                        <a:solidFill>
                          <a:srgbClr val="000000"/>
                        </a:solidFill>
                        <a:effectLst/>
                        <a:latin typeface="Arial" panose="020B0604020202020204" pitchFamily="34" charset="0"/>
                      </a:endParaRPr>
                    </a:p>
                  </a:txBody>
                  <a:tcPr marL="9525" marR="9525" marT="9525" marB="0" anchor="ctr">
                    <a:solidFill>
                      <a:schemeClr val="accent1">
                        <a:lumMod val="60000"/>
                        <a:lumOff val="40000"/>
                      </a:schemeClr>
                    </a:solidFill>
                  </a:tcPr>
                </a:tc>
                <a:tc>
                  <a:txBody>
                    <a:bodyPr/>
                    <a:lstStyle/>
                    <a:p>
                      <a:pPr algn="ctr" fontAlgn="ctr"/>
                      <a:r>
                        <a:rPr lang="ru-RU" sz="800" b="1" i="0" u="none" strike="noStrike" dirty="0">
                          <a:solidFill>
                            <a:srgbClr val="000000"/>
                          </a:solidFill>
                          <a:effectLst/>
                          <a:latin typeface="Arial" panose="020B0604020202020204" pitchFamily="34" charset="0"/>
                          <a:cs typeface="Arial" panose="020B0604020202020204" pitchFamily="34" charset="0"/>
                        </a:rPr>
                        <a:t>2022</a:t>
                      </a:r>
                      <a:endParaRPr lang="ru-RU" sz="800" b="1" i="0" u="none" strike="noStrike" dirty="0">
                        <a:solidFill>
                          <a:srgbClr val="000000"/>
                        </a:solidFill>
                        <a:effectLst/>
                        <a:latin typeface="Arial" panose="020B0604020202020204" pitchFamily="34" charset="0"/>
                      </a:endParaRPr>
                    </a:p>
                  </a:txBody>
                  <a:tcPr marL="9525" marR="9525" marT="9525" marB="0" anchor="ctr">
                    <a:solidFill>
                      <a:schemeClr val="accent1">
                        <a:lumMod val="60000"/>
                        <a:lumOff val="40000"/>
                      </a:schemeClr>
                    </a:solidFill>
                  </a:tcPr>
                </a:tc>
                <a:tc>
                  <a:txBody>
                    <a:bodyPr/>
                    <a:lstStyle/>
                    <a:p>
                      <a:pPr algn="ctr" fontAlgn="ctr"/>
                      <a:r>
                        <a:rPr lang="ru-RU" sz="800" b="1" i="0" u="none" strike="noStrike" dirty="0">
                          <a:solidFill>
                            <a:srgbClr val="000000"/>
                          </a:solidFill>
                          <a:effectLst/>
                          <a:latin typeface="Arial" panose="020B0604020202020204" pitchFamily="34" charset="0"/>
                          <a:cs typeface="Arial" panose="020B0604020202020204" pitchFamily="34" charset="0"/>
                        </a:rPr>
                        <a:t>Прогноз вариант 1 (консервативный)</a:t>
                      </a:r>
                      <a:endParaRPr lang="ru-RU" sz="800" b="1" i="0" u="none" strike="noStrike" dirty="0">
                        <a:solidFill>
                          <a:srgbClr val="000000"/>
                        </a:solidFill>
                        <a:effectLst/>
                        <a:latin typeface="Arial" panose="020B0604020202020204" pitchFamily="34" charset="0"/>
                      </a:endParaRPr>
                    </a:p>
                  </a:txBody>
                  <a:tcPr marL="9525" marR="9525" marT="9525" marB="0" anchor="ctr">
                    <a:solidFill>
                      <a:schemeClr val="accent1">
                        <a:lumMod val="60000"/>
                        <a:lumOff val="40000"/>
                      </a:schemeClr>
                    </a:solidFill>
                  </a:tcPr>
                </a:tc>
                <a:tc>
                  <a:txBody>
                    <a:bodyPr/>
                    <a:lstStyle/>
                    <a:p>
                      <a:pPr algn="ctr" fontAlgn="ctr"/>
                      <a:r>
                        <a:rPr lang="ru-RU" sz="800" b="1" i="0" u="none" strike="noStrike" dirty="0">
                          <a:solidFill>
                            <a:srgbClr val="000000"/>
                          </a:solidFill>
                          <a:effectLst/>
                          <a:latin typeface="Arial" panose="020B0604020202020204" pitchFamily="34" charset="0"/>
                          <a:cs typeface="Arial" panose="020B0604020202020204" pitchFamily="34" charset="0"/>
                        </a:rPr>
                        <a:t>Прогноз вариант 2 (базовый)</a:t>
                      </a:r>
                      <a:endParaRPr lang="ru-RU" sz="800" b="1" i="0" u="none" strike="noStrike" dirty="0">
                        <a:solidFill>
                          <a:srgbClr val="000000"/>
                        </a:solidFill>
                        <a:effectLst/>
                        <a:latin typeface="Arial" panose="020B0604020202020204" pitchFamily="34" charset="0"/>
                      </a:endParaRPr>
                    </a:p>
                  </a:txBody>
                  <a:tcPr marL="9525" marR="9525" marT="9525" marB="0" anchor="ctr">
                    <a:solidFill>
                      <a:schemeClr val="accent1">
                        <a:lumMod val="60000"/>
                        <a:lumOff val="40000"/>
                      </a:schemeClr>
                    </a:solidFill>
                  </a:tcPr>
                </a:tc>
                <a:tc>
                  <a:txBody>
                    <a:bodyPr/>
                    <a:lstStyle/>
                    <a:p>
                      <a:pPr algn="ctr" fontAlgn="ctr"/>
                      <a:r>
                        <a:rPr lang="ru-RU" sz="800" b="1" i="0" u="none" strike="noStrike" dirty="0">
                          <a:solidFill>
                            <a:srgbClr val="000000"/>
                          </a:solidFill>
                          <a:effectLst/>
                          <a:latin typeface="Arial" panose="020B0604020202020204" pitchFamily="34" charset="0"/>
                          <a:cs typeface="Arial" panose="020B0604020202020204" pitchFamily="34" charset="0"/>
                        </a:rPr>
                        <a:t>Прогноз вариант 1 (консервативный)</a:t>
                      </a:r>
                      <a:endParaRPr lang="ru-RU" sz="800" b="1" i="0" u="none" strike="noStrike" dirty="0">
                        <a:solidFill>
                          <a:srgbClr val="000000"/>
                        </a:solidFill>
                        <a:effectLst/>
                        <a:latin typeface="Arial" panose="020B0604020202020204" pitchFamily="34" charset="0"/>
                      </a:endParaRPr>
                    </a:p>
                  </a:txBody>
                  <a:tcPr marL="9525" marR="9525" marT="9525" marB="0" anchor="ctr">
                    <a:solidFill>
                      <a:schemeClr val="accent1">
                        <a:lumMod val="60000"/>
                        <a:lumOff val="40000"/>
                      </a:schemeClr>
                    </a:solidFill>
                  </a:tcPr>
                </a:tc>
                <a:tc>
                  <a:txBody>
                    <a:bodyPr/>
                    <a:lstStyle/>
                    <a:p>
                      <a:pPr algn="ctr" fontAlgn="ctr"/>
                      <a:r>
                        <a:rPr lang="ru-RU" sz="800" b="1" i="0" u="none" strike="noStrike" dirty="0">
                          <a:solidFill>
                            <a:srgbClr val="000000"/>
                          </a:solidFill>
                          <a:effectLst/>
                          <a:latin typeface="Arial" panose="020B0604020202020204" pitchFamily="34" charset="0"/>
                          <a:cs typeface="Arial" panose="020B0604020202020204" pitchFamily="34" charset="0"/>
                        </a:rPr>
                        <a:t>Прогноз вариант 2 (базовый)</a:t>
                      </a:r>
                      <a:endParaRPr lang="ru-RU" sz="800" b="1" i="0" u="none" strike="noStrike" dirty="0">
                        <a:solidFill>
                          <a:srgbClr val="000000"/>
                        </a:solidFill>
                        <a:effectLst/>
                        <a:latin typeface="Arial" panose="020B0604020202020204" pitchFamily="34" charset="0"/>
                      </a:endParaRPr>
                    </a:p>
                  </a:txBody>
                  <a:tcPr marL="9525" marR="9525" marT="9525" marB="0" anchor="ctr">
                    <a:solidFill>
                      <a:schemeClr val="accent1">
                        <a:lumMod val="60000"/>
                        <a:lumOff val="40000"/>
                      </a:schemeClr>
                    </a:solidFill>
                  </a:tcPr>
                </a:tc>
                <a:tc>
                  <a:txBody>
                    <a:bodyPr/>
                    <a:lstStyle/>
                    <a:p>
                      <a:pPr algn="ctr" fontAlgn="ctr"/>
                      <a:r>
                        <a:rPr lang="ru-RU" sz="800" b="1" i="0" u="none" strike="noStrike">
                          <a:solidFill>
                            <a:srgbClr val="000000"/>
                          </a:solidFill>
                          <a:effectLst/>
                          <a:latin typeface="Arial" panose="020B0604020202020204" pitchFamily="34" charset="0"/>
                          <a:cs typeface="Arial" panose="020B0604020202020204" pitchFamily="34" charset="0"/>
                        </a:rPr>
                        <a:t>Прогноз вариант 1 (консервативный)</a:t>
                      </a:r>
                      <a:endParaRPr lang="ru-RU" sz="800" b="1" i="0" u="none" strike="noStrike">
                        <a:solidFill>
                          <a:srgbClr val="000000"/>
                        </a:solidFill>
                        <a:effectLst/>
                        <a:latin typeface="Arial" panose="020B0604020202020204" pitchFamily="34" charset="0"/>
                      </a:endParaRPr>
                    </a:p>
                  </a:txBody>
                  <a:tcPr marL="9525" marR="9525" marT="9525" marB="0" anchor="ctr">
                    <a:solidFill>
                      <a:schemeClr val="accent1">
                        <a:lumMod val="60000"/>
                        <a:lumOff val="40000"/>
                      </a:schemeClr>
                    </a:solidFill>
                  </a:tcPr>
                </a:tc>
                <a:tc>
                  <a:txBody>
                    <a:bodyPr/>
                    <a:lstStyle/>
                    <a:p>
                      <a:pPr algn="ctr" fontAlgn="ctr"/>
                      <a:r>
                        <a:rPr lang="ru-RU" sz="800" b="1" i="0" u="none" strike="noStrike" dirty="0">
                          <a:solidFill>
                            <a:srgbClr val="000000"/>
                          </a:solidFill>
                          <a:effectLst/>
                          <a:latin typeface="Arial" panose="020B0604020202020204" pitchFamily="34" charset="0"/>
                          <a:cs typeface="Arial" panose="020B0604020202020204" pitchFamily="34" charset="0"/>
                        </a:rPr>
                        <a:t>Прогноз вариант 2 (базовый)</a:t>
                      </a:r>
                      <a:endParaRPr lang="ru-RU" sz="800" b="1" i="0" u="none" strike="noStrike" dirty="0">
                        <a:solidFill>
                          <a:srgbClr val="000000"/>
                        </a:solidFill>
                        <a:effectLst/>
                        <a:latin typeface="Arial" panose="020B0604020202020204" pitchFamily="34" charset="0"/>
                      </a:endParaRPr>
                    </a:p>
                  </a:txBody>
                  <a:tcPr marL="9525" marR="9525" marT="9525" marB="0" anchor="ctr">
                    <a:solidFill>
                      <a:schemeClr val="accent1">
                        <a:lumMod val="60000"/>
                        <a:lumOff val="40000"/>
                      </a:schemeClr>
                    </a:solidFill>
                  </a:tcPr>
                </a:tc>
                <a:extLst>
                  <a:ext uri="{0D108BD9-81ED-4DB2-BD59-A6C34878D82A}">
                    <a16:rowId xmlns:a16="http://schemas.microsoft.com/office/drawing/2014/main" val="2863942336"/>
                  </a:ext>
                </a:extLst>
              </a:tr>
              <a:tr h="178525">
                <a:tc>
                  <a:txBody>
                    <a:bodyPr/>
                    <a:lstStyle/>
                    <a:p>
                      <a:pPr algn="l" fontAlgn="ctr"/>
                      <a:r>
                        <a:rPr lang="ru-RU" sz="800" b="1" i="0" u="none" strike="noStrike" dirty="0">
                          <a:solidFill>
                            <a:srgbClr val="000000"/>
                          </a:solidFill>
                          <a:effectLst/>
                          <a:latin typeface="Arial" panose="020B0604020202020204" pitchFamily="34" charset="0"/>
                          <a:cs typeface="Arial" panose="020B0604020202020204" pitchFamily="34" charset="0"/>
                        </a:rPr>
                        <a:t>3. Промышленное производство</a:t>
                      </a:r>
                      <a:endParaRPr lang="ru-RU" sz="800" b="1" i="0" u="none" strike="noStrike" dirty="0">
                        <a:solidFill>
                          <a:srgbClr val="000000"/>
                        </a:solidFill>
                        <a:effectLst/>
                        <a:latin typeface="Arial" panose="020B0604020202020204" pitchFamily="34" charset="0"/>
                      </a:endParaRPr>
                    </a:p>
                  </a:txBody>
                  <a:tcPr marL="9525" marR="9525" marT="9525" marB="0" anchor="ctr"/>
                </a:tc>
                <a:tc>
                  <a:txBody>
                    <a:bodyPr/>
                    <a:lstStyle/>
                    <a:p>
                      <a:pPr algn="ctr" fontAlgn="ctr"/>
                      <a:r>
                        <a:rPr lang="ru-RU" sz="800" b="0" i="0" u="none" strike="noStrike">
                          <a:solidFill>
                            <a:srgbClr val="000000"/>
                          </a:solidFill>
                          <a:effectLst/>
                          <a:latin typeface="Arial" panose="020B0604020202020204" pitchFamily="34" charset="0"/>
                          <a:cs typeface="Arial" panose="020B0604020202020204" pitchFamily="34" charset="0"/>
                        </a:rPr>
                        <a:t> </a:t>
                      </a:r>
                      <a:endParaRPr lang="ru-RU" sz="800" b="0" i="0" u="none" strike="noStrike">
                        <a:solidFill>
                          <a:srgbClr val="000000"/>
                        </a:solidFill>
                        <a:effectLst/>
                        <a:latin typeface="Arial" panose="020B0604020202020204" pitchFamily="34" charset="0"/>
                      </a:endParaRPr>
                    </a:p>
                  </a:txBody>
                  <a:tcPr marL="9525" marR="9525" marT="9525" marB="0" anchor="ctr"/>
                </a:tc>
                <a:tc>
                  <a:txBody>
                    <a:bodyPr/>
                    <a:lstStyle/>
                    <a:p>
                      <a:pPr algn="r" fontAlgn="ctr"/>
                      <a:r>
                        <a:rPr lang="ru-RU" sz="800" b="0" i="0" u="none" strike="noStrike">
                          <a:solidFill>
                            <a:srgbClr val="000000"/>
                          </a:solidFill>
                          <a:effectLst/>
                          <a:latin typeface="Arial" panose="020B0604020202020204" pitchFamily="34" charset="0"/>
                          <a:cs typeface="Arial" panose="020B0604020202020204" pitchFamily="34" charset="0"/>
                        </a:rPr>
                        <a:t> </a:t>
                      </a:r>
                      <a:endParaRPr lang="ru-RU" sz="800" b="0" i="0" u="none" strike="noStrike">
                        <a:solidFill>
                          <a:srgbClr val="000000"/>
                        </a:solidFill>
                        <a:effectLst/>
                        <a:latin typeface="Arial" panose="020B0604020202020204" pitchFamily="34" charset="0"/>
                      </a:endParaRPr>
                    </a:p>
                  </a:txBody>
                  <a:tcPr marL="9525" marR="9525" marT="9525" marB="0" anchor="ctr"/>
                </a:tc>
                <a:tc>
                  <a:txBody>
                    <a:bodyPr/>
                    <a:lstStyle/>
                    <a:p>
                      <a:pPr algn="r" fontAlgn="ctr"/>
                      <a:r>
                        <a:rPr lang="ru-RU" sz="800" b="0" i="0" u="none" strike="noStrike">
                          <a:solidFill>
                            <a:srgbClr val="000000"/>
                          </a:solidFill>
                          <a:effectLst/>
                          <a:latin typeface="Arial" panose="020B0604020202020204" pitchFamily="34" charset="0"/>
                          <a:cs typeface="Arial" panose="020B0604020202020204" pitchFamily="34" charset="0"/>
                        </a:rPr>
                        <a:t> </a:t>
                      </a:r>
                      <a:endParaRPr lang="ru-RU" sz="800" b="0" i="0" u="none" strike="noStrike">
                        <a:solidFill>
                          <a:srgbClr val="000000"/>
                        </a:solidFill>
                        <a:effectLst/>
                        <a:latin typeface="Arial" panose="020B0604020202020204" pitchFamily="34" charset="0"/>
                      </a:endParaRPr>
                    </a:p>
                  </a:txBody>
                  <a:tcPr marL="9525" marR="9525" marT="9525" marB="0" anchor="ctr"/>
                </a:tc>
                <a:tc>
                  <a:txBody>
                    <a:bodyPr/>
                    <a:lstStyle/>
                    <a:p>
                      <a:pPr algn="r" fontAlgn="ctr"/>
                      <a:r>
                        <a:rPr lang="ru-RU" sz="800" b="0" i="0" u="none" strike="noStrike">
                          <a:solidFill>
                            <a:srgbClr val="000000"/>
                          </a:solidFill>
                          <a:effectLst/>
                          <a:latin typeface="Arial" panose="020B0604020202020204" pitchFamily="34" charset="0"/>
                          <a:cs typeface="Arial" panose="020B0604020202020204" pitchFamily="34" charset="0"/>
                        </a:rPr>
                        <a:t> </a:t>
                      </a:r>
                      <a:endParaRPr lang="ru-RU" sz="800" b="0" i="0" u="none" strike="noStrike">
                        <a:solidFill>
                          <a:srgbClr val="000000"/>
                        </a:solidFill>
                        <a:effectLst/>
                        <a:latin typeface="Arial" panose="020B0604020202020204" pitchFamily="34" charset="0"/>
                      </a:endParaRPr>
                    </a:p>
                  </a:txBody>
                  <a:tcPr marL="9525" marR="9525" marT="9525" marB="0" anchor="ctr"/>
                </a:tc>
                <a:tc>
                  <a:txBody>
                    <a:bodyPr/>
                    <a:lstStyle/>
                    <a:p>
                      <a:pPr algn="r" fontAlgn="ctr"/>
                      <a:r>
                        <a:rPr lang="ru-RU" sz="800" b="0" i="0" u="none" strike="noStrike">
                          <a:solidFill>
                            <a:srgbClr val="000000"/>
                          </a:solidFill>
                          <a:effectLst/>
                          <a:latin typeface="Arial" panose="020B0604020202020204" pitchFamily="34" charset="0"/>
                          <a:cs typeface="Arial" panose="020B0604020202020204" pitchFamily="34" charset="0"/>
                        </a:rPr>
                        <a:t> </a:t>
                      </a:r>
                      <a:endParaRPr lang="ru-RU" sz="800" b="0" i="0" u="none" strike="noStrike">
                        <a:solidFill>
                          <a:srgbClr val="000000"/>
                        </a:solidFill>
                        <a:effectLst/>
                        <a:latin typeface="Arial" panose="020B0604020202020204" pitchFamily="34" charset="0"/>
                      </a:endParaRPr>
                    </a:p>
                  </a:txBody>
                  <a:tcPr marL="9525" marR="9525" marT="9525" marB="0" anchor="ctr"/>
                </a:tc>
                <a:tc>
                  <a:txBody>
                    <a:bodyPr/>
                    <a:lstStyle/>
                    <a:p>
                      <a:pPr algn="r" fontAlgn="ctr"/>
                      <a:r>
                        <a:rPr lang="ru-RU" sz="800" b="0" i="0" u="none" strike="noStrike">
                          <a:solidFill>
                            <a:srgbClr val="000000"/>
                          </a:solidFill>
                          <a:effectLst/>
                          <a:latin typeface="Arial" panose="020B0604020202020204" pitchFamily="34" charset="0"/>
                          <a:cs typeface="Arial" panose="020B0604020202020204" pitchFamily="34" charset="0"/>
                        </a:rPr>
                        <a:t> </a:t>
                      </a:r>
                      <a:endParaRPr lang="ru-RU" sz="800" b="0" i="0" u="none" strike="noStrike">
                        <a:solidFill>
                          <a:srgbClr val="000000"/>
                        </a:solidFill>
                        <a:effectLst/>
                        <a:latin typeface="Arial" panose="020B0604020202020204" pitchFamily="34" charset="0"/>
                      </a:endParaRPr>
                    </a:p>
                  </a:txBody>
                  <a:tcPr marL="9525" marR="9525" marT="9525" marB="0" anchor="ctr"/>
                </a:tc>
                <a:tc>
                  <a:txBody>
                    <a:bodyPr/>
                    <a:lstStyle/>
                    <a:p>
                      <a:pPr algn="r" fontAlgn="ctr"/>
                      <a:r>
                        <a:rPr lang="ru-RU" sz="800" b="0" i="0" u="none" strike="noStrike">
                          <a:solidFill>
                            <a:srgbClr val="000000"/>
                          </a:solidFill>
                          <a:effectLst/>
                          <a:latin typeface="Arial" panose="020B0604020202020204" pitchFamily="34" charset="0"/>
                          <a:cs typeface="Arial" panose="020B0604020202020204" pitchFamily="34" charset="0"/>
                        </a:rPr>
                        <a:t> </a:t>
                      </a:r>
                      <a:endParaRPr lang="ru-RU" sz="800" b="0" i="0" u="none" strike="noStrike">
                        <a:solidFill>
                          <a:srgbClr val="000000"/>
                        </a:solidFill>
                        <a:effectLst/>
                        <a:latin typeface="Arial" panose="020B0604020202020204" pitchFamily="34" charset="0"/>
                      </a:endParaRPr>
                    </a:p>
                  </a:txBody>
                  <a:tcPr marL="9525" marR="9525" marT="9525" marB="0" anchor="ctr"/>
                </a:tc>
                <a:tc>
                  <a:txBody>
                    <a:bodyPr/>
                    <a:lstStyle/>
                    <a:p>
                      <a:pPr algn="r" fontAlgn="ctr"/>
                      <a:r>
                        <a:rPr lang="ru-RU" sz="800" b="0" i="0" u="none" strike="noStrike" dirty="0">
                          <a:solidFill>
                            <a:srgbClr val="000000"/>
                          </a:solidFill>
                          <a:effectLst/>
                          <a:latin typeface="Arial" panose="020B0604020202020204" pitchFamily="34" charset="0"/>
                          <a:cs typeface="Arial" panose="020B0604020202020204" pitchFamily="34" charset="0"/>
                        </a:rPr>
                        <a:t> </a:t>
                      </a:r>
                      <a:endParaRPr lang="ru-RU" sz="800" b="0" i="0" u="none" strike="noStrike" dirty="0">
                        <a:solidFill>
                          <a:srgbClr val="000000"/>
                        </a:solidFill>
                        <a:effectLst/>
                        <a:latin typeface="Arial" panose="020B0604020202020204" pitchFamily="34" charset="0"/>
                      </a:endParaRPr>
                    </a:p>
                  </a:txBody>
                  <a:tcPr marL="9525" marR="9525" marT="9525" marB="0" anchor="ctr"/>
                </a:tc>
                <a:tc>
                  <a:txBody>
                    <a:bodyPr/>
                    <a:lstStyle/>
                    <a:p>
                      <a:pPr algn="r" fontAlgn="ctr"/>
                      <a:r>
                        <a:rPr lang="ru-RU" sz="800" b="0" i="0" u="none" strike="noStrike" dirty="0">
                          <a:solidFill>
                            <a:srgbClr val="000000"/>
                          </a:solidFill>
                          <a:effectLst/>
                          <a:latin typeface="Arial" panose="020B0604020202020204" pitchFamily="34" charset="0"/>
                          <a:cs typeface="Arial" panose="020B0604020202020204" pitchFamily="34" charset="0"/>
                        </a:rPr>
                        <a:t> </a:t>
                      </a:r>
                      <a:endParaRPr lang="ru-RU" sz="800" b="0" i="0" u="none" strike="noStrike" dirty="0">
                        <a:solidFill>
                          <a:srgbClr val="000000"/>
                        </a:solidFill>
                        <a:effectLst/>
                        <a:latin typeface="Arial" panose="020B0604020202020204" pitchFamily="34" charset="0"/>
                      </a:endParaRPr>
                    </a:p>
                  </a:txBody>
                  <a:tcPr marL="9525" marR="9525" marT="9525" marB="0" anchor="ctr"/>
                </a:tc>
                <a:tc>
                  <a:txBody>
                    <a:bodyPr/>
                    <a:lstStyle/>
                    <a:p>
                      <a:pPr algn="r" fontAlgn="ctr"/>
                      <a:r>
                        <a:rPr lang="ru-RU" sz="800" b="0" i="0" u="none" strike="noStrike">
                          <a:solidFill>
                            <a:srgbClr val="000000"/>
                          </a:solidFill>
                          <a:effectLst/>
                          <a:latin typeface="Arial" panose="020B0604020202020204" pitchFamily="34" charset="0"/>
                          <a:cs typeface="Arial" panose="020B0604020202020204" pitchFamily="34" charset="0"/>
                        </a:rPr>
                        <a:t> </a:t>
                      </a:r>
                      <a:endParaRPr lang="ru-RU" sz="800" b="0" i="0" u="none" strike="noStrike">
                        <a:solidFill>
                          <a:srgbClr val="000000"/>
                        </a:solidFill>
                        <a:effectLst/>
                        <a:latin typeface="Arial" panose="020B0604020202020204" pitchFamily="34" charset="0"/>
                      </a:endParaRPr>
                    </a:p>
                  </a:txBody>
                  <a:tcPr marL="9525" marR="9525" marT="9525" marB="0" anchor="ctr"/>
                </a:tc>
                <a:extLst>
                  <a:ext uri="{0D108BD9-81ED-4DB2-BD59-A6C34878D82A}">
                    <a16:rowId xmlns:a16="http://schemas.microsoft.com/office/drawing/2014/main" val="1054196774"/>
                  </a:ext>
                </a:extLst>
              </a:tr>
              <a:tr h="360026">
                <a:tc>
                  <a:txBody>
                    <a:bodyPr/>
                    <a:lstStyle/>
                    <a:p>
                      <a:pPr algn="l" fontAlgn="ctr"/>
                      <a:r>
                        <a:rPr lang="ru-RU" sz="800" b="0" i="0" u="none" strike="noStrike" dirty="0">
                          <a:solidFill>
                            <a:srgbClr val="000000"/>
                          </a:solidFill>
                          <a:effectLst/>
                          <a:latin typeface="Arial" panose="020B0604020202020204" pitchFamily="34" charset="0"/>
                          <a:cs typeface="Arial" panose="020B0604020202020204" pitchFamily="34" charset="0"/>
                        </a:rPr>
                        <a:t>Объем отгруженных товаров собственного производства, выполненных работ и услуг собственными силами по промышленным видам деятельности по крупным и средним организациям (без организаций с численностью работающих менее 15 человек)</a:t>
                      </a:r>
                      <a:endParaRPr lang="ru-RU" sz="800" b="0" i="0" u="none" strike="noStrike" dirty="0">
                        <a:solidFill>
                          <a:srgbClr val="000000"/>
                        </a:solidFill>
                        <a:effectLst/>
                        <a:latin typeface="Arial" panose="020B0604020202020204" pitchFamily="34" charset="0"/>
                      </a:endParaRPr>
                    </a:p>
                  </a:txBody>
                  <a:tcPr marL="9525" marR="9525" marT="9525" marB="0" anchor="ctr"/>
                </a:tc>
                <a:tc>
                  <a:txBody>
                    <a:bodyPr/>
                    <a:lstStyle/>
                    <a:p>
                      <a:pPr algn="ctr" fontAlgn="ctr"/>
                      <a:r>
                        <a:rPr lang="ru-RU" sz="800" b="0" i="0" u="none" strike="noStrike" dirty="0" err="1">
                          <a:solidFill>
                            <a:srgbClr val="000000"/>
                          </a:solidFill>
                          <a:effectLst/>
                          <a:latin typeface="Arial" panose="020B0604020202020204" pitchFamily="34" charset="0"/>
                          <a:cs typeface="Arial" panose="020B0604020202020204" pitchFamily="34" charset="0"/>
                        </a:rPr>
                        <a:t>млн.руб.в</a:t>
                      </a:r>
                      <a:r>
                        <a:rPr lang="ru-RU" sz="800" b="0" i="0" u="none" strike="noStrike" dirty="0">
                          <a:solidFill>
                            <a:srgbClr val="000000"/>
                          </a:solidFill>
                          <a:effectLst/>
                          <a:latin typeface="Arial" panose="020B0604020202020204" pitchFamily="34" charset="0"/>
                          <a:cs typeface="Arial" panose="020B0604020202020204" pitchFamily="34" charset="0"/>
                        </a:rPr>
                        <a:t> ценах соответствующих лет</a:t>
                      </a:r>
                      <a:endParaRPr lang="ru-RU" sz="800" b="0" i="0" u="none" strike="noStrike" dirty="0">
                        <a:solidFill>
                          <a:srgbClr val="000000"/>
                        </a:solidFill>
                        <a:effectLst/>
                        <a:latin typeface="Arial" panose="020B0604020202020204" pitchFamily="34" charset="0"/>
                      </a:endParaRPr>
                    </a:p>
                  </a:txBody>
                  <a:tcPr marL="9525" marR="9525" marT="9525" marB="0" anchor="ctr"/>
                </a:tc>
                <a:tc>
                  <a:txBody>
                    <a:bodyPr/>
                    <a:lstStyle/>
                    <a:p>
                      <a:pPr algn="r" fontAlgn="ctr"/>
                      <a:r>
                        <a:rPr lang="ru-RU" sz="800" b="0" i="0" u="none" strike="noStrike">
                          <a:solidFill>
                            <a:srgbClr val="000000"/>
                          </a:solidFill>
                          <a:effectLst/>
                          <a:latin typeface="Arial" panose="020B0604020202020204" pitchFamily="34" charset="0"/>
                          <a:cs typeface="Arial" panose="020B0604020202020204" pitchFamily="34" charset="0"/>
                        </a:rPr>
                        <a:t>40 040,80</a:t>
                      </a:r>
                      <a:endParaRPr lang="ru-RU" sz="800" b="0" i="0" u="none" strike="noStrike">
                        <a:solidFill>
                          <a:srgbClr val="000000"/>
                        </a:solidFill>
                        <a:effectLst/>
                        <a:latin typeface="Arial" panose="020B0604020202020204" pitchFamily="34" charset="0"/>
                      </a:endParaRPr>
                    </a:p>
                  </a:txBody>
                  <a:tcPr marL="9525" marR="9525" marT="9525" marB="0" anchor="ctr"/>
                </a:tc>
                <a:tc>
                  <a:txBody>
                    <a:bodyPr/>
                    <a:lstStyle/>
                    <a:p>
                      <a:pPr algn="r" fontAlgn="ctr"/>
                      <a:r>
                        <a:rPr lang="ru-RU" sz="800" b="0" i="0" u="none" strike="noStrike" dirty="0">
                          <a:solidFill>
                            <a:srgbClr val="000000"/>
                          </a:solidFill>
                          <a:effectLst/>
                          <a:latin typeface="Arial" panose="020B0604020202020204" pitchFamily="34" charset="0"/>
                          <a:cs typeface="Arial" panose="020B0604020202020204" pitchFamily="34" charset="0"/>
                        </a:rPr>
                        <a:t>27 707,00</a:t>
                      </a:r>
                      <a:endParaRPr lang="ru-RU" sz="800" b="0" i="0" u="none" strike="noStrike" dirty="0">
                        <a:solidFill>
                          <a:srgbClr val="000000"/>
                        </a:solidFill>
                        <a:effectLst/>
                        <a:latin typeface="Arial" panose="020B0604020202020204" pitchFamily="34" charset="0"/>
                      </a:endParaRPr>
                    </a:p>
                  </a:txBody>
                  <a:tcPr marL="9525" marR="9525" marT="9525" marB="0" anchor="ctr"/>
                </a:tc>
                <a:tc>
                  <a:txBody>
                    <a:bodyPr/>
                    <a:lstStyle/>
                    <a:p>
                      <a:pPr algn="r" fontAlgn="ctr"/>
                      <a:r>
                        <a:rPr lang="ru-RU" sz="800" b="0" i="0" u="none" strike="noStrike" dirty="0">
                          <a:solidFill>
                            <a:srgbClr val="000000"/>
                          </a:solidFill>
                          <a:effectLst/>
                          <a:latin typeface="Arial" panose="020B0604020202020204" pitchFamily="34" charset="0"/>
                          <a:cs typeface="Arial" panose="020B0604020202020204" pitchFamily="34" charset="0"/>
                        </a:rPr>
                        <a:t>30 016,00</a:t>
                      </a:r>
                      <a:endParaRPr lang="ru-RU" sz="800" b="0" i="0" u="none" strike="noStrike" dirty="0">
                        <a:solidFill>
                          <a:srgbClr val="000000"/>
                        </a:solidFill>
                        <a:effectLst/>
                        <a:latin typeface="Arial" panose="020B0604020202020204" pitchFamily="34" charset="0"/>
                      </a:endParaRPr>
                    </a:p>
                  </a:txBody>
                  <a:tcPr marL="9525" marR="9525" marT="9525" marB="0" anchor="ctr"/>
                </a:tc>
                <a:tc>
                  <a:txBody>
                    <a:bodyPr/>
                    <a:lstStyle/>
                    <a:p>
                      <a:pPr algn="r" fontAlgn="ctr"/>
                      <a:r>
                        <a:rPr lang="ru-RU" sz="800" b="0" i="0" u="none" strike="noStrike" dirty="0">
                          <a:solidFill>
                            <a:srgbClr val="000000"/>
                          </a:solidFill>
                          <a:effectLst/>
                          <a:latin typeface="Arial" panose="020B0604020202020204" pitchFamily="34" charset="0"/>
                          <a:cs typeface="Arial" panose="020B0604020202020204" pitchFamily="34" charset="0"/>
                        </a:rPr>
                        <a:t>31 516,80</a:t>
                      </a:r>
                      <a:endParaRPr lang="ru-RU" sz="800" b="0" i="0" u="none" strike="noStrike" dirty="0">
                        <a:solidFill>
                          <a:srgbClr val="000000"/>
                        </a:solidFill>
                        <a:effectLst/>
                        <a:latin typeface="Arial" panose="020B0604020202020204" pitchFamily="34" charset="0"/>
                      </a:endParaRPr>
                    </a:p>
                  </a:txBody>
                  <a:tcPr marL="9525" marR="9525" marT="9525" marB="0" anchor="ctr"/>
                </a:tc>
                <a:tc>
                  <a:txBody>
                    <a:bodyPr/>
                    <a:lstStyle/>
                    <a:p>
                      <a:pPr algn="r" fontAlgn="ctr"/>
                      <a:r>
                        <a:rPr lang="ru-RU" sz="800" b="0" i="0" u="none" strike="noStrike" dirty="0">
                          <a:solidFill>
                            <a:srgbClr val="000000"/>
                          </a:solidFill>
                          <a:effectLst/>
                          <a:latin typeface="Arial" panose="020B0604020202020204" pitchFamily="34" charset="0"/>
                          <a:cs typeface="Arial" panose="020B0604020202020204" pitchFamily="34" charset="0"/>
                        </a:rPr>
                        <a:t>32 223,20</a:t>
                      </a:r>
                      <a:endParaRPr lang="ru-RU" sz="800" b="0" i="0" u="none" strike="noStrike" dirty="0">
                        <a:solidFill>
                          <a:srgbClr val="000000"/>
                        </a:solidFill>
                        <a:effectLst/>
                        <a:latin typeface="Arial" panose="020B0604020202020204" pitchFamily="34" charset="0"/>
                      </a:endParaRPr>
                    </a:p>
                  </a:txBody>
                  <a:tcPr marL="9525" marR="9525" marT="9525" marB="0" anchor="ctr"/>
                </a:tc>
                <a:tc>
                  <a:txBody>
                    <a:bodyPr/>
                    <a:lstStyle/>
                    <a:p>
                      <a:pPr algn="r" fontAlgn="ctr"/>
                      <a:r>
                        <a:rPr lang="ru-RU" sz="800" b="0" i="0" u="none" strike="noStrike" dirty="0">
                          <a:solidFill>
                            <a:srgbClr val="000000"/>
                          </a:solidFill>
                          <a:effectLst/>
                          <a:latin typeface="Arial" panose="020B0604020202020204" pitchFamily="34" charset="0"/>
                          <a:cs typeface="Arial" panose="020B0604020202020204" pitchFamily="34" charset="0"/>
                        </a:rPr>
                        <a:t>33 243,90</a:t>
                      </a:r>
                      <a:endParaRPr lang="ru-RU" sz="800" b="0" i="0" u="none" strike="noStrike" dirty="0">
                        <a:solidFill>
                          <a:srgbClr val="000000"/>
                        </a:solidFill>
                        <a:effectLst/>
                        <a:latin typeface="Arial" panose="020B0604020202020204" pitchFamily="34" charset="0"/>
                      </a:endParaRPr>
                    </a:p>
                  </a:txBody>
                  <a:tcPr marL="9525" marR="9525" marT="9525" marB="0" anchor="ctr"/>
                </a:tc>
                <a:tc>
                  <a:txBody>
                    <a:bodyPr/>
                    <a:lstStyle/>
                    <a:p>
                      <a:pPr algn="r" fontAlgn="ctr"/>
                      <a:r>
                        <a:rPr lang="ru-RU" sz="800" b="0" i="0" u="none" strike="noStrike" dirty="0">
                          <a:solidFill>
                            <a:srgbClr val="000000"/>
                          </a:solidFill>
                          <a:effectLst/>
                          <a:latin typeface="Arial" panose="020B0604020202020204" pitchFamily="34" charset="0"/>
                          <a:cs typeface="Arial" panose="020B0604020202020204" pitchFamily="34" charset="0"/>
                        </a:rPr>
                        <a:t>34 664,90</a:t>
                      </a:r>
                      <a:endParaRPr lang="ru-RU" sz="800" b="0" i="0" u="none" strike="noStrike" dirty="0">
                        <a:solidFill>
                          <a:srgbClr val="000000"/>
                        </a:solidFill>
                        <a:effectLst/>
                        <a:latin typeface="Arial" panose="020B0604020202020204" pitchFamily="34" charset="0"/>
                      </a:endParaRPr>
                    </a:p>
                  </a:txBody>
                  <a:tcPr marL="9525" marR="9525" marT="9525" marB="0" anchor="ctr"/>
                </a:tc>
                <a:tc>
                  <a:txBody>
                    <a:bodyPr/>
                    <a:lstStyle/>
                    <a:p>
                      <a:pPr algn="r" fontAlgn="ctr"/>
                      <a:r>
                        <a:rPr lang="ru-RU" sz="800" b="0" i="0" u="none" strike="noStrike" dirty="0">
                          <a:solidFill>
                            <a:srgbClr val="000000"/>
                          </a:solidFill>
                          <a:effectLst/>
                          <a:latin typeface="Arial" panose="020B0604020202020204" pitchFamily="34" charset="0"/>
                          <a:cs typeface="Arial" panose="020B0604020202020204" pitchFamily="34" charset="0"/>
                        </a:rPr>
                        <a:t>35 225,20</a:t>
                      </a:r>
                      <a:endParaRPr lang="ru-RU" sz="800" b="0" i="0" u="none" strike="noStrike" dirty="0">
                        <a:solidFill>
                          <a:srgbClr val="000000"/>
                        </a:solidFill>
                        <a:effectLst/>
                        <a:latin typeface="Arial" panose="020B0604020202020204" pitchFamily="34" charset="0"/>
                      </a:endParaRPr>
                    </a:p>
                  </a:txBody>
                  <a:tcPr marL="9525" marR="9525" marT="9525" marB="0" anchor="ctr"/>
                </a:tc>
                <a:tc>
                  <a:txBody>
                    <a:bodyPr/>
                    <a:lstStyle/>
                    <a:p>
                      <a:pPr algn="r" fontAlgn="ctr"/>
                      <a:r>
                        <a:rPr lang="ru-RU" sz="800" b="0" i="0" u="none" strike="noStrike" dirty="0">
                          <a:solidFill>
                            <a:srgbClr val="000000"/>
                          </a:solidFill>
                          <a:effectLst/>
                          <a:latin typeface="Arial" panose="020B0604020202020204" pitchFamily="34" charset="0"/>
                          <a:cs typeface="Arial" panose="020B0604020202020204" pitchFamily="34" charset="0"/>
                        </a:rPr>
                        <a:t>37 387,40</a:t>
                      </a:r>
                      <a:endParaRPr lang="ru-RU" sz="800" b="0" i="0" u="none" strike="noStrike" dirty="0">
                        <a:solidFill>
                          <a:srgbClr val="000000"/>
                        </a:solidFill>
                        <a:effectLst/>
                        <a:latin typeface="Arial" panose="020B0604020202020204" pitchFamily="34" charset="0"/>
                      </a:endParaRPr>
                    </a:p>
                  </a:txBody>
                  <a:tcPr marL="9525" marR="9525" marT="9525" marB="0" anchor="ctr"/>
                </a:tc>
                <a:extLst>
                  <a:ext uri="{0D108BD9-81ED-4DB2-BD59-A6C34878D82A}">
                    <a16:rowId xmlns:a16="http://schemas.microsoft.com/office/drawing/2014/main" val="3426044676"/>
                  </a:ext>
                </a:extLst>
              </a:tr>
              <a:tr h="142875">
                <a:tc>
                  <a:txBody>
                    <a:bodyPr/>
                    <a:lstStyle/>
                    <a:p>
                      <a:pPr algn="l" fontAlgn="ctr"/>
                      <a:r>
                        <a:rPr lang="ru-RU" sz="800" b="1" i="0" u="none" strike="noStrike" dirty="0">
                          <a:solidFill>
                            <a:srgbClr val="000000"/>
                          </a:solidFill>
                          <a:effectLst/>
                          <a:latin typeface="Arial" panose="020B0604020202020204" pitchFamily="34" charset="0"/>
                          <a:cs typeface="Arial" panose="020B0604020202020204" pitchFamily="34" charset="0"/>
                        </a:rPr>
                        <a:t>4. Транспорт</a:t>
                      </a:r>
                      <a:endParaRPr lang="ru-RU" sz="800" b="1" i="0" u="none" strike="noStrike" dirty="0">
                        <a:solidFill>
                          <a:srgbClr val="000000"/>
                        </a:solidFill>
                        <a:effectLst/>
                        <a:latin typeface="Arial" panose="020B0604020202020204" pitchFamily="34" charset="0"/>
                      </a:endParaRPr>
                    </a:p>
                  </a:txBody>
                  <a:tcPr marL="9525" marR="9525" marT="9525" marB="0" anchor="ctr"/>
                </a:tc>
                <a:tc>
                  <a:txBody>
                    <a:bodyPr/>
                    <a:lstStyle/>
                    <a:p>
                      <a:pPr algn="ctr" fontAlgn="ctr"/>
                      <a:r>
                        <a:rPr lang="ru-RU" sz="800" b="0" i="0" u="none" strike="noStrike">
                          <a:solidFill>
                            <a:srgbClr val="000000"/>
                          </a:solidFill>
                          <a:effectLst/>
                          <a:latin typeface="Arial" panose="020B0604020202020204" pitchFamily="34" charset="0"/>
                          <a:cs typeface="Arial" panose="020B0604020202020204" pitchFamily="34" charset="0"/>
                        </a:rPr>
                        <a:t> </a:t>
                      </a:r>
                      <a:endParaRPr lang="ru-RU" sz="800" b="0" i="0" u="none" strike="noStrike">
                        <a:solidFill>
                          <a:srgbClr val="000000"/>
                        </a:solidFill>
                        <a:effectLst/>
                        <a:latin typeface="Arial" panose="020B0604020202020204" pitchFamily="34" charset="0"/>
                      </a:endParaRPr>
                    </a:p>
                  </a:txBody>
                  <a:tcPr marL="9525" marR="9525" marT="9525" marB="0" anchor="ctr"/>
                </a:tc>
                <a:tc>
                  <a:txBody>
                    <a:bodyPr/>
                    <a:lstStyle/>
                    <a:p>
                      <a:pPr algn="r" fontAlgn="ctr"/>
                      <a:r>
                        <a:rPr lang="ru-RU" sz="800" b="0" i="0" u="none" strike="noStrike">
                          <a:solidFill>
                            <a:srgbClr val="000000"/>
                          </a:solidFill>
                          <a:effectLst/>
                          <a:latin typeface="Arial" panose="020B0604020202020204" pitchFamily="34" charset="0"/>
                          <a:cs typeface="Arial" panose="020B0604020202020204" pitchFamily="34" charset="0"/>
                        </a:rPr>
                        <a:t> </a:t>
                      </a:r>
                      <a:endParaRPr lang="ru-RU" sz="800" b="0" i="0" u="none" strike="noStrike">
                        <a:solidFill>
                          <a:srgbClr val="000000"/>
                        </a:solidFill>
                        <a:effectLst/>
                        <a:latin typeface="Arial" panose="020B0604020202020204" pitchFamily="34" charset="0"/>
                      </a:endParaRPr>
                    </a:p>
                  </a:txBody>
                  <a:tcPr marL="9525" marR="9525" marT="9525" marB="0" anchor="ctr"/>
                </a:tc>
                <a:tc>
                  <a:txBody>
                    <a:bodyPr/>
                    <a:lstStyle/>
                    <a:p>
                      <a:pPr algn="r" fontAlgn="ctr"/>
                      <a:r>
                        <a:rPr lang="ru-RU" sz="800" b="0" i="0" u="none" strike="noStrike" dirty="0">
                          <a:solidFill>
                            <a:srgbClr val="000000"/>
                          </a:solidFill>
                          <a:effectLst/>
                          <a:latin typeface="Arial" panose="020B0604020202020204" pitchFamily="34" charset="0"/>
                          <a:cs typeface="Arial" panose="020B0604020202020204" pitchFamily="34" charset="0"/>
                        </a:rPr>
                        <a:t> </a:t>
                      </a:r>
                      <a:endParaRPr lang="ru-RU" sz="800" b="0" i="0" u="none" strike="noStrike" dirty="0">
                        <a:solidFill>
                          <a:srgbClr val="000000"/>
                        </a:solidFill>
                        <a:effectLst/>
                        <a:latin typeface="Arial" panose="020B0604020202020204" pitchFamily="34" charset="0"/>
                      </a:endParaRPr>
                    </a:p>
                  </a:txBody>
                  <a:tcPr marL="9525" marR="9525" marT="9525" marB="0" anchor="ctr"/>
                </a:tc>
                <a:tc>
                  <a:txBody>
                    <a:bodyPr/>
                    <a:lstStyle/>
                    <a:p>
                      <a:pPr algn="r" fontAlgn="ctr"/>
                      <a:r>
                        <a:rPr lang="ru-RU" sz="800" b="0" i="0" u="none" strike="noStrike">
                          <a:solidFill>
                            <a:srgbClr val="000000"/>
                          </a:solidFill>
                          <a:effectLst/>
                          <a:latin typeface="Arial" panose="020B0604020202020204" pitchFamily="34" charset="0"/>
                          <a:cs typeface="Arial" panose="020B0604020202020204" pitchFamily="34" charset="0"/>
                        </a:rPr>
                        <a:t> </a:t>
                      </a:r>
                      <a:endParaRPr lang="ru-RU" sz="800" b="0" i="0" u="none" strike="noStrike">
                        <a:solidFill>
                          <a:srgbClr val="000000"/>
                        </a:solidFill>
                        <a:effectLst/>
                        <a:latin typeface="Arial" panose="020B0604020202020204" pitchFamily="34" charset="0"/>
                      </a:endParaRPr>
                    </a:p>
                  </a:txBody>
                  <a:tcPr marL="9525" marR="9525" marT="9525" marB="0" anchor="ctr"/>
                </a:tc>
                <a:tc>
                  <a:txBody>
                    <a:bodyPr/>
                    <a:lstStyle/>
                    <a:p>
                      <a:pPr algn="r" fontAlgn="ctr"/>
                      <a:r>
                        <a:rPr lang="ru-RU" sz="800" b="0" i="0" u="none" strike="noStrike">
                          <a:solidFill>
                            <a:srgbClr val="000000"/>
                          </a:solidFill>
                          <a:effectLst/>
                          <a:latin typeface="Arial" panose="020B0604020202020204" pitchFamily="34" charset="0"/>
                          <a:cs typeface="Arial" panose="020B0604020202020204" pitchFamily="34" charset="0"/>
                        </a:rPr>
                        <a:t> </a:t>
                      </a:r>
                      <a:endParaRPr lang="ru-RU" sz="800" b="0" i="0" u="none" strike="noStrike">
                        <a:solidFill>
                          <a:srgbClr val="000000"/>
                        </a:solidFill>
                        <a:effectLst/>
                        <a:latin typeface="Arial" panose="020B0604020202020204" pitchFamily="34" charset="0"/>
                      </a:endParaRPr>
                    </a:p>
                  </a:txBody>
                  <a:tcPr marL="9525" marR="9525" marT="9525" marB="0" anchor="ctr"/>
                </a:tc>
                <a:tc>
                  <a:txBody>
                    <a:bodyPr/>
                    <a:lstStyle/>
                    <a:p>
                      <a:pPr algn="r" fontAlgn="ctr"/>
                      <a:r>
                        <a:rPr lang="ru-RU" sz="800" b="0" i="0" u="none" strike="noStrike">
                          <a:solidFill>
                            <a:srgbClr val="000000"/>
                          </a:solidFill>
                          <a:effectLst/>
                          <a:latin typeface="Arial" panose="020B0604020202020204" pitchFamily="34" charset="0"/>
                          <a:cs typeface="Arial" panose="020B0604020202020204" pitchFamily="34" charset="0"/>
                        </a:rPr>
                        <a:t> </a:t>
                      </a:r>
                      <a:endParaRPr lang="ru-RU" sz="800" b="0" i="0" u="none" strike="noStrike">
                        <a:solidFill>
                          <a:srgbClr val="000000"/>
                        </a:solidFill>
                        <a:effectLst/>
                        <a:latin typeface="Arial" panose="020B0604020202020204" pitchFamily="34" charset="0"/>
                      </a:endParaRPr>
                    </a:p>
                  </a:txBody>
                  <a:tcPr marL="9525" marR="9525" marT="9525" marB="0" anchor="ctr"/>
                </a:tc>
                <a:tc>
                  <a:txBody>
                    <a:bodyPr/>
                    <a:lstStyle/>
                    <a:p>
                      <a:pPr algn="r" fontAlgn="ctr"/>
                      <a:r>
                        <a:rPr lang="ru-RU" sz="800" b="0" i="0" u="none" strike="noStrike">
                          <a:solidFill>
                            <a:srgbClr val="000000"/>
                          </a:solidFill>
                          <a:effectLst/>
                          <a:latin typeface="Arial" panose="020B0604020202020204" pitchFamily="34" charset="0"/>
                          <a:cs typeface="Arial" panose="020B0604020202020204" pitchFamily="34" charset="0"/>
                        </a:rPr>
                        <a:t> </a:t>
                      </a:r>
                      <a:endParaRPr lang="ru-RU" sz="800" b="0" i="0" u="none" strike="noStrike">
                        <a:solidFill>
                          <a:srgbClr val="000000"/>
                        </a:solidFill>
                        <a:effectLst/>
                        <a:latin typeface="Arial" panose="020B0604020202020204" pitchFamily="34" charset="0"/>
                      </a:endParaRPr>
                    </a:p>
                  </a:txBody>
                  <a:tcPr marL="9525" marR="9525" marT="9525" marB="0" anchor="ctr"/>
                </a:tc>
                <a:tc>
                  <a:txBody>
                    <a:bodyPr/>
                    <a:lstStyle/>
                    <a:p>
                      <a:pPr algn="r" fontAlgn="ctr"/>
                      <a:r>
                        <a:rPr lang="ru-RU" sz="800" b="0" i="0" u="none" strike="noStrike">
                          <a:solidFill>
                            <a:srgbClr val="000000"/>
                          </a:solidFill>
                          <a:effectLst/>
                          <a:latin typeface="Arial" panose="020B0604020202020204" pitchFamily="34" charset="0"/>
                          <a:cs typeface="Arial" panose="020B0604020202020204" pitchFamily="34" charset="0"/>
                        </a:rPr>
                        <a:t> </a:t>
                      </a:r>
                      <a:endParaRPr lang="ru-RU" sz="800" b="0" i="0" u="none" strike="noStrike">
                        <a:solidFill>
                          <a:srgbClr val="000000"/>
                        </a:solidFill>
                        <a:effectLst/>
                        <a:latin typeface="Arial" panose="020B0604020202020204" pitchFamily="34" charset="0"/>
                      </a:endParaRPr>
                    </a:p>
                  </a:txBody>
                  <a:tcPr marL="9525" marR="9525" marT="9525" marB="0" anchor="ctr"/>
                </a:tc>
                <a:tc>
                  <a:txBody>
                    <a:bodyPr/>
                    <a:lstStyle/>
                    <a:p>
                      <a:pPr algn="r" fontAlgn="ctr"/>
                      <a:r>
                        <a:rPr lang="ru-RU" sz="800" b="0" i="0" u="none" strike="noStrike">
                          <a:solidFill>
                            <a:srgbClr val="000000"/>
                          </a:solidFill>
                          <a:effectLst/>
                          <a:latin typeface="Arial" panose="020B0604020202020204" pitchFamily="34" charset="0"/>
                          <a:cs typeface="Arial" panose="020B0604020202020204" pitchFamily="34" charset="0"/>
                        </a:rPr>
                        <a:t> </a:t>
                      </a:r>
                      <a:endParaRPr lang="ru-RU" sz="800" b="0" i="0" u="none" strike="noStrike">
                        <a:solidFill>
                          <a:srgbClr val="000000"/>
                        </a:solidFill>
                        <a:effectLst/>
                        <a:latin typeface="Arial" panose="020B0604020202020204" pitchFamily="34" charset="0"/>
                      </a:endParaRPr>
                    </a:p>
                  </a:txBody>
                  <a:tcPr marL="9525" marR="9525" marT="9525" marB="0" anchor="ctr"/>
                </a:tc>
                <a:tc>
                  <a:txBody>
                    <a:bodyPr/>
                    <a:lstStyle/>
                    <a:p>
                      <a:pPr algn="r" fontAlgn="ctr"/>
                      <a:r>
                        <a:rPr lang="ru-RU" sz="800" b="0" i="0" u="none" strike="noStrike" dirty="0">
                          <a:solidFill>
                            <a:srgbClr val="000000"/>
                          </a:solidFill>
                          <a:effectLst/>
                          <a:latin typeface="Arial" panose="020B0604020202020204" pitchFamily="34" charset="0"/>
                          <a:cs typeface="Arial" panose="020B0604020202020204" pitchFamily="34" charset="0"/>
                        </a:rPr>
                        <a:t> </a:t>
                      </a:r>
                      <a:endParaRPr lang="ru-RU" sz="800" b="0" i="0" u="none" strike="noStrike" dirty="0">
                        <a:solidFill>
                          <a:srgbClr val="000000"/>
                        </a:solidFill>
                        <a:effectLst/>
                        <a:latin typeface="Arial" panose="020B0604020202020204" pitchFamily="34" charset="0"/>
                      </a:endParaRPr>
                    </a:p>
                  </a:txBody>
                  <a:tcPr marL="9525" marR="9525" marT="9525" marB="0" anchor="ctr"/>
                </a:tc>
                <a:extLst>
                  <a:ext uri="{0D108BD9-81ED-4DB2-BD59-A6C34878D82A}">
                    <a16:rowId xmlns:a16="http://schemas.microsoft.com/office/drawing/2014/main" val="3303530368"/>
                  </a:ext>
                </a:extLst>
              </a:tr>
              <a:tr h="358140">
                <a:tc>
                  <a:txBody>
                    <a:bodyPr/>
                    <a:lstStyle/>
                    <a:p>
                      <a:pPr algn="l" fontAlgn="ctr"/>
                      <a:r>
                        <a:rPr lang="ru-RU" sz="800" b="0" i="0" u="none" strike="noStrike" dirty="0">
                          <a:solidFill>
                            <a:srgbClr val="000000"/>
                          </a:solidFill>
                          <a:effectLst/>
                          <a:latin typeface="Arial" panose="020B0604020202020204" pitchFamily="34" charset="0"/>
                          <a:cs typeface="Arial" panose="020B0604020202020204" pitchFamily="34" charset="0"/>
                        </a:rPr>
                        <a:t> Протяженность автомобильных дорог общего пользования с твердым типом покрытия местного значения, километр</a:t>
                      </a:r>
                      <a:endParaRPr lang="ru-RU" sz="800" b="0" i="0" u="none" strike="noStrike" dirty="0">
                        <a:solidFill>
                          <a:srgbClr val="000000"/>
                        </a:solidFill>
                        <a:effectLst/>
                        <a:latin typeface="Arial" panose="020B0604020202020204" pitchFamily="34" charset="0"/>
                      </a:endParaRPr>
                    </a:p>
                  </a:txBody>
                  <a:tcPr marL="9525" marR="9525" marT="9525" marB="0" anchor="ctr"/>
                </a:tc>
                <a:tc>
                  <a:txBody>
                    <a:bodyPr/>
                    <a:lstStyle/>
                    <a:p>
                      <a:pPr algn="ctr" fontAlgn="ctr"/>
                      <a:r>
                        <a:rPr lang="ru-RU" sz="800" b="0" i="0" u="none" strike="noStrike" dirty="0">
                          <a:solidFill>
                            <a:srgbClr val="000000"/>
                          </a:solidFill>
                          <a:effectLst/>
                          <a:latin typeface="Arial" panose="020B0604020202020204" pitchFamily="34" charset="0"/>
                          <a:cs typeface="Arial" panose="020B0604020202020204" pitchFamily="34" charset="0"/>
                        </a:rPr>
                        <a:t>километр</a:t>
                      </a:r>
                      <a:endParaRPr lang="ru-RU" sz="800" b="0" i="0" u="none" strike="noStrike" dirty="0">
                        <a:solidFill>
                          <a:srgbClr val="000000"/>
                        </a:solidFill>
                        <a:effectLst/>
                        <a:latin typeface="Arial" panose="020B0604020202020204" pitchFamily="34" charset="0"/>
                      </a:endParaRPr>
                    </a:p>
                  </a:txBody>
                  <a:tcPr marL="9525" marR="9525" marT="9525" marB="0" anchor="ctr"/>
                </a:tc>
                <a:tc>
                  <a:txBody>
                    <a:bodyPr/>
                    <a:lstStyle/>
                    <a:p>
                      <a:pPr algn="r" fontAlgn="ctr"/>
                      <a:r>
                        <a:rPr lang="ru-RU" sz="800" b="0" i="0" u="none" strike="noStrike" dirty="0">
                          <a:solidFill>
                            <a:srgbClr val="000000"/>
                          </a:solidFill>
                          <a:effectLst/>
                          <a:latin typeface="Arial" panose="020B0604020202020204" pitchFamily="34" charset="0"/>
                          <a:cs typeface="Arial" panose="020B0604020202020204" pitchFamily="34" charset="0"/>
                        </a:rPr>
                        <a:t>97,3</a:t>
                      </a:r>
                      <a:endParaRPr lang="ru-RU" sz="800" b="0" i="0" u="none" strike="noStrike" dirty="0">
                        <a:solidFill>
                          <a:srgbClr val="000000"/>
                        </a:solidFill>
                        <a:effectLst/>
                        <a:latin typeface="Arial" panose="020B0604020202020204" pitchFamily="34" charset="0"/>
                      </a:endParaRPr>
                    </a:p>
                  </a:txBody>
                  <a:tcPr marL="9525" marR="9525" marT="9525" marB="0" anchor="ctr"/>
                </a:tc>
                <a:tc>
                  <a:txBody>
                    <a:bodyPr/>
                    <a:lstStyle/>
                    <a:p>
                      <a:pPr algn="r" fontAlgn="ctr"/>
                      <a:r>
                        <a:rPr lang="ru-RU" sz="800" b="0" i="0" u="none" strike="noStrike" dirty="0">
                          <a:solidFill>
                            <a:srgbClr val="000000"/>
                          </a:solidFill>
                          <a:effectLst/>
                          <a:latin typeface="Arial" panose="020B0604020202020204" pitchFamily="34" charset="0"/>
                          <a:cs typeface="Arial" panose="020B0604020202020204" pitchFamily="34" charset="0"/>
                        </a:rPr>
                        <a:t>98,6</a:t>
                      </a:r>
                      <a:endParaRPr lang="ru-RU" sz="800" b="0" i="0" u="none" strike="noStrike" dirty="0">
                        <a:solidFill>
                          <a:srgbClr val="000000"/>
                        </a:solidFill>
                        <a:effectLst/>
                        <a:latin typeface="Arial" panose="020B0604020202020204" pitchFamily="34" charset="0"/>
                      </a:endParaRPr>
                    </a:p>
                  </a:txBody>
                  <a:tcPr marL="9525" marR="9525" marT="9525" marB="0" anchor="ctr"/>
                </a:tc>
                <a:tc>
                  <a:txBody>
                    <a:bodyPr/>
                    <a:lstStyle/>
                    <a:p>
                      <a:pPr algn="r" fontAlgn="ctr"/>
                      <a:r>
                        <a:rPr lang="ru-RU" sz="800" b="0" i="0" u="none" strike="noStrike">
                          <a:solidFill>
                            <a:srgbClr val="000000"/>
                          </a:solidFill>
                          <a:effectLst/>
                          <a:latin typeface="Arial" panose="020B0604020202020204" pitchFamily="34" charset="0"/>
                          <a:cs typeface="Arial" panose="020B0604020202020204" pitchFamily="34" charset="0"/>
                        </a:rPr>
                        <a:t>98,99</a:t>
                      </a:r>
                      <a:endParaRPr lang="ru-RU" sz="800" b="0" i="0" u="none" strike="noStrike">
                        <a:solidFill>
                          <a:srgbClr val="000000"/>
                        </a:solidFill>
                        <a:effectLst/>
                        <a:latin typeface="Arial" panose="020B0604020202020204" pitchFamily="34" charset="0"/>
                      </a:endParaRPr>
                    </a:p>
                  </a:txBody>
                  <a:tcPr marL="9525" marR="9525" marT="9525" marB="0" anchor="ctr"/>
                </a:tc>
                <a:tc>
                  <a:txBody>
                    <a:bodyPr/>
                    <a:lstStyle/>
                    <a:p>
                      <a:pPr algn="r" fontAlgn="ctr"/>
                      <a:r>
                        <a:rPr lang="ru-RU" sz="800" b="0" i="0" u="none" strike="noStrike">
                          <a:solidFill>
                            <a:srgbClr val="000000"/>
                          </a:solidFill>
                          <a:effectLst/>
                          <a:latin typeface="Arial" panose="020B0604020202020204" pitchFamily="34" charset="0"/>
                          <a:cs typeface="Arial" panose="020B0604020202020204" pitchFamily="34" charset="0"/>
                        </a:rPr>
                        <a:t>99,35</a:t>
                      </a:r>
                      <a:endParaRPr lang="ru-RU" sz="800" b="0" i="0" u="none" strike="noStrike">
                        <a:solidFill>
                          <a:srgbClr val="000000"/>
                        </a:solidFill>
                        <a:effectLst/>
                        <a:latin typeface="Arial" panose="020B0604020202020204" pitchFamily="34" charset="0"/>
                      </a:endParaRPr>
                    </a:p>
                  </a:txBody>
                  <a:tcPr marL="9525" marR="9525" marT="9525" marB="0" anchor="ctr"/>
                </a:tc>
                <a:tc>
                  <a:txBody>
                    <a:bodyPr/>
                    <a:lstStyle/>
                    <a:p>
                      <a:pPr algn="r" fontAlgn="ctr"/>
                      <a:r>
                        <a:rPr lang="ru-RU" sz="800" b="0" i="0" u="none" strike="noStrike">
                          <a:solidFill>
                            <a:srgbClr val="000000"/>
                          </a:solidFill>
                          <a:effectLst/>
                          <a:latin typeface="Arial" panose="020B0604020202020204" pitchFamily="34" charset="0"/>
                          <a:cs typeface="Arial" panose="020B0604020202020204" pitchFamily="34" charset="0"/>
                        </a:rPr>
                        <a:t>99,81</a:t>
                      </a:r>
                      <a:endParaRPr lang="ru-RU" sz="800" b="0" i="0" u="none" strike="noStrike">
                        <a:solidFill>
                          <a:srgbClr val="000000"/>
                        </a:solidFill>
                        <a:effectLst/>
                        <a:latin typeface="Arial" panose="020B0604020202020204" pitchFamily="34" charset="0"/>
                      </a:endParaRPr>
                    </a:p>
                  </a:txBody>
                  <a:tcPr marL="9525" marR="9525" marT="9525" marB="0" anchor="ctr"/>
                </a:tc>
                <a:tc>
                  <a:txBody>
                    <a:bodyPr/>
                    <a:lstStyle/>
                    <a:p>
                      <a:pPr algn="r" fontAlgn="ctr"/>
                      <a:r>
                        <a:rPr lang="ru-RU" sz="800" b="0" i="0" u="none" strike="noStrike">
                          <a:solidFill>
                            <a:srgbClr val="000000"/>
                          </a:solidFill>
                          <a:effectLst/>
                          <a:latin typeface="Arial" panose="020B0604020202020204" pitchFamily="34" charset="0"/>
                          <a:cs typeface="Arial" panose="020B0604020202020204" pitchFamily="34" charset="0"/>
                        </a:rPr>
                        <a:t>100,2</a:t>
                      </a:r>
                      <a:endParaRPr lang="ru-RU" sz="800" b="0" i="0" u="none" strike="noStrike">
                        <a:solidFill>
                          <a:srgbClr val="000000"/>
                        </a:solidFill>
                        <a:effectLst/>
                        <a:latin typeface="Arial" panose="020B0604020202020204" pitchFamily="34" charset="0"/>
                      </a:endParaRPr>
                    </a:p>
                  </a:txBody>
                  <a:tcPr marL="9525" marR="9525" marT="9525" marB="0" anchor="ctr"/>
                </a:tc>
                <a:tc>
                  <a:txBody>
                    <a:bodyPr/>
                    <a:lstStyle/>
                    <a:p>
                      <a:pPr algn="r" fontAlgn="ctr"/>
                      <a:r>
                        <a:rPr lang="ru-RU" sz="800" b="0" i="0" u="none" strike="noStrike">
                          <a:solidFill>
                            <a:srgbClr val="000000"/>
                          </a:solidFill>
                          <a:effectLst/>
                          <a:latin typeface="Arial" panose="020B0604020202020204" pitchFamily="34" charset="0"/>
                          <a:cs typeface="Arial" panose="020B0604020202020204" pitchFamily="34" charset="0"/>
                        </a:rPr>
                        <a:t>101,3</a:t>
                      </a:r>
                      <a:endParaRPr lang="ru-RU" sz="800" b="0" i="0" u="none" strike="noStrike">
                        <a:solidFill>
                          <a:srgbClr val="000000"/>
                        </a:solidFill>
                        <a:effectLst/>
                        <a:latin typeface="Arial" panose="020B0604020202020204" pitchFamily="34" charset="0"/>
                      </a:endParaRPr>
                    </a:p>
                  </a:txBody>
                  <a:tcPr marL="9525" marR="9525" marT="9525" marB="0" anchor="ctr"/>
                </a:tc>
                <a:tc>
                  <a:txBody>
                    <a:bodyPr/>
                    <a:lstStyle/>
                    <a:p>
                      <a:pPr algn="r" fontAlgn="ctr"/>
                      <a:r>
                        <a:rPr lang="ru-RU" sz="800" b="0" i="0" u="none" strike="noStrike" dirty="0">
                          <a:solidFill>
                            <a:srgbClr val="000000"/>
                          </a:solidFill>
                          <a:effectLst/>
                          <a:latin typeface="Arial" panose="020B0604020202020204" pitchFamily="34" charset="0"/>
                          <a:cs typeface="Arial" panose="020B0604020202020204" pitchFamily="34" charset="0"/>
                        </a:rPr>
                        <a:t>101,8</a:t>
                      </a:r>
                      <a:endParaRPr lang="ru-RU" sz="800" b="0" i="0" u="none" strike="noStrike" dirty="0">
                        <a:solidFill>
                          <a:srgbClr val="000000"/>
                        </a:solidFill>
                        <a:effectLst/>
                        <a:latin typeface="Arial" panose="020B0604020202020204" pitchFamily="34" charset="0"/>
                      </a:endParaRPr>
                    </a:p>
                  </a:txBody>
                  <a:tcPr marL="9525" marR="9525" marT="9525" marB="0" anchor="ctr"/>
                </a:tc>
                <a:tc>
                  <a:txBody>
                    <a:bodyPr/>
                    <a:lstStyle/>
                    <a:p>
                      <a:pPr algn="r" fontAlgn="ctr"/>
                      <a:r>
                        <a:rPr lang="ru-RU" sz="800" b="0" i="0" u="none" strike="noStrike" dirty="0">
                          <a:solidFill>
                            <a:srgbClr val="000000"/>
                          </a:solidFill>
                          <a:effectLst/>
                          <a:latin typeface="Arial" panose="020B0604020202020204" pitchFamily="34" charset="0"/>
                          <a:cs typeface="Arial" panose="020B0604020202020204" pitchFamily="34" charset="0"/>
                        </a:rPr>
                        <a:t>102,5</a:t>
                      </a:r>
                      <a:endParaRPr lang="ru-RU" sz="800" b="0" i="0" u="none" strike="noStrike" dirty="0">
                        <a:solidFill>
                          <a:srgbClr val="000000"/>
                        </a:solidFill>
                        <a:effectLst/>
                        <a:latin typeface="Arial" panose="020B0604020202020204" pitchFamily="34" charset="0"/>
                      </a:endParaRPr>
                    </a:p>
                  </a:txBody>
                  <a:tcPr marL="9525" marR="9525" marT="9525" marB="0" anchor="ctr"/>
                </a:tc>
                <a:extLst>
                  <a:ext uri="{0D108BD9-81ED-4DB2-BD59-A6C34878D82A}">
                    <a16:rowId xmlns:a16="http://schemas.microsoft.com/office/drawing/2014/main" val="1866926461"/>
                  </a:ext>
                </a:extLst>
              </a:tr>
              <a:tr h="228600">
                <a:tc>
                  <a:txBody>
                    <a:bodyPr/>
                    <a:lstStyle/>
                    <a:p>
                      <a:pPr algn="l" fontAlgn="ctr"/>
                      <a:r>
                        <a:rPr lang="ru-RU" sz="800" b="1" i="0" u="none" strike="noStrike" dirty="0">
                          <a:solidFill>
                            <a:srgbClr val="000000"/>
                          </a:solidFill>
                          <a:effectLst/>
                          <a:latin typeface="Arial" panose="020B0604020202020204" pitchFamily="34" charset="0"/>
                          <a:cs typeface="Arial" panose="020B0604020202020204" pitchFamily="34" charset="0"/>
                        </a:rPr>
                        <a:t>5. Малое и среднее предпринимательство</a:t>
                      </a:r>
                      <a:endParaRPr lang="ru-RU" sz="800" b="1" i="0" u="none" strike="noStrike" dirty="0">
                        <a:solidFill>
                          <a:srgbClr val="000000"/>
                        </a:solidFill>
                        <a:effectLst/>
                        <a:latin typeface="Arial" panose="020B0604020202020204" pitchFamily="34" charset="0"/>
                      </a:endParaRPr>
                    </a:p>
                  </a:txBody>
                  <a:tcPr marL="9525" marR="9525" marT="9525" marB="0" anchor="ctr"/>
                </a:tc>
                <a:tc>
                  <a:txBody>
                    <a:bodyPr/>
                    <a:lstStyle/>
                    <a:p>
                      <a:pPr algn="ctr" fontAlgn="ctr"/>
                      <a:r>
                        <a:rPr lang="ru-RU" sz="800" b="0" i="0" u="none" strike="noStrike">
                          <a:solidFill>
                            <a:srgbClr val="000000"/>
                          </a:solidFill>
                          <a:effectLst/>
                          <a:latin typeface="Arial" panose="020B0604020202020204" pitchFamily="34" charset="0"/>
                          <a:cs typeface="Arial" panose="020B0604020202020204" pitchFamily="34" charset="0"/>
                        </a:rPr>
                        <a:t> </a:t>
                      </a:r>
                      <a:endParaRPr lang="ru-RU" sz="800" b="0" i="0" u="none" strike="noStrike">
                        <a:solidFill>
                          <a:srgbClr val="000000"/>
                        </a:solidFill>
                        <a:effectLst/>
                        <a:latin typeface="Arial" panose="020B0604020202020204" pitchFamily="34" charset="0"/>
                      </a:endParaRPr>
                    </a:p>
                  </a:txBody>
                  <a:tcPr marL="9525" marR="9525" marT="9525" marB="0" anchor="ctr"/>
                </a:tc>
                <a:tc>
                  <a:txBody>
                    <a:bodyPr/>
                    <a:lstStyle/>
                    <a:p>
                      <a:pPr algn="r" fontAlgn="ctr"/>
                      <a:r>
                        <a:rPr lang="ru-RU" sz="800" b="0" i="0" u="none" strike="noStrike">
                          <a:solidFill>
                            <a:srgbClr val="000000"/>
                          </a:solidFill>
                          <a:effectLst/>
                          <a:latin typeface="Arial" panose="020B0604020202020204" pitchFamily="34" charset="0"/>
                          <a:cs typeface="Arial" panose="020B0604020202020204" pitchFamily="34" charset="0"/>
                        </a:rPr>
                        <a:t> </a:t>
                      </a:r>
                      <a:endParaRPr lang="ru-RU" sz="800" b="0" i="0" u="none" strike="noStrike">
                        <a:solidFill>
                          <a:srgbClr val="000000"/>
                        </a:solidFill>
                        <a:effectLst/>
                        <a:latin typeface="Arial" panose="020B0604020202020204" pitchFamily="34" charset="0"/>
                      </a:endParaRPr>
                    </a:p>
                  </a:txBody>
                  <a:tcPr marL="9525" marR="9525" marT="9525" marB="0" anchor="ctr"/>
                </a:tc>
                <a:tc>
                  <a:txBody>
                    <a:bodyPr/>
                    <a:lstStyle/>
                    <a:p>
                      <a:pPr algn="r" fontAlgn="ctr"/>
                      <a:r>
                        <a:rPr lang="ru-RU" sz="800" b="0" i="0" u="none" strike="noStrike">
                          <a:solidFill>
                            <a:srgbClr val="000000"/>
                          </a:solidFill>
                          <a:effectLst/>
                          <a:latin typeface="Arial" panose="020B0604020202020204" pitchFamily="34" charset="0"/>
                          <a:cs typeface="Arial" panose="020B0604020202020204" pitchFamily="34" charset="0"/>
                        </a:rPr>
                        <a:t> </a:t>
                      </a:r>
                      <a:endParaRPr lang="ru-RU" sz="800" b="0" i="0" u="none" strike="noStrike">
                        <a:solidFill>
                          <a:srgbClr val="000000"/>
                        </a:solidFill>
                        <a:effectLst/>
                        <a:latin typeface="Arial" panose="020B0604020202020204" pitchFamily="34" charset="0"/>
                      </a:endParaRPr>
                    </a:p>
                  </a:txBody>
                  <a:tcPr marL="9525" marR="9525" marT="9525" marB="0" anchor="ctr"/>
                </a:tc>
                <a:tc>
                  <a:txBody>
                    <a:bodyPr/>
                    <a:lstStyle/>
                    <a:p>
                      <a:pPr algn="r" fontAlgn="ctr"/>
                      <a:r>
                        <a:rPr lang="ru-RU" sz="800" b="0" i="0" u="none" strike="noStrike">
                          <a:solidFill>
                            <a:srgbClr val="000000"/>
                          </a:solidFill>
                          <a:effectLst/>
                          <a:latin typeface="Arial" panose="020B0604020202020204" pitchFamily="34" charset="0"/>
                          <a:cs typeface="Arial" panose="020B0604020202020204" pitchFamily="34" charset="0"/>
                        </a:rPr>
                        <a:t> </a:t>
                      </a:r>
                      <a:endParaRPr lang="ru-RU" sz="800" b="0" i="0" u="none" strike="noStrike">
                        <a:solidFill>
                          <a:srgbClr val="000000"/>
                        </a:solidFill>
                        <a:effectLst/>
                        <a:latin typeface="Arial" panose="020B0604020202020204" pitchFamily="34" charset="0"/>
                      </a:endParaRPr>
                    </a:p>
                  </a:txBody>
                  <a:tcPr marL="9525" marR="9525" marT="9525" marB="0" anchor="ctr"/>
                </a:tc>
                <a:tc>
                  <a:txBody>
                    <a:bodyPr/>
                    <a:lstStyle/>
                    <a:p>
                      <a:pPr algn="r" fontAlgn="ctr"/>
                      <a:r>
                        <a:rPr lang="ru-RU" sz="800" b="0" i="0" u="none" strike="noStrike">
                          <a:solidFill>
                            <a:srgbClr val="000000"/>
                          </a:solidFill>
                          <a:effectLst/>
                          <a:latin typeface="Arial" panose="020B0604020202020204" pitchFamily="34" charset="0"/>
                          <a:cs typeface="Arial" panose="020B0604020202020204" pitchFamily="34" charset="0"/>
                        </a:rPr>
                        <a:t> </a:t>
                      </a:r>
                      <a:endParaRPr lang="ru-RU" sz="800" b="0" i="0" u="none" strike="noStrike">
                        <a:solidFill>
                          <a:srgbClr val="000000"/>
                        </a:solidFill>
                        <a:effectLst/>
                        <a:latin typeface="Arial" panose="020B0604020202020204" pitchFamily="34" charset="0"/>
                      </a:endParaRPr>
                    </a:p>
                  </a:txBody>
                  <a:tcPr marL="9525" marR="9525" marT="9525" marB="0" anchor="ctr"/>
                </a:tc>
                <a:tc>
                  <a:txBody>
                    <a:bodyPr/>
                    <a:lstStyle/>
                    <a:p>
                      <a:pPr algn="r" fontAlgn="ctr"/>
                      <a:r>
                        <a:rPr lang="ru-RU" sz="800" b="0" i="0" u="none" strike="noStrike">
                          <a:solidFill>
                            <a:srgbClr val="000000"/>
                          </a:solidFill>
                          <a:effectLst/>
                          <a:latin typeface="Arial" panose="020B0604020202020204" pitchFamily="34" charset="0"/>
                          <a:cs typeface="Arial" panose="020B0604020202020204" pitchFamily="34" charset="0"/>
                        </a:rPr>
                        <a:t> </a:t>
                      </a:r>
                      <a:endParaRPr lang="ru-RU" sz="800" b="0" i="0" u="none" strike="noStrike">
                        <a:solidFill>
                          <a:srgbClr val="000000"/>
                        </a:solidFill>
                        <a:effectLst/>
                        <a:latin typeface="Arial" panose="020B0604020202020204" pitchFamily="34" charset="0"/>
                      </a:endParaRPr>
                    </a:p>
                  </a:txBody>
                  <a:tcPr marL="9525" marR="9525" marT="9525" marB="0" anchor="ctr"/>
                </a:tc>
                <a:tc>
                  <a:txBody>
                    <a:bodyPr/>
                    <a:lstStyle/>
                    <a:p>
                      <a:pPr algn="r" fontAlgn="ctr"/>
                      <a:r>
                        <a:rPr lang="ru-RU" sz="800" b="0" i="0" u="none" strike="noStrike">
                          <a:solidFill>
                            <a:srgbClr val="000000"/>
                          </a:solidFill>
                          <a:effectLst/>
                          <a:latin typeface="Arial" panose="020B0604020202020204" pitchFamily="34" charset="0"/>
                          <a:cs typeface="Arial" panose="020B0604020202020204" pitchFamily="34" charset="0"/>
                        </a:rPr>
                        <a:t> </a:t>
                      </a:r>
                      <a:endParaRPr lang="ru-RU" sz="800" b="0" i="0" u="none" strike="noStrike">
                        <a:solidFill>
                          <a:srgbClr val="000000"/>
                        </a:solidFill>
                        <a:effectLst/>
                        <a:latin typeface="Arial" panose="020B0604020202020204" pitchFamily="34" charset="0"/>
                      </a:endParaRPr>
                    </a:p>
                  </a:txBody>
                  <a:tcPr marL="9525" marR="9525" marT="9525" marB="0" anchor="ctr"/>
                </a:tc>
                <a:tc>
                  <a:txBody>
                    <a:bodyPr/>
                    <a:lstStyle/>
                    <a:p>
                      <a:pPr algn="r" fontAlgn="ctr"/>
                      <a:r>
                        <a:rPr lang="ru-RU" sz="800" b="0" i="0" u="none" strike="noStrike">
                          <a:solidFill>
                            <a:srgbClr val="000000"/>
                          </a:solidFill>
                          <a:effectLst/>
                          <a:latin typeface="Arial" panose="020B0604020202020204" pitchFamily="34" charset="0"/>
                          <a:cs typeface="Arial" panose="020B0604020202020204" pitchFamily="34" charset="0"/>
                        </a:rPr>
                        <a:t> </a:t>
                      </a:r>
                      <a:endParaRPr lang="ru-RU" sz="800" b="0" i="0" u="none" strike="noStrike">
                        <a:solidFill>
                          <a:srgbClr val="000000"/>
                        </a:solidFill>
                        <a:effectLst/>
                        <a:latin typeface="Arial" panose="020B0604020202020204" pitchFamily="34" charset="0"/>
                      </a:endParaRPr>
                    </a:p>
                  </a:txBody>
                  <a:tcPr marL="9525" marR="9525" marT="9525" marB="0" anchor="ctr"/>
                </a:tc>
                <a:tc>
                  <a:txBody>
                    <a:bodyPr/>
                    <a:lstStyle/>
                    <a:p>
                      <a:pPr algn="r" fontAlgn="ctr"/>
                      <a:r>
                        <a:rPr lang="ru-RU" sz="800" b="0" i="0" u="none" strike="noStrike" dirty="0">
                          <a:solidFill>
                            <a:srgbClr val="000000"/>
                          </a:solidFill>
                          <a:effectLst/>
                          <a:latin typeface="Arial" panose="020B0604020202020204" pitchFamily="34" charset="0"/>
                          <a:cs typeface="Arial" panose="020B0604020202020204" pitchFamily="34" charset="0"/>
                        </a:rPr>
                        <a:t> </a:t>
                      </a:r>
                      <a:endParaRPr lang="ru-RU" sz="800" b="0" i="0" u="none" strike="noStrike" dirty="0">
                        <a:solidFill>
                          <a:srgbClr val="000000"/>
                        </a:solidFill>
                        <a:effectLst/>
                        <a:latin typeface="Arial" panose="020B0604020202020204" pitchFamily="34" charset="0"/>
                      </a:endParaRPr>
                    </a:p>
                  </a:txBody>
                  <a:tcPr marL="9525" marR="9525" marT="9525" marB="0" anchor="ctr"/>
                </a:tc>
                <a:tc>
                  <a:txBody>
                    <a:bodyPr/>
                    <a:lstStyle/>
                    <a:p>
                      <a:pPr algn="r" fontAlgn="ctr"/>
                      <a:r>
                        <a:rPr lang="ru-RU" sz="800" b="0" i="0" u="none" strike="noStrike">
                          <a:solidFill>
                            <a:srgbClr val="000000"/>
                          </a:solidFill>
                          <a:effectLst/>
                          <a:latin typeface="Arial" panose="020B0604020202020204" pitchFamily="34" charset="0"/>
                          <a:cs typeface="Arial" panose="020B0604020202020204" pitchFamily="34" charset="0"/>
                        </a:rPr>
                        <a:t> </a:t>
                      </a:r>
                      <a:endParaRPr lang="ru-RU" sz="800" b="0" i="0" u="none" strike="noStrike">
                        <a:solidFill>
                          <a:srgbClr val="000000"/>
                        </a:solidFill>
                        <a:effectLst/>
                        <a:latin typeface="Arial" panose="020B0604020202020204" pitchFamily="34" charset="0"/>
                      </a:endParaRPr>
                    </a:p>
                  </a:txBody>
                  <a:tcPr marL="9525" marR="9525" marT="9525" marB="0" anchor="ctr"/>
                </a:tc>
                <a:extLst>
                  <a:ext uri="{0D108BD9-81ED-4DB2-BD59-A6C34878D82A}">
                    <a16:rowId xmlns:a16="http://schemas.microsoft.com/office/drawing/2014/main" val="2863614157"/>
                  </a:ext>
                </a:extLst>
              </a:tr>
              <a:tr h="304800">
                <a:tc>
                  <a:txBody>
                    <a:bodyPr/>
                    <a:lstStyle/>
                    <a:p>
                      <a:pPr algn="l" fontAlgn="ctr"/>
                      <a:r>
                        <a:rPr lang="ru-RU" sz="800" b="0" i="0" u="none" strike="noStrike" dirty="0">
                          <a:solidFill>
                            <a:srgbClr val="000000"/>
                          </a:solidFill>
                          <a:effectLst/>
                          <a:latin typeface="Arial" panose="020B0604020202020204" pitchFamily="34" charset="0"/>
                          <a:cs typeface="Arial" panose="020B0604020202020204" pitchFamily="34" charset="0"/>
                        </a:rPr>
                        <a:t>Число малых и средних предприятий, включая микропредприятия (на конец года)</a:t>
                      </a:r>
                      <a:endParaRPr lang="ru-RU" sz="800" b="0" i="0" u="none" strike="noStrike" dirty="0">
                        <a:solidFill>
                          <a:srgbClr val="000000"/>
                        </a:solidFill>
                        <a:effectLst/>
                        <a:latin typeface="Arial" panose="020B0604020202020204" pitchFamily="34" charset="0"/>
                      </a:endParaRPr>
                    </a:p>
                  </a:txBody>
                  <a:tcPr marL="9525" marR="9525" marT="9525" marB="0" anchor="ctr"/>
                </a:tc>
                <a:tc>
                  <a:txBody>
                    <a:bodyPr/>
                    <a:lstStyle/>
                    <a:p>
                      <a:pPr algn="ctr" fontAlgn="ctr"/>
                      <a:r>
                        <a:rPr lang="ru-RU" sz="800" b="0" i="0" u="none" strike="noStrike">
                          <a:solidFill>
                            <a:srgbClr val="000000"/>
                          </a:solidFill>
                          <a:effectLst/>
                          <a:latin typeface="Arial" panose="020B0604020202020204" pitchFamily="34" charset="0"/>
                          <a:cs typeface="Arial" panose="020B0604020202020204" pitchFamily="34" charset="0"/>
                        </a:rPr>
                        <a:t>единица</a:t>
                      </a:r>
                      <a:endParaRPr lang="ru-RU" sz="800" b="0" i="0" u="none" strike="noStrike">
                        <a:solidFill>
                          <a:srgbClr val="000000"/>
                        </a:solidFill>
                        <a:effectLst/>
                        <a:latin typeface="Arial" panose="020B0604020202020204" pitchFamily="34" charset="0"/>
                      </a:endParaRPr>
                    </a:p>
                  </a:txBody>
                  <a:tcPr marL="9525" marR="9525" marT="9525" marB="0" anchor="ctr"/>
                </a:tc>
                <a:tc>
                  <a:txBody>
                    <a:bodyPr/>
                    <a:lstStyle/>
                    <a:p>
                      <a:pPr algn="r" fontAlgn="ctr"/>
                      <a:r>
                        <a:rPr lang="ru-RU" sz="800" b="0" i="0" u="none" strike="noStrike">
                          <a:solidFill>
                            <a:srgbClr val="000000"/>
                          </a:solidFill>
                          <a:effectLst/>
                          <a:latin typeface="Arial" panose="020B0604020202020204" pitchFamily="34" charset="0"/>
                          <a:cs typeface="Arial" panose="020B0604020202020204" pitchFamily="34" charset="0"/>
                        </a:rPr>
                        <a:t>2 287</a:t>
                      </a:r>
                      <a:endParaRPr lang="ru-RU" sz="800" b="0" i="0" u="none" strike="noStrike">
                        <a:solidFill>
                          <a:srgbClr val="000000"/>
                        </a:solidFill>
                        <a:effectLst/>
                        <a:latin typeface="Arial" panose="020B0604020202020204" pitchFamily="34" charset="0"/>
                      </a:endParaRPr>
                    </a:p>
                  </a:txBody>
                  <a:tcPr marL="9525" marR="9525" marT="9525" marB="0" anchor="ctr"/>
                </a:tc>
                <a:tc>
                  <a:txBody>
                    <a:bodyPr/>
                    <a:lstStyle/>
                    <a:p>
                      <a:pPr algn="r" fontAlgn="ctr"/>
                      <a:r>
                        <a:rPr lang="ru-RU" sz="800" b="0" i="0" u="none" strike="noStrike">
                          <a:solidFill>
                            <a:srgbClr val="000000"/>
                          </a:solidFill>
                          <a:effectLst/>
                          <a:latin typeface="Arial" panose="020B0604020202020204" pitchFamily="34" charset="0"/>
                          <a:cs typeface="Arial" panose="020B0604020202020204" pitchFamily="34" charset="0"/>
                        </a:rPr>
                        <a:t>2 341</a:t>
                      </a:r>
                      <a:endParaRPr lang="ru-RU" sz="800" b="0" i="0" u="none" strike="noStrike">
                        <a:solidFill>
                          <a:srgbClr val="000000"/>
                        </a:solidFill>
                        <a:effectLst/>
                        <a:latin typeface="Arial" panose="020B0604020202020204" pitchFamily="34" charset="0"/>
                      </a:endParaRPr>
                    </a:p>
                  </a:txBody>
                  <a:tcPr marL="9525" marR="9525" marT="9525" marB="0" anchor="ctr"/>
                </a:tc>
                <a:tc>
                  <a:txBody>
                    <a:bodyPr/>
                    <a:lstStyle/>
                    <a:p>
                      <a:pPr algn="r" fontAlgn="ctr"/>
                      <a:r>
                        <a:rPr lang="ru-RU" sz="800" b="0" i="0" u="none" strike="noStrike">
                          <a:solidFill>
                            <a:srgbClr val="000000"/>
                          </a:solidFill>
                          <a:effectLst/>
                          <a:latin typeface="Arial" panose="020B0604020202020204" pitchFamily="34" charset="0"/>
                          <a:cs typeface="Arial" panose="020B0604020202020204" pitchFamily="34" charset="0"/>
                        </a:rPr>
                        <a:t>2 367</a:t>
                      </a:r>
                      <a:endParaRPr lang="ru-RU" sz="800" b="0" i="0" u="none" strike="noStrike">
                        <a:solidFill>
                          <a:srgbClr val="000000"/>
                        </a:solidFill>
                        <a:effectLst/>
                        <a:latin typeface="Arial" panose="020B0604020202020204" pitchFamily="34" charset="0"/>
                      </a:endParaRPr>
                    </a:p>
                  </a:txBody>
                  <a:tcPr marL="9525" marR="9525" marT="9525" marB="0" anchor="ctr"/>
                </a:tc>
                <a:tc>
                  <a:txBody>
                    <a:bodyPr/>
                    <a:lstStyle/>
                    <a:p>
                      <a:pPr algn="r" fontAlgn="ctr"/>
                      <a:r>
                        <a:rPr lang="ru-RU" sz="800" b="0" i="0" u="none" strike="noStrike">
                          <a:solidFill>
                            <a:srgbClr val="000000"/>
                          </a:solidFill>
                          <a:effectLst/>
                          <a:latin typeface="Arial" panose="020B0604020202020204" pitchFamily="34" charset="0"/>
                          <a:cs typeface="Arial" panose="020B0604020202020204" pitchFamily="34" charset="0"/>
                        </a:rPr>
                        <a:t>2 395</a:t>
                      </a:r>
                      <a:endParaRPr lang="ru-RU" sz="800" b="0" i="0" u="none" strike="noStrike">
                        <a:solidFill>
                          <a:srgbClr val="000000"/>
                        </a:solidFill>
                        <a:effectLst/>
                        <a:latin typeface="Arial" panose="020B0604020202020204" pitchFamily="34" charset="0"/>
                      </a:endParaRPr>
                    </a:p>
                  </a:txBody>
                  <a:tcPr marL="9525" marR="9525" marT="9525" marB="0" anchor="ctr"/>
                </a:tc>
                <a:tc>
                  <a:txBody>
                    <a:bodyPr/>
                    <a:lstStyle/>
                    <a:p>
                      <a:pPr algn="r" fontAlgn="ctr"/>
                      <a:r>
                        <a:rPr lang="ru-RU" sz="800" b="0" i="0" u="none" strike="noStrike">
                          <a:solidFill>
                            <a:srgbClr val="000000"/>
                          </a:solidFill>
                          <a:effectLst/>
                          <a:latin typeface="Arial" panose="020B0604020202020204" pitchFamily="34" charset="0"/>
                          <a:cs typeface="Arial" panose="020B0604020202020204" pitchFamily="34" charset="0"/>
                        </a:rPr>
                        <a:t>2 400</a:t>
                      </a:r>
                      <a:endParaRPr lang="ru-RU" sz="800" b="0" i="0" u="none" strike="noStrike">
                        <a:solidFill>
                          <a:srgbClr val="000000"/>
                        </a:solidFill>
                        <a:effectLst/>
                        <a:latin typeface="Arial" panose="020B0604020202020204" pitchFamily="34" charset="0"/>
                      </a:endParaRPr>
                    </a:p>
                  </a:txBody>
                  <a:tcPr marL="9525" marR="9525" marT="9525" marB="0" anchor="ctr"/>
                </a:tc>
                <a:tc>
                  <a:txBody>
                    <a:bodyPr/>
                    <a:lstStyle/>
                    <a:p>
                      <a:pPr algn="r" fontAlgn="ctr"/>
                      <a:r>
                        <a:rPr lang="ru-RU" sz="800" b="0" i="0" u="none" strike="noStrike">
                          <a:solidFill>
                            <a:srgbClr val="000000"/>
                          </a:solidFill>
                          <a:effectLst/>
                          <a:latin typeface="Arial" panose="020B0604020202020204" pitchFamily="34" charset="0"/>
                          <a:cs typeface="Arial" panose="020B0604020202020204" pitchFamily="34" charset="0"/>
                        </a:rPr>
                        <a:t>2 435</a:t>
                      </a:r>
                      <a:endParaRPr lang="ru-RU" sz="800" b="0" i="0" u="none" strike="noStrike">
                        <a:solidFill>
                          <a:srgbClr val="000000"/>
                        </a:solidFill>
                        <a:effectLst/>
                        <a:latin typeface="Arial" panose="020B0604020202020204" pitchFamily="34" charset="0"/>
                      </a:endParaRPr>
                    </a:p>
                  </a:txBody>
                  <a:tcPr marL="9525" marR="9525" marT="9525" marB="0" anchor="ctr"/>
                </a:tc>
                <a:tc>
                  <a:txBody>
                    <a:bodyPr/>
                    <a:lstStyle/>
                    <a:p>
                      <a:pPr algn="r" fontAlgn="ctr"/>
                      <a:r>
                        <a:rPr lang="ru-RU" sz="800" b="0" i="0" u="none" strike="noStrike">
                          <a:solidFill>
                            <a:srgbClr val="000000"/>
                          </a:solidFill>
                          <a:effectLst/>
                          <a:latin typeface="Arial" panose="020B0604020202020204" pitchFamily="34" charset="0"/>
                          <a:cs typeface="Arial" panose="020B0604020202020204" pitchFamily="34" charset="0"/>
                        </a:rPr>
                        <a:t>2 455</a:t>
                      </a:r>
                      <a:endParaRPr lang="ru-RU" sz="800" b="0" i="0" u="none" strike="noStrike">
                        <a:solidFill>
                          <a:srgbClr val="000000"/>
                        </a:solidFill>
                        <a:effectLst/>
                        <a:latin typeface="Arial" panose="020B0604020202020204" pitchFamily="34" charset="0"/>
                      </a:endParaRPr>
                    </a:p>
                  </a:txBody>
                  <a:tcPr marL="9525" marR="9525" marT="9525" marB="0" anchor="ctr"/>
                </a:tc>
                <a:tc>
                  <a:txBody>
                    <a:bodyPr/>
                    <a:lstStyle/>
                    <a:p>
                      <a:pPr algn="r" fontAlgn="ctr"/>
                      <a:r>
                        <a:rPr lang="ru-RU" sz="800" b="0" i="0" u="none" strike="noStrike" dirty="0">
                          <a:solidFill>
                            <a:srgbClr val="000000"/>
                          </a:solidFill>
                          <a:effectLst/>
                          <a:latin typeface="Arial" panose="020B0604020202020204" pitchFamily="34" charset="0"/>
                          <a:cs typeface="Arial" panose="020B0604020202020204" pitchFamily="34" charset="0"/>
                        </a:rPr>
                        <a:t>2 500</a:t>
                      </a:r>
                      <a:endParaRPr lang="ru-RU" sz="800" b="0" i="0" u="none" strike="noStrike" dirty="0">
                        <a:solidFill>
                          <a:srgbClr val="000000"/>
                        </a:solidFill>
                        <a:effectLst/>
                        <a:latin typeface="Arial" panose="020B0604020202020204" pitchFamily="34" charset="0"/>
                      </a:endParaRPr>
                    </a:p>
                  </a:txBody>
                  <a:tcPr marL="9525" marR="9525" marT="9525" marB="0" anchor="ctr"/>
                </a:tc>
                <a:tc>
                  <a:txBody>
                    <a:bodyPr/>
                    <a:lstStyle/>
                    <a:p>
                      <a:pPr algn="r" fontAlgn="ctr"/>
                      <a:r>
                        <a:rPr lang="ru-RU" sz="800" b="0" i="0" u="none" strike="noStrike">
                          <a:solidFill>
                            <a:srgbClr val="000000"/>
                          </a:solidFill>
                          <a:effectLst/>
                          <a:latin typeface="Arial" panose="020B0604020202020204" pitchFamily="34" charset="0"/>
                          <a:cs typeface="Arial" panose="020B0604020202020204" pitchFamily="34" charset="0"/>
                        </a:rPr>
                        <a:t>2 547</a:t>
                      </a:r>
                      <a:endParaRPr lang="ru-RU" sz="800" b="0" i="0" u="none" strike="noStrike">
                        <a:solidFill>
                          <a:srgbClr val="000000"/>
                        </a:solidFill>
                        <a:effectLst/>
                        <a:latin typeface="Arial" panose="020B0604020202020204" pitchFamily="34" charset="0"/>
                      </a:endParaRPr>
                    </a:p>
                  </a:txBody>
                  <a:tcPr marL="9525" marR="9525" marT="9525" marB="0" anchor="ctr"/>
                </a:tc>
                <a:extLst>
                  <a:ext uri="{0D108BD9-81ED-4DB2-BD59-A6C34878D82A}">
                    <a16:rowId xmlns:a16="http://schemas.microsoft.com/office/drawing/2014/main" val="1452794486"/>
                  </a:ext>
                </a:extLst>
              </a:tr>
              <a:tr h="181620">
                <a:tc>
                  <a:txBody>
                    <a:bodyPr/>
                    <a:lstStyle/>
                    <a:p>
                      <a:pPr algn="l" fontAlgn="ctr"/>
                      <a:r>
                        <a:rPr lang="ru-RU" sz="800" b="1" i="0" u="none" strike="noStrike" dirty="0">
                          <a:solidFill>
                            <a:srgbClr val="000000"/>
                          </a:solidFill>
                          <a:effectLst/>
                          <a:latin typeface="Arial" panose="020B0604020202020204" pitchFamily="34" charset="0"/>
                          <a:cs typeface="Arial" panose="020B0604020202020204" pitchFamily="34" charset="0"/>
                        </a:rPr>
                        <a:t>6. Инвестиции</a:t>
                      </a:r>
                      <a:endParaRPr lang="ru-RU" sz="800" b="1" i="0" u="none" strike="noStrike" dirty="0">
                        <a:solidFill>
                          <a:srgbClr val="000000"/>
                        </a:solidFill>
                        <a:effectLst/>
                        <a:latin typeface="Arial" panose="020B0604020202020204" pitchFamily="34" charset="0"/>
                      </a:endParaRPr>
                    </a:p>
                  </a:txBody>
                  <a:tcPr marL="9525" marR="9525" marT="9525" marB="0" anchor="ctr"/>
                </a:tc>
                <a:tc>
                  <a:txBody>
                    <a:bodyPr/>
                    <a:lstStyle/>
                    <a:p>
                      <a:pPr algn="ctr" fontAlgn="ctr"/>
                      <a:r>
                        <a:rPr lang="ru-RU" sz="800" b="0" i="0" u="none" strike="noStrike">
                          <a:solidFill>
                            <a:srgbClr val="000000"/>
                          </a:solidFill>
                          <a:effectLst/>
                          <a:latin typeface="Arial" panose="020B0604020202020204" pitchFamily="34" charset="0"/>
                          <a:cs typeface="Arial" panose="020B0604020202020204" pitchFamily="34" charset="0"/>
                        </a:rPr>
                        <a:t> </a:t>
                      </a:r>
                      <a:endParaRPr lang="ru-RU" sz="800" b="0" i="0" u="none" strike="noStrike">
                        <a:solidFill>
                          <a:srgbClr val="000000"/>
                        </a:solidFill>
                        <a:effectLst/>
                        <a:latin typeface="Arial" panose="020B0604020202020204" pitchFamily="34" charset="0"/>
                      </a:endParaRPr>
                    </a:p>
                  </a:txBody>
                  <a:tcPr marL="9525" marR="9525" marT="9525" marB="0" anchor="ctr"/>
                </a:tc>
                <a:tc>
                  <a:txBody>
                    <a:bodyPr/>
                    <a:lstStyle/>
                    <a:p>
                      <a:pPr algn="r" fontAlgn="ctr"/>
                      <a:r>
                        <a:rPr lang="ru-RU" sz="800" b="0" i="0" u="none" strike="noStrike">
                          <a:solidFill>
                            <a:srgbClr val="000000"/>
                          </a:solidFill>
                          <a:effectLst/>
                          <a:latin typeface="Arial" panose="020B0604020202020204" pitchFamily="34" charset="0"/>
                          <a:cs typeface="Arial" panose="020B0604020202020204" pitchFamily="34" charset="0"/>
                        </a:rPr>
                        <a:t> </a:t>
                      </a:r>
                      <a:endParaRPr lang="ru-RU" sz="800" b="0" i="0" u="none" strike="noStrike">
                        <a:solidFill>
                          <a:srgbClr val="000000"/>
                        </a:solidFill>
                        <a:effectLst/>
                        <a:latin typeface="Arial" panose="020B0604020202020204" pitchFamily="34" charset="0"/>
                      </a:endParaRPr>
                    </a:p>
                  </a:txBody>
                  <a:tcPr marL="9525" marR="9525" marT="9525" marB="0" anchor="ctr"/>
                </a:tc>
                <a:tc>
                  <a:txBody>
                    <a:bodyPr/>
                    <a:lstStyle/>
                    <a:p>
                      <a:pPr algn="r" fontAlgn="ctr"/>
                      <a:r>
                        <a:rPr lang="ru-RU" sz="800" b="0" i="0" u="none" strike="noStrike">
                          <a:solidFill>
                            <a:srgbClr val="000000"/>
                          </a:solidFill>
                          <a:effectLst/>
                          <a:latin typeface="Arial" panose="020B0604020202020204" pitchFamily="34" charset="0"/>
                          <a:cs typeface="Arial" panose="020B0604020202020204" pitchFamily="34" charset="0"/>
                        </a:rPr>
                        <a:t> </a:t>
                      </a:r>
                      <a:endParaRPr lang="ru-RU" sz="800" b="0" i="0" u="none" strike="noStrike">
                        <a:solidFill>
                          <a:srgbClr val="000000"/>
                        </a:solidFill>
                        <a:effectLst/>
                        <a:latin typeface="Arial" panose="020B0604020202020204" pitchFamily="34" charset="0"/>
                      </a:endParaRPr>
                    </a:p>
                  </a:txBody>
                  <a:tcPr marL="9525" marR="9525" marT="9525" marB="0" anchor="ctr"/>
                </a:tc>
                <a:tc>
                  <a:txBody>
                    <a:bodyPr/>
                    <a:lstStyle/>
                    <a:p>
                      <a:pPr algn="r" fontAlgn="ctr"/>
                      <a:r>
                        <a:rPr lang="ru-RU" sz="800" b="0" i="0" u="none" strike="noStrike">
                          <a:solidFill>
                            <a:srgbClr val="000000"/>
                          </a:solidFill>
                          <a:effectLst/>
                          <a:latin typeface="Arial" panose="020B0604020202020204" pitchFamily="34" charset="0"/>
                          <a:cs typeface="Arial" panose="020B0604020202020204" pitchFamily="34" charset="0"/>
                        </a:rPr>
                        <a:t> </a:t>
                      </a:r>
                      <a:endParaRPr lang="ru-RU" sz="800" b="0" i="0" u="none" strike="noStrike">
                        <a:solidFill>
                          <a:srgbClr val="000000"/>
                        </a:solidFill>
                        <a:effectLst/>
                        <a:latin typeface="Arial" panose="020B0604020202020204" pitchFamily="34" charset="0"/>
                      </a:endParaRPr>
                    </a:p>
                  </a:txBody>
                  <a:tcPr marL="9525" marR="9525" marT="9525" marB="0" anchor="ctr"/>
                </a:tc>
                <a:tc>
                  <a:txBody>
                    <a:bodyPr/>
                    <a:lstStyle/>
                    <a:p>
                      <a:pPr algn="r" fontAlgn="ctr"/>
                      <a:r>
                        <a:rPr lang="ru-RU" sz="800" b="0" i="0" u="none" strike="noStrike">
                          <a:solidFill>
                            <a:srgbClr val="000000"/>
                          </a:solidFill>
                          <a:effectLst/>
                          <a:latin typeface="Arial" panose="020B0604020202020204" pitchFamily="34" charset="0"/>
                          <a:cs typeface="Arial" panose="020B0604020202020204" pitchFamily="34" charset="0"/>
                        </a:rPr>
                        <a:t> </a:t>
                      </a:r>
                      <a:endParaRPr lang="ru-RU" sz="800" b="0" i="0" u="none" strike="noStrike">
                        <a:solidFill>
                          <a:srgbClr val="000000"/>
                        </a:solidFill>
                        <a:effectLst/>
                        <a:latin typeface="Arial" panose="020B0604020202020204" pitchFamily="34" charset="0"/>
                      </a:endParaRPr>
                    </a:p>
                  </a:txBody>
                  <a:tcPr marL="9525" marR="9525" marT="9525" marB="0" anchor="ctr"/>
                </a:tc>
                <a:tc>
                  <a:txBody>
                    <a:bodyPr/>
                    <a:lstStyle/>
                    <a:p>
                      <a:pPr algn="r" fontAlgn="ctr"/>
                      <a:r>
                        <a:rPr lang="ru-RU" sz="800" b="0" i="0" u="none" strike="noStrike">
                          <a:solidFill>
                            <a:srgbClr val="000000"/>
                          </a:solidFill>
                          <a:effectLst/>
                          <a:latin typeface="Arial" panose="020B0604020202020204" pitchFamily="34" charset="0"/>
                          <a:cs typeface="Arial" panose="020B0604020202020204" pitchFamily="34" charset="0"/>
                        </a:rPr>
                        <a:t> </a:t>
                      </a:r>
                      <a:endParaRPr lang="ru-RU" sz="800" b="0" i="0" u="none" strike="noStrike">
                        <a:solidFill>
                          <a:srgbClr val="000000"/>
                        </a:solidFill>
                        <a:effectLst/>
                        <a:latin typeface="Arial" panose="020B0604020202020204" pitchFamily="34" charset="0"/>
                      </a:endParaRPr>
                    </a:p>
                  </a:txBody>
                  <a:tcPr marL="9525" marR="9525" marT="9525" marB="0" anchor="ctr"/>
                </a:tc>
                <a:tc>
                  <a:txBody>
                    <a:bodyPr/>
                    <a:lstStyle/>
                    <a:p>
                      <a:pPr algn="r" fontAlgn="ctr"/>
                      <a:r>
                        <a:rPr lang="ru-RU" sz="800" b="0" i="0" u="none" strike="noStrike">
                          <a:solidFill>
                            <a:srgbClr val="000000"/>
                          </a:solidFill>
                          <a:effectLst/>
                          <a:latin typeface="Arial" panose="020B0604020202020204" pitchFamily="34" charset="0"/>
                          <a:cs typeface="Arial" panose="020B0604020202020204" pitchFamily="34" charset="0"/>
                        </a:rPr>
                        <a:t> </a:t>
                      </a:r>
                      <a:endParaRPr lang="ru-RU" sz="800" b="0" i="0" u="none" strike="noStrike">
                        <a:solidFill>
                          <a:srgbClr val="000000"/>
                        </a:solidFill>
                        <a:effectLst/>
                        <a:latin typeface="Arial" panose="020B0604020202020204" pitchFamily="34" charset="0"/>
                      </a:endParaRPr>
                    </a:p>
                  </a:txBody>
                  <a:tcPr marL="9525" marR="9525" marT="9525" marB="0" anchor="ctr"/>
                </a:tc>
                <a:tc>
                  <a:txBody>
                    <a:bodyPr/>
                    <a:lstStyle/>
                    <a:p>
                      <a:pPr algn="r" fontAlgn="ctr"/>
                      <a:r>
                        <a:rPr lang="ru-RU" sz="800" b="0" i="0" u="none" strike="noStrike">
                          <a:solidFill>
                            <a:srgbClr val="000000"/>
                          </a:solidFill>
                          <a:effectLst/>
                          <a:latin typeface="Arial" panose="020B0604020202020204" pitchFamily="34" charset="0"/>
                          <a:cs typeface="Arial" panose="020B0604020202020204" pitchFamily="34" charset="0"/>
                        </a:rPr>
                        <a:t> </a:t>
                      </a:r>
                      <a:endParaRPr lang="ru-RU" sz="800" b="0" i="0" u="none" strike="noStrike">
                        <a:solidFill>
                          <a:srgbClr val="000000"/>
                        </a:solidFill>
                        <a:effectLst/>
                        <a:latin typeface="Arial" panose="020B0604020202020204" pitchFamily="34" charset="0"/>
                      </a:endParaRPr>
                    </a:p>
                  </a:txBody>
                  <a:tcPr marL="9525" marR="9525" marT="9525" marB="0" anchor="ctr"/>
                </a:tc>
                <a:tc>
                  <a:txBody>
                    <a:bodyPr/>
                    <a:lstStyle/>
                    <a:p>
                      <a:pPr algn="r" fontAlgn="ctr"/>
                      <a:r>
                        <a:rPr lang="ru-RU" sz="800" b="0" i="0" u="none" strike="noStrike" dirty="0">
                          <a:solidFill>
                            <a:srgbClr val="000000"/>
                          </a:solidFill>
                          <a:effectLst/>
                          <a:latin typeface="Arial" panose="020B0604020202020204" pitchFamily="34" charset="0"/>
                          <a:cs typeface="Arial" panose="020B0604020202020204" pitchFamily="34" charset="0"/>
                        </a:rPr>
                        <a:t> </a:t>
                      </a:r>
                      <a:endParaRPr lang="ru-RU" sz="800" b="0" i="0" u="none" strike="noStrike" dirty="0">
                        <a:solidFill>
                          <a:srgbClr val="000000"/>
                        </a:solidFill>
                        <a:effectLst/>
                        <a:latin typeface="Arial" panose="020B0604020202020204" pitchFamily="34" charset="0"/>
                      </a:endParaRPr>
                    </a:p>
                  </a:txBody>
                  <a:tcPr marL="9525" marR="9525" marT="9525" marB="0" anchor="ctr"/>
                </a:tc>
                <a:tc>
                  <a:txBody>
                    <a:bodyPr/>
                    <a:lstStyle/>
                    <a:p>
                      <a:pPr algn="r" fontAlgn="ctr"/>
                      <a:r>
                        <a:rPr lang="ru-RU" sz="800" b="0" i="0" u="none" strike="noStrike">
                          <a:solidFill>
                            <a:srgbClr val="000000"/>
                          </a:solidFill>
                          <a:effectLst/>
                          <a:latin typeface="Arial" panose="020B0604020202020204" pitchFamily="34" charset="0"/>
                          <a:cs typeface="Arial" panose="020B0604020202020204" pitchFamily="34" charset="0"/>
                        </a:rPr>
                        <a:t> </a:t>
                      </a:r>
                      <a:endParaRPr lang="ru-RU" sz="800" b="0" i="0" u="none" strike="noStrike">
                        <a:solidFill>
                          <a:srgbClr val="000000"/>
                        </a:solidFill>
                        <a:effectLst/>
                        <a:latin typeface="Arial" panose="020B0604020202020204" pitchFamily="34" charset="0"/>
                      </a:endParaRPr>
                    </a:p>
                  </a:txBody>
                  <a:tcPr marL="9525" marR="9525" marT="9525" marB="0" anchor="ctr"/>
                </a:tc>
                <a:extLst>
                  <a:ext uri="{0D108BD9-81ED-4DB2-BD59-A6C34878D82A}">
                    <a16:rowId xmlns:a16="http://schemas.microsoft.com/office/drawing/2014/main" val="3720615212"/>
                  </a:ext>
                </a:extLst>
              </a:tr>
              <a:tr h="336540">
                <a:tc>
                  <a:txBody>
                    <a:bodyPr/>
                    <a:lstStyle/>
                    <a:p>
                      <a:pPr algn="l" fontAlgn="ctr"/>
                      <a:r>
                        <a:rPr lang="ru-RU" sz="800" b="0" i="0" u="none" strike="noStrike">
                          <a:solidFill>
                            <a:srgbClr val="000000"/>
                          </a:solidFill>
                          <a:effectLst/>
                          <a:latin typeface="Arial" panose="020B0604020202020204" pitchFamily="34" charset="0"/>
                          <a:cs typeface="Arial" panose="020B0604020202020204" pitchFamily="34" charset="0"/>
                        </a:rPr>
                        <a:t>Инвестиции в основной капитал за счет всех источников финансирования по полному кругу организаций</a:t>
                      </a:r>
                      <a:endParaRPr lang="ru-RU" sz="800" b="0" i="0" u="none" strike="noStrike">
                        <a:solidFill>
                          <a:srgbClr val="000000"/>
                        </a:solidFill>
                        <a:effectLst/>
                        <a:latin typeface="Arial" panose="020B0604020202020204" pitchFamily="34" charset="0"/>
                      </a:endParaRPr>
                    </a:p>
                  </a:txBody>
                  <a:tcPr marL="9525" marR="9525" marT="9525" marB="0" anchor="ctr"/>
                </a:tc>
                <a:tc>
                  <a:txBody>
                    <a:bodyPr/>
                    <a:lstStyle/>
                    <a:p>
                      <a:pPr algn="ctr" fontAlgn="ctr"/>
                      <a:r>
                        <a:rPr lang="ru-RU" sz="800" b="0" i="0" u="none" strike="noStrike">
                          <a:solidFill>
                            <a:srgbClr val="000000"/>
                          </a:solidFill>
                          <a:effectLst/>
                          <a:latin typeface="Arial" panose="020B0604020202020204" pitchFamily="34" charset="0"/>
                          <a:cs typeface="Arial" panose="020B0604020202020204" pitchFamily="34" charset="0"/>
                        </a:rPr>
                        <a:t>млн.рублей</a:t>
                      </a:r>
                      <a:endParaRPr lang="ru-RU" sz="800" b="0" i="0" u="none" strike="noStrike">
                        <a:solidFill>
                          <a:srgbClr val="000000"/>
                        </a:solidFill>
                        <a:effectLst/>
                        <a:latin typeface="Arial" panose="020B0604020202020204" pitchFamily="34" charset="0"/>
                      </a:endParaRPr>
                    </a:p>
                  </a:txBody>
                  <a:tcPr marL="9525" marR="9525" marT="9525" marB="0" anchor="ctr"/>
                </a:tc>
                <a:tc>
                  <a:txBody>
                    <a:bodyPr/>
                    <a:lstStyle/>
                    <a:p>
                      <a:pPr algn="r" fontAlgn="ctr"/>
                      <a:r>
                        <a:rPr lang="ru-RU" sz="800" b="0" i="0" u="none" strike="noStrike">
                          <a:solidFill>
                            <a:srgbClr val="000000"/>
                          </a:solidFill>
                          <a:effectLst/>
                          <a:latin typeface="Arial" panose="020B0604020202020204" pitchFamily="34" charset="0"/>
                          <a:cs typeface="Arial" panose="020B0604020202020204" pitchFamily="34" charset="0"/>
                        </a:rPr>
                        <a:t>14 184,12</a:t>
                      </a:r>
                      <a:endParaRPr lang="ru-RU" sz="800" b="0" i="0" u="none" strike="noStrike">
                        <a:solidFill>
                          <a:srgbClr val="000000"/>
                        </a:solidFill>
                        <a:effectLst/>
                        <a:latin typeface="Arial" panose="020B0604020202020204" pitchFamily="34" charset="0"/>
                      </a:endParaRPr>
                    </a:p>
                  </a:txBody>
                  <a:tcPr marL="9525" marR="9525" marT="9525" marB="0" anchor="ctr"/>
                </a:tc>
                <a:tc>
                  <a:txBody>
                    <a:bodyPr/>
                    <a:lstStyle/>
                    <a:p>
                      <a:pPr algn="r" fontAlgn="ctr"/>
                      <a:r>
                        <a:rPr lang="ru-RU" sz="800" b="0" i="0" u="none" strike="noStrike">
                          <a:solidFill>
                            <a:srgbClr val="000000"/>
                          </a:solidFill>
                          <a:effectLst/>
                          <a:latin typeface="Arial" panose="020B0604020202020204" pitchFamily="34" charset="0"/>
                          <a:cs typeface="Arial" panose="020B0604020202020204" pitchFamily="34" charset="0"/>
                        </a:rPr>
                        <a:t>13 495,24</a:t>
                      </a:r>
                      <a:endParaRPr lang="ru-RU" sz="800" b="0" i="0" u="none" strike="noStrike">
                        <a:solidFill>
                          <a:srgbClr val="000000"/>
                        </a:solidFill>
                        <a:effectLst/>
                        <a:latin typeface="Arial" panose="020B0604020202020204" pitchFamily="34" charset="0"/>
                      </a:endParaRPr>
                    </a:p>
                  </a:txBody>
                  <a:tcPr marL="9525" marR="9525" marT="9525" marB="0" anchor="ctr"/>
                </a:tc>
                <a:tc>
                  <a:txBody>
                    <a:bodyPr/>
                    <a:lstStyle/>
                    <a:p>
                      <a:pPr algn="r" fontAlgn="ctr"/>
                      <a:r>
                        <a:rPr lang="ru-RU" sz="800" b="0" i="0" u="none" strike="noStrike">
                          <a:solidFill>
                            <a:srgbClr val="000000"/>
                          </a:solidFill>
                          <a:effectLst/>
                          <a:latin typeface="Arial" panose="020B0604020202020204" pitchFamily="34" charset="0"/>
                          <a:cs typeface="Arial" panose="020B0604020202020204" pitchFamily="34" charset="0"/>
                        </a:rPr>
                        <a:t>13 238,29</a:t>
                      </a:r>
                      <a:endParaRPr lang="ru-RU" sz="800" b="0" i="0" u="none" strike="noStrike">
                        <a:solidFill>
                          <a:srgbClr val="000000"/>
                        </a:solidFill>
                        <a:effectLst/>
                        <a:latin typeface="Arial" panose="020B0604020202020204" pitchFamily="34" charset="0"/>
                      </a:endParaRPr>
                    </a:p>
                  </a:txBody>
                  <a:tcPr marL="9525" marR="9525" marT="9525" marB="0" anchor="ctr"/>
                </a:tc>
                <a:tc>
                  <a:txBody>
                    <a:bodyPr/>
                    <a:lstStyle/>
                    <a:p>
                      <a:pPr algn="r" fontAlgn="ctr"/>
                      <a:r>
                        <a:rPr lang="ru-RU" sz="800" b="0" i="0" u="none" strike="noStrike">
                          <a:solidFill>
                            <a:srgbClr val="000000"/>
                          </a:solidFill>
                          <a:effectLst/>
                          <a:latin typeface="Arial" panose="020B0604020202020204" pitchFamily="34" charset="0"/>
                          <a:cs typeface="Arial" panose="020B0604020202020204" pitchFamily="34" charset="0"/>
                        </a:rPr>
                        <a:t>14 231,16</a:t>
                      </a:r>
                      <a:endParaRPr lang="ru-RU" sz="800" b="0" i="0" u="none" strike="noStrike">
                        <a:solidFill>
                          <a:srgbClr val="000000"/>
                        </a:solidFill>
                        <a:effectLst/>
                        <a:latin typeface="Arial" panose="020B0604020202020204" pitchFamily="34" charset="0"/>
                      </a:endParaRPr>
                    </a:p>
                  </a:txBody>
                  <a:tcPr marL="9525" marR="9525" marT="9525" marB="0" anchor="ctr"/>
                </a:tc>
                <a:tc>
                  <a:txBody>
                    <a:bodyPr/>
                    <a:lstStyle/>
                    <a:p>
                      <a:pPr algn="r" fontAlgn="ctr"/>
                      <a:r>
                        <a:rPr lang="ru-RU" sz="800" b="0" i="0" u="none" strike="noStrike">
                          <a:solidFill>
                            <a:srgbClr val="000000"/>
                          </a:solidFill>
                          <a:effectLst/>
                          <a:latin typeface="Arial" panose="020B0604020202020204" pitchFamily="34" charset="0"/>
                          <a:cs typeface="Arial" panose="020B0604020202020204" pitchFamily="34" charset="0"/>
                        </a:rPr>
                        <a:t>14 297,35</a:t>
                      </a:r>
                      <a:endParaRPr lang="ru-RU" sz="800" b="0" i="0" u="none" strike="noStrike">
                        <a:solidFill>
                          <a:srgbClr val="000000"/>
                        </a:solidFill>
                        <a:effectLst/>
                        <a:latin typeface="Arial" panose="020B0604020202020204" pitchFamily="34" charset="0"/>
                      </a:endParaRPr>
                    </a:p>
                  </a:txBody>
                  <a:tcPr marL="9525" marR="9525" marT="9525" marB="0" anchor="ctr"/>
                </a:tc>
                <a:tc>
                  <a:txBody>
                    <a:bodyPr/>
                    <a:lstStyle/>
                    <a:p>
                      <a:pPr algn="r" fontAlgn="ctr"/>
                      <a:r>
                        <a:rPr lang="ru-RU" sz="800" b="0" i="0" u="none" strike="noStrike">
                          <a:solidFill>
                            <a:srgbClr val="000000"/>
                          </a:solidFill>
                          <a:effectLst/>
                          <a:latin typeface="Arial" panose="020B0604020202020204" pitchFamily="34" charset="0"/>
                          <a:cs typeface="Arial" panose="020B0604020202020204" pitchFamily="34" charset="0"/>
                        </a:rPr>
                        <a:t>15 164,66</a:t>
                      </a:r>
                      <a:endParaRPr lang="ru-RU" sz="800" b="0" i="0" u="none" strike="noStrike">
                        <a:solidFill>
                          <a:srgbClr val="000000"/>
                        </a:solidFill>
                        <a:effectLst/>
                        <a:latin typeface="Arial" panose="020B0604020202020204" pitchFamily="34" charset="0"/>
                      </a:endParaRPr>
                    </a:p>
                  </a:txBody>
                  <a:tcPr marL="9525" marR="9525" marT="9525" marB="0" anchor="ctr"/>
                </a:tc>
                <a:tc>
                  <a:txBody>
                    <a:bodyPr/>
                    <a:lstStyle/>
                    <a:p>
                      <a:pPr algn="r" fontAlgn="ctr"/>
                      <a:r>
                        <a:rPr lang="ru-RU" sz="800" b="0" i="0" u="none" strike="noStrike">
                          <a:solidFill>
                            <a:srgbClr val="000000"/>
                          </a:solidFill>
                          <a:effectLst/>
                          <a:latin typeface="Arial" panose="020B0604020202020204" pitchFamily="34" charset="0"/>
                          <a:cs typeface="Arial" panose="020B0604020202020204" pitchFamily="34" charset="0"/>
                        </a:rPr>
                        <a:t>15 403,36</a:t>
                      </a:r>
                      <a:endParaRPr lang="ru-RU" sz="800" b="0" i="0" u="none" strike="noStrike">
                        <a:solidFill>
                          <a:srgbClr val="000000"/>
                        </a:solidFill>
                        <a:effectLst/>
                        <a:latin typeface="Arial" panose="020B0604020202020204" pitchFamily="34" charset="0"/>
                      </a:endParaRPr>
                    </a:p>
                  </a:txBody>
                  <a:tcPr marL="9525" marR="9525" marT="9525" marB="0" anchor="ctr"/>
                </a:tc>
                <a:tc>
                  <a:txBody>
                    <a:bodyPr/>
                    <a:lstStyle/>
                    <a:p>
                      <a:pPr algn="r" fontAlgn="ctr"/>
                      <a:r>
                        <a:rPr lang="ru-RU" sz="800" b="0" i="0" u="none" strike="noStrike" dirty="0">
                          <a:solidFill>
                            <a:srgbClr val="000000"/>
                          </a:solidFill>
                          <a:effectLst/>
                          <a:latin typeface="Arial" panose="020B0604020202020204" pitchFamily="34" charset="0"/>
                          <a:cs typeface="Arial" panose="020B0604020202020204" pitchFamily="34" charset="0"/>
                        </a:rPr>
                        <a:t>16 162,62</a:t>
                      </a:r>
                      <a:endParaRPr lang="ru-RU" sz="800" b="0" i="0" u="none" strike="noStrike" dirty="0">
                        <a:solidFill>
                          <a:srgbClr val="000000"/>
                        </a:solidFill>
                        <a:effectLst/>
                        <a:latin typeface="Arial" panose="020B0604020202020204" pitchFamily="34" charset="0"/>
                      </a:endParaRPr>
                    </a:p>
                  </a:txBody>
                  <a:tcPr marL="9525" marR="9525" marT="9525" marB="0" anchor="ctr"/>
                </a:tc>
                <a:tc>
                  <a:txBody>
                    <a:bodyPr/>
                    <a:lstStyle/>
                    <a:p>
                      <a:pPr algn="r" fontAlgn="ctr"/>
                      <a:r>
                        <a:rPr lang="ru-RU" sz="800" b="0" i="0" u="none" strike="noStrike" dirty="0">
                          <a:solidFill>
                            <a:srgbClr val="000000"/>
                          </a:solidFill>
                          <a:effectLst/>
                          <a:latin typeface="Arial" panose="020B0604020202020204" pitchFamily="34" charset="0"/>
                          <a:cs typeface="Arial" panose="020B0604020202020204" pitchFamily="34" charset="0"/>
                        </a:rPr>
                        <a:t>16 507,92</a:t>
                      </a:r>
                      <a:endParaRPr lang="ru-RU" sz="800" b="0" i="0" u="none" strike="noStrike" dirty="0">
                        <a:solidFill>
                          <a:srgbClr val="000000"/>
                        </a:solidFill>
                        <a:effectLst/>
                        <a:latin typeface="Arial" panose="020B0604020202020204" pitchFamily="34" charset="0"/>
                      </a:endParaRPr>
                    </a:p>
                  </a:txBody>
                  <a:tcPr marL="9525" marR="9525" marT="9525" marB="0" anchor="ctr"/>
                </a:tc>
                <a:extLst>
                  <a:ext uri="{0D108BD9-81ED-4DB2-BD59-A6C34878D82A}">
                    <a16:rowId xmlns:a16="http://schemas.microsoft.com/office/drawing/2014/main" val="3068271065"/>
                  </a:ext>
                </a:extLst>
              </a:tr>
              <a:tr h="251351">
                <a:tc>
                  <a:txBody>
                    <a:bodyPr/>
                    <a:lstStyle/>
                    <a:p>
                      <a:pPr algn="l" fontAlgn="ctr"/>
                      <a:r>
                        <a:rPr lang="ru-RU" sz="800" b="0" i="0" u="none" strike="noStrike" dirty="0">
                          <a:solidFill>
                            <a:srgbClr val="000000"/>
                          </a:solidFill>
                          <a:effectLst/>
                          <a:latin typeface="Arial" panose="020B0604020202020204" pitchFamily="34" charset="0"/>
                          <a:cs typeface="Arial" panose="020B0604020202020204" pitchFamily="34" charset="0"/>
                        </a:rPr>
                        <a:t>Инвестиции в основной капитал за счет всех источников финансирования (без субъектов малого предпринимательства и объемов инвестиций, не наблюдаемых прямыми статистическими методами) - всего</a:t>
                      </a:r>
                      <a:endParaRPr lang="ru-RU" sz="800" b="0" i="0" u="none" strike="noStrike" dirty="0">
                        <a:solidFill>
                          <a:srgbClr val="000000"/>
                        </a:solidFill>
                        <a:effectLst/>
                        <a:latin typeface="Arial" panose="020B0604020202020204" pitchFamily="34" charset="0"/>
                      </a:endParaRPr>
                    </a:p>
                  </a:txBody>
                  <a:tcPr marL="9525" marR="9525" marT="9525" marB="0" anchor="ctr"/>
                </a:tc>
                <a:tc>
                  <a:txBody>
                    <a:bodyPr/>
                    <a:lstStyle/>
                    <a:p>
                      <a:pPr algn="ctr" fontAlgn="ctr"/>
                      <a:r>
                        <a:rPr lang="ru-RU" sz="800" b="0" i="0" u="none" strike="noStrike">
                          <a:solidFill>
                            <a:srgbClr val="000000"/>
                          </a:solidFill>
                          <a:effectLst/>
                          <a:latin typeface="Arial" panose="020B0604020202020204" pitchFamily="34" charset="0"/>
                          <a:cs typeface="Arial" panose="020B0604020202020204" pitchFamily="34" charset="0"/>
                        </a:rPr>
                        <a:t>млн.рублей</a:t>
                      </a:r>
                      <a:endParaRPr lang="ru-RU" sz="800" b="0" i="0" u="none" strike="noStrike">
                        <a:solidFill>
                          <a:srgbClr val="000000"/>
                        </a:solidFill>
                        <a:effectLst/>
                        <a:latin typeface="Arial" panose="020B0604020202020204" pitchFamily="34" charset="0"/>
                      </a:endParaRPr>
                    </a:p>
                  </a:txBody>
                  <a:tcPr marL="9525" marR="9525" marT="9525" marB="0" anchor="ctr"/>
                </a:tc>
                <a:tc>
                  <a:txBody>
                    <a:bodyPr/>
                    <a:lstStyle/>
                    <a:p>
                      <a:pPr algn="r" fontAlgn="ctr"/>
                      <a:r>
                        <a:rPr lang="ru-RU" sz="800" b="0" i="0" u="none" strike="noStrike">
                          <a:solidFill>
                            <a:srgbClr val="000000"/>
                          </a:solidFill>
                          <a:effectLst/>
                          <a:latin typeface="Arial" panose="020B0604020202020204" pitchFamily="34" charset="0"/>
                          <a:cs typeface="Arial" panose="020B0604020202020204" pitchFamily="34" charset="0"/>
                        </a:rPr>
                        <a:t>9 860,38</a:t>
                      </a:r>
                      <a:endParaRPr lang="ru-RU" sz="800" b="0" i="0" u="none" strike="noStrike">
                        <a:solidFill>
                          <a:srgbClr val="000000"/>
                        </a:solidFill>
                        <a:effectLst/>
                        <a:latin typeface="Arial" panose="020B0604020202020204" pitchFamily="34" charset="0"/>
                      </a:endParaRPr>
                    </a:p>
                  </a:txBody>
                  <a:tcPr marL="9525" marR="9525" marT="9525" marB="0" anchor="ctr"/>
                </a:tc>
                <a:tc>
                  <a:txBody>
                    <a:bodyPr/>
                    <a:lstStyle/>
                    <a:p>
                      <a:pPr algn="r" fontAlgn="ctr"/>
                      <a:r>
                        <a:rPr lang="ru-RU" sz="800" b="0" i="0" u="none" strike="noStrike">
                          <a:solidFill>
                            <a:srgbClr val="000000"/>
                          </a:solidFill>
                          <a:effectLst/>
                          <a:latin typeface="Arial" panose="020B0604020202020204" pitchFamily="34" charset="0"/>
                          <a:cs typeface="Arial" panose="020B0604020202020204" pitchFamily="34" charset="0"/>
                        </a:rPr>
                        <a:t>10 389,64</a:t>
                      </a:r>
                      <a:endParaRPr lang="ru-RU" sz="800" b="0" i="0" u="none" strike="noStrike">
                        <a:solidFill>
                          <a:srgbClr val="000000"/>
                        </a:solidFill>
                        <a:effectLst/>
                        <a:latin typeface="Arial" panose="020B0604020202020204" pitchFamily="34" charset="0"/>
                      </a:endParaRPr>
                    </a:p>
                  </a:txBody>
                  <a:tcPr marL="9525" marR="9525" marT="9525" marB="0" anchor="ctr"/>
                </a:tc>
                <a:tc>
                  <a:txBody>
                    <a:bodyPr/>
                    <a:lstStyle/>
                    <a:p>
                      <a:pPr algn="r" fontAlgn="ctr"/>
                      <a:r>
                        <a:rPr lang="ru-RU" sz="800" b="0" i="0" u="none" strike="noStrike">
                          <a:solidFill>
                            <a:srgbClr val="000000"/>
                          </a:solidFill>
                          <a:effectLst/>
                          <a:latin typeface="Arial" panose="020B0604020202020204" pitchFamily="34" charset="0"/>
                          <a:cs typeface="Arial" panose="020B0604020202020204" pitchFamily="34" charset="0"/>
                        </a:rPr>
                        <a:t>11 646,00</a:t>
                      </a:r>
                      <a:endParaRPr lang="ru-RU" sz="800" b="0" i="0" u="none" strike="noStrike">
                        <a:solidFill>
                          <a:srgbClr val="000000"/>
                        </a:solidFill>
                        <a:effectLst/>
                        <a:latin typeface="Arial" panose="020B0604020202020204" pitchFamily="34" charset="0"/>
                      </a:endParaRPr>
                    </a:p>
                  </a:txBody>
                  <a:tcPr marL="9525" marR="9525" marT="9525" marB="0" anchor="ctr"/>
                </a:tc>
                <a:tc>
                  <a:txBody>
                    <a:bodyPr/>
                    <a:lstStyle/>
                    <a:p>
                      <a:pPr algn="r" fontAlgn="ctr"/>
                      <a:r>
                        <a:rPr lang="ru-RU" sz="800" b="0" i="0" u="none" strike="noStrike">
                          <a:solidFill>
                            <a:srgbClr val="000000"/>
                          </a:solidFill>
                          <a:effectLst/>
                          <a:latin typeface="Arial" panose="020B0604020202020204" pitchFamily="34" charset="0"/>
                          <a:cs typeface="Arial" panose="020B0604020202020204" pitchFamily="34" charset="0"/>
                        </a:rPr>
                        <a:t>12 519,45</a:t>
                      </a:r>
                      <a:endParaRPr lang="ru-RU" sz="800" b="0" i="0" u="none" strike="noStrike">
                        <a:solidFill>
                          <a:srgbClr val="000000"/>
                        </a:solidFill>
                        <a:effectLst/>
                        <a:latin typeface="Arial" panose="020B0604020202020204" pitchFamily="34" charset="0"/>
                      </a:endParaRPr>
                    </a:p>
                  </a:txBody>
                  <a:tcPr marL="9525" marR="9525" marT="9525" marB="0" anchor="ctr"/>
                </a:tc>
                <a:tc>
                  <a:txBody>
                    <a:bodyPr/>
                    <a:lstStyle/>
                    <a:p>
                      <a:pPr algn="r" fontAlgn="ctr"/>
                      <a:r>
                        <a:rPr lang="ru-RU" sz="800" b="0" i="0" u="none" strike="noStrike">
                          <a:solidFill>
                            <a:srgbClr val="000000"/>
                          </a:solidFill>
                          <a:effectLst/>
                          <a:latin typeface="Arial" panose="020B0604020202020204" pitchFamily="34" charset="0"/>
                          <a:cs typeface="Arial" panose="020B0604020202020204" pitchFamily="34" charset="0"/>
                        </a:rPr>
                        <a:t>12 577,68</a:t>
                      </a:r>
                      <a:endParaRPr lang="ru-RU" sz="800" b="0" i="0" u="none" strike="noStrike">
                        <a:solidFill>
                          <a:srgbClr val="000000"/>
                        </a:solidFill>
                        <a:effectLst/>
                        <a:latin typeface="Arial" panose="020B0604020202020204" pitchFamily="34" charset="0"/>
                      </a:endParaRPr>
                    </a:p>
                  </a:txBody>
                  <a:tcPr marL="9525" marR="9525" marT="9525" marB="0" anchor="ctr"/>
                </a:tc>
                <a:tc>
                  <a:txBody>
                    <a:bodyPr/>
                    <a:lstStyle/>
                    <a:p>
                      <a:pPr algn="r" fontAlgn="ctr"/>
                      <a:r>
                        <a:rPr lang="ru-RU" sz="800" b="0" i="0" u="none" strike="noStrike">
                          <a:solidFill>
                            <a:srgbClr val="000000"/>
                          </a:solidFill>
                          <a:effectLst/>
                          <a:latin typeface="Arial" panose="020B0604020202020204" pitchFamily="34" charset="0"/>
                          <a:cs typeface="Arial" panose="020B0604020202020204" pitchFamily="34" charset="0"/>
                        </a:rPr>
                        <a:t>13 333,21</a:t>
                      </a:r>
                      <a:endParaRPr lang="ru-RU" sz="800" b="0" i="0" u="none" strike="noStrike">
                        <a:solidFill>
                          <a:srgbClr val="000000"/>
                        </a:solidFill>
                        <a:effectLst/>
                        <a:latin typeface="Arial" panose="020B0604020202020204" pitchFamily="34" charset="0"/>
                      </a:endParaRPr>
                    </a:p>
                  </a:txBody>
                  <a:tcPr marL="9525" marR="9525" marT="9525" marB="0" anchor="ctr"/>
                </a:tc>
                <a:tc>
                  <a:txBody>
                    <a:bodyPr/>
                    <a:lstStyle/>
                    <a:p>
                      <a:pPr algn="r" fontAlgn="ctr"/>
                      <a:r>
                        <a:rPr lang="ru-RU" sz="800" b="0" i="0" u="none" strike="noStrike">
                          <a:solidFill>
                            <a:srgbClr val="000000"/>
                          </a:solidFill>
                          <a:effectLst/>
                          <a:latin typeface="Arial" panose="020B0604020202020204" pitchFamily="34" charset="0"/>
                          <a:cs typeface="Arial" panose="020B0604020202020204" pitchFamily="34" charset="0"/>
                        </a:rPr>
                        <a:t>13 445,54</a:t>
                      </a:r>
                      <a:endParaRPr lang="ru-RU" sz="800" b="0" i="0" u="none" strike="noStrike">
                        <a:solidFill>
                          <a:srgbClr val="000000"/>
                        </a:solidFill>
                        <a:effectLst/>
                        <a:latin typeface="Arial" panose="020B0604020202020204" pitchFamily="34" charset="0"/>
                      </a:endParaRPr>
                    </a:p>
                  </a:txBody>
                  <a:tcPr marL="9525" marR="9525" marT="9525" marB="0" anchor="ctr"/>
                </a:tc>
                <a:tc>
                  <a:txBody>
                    <a:bodyPr/>
                    <a:lstStyle/>
                    <a:p>
                      <a:pPr algn="r" fontAlgn="ctr"/>
                      <a:r>
                        <a:rPr lang="ru-RU" sz="800" b="0" i="0" u="none" strike="noStrike">
                          <a:solidFill>
                            <a:srgbClr val="000000"/>
                          </a:solidFill>
                          <a:effectLst/>
                          <a:latin typeface="Arial" panose="020B0604020202020204" pitchFamily="34" charset="0"/>
                          <a:cs typeface="Arial" panose="020B0604020202020204" pitchFamily="34" charset="0"/>
                        </a:rPr>
                        <a:t>14 093,20</a:t>
                      </a:r>
                      <a:endParaRPr lang="ru-RU" sz="800" b="0" i="0" u="none" strike="noStrike">
                        <a:solidFill>
                          <a:srgbClr val="000000"/>
                        </a:solidFill>
                        <a:effectLst/>
                        <a:latin typeface="Arial" panose="020B0604020202020204" pitchFamily="34" charset="0"/>
                      </a:endParaRPr>
                    </a:p>
                  </a:txBody>
                  <a:tcPr marL="9525" marR="9525" marT="9525" marB="0" anchor="ctr"/>
                </a:tc>
                <a:tc>
                  <a:txBody>
                    <a:bodyPr/>
                    <a:lstStyle/>
                    <a:p>
                      <a:pPr algn="r" fontAlgn="ctr"/>
                      <a:r>
                        <a:rPr lang="ru-RU" sz="800" b="0" i="0" u="none" strike="noStrike" dirty="0">
                          <a:solidFill>
                            <a:srgbClr val="000000"/>
                          </a:solidFill>
                          <a:effectLst/>
                          <a:latin typeface="Arial" panose="020B0604020202020204" pitchFamily="34" charset="0"/>
                          <a:cs typeface="Arial" panose="020B0604020202020204" pitchFamily="34" charset="0"/>
                        </a:rPr>
                        <a:t>14 306,06</a:t>
                      </a:r>
                      <a:endParaRPr lang="ru-RU" sz="800" b="0" i="0" u="none" strike="noStrike" dirty="0">
                        <a:solidFill>
                          <a:srgbClr val="000000"/>
                        </a:solidFill>
                        <a:effectLst/>
                        <a:latin typeface="Arial" panose="020B0604020202020204" pitchFamily="34" charset="0"/>
                      </a:endParaRPr>
                    </a:p>
                  </a:txBody>
                  <a:tcPr marL="9525" marR="9525" marT="9525" marB="0" anchor="ctr"/>
                </a:tc>
                <a:extLst>
                  <a:ext uri="{0D108BD9-81ED-4DB2-BD59-A6C34878D82A}">
                    <a16:rowId xmlns:a16="http://schemas.microsoft.com/office/drawing/2014/main" val="1893767417"/>
                  </a:ext>
                </a:extLst>
              </a:tr>
              <a:tr h="360026">
                <a:tc>
                  <a:txBody>
                    <a:bodyPr/>
                    <a:lstStyle/>
                    <a:p>
                      <a:pPr algn="l" fontAlgn="ctr"/>
                      <a:r>
                        <a:rPr lang="ru-RU" sz="800" b="0" i="0" u="none" strike="noStrike" dirty="0">
                          <a:solidFill>
                            <a:srgbClr val="000000"/>
                          </a:solidFill>
                          <a:effectLst/>
                          <a:latin typeface="Arial" panose="020B0604020202020204" pitchFamily="34" charset="0"/>
                          <a:cs typeface="Arial" panose="020B0604020202020204" pitchFamily="34" charset="0"/>
                        </a:rPr>
                        <a:t> Инвестиции в основной капитал малых предприятий, микропредприятий</a:t>
                      </a:r>
                      <a:endParaRPr lang="ru-RU" sz="800" b="0" i="0" u="none" strike="noStrike" dirty="0">
                        <a:solidFill>
                          <a:srgbClr val="000000"/>
                        </a:solidFill>
                        <a:effectLst/>
                        <a:latin typeface="Arial" panose="020B0604020202020204" pitchFamily="34" charset="0"/>
                      </a:endParaRPr>
                    </a:p>
                  </a:txBody>
                  <a:tcPr marL="9525" marR="9525" marT="9525" marB="0" anchor="ctr"/>
                </a:tc>
                <a:tc>
                  <a:txBody>
                    <a:bodyPr/>
                    <a:lstStyle/>
                    <a:p>
                      <a:pPr algn="ctr" fontAlgn="ctr"/>
                      <a:r>
                        <a:rPr lang="ru-RU" sz="800" b="0" i="0" u="none" strike="noStrike">
                          <a:solidFill>
                            <a:srgbClr val="000000"/>
                          </a:solidFill>
                          <a:effectLst/>
                          <a:latin typeface="Arial" panose="020B0604020202020204" pitchFamily="34" charset="0"/>
                          <a:cs typeface="Arial" panose="020B0604020202020204" pitchFamily="34" charset="0"/>
                        </a:rPr>
                        <a:t>млн.рублей</a:t>
                      </a:r>
                      <a:endParaRPr lang="ru-RU" sz="800" b="0" i="0" u="none" strike="noStrike">
                        <a:solidFill>
                          <a:srgbClr val="000000"/>
                        </a:solidFill>
                        <a:effectLst/>
                        <a:latin typeface="Arial" panose="020B0604020202020204" pitchFamily="34" charset="0"/>
                      </a:endParaRPr>
                    </a:p>
                  </a:txBody>
                  <a:tcPr marL="9525" marR="9525" marT="9525" marB="0" anchor="ctr"/>
                </a:tc>
                <a:tc>
                  <a:txBody>
                    <a:bodyPr/>
                    <a:lstStyle/>
                    <a:p>
                      <a:pPr algn="r" fontAlgn="ctr"/>
                      <a:r>
                        <a:rPr lang="ru-RU" sz="800" b="0" i="0" u="none" strike="noStrike">
                          <a:solidFill>
                            <a:srgbClr val="000000"/>
                          </a:solidFill>
                          <a:effectLst/>
                          <a:latin typeface="Arial" panose="020B0604020202020204" pitchFamily="34" charset="0"/>
                          <a:cs typeface="Arial" panose="020B0604020202020204" pitchFamily="34" charset="0"/>
                        </a:rPr>
                        <a:t>4 323,74</a:t>
                      </a:r>
                      <a:endParaRPr lang="ru-RU" sz="800" b="0" i="0" u="none" strike="noStrike">
                        <a:solidFill>
                          <a:srgbClr val="000000"/>
                        </a:solidFill>
                        <a:effectLst/>
                        <a:latin typeface="Arial" panose="020B0604020202020204" pitchFamily="34" charset="0"/>
                      </a:endParaRPr>
                    </a:p>
                  </a:txBody>
                  <a:tcPr marL="9525" marR="9525" marT="9525" marB="0" anchor="ctr"/>
                </a:tc>
                <a:tc>
                  <a:txBody>
                    <a:bodyPr/>
                    <a:lstStyle/>
                    <a:p>
                      <a:pPr algn="r" fontAlgn="ctr"/>
                      <a:r>
                        <a:rPr lang="ru-RU" sz="800" b="0" i="0" u="none" strike="noStrike">
                          <a:solidFill>
                            <a:srgbClr val="000000"/>
                          </a:solidFill>
                          <a:effectLst/>
                          <a:latin typeface="Arial" panose="020B0604020202020204" pitchFamily="34" charset="0"/>
                          <a:cs typeface="Arial" panose="020B0604020202020204" pitchFamily="34" charset="0"/>
                        </a:rPr>
                        <a:t>3 105,60</a:t>
                      </a:r>
                      <a:endParaRPr lang="ru-RU" sz="800" b="0" i="0" u="none" strike="noStrike">
                        <a:solidFill>
                          <a:srgbClr val="000000"/>
                        </a:solidFill>
                        <a:effectLst/>
                        <a:latin typeface="Arial" panose="020B0604020202020204" pitchFamily="34" charset="0"/>
                      </a:endParaRPr>
                    </a:p>
                  </a:txBody>
                  <a:tcPr marL="9525" marR="9525" marT="9525" marB="0" anchor="ctr"/>
                </a:tc>
                <a:tc>
                  <a:txBody>
                    <a:bodyPr/>
                    <a:lstStyle/>
                    <a:p>
                      <a:pPr algn="r" fontAlgn="ctr"/>
                      <a:r>
                        <a:rPr lang="ru-RU" sz="800" b="0" i="0" u="none" strike="noStrike">
                          <a:solidFill>
                            <a:srgbClr val="000000"/>
                          </a:solidFill>
                          <a:effectLst/>
                          <a:latin typeface="Arial" panose="020B0604020202020204" pitchFamily="34" charset="0"/>
                          <a:cs typeface="Arial" panose="020B0604020202020204" pitchFamily="34" charset="0"/>
                        </a:rPr>
                        <a:t>1 592,29</a:t>
                      </a:r>
                      <a:endParaRPr lang="ru-RU" sz="800" b="0" i="0" u="none" strike="noStrike">
                        <a:solidFill>
                          <a:srgbClr val="000000"/>
                        </a:solidFill>
                        <a:effectLst/>
                        <a:latin typeface="Arial" panose="020B0604020202020204" pitchFamily="34" charset="0"/>
                      </a:endParaRPr>
                    </a:p>
                  </a:txBody>
                  <a:tcPr marL="9525" marR="9525" marT="9525" marB="0" anchor="ctr"/>
                </a:tc>
                <a:tc>
                  <a:txBody>
                    <a:bodyPr/>
                    <a:lstStyle/>
                    <a:p>
                      <a:pPr algn="r" fontAlgn="ctr"/>
                      <a:r>
                        <a:rPr lang="ru-RU" sz="800" b="0" i="0" u="none" strike="noStrike">
                          <a:solidFill>
                            <a:srgbClr val="000000"/>
                          </a:solidFill>
                          <a:effectLst/>
                          <a:latin typeface="Arial" panose="020B0604020202020204" pitchFamily="34" charset="0"/>
                          <a:cs typeface="Arial" panose="020B0604020202020204" pitchFamily="34" charset="0"/>
                        </a:rPr>
                        <a:t>1 711,71</a:t>
                      </a:r>
                      <a:endParaRPr lang="ru-RU" sz="800" b="0" i="0" u="none" strike="noStrike">
                        <a:solidFill>
                          <a:srgbClr val="000000"/>
                        </a:solidFill>
                        <a:effectLst/>
                        <a:latin typeface="Arial" panose="020B0604020202020204" pitchFamily="34" charset="0"/>
                      </a:endParaRPr>
                    </a:p>
                  </a:txBody>
                  <a:tcPr marL="9525" marR="9525" marT="9525" marB="0" anchor="ctr"/>
                </a:tc>
                <a:tc>
                  <a:txBody>
                    <a:bodyPr/>
                    <a:lstStyle/>
                    <a:p>
                      <a:pPr algn="r" fontAlgn="ctr"/>
                      <a:r>
                        <a:rPr lang="ru-RU" sz="800" b="0" i="0" u="none" strike="noStrike">
                          <a:solidFill>
                            <a:srgbClr val="000000"/>
                          </a:solidFill>
                          <a:effectLst/>
                          <a:latin typeface="Arial" panose="020B0604020202020204" pitchFamily="34" charset="0"/>
                          <a:cs typeface="Arial" panose="020B0604020202020204" pitchFamily="34" charset="0"/>
                        </a:rPr>
                        <a:t>1 719,67</a:t>
                      </a:r>
                      <a:endParaRPr lang="ru-RU" sz="800" b="0" i="0" u="none" strike="noStrike">
                        <a:solidFill>
                          <a:srgbClr val="000000"/>
                        </a:solidFill>
                        <a:effectLst/>
                        <a:latin typeface="Arial" panose="020B0604020202020204" pitchFamily="34" charset="0"/>
                      </a:endParaRPr>
                    </a:p>
                  </a:txBody>
                  <a:tcPr marL="9525" marR="9525" marT="9525" marB="0" anchor="ctr"/>
                </a:tc>
                <a:tc>
                  <a:txBody>
                    <a:bodyPr/>
                    <a:lstStyle/>
                    <a:p>
                      <a:pPr algn="r" fontAlgn="ctr"/>
                      <a:r>
                        <a:rPr lang="ru-RU" sz="800" b="0" i="0" u="none" strike="noStrike">
                          <a:solidFill>
                            <a:srgbClr val="000000"/>
                          </a:solidFill>
                          <a:effectLst/>
                          <a:latin typeface="Arial" panose="020B0604020202020204" pitchFamily="34" charset="0"/>
                          <a:cs typeface="Arial" panose="020B0604020202020204" pitchFamily="34" charset="0"/>
                        </a:rPr>
                        <a:t>1 831,45</a:t>
                      </a:r>
                      <a:endParaRPr lang="ru-RU" sz="800" b="0" i="0" u="none" strike="noStrike">
                        <a:solidFill>
                          <a:srgbClr val="000000"/>
                        </a:solidFill>
                        <a:effectLst/>
                        <a:latin typeface="Arial" panose="020B0604020202020204" pitchFamily="34" charset="0"/>
                      </a:endParaRPr>
                    </a:p>
                  </a:txBody>
                  <a:tcPr marL="9525" marR="9525" marT="9525" marB="0" anchor="ctr"/>
                </a:tc>
                <a:tc>
                  <a:txBody>
                    <a:bodyPr/>
                    <a:lstStyle/>
                    <a:p>
                      <a:pPr algn="r" fontAlgn="ctr"/>
                      <a:r>
                        <a:rPr lang="ru-RU" sz="800" b="0" i="0" u="none" strike="noStrike">
                          <a:solidFill>
                            <a:srgbClr val="000000"/>
                          </a:solidFill>
                          <a:effectLst/>
                          <a:latin typeface="Arial" panose="020B0604020202020204" pitchFamily="34" charset="0"/>
                          <a:cs typeface="Arial" panose="020B0604020202020204" pitchFamily="34" charset="0"/>
                        </a:rPr>
                        <a:t>1 957,82</a:t>
                      </a:r>
                      <a:endParaRPr lang="ru-RU" sz="800" b="0" i="0" u="none" strike="noStrike">
                        <a:solidFill>
                          <a:srgbClr val="000000"/>
                        </a:solidFill>
                        <a:effectLst/>
                        <a:latin typeface="Arial" panose="020B0604020202020204" pitchFamily="34" charset="0"/>
                      </a:endParaRPr>
                    </a:p>
                  </a:txBody>
                  <a:tcPr marL="9525" marR="9525" marT="9525" marB="0" anchor="ctr"/>
                </a:tc>
                <a:tc>
                  <a:txBody>
                    <a:bodyPr/>
                    <a:lstStyle/>
                    <a:p>
                      <a:pPr algn="r" fontAlgn="ctr"/>
                      <a:r>
                        <a:rPr lang="ru-RU" sz="800" b="0" i="0" u="none" strike="noStrike">
                          <a:solidFill>
                            <a:srgbClr val="000000"/>
                          </a:solidFill>
                          <a:effectLst/>
                          <a:latin typeface="Arial" panose="020B0604020202020204" pitchFamily="34" charset="0"/>
                          <a:cs typeface="Arial" panose="020B0604020202020204" pitchFamily="34" charset="0"/>
                        </a:rPr>
                        <a:t>2 069,42</a:t>
                      </a:r>
                      <a:endParaRPr lang="ru-RU" sz="800" b="0" i="0" u="none" strike="noStrike">
                        <a:solidFill>
                          <a:srgbClr val="000000"/>
                        </a:solidFill>
                        <a:effectLst/>
                        <a:latin typeface="Arial" panose="020B0604020202020204" pitchFamily="34" charset="0"/>
                      </a:endParaRPr>
                    </a:p>
                  </a:txBody>
                  <a:tcPr marL="9525" marR="9525" marT="9525" marB="0" anchor="ctr"/>
                </a:tc>
                <a:tc>
                  <a:txBody>
                    <a:bodyPr/>
                    <a:lstStyle/>
                    <a:p>
                      <a:pPr algn="r" fontAlgn="ctr"/>
                      <a:r>
                        <a:rPr lang="ru-RU" sz="800" b="0" i="0" u="none" strike="noStrike" dirty="0">
                          <a:solidFill>
                            <a:srgbClr val="000000"/>
                          </a:solidFill>
                          <a:effectLst/>
                          <a:latin typeface="Arial" panose="020B0604020202020204" pitchFamily="34" charset="0"/>
                          <a:cs typeface="Arial" panose="020B0604020202020204" pitchFamily="34" charset="0"/>
                        </a:rPr>
                        <a:t>2 201,86</a:t>
                      </a:r>
                      <a:endParaRPr lang="ru-RU" sz="800" b="0" i="0" u="none" strike="noStrike" dirty="0">
                        <a:solidFill>
                          <a:srgbClr val="000000"/>
                        </a:solidFill>
                        <a:effectLst/>
                        <a:latin typeface="Arial" panose="020B0604020202020204" pitchFamily="34" charset="0"/>
                      </a:endParaRPr>
                    </a:p>
                  </a:txBody>
                  <a:tcPr marL="9525" marR="9525" marT="9525" marB="0" anchor="ctr"/>
                </a:tc>
                <a:extLst>
                  <a:ext uri="{0D108BD9-81ED-4DB2-BD59-A6C34878D82A}">
                    <a16:rowId xmlns:a16="http://schemas.microsoft.com/office/drawing/2014/main" val="3815124970"/>
                  </a:ext>
                </a:extLst>
              </a:tr>
              <a:tr h="171469">
                <a:tc>
                  <a:txBody>
                    <a:bodyPr/>
                    <a:lstStyle/>
                    <a:p>
                      <a:pPr algn="l" fontAlgn="ctr"/>
                      <a:r>
                        <a:rPr lang="ru-RU" sz="800" b="1" i="0" u="none" strike="noStrike" dirty="0">
                          <a:solidFill>
                            <a:srgbClr val="000000"/>
                          </a:solidFill>
                          <a:effectLst/>
                          <a:latin typeface="Arial" panose="020B0604020202020204" pitchFamily="34" charset="0"/>
                          <a:cs typeface="Arial" panose="020B0604020202020204" pitchFamily="34" charset="0"/>
                        </a:rPr>
                        <a:t>7. Торговля и услуги</a:t>
                      </a:r>
                      <a:endParaRPr lang="ru-RU" sz="800" b="1" i="0" u="none" strike="noStrike" dirty="0">
                        <a:solidFill>
                          <a:srgbClr val="000000"/>
                        </a:solidFill>
                        <a:effectLst/>
                        <a:latin typeface="Arial" panose="020B0604020202020204" pitchFamily="34" charset="0"/>
                      </a:endParaRPr>
                    </a:p>
                  </a:txBody>
                  <a:tcPr marL="9525" marR="9525" marT="9525" marB="0" anchor="ctr"/>
                </a:tc>
                <a:tc>
                  <a:txBody>
                    <a:bodyPr/>
                    <a:lstStyle/>
                    <a:p>
                      <a:pPr algn="ctr" fontAlgn="ctr"/>
                      <a:r>
                        <a:rPr lang="ru-RU" sz="800" b="0" i="0" u="none" strike="noStrike">
                          <a:solidFill>
                            <a:srgbClr val="000000"/>
                          </a:solidFill>
                          <a:effectLst/>
                          <a:latin typeface="Arial" panose="020B0604020202020204" pitchFamily="34" charset="0"/>
                          <a:cs typeface="Arial" panose="020B0604020202020204" pitchFamily="34" charset="0"/>
                        </a:rPr>
                        <a:t> </a:t>
                      </a:r>
                      <a:endParaRPr lang="ru-RU" sz="800" b="0" i="0" u="none" strike="noStrike">
                        <a:solidFill>
                          <a:srgbClr val="000000"/>
                        </a:solidFill>
                        <a:effectLst/>
                        <a:latin typeface="Arial" panose="020B0604020202020204" pitchFamily="34" charset="0"/>
                      </a:endParaRPr>
                    </a:p>
                  </a:txBody>
                  <a:tcPr marL="9525" marR="9525" marT="9525" marB="0" anchor="ctr"/>
                </a:tc>
                <a:tc>
                  <a:txBody>
                    <a:bodyPr/>
                    <a:lstStyle/>
                    <a:p>
                      <a:pPr algn="r" fontAlgn="ctr"/>
                      <a:r>
                        <a:rPr lang="ru-RU" sz="800" b="0" i="0" u="none" strike="noStrike">
                          <a:solidFill>
                            <a:srgbClr val="000000"/>
                          </a:solidFill>
                          <a:effectLst/>
                          <a:latin typeface="Arial" panose="020B0604020202020204" pitchFamily="34" charset="0"/>
                          <a:cs typeface="Arial" panose="020B0604020202020204" pitchFamily="34" charset="0"/>
                        </a:rPr>
                        <a:t> </a:t>
                      </a:r>
                      <a:endParaRPr lang="ru-RU" sz="800" b="0" i="0" u="none" strike="noStrike">
                        <a:solidFill>
                          <a:srgbClr val="000000"/>
                        </a:solidFill>
                        <a:effectLst/>
                        <a:latin typeface="Arial" panose="020B0604020202020204" pitchFamily="34" charset="0"/>
                      </a:endParaRPr>
                    </a:p>
                  </a:txBody>
                  <a:tcPr marL="9525" marR="9525" marT="9525" marB="0" anchor="ctr"/>
                </a:tc>
                <a:tc>
                  <a:txBody>
                    <a:bodyPr/>
                    <a:lstStyle/>
                    <a:p>
                      <a:pPr algn="r" fontAlgn="ctr"/>
                      <a:r>
                        <a:rPr lang="ru-RU" sz="800" b="0" i="0" u="none" strike="noStrike">
                          <a:solidFill>
                            <a:srgbClr val="000000"/>
                          </a:solidFill>
                          <a:effectLst/>
                          <a:latin typeface="Arial" panose="020B0604020202020204" pitchFamily="34" charset="0"/>
                          <a:cs typeface="Arial" panose="020B0604020202020204" pitchFamily="34" charset="0"/>
                        </a:rPr>
                        <a:t> </a:t>
                      </a:r>
                      <a:endParaRPr lang="ru-RU" sz="800" b="0" i="0" u="none" strike="noStrike">
                        <a:solidFill>
                          <a:srgbClr val="000000"/>
                        </a:solidFill>
                        <a:effectLst/>
                        <a:latin typeface="Arial" panose="020B0604020202020204" pitchFamily="34" charset="0"/>
                      </a:endParaRPr>
                    </a:p>
                  </a:txBody>
                  <a:tcPr marL="9525" marR="9525" marT="9525" marB="0" anchor="ctr"/>
                </a:tc>
                <a:tc>
                  <a:txBody>
                    <a:bodyPr/>
                    <a:lstStyle/>
                    <a:p>
                      <a:pPr algn="r" fontAlgn="ctr"/>
                      <a:r>
                        <a:rPr lang="ru-RU" sz="800" b="0" i="0" u="none" strike="noStrike">
                          <a:solidFill>
                            <a:srgbClr val="000000"/>
                          </a:solidFill>
                          <a:effectLst/>
                          <a:latin typeface="Arial" panose="020B0604020202020204" pitchFamily="34" charset="0"/>
                          <a:cs typeface="Arial" panose="020B0604020202020204" pitchFamily="34" charset="0"/>
                        </a:rPr>
                        <a:t> </a:t>
                      </a:r>
                      <a:endParaRPr lang="ru-RU" sz="800" b="0" i="0" u="none" strike="noStrike">
                        <a:solidFill>
                          <a:srgbClr val="000000"/>
                        </a:solidFill>
                        <a:effectLst/>
                        <a:latin typeface="Arial" panose="020B0604020202020204" pitchFamily="34" charset="0"/>
                      </a:endParaRPr>
                    </a:p>
                  </a:txBody>
                  <a:tcPr marL="9525" marR="9525" marT="9525" marB="0" anchor="ctr"/>
                </a:tc>
                <a:tc>
                  <a:txBody>
                    <a:bodyPr/>
                    <a:lstStyle/>
                    <a:p>
                      <a:pPr algn="r" fontAlgn="ctr"/>
                      <a:r>
                        <a:rPr lang="ru-RU" sz="800" b="0" i="0" u="none" strike="noStrike">
                          <a:solidFill>
                            <a:srgbClr val="000000"/>
                          </a:solidFill>
                          <a:effectLst/>
                          <a:latin typeface="Arial" panose="020B0604020202020204" pitchFamily="34" charset="0"/>
                          <a:cs typeface="Arial" panose="020B0604020202020204" pitchFamily="34" charset="0"/>
                        </a:rPr>
                        <a:t> </a:t>
                      </a:r>
                      <a:endParaRPr lang="ru-RU" sz="800" b="0" i="0" u="none" strike="noStrike">
                        <a:solidFill>
                          <a:srgbClr val="000000"/>
                        </a:solidFill>
                        <a:effectLst/>
                        <a:latin typeface="Arial" panose="020B0604020202020204" pitchFamily="34" charset="0"/>
                      </a:endParaRPr>
                    </a:p>
                  </a:txBody>
                  <a:tcPr marL="9525" marR="9525" marT="9525" marB="0" anchor="ctr"/>
                </a:tc>
                <a:tc>
                  <a:txBody>
                    <a:bodyPr/>
                    <a:lstStyle/>
                    <a:p>
                      <a:pPr algn="r" fontAlgn="ctr"/>
                      <a:r>
                        <a:rPr lang="ru-RU" sz="800" b="0" i="0" u="none" strike="noStrike">
                          <a:solidFill>
                            <a:srgbClr val="000000"/>
                          </a:solidFill>
                          <a:effectLst/>
                          <a:latin typeface="Arial" panose="020B0604020202020204" pitchFamily="34" charset="0"/>
                          <a:cs typeface="Arial" panose="020B0604020202020204" pitchFamily="34" charset="0"/>
                        </a:rPr>
                        <a:t> </a:t>
                      </a:r>
                      <a:endParaRPr lang="ru-RU" sz="800" b="0" i="0" u="none" strike="noStrike">
                        <a:solidFill>
                          <a:srgbClr val="000000"/>
                        </a:solidFill>
                        <a:effectLst/>
                        <a:latin typeface="Arial" panose="020B0604020202020204" pitchFamily="34" charset="0"/>
                      </a:endParaRPr>
                    </a:p>
                  </a:txBody>
                  <a:tcPr marL="9525" marR="9525" marT="9525" marB="0" anchor="ctr"/>
                </a:tc>
                <a:tc>
                  <a:txBody>
                    <a:bodyPr/>
                    <a:lstStyle/>
                    <a:p>
                      <a:pPr algn="r" fontAlgn="ctr"/>
                      <a:r>
                        <a:rPr lang="ru-RU" sz="800" b="0" i="0" u="none" strike="noStrike">
                          <a:solidFill>
                            <a:srgbClr val="000000"/>
                          </a:solidFill>
                          <a:effectLst/>
                          <a:latin typeface="Arial" panose="020B0604020202020204" pitchFamily="34" charset="0"/>
                          <a:cs typeface="Arial" panose="020B0604020202020204" pitchFamily="34" charset="0"/>
                        </a:rPr>
                        <a:t> </a:t>
                      </a:r>
                      <a:endParaRPr lang="ru-RU" sz="800" b="0" i="0" u="none" strike="noStrike">
                        <a:solidFill>
                          <a:srgbClr val="000000"/>
                        </a:solidFill>
                        <a:effectLst/>
                        <a:latin typeface="Arial" panose="020B0604020202020204" pitchFamily="34" charset="0"/>
                      </a:endParaRPr>
                    </a:p>
                  </a:txBody>
                  <a:tcPr marL="9525" marR="9525" marT="9525" marB="0" anchor="ctr"/>
                </a:tc>
                <a:tc>
                  <a:txBody>
                    <a:bodyPr/>
                    <a:lstStyle/>
                    <a:p>
                      <a:pPr algn="r" fontAlgn="ctr"/>
                      <a:r>
                        <a:rPr lang="ru-RU" sz="800" b="0" i="0" u="none" strike="noStrike">
                          <a:solidFill>
                            <a:srgbClr val="000000"/>
                          </a:solidFill>
                          <a:effectLst/>
                          <a:latin typeface="Arial" panose="020B0604020202020204" pitchFamily="34" charset="0"/>
                          <a:cs typeface="Arial" panose="020B0604020202020204" pitchFamily="34" charset="0"/>
                        </a:rPr>
                        <a:t> </a:t>
                      </a:r>
                      <a:endParaRPr lang="ru-RU" sz="800" b="0" i="0" u="none" strike="noStrike">
                        <a:solidFill>
                          <a:srgbClr val="000000"/>
                        </a:solidFill>
                        <a:effectLst/>
                        <a:latin typeface="Arial" panose="020B0604020202020204" pitchFamily="34" charset="0"/>
                      </a:endParaRPr>
                    </a:p>
                  </a:txBody>
                  <a:tcPr marL="9525" marR="9525" marT="9525" marB="0" anchor="ctr"/>
                </a:tc>
                <a:tc>
                  <a:txBody>
                    <a:bodyPr/>
                    <a:lstStyle/>
                    <a:p>
                      <a:pPr algn="r" fontAlgn="ctr"/>
                      <a:r>
                        <a:rPr lang="ru-RU" sz="800" b="0" i="0" u="none" strike="noStrike">
                          <a:solidFill>
                            <a:srgbClr val="000000"/>
                          </a:solidFill>
                          <a:effectLst/>
                          <a:latin typeface="Arial" panose="020B0604020202020204" pitchFamily="34" charset="0"/>
                          <a:cs typeface="Arial" panose="020B0604020202020204" pitchFamily="34" charset="0"/>
                        </a:rPr>
                        <a:t> </a:t>
                      </a:r>
                      <a:endParaRPr lang="ru-RU" sz="800" b="0" i="0" u="none" strike="noStrike">
                        <a:solidFill>
                          <a:srgbClr val="000000"/>
                        </a:solidFill>
                        <a:effectLst/>
                        <a:latin typeface="Arial" panose="020B0604020202020204" pitchFamily="34" charset="0"/>
                      </a:endParaRPr>
                    </a:p>
                  </a:txBody>
                  <a:tcPr marL="9525" marR="9525" marT="9525" marB="0" anchor="ctr"/>
                </a:tc>
                <a:tc>
                  <a:txBody>
                    <a:bodyPr/>
                    <a:lstStyle/>
                    <a:p>
                      <a:pPr algn="r" fontAlgn="ctr"/>
                      <a:r>
                        <a:rPr lang="ru-RU" sz="800" b="0" i="0" u="none" strike="noStrike" dirty="0">
                          <a:solidFill>
                            <a:srgbClr val="000000"/>
                          </a:solidFill>
                          <a:effectLst/>
                          <a:latin typeface="Arial" panose="020B0604020202020204" pitchFamily="34" charset="0"/>
                          <a:cs typeface="Arial" panose="020B0604020202020204" pitchFamily="34" charset="0"/>
                        </a:rPr>
                        <a:t> </a:t>
                      </a:r>
                      <a:endParaRPr lang="ru-RU" sz="800" b="0" i="0" u="none" strike="noStrike" dirty="0">
                        <a:solidFill>
                          <a:srgbClr val="000000"/>
                        </a:solidFill>
                        <a:effectLst/>
                        <a:latin typeface="Arial" panose="020B0604020202020204" pitchFamily="34" charset="0"/>
                      </a:endParaRPr>
                    </a:p>
                  </a:txBody>
                  <a:tcPr marL="9525" marR="9525" marT="9525" marB="0" anchor="ctr"/>
                </a:tc>
                <a:extLst>
                  <a:ext uri="{0D108BD9-81ED-4DB2-BD59-A6C34878D82A}">
                    <a16:rowId xmlns:a16="http://schemas.microsoft.com/office/drawing/2014/main" val="3171988953"/>
                  </a:ext>
                </a:extLst>
              </a:tr>
              <a:tr h="289560">
                <a:tc>
                  <a:txBody>
                    <a:bodyPr/>
                    <a:lstStyle/>
                    <a:p>
                      <a:pPr algn="l" fontAlgn="ctr"/>
                      <a:r>
                        <a:rPr lang="ru-RU" sz="800" b="0" i="0" u="none" strike="noStrike" dirty="0">
                          <a:solidFill>
                            <a:srgbClr val="000000"/>
                          </a:solidFill>
                          <a:effectLst/>
                          <a:latin typeface="Arial" panose="020B0604020202020204" pitchFamily="34" charset="0"/>
                          <a:cs typeface="Arial" panose="020B0604020202020204" pitchFamily="34" charset="0"/>
                        </a:rPr>
                        <a:t>Площадь торговых объектов предприятий розничной торговли (на конец года)</a:t>
                      </a:r>
                      <a:endParaRPr lang="ru-RU" sz="800" b="0" i="0" u="none" strike="noStrike" dirty="0">
                        <a:solidFill>
                          <a:srgbClr val="000000"/>
                        </a:solidFill>
                        <a:effectLst/>
                        <a:latin typeface="Arial" panose="020B0604020202020204" pitchFamily="34" charset="0"/>
                      </a:endParaRPr>
                    </a:p>
                  </a:txBody>
                  <a:tcPr marL="9525" marR="9525" marT="9525" marB="0" anchor="ctr"/>
                </a:tc>
                <a:tc>
                  <a:txBody>
                    <a:bodyPr/>
                    <a:lstStyle/>
                    <a:p>
                      <a:pPr algn="ctr" fontAlgn="ctr"/>
                      <a:r>
                        <a:rPr lang="ru-RU" sz="800" b="0" i="0" u="none" strike="noStrike">
                          <a:solidFill>
                            <a:srgbClr val="000000"/>
                          </a:solidFill>
                          <a:effectLst/>
                          <a:latin typeface="Arial" panose="020B0604020202020204" pitchFamily="34" charset="0"/>
                          <a:cs typeface="Arial" panose="020B0604020202020204" pitchFamily="34" charset="0"/>
                        </a:rPr>
                        <a:t>тыс. кв. м</a:t>
                      </a:r>
                      <a:endParaRPr lang="ru-RU" sz="800" b="0" i="0" u="none" strike="noStrike">
                        <a:solidFill>
                          <a:srgbClr val="000000"/>
                        </a:solidFill>
                        <a:effectLst/>
                        <a:latin typeface="Arial" panose="020B0604020202020204" pitchFamily="34" charset="0"/>
                      </a:endParaRPr>
                    </a:p>
                  </a:txBody>
                  <a:tcPr marL="9525" marR="9525" marT="9525" marB="0" anchor="ctr"/>
                </a:tc>
                <a:tc>
                  <a:txBody>
                    <a:bodyPr/>
                    <a:lstStyle/>
                    <a:p>
                      <a:pPr algn="r" fontAlgn="ctr"/>
                      <a:r>
                        <a:rPr lang="ru-RU" sz="800" b="0" i="0" u="none" strike="noStrike">
                          <a:solidFill>
                            <a:srgbClr val="000000"/>
                          </a:solidFill>
                          <a:effectLst/>
                          <a:latin typeface="Arial" panose="020B0604020202020204" pitchFamily="34" charset="0"/>
                          <a:cs typeface="Arial" panose="020B0604020202020204" pitchFamily="34" charset="0"/>
                        </a:rPr>
                        <a:t>91,7</a:t>
                      </a:r>
                      <a:endParaRPr lang="ru-RU" sz="800" b="0" i="0" u="none" strike="noStrike">
                        <a:solidFill>
                          <a:srgbClr val="000000"/>
                        </a:solidFill>
                        <a:effectLst/>
                        <a:latin typeface="Arial" panose="020B0604020202020204" pitchFamily="34" charset="0"/>
                      </a:endParaRPr>
                    </a:p>
                  </a:txBody>
                  <a:tcPr marL="9525" marR="9525" marT="9525" marB="0" anchor="ctr"/>
                </a:tc>
                <a:tc>
                  <a:txBody>
                    <a:bodyPr/>
                    <a:lstStyle/>
                    <a:p>
                      <a:pPr algn="r" fontAlgn="ctr"/>
                      <a:r>
                        <a:rPr lang="ru-RU" sz="800" b="0" i="0" u="none" strike="noStrike">
                          <a:solidFill>
                            <a:srgbClr val="000000"/>
                          </a:solidFill>
                          <a:effectLst/>
                          <a:latin typeface="Arial" panose="020B0604020202020204" pitchFamily="34" charset="0"/>
                          <a:cs typeface="Arial" panose="020B0604020202020204" pitchFamily="34" charset="0"/>
                        </a:rPr>
                        <a:t>93,3</a:t>
                      </a:r>
                      <a:endParaRPr lang="ru-RU" sz="800" b="0" i="0" u="none" strike="noStrike">
                        <a:solidFill>
                          <a:srgbClr val="000000"/>
                        </a:solidFill>
                        <a:effectLst/>
                        <a:latin typeface="Arial" panose="020B0604020202020204" pitchFamily="34" charset="0"/>
                      </a:endParaRPr>
                    </a:p>
                  </a:txBody>
                  <a:tcPr marL="9525" marR="9525" marT="9525" marB="0" anchor="ctr"/>
                </a:tc>
                <a:tc>
                  <a:txBody>
                    <a:bodyPr/>
                    <a:lstStyle/>
                    <a:p>
                      <a:pPr algn="r" fontAlgn="ctr"/>
                      <a:r>
                        <a:rPr lang="ru-RU" sz="800" b="0" i="0" u="none" strike="noStrike">
                          <a:solidFill>
                            <a:srgbClr val="000000"/>
                          </a:solidFill>
                          <a:effectLst/>
                          <a:latin typeface="Arial" panose="020B0604020202020204" pitchFamily="34" charset="0"/>
                          <a:cs typeface="Arial" panose="020B0604020202020204" pitchFamily="34" charset="0"/>
                        </a:rPr>
                        <a:t>96,8</a:t>
                      </a:r>
                      <a:endParaRPr lang="ru-RU" sz="800" b="0" i="0" u="none" strike="noStrike">
                        <a:solidFill>
                          <a:srgbClr val="000000"/>
                        </a:solidFill>
                        <a:effectLst/>
                        <a:latin typeface="Arial" panose="020B0604020202020204" pitchFamily="34" charset="0"/>
                      </a:endParaRPr>
                    </a:p>
                  </a:txBody>
                  <a:tcPr marL="9525" marR="9525" marT="9525" marB="0" anchor="ctr"/>
                </a:tc>
                <a:tc>
                  <a:txBody>
                    <a:bodyPr/>
                    <a:lstStyle/>
                    <a:p>
                      <a:pPr algn="r" fontAlgn="ctr"/>
                      <a:r>
                        <a:rPr lang="ru-RU" sz="800" b="0" i="0" u="none" strike="noStrike">
                          <a:solidFill>
                            <a:srgbClr val="000000"/>
                          </a:solidFill>
                          <a:effectLst/>
                          <a:latin typeface="Arial" panose="020B0604020202020204" pitchFamily="34" charset="0"/>
                          <a:cs typeface="Arial" panose="020B0604020202020204" pitchFamily="34" charset="0"/>
                        </a:rPr>
                        <a:t>98,3</a:t>
                      </a:r>
                      <a:endParaRPr lang="ru-RU" sz="800" b="0" i="0" u="none" strike="noStrike">
                        <a:solidFill>
                          <a:srgbClr val="000000"/>
                        </a:solidFill>
                        <a:effectLst/>
                        <a:latin typeface="Arial" panose="020B0604020202020204" pitchFamily="34" charset="0"/>
                      </a:endParaRPr>
                    </a:p>
                  </a:txBody>
                  <a:tcPr marL="9525" marR="9525" marT="9525" marB="0" anchor="ctr"/>
                </a:tc>
                <a:tc>
                  <a:txBody>
                    <a:bodyPr/>
                    <a:lstStyle/>
                    <a:p>
                      <a:pPr algn="r" fontAlgn="ctr"/>
                      <a:r>
                        <a:rPr lang="ru-RU" sz="800" b="0" i="0" u="none" strike="noStrike">
                          <a:solidFill>
                            <a:srgbClr val="000000"/>
                          </a:solidFill>
                          <a:effectLst/>
                          <a:latin typeface="Arial" panose="020B0604020202020204" pitchFamily="34" charset="0"/>
                          <a:cs typeface="Arial" panose="020B0604020202020204" pitchFamily="34" charset="0"/>
                        </a:rPr>
                        <a:t>98,9</a:t>
                      </a:r>
                      <a:endParaRPr lang="ru-RU" sz="800" b="0" i="0" u="none" strike="noStrike">
                        <a:solidFill>
                          <a:srgbClr val="000000"/>
                        </a:solidFill>
                        <a:effectLst/>
                        <a:latin typeface="Arial" panose="020B0604020202020204" pitchFamily="34" charset="0"/>
                      </a:endParaRPr>
                    </a:p>
                  </a:txBody>
                  <a:tcPr marL="9525" marR="9525" marT="9525" marB="0" anchor="ctr"/>
                </a:tc>
                <a:tc>
                  <a:txBody>
                    <a:bodyPr/>
                    <a:lstStyle/>
                    <a:p>
                      <a:pPr algn="r" fontAlgn="ctr"/>
                      <a:r>
                        <a:rPr lang="ru-RU" sz="800" b="0" i="0" u="none" strike="noStrike">
                          <a:solidFill>
                            <a:srgbClr val="000000"/>
                          </a:solidFill>
                          <a:effectLst/>
                          <a:latin typeface="Arial" panose="020B0604020202020204" pitchFamily="34" charset="0"/>
                          <a:cs typeface="Arial" panose="020B0604020202020204" pitchFamily="34" charset="0"/>
                        </a:rPr>
                        <a:t>99,9</a:t>
                      </a:r>
                      <a:endParaRPr lang="ru-RU" sz="800" b="0" i="0" u="none" strike="noStrike">
                        <a:solidFill>
                          <a:srgbClr val="000000"/>
                        </a:solidFill>
                        <a:effectLst/>
                        <a:latin typeface="Arial" panose="020B0604020202020204" pitchFamily="34" charset="0"/>
                      </a:endParaRPr>
                    </a:p>
                  </a:txBody>
                  <a:tcPr marL="9525" marR="9525" marT="9525" marB="0" anchor="ctr"/>
                </a:tc>
                <a:tc>
                  <a:txBody>
                    <a:bodyPr/>
                    <a:lstStyle/>
                    <a:p>
                      <a:pPr algn="r" fontAlgn="ctr"/>
                      <a:r>
                        <a:rPr lang="ru-RU" sz="800" b="0" i="0" u="none" strike="noStrike">
                          <a:solidFill>
                            <a:srgbClr val="000000"/>
                          </a:solidFill>
                          <a:effectLst/>
                          <a:latin typeface="Arial" panose="020B0604020202020204" pitchFamily="34" charset="0"/>
                          <a:cs typeface="Arial" panose="020B0604020202020204" pitchFamily="34" charset="0"/>
                        </a:rPr>
                        <a:t>101,4</a:t>
                      </a:r>
                      <a:endParaRPr lang="ru-RU" sz="800" b="0" i="0" u="none" strike="noStrike">
                        <a:solidFill>
                          <a:srgbClr val="000000"/>
                        </a:solidFill>
                        <a:effectLst/>
                        <a:latin typeface="Arial" panose="020B0604020202020204" pitchFamily="34" charset="0"/>
                      </a:endParaRPr>
                    </a:p>
                  </a:txBody>
                  <a:tcPr marL="9525" marR="9525" marT="9525" marB="0" anchor="ctr"/>
                </a:tc>
                <a:tc>
                  <a:txBody>
                    <a:bodyPr/>
                    <a:lstStyle/>
                    <a:p>
                      <a:pPr algn="r" fontAlgn="ctr"/>
                      <a:r>
                        <a:rPr lang="ru-RU" sz="800" b="0" i="0" u="none" strike="noStrike">
                          <a:solidFill>
                            <a:srgbClr val="000000"/>
                          </a:solidFill>
                          <a:effectLst/>
                          <a:latin typeface="Arial" panose="020B0604020202020204" pitchFamily="34" charset="0"/>
                          <a:cs typeface="Arial" panose="020B0604020202020204" pitchFamily="34" charset="0"/>
                        </a:rPr>
                        <a:t>102,6</a:t>
                      </a:r>
                      <a:endParaRPr lang="ru-RU" sz="800" b="0" i="0" u="none" strike="noStrike">
                        <a:solidFill>
                          <a:srgbClr val="000000"/>
                        </a:solidFill>
                        <a:effectLst/>
                        <a:latin typeface="Arial" panose="020B0604020202020204" pitchFamily="34" charset="0"/>
                      </a:endParaRPr>
                    </a:p>
                  </a:txBody>
                  <a:tcPr marL="9525" marR="9525" marT="9525" marB="0" anchor="ctr"/>
                </a:tc>
                <a:tc>
                  <a:txBody>
                    <a:bodyPr/>
                    <a:lstStyle/>
                    <a:p>
                      <a:pPr algn="r" fontAlgn="ctr"/>
                      <a:r>
                        <a:rPr lang="ru-RU" sz="800" b="0" i="0" u="none" strike="noStrike" dirty="0">
                          <a:solidFill>
                            <a:srgbClr val="000000"/>
                          </a:solidFill>
                          <a:effectLst/>
                          <a:latin typeface="Arial" panose="020B0604020202020204" pitchFamily="34" charset="0"/>
                          <a:cs typeface="Arial" panose="020B0604020202020204" pitchFamily="34" charset="0"/>
                        </a:rPr>
                        <a:t>103,2</a:t>
                      </a:r>
                      <a:endParaRPr lang="ru-RU" sz="800" b="0" i="0" u="none" strike="noStrike" dirty="0">
                        <a:solidFill>
                          <a:srgbClr val="000000"/>
                        </a:solidFill>
                        <a:effectLst/>
                        <a:latin typeface="Arial" panose="020B0604020202020204" pitchFamily="34" charset="0"/>
                      </a:endParaRPr>
                    </a:p>
                  </a:txBody>
                  <a:tcPr marL="9525" marR="9525" marT="9525" marB="0" anchor="ctr"/>
                </a:tc>
                <a:extLst>
                  <a:ext uri="{0D108BD9-81ED-4DB2-BD59-A6C34878D82A}">
                    <a16:rowId xmlns:a16="http://schemas.microsoft.com/office/drawing/2014/main" val="2346891762"/>
                  </a:ext>
                </a:extLst>
              </a:tr>
              <a:tr h="228600">
                <a:tc>
                  <a:txBody>
                    <a:bodyPr/>
                    <a:lstStyle/>
                    <a:p>
                      <a:pPr algn="l" fontAlgn="ctr"/>
                      <a:r>
                        <a:rPr lang="ru-RU" sz="800" b="0" i="0" u="none" strike="noStrike" dirty="0">
                          <a:solidFill>
                            <a:srgbClr val="000000"/>
                          </a:solidFill>
                          <a:effectLst/>
                          <a:latin typeface="Arial" panose="020B0604020202020204" pitchFamily="34" charset="0"/>
                          <a:cs typeface="Arial" panose="020B0604020202020204" pitchFamily="34" charset="0"/>
                        </a:rPr>
                        <a:t>Обеспеченность населения площадью торговых объектов</a:t>
                      </a:r>
                      <a:endParaRPr lang="ru-RU" sz="800" b="0" i="0" u="none" strike="noStrike" dirty="0">
                        <a:solidFill>
                          <a:srgbClr val="000000"/>
                        </a:solidFill>
                        <a:effectLst/>
                        <a:latin typeface="Arial" panose="020B0604020202020204" pitchFamily="34" charset="0"/>
                      </a:endParaRPr>
                    </a:p>
                  </a:txBody>
                  <a:tcPr marL="9525" marR="9525" marT="9525" marB="0" anchor="ctr"/>
                </a:tc>
                <a:tc>
                  <a:txBody>
                    <a:bodyPr/>
                    <a:lstStyle/>
                    <a:p>
                      <a:pPr algn="ctr" fontAlgn="ctr"/>
                      <a:r>
                        <a:rPr lang="ru-RU" sz="800" b="0" i="0" u="none" strike="noStrike">
                          <a:solidFill>
                            <a:srgbClr val="000000"/>
                          </a:solidFill>
                          <a:effectLst/>
                          <a:latin typeface="Arial" panose="020B0604020202020204" pitchFamily="34" charset="0"/>
                          <a:cs typeface="Arial" panose="020B0604020202020204" pitchFamily="34" charset="0"/>
                        </a:rPr>
                        <a:t>кв.метров на 1000 чел.</a:t>
                      </a:r>
                      <a:endParaRPr lang="ru-RU" sz="800" b="0" i="0" u="none" strike="noStrike">
                        <a:solidFill>
                          <a:srgbClr val="000000"/>
                        </a:solidFill>
                        <a:effectLst/>
                        <a:latin typeface="Arial" panose="020B0604020202020204" pitchFamily="34" charset="0"/>
                      </a:endParaRPr>
                    </a:p>
                  </a:txBody>
                  <a:tcPr marL="9525" marR="9525" marT="9525" marB="0" anchor="ctr"/>
                </a:tc>
                <a:tc>
                  <a:txBody>
                    <a:bodyPr/>
                    <a:lstStyle/>
                    <a:p>
                      <a:pPr algn="r" fontAlgn="ctr"/>
                      <a:r>
                        <a:rPr lang="ru-RU" sz="800" b="0" i="0" u="none" strike="noStrike">
                          <a:solidFill>
                            <a:srgbClr val="000000"/>
                          </a:solidFill>
                          <a:effectLst/>
                          <a:latin typeface="Arial" panose="020B0604020202020204" pitchFamily="34" charset="0"/>
                          <a:cs typeface="Arial" panose="020B0604020202020204" pitchFamily="34" charset="0"/>
                        </a:rPr>
                        <a:t>784,4</a:t>
                      </a:r>
                      <a:endParaRPr lang="ru-RU" sz="800" b="0" i="0" u="none" strike="noStrike">
                        <a:solidFill>
                          <a:srgbClr val="000000"/>
                        </a:solidFill>
                        <a:effectLst/>
                        <a:latin typeface="Arial" panose="020B0604020202020204" pitchFamily="34" charset="0"/>
                      </a:endParaRPr>
                    </a:p>
                  </a:txBody>
                  <a:tcPr marL="9525" marR="9525" marT="9525" marB="0" anchor="ctr"/>
                </a:tc>
                <a:tc>
                  <a:txBody>
                    <a:bodyPr/>
                    <a:lstStyle/>
                    <a:p>
                      <a:pPr algn="r" fontAlgn="ctr"/>
                      <a:r>
                        <a:rPr lang="ru-RU" sz="800" b="0" i="0" u="none" strike="noStrike">
                          <a:solidFill>
                            <a:srgbClr val="000000"/>
                          </a:solidFill>
                          <a:effectLst/>
                          <a:latin typeface="Arial" panose="020B0604020202020204" pitchFamily="34" charset="0"/>
                          <a:cs typeface="Arial" panose="020B0604020202020204" pitchFamily="34" charset="0"/>
                        </a:rPr>
                        <a:t>783,8</a:t>
                      </a:r>
                      <a:endParaRPr lang="ru-RU" sz="800" b="0" i="0" u="none" strike="noStrike">
                        <a:solidFill>
                          <a:srgbClr val="000000"/>
                        </a:solidFill>
                        <a:effectLst/>
                        <a:latin typeface="Arial" panose="020B0604020202020204" pitchFamily="34" charset="0"/>
                      </a:endParaRPr>
                    </a:p>
                  </a:txBody>
                  <a:tcPr marL="9525" marR="9525" marT="9525" marB="0" anchor="ctr"/>
                </a:tc>
                <a:tc>
                  <a:txBody>
                    <a:bodyPr/>
                    <a:lstStyle/>
                    <a:p>
                      <a:pPr algn="r" fontAlgn="ctr"/>
                      <a:r>
                        <a:rPr lang="ru-RU" sz="800" b="0" i="0" u="none" strike="noStrike">
                          <a:solidFill>
                            <a:srgbClr val="000000"/>
                          </a:solidFill>
                          <a:effectLst/>
                          <a:latin typeface="Arial" panose="020B0604020202020204" pitchFamily="34" charset="0"/>
                          <a:cs typeface="Arial" panose="020B0604020202020204" pitchFamily="34" charset="0"/>
                        </a:rPr>
                        <a:t>808,9</a:t>
                      </a:r>
                      <a:endParaRPr lang="ru-RU" sz="800" b="0" i="0" u="none" strike="noStrike">
                        <a:solidFill>
                          <a:srgbClr val="000000"/>
                        </a:solidFill>
                        <a:effectLst/>
                        <a:latin typeface="Arial" panose="020B0604020202020204" pitchFamily="34" charset="0"/>
                      </a:endParaRPr>
                    </a:p>
                  </a:txBody>
                  <a:tcPr marL="9525" marR="9525" marT="9525" marB="0" anchor="ctr"/>
                </a:tc>
                <a:tc>
                  <a:txBody>
                    <a:bodyPr/>
                    <a:lstStyle/>
                    <a:p>
                      <a:pPr algn="r" fontAlgn="ctr"/>
                      <a:r>
                        <a:rPr lang="ru-RU" sz="800" b="0" i="0" u="none" strike="noStrike">
                          <a:solidFill>
                            <a:srgbClr val="000000"/>
                          </a:solidFill>
                          <a:effectLst/>
                          <a:latin typeface="Arial" panose="020B0604020202020204" pitchFamily="34" charset="0"/>
                          <a:cs typeface="Arial" panose="020B0604020202020204" pitchFamily="34" charset="0"/>
                        </a:rPr>
                        <a:t>823,7</a:t>
                      </a:r>
                      <a:endParaRPr lang="ru-RU" sz="800" b="0" i="0" u="none" strike="noStrike">
                        <a:solidFill>
                          <a:srgbClr val="000000"/>
                        </a:solidFill>
                        <a:effectLst/>
                        <a:latin typeface="Arial" panose="020B0604020202020204" pitchFamily="34" charset="0"/>
                      </a:endParaRPr>
                    </a:p>
                  </a:txBody>
                  <a:tcPr marL="9525" marR="9525" marT="9525" marB="0" anchor="ctr"/>
                </a:tc>
                <a:tc>
                  <a:txBody>
                    <a:bodyPr/>
                    <a:lstStyle/>
                    <a:p>
                      <a:pPr algn="r" fontAlgn="ctr"/>
                      <a:r>
                        <a:rPr lang="ru-RU" sz="800" b="0" i="0" u="none" strike="noStrike">
                          <a:solidFill>
                            <a:srgbClr val="000000"/>
                          </a:solidFill>
                          <a:effectLst/>
                          <a:latin typeface="Arial" panose="020B0604020202020204" pitchFamily="34" charset="0"/>
                          <a:cs typeface="Arial" panose="020B0604020202020204" pitchFamily="34" charset="0"/>
                        </a:rPr>
                        <a:t>828,4</a:t>
                      </a:r>
                      <a:endParaRPr lang="ru-RU" sz="800" b="0" i="0" u="none" strike="noStrike">
                        <a:solidFill>
                          <a:srgbClr val="000000"/>
                        </a:solidFill>
                        <a:effectLst/>
                        <a:latin typeface="Arial" panose="020B0604020202020204" pitchFamily="34" charset="0"/>
                      </a:endParaRPr>
                    </a:p>
                  </a:txBody>
                  <a:tcPr marL="9525" marR="9525" marT="9525" marB="0" anchor="ctr"/>
                </a:tc>
                <a:tc>
                  <a:txBody>
                    <a:bodyPr/>
                    <a:lstStyle/>
                    <a:p>
                      <a:pPr algn="r" fontAlgn="ctr"/>
                      <a:r>
                        <a:rPr lang="ru-RU" sz="800" b="0" i="0" u="none" strike="noStrike">
                          <a:solidFill>
                            <a:srgbClr val="000000"/>
                          </a:solidFill>
                          <a:effectLst/>
                          <a:latin typeface="Arial" panose="020B0604020202020204" pitchFamily="34" charset="0"/>
                          <a:cs typeface="Arial" panose="020B0604020202020204" pitchFamily="34" charset="0"/>
                        </a:rPr>
                        <a:t>832,4</a:t>
                      </a:r>
                      <a:endParaRPr lang="ru-RU" sz="800" b="0" i="0" u="none" strike="noStrike">
                        <a:solidFill>
                          <a:srgbClr val="000000"/>
                        </a:solidFill>
                        <a:effectLst/>
                        <a:latin typeface="Arial" panose="020B0604020202020204" pitchFamily="34" charset="0"/>
                      </a:endParaRPr>
                    </a:p>
                  </a:txBody>
                  <a:tcPr marL="9525" marR="9525" marT="9525" marB="0" anchor="ctr"/>
                </a:tc>
                <a:tc>
                  <a:txBody>
                    <a:bodyPr/>
                    <a:lstStyle/>
                    <a:p>
                      <a:pPr algn="r" fontAlgn="ctr"/>
                      <a:r>
                        <a:rPr lang="ru-RU" sz="800" b="0" i="0" u="none" strike="noStrike">
                          <a:solidFill>
                            <a:srgbClr val="000000"/>
                          </a:solidFill>
                          <a:effectLst/>
                          <a:latin typeface="Arial" panose="020B0604020202020204" pitchFamily="34" charset="0"/>
                          <a:cs typeface="Arial" panose="020B0604020202020204" pitchFamily="34" charset="0"/>
                        </a:rPr>
                        <a:t>843,7</a:t>
                      </a:r>
                      <a:endParaRPr lang="ru-RU" sz="800" b="0" i="0" u="none" strike="noStrike">
                        <a:solidFill>
                          <a:srgbClr val="000000"/>
                        </a:solidFill>
                        <a:effectLst/>
                        <a:latin typeface="Arial" panose="020B0604020202020204" pitchFamily="34" charset="0"/>
                      </a:endParaRPr>
                    </a:p>
                  </a:txBody>
                  <a:tcPr marL="9525" marR="9525" marT="9525" marB="0" anchor="ctr"/>
                </a:tc>
                <a:tc>
                  <a:txBody>
                    <a:bodyPr/>
                    <a:lstStyle/>
                    <a:p>
                      <a:pPr algn="r" fontAlgn="ctr"/>
                      <a:r>
                        <a:rPr lang="ru-RU" sz="800" b="0" i="0" u="none" strike="noStrike">
                          <a:solidFill>
                            <a:srgbClr val="000000"/>
                          </a:solidFill>
                          <a:effectLst/>
                          <a:latin typeface="Arial" panose="020B0604020202020204" pitchFamily="34" charset="0"/>
                          <a:cs typeface="Arial" panose="020B0604020202020204" pitchFamily="34" charset="0"/>
                        </a:rPr>
                        <a:t>848,9</a:t>
                      </a:r>
                      <a:endParaRPr lang="ru-RU" sz="800" b="0" i="0" u="none" strike="noStrike">
                        <a:solidFill>
                          <a:srgbClr val="000000"/>
                        </a:solidFill>
                        <a:effectLst/>
                        <a:latin typeface="Arial" panose="020B0604020202020204" pitchFamily="34" charset="0"/>
                      </a:endParaRPr>
                    </a:p>
                  </a:txBody>
                  <a:tcPr marL="9525" marR="9525" marT="9525" marB="0" anchor="ctr"/>
                </a:tc>
                <a:tc>
                  <a:txBody>
                    <a:bodyPr/>
                    <a:lstStyle/>
                    <a:p>
                      <a:pPr algn="r" fontAlgn="ctr"/>
                      <a:r>
                        <a:rPr lang="ru-RU" sz="800" b="0" i="0" u="none" strike="noStrike" dirty="0">
                          <a:solidFill>
                            <a:srgbClr val="000000"/>
                          </a:solidFill>
                          <a:effectLst/>
                          <a:latin typeface="Arial" panose="020B0604020202020204" pitchFamily="34" charset="0"/>
                          <a:cs typeface="Arial" panose="020B0604020202020204" pitchFamily="34" charset="0"/>
                        </a:rPr>
                        <a:t>851,9</a:t>
                      </a:r>
                      <a:endParaRPr lang="ru-RU" sz="800" b="0" i="0" u="none" strike="noStrike" dirty="0">
                        <a:solidFill>
                          <a:srgbClr val="000000"/>
                        </a:solidFill>
                        <a:effectLst/>
                        <a:latin typeface="Arial" panose="020B0604020202020204" pitchFamily="34" charset="0"/>
                      </a:endParaRPr>
                    </a:p>
                  </a:txBody>
                  <a:tcPr marL="9525" marR="9525" marT="9525" marB="0" anchor="ctr"/>
                </a:tc>
                <a:extLst>
                  <a:ext uri="{0D108BD9-81ED-4DB2-BD59-A6C34878D82A}">
                    <a16:rowId xmlns:a16="http://schemas.microsoft.com/office/drawing/2014/main" val="3127473807"/>
                  </a:ext>
                </a:extLst>
              </a:tr>
              <a:tr h="360026">
                <a:tc>
                  <a:txBody>
                    <a:bodyPr/>
                    <a:lstStyle/>
                    <a:p>
                      <a:pPr algn="l" fontAlgn="ctr"/>
                      <a:r>
                        <a:rPr lang="ru-RU" sz="800" b="0" i="0" u="none" strike="noStrike" dirty="0">
                          <a:solidFill>
                            <a:srgbClr val="000000"/>
                          </a:solidFill>
                          <a:effectLst/>
                          <a:latin typeface="Arial" panose="020B0604020202020204" pitchFamily="34" charset="0"/>
                          <a:cs typeface="Arial" panose="020B0604020202020204" pitchFamily="34" charset="0"/>
                        </a:rPr>
                        <a:t>Оборот розничной торговли по крупным и средним организациям (без организаций с численностью работающих менее 15 человек):</a:t>
                      </a:r>
                      <a:endParaRPr lang="ru-RU" sz="800" b="0" i="0" u="none" strike="noStrike" dirty="0">
                        <a:solidFill>
                          <a:srgbClr val="000000"/>
                        </a:solidFill>
                        <a:effectLst/>
                        <a:latin typeface="Arial" panose="020B0604020202020204" pitchFamily="34" charset="0"/>
                      </a:endParaRPr>
                    </a:p>
                  </a:txBody>
                  <a:tcPr marL="9525" marR="9525" marT="9525" marB="0" anchor="ctr"/>
                </a:tc>
                <a:tc>
                  <a:txBody>
                    <a:bodyPr/>
                    <a:lstStyle/>
                    <a:p>
                      <a:pPr algn="ctr" fontAlgn="ctr"/>
                      <a:r>
                        <a:rPr lang="ru-RU" sz="800" b="0" i="0" u="none" strike="noStrike">
                          <a:solidFill>
                            <a:srgbClr val="000000"/>
                          </a:solidFill>
                          <a:effectLst/>
                          <a:latin typeface="Arial" panose="020B0604020202020204" pitchFamily="34" charset="0"/>
                          <a:cs typeface="Arial" panose="020B0604020202020204" pitchFamily="34" charset="0"/>
                        </a:rPr>
                        <a:t> </a:t>
                      </a:r>
                      <a:endParaRPr lang="ru-RU" sz="800" b="0" i="0" u="none" strike="noStrike">
                        <a:solidFill>
                          <a:srgbClr val="000000"/>
                        </a:solidFill>
                        <a:effectLst/>
                        <a:latin typeface="Arial" panose="020B0604020202020204" pitchFamily="34" charset="0"/>
                      </a:endParaRPr>
                    </a:p>
                  </a:txBody>
                  <a:tcPr marL="9525" marR="9525" marT="9525" marB="0" anchor="ctr"/>
                </a:tc>
                <a:tc>
                  <a:txBody>
                    <a:bodyPr/>
                    <a:lstStyle/>
                    <a:p>
                      <a:pPr algn="r" fontAlgn="ctr"/>
                      <a:r>
                        <a:rPr lang="ru-RU" sz="800" b="0" i="0" u="none" strike="noStrike">
                          <a:solidFill>
                            <a:srgbClr val="000000"/>
                          </a:solidFill>
                          <a:effectLst/>
                          <a:latin typeface="Arial" panose="020B0604020202020204" pitchFamily="34" charset="0"/>
                          <a:cs typeface="Arial" panose="020B0604020202020204" pitchFamily="34" charset="0"/>
                        </a:rPr>
                        <a:t> </a:t>
                      </a:r>
                      <a:endParaRPr lang="ru-RU" sz="800" b="0" i="0" u="none" strike="noStrike">
                        <a:solidFill>
                          <a:srgbClr val="000000"/>
                        </a:solidFill>
                        <a:effectLst/>
                        <a:latin typeface="Arial" panose="020B0604020202020204" pitchFamily="34" charset="0"/>
                      </a:endParaRPr>
                    </a:p>
                  </a:txBody>
                  <a:tcPr marL="9525" marR="9525" marT="9525" marB="0" anchor="ctr"/>
                </a:tc>
                <a:tc>
                  <a:txBody>
                    <a:bodyPr/>
                    <a:lstStyle/>
                    <a:p>
                      <a:pPr algn="r" fontAlgn="ctr"/>
                      <a:r>
                        <a:rPr lang="ru-RU" sz="800" b="0" i="0" u="none" strike="noStrike">
                          <a:solidFill>
                            <a:srgbClr val="000000"/>
                          </a:solidFill>
                          <a:effectLst/>
                          <a:latin typeface="Arial" panose="020B0604020202020204" pitchFamily="34" charset="0"/>
                          <a:cs typeface="Arial" panose="020B0604020202020204" pitchFamily="34" charset="0"/>
                        </a:rPr>
                        <a:t> </a:t>
                      </a:r>
                      <a:endParaRPr lang="ru-RU" sz="800" b="0" i="0" u="none" strike="noStrike">
                        <a:solidFill>
                          <a:srgbClr val="000000"/>
                        </a:solidFill>
                        <a:effectLst/>
                        <a:latin typeface="Arial" panose="020B0604020202020204" pitchFamily="34" charset="0"/>
                      </a:endParaRPr>
                    </a:p>
                  </a:txBody>
                  <a:tcPr marL="9525" marR="9525" marT="9525" marB="0" anchor="ctr"/>
                </a:tc>
                <a:tc>
                  <a:txBody>
                    <a:bodyPr/>
                    <a:lstStyle/>
                    <a:p>
                      <a:pPr algn="r" fontAlgn="ctr"/>
                      <a:r>
                        <a:rPr lang="ru-RU" sz="800" b="0" i="0" u="none" strike="noStrike">
                          <a:solidFill>
                            <a:srgbClr val="000000"/>
                          </a:solidFill>
                          <a:effectLst/>
                          <a:latin typeface="Arial" panose="020B0604020202020204" pitchFamily="34" charset="0"/>
                          <a:cs typeface="Arial" panose="020B0604020202020204" pitchFamily="34" charset="0"/>
                        </a:rPr>
                        <a:t> </a:t>
                      </a:r>
                      <a:endParaRPr lang="ru-RU" sz="800" b="0" i="0" u="none" strike="noStrike">
                        <a:solidFill>
                          <a:srgbClr val="000000"/>
                        </a:solidFill>
                        <a:effectLst/>
                        <a:latin typeface="Arial" panose="020B0604020202020204" pitchFamily="34" charset="0"/>
                      </a:endParaRPr>
                    </a:p>
                  </a:txBody>
                  <a:tcPr marL="9525" marR="9525" marT="9525" marB="0" anchor="ctr"/>
                </a:tc>
                <a:tc>
                  <a:txBody>
                    <a:bodyPr/>
                    <a:lstStyle/>
                    <a:p>
                      <a:pPr algn="r" fontAlgn="ctr"/>
                      <a:r>
                        <a:rPr lang="ru-RU" sz="800" b="0" i="0" u="none" strike="noStrike">
                          <a:solidFill>
                            <a:srgbClr val="000000"/>
                          </a:solidFill>
                          <a:effectLst/>
                          <a:latin typeface="Arial" panose="020B0604020202020204" pitchFamily="34" charset="0"/>
                          <a:cs typeface="Arial" panose="020B0604020202020204" pitchFamily="34" charset="0"/>
                        </a:rPr>
                        <a:t> </a:t>
                      </a:r>
                      <a:endParaRPr lang="ru-RU" sz="800" b="0" i="0" u="none" strike="noStrike">
                        <a:solidFill>
                          <a:srgbClr val="000000"/>
                        </a:solidFill>
                        <a:effectLst/>
                        <a:latin typeface="Arial" panose="020B0604020202020204" pitchFamily="34" charset="0"/>
                      </a:endParaRPr>
                    </a:p>
                  </a:txBody>
                  <a:tcPr marL="9525" marR="9525" marT="9525" marB="0" anchor="ctr"/>
                </a:tc>
                <a:tc>
                  <a:txBody>
                    <a:bodyPr/>
                    <a:lstStyle/>
                    <a:p>
                      <a:pPr algn="r" fontAlgn="ctr"/>
                      <a:r>
                        <a:rPr lang="ru-RU" sz="800" b="0" i="0" u="none" strike="noStrike">
                          <a:solidFill>
                            <a:srgbClr val="000000"/>
                          </a:solidFill>
                          <a:effectLst/>
                          <a:latin typeface="Arial" panose="020B0604020202020204" pitchFamily="34" charset="0"/>
                          <a:cs typeface="Arial" panose="020B0604020202020204" pitchFamily="34" charset="0"/>
                        </a:rPr>
                        <a:t> </a:t>
                      </a:r>
                      <a:endParaRPr lang="ru-RU" sz="800" b="0" i="0" u="none" strike="noStrike">
                        <a:solidFill>
                          <a:srgbClr val="000000"/>
                        </a:solidFill>
                        <a:effectLst/>
                        <a:latin typeface="Arial" panose="020B0604020202020204" pitchFamily="34" charset="0"/>
                      </a:endParaRPr>
                    </a:p>
                  </a:txBody>
                  <a:tcPr marL="9525" marR="9525" marT="9525" marB="0" anchor="ctr"/>
                </a:tc>
                <a:tc>
                  <a:txBody>
                    <a:bodyPr/>
                    <a:lstStyle/>
                    <a:p>
                      <a:pPr algn="r" fontAlgn="ctr"/>
                      <a:r>
                        <a:rPr lang="ru-RU" sz="800" b="0" i="0" u="none" strike="noStrike">
                          <a:solidFill>
                            <a:srgbClr val="000000"/>
                          </a:solidFill>
                          <a:effectLst/>
                          <a:latin typeface="Arial" panose="020B0604020202020204" pitchFamily="34" charset="0"/>
                          <a:cs typeface="Arial" panose="020B0604020202020204" pitchFamily="34" charset="0"/>
                        </a:rPr>
                        <a:t> </a:t>
                      </a:r>
                      <a:endParaRPr lang="ru-RU" sz="800" b="0" i="0" u="none" strike="noStrike">
                        <a:solidFill>
                          <a:srgbClr val="000000"/>
                        </a:solidFill>
                        <a:effectLst/>
                        <a:latin typeface="Arial" panose="020B0604020202020204" pitchFamily="34" charset="0"/>
                      </a:endParaRPr>
                    </a:p>
                  </a:txBody>
                  <a:tcPr marL="9525" marR="9525" marT="9525" marB="0" anchor="ctr"/>
                </a:tc>
                <a:tc>
                  <a:txBody>
                    <a:bodyPr/>
                    <a:lstStyle/>
                    <a:p>
                      <a:pPr algn="r" fontAlgn="ctr"/>
                      <a:r>
                        <a:rPr lang="ru-RU" sz="800" b="0" i="0" u="none" strike="noStrike">
                          <a:solidFill>
                            <a:srgbClr val="000000"/>
                          </a:solidFill>
                          <a:effectLst/>
                          <a:latin typeface="Arial" panose="020B0604020202020204" pitchFamily="34" charset="0"/>
                          <a:cs typeface="Arial" panose="020B0604020202020204" pitchFamily="34" charset="0"/>
                        </a:rPr>
                        <a:t> </a:t>
                      </a:r>
                      <a:endParaRPr lang="ru-RU" sz="800" b="0" i="0" u="none" strike="noStrike">
                        <a:solidFill>
                          <a:srgbClr val="000000"/>
                        </a:solidFill>
                        <a:effectLst/>
                        <a:latin typeface="Arial" panose="020B0604020202020204" pitchFamily="34" charset="0"/>
                      </a:endParaRPr>
                    </a:p>
                  </a:txBody>
                  <a:tcPr marL="9525" marR="9525" marT="9525" marB="0" anchor="ctr"/>
                </a:tc>
                <a:tc>
                  <a:txBody>
                    <a:bodyPr/>
                    <a:lstStyle/>
                    <a:p>
                      <a:pPr algn="r" fontAlgn="ctr"/>
                      <a:r>
                        <a:rPr lang="ru-RU" sz="800" b="0" i="0" u="none" strike="noStrike">
                          <a:solidFill>
                            <a:srgbClr val="000000"/>
                          </a:solidFill>
                          <a:effectLst/>
                          <a:latin typeface="Arial" panose="020B0604020202020204" pitchFamily="34" charset="0"/>
                          <a:cs typeface="Arial" panose="020B0604020202020204" pitchFamily="34" charset="0"/>
                        </a:rPr>
                        <a:t> </a:t>
                      </a:r>
                      <a:endParaRPr lang="ru-RU" sz="800" b="0" i="0" u="none" strike="noStrike">
                        <a:solidFill>
                          <a:srgbClr val="000000"/>
                        </a:solidFill>
                        <a:effectLst/>
                        <a:latin typeface="Arial" panose="020B0604020202020204" pitchFamily="34" charset="0"/>
                      </a:endParaRPr>
                    </a:p>
                  </a:txBody>
                  <a:tcPr marL="9525" marR="9525" marT="9525" marB="0" anchor="ctr"/>
                </a:tc>
                <a:tc>
                  <a:txBody>
                    <a:bodyPr/>
                    <a:lstStyle/>
                    <a:p>
                      <a:pPr algn="r" fontAlgn="ctr"/>
                      <a:r>
                        <a:rPr lang="ru-RU" sz="800" b="0" i="0" u="none" strike="noStrike" dirty="0">
                          <a:solidFill>
                            <a:srgbClr val="000000"/>
                          </a:solidFill>
                          <a:effectLst/>
                          <a:latin typeface="Arial" panose="020B0604020202020204" pitchFamily="34" charset="0"/>
                          <a:cs typeface="Arial" panose="020B0604020202020204" pitchFamily="34" charset="0"/>
                        </a:rPr>
                        <a:t> </a:t>
                      </a:r>
                      <a:endParaRPr lang="ru-RU" sz="800" b="0" i="0" u="none" strike="noStrike" dirty="0">
                        <a:solidFill>
                          <a:srgbClr val="000000"/>
                        </a:solidFill>
                        <a:effectLst/>
                        <a:latin typeface="Arial" panose="020B0604020202020204" pitchFamily="34" charset="0"/>
                      </a:endParaRPr>
                    </a:p>
                  </a:txBody>
                  <a:tcPr marL="9525" marR="9525" marT="9525" marB="0" anchor="ctr"/>
                </a:tc>
                <a:extLst>
                  <a:ext uri="{0D108BD9-81ED-4DB2-BD59-A6C34878D82A}">
                    <a16:rowId xmlns:a16="http://schemas.microsoft.com/office/drawing/2014/main" val="1006903519"/>
                  </a:ext>
                </a:extLst>
              </a:tr>
              <a:tr h="171469">
                <a:tc>
                  <a:txBody>
                    <a:bodyPr/>
                    <a:lstStyle/>
                    <a:p>
                      <a:pPr algn="l" fontAlgn="ctr"/>
                      <a:r>
                        <a:rPr lang="ru-RU" sz="800" b="0" i="0" u="none" strike="noStrike" dirty="0">
                          <a:solidFill>
                            <a:srgbClr val="000000"/>
                          </a:solidFill>
                          <a:effectLst/>
                          <a:latin typeface="Arial" panose="020B0604020202020204" pitchFamily="34" charset="0"/>
                          <a:cs typeface="Arial" panose="020B0604020202020204" pitchFamily="34" charset="0"/>
                        </a:rPr>
                        <a:t>в ценах соответствующих лет</a:t>
                      </a:r>
                      <a:endParaRPr lang="ru-RU" sz="800" b="0" i="0" u="none" strike="noStrike" dirty="0">
                        <a:solidFill>
                          <a:srgbClr val="000000"/>
                        </a:solidFill>
                        <a:effectLst/>
                        <a:latin typeface="Arial" panose="020B0604020202020204" pitchFamily="34" charset="0"/>
                      </a:endParaRPr>
                    </a:p>
                  </a:txBody>
                  <a:tcPr marL="9525" marR="9525" marT="9525" marB="0" anchor="ctr"/>
                </a:tc>
                <a:tc>
                  <a:txBody>
                    <a:bodyPr/>
                    <a:lstStyle/>
                    <a:p>
                      <a:pPr algn="ctr" fontAlgn="ctr"/>
                      <a:r>
                        <a:rPr lang="ru-RU" sz="800" b="0" i="0" u="none" strike="noStrike">
                          <a:solidFill>
                            <a:srgbClr val="000000"/>
                          </a:solidFill>
                          <a:effectLst/>
                          <a:latin typeface="Arial" panose="020B0604020202020204" pitchFamily="34" charset="0"/>
                          <a:cs typeface="Arial" panose="020B0604020202020204" pitchFamily="34" charset="0"/>
                        </a:rPr>
                        <a:t>млн. рублей</a:t>
                      </a:r>
                      <a:endParaRPr lang="ru-RU" sz="800" b="0" i="0" u="none" strike="noStrike">
                        <a:solidFill>
                          <a:srgbClr val="000000"/>
                        </a:solidFill>
                        <a:effectLst/>
                        <a:latin typeface="Arial" panose="020B0604020202020204" pitchFamily="34" charset="0"/>
                      </a:endParaRPr>
                    </a:p>
                  </a:txBody>
                  <a:tcPr marL="9525" marR="9525" marT="9525" marB="0" anchor="ctr"/>
                </a:tc>
                <a:tc>
                  <a:txBody>
                    <a:bodyPr/>
                    <a:lstStyle/>
                    <a:p>
                      <a:pPr algn="r" fontAlgn="ctr"/>
                      <a:r>
                        <a:rPr lang="ru-RU" sz="800" b="0" i="0" u="none" strike="noStrike">
                          <a:solidFill>
                            <a:srgbClr val="000000"/>
                          </a:solidFill>
                          <a:effectLst/>
                          <a:latin typeface="Arial" panose="020B0604020202020204" pitchFamily="34" charset="0"/>
                          <a:cs typeface="Arial" panose="020B0604020202020204" pitchFamily="34" charset="0"/>
                        </a:rPr>
                        <a:t>16 225,10</a:t>
                      </a:r>
                      <a:endParaRPr lang="ru-RU" sz="800" b="0" i="0" u="none" strike="noStrike">
                        <a:solidFill>
                          <a:srgbClr val="000000"/>
                        </a:solidFill>
                        <a:effectLst/>
                        <a:latin typeface="Arial" panose="020B0604020202020204" pitchFamily="34" charset="0"/>
                      </a:endParaRPr>
                    </a:p>
                  </a:txBody>
                  <a:tcPr marL="9525" marR="9525" marT="9525" marB="0" anchor="ctr"/>
                </a:tc>
                <a:tc>
                  <a:txBody>
                    <a:bodyPr/>
                    <a:lstStyle/>
                    <a:p>
                      <a:pPr algn="r" fontAlgn="ctr"/>
                      <a:r>
                        <a:rPr lang="ru-RU" sz="800" b="0" i="0" u="none" strike="noStrike">
                          <a:solidFill>
                            <a:srgbClr val="000000"/>
                          </a:solidFill>
                          <a:effectLst/>
                          <a:latin typeface="Arial" panose="020B0604020202020204" pitchFamily="34" charset="0"/>
                          <a:cs typeface="Arial" panose="020B0604020202020204" pitchFamily="34" charset="0"/>
                        </a:rPr>
                        <a:t>19 456,30</a:t>
                      </a:r>
                      <a:endParaRPr lang="ru-RU" sz="800" b="0" i="0" u="none" strike="noStrike">
                        <a:solidFill>
                          <a:srgbClr val="000000"/>
                        </a:solidFill>
                        <a:effectLst/>
                        <a:latin typeface="Arial" panose="020B0604020202020204" pitchFamily="34" charset="0"/>
                      </a:endParaRPr>
                    </a:p>
                  </a:txBody>
                  <a:tcPr marL="9525" marR="9525" marT="9525" marB="0" anchor="ctr"/>
                </a:tc>
                <a:tc>
                  <a:txBody>
                    <a:bodyPr/>
                    <a:lstStyle/>
                    <a:p>
                      <a:pPr algn="r" fontAlgn="ctr"/>
                      <a:r>
                        <a:rPr lang="ru-RU" sz="800" b="0" i="0" u="none" strike="noStrike">
                          <a:solidFill>
                            <a:srgbClr val="000000"/>
                          </a:solidFill>
                          <a:effectLst/>
                          <a:latin typeface="Arial" panose="020B0604020202020204" pitchFamily="34" charset="0"/>
                          <a:cs typeface="Arial" panose="020B0604020202020204" pitchFamily="34" charset="0"/>
                        </a:rPr>
                        <a:t>22 472,00</a:t>
                      </a:r>
                      <a:endParaRPr lang="ru-RU" sz="800" b="0" i="0" u="none" strike="noStrike">
                        <a:solidFill>
                          <a:srgbClr val="000000"/>
                        </a:solidFill>
                        <a:effectLst/>
                        <a:latin typeface="Arial" panose="020B0604020202020204" pitchFamily="34" charset="0"/>
                      </a:endParaRPr>
                    </a:p>
                  </a:txBody>
                  <a:tcPr marL="9525" marR="9525" marT="9525" marB="0" anchor="ctr"/>
                </a:tc>
                <a:tc>
                  <a:txBody>
                    <a:bodyPr/>
                    <a:lstStyle/>
                    <a:p>
                      <a:pPr algn="r" fontAlgn="ctr"/>
                      <a:r>
                        <a:rPr lang="ru-RU" sz="800" b="0" i="0" u="none" strike="noStrike">
                          <a:solidFill>
                            <a:srgbClr val="000000"/>
                          </a:solidFill>
                          <a:effectLst/>
                          <a:latin typeface="Arial" panose="020B0604020202020204" pitchFamily="34" charset="0"/>
                          <a:cs typeface="Arial" panose="020B0604020202020204" pitchFamily="34" charset="0"/>
                        </a:rPr>
                        <a:t>24 719,20</a:t>
                      </a:r>
                      <a:endParaRPr lang="ru-RU" sz="800" b="0" i="0" u="none" strike="noStrike">
                        <a:solidFill>
                          <a:srgbClr val="000000"/>
                        </a:solidFill>
                        <a:effectLst/>
                        <a:latin typeface="Arial" panose="020B0604020202020204" pitchFamily="34" charset="0"/>
                      </a:endParaRPr>
                    </a:p>
                  </a:txBody>
                  <a:tcPr marL="9525" marR="9525" marT="9525" marB="0" anchor="ctr"/>
                </a:tc>
                <a:tc>
                  <a:txBody>
                    <a:bodyPr/>
                    <a:lstStyle/>
                    <a:p>
                      <a:pPr algn="r" fontAlgn="ctr"/>
                      <a:r>
                        <a:rPr lang="ru-RU" sz="800" b="0" i="0" u="none" strike="noStrike">
                          <a:solidFill>
                            <a:srgbClr val="000000"/>
                          </a:solidFill>
                          <a:effectLst/>
                          <a:latin typeface="Arial" panose="020B0604020202020204" pitchFamily="34" charset="0"/>
                          <a:cs typeface="Arial" panose="020B0604020202020204" pitchFamily="34" charset="0"/>
                        </a:rPr>
                        <a:t>25 842,80</a:t>
                      </a:r>
                      <a:endParaRPr lang="ru-RU" sz="800" b="0" i="0" u="none" strike="noStrike">
                        <a:solidFill>
                          <a:srgbClr val="000000"/>
                        </a:solidFill>
                        <a:effectLst/>
                        <a:latin typeface="Arial" panose="020B0604020202020204" pitchFamily="34" charset="0"/>
                      </a:endParaRPr>
                    </a:p>
                  </a:txBody>
                  <a:tcPr marL="9525" marR="9525" marT="9525" marB="0" anchor="ctr"/>
                </a:tc>
                <a:tc>
                  <a:txBody>
                    <a:bodyPr/>
                    <a:lstStyle/>
                    <a:p>
                      <a:pPr algn="r" fontAlgn="ctr"/>
                      <a:r>
                        <a:rPr lang="ru-RU" sz="800" b="0" i="0" u="none" strike="noStrike">
                          <a:solidFill>
                            <a:srgbClr val="000000"/>
                          </a:solidFill>
                          <a:effectLst/>
                          <a:latin typeface="Arial" panose="020B0604020202020204" pitchFamily="34" charset="0"/>
                          <a:cs typeface="Arial" panose="020B0604020202020204" pitchFamily="34" charset="0"/>
                        </a:rPr>
                        <a:t>26 449,50</a:t>
                      </a:r>
                      <a:endParaRPr lang="ru-RU" sz="800" b="0" i="0" u="none" strike="noStrike">
                        <a:solidFill>
                          <a:srgbClr val="000000"/>
                        </a:solidFill>
                        <a:effectLst/>
                        <a:latin typeface="Arial" panose="020B0604020202020204" pitchFamily="34" charset="0"/>
                      </a:endParaRPr>
                    </a:p>
                  </a:txBody>
                  <a:tcPr marL="9525" marR="9525" marT="9525" marB="0" anchor="ctr"/>
                </a:tc>
                <a:tc>
                  <a:txBody>
                    <a:bodyPr/>
                    <a:lstStyle/>
                    <a:p>
                      <a:pPr algn="r" fontAlgn="ctr"/>
                      <a:r>
                        <a:rPr lang="ru-RU" sz="800" b="0" i="0" u="none" strike="noStrike">
                          <a:solidFill>
                            <a:srgbClr val="000000"/>
                          </a:solidFill>
                          <a:effectLst/>
                          <a:latin typeface="Arial" panose="020B0604020202020204" pitchFamily="34" charset="0"/>
                          <a:cs typeface="Arial" panose="020B0604020202020204" pitchFamily="34" charset="0"/>
                        </a:rPr>
                        <a:t>27 910,20</a:t>
                      </a:r>
                      <a:endParaRPr lang="ru-RU" sz="800" b="0" i="0" u="none" strike="noStrike">
                        <a:solidFill>
                          <a:srgbClr val="000000"/>
                        </a:solidFill>
                        <a:effectLst/>
                        <a:latin typeface="Arial" panose="020B0604020202020204" pitchFamily="34" charset="0"/>
                      </a:endParaRPr>
                    </a:p>
                  </a:txBody>
                  <a:tcPr marL="9525" marR="9525" marT="9525" marB="0" anchor="ctr"/>
                </a:tc>
                <a:tc>
                  <a:txBody>
                    <a:bodyPr/>
                    <a:lstStyle/>
                    <a:p>
                      <a:pPr algn="r" fontAlgn="ctr"/>
                      <a:r>
                        <a:rPr lang="ru-RU" sz="800" b="0" i="0" u="none" strike="noStrike">
                          <a:solidFill>
                            <a:srgbClr val="000000"/>
                          </a:solidFill>
                          <a:effectLst/>
                          <a:latin typeface="Arial" panose="020B0604020202020204" pitchFamily="34" charset="0"/>
                          <a:cs typeface="Arial" panose="020B0604020202020204" pitchFamily="34" charset="0"/>
                        </a:rPr>
                        <a:t>28 036,50</a:t>
                      </a:r>
                      <a:endParaRPr lang="ru-RU" sz="800" b="0" i="0" u="none" strike="noStrike">
                        <a:solidFill>
                          <a:srgbClr val="000000"/>
                        </a:solidFill>
                        <a:effectLst/>
                        <a:latin typeface="Arial" panose="020B0604020202020204" pitchFamily="34" charset="0"/>
                      </a:endParaRPr>
                    </a:p>
                  </a:txBody>
                  <a:tcPr marL="9525" marR="9525" marT="9525" marB="0" anchor="ctr"/>
                </a:tc>
                <a:tc>
                  <a:txBody>
                    <a:bodyPr/>
                    <a:lstStyle/>
                    <a:p>
                      <a:pPr algn="r" fontAlgn="ctr"/>
                      <a:r>
                        <a:rPr lang="ru-RU" sz="800" b="0" i="0" u="none" strike="noStrike" dirty="0">
                          <a:solidFill>
                            <a:srgbClr val="000000"/>
                          </a:solidFill>
                          <a:effectLst/>
                          <a:latin typeface="Arial" panose="020B0604020202020204" pitchFamily="34" charset="0"/>
                          <a:cs typeface="Arial" panose="020B0604020202020204" pitchFamily="34" charset="0"/>
                        </a:rPr>
                        <a:t>29 863,90</a:t>
                      </a:r>
                      <a:endParaRPr lang="ru-RU" sz="800" b="0" i="0" u="none" strike="noStrike" dirty="0">
                        <a:solidFill>
                          <a:srgbClr val="000000"/>
                        </a:solidFill>
                        <a:effectLst/>
                        <a:latin typeface="Arial" panose="020B0604020202020204" pitchFamily="34" charset="0"/>
                      </a:endParaRPr>
                    </a:p>
                  </a:txBody>
                  <a:tcPr marL="9525" marR="9525" marT="9525" marB="0" anchor="ctr"/>
                </a:tc>
                <a:extLst>
                  <a:ext uri="{0D108BD9-81ED-4DB2-BD59-A6C34878D82A}">
                    <a16:rowId xmlns:a16="http://schemas.microsoft.com/office/drawing/2014/main" val="1835674414"/>
                  </a:ext>
                </a:extLst>
              </a:tr>
              <a:tr h="289560">
                <a:tc>
                  <a:txBody>
                    <a:bodyPr/>
                    <a:lstStyle/>
                    <a:p>
                      <a:pPr algn="l" fontAlgn="ctr"/>
                      <a:r>
                        <a:rPr lang="ru-RU" sz="800" b="0" i="0" u="none" strike="noStrike" dirty="0">
                          <a:solidFill>
                            <a:srgbClr val="000000"/>
                          </a:solidFill>
                          <a:effectLst/>
                          <a:latin typeface="Arial" panose="020B0604020202020204" pitchFamily="34" charset="0"/>
                          <a:cs typeface="Arial" panose="020B0604020202020204" pitchFamily="34" charset="0"/>
                        </a:rPr>
                        <a:t>Количество рабочих мест на объектах бытовых услуг</a:t>
                      </a:r>
                      <a:endParaRPr lang="ru-RU" sz="800" b="0" i="0" u="none" strike="noStrike" dirty="0">
                        <a:solidFill>
                          <a:srgbClr val="000000"/>
                        </a:solidFill>
                        <a:effectLst/>
                        <a:latin typeface="Arial" panose="020B0604020202020204" pitchFamily="34" charset="0"/>
                      </a:endParaRPr>
                    </a:p>
                  </a:txBody>
                  <a:tcPr marL="9525" marR="9525" marT="9525" marB="0" anchor="ctr"/>
                </a:tc>
                <a:tc>
                  <a:txBody>
                    <a:bodyPr/>
                    <a:lstStyle/>
                    <a:p>
                      <a:pPr algn="ctr" fontAlgn="ctr"/>
                      <a:r>
                        <a:rPr lang="ru-RU" sz="800" b="0" i="0" u="none" strike="noStrike">
                          <a:solidFill>
                            <a:srgbClr val="000000"/>
                          </a:solidFill>
                          <a:effectLst/>
                          <a:latin typeface="Arial" panose="020B0604020202020204" pitchFamily="34" charset="0"/>
                          <a:cs typeface="Arial" panose="020B0604020202020204" pitchFamily="34" charset="0"/>
                        </a:rPr>
                        <a:t>рабочие места</a:t>
                      </a:r>
                      <a:endParaRPr lang="ru-RU" sz="800" b="0" i="0" u="none" strike="noStrike">
                        <a:solidFill>
                          <a:srgbClr val="000000"/>
                        </a:solidFill>
                        <a:effectLst/>
                        <a:latin typeface="Arial" panose="020B0604020202020204" pitchFamily="34" charset="0"/>
                      </a:endParaRPr>
                    </a:p>
                  </a:txBody>
                  <a:tcPr marL="9525" marR="9525" marT="9525" marB="0" anchor="ctr"/>
                </a:tc>
                <a:tc>
                  <a:txBody>
                    <a:bodyPr/>
                    <a:lstStyle/>
                    <a:p>
                      <a:pPr algn="r" fontAlgn="ctr"/>
                      <a:r>
                        <a:rPr lang="ru-RU" sz="800" b="0" i="0" u="none" strike="noStrike">
                          <a:solidFill>
                            <a:srgbClr val="000000"/>
                          </a:solidFill>
                          <a:effectLst/>
                          <a:latin typeface="Arial" panose="020B0604020202020204" pitchFamily="34" charset="0"/>
                          <a:cs typeface="Arial" panose="020B0604020202020204" pitchFamily="34" charset="0"/>
                        </a:rPr>
                        <a:t>1 115</a:t>
                      </a:r>
                      <a:endParaRPr lang="ru-RU" sz="800" b="0" i="0" u="none" strike="noStrike">
                        <a:solidFill>
                          <a:srgbClr val="000000"/>
                        </a:solidFill>
                        <a:effectLst/>
                        <a:latin typeface="Arial" panose="020B0604020202020204" pitchFamily="34" charset="0"/>
                      </a:endParaRPr>
                    </a:p>
                  </a:txBody>
                  <a:tcPr marL="9525" marR="9525" marT="9525" marB="0" anchor="ctr"/>
                </a:tc>
                <a:tc>
                  <a:txBody>
                    <a:bodyPr/>
                    <a:lstStyle/>
                    <a:p>
                      <a:pPr algn="r" fontAlgn="ctr"/>
                      <a:r>
                        <a:rPr lang="ru-RU" sz="800" b="0" i="0" u="none" strike="noStrike">
                          <a:solidFill>
                            <a:srgbClr val="000000"/>
                          </a:solidFill>
                          <a:effectLst/>
                          <a:latin typeface="Arial" panose="020B0604020202020204" pitchFamily="34" charset="0"/>
                          <a:cs typeface="Arial" panose="020B0604020202020204" pitchFamily="34" charset="0"/>
                        </a:rPr>
                        <a:t>1 007</a:t>
                      </a:r>
                      <a:endParaRPr lang="ru-RU" sz="800" b="0" i="0" u="none" strike="noStrike">
                        <a:solidFill>
                          <a:srgbClr val="000000"/>
                        </a:solidFill>
                        <a:effectLst/>
                        <a:latin typeface="Arial" panose="020B0604020202020204" pitchFamily="34" charset="0"/>
                      </a:endParaRPr>
                    </a:p>
                  </a:txBody>
                  <a:tcPr marL="9525" marR="9525" marT="9525" marB="0" anchor="ctr"/>
                </a:tc>
                <a:tc>
                  <a:txBody>
                    <a:bodyPr/>
                    <a:lstStyle/>
                    <a:p>
                      <a:pPr algn="r" fontAlgn="ctr"/>
                      <a:r>
                        <a:rPr lang="ru-RU" sz="800" b="0" i="0" u="none" strike="noStrike">
                          <a:solidFill>
                            <a:srgbClr val="000000"/>
                          </a:solidFill>
                          <a:effectLst/>
                          <a:latin typeface="Arial" panose="020B0604020202020204" pitchFamily="34" charset="0"/>
                          <a:cs typeface="Arial" panose="020B0604020202020204" pitchFamily="34" charset="0"/>
                        </a:rPr>
                        <a:t>771</a:t>
                      </a:r>
                      <a:endParaRPr lang="ru-RU" sz="800" b="0" i="0" u="none" strike="noStrike">
                        <a:solidFill>
                          <a:srgbClr val="000000"/>
                        </a:solidFill>
                        <a:effectLst/>
                        <a:latin typeface="Arial" panose="020B0604020202020204" pitchFamily="34" charset="0"/>
                      </a:endParaRPr>
                    </a:p>
                  </a:txBody>
                  <a:tcPr marL="9525" marR="9525" marT="9525" marB="0" anchor="ctr"/>
                </a:tc>
                <a:tc>
                  <a:txBody>
                    <a:bodyPr/>
                    <a:lstStyle/>
                    <a:p>
                      <a:pPr algn="r" fontAlgn="ctr"/>
                      <a:r>
                        <a:rPr lang="ru-RU" sz="800" b="0" i="0" u="none" strike="noStrike">
                          <a:solidFill>
                            <a:srgbClr val="000000"/>
                          </a:solidFill>
                          <a:effectLst/>
                          <a:latin typeface="Arial" panose="020B0604020202020204" pitchFamily="34" charset="0"/>
                          <a:cs typeface="Arial" panose="020B0604020202020204" pitchFamily="34" charset="0"/>
                        </a:rPr>
                        <a:t>783</a:t>
                      </a:r>
                      <a:endParaRPr lang="ru-RU" sz="800" b="0" i="0" u="none" strike="noStrike">
                        <a:solidFill>
                          <a:srgbClr val="000000"/>
                        </a:solidFill>
                        <a:effectLst/>
                        <a:latin typeface="Arial" panose="020B0604020202020204" pitchFamily="34" charset="0"/>
                      </a:endParaRPr>
                    </a:p>
                  </a:txBody>
                  <a:tcPr marL="9525" marR="9525" marT="9525" marB="0" anchor="ctr"/>
                </a:tc>
                <a:tc>
                  <a:txBody>
                    <a:bodyPr/>
                    <a:lstStyle/>
                    <a:p>
                      <a:pPr algn="r" fontAlgn="ctr"/>
                      <a:r>
                        <a:rPr lang="ru-RU" sz="800" b="0" i="0" u="none" strike="noStrike">
                          <a:solidFill>
                            <a:srgbClr val="000000"/>
                          </a:solidFill>
                          <a:effectLst/>
                          <a:latin typeface="Arial" panose="020B0604020202020204" pitchFamily="34" charset="0"/>
                          <a:cs typeface="Arial" panose="020B0604020202020204" pitchFamily="34" charset="0"/>
                        </a:rPr>
                        <a:t>793</a:t>
                      </a:r>
                      <a:endParaRPr lang="ru-RU" sz="800" b="0" i="0" u="none" strike="noStrike">
                        <a:solidFill>
                          <a:srgbClr val="000000"/>
                        </a:solidFill>
                        <a:effectLst/>
                        <a:latin typeface="Arial" panose="020B0604020202020204" pitchFamily="34" charset="0"/>
                      </a:endParaRPr>
                    </a:p>
                  </a:txBody>
                  <a:tcPr marL="9525" marR="9525" marT="9525" marB="0" anchor="ctr"/>
                </a:tc>
                <a:tc>
                  <a:txBody>
                    <a:bodyPr/>
                    <a:lstStyle/>
                    <a:p>
                      <a:pPr algn="r" fontAlgn="ctr"/>
                      <a:r>
                        <a:rPr lang="ru-RU" sz="800" b="0" i="0" u="none" strike="noStrike">
                          <a:solidFill>
                            <a:srgbClr val="000000"/>
                          </a:solidFill>
                          <a:effectLst/>
                          <a:latin typeface="Arial" panose="020B0604020202020204" pitchFamily="34" charset="0"/>
                          <a:cs typeface="Arial" panose="020B0604020202020204" pitchFamily="34" charset="0"/>
                        </a:rPr>
                        <a:t>795</a:t>
                      </a:r>
                      <a:endParaRPr lang="ru-RU" sz="800" b="0" i="0" u="none" strike="noStrike">
                        <a:solidFill>
                          <a:srgbClr val="000000"/>
                        </a:solidFill>
                        <a:effectLst/>
                        <a:latin typeface="Arial" panose="020B0604020202020204" pitchFamily="34" charset="0"/>
                      </a:endParaRPr>
                    </a:p>
                  </a:txBody>
                  <a:tcPr marL="9525" marR="9525" marT="9525" marB="0" anchor="ctr"/>
                </a:tc>
                <a:tc>
                  <a:txBody>
                    <a:bodyPr/>
                    <a:lstStyle/>
                    <a:p>
                      <a:pPr algn="r" fontAlgn="ctr"/>
                      <a:r>
                        <a:rPr lang="ru-RU" sz="800" b="0" i="0" u="none" strike="noStrike">
                          <a:solidFill>
                            <a:srgbClr val="000000"/>
                          </a:solidFill>
                          <a:effectLst/>
                          <a:latin typeface="Arial" panose="020B0604020202020204" pitchFamily="34" charset="0"/>
                          <a:cs typeface="Arial" panose="020B0604020202020204" pitchFamily="34" charset="0"/>
                        </a:rPr>
                        <a:t>808</a:t>
                      </a:r>
                      <a:endParaRPr lang="ru-RU" sz="800" b="0" i="0" u="none" strike="noStrike">
                        <a:solidFill>
                          <a:srgbClr val="000000"/>
                        </a:solidFill>
                        <a:effectLst/>
                        <a:latin typeface="Arial" panose="020B0604020202020204" pitchFamily="34" charset="0"/>
                      </a:endParaRPr>
                    </a:p>
                  </a:txBody>
                  <a:tcPr marL="9525" marR="9525" marT="9525" marB="0" anchor="ctr"/>
                </a:tc>
                <a:tc>
                  <a:txBody>
                    <a:bodyPr/>
                    <a:lstStyle/>
                    <a:p>
                      <a:pPr algn="r" fontAlgn="ctr"/>
                      <a:r>
                        <a:rPr lang="ru-RU" sz="800" b="0" i="0" u="none" strike="noStrike">
                          <a:solidFill>
                            <a:srgbClr val="000000"/>
                          </a:solidFill>
                          <a:effectLst/>
                          <a:latin typeface="Arial" panose="020B0604020202020204" pitchFamily="34" charset="0"/>
                          <a:cs typeface="Arial" panose="020B0604020202020204" pitchFamily="34" charset="0"/>
                        </a:rPr>
                        <a:t>815</a:t>
                      </a:r>
                      <a:endParaRPr lang="ru-RU" sz="800" b="0" i="0" u="none" strike="noStrike">
                        <a:solidFill>
                          <a:srgbClr val="000000"/>
                        </a:solidFill>
                        <a:effectLst/>
                        <a:latin typeface="Arial" panose="020B0604020202020204" pitchFamily="34" charset="0"/>
                      </a:endParaRPr>
                    </a:p>
                  </a:txBody>
                  <a:tcPr marL="9525" marR="9525" marT="9525" marB="0" anchor="ctr"/>
                </a:tc>
                <a:tc>
                  <a:txBody>
                    <a:bodyPr/>
                    <a:lstStyle/>
                    <a:p>
                      <a:pPr algn="r" fontAlgn="ctr"/>
                      <a:r>
                        <a:rPr lang="ru-RU" sz="800" b="0" i="0" u="none" strike="noStrike" dirty="0">
                          <a:solidFill>
                            <a:srgbClr val="000000"/>
                          </a:solidFill>
                          <a:effectLst/>
                          <a:latin typeface="Arial" panose="020B0604020202020204" pitchFamily="34" charset="0"/>
                          <a:cs typeface="Arial" panose="020B0604020202020204" pitchFamily="34" charset="0"/>
                        </a:rPr>
                        <a:t>833</a:t>
                      </a:r>
                      <a:endParaRPr lang="ru-RU" sz="800" b="0" i="0" u="none" strike="noStrike" dirty="0">
                        <a:solidFill>
                          <a:srgbClr val="000000"/>
                        </a:solidFill>
                        <a:effectLst/>
                        <a:latin typeface="Arial" panose="020B0604020202020204" pitchFamily="34" charset="0"/>
                      </a:endParaRPr>
                    </a:p>
                  </a:txBody>
                  <a:tcPr marL="9525" marR="9525" marT="9525" marB="0" anchor="ctr"/>
                </a:tc>
                <a:extLst>
                  <a:ext uri="{0D108BD9-81ED-4DB2-BD59-A6C34878D82A}">
                    <a16:rowId xmlns:a16="http://schemas.microsoft.com/office/drawing/2014/main" val="518363310"/>
                  </a:ext>
                </a:extLst>
              </a:tr>
            </a:tbl>
          </a:graphicData>
        </a:graphic>
      </p:graphicFrame>
    </p:spTree>
    <p:extLst>
      <p:ext uri="{BB962C8B-B14F-4D97-AF65-F5344CB8AC3E}">
        <p14:creationId xmlns:p14="http://schemas.microsoft.com/office/powerpoint/2010/main" val="2358589371"/>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69103466-61F1-461D-A7E7-68688B5677A8}"/>
              </a:ext>
            </a:extLst>
          </p:cNvPr>
          <p:cNvSpPr>
            <a:spLocks noGrp="1"/>
          </p:cNvSpPr>
          <p:nvPr>
            <p:ph type="title"/>
          </p:nvPr>
        </p:nvSpPr>
        <p:spPr>
          <a:xfrm>
            <a:off x="914400" y="280854"/>
            <a:ext cx="10515600" cy="490065"/>
          </a:xfrm>
        </p:spPr>
        <p:txBody>
          <a:bodyPr vert="horz" lIns="91440" tIns="45720" rIns="91440" bIns="45720" rtlCol="0" anchor="ctr">
            <a:noAutofit/>
          </a:bodyPr>
          <a:lstStyle/>
          <a:p>
            <a:pPr algn="ctr"/>
            <a:r>
              <a:rPr lang="ru-RU" sz="2400" dirty="0">
                <a:latin typeface="Century Gothic" panose="020B0502020202020204" pitchFamily="34" charset="0"/>
              </a:rPr>
              <a:t>Информация об общественно значимых проектах, реализуемых на территории городского округа Долгопрудный</a:t>
            </a:r>
          </a:p>
        </p:txBody>
      </p:sp>
      <p:sp>
        <p:nvSpPr>
          <p:cNvPr id="4" name="Номер слайда 3">
            <a:extLst>
              <a:ext uri="{FF2B5EF4-FFF2-40B4-BE49-F238E27FC236}">
                <a16:creationId xmlns:a16="http://schemas.microsoft.com/office/drawing/2014/main" id="{9D0C7980-36F9-47C6-91C1-25B1C2506B9A}"/>
              </a:ext>
            </a:extLst>
          </p:cNvPr>
          <p:cNvSpPr>
            <a:spLocks noGrp="1"/>
          </p:cNvSpPr>
          <p:nvPr>
            <p:ph type="sldNum" sz="quarter" idx="12"/>
          </p:nvPr>
        </p:nvSpPr>
        <p:spPr>
          <a:xfrm>
            <a:off x="11712632" y="6422617"/>
            <a:ext cx="329738" cy="270799"/>
          </a:xfrm>
        </p:spPr>
        <p:txBody>
          <a:bodyPr/>
          <a:lstStyle/>
          <a:p>
            <a:fld id="{E4EB6E89-BA87-4003-BD23-6BDF40F3EBED}" type="slidenum">
              <a:rPr lang="ru-RU" smtClean="0"/>
              <a:pPr/>
              <a:t>80</a:t>
            </a:fld>
            <a:endParaRPr lang="ru-RU" dirty="0"/>
          </a:p>
        </p:txBody>
      </p:sp>
      <p:pic>
        <p:nvPicPr>
          <p:cNvPr id="11" name="Объект 6">
            <a:extLst>
              <a:ext uri="{FF2B5EF4-FFF2-40B4-BE49-F238E27FC236}">
                <a16:creationId xmlns:a16="http://schemas.microsoft.com/office/drawing/2014/main" id="{7EF8B182-57F4-4CFF-B847-0CE53853D91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3910" y="170694"/>
            <a:ext cx="760490" cy="342008"/>
          </a:xfrm>
          <a:prstGeom prst="rect">
            <a:avLst/>
          </a:prstGeom>
        </p:spPr>
      </p:pic>
      <p:graphicFrame>
        <p:nvGraphicFramePr>
          <p:cNvPr id="5" name="Таблица 4">
            <a:extLst>
              <a:ext uri="{FF2B5EF4-FFF2-40B4-BE49-F238E27FC236}">
                <a16:creationId xmlns:a16="http://schemas.microsoft.com/office/drawing/2014/main" id="{00FBDDA7-A661-41F0-ABA3-AC8797AF4BA7}"/>
              </a:ext>
            </a:extLst>
          </p:cNvPr>
          <p:cNvGraphicFramePr>
            <a:graphicFrameLocks noGrp="1"/>
          </p:cNvGraphicFramePr>
          <p:nvPr>
            <p:extLst>
              <p:ext uri="{D42A27DB-BD31-4B8C-83A1-F6EECF244321}">
                <p14:modId xmlns:p14="http://schemas.microsoft.com/office/powerpoint/2010/main" val="4146705413"/>
              </p:ext>
            </p:extLst>
          </p:nvPr>
        </p:nvGraphicFramePr>
        <p:xfrm>
          <a:off x="631767" y="972589"/>
          <a:ext cx="11172306" cy="5494239"/>
        </p:xfrm>
        <a:graphic>
          <a:graphicData uri="http://schemas.openxmlformats.org/drawingml/2006/table">
            <a:tbl>
              <a:tblPr/>
              <a:tblGrid>
                <a:gridCol w="3199459">
                  <a:extLst>
                    <a:ext uri="{9D8B030D-6E8A-4147-A177-3AD203B41FA5}">
                      <a16:colId xmlns:a16="http://schemas.microsoft.com/office/drawing/2014/main" val="2182585363"/>
                    </a:ext>
                  </a:extLst>
                </a:gridCol>
                <a:gridCol w="782338">
                  <a:extLst>
                    <a:ext uri="{9D8B030D-6E8A-4147-A177-3AD203B41FA5}">
                      <a16:colId xmlns:a16="http://schemas.microsoft.com/office/drawing/2014/main" val="4190928552"/>
                    </a:ext>
                  </a:extLst>
                </a:gridCol>
                <a:gridCol w="706581">
                  <a:extLst>
                    <a:ext uri="{9D8B030D-6E8A-4147-A177-3AD203B41FA5}">
                      <a16:colId xmlns:a16="http://schemas.microsoft.com/office/drawing/2014/main" val="509877941"/>
                    </a:ext>
                  </a:extLst>
                </a:gridCol>
                <a:gridCol w="681644">
                  <a:extLst>
                    <a:ext uri="{9D8B030D-6E8A-4147-A177-3AD203B41FA5}">
                      <a16:colId xmlns:a16="http://schemas.microsoft.com/office/drawing/2014/main" val="1523653899"/>
                    </a:ext>
                  </a:extLst>
                </a:gridCol>
                <a:gridCol w="640080">
                  <a:extLst>
                    <a:ext uri="{9D8B030D-6E8A-4147-A177-3AD203B41FA5}">
                      <a16:colId xmlns:a16="http://schemas.microsoft.com/office/drawing/2014/main" val="3501938669"/>
                    </a:ext>
                  </a:extLst>
                </a:gridCol>
                <a:gridCol w="640080">
                  <a:extLst>
                    <a:ext uri="{9D8B030D-6E8A-4147-A177-3AD203B41FA5}">
                      <a16:colId xmlns:a16="http://schemas.microsoft.com/office/drawing/2014/main" val="2216934520"/>
                    </a:ext>
                  </a:extLst>
                </a:gridCol>
                <a:gridCol w="698269">
                  <a:extLst>
                    <a:ext uri="{9D8B030D-6E8A-4147-A177-3AD203B41FA5}">
                      <a16:colId xmlns:a16="http://schemas.microsoft.com/office/drawing/2014/main" val="2704573786"/>
                    </a:ext>
                  </a:extLst>
                </a:gridCol>
                <a:gridCol w="1180407">
                  <a:extLst>
                    <a:ext uri="{9D8B030D-6E8A-4147-A177-3AD203B41FA5}">
                      <a16:colId xmlns:a16="http://schemas.microsoft.com/office/drawing/2014/main" val="904359120"/>
                    </a:ext>
                  </a:extLst>
                </a:gridCol>
                <a:gridCol w="2643448">
                  <a:extLst>
                    <a:ext uri="{9D8B030D-6E8A-4147-A177-3AD203B41FA5}">
                      <a16:colId xmlns:a16="http://schemas.microsoft.com/office/drawing/2014/main" val="1955753520"/>
                    </a:ext>
                  </a:extLst>
                </a:gridCol>
              </a:tblGrid>
              <a:tr h="440575">
                <a:tc rowSpan="2">
                  <a:txBody>
                    <a:bodyPr/>
                    <a:lstStyle/>
                    <a:p>
                      <a:pPr algn="ctr" rtl="0" fontAlgn="ctr"/>
                      <a:r>
                        <a:rPr lang="ru-RU" sz="1050" b="1" i="0" u="none" strike="noStrike" dirty="0">
                          <a:solidFill>
                            <a:srgbClr val="000000"/>
                          </a:solidFill>
                          <a:effectLst>
                            <a:outerShdw blurRad="50800" dist="38100" algn="tr" rotWithShape="0">
                              <a:prstClr val="black">
                                <a:alpha val="40000"/>
                              </a:prstClr>
                            </a:outerShdw>
                          </a:effectLst>
                          <a:latin typeface="Calibri" panose="020F0502020204030204" pitchFamily="34" charset="0"/>
                        </a:rPr>
                        <a:t>Наименование инвестиционных проектов</a:t>
                      </a:r>
                    </a:p>
                  </a:txBody>
                  <a:tcPr marL="6475" marR="6475" marT="647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A9D18E"/>
                    </a:solidFill>
                  </a:tcPr>
                </a:tc>
                <a:tc rowSpan="2">
                  <a:txBody>
                    <a:bodyPr/>
                    <a:lstStyle/>
                    <a:p>
                      <a:pPr algn="ctr" rtl="0" fontAlgn="ctr"/>
                      <a:r>
                        <a:rPr lang="ru-RU" sz="1050" b="1" i="0" u="none" strike="noStrike" dirty="0">
                          <a:solidFill>
                            <a:srgbClr val="000000"/>
                          </a:solidFill>
                          <a:effectLst>
                            <a:outerShdw blurRad="50800" dist="38100" algn="tr" rotWithShape="0">
                              <a:prstClr val="black">
                                <a:alpha val="40000"/>
                              </a:prstClr>
                            </a:outerShdw>
                          </a:effectLst>
                          <a:latin typeface="Calibri" panose="020F0502020204030204" pitchFamily="34" charset="0"/>
                        </a:rPr>
                        <a:t> Уточненное плановое значения на 2022 год (тыс. руб.)</a:t>
                      </a:r>
                    </a:p>
                  </a:txBody>
                  <a:tcPr marL="6475" marR="6475" marT="647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A9D18E"/>
                    </a:solidFill>
                  </a:tcPr>
                </a:tc>
                <a:tc rowSpan="2">
                  <a:txBody>
                    <a:bodyPr/>
                    <a:lstStyle/>
                    <a:p>
                      <a:pPr algn="ctr" rtl="0" fontAlgn="ctr"/>
                      <a:r>
                        <a:rPr lang="ru-RU" sz="1050" b="1" i="0" u="none" strike="noStrike" dirty="0">
                          <a:solidFill>
                            <a:srgbClr val="000000"/>
                          </a:solidFill>
                          <a:effectLst>
                            <a:outerShdw blurRad="50800" dist="38100" algn="tr" rotWithShape="0">
                              <a:prstClr val="black">
                                <a:alpha val="40000"/>
                              </a:prstClr>
                            </a:outerShdw>
                          </a:effectLst>
                          <a:latin typeface="Calibri" panose="020F0502020204030204" pitchFamily="34" charset="0"/>
                        </a:rPr>
                        <a:t> Плановые значения</a:t>
                      </a:r>
                    </a:p>
                    <a:p>
                      <a:pPr algn="ctr" rtl="0" fontAlgn="ctr"/>
                      <a:r>
                        <a:rPr lang="ru-RU" sz="1050" b="1" i="0" u="none" strike="noStrike" dirty="0">
                          <a:solidFill>
                            <a:srgbClr val="000000"/>
                          </a:solidFill>
                          <a:effectLst>
                            <a:outerShdw blurRad="50800" dist="38100" algn="tr" rotWithShape="0">
                              <a:prstClr val="black">
                                <a:alpha val="40000"/>
                              </a:prstClr>
                            </a:outerShdw>
                          </a:effectLst>
                          <a:latin typeface="Calibri" panose="020F0502020204030204" pitchFamily="34" charset="0"/>
                        </a:rPr>
                        <a:t> на 2023 год (тыс. руб.)</a:t>
                      </a:r>
                    </a:p>
                  </a:txBody>
                  <a:tcPr marL="6475" marR="6475" marT="647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A9D18E"/>
                    </a:solidFill>
                  </a:tcPr>
                </a:tc>
                <a:tc rowSpan="2">
                  <a:txBody>
                    <a:bodyPr/>
                    <a:lstStyle/>
                    <a:p>
                      <a:pPr algn="ctr" rtl="0" fontAlgn="ctr"/>
                      <a:r>
                        <a:rPr lang="ru-RU" sz="1050" b="1" i="0" u="none" strike="noStrike" dirty="0">
                          <a:solidFill>
                            <a:srgbClr val="000000"/>
                          </a:solidFill>
                          <a:effectLst>
                            <a:outerShdw blurRad="50800" dist="38100" algn="tr" rotWithShape="0">
                              <a:prstClr val="black">
                                <a:alpha val="40000"/>
                              </a:prstClr>
                            </a:outerShdw>
                          </a:effectLst>
                          <a:latin typeface="Calibri" panose="020F0502020204030204" pitchFamily="34" charset="0"/>
                        </a:rPr>
                        <a:t> Плановые значения</a:t>
                      </a:r>
                    </a:p>
                    <a:p>
                      <a:pPr algn="ctr" rtl="0" fontAlgn="ctr"/>
                      <a:r>
                        <a:rPr lang="ru-RU" sz="1050" b="1" i="0" u="none" strike="noStrike" dirty="0">
                          <a:solidFill>
                            <a:srgbClr val="000000"/>
                          </a:solidFill>
                          <a:effectLst>
                            <a:outerShdw blurRad="50800" dist="38100" algn="tr" rotWithShape="0">
                              <a:prstClr val="black">
                                <a:alpha val="40000"/>
                              </a:prstClr>
                            </a:outerShdw>
                          </a:effectLst>
                          <a:latin typeface="Calibri" panose="020F0502020204030204" pitchFamily="34" charset="0"/>
                        </a:rPr>
                        <a:t> на 2024 год (тыс. руб.)</a:t>
                      </a:r>
                    </a:p>
                  </a:txBody>
                  <a:tcPr marL="6475" marR="6475" marT="647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A9D18E"/>
                    </a:solidFill>
                  </a:tcPr>
                </a:tc>
                <a:tc rowSpan="2">
                  <a:txBody>
                    <a:bodyPr/>
                    <a:lstStyle/>
                    <a:p>
                      <a:pPr algn="ctr" rtl="0" fontAlgn="ctr"/>
                      <a:r>
                        <a:rPr lang="ru-RU" sz="1050" b="1" i="0" u="none" strike="noStrike" dirty="0">
                          <a:solidFill>
                            <a:srgbClr val="000000"/>
                          </a:solidFill>
                          <a:effectLst>
                            <a:outerShdw blurRad="50800" dist="38100" algn="tr" rotWithShape="0">
                              <a:prstClr val="black">
                                <a:alpha val="40000"/>
                              </a:prstClr>
                            </a:outerShdw>
                          </a:effectLst>
                          <a:latin typeface="Calibri" panose="020F0502020204030204" pitchFamily="34" charset="0"/>
                        </a:rPr>
                        <a:t> Плановые </a:t>
                      </a:r>
                    </a:p>
                    <a:p>
                      <a:pPr algn="ctr" rtl="0" fontAlgn="ctr"/>
                      <a:r>
                        <a:rPr lang="ru-RU" sz="1050" b="1" i="0" u="none" strike="noStrike" dirty="0">
                          <a:solidFill>
                            <a:srgbClr val="000000"/>
                          </a:solidFill>
                          <a:effectLst>
                            <a:outerShdw blurRad="50800" dist="38100" algn="tr" rotWithShape="0">
                              <a:prstClr val="black">
                                <a:alpha val="40000"/>
                              </a:prstClr>
                            </a:outerShdw>
                          </a:effectLst>
                          <a:latin typeface="Calibri" panose="020F0502020204030204" pitchFamily="34" charset="0"/>
                        </a:rPr>
                        <a:t>значения </a:t>
                      </a:r>
                    </a:p>
                    <a:p>
                      <a:pPr algn="ctr" rtl="0" fontAlgn="ctr"/>
                      <a:r>
                        <a:rPr lang="ru-RU" sz="1050" b="1" i="0" u="none" strike="noStrike" dirty="0">
                          <a:solidFill>
                            <a:srgbClr val="000000"/>
                          </a:solidFill>
                          <a:effectLst>
                            <a:outerShdw blurRad="50800" dist="38100" algn="tr" rotWithShape="0">
                              <a:prstClr val="black">
                                <a:alpha val="40000"/>
                              </a:prstClr>
                            </a:outerShdw>
                          </a:effectLst>
                          <a:latin typeface="Calibri" panose="020F0502020204030204" pitchFamily="34" charset="0"/>
                        </a:rPr>
                        <a:t>на 2025 год (тыс. руб.)</a:t>
                      </a:r>
                    </a:p>
                  </a:txBody>
                  <a:tcPr marL="6475" marR="6475" marT="647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A9D18E"/>
                    </a:solidFill>
                  </a:tcPr>
                </a:tc>
                <a:tc gridSpan="2">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ru-RU" sz="1050" b="0" i="0" u="none" strike="noStrike" dirty="0">
                          <a:solidFill>
                            <a:srgbClr val="000000"/>
                          </a:solidFill>
                          <a:effectLst/>
                          <a:latin typeface="Arial" panose="020B0604020202020204" pitchFamily="34" charset="0"/>
                        </a:rPr>
                        <a:t>    </a:t>
                      </a:r>
                      <a:r>
                        <a:rPr lang="ru-RU" sz="1050" b="1" u="none" strike="noStrike" dirty="0">
                          <a:solidFill>
                            <a:schemeClr val="tx1"/>
                          </a:solidFill>
                          <a:effectLst>
                            <a:outerShdw blurRad="38100" dist="38100" dir="2700000" algn="tl">
                              <a:srgbClr val="000000">
                                <a:alpha val="43137"/>
                              </a:srgbClr>
                            </a:outerShdw>
                          </a:effectLst>
                        </a:rPr>
                        <a:t>Срок реализации</a:t>
                      </a:r>
                      <a:endParaRPr lang="ru-RU" sz="1050" b="1" i="0" u="none" strike="noStrike" dirty="0">
                        <a:solidFill>
                          <a:schemeClr val="tx1"/>
                        </a:solidFill>
                        <a:effectLst>
                          <a:outerShdw blurRad="38100" dist="38100" dir="2700000" algn="tl">
                            <a:srgbClr val="000000">
                              <a:alpha val="43137"/>
                            </a:srgbClr>
                          </a:outerShdw>
                        </a:effectLst>
                        <a:latin typeface="Arial" panose="020B0604020202020204" pitchFamily="34" charset="0"/>
                      </a:endParaRPr>
                    </a:p>
                    <a:p>
                      <a:pPr algn="l" fontAlgn="ctr"/>
                      <a:endParaRPr lang="ru-RU" sz="1050" b="0" i="0" u="none" strike="noStrike" dirty="0">
                        <a:solidFill>
                          <a:srgbClr val="000000"/>
                        </a:solidFill>
                        <a:effectLst/>
                        <a:latin typeface="Arial" panose="020B0604020202020204" pitchFamily="34" charset="0"/>
                      </a:endParaRPr>
                    </a:p>
                  </a:txBody>
                  <a:tcPr marL="6475" marR="6475" marT="647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A9D18E"/>
                    </a:solidFill>
                  </a:tcPr>
                </a:tc>
                <a:tc hMerge="1">
                  <a:txBody>
                    <a:bodyPr/>
                    <a:lstStyle/>
                    <a:p>
                      <a:endParaRPr lang="ru-RU"/>
                    </a:p>
                  </a:txBody>
                  <a:tcPr/>
                </a:tc>
                <a:tc rowSpan="2">
                  <a:txBody>
                    <a:bodyPr/>
                    <a:lstStyle/>
                    <a:p>
                      <a:pPr algn="ctr" rtl="0" fontAlgn="ctr"/>
                      <a:r>
                        <a:rPr lang="ru-RU" sz="1050" b="1" i="0" u="none" strike="noStrike" dirty="0">
                          <a:solidFill>
                            <a:srgbClr val="000000"/>
                          </a:solidFill>
                          <a:effectLst>
                            <a:outerShdw blurRad="50800" dist="38100" algn="tr" rotWithShape="0">
                              <a:prstClr val="black">
                                <a:alpha val="40000"/>
                              </a:prstClr>
                            </a:outerShdw>
                          </a:effectLst>
                          <a:latin typeface="Calibri" panose="020F0502020204030204" pitchFamily="34" charset="0"/>
                        </a:rPr>
                        <a:t>Адрес местоположения объекта</a:t>
                      </a:r>
                    </a:p>
                  </a:txBody>
                  <a:tcPr marL="6475" marR="6475" marT="647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A9D18E"/>
                    </a:solidFill>
                  </a:tcPr>
                </a:tc>
                <a:tc rowSpan="2">
                  <a:txBody>
                    <a:bodyPr/>
                    <a:lstStyle/>
                    <a:p>
                      <a:pPr algn="ctr" rtl="0" fontAlgn="ctr"/>
                      <a:r>
                        <a:rPr lang="ru-RU" sz="1050" b="1" i="0" u="none" strike="noStrike" dirty="0">
                          <a:solidFill>
                            <a:srgbClr val="000000"/>
                          </a:solidFill>
                          <a:effectLst>
                            <a:outerShdw blurRad="50800" dist="38100" algn="tr" rotWithShape="0">
                              <a:prstClr val="black">
                                <a:alpha val="40000"/>
                              </a:prstClr>
                            </a:outerShdw>
                          </a:effectLst>
                          <a:latin typeface="Calibri" panose="020F0502020204030204" pitchFamily="34" charset="0"/>
                        </a:rPr>
                        <a:t>Планируемый результат реализации проекта</a:t>
                      </a:r>
                    </a:p>
                  </a:txBody>
                  <a:tcPr marL="6475" marR="6475" marT="647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A9D18E"/>
                    </a:solidFill>
                  </a:tcPr>
                </a:tc>
                <a:extLst>
                  <a:ext uri="{0D108BD9-81ED-4DB2-BD59-A6C34878D82A}">
                    <a16:rowId xmlns:a16="http://schemas.microsoft.com/office/drawing/2014/main" val="4013529772"/>
                  </a:ext>
                </a:extLst>
              </a:tr>
              <a:tr h="0">
                <a:tc vMerge="1">
                  <a:txBody>
                    <a:bodyPr/>
                    <a:lstStyle/>
                    <a:p>
                      <a:endParaRPr lang="ru-RU"/>
                    </a:p>
                  </a:txBody>
                  <a:tcPr/>
                </a:tc>
                <a:tc vMerge="1">
                  <a:txBody>
                    <a:bodyPr/>
                    <a:lstStyle/>
                    <a:p>
                      <a:endParaRPr lang="ru-RU"/>
                    </a:p>
                  </a:txBody>
                  <a:tcPr/>
                </a:tc>
                <a:tc vMerge="1">
                  <a:txBody>
                    <a:bodyPr/>
                    <a:lstStyle/>
                    <a:p>
                      <a:endParaRPr lang="ru-RU"/>
                    </a:p>
                  </a:txBody>
                  <a:tcPr/>
                </a:tc>
                <a:tc vMerge="1">
                  <a:txBody>
                    <a:bodyPr/>
                    <a:lstStyle/>
                    <a:p>
                      <a:endParaRPr lang="ru-RU"/>
                    </a:p>
                  </a:txBody>
                  <a:tcPr/>
                </a:tc>
                <a:tc vMerge="1">
                  <a:txBody>
                    <a:bodyPr/>
                    <a:lstStyle/>
                    <a:p>
                      <a:endParaRPr lang="ru-RU"/>
                    </a:p>
                  </a:txBody>
                  <a:tcPr/>
                </a:tc>
                <a:tc>
                  <a:txBody>
                    <a:bodyPr/>
                    <a:lstStyle/>
                    <a:p>
                      <a:pPr algn="ctr" rtl="0" fontAlgn="ctr"/>
                      <a:r>
                        <a:rPr lang="ru-RU" sz="1050" b="1" i="0" u="none" strike="noStrike" dirty="0">
                          <a:solidFill>
                            <a:srgbClr val="000000"/>
                          </a:solidFill>
                          <a:effectLst>
                            <a:outerShdw blurRad="50800" dist="38100" algn="tr" rotWithShape="0">
                              <a:prstClr val="black">
                                <a:alpha val="40000"/>
                              </a:prstClr>
                            </a:outerShdw>
                          </a:effectLst>
                          <a:latin typeface="Calibri" panose="020F0502020204030204" pitchFamily="34" charset="0"/>
                        </a:rPr>
                        <a:t>начало</a:t>
                      </a:r>
                    </a:p>
                  </a:txBody>
                  <a:tcPr marL="6475" marR="6475" marT="647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A9D18E"/>
                    </a:solidFill>
                  </a:tcPr>
                </a:tc>
                <a:tc>
                  <a:txBody>
                    <a:bodyPr/>
                    <a:lstStyle/>
                    <a:p>
                      <a:pPr algn="ctr" rtl="0" fontAlgn="ctr"/>
                      <a:r>
                        <a:rPr lang="ru-RU" sz="1050" b="1" i="0" u="none" strike="noStrike" dirty="0">
                          <a:solidFill>
                            <a:srgbClr val="000000"/>
                          </a:solidFill>
                          <a:effectLst>
                            <a:outerShdw blurRad="50800" dist="38100" algn="tr" rotWithShape="0">
                              <a:prstClr val="black">
                                <a:alpha val="40000"/>
                              </a:prstClr>
                            </a:outerShdw>
                          </a:effectLst>
                          <a:latin typeface="Calibri" panose="020F0502020204030204" pitchFamily="34" charset="0"/>
                        </a:rPr>
                        <a:t>окончание</a:t>
                      </a:r>
                    </a:p>
                  </a:txBody>
                  <a:tcPr marL="6475" marR="6475" marT="647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A9D18E"/>
                    </a:solidFill>
                  </a:tcPr>
                </a:tc>
                <a:tc vMerge="1">
                  <a:txBody>
                    <a:bodyPr/>
                    <a:lstStyle/>
                    <a:p>
                      <a:endParaRPr lang="ru-RU"/>
                    </a:p>
                  </a:txBody>
                  <a:tcPr/>
                </a:tc>
                <a:tc vMerge="1">
                  <a:txBody>
                    <a:bodyPr/>
                    <a:lstStyle/>
                    <a:p>
                      <a:endParaRPr lang="ru-RU"/>
                    </a:p>
                  </a:txBody>
                  <a:tcPr/>
                </a:tc>
                <a:extLst>
                  <a:ext uri="{0D108BD9-81ED-4DB2-BD59-A6C34878D82A}">
                    <a16:rowId xmlns:a16="http://schemas.microsoft.com/office/drawing/2014/main" val="3856238046"/>
                  </a:ext>
                </a:extLst>
              </a:tr>
              <a:tr h="517211">
                <a:tc>
                  <a:txBody>
                    <a:bodyPr/>
                    <a:lstStyle/>
                    <a:p>
                      <a:pPr algn="l" rtl="0" fontAlgn="ctr"/>
                      <a:r>
                        <a:rPr lang="ru-RU" sz="1050" b="0" i="0" u="none" strike="noStrike" dirty="0">
                          <a:solidFill>
                            <a:srgbClr val="000000"/>
                          </a:solidFill>
                          <a:effectLst/>
                          <a:latin typeface="Calibri" panose="020F0502020204030204" pitchFamily="34" charset="0"/>
                        </a:rPr>
                        <a:t>Пристройка к зданию АОУ гимназия № 13 по адресу: Московская область, г. Долгопрудный, ул. Молодежная д. 10А (ПИР и строительство)</a:t>
                      </a:r>
                    </a:p>
                  </a:txBody>
                  <a:tcPr marL="6475" marR="6475" marT="647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5E0B4"/>
                    </a:solidFill>
                  </a:tcPr>
                </a:tc>
                <a:tc>
                  <a:txBody>
                    <a:bodyPr/>
                    <a:lstStyle/>
                    <a:p>
                      <a:pPr algn="ctr" rtl="0" fontAlgn="ctr"/>
                      <a:r>
                        <a:rPr lang="ru-RU" sz="1050" b="0" i="0" u="none" strike="noStrike" dirty="0">
                          <a:solidFill>
                            <a:srgbClr val="000000"/>
                          </a:solidFill>
                          <a:effectLst/>
                          <a:latin typeface="Calibri" panose="020F0502020204030204" pitchFamily="34" charset="0"/>
                        </a:rPr>
                        <a:t>0,00</a:t>
                      </a:r>
                    </a:p>
                  </a:txBody>
                  <a:tcPr marL="6475" marR="6475" marT="647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5E0B4"/>
                    </a:solidFill>
                  </a:tcPr>
                </a:tc>
                <a:tc>
                  <a:txBody>
                    <a:bodyPr/>
                    <a:lstStyle/>
                    <a:p>
                      <a:pPr algn="ctr" rtl="0" fontAlgn="ctr"/>
                      <a:r>
                        <a:rPr lang="ru-RU" sz="1050" b="0" i="0" u="none" strike="noStrike" dirty="0">
                          <a:solidFill>
                            <a:srgbClr val="000000"/>
                          </a:solidFill>
                          <a:effectLst/>
                          <a:latin typeface="Calibri" panose="020F0502020204030204" pitchFamily="34" charset="0"/>
                        </a:rPr>
                        <a:t>0,00</a:t>
                      </a:r>
                    </a:p>
                  </a:txBody>
                  <a:tcPr marL="6475" marR="6475" marT="647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5E0B4"/>
                    </a:solidFill>
                  </a:tcPr>
                </a:tc>
                <a:tc>
                  <a:txBody>
                    <a:bodyPr/>
                    <a:lstStyle/>
                    <a:p>
                      <a:pPr algn="ctr" rtl="0" fontAlgn="ctr"/>
                      <a:r>
                        <a:rPr lang="ru-RU" sz="1050" b="0" i="0" u="none" strike="noStrike" dirty="0">
                          <a:solidFill>
                            <a:srgbClr val="000000"/>
                          </a:solidFill>
                          <a:effectLst/>
                          <a:latin typeface="Calibri" panose="020F0502020204030204" pitchFamily="34" charset="0"/>
                        </a:rPr>
                        <a:t>207 306,60</a:t>
                      </a:r>
                    </a:p>
                  </a:txBody>
                  <a:tcPr marL="6475" marR="6475" marT="647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5E0B4"/>
                    </a:solidFill>
                  </a:tcPr>
                </a:tc>
                <a:tc>
                  <a:txBody>
                    <a:bodyPr/>
                    <a:lstStyle/>
                    <a:p>
                      <a:pPr algn="ctr" rtl="0" fontAlgn="ctr"/>
                      <a:r>
                        <a:rPr lang="ru-RU" sz="1050" b="0" i="0" u="none" strike="noStrike">
                          <a:solidFill>
                            <a:srgbClr val="000000"/>
                          </a:solidFill>
                          <a:effectLst/>
                          <a:latin typeface="Calibri" panose="020F0502020204030204" pitchFamily="34" charset="0"/>
                        </a:rPr>
                        <a:t>268 577,50</a:t>
                      </a:r>
                    </a:p>
                  </a:txBody>
                  <a:tcPr marL="6475" marR="6475" marT="647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5E0B4"/>
                    </a:solidFill>
                  </a:tcPr>
                </a:tc>
                <a:tc rowSpan="3">
                  <a:txBody>
                    <a:bodyPr/>
                    <a:lstStyle/>
                    <a:p>
                      <a:pPr algn="ctr" rtl="0" fontAlgn="ctr"/>
                      <a:r>
                        <a:rPr lang="ru-RU" sz="1050" b="0" i="0" u="none" strike="noStrike">
                          <a:solidFill>
                            <a:srgbClr val="000000"/>
                          </a:solidFill>
                          <a:effectLst/>
                          <a:latin typeface="Calibri" panose="020F0502020204030204" pitchFamily="34" charset="0"/>
                        </a:rPr>
                        <a:t>2017</a:t>
                      </a:r>
                    </a:p>
                  </a:txBody>
                  <a:tcPr marL="6475" marR="6475" marT="647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FF2CC"/>
                    </a:solidFill>
                  </a:tcPr>
                </a:tc>
                <a:tc rowSpan="3">
                  <a:txBody>
                    <a:bodyPr/>
                    <a:lstStyle/>
                    <a:p>
                      <a:pPr algn="ctr" rtl="0" fontAlgn="ctr"/>
                      <a:r>
                        <a:rPr lang="ru-RU" sz="1050" b="0" i="0" u="none" strike="noStrike">
                          <a:solidFill>
                            <a:srgbClr val="000000"/>
                          </a:solidFill>
                          <a:effectLst/>
                          <a:latin typeface="Calibri" panose="020F0502020204030204" pitchFamily="34" charset="0"/>
                        </a:rPr>
                        <a:t>2025</a:t>
                      </a:r>
                    </a:p>
                  </a:txBody>
                  <a:tcPr marL="6475" marR="6475" marT="647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FF2CC"/>
                    </a:solidFill>
                  </a:tcPr>
                </a:tc>
                <a:tc rowSpan="3">
                  <a:txBody>
                    <a:bodyPr/>
                    <a:lstStyle/>
                    <a:p>
                      <a:pPr algn="ctr" rtl="0" fontAlgn="ctr"/>
                      <a:r>
                        <a:rPr lang="ru-RU" sz="1050" b="0" i="0" u="none" strike="noStrike" dirty="0">
                          <a:solidFill>
                            <a:srgbClr val="000000"/>
                          </a:solidFill>
                          <a:effectLst/>
                          <a:latin typeface="Calibri" panose="020F0502020204030204" pitchFamily="34" charset="0"/>
                        </a:rPr>
                        <a:t>Московская область, г. Долгопрудный, ул. Молодежная д. 10А</a:t>
                      </a:r>
                    </a:p>
                  </a:txBody>
                  <a:tcPr marL="6475" marR="6475" marT="647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FF2CC"/>
                    </a:solidFill>
                  </a:tcPr>
                </a:tc>
                <a:tc rowSpan="3">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ru-RU" sz="1050" b="0" i="0" u="none" strike="noStrike" kern="1200" dirty="0">
                          <a:solidFill>
                            <a:srgbClr val="000000"/>
                          </a:solidFill>
                          <a:effectLst/>
                          <a:latin typeface="Calibri" panose="020F0502020204030204" pitchFamily="34" charset="0"/>
                          <a:ea typeface="+mn-ea"/>
                          <a:cs typeface="+mn-cs"/>
                        </a:rPr>
                        <a:t>Строительство пристройки к школе. Введение в  эксплуатацию, ликвидация второй смены.</a:t>
                      </a:r>
                    </a:p>
                  </a:txBody>
                  <a:tcPr marL="6475" marR="6475" marT="647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FF2CC"/>
                    </a:solidFill>
                  </a:tcPr>
                </a:tc>
                <a:extLst>
                  <a:ext uri="{0D108BD9-81ED-4DB2-BD59-A6C34878D82A}">
                    <a16:rowId xmlns:a16="http://schemas.microsoft.com/office/drawing/2014/main" val="1021668804"/>
                  </a:ext>
                </a:extLst>
              </a:tr>
              <a:tr h="178055">
                <a:tc>
                  <a:txBody>
                    <a:bodyPr/>
                    <a:lstStyle/>
                    <a:p>
                      <a:pPr algn="l" rtl="0" fontAlgn="ctr"/>
                      <a:r>
                        <a:rPr lang="ru-RU" sz="1050" b="0" i="0" u="none" strike="noStrike">
                          <a:solidFill>
                            <a:srgbClr val="000000"/>
                          </a:solidFill>
                          <a:effectLst/>
                          <a:latin typeface="Calibri" panose="020F0502020204030204" pitchFamily="34" charset="0"/>
                        </a:rPr>
                        <a:t>бюджет МО</a:t>
                      </a:r>
                    </a:p>
                  </a:txBody>
                  <a:tcPr marL="291384" marR="6475" marT="647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BE5D6"/>
                    </a:solidFill>
                  </a:tcPr>
                </a:tc>
                <a:tc>
                  <a:txBody>
                    <a:bodyPr/>
                    <a:lstStyle/>
                    <a:p>
                      <a:pPr algn="ctr" rtl="0" fontAlgn="ctr"/>
                      <a:r>
                        <a:rPr lang="ru-RU" sz="1050" b="0" i="0" u="none" strike="noStrike">
                          <a:solidFill>
                            <a:srgbClr val="000000"/>
                          </a:solidFill>
                          <a:effectLst/>
                          <a:latin typeface="Calibri" panose="020F0502020204030204" pitchFamily="34" charset="0"/>
                        </a:rPr>
                        <a:t>0,00</a:t>
                      </a:r>
                    </a:p>
                  </a:txBody>
                  <a:tcPr marL="6475" marR="6475" marT="647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BE5D6"/>
                    </a:solidFill>
                  </a:tcPr>
                </a:tc>
                <a:tc>
                  <a:txBody>
                    <a:bodyPr/>
                    <a:lstStyle/>
                    <a:p>
                      <a:pPr algn="ctr" rtl="0" fontAlgn="ctr"/>
                      <a:r>
                        <a:rPr lang="ru-RU" sz="1050" b="0" i="0" u="none" strike="noStrike">
                          <a:solidFill>
                            <a:srgbClr val="000000"/>
                          </a:solidFill>
                          <a:effectLst/>
                          <a:latin typeface="Calibri" panose="020F0502020204030204" pitchFamily="34" charset="0"/>
                        </a:rPr>
                        <a:t>0,00</a:t>
                      </a:r>
                    </a:p>
                  </a:txBody>
                  <a:tcPr marL="6475" marR="6475" marT="647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BE5D6"/>
                    </a:solidFill>
                  </a:tcPr>
                </a:tc>
                <a:tc>
                  <a:txBody>
                    <a:bodyPr/>
                    <a:lstStyle/>
                    <a:p>
                      <a:pPr algn="ctr" rtl="0" fontAlgn="ctr"/>
                      <a:r>
                        <a:rPr lang="ru-RU" sz="1050" b="0" i="0" u="none" strike="noStrike" dirty="0">
                          <a:solidFill>
                            <a:srgbClr val="000000"/>
                          </a:solidFill>
                          <a:effectLst/>
                          <a:latin typeface="Calibri" panose="020F0502020204030204" pitchFamily="34" charset="0"/>
                        </a:rPr>
                        <a:t>186 575,90</a:t>
                      </a:r>
                    </a:p>
                  </a:txBody>
                  <a:tcPr marL="6475" marR="6475" marT="647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BE5D6"/>
                    </a:solidFill>
                  </a:tcPr>
                </a:tc>
                <a:tc>
                  <a:txBody>
                    <a:bodyPr/>
                    <a:lstStyle/>
                    <a:p>
                      <a:pPr algn="ctr" rtl="0" fontAlgn="ctr"/>
                      <a:r>
                        <a:rPr lang="ru-RU" sz="1050" b="0" i="0" u="none" strike="noStrike" dirty="0">
                          <a:solidFill>
                            <a:srgbClr val="000000"/>
                          </a:solidFill>
                          <a:effectLst/>
                          <a:latin typeface="Calibri" panose="020F0502020204030204" pitchFamily="34" charset="0"/>
                        </a:rPr>
                        <a:t>241 720,00</a:t>
                      </a:r>
                    </a:p>
                  </a:txBody>
                  <a:tcPr marL="6475" marR="6475" marT="647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BE5D6"/>
                    </a:solidFill>
                  </a:tcPr>
                </a:tc>
                <a:tc vMerge="1">
                  <a:txBody>
                    <a:bodyPr/>
                    <a:lstStyle/>
                    <a:p>
                      <a:endParaRPr lang="ru-RU"/>
                    </a:p>
                  </a:txBody>
                  <a:tcPr/>
                </a:tc>
                <a:tc vMerge="1">
                  <a:txBody>
                    <a:bodyPr/>
                    <a:lstStyle/>
                    <a:p>
                      <a:endParaRPr lang="ru-RU"/>
                    </a:p>
                  </a:txBody>
                  <a:tcPr/>
                </a:tc>
                <a:tc vMerge="1">
                  <a:txBody>
                    <a:bodyPr/>
                    <a:lstStyle/>
                    <a:p>
                      <a:endParaRPr lang="ru-RU"/>
                    </a:p>
                  </a:txBody>
                  <a:tcPr/>
                </a:tc>
                <a:tc vMerge="1">
                  <a:txBody>
                    <a:bodyPr/>
                    <a:lstStyle/>
                    <a:p>
                      <a:endParaRPr lang="ru-RU"/>
                    </a:p>
                  </a:txBody>
                  <a:tcPr/>
                </a:tc>
                <a:extLst>
                  <a:ext uri="{0D108BD9-81ED-4DB2-BD59-A6C34878D82A}">
                    <a16:rowId xmlns:a16="http://schemas.microsoft.com/office/drawing/2014/main" val="91821978"/>
                  </a:ext>
                </a:extLst>
              </a:tr>
              <a:tr h="152392">
                <a:tc>
                  <a:txBody>
                    <a:bodyPr/>
                    <a:lstStyle/>
                    <a:p>
                      <a:pPr algn="l" rtl="0" fontAlgn="ctr"/>
                      <a:r>
                        <a:rPr lang="ru-RU" sz="1050" b="0" i="0" u="none" strike="noStrike">
                          <a:solidFill>
                            <a:srgbClr val="000000"/>
                          </a:solidFill>
                          <a:effectLst/>
                          <a:latin typeface="Calibri" panose="020F0502020204030204" pitchFamily="34" charset="0"/>
                        </a:rPr>
                        <a:t>бюджет г.о.</a:t>
                      </a:r>
                    </a:p>
                  </a:txBody>
                  <a:tcPr marL="291384" marR="6475" marT="647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BE5D6"/>
                    </a:solidFill>
                  </a:tcPr>
                </a:tc>
                <a:tc>
                  <a:txBody>
                    <a:bodyPr/>
                    <a:lstStyle/>
                    <a:p>
                      <a:pPr algn="ctr" rtl="0" fontAlgn="ctr"/>
                      <a:r>
                        <a:rPr lang="ru-RU" sz="1050" b="0" i="0" u="none" strike="noStrike">
                          <a:solidFill>
                            <a:srgbClr val="000000"/>
                          </a:solidFill>
                          <a:effectLst/>
                          <a:latin typeface="Calibri" panose="020F0502020204030204" pitchFamily="34" charset="0"/>
                        </a:rPr>
                        <a:t>0,00</a:t>
                      </a:r>
                    </a:p>
                  </a:txBody>
                  <a:tcPr marL="6475" marR="6475" marT="647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BE5D6"/>
                    </a:solidFill>
                  </a:tcPr>
                </a:tc>
                <a:tc>
                  <a:txBody>
                    <a:bodyPr/>
                    <a:lstStyle/>
                    <a:p>
                      <a:pPr algn="ctr" rtl="0" fontAlgn="ctr"/>
                      <a:r>
                        <a:rPr lang="ru-RU" sz="1050" b="0" i="0" u="none" strike="noStrike">
                          <a:solidFill>
                            <a:srgbClr val="000000"/>
                          </a:solidFill>
                          <a:effectLst/>
                          <a:latin typeface="Calibri" panose="020F0502020204030204" pitchFamily="34" charset="0"/>
                        </a:rPr>
                        <a:t>0,00</a:t>
                      </a:r>
                    </a:p>
                  </a:txBody>
                  <a:tcPr marL="6475" marR="6475" marT="647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BE5D6"/>
                    </a:solidFill>
                  </a:tcPr>
                </a:tc>
                <a:tc>
                  <a:txBody>
                    <a:bodyPr/>
                    <a:lstStyle/>
                    <a:p>
                      <a:pPr algn="ctr" rtl="0" fontAlgn="ctr"/>
                      <a:r>
                        <a:rPr lang="ru-RU" sz="1050" b="0" i="0" u="none" strike="noStrike" dirty="0">
                          <a:solidFill>
                            <a:srgbClr val="000000"/>
                          </a:solidFill>
                          <a:effectLst/>
                          <a:latin typeface="Calibri" panose="020F0502020204030204" pitchFamily="34" charset="0"/>
                        </a:rPr>
                        <a:t>20 730,70</a:t>
                      </a:r>
                    </a:p>
                  </a:txBody>
                  <a:tcPr marL="6475" marR="6475" marT="647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BE5D6"/>
                    </a:solidFill>
                  </a:tcPr>
                </a:tc>
                <a:tc>
                  <a:txBody>
                    <a:bodyPr/>
                    <a:lstStyle/>
                    <a:p>
                      <a:pPr algn="ctr" rtl="0" fontAlgn="ctr"/>
                      <a:r>
                        <a:rPr lang="ru-RU" sz="1050" b="0" i="0" u="none" strike="noStrike" dirty="0">
                          <a:solidFill>
                            <a:srgbClr val="000000"/>
                          </a:solidFill>
                          <a:effectLst/>
                          <a:latin typeface="Calibri" panose="020F0502020204030204" pitchFamily="34" charset="0"/>
                        </a:rPr>
                        <a:t>26 857,50</a:t>
                      </a:r>
                    </a:p>
                  </a:txBody>
                  <a:tcPr marL="6475" marR="6475" marT="647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BE5D6"/>
                    </a:solidFill>
                  </a:tcPr>
                </a:tc>
                <a:tc vMerge="1">
                  <a:txBody>
                    <a:bodyPr/>
                    <a:lstStyle/>
                    <a:p>
                      <a:endParaRPr lang="ru-RU"/>
                    </a:p>
                  </a:txBody>
                  <a:tcPr/>
                </a:tc>
                <a:tc vMerge="1">
                  <a:txBody>
                    <a:bodyPr/>
                    <a:lstStyle/>
                    <a:p>
                      <a:endParaRPr lang="ru-RU"/>
                    </a:p>
                  </a:txBody>
                  <a:tcPr/>
                </a:tc>
                <a:tc vMerge="1">
                  <a:txBody>
                    <a:bodyPr/>
                    <a:lstStyle/>
                    <a:p>
                      <a:endParaRPr lang="ru-RU"/>
                    </a:p>
                  </a:txBody>
                  <a:tcPr/>
                </a:tc>
                <a:tc vMerge="1">
                  <a:txBody>
                    <a:bodyPr/>
                    <a:lstStyle/>
                    <a:p>
                      <a:endParaRPr lang="ru-RU"/>
                    </a:p>
                  </a:txBody>
                  <a:tcPr/>
                </a:tc>
                <a:extLst>
                  <a:ext uri="{0D108BD9-81ED-4DB2-BD59-A6C34878D82A}">
                    <a16:rowId xmlns:a16="http://schemas.microsoft.com/office/drawing/2014/main" val="4031637434"/>
                  </a:ext>
                </a:extLst>
              </a:tr>
              <a:tr h="686789">
                <a:tc>
                  <a:txBody>
                    <a:bodyPr/>
                    <a:lstStyle/>
                    <a:p>
                      <a:pPr algn="l" rtl="0" fontAlgn="ctr"/>
                      <a:r>
                        <a:rPr lang="ru-RU" sz="1050" b="0" i="0" u="none" strike="noStrike" dirty="0">
                          <a:solidFill>
                            <a:srgbClr val="000000"/>
                          </a:solidFill>
                          <a:effectLst/>
                          <a:latin typeface="Calibri" panose="020F0502020204030204" pitchFamily="34" charset="0"/>
                        </a:rPr>
                        <a:t>Пристройка на 300 мест к зданию АОУ «СОШ № 14» по адресу: Московская область, г. Долгопрудный, ул. Новый бульвар, д. 21, корп. 3 (ПИР и строительство)</a:t>
                      </a:r>
                    </a:p>
                  </a:txBody>
                  <a:tcPr marL="6475" marR="6475" marT="647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5E0B4"/>
                    </a:solidFill>
                  </a:tcPr>
                </a:tc>
                <a:tc>
                  <a:txBody>
                    <a:bodyPr/>
                    <a:lstStyle/>
                    <a:p>
                      <a:pPr algn="ctr" rtl="0" fontAlgn="ctr"/>
                      <a:r>
                        <a:rPr lang="ru-RU" sz="1050" b="0" i="0" u="none" strike="noStrike">
                          <a:solidFill>
                            <a:srgbClr val="000000"/>
                          </a:solidFill>
                          <a:effectLst/>
                          <a:latin typeface="Calibri" panose="020F0502020204030204" pitchFamily="34" charset="0"/>
                        </a:rPr>
                        <a:t>0,00</a:t>
                      </a:r>
                    </a:p>
                  </a:txBody>
                  <a:tcPr marL="6475" marR="6475" marT="647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5E0B4"/>
                    </a:solidFill>
                  </a:tcPr>
                </a:tc>
                <a:tc>
                  <a:txBody>
                    <a:bodyPr/>
                    <a:lstStyle/>
                    <a:p>
                      <a:pPr algn="ctr" rtl="0" fontAlgn="ctr"/>
                      <a:r>
                        <a:rPr lang="ru-RU" sz="1050" b="0" i="0" u="none" strike="noStrike" dirty="0">
                          <a:solidFill>
                            <a:srgbClr val="000000"/>
                          </a:solidFill>
                          <a:effectLst/>
                          <a:latin typeface="Calibri" panose="020F0502020204030204" pitchFamily="34" charset="0"/>
                        </a:rPr>
                        <a:t>418 548,80</a:t>
                      </a:r>
                    </a:p>
                  </a:txBody>
                  <a:tcPr marL="6475" marR="6475" marT="647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5E0B4"/>
                    </a:solidFill>
                  </a:tcPr>
                </a:tc>
                <a:tc>
                  <a:txBody>
                    <a:bodyPr/>
                    <a:lstStyle/>
                    <a:p>
                      <a:pPr algn="ctr" rtl="0" fontAlgn="ctr"/>
                      <a:r>
                        <a:rPr lang="ru-RU" sz="1050" b="0" i="0" u="none" strike="noStrike" dirty="0">
                          <a:solidFill>
                            <a:srgbClr val="000000"/>
                          </a:solidFill>
                          <a:effectLst/>
                          <a:latin typeface="Calibri" panose="020F0502020204030204" pitchFamily="34" charset="0"/>
                        </a:rPr>
                        <a:t>59 792,70</a:t>
                      </a:r>
                    </a:p>
                  </a:txBody>
                  <a:tcPr marL="6475" marR="6475" marT="647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5E0B4"/>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ru-RU" sz="1050" b="0" i="0" u="none" strike="noStrike" dirty="0">
                          <a:solidFill>
                            <a:srgbClr val="000000"/>
                          </a:solidFill>
                          <a:effectLst/>
                          <a:latin typeface="Calibri" panose="020F0502020204030204" pitchFamily="34" charset="0"/>
                        </a:rPr>
                        <a:t>0,00</a:t>
                      </a:r>
                    </a:p>
                    <a:p>
                      <a:pPr algn="ctr" fontAlgn="ctr"/>
                      <a:r>
                        <a:rPr lang="ru-RU" sz="1050" b="0" i="0" u="none" strike="noStrike" dirty="0">
                          <a:solidFill>
                            <a:srgbClr val="000000"/>
                          </a:solidFill>
                          <a:effectLst/>
                          <a:latin typeface="Arial" panose="020B0604020202020204" pitchFamily="34" charset="0"/>
                        </a:rPr>
                        <a:t> </a:t>
                      </a:r>
                    </a:p>
                  </a:txBody>
                  <a:tcPr marL="6475" marR="6475" marT="647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5E0B4"/>
                    </a:solidFill>
                  </a:tcPr>
                </a:tc>
                <a:tc rowSpan="3">
                  <a:txBody>
                    <a:bodyPr/>
                    <a:lstStyle/>
                    <a:p>
                      <a:pPr algn="ctr" rtl="0" fontAlgn="ctr"/>
                      <a:r>
                        <a:rPr lang="ru-RU" sz="1050" b="0" i="0" u="none" strike="noStrike" dirty="0">
                          <a:solidFill>
                            <a:srgbClr val="000000"/>
                          </a:solidFill>
                          <a:effectLst/>
                          <a:latin typeface="Calibri" panose="020F0502020204030204" pitchFamily="34" charset="0"/>
                        </a:rPr>
                        <a:t>2017</a:t>
                      </a:r>
                    </a:p>
                  </a:txBody>
                  <a:tcPr marL="6475" marR="6475" marT="647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FF2CC"/>
                    </a:solidFill>
                  </a:tcPr>
                </a:tc>
                <a:tc rowSpan="3">
                  <a:txBody>
                    <a:bodyPr/>
                    <a:lstStyle/>
                    <a:p>
                      <a:pPr algn="ctr" rtl="0" fontAlgn="ctr"/>
                      <a:r>
                        <a:rPr lang="ru-RU" sz="1050" b="0" i="0" u="none" strike="noStrike" dirty="0">
                          <a:solidFill>
                            <a:srgbClr val="000000"/>
                          </a:solidFill>
                          <a:effectLst/>
                          <a:latin typeface="Calibri" panose="020F0502020204030204" pitchFamily="34" charset="0"/>
                        </a:rPr>
                        <a:t>2024</a:t>
                      </a:r>
                    </a:p>
                  </a:txBody>
                  <a:tcPr marL="6475" marR="6475" marT="647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FF2CC"/>
                    </a:solidFill>
                  </a:tcPr>
                </a:tc>
                <a:tc rowSpan="3">
                  <a:txBody>
                    <a:bodyPr/>
                    <a:lstStyle/>
                    <a:p>
                      <a:pPr algn="ctr" rtl="0" fontAlgn="ctr"/>
                      <a:r>
                        <a:rPr lang="ru-RU" sz="1050" b="0" i="0" u="none" strike="noStrike" dirty="0">
                          <a:solidFill>
                            <a:srgbClr val="000000"/>
                          </a:solidFill>
                          <a:effectLst/>
                          <a:latin typeface="Calibri" panose="020F0502020204030204" pitchFamily="34" charset="0"/>
                        </a:rPr>
                        <a:t>Московская область, г. Долгопрудный, ул. Новый бульвар, д. 21, корп. 3</a:t>
                      </a:r>
                    </a:p>
                  </a:txBody>
                  <a:tcPr marL="6475" marR="6475" marT="647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FF2CC"/>
                    </a:solidFill>
                  </a:tcPr>
                </a:tc>
                <a:tc rowSpan="3">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ru-RU" sz="1050" b="0" i="0" u="none" strike="noStrike" kern="1200" dirty="0">
                          <a:solidFill>
                            <a:srgbClr val="000000"/>
                          </a:solidFill>
                          <a:effectLst/>
                          <a:latin typeface="Calibri" panose="020F0502020204030204" pitchFamily="34" charset="0"/>
                          <a:ea typeface="+mn-ea"/>
                          <a:cs typeface="+mn-cs"/>
                        </a:rPr>
                        <a:t>Строительство пристройки к школе на 300 мест. Ликвидация второй смены, улучшение условий образовательного процесса, а также условий комфортного проживания граждан.</a:t>
                      </a:r>
                    </a:p>
                  </a:txBody>
                  <a:tcPr marL="6475" marR="6475" marT="647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FF2CC"/>
                    </a:solidFill>
                  </a:tcPr>
                </a:tc>
                <a:extLst>
                  <a:ext uri="{0D108BD9-81ED-4DB2-BD59-A6C34878D82A}">
                    <a16:rowId xmlns:a16="http://schemas.microsoft.com/office/drawing/2014/main" val="2487400992"/>
                  </a:ext>
                </a:extLst>
              </a:tr>
              <a:tr h="271324">
                <a:tc>
                  <a:txBody>
                    <a:bodyPr/>
                    <a:lstStyle/>
                    <a:p>
                      <a:pPr algn="l" rtl="0" fontAlgn="ctr"/>
                      <a:r>
                        <a:rPr lang="ru-RU" sz="1050" b="0" i="0" u="none" strike="noStrike">
                          <a:solidFill>
                            <a:srgbClr val="000000"/>
                          </a:solidFill>
                          <a:effectLst/>
                          <a:latin typeface="Calibri" panose="020F0502020204030204" pitchFamily="34" charset="0"/>
                        </a:rPr>
                        <a:t>бюджет МО</a:t>
                      </a:r>
                    </a:p>
                  </a:txBody>
                  <a:tcPr marL="291384" marR="6475" marT="647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BE5D6"/>
                    </a:solidFill>
                  </a:tcPr>
                </a:tc>
                <a:tc>
                  <a:txBody>
                    <a:bodyPr/>
                    <a:lstStyle/>
                    <a:p>
                      <a:pPr algn="ctr" rtl="0" fontAlgn="ctr"/>
                      <a:r>
                        <a:rPr lang="ru-RU" sz="1050" b="0" i="0" u="none" strike="noStrike" dirty="0">
                          <a:solidFill>
                            <a:srgbClr val="000000"/>
                          </a:solidFill>
                          <a:effectLst/>
                          <a:latin typeface="Calibri" panose="020F0502020204030204" pitchFamily="34" charset="0"/>
                        </a:rPr>
                        <a:t>0,00</a:t>
                      </a:r>
                    </a:p>
                  </a:txBody>
                  <a:tcPr marL="6475" marR="6475" marT="647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BE5D6"/>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ru-RU" sz="1050" b="0" i="0" u="none" strike="noStrike" dirty="0">
                          <a:solidFill>
                            <a:srgbClr val="000000"/>
                          </a:solidFill>
                          <a:effectLst/>
                          <a:latin typeface="Calibri" panose="020F0502020204030204" pitchFamily="34" charset="0"/>
                        </a:rPr>
                        <a:t>0,00</a:t>
                      </a:r>
                      <a:r>
                        <a:rPr lang="ru-RU" sz="1050" b="0" i="0" u="none" strike="noStrike" dirty="0">
                          <a:solidFill>
                            <a:srgbClr val="000000"/>
                          </a:solidFill>
                          <a:effectLst/>
                          <a:latin typeface="Arial" panose="020B0604020202020204" pitchFamily="34" charset="0"/>
                        </a:rPr>
                        <a:t> </a:t>
                      </a:r>
                    </a:p>
                  </a:txBody>
                  <a:tcPr marL="6475" marR="6475" marT="647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BE5D6"/>
                    </a:solidFill>
                  </a:tcPr>
                </a:tc>
                <a:tc>
                  <a:txBody>
                    <a:bodyPr/>
                    <a:lstStyle/>
                    <a:p>
                      <a:pPr algn="ctr" rtl="0" fontAlgn="ctr"/>
                      <a:r>
                        <a:rPr lang="ru-RU" sz="1050" b="0" i="0" u="none" strike="noStrike" dirty="0">
                          <a:solidFill>
                            <a:srgbClr val="000000"/>
                          </a:solidFill>
                          <a:effectLst/>
                          <a:latin typeface="Calibri" panose="020F0502020204030204" pitchFamily="34" charset="0"/>
                        </a:rPr>
                        <a:t>53 813,40</a:t>
                      </a:r>
                    </a:p>
                  </a:txBody>
                  <a:tcPr marL="6475" marR="6475" marT="647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BE5D6"/>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ru-RU" sz="1050" b="0" i="0" u="none" strike="noStrike" dirty="0">
                          <a:solidFill>
                            <a:srgbClr val="000000"/>
                          </a:solidFill>
                          <a:effectLst/>
                          <a:latin typeface="Calibri" panose="020F0502020204030204" pitchFamily="34" charset="0"/>
                        </a:rPr>
                        <a:t>0,00</a:t>
                      </a:r>
                      <a:r>
                        <a:rPr lang="ru-RU" sz="1050" b="0" i="0" u="none" strike="noStrike" dirty="0">
                          <a:solidFill>
                            <a:srgbClr val="000000"/>
                          </a:solidFill>
                          <a:effectLst/>
                          <a:latin typeface="Arial" panose="020B0604020202020204" pitchFamily="34" charset="0"/>
                        </a:rPr>
                        <a:t> </a:t>
                      </a:r>
                    </a:p>
                  </a:txBody>
                  <a:tcPr marL="6475" marR="6475" marT="647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BE5D6"/>
                    </a:solidFill>
                  </a:tcPr>
                </a:tc>
                <a:tc vMerge="1">
                  <a:txBody>
                    <a:bodyPr/>
                    <a:lstStyle/>
                    <a:p>
                      <a:endParaRPr lang="ru-RU"/>
                    </a:p>
                  </a:txBody>
                  <a:tcPr/>
                </a:tc>
                <a:tc vMerge="1">
                  <a:txBody>
                    <a:bodyPr/>
                    <a:lstStyle/>
                    <a:p>
                      <a:endParaRPr lang="ru-RU"/>
                    </a:p>
                  </a:txBody>
                  <a:tcPr/>
                </a:tc>
                <a:tc vMerge="1">
                  <a:txBody>
                    <a:bodyPr/>
                    <a:lstStyle/>
                    <a:p>
                      <a:endParaRPr lang="ru-RU"/>
                    </a:p>
                  </a:txBody>
                  <a:tcPr/>
                </a:tc>
                <a:tc vMerge="1">
                  <a:txBody>
                    <a:bodyPr/>
                    <a:lstStyle/>
                    <a:p>
                      <a:endParaRPr lang="ru-RU"/>
                    </a:p>
                  </a:txBody>
                  <a:tcPr/>
                </a:tc>
                <a:extLst>
                  <a:ext uri="{0D108BD9-81ED-4DB2-BD59-A6C34878D82A}">
                    <a16:rowId xmlns:a16="http://schemas.microsoft.com/office/drawing/2014/main" val="1389667310"/>
                  </a:ext>
                </a:extLst>
              </a:tr>
              <a:tr h="191698">
                <a:tc>
                  <a:txBody>
                    <a:bodyPr/>
                    <a:lstStyle/>
                    <a:p>
                      <a:pPr algn="l" rtl="0" fontAlgn="ctr"/>
                      <a:r>
                        <a:rPr lang="ru-RU" sz="1050" b="0" i="0" u="none" strike="noStrike" dirty="0">
                          <a:solidFill>
                            <a:srgbClr val="000000"/>
                          </a:solidFill>
                          <a:effectLst/>
                          <a:latin typeface="Calibri" panose="020F0502020204030204" pitchFamily="34" charset="0"/>
                        </a:rPr>
                        <a:t>бюджет </a:t>
                      </a:r>
                      <a:r>
                        <a:rPr lang="ru-RU" sz="1050" b="0" i="0" u="none" strike="noStrike" dirty="0" err="1">
                          <a:solidFill>
                            <a:srgbClr val="000000"/>
                          </a:solidFill>
                          <a:effectLst/>
                          <a:latin typeface="Calibri" panose="020F0502020204030204" pitchFamily="34" charset="0"/>
                        </a:rPr>
                        <a:t>г.о</a:t>
                      </a:r>
                      <a:r>
                        <a:rPr lang="ru-RU" sz="1050" b="0" i="0" u="none" strike="noStrike" dirty="0">
                          <a:solidFill>
                            <a:srgbClr val="000000"/>
                          </a:solidFill>
                          <a:effectLst/>
                          <a:latin typeface="Calibri" panose="020F0502020204030204" pitchFamily="34" charset="0"/>
                        </a:rPr>
                        <a:t>.</a:t>
                      </a:r>
                    </a:p>
                  </a:txBody>
                  <a:tcPr marL="291384" marR="6475" marT="647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BE5D6"/>
                    </a:solidFill>
                  </a:tcPr>
                </a:tc>
                <a:tc>
                  <a:txBody>
                    <a:bodyPr/>
                    <a:lstStyle/>
                    <a:p>
                      <a:pPr algn="ctr" rtl="0" fontAlgn="ctr"/>
                      <a:r>
                        <a:rPr lang="ru-RU" sz="1050" b="0" i="0" u="none" strike="noStrike">
                          <a:solidFill>
                            <a:srgbClr val="000000"/>
                          </a:solidFill>
                          <a:effectLst/>
                          <a:latin typeface="Calibri" panose="020F0502020204030204" pitchFamily="34" charset="0"/>
                        </a:rPr>
                        <a:t>0,00</a:t>
                      </a:r>
                    </a:p>
                  </a:txBody>
                  <a:tcPr marL="6475" marR="6475" marT="647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BE5D6"/>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ru-RU" sz="1050" b="0" i="0" u="none" strike="noStrike" dirty="0">
                          <a:solidFill>
                            <a:srgbClr val="000000"/>
                          </a:solidFill>
                          <a:effectLst/>
                          <a:latin typeface="Calibri" panose="020F0502020204030204" pitchFamily="34" charset="0"/>
                        </a:rPr>
                        <a:t>0,00</a:t>
                      </a:r>
                      <a:r>
                        <a:rPr lang="ru-RU" sz="1050" b="0" i="0" u="none" strike="noStrike" dirty="0">
                          <a:solidFill>
                            <a:srgbClr val="000000"/>
                          </a:solidFill>
                          <a:effectLst/>
                          <a:latin typeface="Arial" panose="020B0604020202020204" pitchFamily="34" charset="0"/>
                        </a:rPr>
                        <a:t> </a:t>
                      </a:r>
                    </a:p>
                  </a:txBody>
                  <a:tcPr marL="6475" marR="6475" marT="647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BE5D6"/>
                    </a:solidFill>
                  </a:tcPr>
                </a:tc>
                <a:tc>
                  <a:txBody>
                    <a:bodyPr/>
                    <a:lstStyle/>
                    <a:p>
                      <a:pPr algn="ctr" rtl="0" fontAlgn="ctr"/>
                      <a:r>
                        <a:rPr lang="ru-RU" sz="1050" b="0" i="0" u="none" strike="noStrike" dirty="0">
                          <a:solidFill>
                            <a:srgbClr val="000000"/>
                          </a:solidFill>
                          <a:effectLst/>
                          <a:latin typeface="Calibri" panose="020F0502020204030204" pitchFamily="34" charset="0"/>
                        </a:rPr>
                        <a:t>5 979,30</a:t>
                      </a:r>
                    </a:p>
                  </a:txBody>
                  <a:tcPr marL="6475" marR="6475" marT="647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BE5D6"/>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ru-RU" sz="1050" b="0" i="0" u="none" strike="noStrike" dirty="0">
                          <a:solidFill>
                            <a:srgbClr val="000000"/>
                          </a:solidFill>
                          <a:effectLst/>
                          <a:latin typeface="Calibri" panose="020F0502020204030204" pitchFamily="34" charset="0"/>
                        </a:rPr>
                        <a:t>0,00</a:t>
                      </a:r>
                      <a:r>
                        <a:rPr lang="ru-RU" sz="1050" b="0" i="0" u="none" strike="noStrike" dirty="0">
                          <a:solidFill>
                            <a:srgbClr val="000000"/>
                          </a:solidFill>
                          <a:effectLst/>
                          <a:latin typeface="Arial" panose="020B0604020202020204" pitchFamily="34" charset="0"/>
                        </a:rPr>
                        <a:t> </a:t>
                      </a:r>
                    </a:p>
                  </a:txBody>
                  <a:tcPr marL="6475" marR="6475" marT="647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BE5D6"/>
                    </a:solidFill>
                  </a:tcPr>
                </a:tc>
                <a:tc vMerge="1">
                  <a:txBody>
                    <a:bodyPr/>
                    <a:lstStyle/>
                    <a:p>
                      <a:endParaRPr lang="ru-RU"/>
                    </a:p>
                  </a:txBody>
                  <a:tcPr/>
                </a:tc>
                <a:tc vMerge="1">
                  <a:txBody>
                    <a:bodyPr/>
                    <a:lstStyle/>
                    <a:p>
                      <a:endParaRPr lang="ru-RU"/>
                    </a:p>
                  </a:txBody>
                  <a:tcPr/>
                </a:tc>
                <a:tc vMerge="1">
                  <a:txBody>
                    <a:bodyPr/>
                    <a:lstStyle/>
                    <a:p>
                      <a:endParaRPr lang="ru-RU"/>
                    </a:p>
                  </a:txBody>
                  <a:tcPr/>
                </a:tc>
                <a:tc vMerge="1">
                  <a:txBody>
                    <a:bodyPr/>
                    <a:lstStyle/>
                    <a:p>
                      <a:endParaRPr lang="ru-RU"/>
                    </a:p>
                  </a:txBody>
                  <a:tcPr/>
                </a:tc>
                <a:extLst>
                  <a:ext uri="{0D108BD9-81ED-4DB2-BD59-A6C34878D82A}">
                    <a16:rowId xmlns:a16="http://schemas.microsoft.com/office/drawing/2014/main" val="2354156664"/>
                  </a:ext>
                </a:extLst>
              </a:tr>
              <a:tr h="576563">
                <a:tc>
                  <a:txBody>
                    <a:bodyPr/>
                    <a:lstStyle/>
                    <a:p>
                      <a:pPr algn="l" rtl="0" fontAlgn="ctr"/>
                      <a:r>
                        <a:rPr lang="ru-RU" sz="1050" b="0" i="0" u="none" strike="noStrike" dirty="0">
                          <a:solidFill>
                            <a:srgbClr val="000000"/>
                          </a:solidFill>
                          <a:effectLst/>
                          <a:latin typeface="Calibri" panose="020F0502020204030204" pitchFamily="34" charset="0"/>
                        </a:rPr>
                        <a:t>Пристройка на 1500 мест к МБОУ СОШ № 7 по адресу: Московская область, </a:t>
                      </a:r>
                      <a:r>
                        <a:rPr lang="ru-RU" sz="1050" b="0" i="0" u="none" strike="noStrike" dirty="0" err="1">
                          <a:solidFill>
                            <a:srgbClr val="000000"/>
                          </a:solidFill>
                          <a:effectLst/>
                          <a:latin typeface="Calibri" panose="020F0502020204030204" pitchFamily="34" charset="0"/>
                        </a:rPr>
                        <a:t>г.о</a:t>
                      </a:r>
                      <a:r>
                        <a:rPr lang="ru-RU" sz="1050" b="0" i="0" u="none" strike="noStrike" dirty="0">
                          <a:solidFill>
                            <a:srgbClr val="000000"/>
                          </a:solidFill>
                          <a:effectLst/>
                          <a:latin typeface="Calibri" panose="020F0502020204030204" pitchFamily="34" charset="0"/>
                        </a:rPr>
                        <a:t>. Долгопрудный, ул. Лихачевское шоссе, д. 27 (ПИР и строительство)</a:t>
                      </a:r>
                    </a:p>
                  </a:txBody>
                  <a:tcPr marL="6475" marR="6475" marT="647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5E0B4"/>
                    </a:solidFill>
                  </a:tcPr>
                </a:tc>
                <a:tc>
                  <a:txBody>
                    <a:bodyPr/>
                    <a:lstStyle/>
                    <a:p>
                      <a:pPr algn="ctr" rtl="0" fontAlgn="ctr"/>
                      <a:r>
                        <a:rPr lang="ru-RU" sz="1050" b="0" i="0" u="none" strike="noStrike">
                          <a:solidFill>
                            <a:srgbClr val="000000"/>
                          </a:solidFill>
                          <a:effectLst/>
                          <a:latin typeface="Calibri" panose="020F0502020204030204" pitchFamily="34" charset="0"/>
                        </a:rPr>
                        <a:t>129 737,00</a:t>
                      </a:r>
                    </a:p>
                  </a:txBody>
                  <a:tcPr marL="6475" marR="6475" marT="647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5E0B4"/>
                    </a:solidFill>
                  </a:tcPr>
                </a:tc>
                <a:tc>
                  <a:txBody>
                    <a:bodyPr/>
                    <a:lstStyle/>
                    <a:p>
                      <a:pPr algn="ctr" rtl="0" fontAlgn="ctr"/>
                      <a:r>
                        <a:rPr lang="ru-RU" sz="1050" b="0" i="0" u="none" strike="noStrike">
                          <a:solidFill>
                            <a:srgbClr val="000000"/>
                          </a:solidFill>
                          <a:effectLst/>
                          <a:latin typeface="Calibri" panose="020F0502020204030204" pitchFamily="34" charset="0"/>
                        </a:rPr>
                        <a:t>885 960,00</a:t>
                      </a:r>
                    </a:p>
                  </a:txBody>
                  <a:tcPr marL="6475" marR="6475" marT="647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5E0B4"/>
                    </a:solidFill>
                  </a:tcPr>
                </a:tc>
                <a:tc>
                  <a:txBody>
                    <a:bodyPr/>
                    <a:lstStyle/>
                    <a:p>
                      <a:pPr algn="ctr" rtl="0" fontAlgn="ctr"/>
                      <a:r>
                        <a:rPr lang="ru-RU" sz="1050" b="0" i="0" u="none" strike="noStrike" dirty="0">
                          <a:solidFill>
                            <a:srgbClr val="000000"/>
                          </a:solidFill>
                          <a:effectLst/>
                          <a:latin typeface="Calibri" panose="020F0502020204030204" pitchFamily="34" charset="0"/>
                        </a:rPr>
                        <a:t>886 944,50</a:t>
                      </a:r>
                    </a:p>
                  </a:txBody>
                  <a:tcPr marL="6475" marR="6475" marT="647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5E0B4"/>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ru-RU" sz="1050" b="0" i="0" u="none" strike="noStrike" dirty="0">
                          <a:solidFill>
                            <a:srgbClr val="000000"/>
                          </a:solidFill>
                          <a:effectLst/>
                          <a:latin typeface="Calibri" panose="020F0502020204030204" pitchFamily="34" charset="0"/>
                        </a:rPr>
                        <a:t>0,00 </a:t>
                      </a:r>
                    </a:p>
                  </a:txBody>
                  <a:tcPr marL="6475" marR="6475" marT="647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5E0B4"/>
                    </a:solidFill>
                  </a:tcPr>
                </a:tc>
                <a:tc rowSpan="3">
                  <a:txBody>
                    <a:bodyPr/>
                    <a:lstStyle/>
                    <a:p>
                      <a:pPr algn="ctr" rtl="0" fontAlgn="ctr"/>
                      <a:r>
                        <a:rPr lang="ru-RU" sz="1050" b="0" i="0" u="none" strike="noStrike">
                          <a:solidFill>
                            <a:srgbClr val="000000"/>
                          </a:solidFill>
                          <a:effectLst/>
                          <a:latin typeface="Calibri" panose="020F0502020204030204" pitchFamily="34" charset="0"/>
                        </a:rPr>
                        <a:t>2021</a:t>
                      </a:r>
                    </a:p>
                  </a:txBody>
                  <a:tcPr marL="6475" marR="6475" marT="647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FF2CC"/>
                    </a:solidFill>
                  </a:tcPr>
                </a:tc>
                <a:tc rowSpan="3">
                  <a:txBody>
                    <a:bodyPr/>
                    <a:lstStyle/>
                    <a:p>
                      <a:pPr algn="ctr" rtl="0" fontAlgn="ctr"/>
                      <a:r>
                        <a:rPr lang="ru-RU" sz="1050" b="0" i="0" u="none" strike="noStrike">
                          <a:solidFill>
                            <a:srgbClr val="000000"/>
                          </a:solidFill>
                          <a:effectLst/>
                          <a:latin typeface="Calibri" panose="020F0502020204030204" pitchFamily="34" charset="0"/>
                        </a:rPr>
                        <a:t>2024</a:t>
                      </a:r>
                    </a:p>
                  </a:txBody>
                  <a:tcPr marL="6475" marR="6475" marT="647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FF2CC"/>
                    </a:solidFill>
                  </a:tcPr>
                </a:tc>
                <a:tc rowSpan="3">
                  <a:txBody>
                    <a:bodyPr/>
                    <a:lstStyle/>
                    <a:p>
                      <a:pPr algn="ctr" rtl="0" fontAlgn="t"/>
                      <a:r>
                        <a:rPr lang="ru-RU" sz="1050" b="0" i="0" u="none" strike="noStrike">
                          <a:solidFill>
                            <a:srgbClr val="000000"/>
                          </a:solidFill>
                          <a:effectLst/>
                          <a:latin typeface="Calibri" panose="020F0502020204030204" pitchFamily="34" charset="0"/>
                        </a:rPr>
                        <a:t>Московская область, г.о. Долгопрудный, ул. Лихачевское шоссе, д. 27</a:t>
                      </a:r>
                    </a:p>
                  </a:txBody>
                  <a:tcPr marL="6475" marR="6475" marT="6475"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FF2CC"/>
                    </a:solidFill>
                  </a:tcPr>
                </a:tc>
                <a:tc rowSpan="3">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ru-RU" sz="1050" b="0" i="0" u="none" strike="noStrike" kern="1200" dirty="0">
                          <a:solidFill>
                            <a:srgbClr val="000000"/>
                          </a:solidFill>
                          <a:effectLst/>
                          <a:latin typeface="Calibri" panose="020F0502020204030204" pitchFamily="34" charset="0"/>
                          <a:ea typeface="+mn-ea"/>
                          <a:cs typeface="+mn-cs"/>
                        </a:rPr>
                        <a:t>Строительство пристройки к школе на 1500 мест. Уменьшение процента детей, занимающихся во вторую смену, улучшение условий организации образовательного процесса обучающихся, обеспечение комплексного развития территории, создание условий для комфортного проживания граждан, создание дополнительных рабочих мест.</a:t>
                      </a:r>
                    </a:p>
                  </a:txBody>
                  <a:tcPr marL="6475" marR="6475" marT="647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FF2CC"/>
                    </a:solidFill>
                  </a:tcPr>
                </a:tc>
                <a:extLst>
                  <a:ext uri="{0D108BD9-81ED-4DB2-BD59-A6C34878D82A}">
                    <a16:rowId xmlns:a16="http://schemas.microsoft.com/office/drawing/2014/main" val="3130432849"/>
                  </a:ext>
                </a:extLst>
              </a:tr>
              <a:tr h="271324">
                <a:tc>
                  <a:txBody>
                    <a:bodyPr/>
                    <a:lstStyle/>
                    <a:p>
                      <a:pPr algn="l" rtl="0" fontAlgn="ctr"/>
                      <a:r>
                        <a:rPr lang="ru-RU" sz="1050" b="0" i="0" u="none" strike="noStrike" dirty="0">
                          <a:solidFill>
                            <a:srgbClr val="000000"/>
                          </a:solidFill>
                          <a:effectLst/>
                          <a:latin typeface="Calibri" panose="020F0502020204030204" pitchFamily="34" charset="0"/>
                        </a:rPr>
                        <a:t>бюджет МО</a:t>
                      </a:r>
                    </a:p>
                  </a:txBody>
                  <a:tcPr marL="291384" marR="6475" marT="647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BE5D6"/>
                    </a:solidFill>
                  </a:tcPr>
                </a:tc>
                <a:tc>
                  <a:txBody>
                    <a:bodyPr/>
                    <a:lstStyle/>
                    <a:p>
                      <a:pPr algn="ctr" rtl="0" fontAlgn="ctr"/>
                      <a:r>
                        <a:rPr lang="ru-RU" sz="1050" b="0" i="0" u="none" strike="noStrike">
                          <a:solidFill>
                            <a:srgbClr val="000000"/>
                          </a:solidFill>
                          <a:effectLst/>
                          <a:latin typeface="Calibri" panose="020F0502020204030204" pitchFamily="34" charset="0"/>
                        </a:rPr>
                        <a:t>123 250,00</a:t>
                      </a:r>
                    </a:p>
                  </a:txBody>
                  <a:tcPr marL="6475" marR="6475" marT="647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BE5D6"/>
                    </a:solidFill>
                  </a:tcPr>
                </a:tc>
                <a:tc>
                  <a:txBody>
                    <a:bodyPr/>
                    <a:lstStyle/>
                    <a:p>
                      <a:pPr algn="ctr" rtl="0" fontAlgn="ctr"/>
                      <a:r>
                        <a:rPr lang="ru-RU" sz="1050" b="0" i="0" u="none" strike="noStrike">
                          <a:solidFill>
                            <a:srgbClr val="000000"/>
                          </a:solidFill>
                          <a:effectLst/>
                          <a:latin typeface="Calibri" panose="020F0502020204030204" pitchFamily="34" charset="0"/>
                        </a:rPr>
                        <a:t>841 662,00</a:t>
                      </a:r>
                    </a:p>
                  </a:txBody>
                  <a:tcPr marL="6475" marR="6475" marT="647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BE5D6"/>
                    </a:solidFill>
                  </a:tcPr>
                </a:tc>
                <a:tc>
                  <a:txBody>
                    <a:bodyPr/>
                    <a:lstStyle/>
                    <a:p>
                      <a:pPr algn="ctr" rtl="0" fontAlgn="ctr"/>
                      <a:r>
                        <a:rPr lang="ru-RU" sz="1050" b="0" i="0" u="none" strike="noStrike" dirty="0">
                          <a:solidFill>
                            <a:srgbClr val="000000"/>
                          </a:solidFill>
                          <a:effectLst/>
                          <a:latin typeface="Calibri" panose="020F0502020204030204" pitchFamily="34" charset="0"/>
                        </a:rPr>
                        <a:t>842 597,20</a:t>
                      </a:r>
                    </a:p>
                  </a:txBody>
                  <a:tcPr marL="6475" marR="6475" marT="647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BE5D6"/>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ru-RU" sz="1050" b="0" i="0" u="none" strike="noStrike" dirty="0">
                          <a:solidFill>
                            <a:srgbClr val="000000"/>
                          </a:solidFill>
                          <a:effectLst/>
                          <a:latin typeface="Calibri" panose="020F0502020204030204" pitchFamily="34" charset="0"/>
                        </a:rPr>
                        <a:t>0,00</a:t>
                      </a:r>
                      <a:r>
                        <a:rPr lang="ru-RU" sz="1050" b="0" i="0" u="none" strike="noStrike" dirty="0">
                          <a:solidFill>
                            <a:srgbClr val="000000"/>
                          </a:solidFill>
                          <a:effectLst/>
                          <a:latin typeface="Arial" panose="020B0604020202020204" pitchFamily="34" charset="0"/>
                        </a:rPr>
                        <a:t>  </a:t>
                      </a:r>
                    </a:p>
                  </a:txBody>
                  <a:tcPr marL="6475" marR="6475" marT="647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BE5D6"/>
                    </a:solidFill>
                  </a:tcPr>
                </a:tc>
                <a:tc vMerge="1">
                  <a:txBody>
                    <a:bodyPr/>
                    <a:lstStyle/>
                    <a:p>
                      <a:endParaRPr lang="ru-RU"/>
                    </a:p>
                  </a:txBody>
                  <a:tcPr/>
                </a:tc>
                <a:tc vMerge="1">
                  <a:txBody>
                    <a:bodyPr/>
                    <a:lstStyle/>
                    <a:p>
                      <a:endParaRPr lang="ru-RU"/>
                    </a:p>
                  </a:txBody>
                  <a:tcPr/>
                </a:tc>
                <a:tc vMerge="1">
                  <a:txBody>
                    <a:bodyPr/>
                    <a:lstStyle/>
                    <a:p>
                      <a:endParaRPr lang="ru-RU"/>
                    </a:p>
                  </a:txBody>
                  <a:tcPr/>
                </a:tc>
                <a:tc vMerge="1">
                  <a:txBody>
                    <a:bodyPr/>
                    <a:lstStyle/>
                    <a:p>
                      <a:endParaRPr lang="ru-RU"/>
                    </a:p>
                  </a:txBody>
                  <a:tcPr/>
                </a:tc>
                <a:extLst>
                  <a:ext uri="{0D108BD9-81ED-4DB2-BD59-A6C34878D82A}">
                    <a16:rowId xmlns:a16="http://schemas.microsoft.com/office/drawing/2014/main" val="2875253519"/>
                  </a:ext>
                </a:extLst>
              </a:tr>
              <a:tr h="163018">
                <a:tc>
                  <a:txBody>
                    <a:bodyPr/>
                    <a:lstStyle/>
                    <a:p>
                      <a:pPr algn="l" rtl="0" fontAlgn="ctr"/>
                      <a:r>
                        <a:rPr lang="ru-RU" sz="1050" b="0" i="0" u="none" strike="noStrike" dirty="0">
                          <a:solidFill>
                            <a:srgbClr val="000000"/>
                          </a:solidFill>
                          <a:effectLst/>
                          <a:latin typeface="Calibri" panose="020F0502020204030204" pitchFamily="34" charset="0"/>
                        </a:rPr>
                        <a:t>бюджет </a:t>
                      </a:r>
                      <a:r>
                        <a:rPr lang="ru-RU" sz="1050" b="0" i="0" u="none" strike="noStrike" dirty="0" err="1">
                          <a:solidFill>
                            <a:srgbClr val="000000"/>
                          </a:solidFill>
                          <a:effectLst/>
                          <a:latin typeface="Calibri" panose="020F0502020204030204" pitchFamily="34" charset="0"/>
                        </a:rPr>
                        <a:t>г.о</a:t>
                      </a:r>
                      <a:r>
                        <a:rPr lang="ru-RU" sz="1050" b="0" i="0" u="none" strike="noStrike" dirty="0">
                          <a:solidFill>
                            <a:srgbClr val="000000"/>
                          </a:solidFill>
                          <a:effectLst/>
                          <a:latin typeface="Calibri" panose="020F0502020204030204" pitchFamily="34" charset="0"/>
                        </a:rPr>
                        <a:t>.</a:t>
                      </a:r>
                    </a:p>
                  </a:txBody>
                  <a:tcPr marL="291384" marR="6475" marT="647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BE5D6"/>
                    </a:solidFill>
                  </a:tcPr>
                </a:tc>
                <a:tc>
                  <a:txBody>
                    <a:bodyPr/>
                    <a:lstStyle/>
                    <a:p>
                      <a:pPr algn="ctr" rtl="0" fontAlgn="b"/>
                      <a:r>
                        <a:rPr lang="ru-RU" sz="1050" b="0" i="0" u="none" strike="noStrike" dirty="0">
                          <a:solidFill>
                            <a:srgbClr val="000000"/>
                          </a:solidFill>
                          <a:effectLst/>
                          <a:latin typeface="Calibri" panose="020F0502020204030204" pitchFamily="34" charset="0"/>
                        </a:rPr>
                        <a:t>6 487,00</a:t>
                      </a:r>
                    </a:p>
                  </a:txBody>
                  <a:tcPr marL="6475" marR="6475" marT="647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BE5D6"/>
                    </a:solidFill>
                  </a:tcPr>
                </a:tc>
                <a:tc>
                  <a:txBody>
                    <a:bodyPr/>
                    <a:lstStyle/>
                    <a:p>
                      <a:pPr algn="ctr" rtl="0" fontAlgn="b"/>
                      <a:r>
                        <a:rPr lang="ru-RU" sz="1050" b="0" i="0" u="none" strike="noStrike" dirty="0">
                          <a:solidFill>
                            <a:srgbClr val="000000"/>
                          </a:solidFill>
                          <a:effectLst/>
                          <a:latin typeface="Calibri" panose="020F0502020204030204" pitchFamily="34" charset="0"/>
                        </a:rPr>
                        <a:t>44 298,00</a:t>
                      </a:r>
                    </a:p>
                  </a:txBody>
                  <a:tcPr marL="6475" marR="6475" marT="647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BE5D6"/>
                    </a:solidFill>
                  </a:tcPr>
                </a:tc>
                <a:tc>
                  <a:txBody>
                    <a:bodyPr/>
                    <a:lstStyle/>
                    <a:p>
                      <a:pPr algn="ctr" rtl="0" fontAlgn="b"/>
                      <a:r>
                        <a:rPr lang="ru-RU" sz="1050" b="0" i="0" u="none" strike="noStrike" dirty="0">
                          <a:solidFill>
                            <a:srgbClr val="000000"/>
                          </a:solidFill>
                          <a:effectLst/>
                          <a:latin typeface="Calibri" panose="020F0502020204030204" pitchFamily="34" charset="0"/>
                        </a:rPr>
                        <a:t>44 347,30</a:t>
                      </a:r>
                    </a:p>
                  </a:txBody>
                  <a:tcPr marL="6475" marR="6475" marT="647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BE5D6"/>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ru-RU" sz="1050" b="0" i="0" u="none" strike="noStrike" dirty="0">
                          <a:solidFill>
                            <a:srgbClr val="000000"/>
                          </a:solidFill>
                          <a:effectLst/>
                          <a:latin typeface="Calibri" panose="020F0502020204030204" pitchFamily="34" charset="0"/>
                        </a:rPr>
                        <a:t>0,00</a:t>
                      </a:r>
                      <a:r>
                        <a:rPr lang="ru-RU" sz="1050" b="0" i="0" u="none" strike="noStrike" dirty="0">
                          <a:solidFill>
                            <a:srgbClr val="000000"/>
                          </a:solidFill>
                          <a:effectLst/>
                          <a:latin typeface="Arial" panose="020B0604020202020204" pitchFamily="34" charset="0"/>
                        </a:rPr>
                        <a:t>  </a:t>
                      </a:r>
                    </a:p>
                  </a:txBody>
                  <a:tcPr marL="6475" marR="6475" marT="647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BE5D6"/>
                    </a:solidFill>
                  </a:tcPr>
                </a:tc>
                <a:tc vMerge="1">
                  <a:txBody>
                    <a:bodyPr/>
                    <a:lstStyle/>
                    <a:p>
                      <a:endParaRPr lang="ru-RU"/>
                    </a:p>
                  </a:txBody>
                  <a:tcPr/>
                </a:tc>
                <a:tc vMerge="1">
                  <a:txBody>
                    <a:bodyPr/>
                    <a:lstStyle/>
                    <a:p>
                      <a:endParaRPr lang="ru-RU"/>
                    </a:p>
                  </a:txBody>
                  <a:tcPr/>
                </a:tc>
                <a:tc vMerge="1">
                  <a:txBody>
                    <a:bodyPr/>
                    <a:lstStyle/>
                    <a:p>
                      <a:endParaRPr lang="ru-RU"/>
                    </a:p>
                  </a:txBody>
                  <a:tcPr/>
                </a:tc>
                <a:tc vMerge="1">
                  <a:txBody>
                    <a:bodyPr/>
                    <a:lstStyle/>
                    <a:p>
                      <a:endParaRPr lang="ru-RU"/>
                    </a:p>
                  </a:txBody>
                  <a:tcPr/>
                </a:tc>
                <a:extLst>
                  <a:ext uri="{0D108BD9-81ED-4DB2-BD59-A6C34878D82A}">
                    <a16:rowId xmlns:a16="http://schemas.microsoft.com/office/drawing/2014/main" val="2616769541"/>
                  </a:ext>
                </a:extLst>
              </a:tr>
              <a:tr h="686789">
                <a:tc>
                  <a:txBody>
                    <a:bodyPr/>
                    <a:lstStyle/>
                    <a:p>
                      <a:pPr algn="l" rtl="0" fontAlgn="ctr"/>
                      <a:r>
                        <a:rPr lang="ru-RU" sz="1050" b="0" i="0" u="none" strike="noStrike" dirty="0">
                          <a:solidFill>
                            <a:srgbClr val="000000"/>
                          </a:solidFill>
                          <a:effectLst/>
                          <a:latin typeface="Calibri" panose="020F0502020204030204" pitchFamily="34" charset="0"/>
                        </a:rPr>
                        <a:t>Реконструкция котельной, расположенной по адресу: г. Долгопрудный, ул. Спортивная, д. 3а (в т.ч. ПИР и технологическое присоединение к электрическим сетям)</a:t>
                      </a:r>
                    </a:p>
                  </a:txBody>
                  <a:tcPr marL="6475" marR="6475" marT="647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5E0B4"/>
                    </a:solidFill>
                  </a:tcPr>
                </a:tc>
                <a:tc>
                  <a:txBody>
                    <a:bodyPr/>
                    <a:lstStyle/>
                    <a:p>
                      <a:pPr algn="ctr" rtl="0" fontAlgn="ctr"/>
                      <a:r>
                        <a:rPr lang="ru-RU" sz="1050" b="0" i="0" u="none" strike="noStrike">
                          <a:solidFill>
                            <a:srgbClr val="000000"/>
                          </a:solidFill>
                          <a:effectLst/>
                          <a:latin typeface="Calibri" panose="020F0502020204030204" pitchFamily="34" charset="0"/>
                        </a:rPr>
                        <a:t>110 870,40</a:t>
                      </a:r>
                    </a:p>
                  </a:txBody>
                  <a:tcPr marL="6475" marR="6475" marT="647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5E0B4"/>
                    </a:solidFill>
                  </a:tcPr>
                </a:tc>
                <a:tc>
                  <a:txBody>
                    <a:bodyPr/>
                    <a:lstStyle/>
                    <a:p>
                      <a:pPr algn="ctr" rtl="0" fontAlgn="ctr"/>
                      <a:r>
                        <a:rPr lang="ru-RU" sz="1050" b="0" i="0" u="none" strike="noStrike">
                          <a:solidFill>
                            <a:srgbClr val="000000"/>
                          </a:solidFill>
                          <a:effectLst/>
                          <a:latin typeface="Calibri" panose="020F0502020204030204" pitchFamily="34" charset="0"/>
                        </a:rPr>
                        <a:t>340 457,40</a:t>
                      </a:r>
                    </a:p>
                  </a:txBody>
                  <a:tcPr marL="6475" marR="6475" marT="647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5E0B4"/>
                    </a:solidFill>
                  </a:tcPr>
                </a:tc>
                <a:tc>
                  <a:txBody>
                    <a:bodyPr/>
                    <a:lstStyle/>
                    <a:p>
                      <a:pPr algn="ctr" rtl="0" fontAlgn="ctr"/>
                      <a:r>
                        <a:rPr lang="ru-RU" sz="1050" b="0" i="0" u="none" strike="noStrike" dirty="0">
                          <a:solidFill>
                            <a:srgbClr val="000000"/>
                          </a:solidFill>
                          <a:effectLst/>
                          <a:latin typeface="Calibri" panose="020F0502020204030204" pitchFamily="34" charset="0"/>
                        </a:rPr>
                        <a:t>151 883,40</a:t>
                      </a:r>
                    </a:p>
                  </a:txBody>
                  <a:tcPr marL="6475" marR="6475" marT="647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5E0B4"/>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ru-RU" sz="1050" b="0" i="0" u="none" strike="noStrike" dirty="0">
                          <a:solidFill>
                            <a:srgbClr val="000000"/>
                          </a:solidFill>
                          <a:effectLst/>
                          <a:latin typeface="Calibri" panose="020F0502020204030204" pitchFamily="34" charset="0"/>
                        </a:rPr>
                        <a:t>0,00</a:t>
                      </a:r>
                      <a:r>
                        <a:rPr lang="ru-RU" sz="1050" b="0" i="0" u="none" strike="noStrike" dirty="0">
                          <a:solidFill>
                            <a:srgbClr val="000000"/>
                          </a:solidFill>
                          <a:effectLst/>
                          <a:latin typeface="Arial" panose="020B0604020202020204" pitchFamily="34" charset="0"/>
                        </a:rPr>
                        <a:t> </a:t>
                      </a:r>
                    </a:p>
                  </a:txBody>
                  <a:tcPr marL="6475" marR="6475" marT="647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5E0B4"/>
                    </a:solidFill>
                  </a:tcPr>
                </a:tc>
                <a:tc rowSpan="3">
                  <a:txBody>
                    <a:bodyPr/>
                    <a:lstStyle/>
                    <a:p>
                      <a:pPr algn="ctr" rtl="0" fontAlgn="ctr"/>
                      <a:r>
                        <a:rPr lang="ru-RU" sz="1050" b="0" i="0" u="none" strike="noStrike" dirty="0">
                          <a:solidFill>
                            <a:srgbClr val="000000"/>
                          </a:solidFill>
                          <a:effectLst/>
                          <a:latin typeface="Calibri" panose="020F0502020204030204" pitchFamily="34" charset="0"/>
                        </a:rPr>
                        <a:t>2022</a:t>
                      </a:r>
                    </a:p>
                  </a:txBody>
                  <a:tcPr marL="6475" marR="6475" marT="647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FF2CC"/>
                    </a:solidFill>
                  </a:tcPr>
                </a:tc>
                <a:tc rowSpan="3">
                  <a:txBody>
                    <a:bodyPr/>
                    <a:lstStyle/>
                    <a:p>
                      <a:pPr algn="ctr" rtl="0" fontAlgn="ctr"/>
                      <a:r>
                        <a:rPr lang="ru-RU" sz="1050" b="0" i="0" u="none" strike="noStrike">
                          <a:solidFill>
                            <a:srgbClr val="000000"/>
                          </a:solidFill>
                          <a:effectLst/>
                          <a:latin typeface="Calibri" panose="020F0502020204030204" pitchFamily="34" charset="0"/>
                        </a:rPr>
                        <a:t>2024</a:t>
                      </a:r>
                    </a:p>
                  </a:txBody>
                  <a:tcPr marL="6475" marR="6475" marT="647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FF2CC"/>
                    </a:solidFill>
                  </a:tcPr>
                </a:tc>
                <a:tc rowSpan="3">
                  <a:txBody>
                    <a:bodyPr/>
                    <a:lstStyle/>
                    <a:p>
                      <a:pPr algn="ctr" rtl="0" fontAlgn="ctr"/>
                      <a:r>
                        <a:rPr lang="ru-RU" sz="1050" b="0" i="0" u="none" strike="noStrike">
                          <a:solidFill>
                            <a:srgbClr val="000000"/>
                          </a:solidFill>
                          <a:effectLst/>
                          <a:latin typeface="Calibri" panose="020F0502020204030204" pitchFamily="34" charset="0"/>
                        </a:rPr>
                        <a:t>г. Долгопрудный, ул. Спортивная, д. 3а</a:t>
                      </a:r>
                    </a:p>
                  </a:txBody>
                  <a:tcPr marL="6475" marR="6475" marT="647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FF2CC"/>
                    </a:solidFill>
                  </a:tcPr>
                </a:tc>
                <a:tc rowSpan="3">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ru-RU" sz="1050" b="0" i="0" u="none" strike="noStrike" kern="1200" dirty="0">
                          <a:solidFill>
                            <a:srgbClr val="000000"/>
                          </a:solidFill>
                          <a:effectLst/>
                          <a:latin typeface="Calibri" panose="020F0502020204030204" pitchFamily="34" charset="0"/>
                          <a:ea typeface="+mn-ea"/>
                          <a:cs typeface="+mn-cs"/>
                        </a:rPr>
                        <a:t>Реконструированная котельная, замена устаревшего основного и вспомогательного оборудования на современное более эффективное, с увеличением ее мощности до 60 Гкал\час, снижение значение показателя: удельный расход топлива на единицу теплоэнергии.</a:t>
                      </a:r>
                    </a:p>
                  </a:txBody>
                  <a:tcPr marL="6475" marR="6475" marT="647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FF2CC"/>
                    </a:solidFill>
                  </a:tcPr>
                </a:tc>
                <a:extLst>
                  <a:ext uri="{0D108BD9-81ED-4DB2-BD59-A6C34878D82A}">
                    <a16:rowId xmlns:a16="http://schemas.microsoft.com/office/drawing/2014/main" val="1600504485"/>
                  </a:ext>
                </a:extLst>
              </a:tr>
              <a:tr h="271324">
                <a:tc>
                  <a:txBody>
                    <a:bodyPr/>
                    <a:lstStyle/>
                    <a:p>
                      <a:pPr algn="l" rtl="0" fontAlgn="ctr"/>
                      <a:r>
                        <a:rPr lang="ru-RU" sz="1050" b="0" i="0" u="none" strike="noStrike">
                          <a:solidFill>
                            <a:srgbClr val="000000"/>
                          </a:solidFill>
                          <a:effectLst/>
                          <a:latin typeface="Calibri" panose="020F0502020204030204" pitchFamily="34" charset="0"/>
                        </a:rPr>
                        <a:t>бюджет МО</a:t>
                      </a:r>
                    </a:p>
                  </a:txBody>
                  <a:tcPr marL="291384" marR="6475" marT="647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BE5D6"/>
                    </a:solidFill>
                  </a:tcPr>
                </a:tc>
                <a:tc>
                  <a:txBody>
                    <a:bodyPr/>
                    <a:lstStyle/>
                    <a:p>
                      <a:pPr algn="ctr" rtl="0" fontAlgn="ctr"/>
                      <a:r>
                        <a:rPr lang="ru-RU" sz="1050" b="0" i="0" u="none" strike="noStrike">
                          <a:solidFill>
                            <a:srgbClr val="000000"/>
                          </a:solidFill>
                          <a:effectLst/>
                          <a:latin typeface="Calibri" panose="020F0502020204030204" pitchFamily="34" charset="0"/>
                        </a:rPr>
                        <a:t>89 804,20</a:t>
                      </a:r>
                    </a:p>
                  </a:txBody>
                  <a:tcPr marL="6475" marR="6475" marT="647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BE5D6"/>
                    </a:solidFill>
                  </a:tcPr>
                </a:tc>
                <a:tc>
                  <a:txBody>
                    <a:bodyPr/>
                    <a:lstStyle/>
                    <a:p>
                      <a:pPr algn="ctr" rtl="0" fontAlgn="ctr"/>
                      <a:r>
                        <a:rPr lang="ru-RU" sz="1050" b="0" i="0" u="none" strike="noStrike" dirty="0">
                          <a:solidFill>
                            <a:srgbClr val="000000"/>
                          </a:solidFill>
                          <a:effectLst/>
                          <a:latin typeface="Calibri" panose="020F0502020204030204" pitchFamily="34" charset="0"/>
                        </a:rPr>
                        <a:t>280 196,40</a:t>
                      </a:r>
                    </a:p>
                  </a:txBody>
                  <a:tcPr marL="6475" marR="6475" marT="647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BE5D6"/>
                    </a:solidFill>
                  </a:tcPr>
                </a:tc>
                <a:tc>
                  <a:txBody>
                    <a:bodyPr/>
                    <a:lstStyle/>
                    <a:p>
                      <a:pPr algn="ctr" rtl="0" fontAlgn="ctr"/>
                      <a:r>
                        <a:rPr lang="ru-RU" sz="1050" b="0" i="0" u="none" strike="noStrike">
                          <a:solidFill>
                            <a:srgbClr val="000000"/>
                          </a:solidFill>
                          <a:effectLst/>
                          <a:latin typeface="Calibri" panose="020F0502020204030204" pitchFamily="34" charset="0"/>
                        </a:rPr>
                        <a:t>125 000,00</a:t>
                      </a:r>
                    </a:p>
                  </a:txBody>
                  <a:tcPr marL="6475" marR="6475" marT="647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BE5D6"/>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ru-RU" sz="1050" b="0" i="0" u="none" strike="noStrike" dirty="0">
                          <a:solidFill>
                            <a:srgbClr val="000000"/>
                          </a:solidFill>
                          <a:effectLst/>
                          <a:latin typeface="Calibri" panose="020F0502020204030204" pitchFamily="34" charset="0"/>
                        </a:rPr>
                        <a:t>0,00</a:t>
                      </a:r>
                      <a:r>
                        <a:rPr lang="ru-RU" sz="1050" b="0" i="0" u="none" strike="noStrike" dirty="0">
                          <a:solidFill>
                            <a:srgbClr val="000000"/>
                          </a:solidFill>
                          <a:effectLst/>
                          <a:latin typeface="Arial" panose="020B0604020202020204" pitchFamily="34" charset="0"/>
                        </a:rPr>
                        <a:t>  </a:t>
                      </a:r>
                    </a:p>
                  </a:txBody>
                  <a:tcPr marL="6475" marR="6475" marT="647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BE5D6"/>
                    </a:solidFill>
                  </a:tcPr>
                </a:tc>
                <a:tc vMerge="1">
                  <a:txBody>
                    <a:bodyPr/>
                    <a:lstStyle/>
                    <a:p>
                      <a:endParaRPr lang="ru-RU"/>
                    </a:p>
                  </a:txBody>
                  <a:tcPr/>
                </a:tc>
                <a:tc vMerge="1">
                  <a:txBody>
                    <a:bodyPr/>
                    <a:lstStyle/>
                    <a:p>
                      <a:endParaRPr lang="ru-RU"/>
                    </a:p>
                  </a:txBody>
                  <a:tcPr/>
                </a:tc>
                <a:tc vMerge="1">
                  <a:txBody>
                    <a:bodyPr/>
                    <a:lstStyle/>
                    <a:p>
                      <a:endParaRPr lang="ru-RU"/>
                    </a:p>
                  </a:txBody>
                  <a:tcPr/>
                </a:tc>
                <a:tc vMerge="1">
                  <a:txBody>
                    <a:bodyPr/>
                    <a:lstStyle/>
                    <a:p>
                      <a:endParaRPr lang="ru-RU"/>
                    </a:p>
                  </a:txBody>
                  <a:tcPr/>
                </a:tc>
                <a:extLst>
                  <a:ext uri="{0D108BD9-81ED-4DB2-BD59-A6C34878D82A}">
                    <a16:rowId xmlns:a16="http://schemas.microsoft.com/office/drawing/2014/main" val="3898146512"/>
                  </a:ext>
                </a:extLst>
              </a:tr>
              <a:tr h="271324">
                <a:tc>
                  <a:txBody>
                    <a:bodyPr/>
                    <a:lstStyle/>
                    <a:p>
                      <a:pPr algn="l" rtl="0" fontAlgn="ctr"/>
                      <a:r>
                        <a:rPr lang="ru-RU" sz="1050" b="0" i="0" u="none" strike="noStrike">
                          <a:solidFill>
                            <a:srgbClr val="000000"/>
                          </a:solidFill>
                          <a:effectLst/>
                          <a:latin typeface="Calibri" panose="020F0502020204030204" pitchFamily="34" charset="0"/>
                        </a:rPr>
                        <a:t>бюджет г.о.</a:t>
                      </a:r>
                    </a:p>
                  </a:txBody>
                  <a:tcPr marL="291384" marR="6475" marT="647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BE5D6"/>
                    </a:solidFill>
                  </a:tcPr>
                </a:tc>
                <a:tc>
                  <a:txBody>
                    <a:bodyPr/>
                    <a:lstStyle/>
                    <a:p>
                      <a:pPr algn="ctr" rtl="0" fontAlgn="b"/>
                      <a:r>
                        <a:rPr lang="ru-RU" sz="1050" b="0" i="0" u="none" strike="noStrike" dirty="0">
                          <a:solidFill>
                            <a:srgbClr val="000000"/>
                          </a:solidFill>
                          <a:effectLst/>
                          <a:latin typeface="Calibri" panose="020F0502020204030204" pitchFamily="34" charset="0"/>
                        </a:rPr>
                        <a:t>21 066,20</a:t>
                      </a:r>
                    </a:p>
                  </a:txBody>
                  <a:tcPr marL="6475" marR="6475" marT="647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BE5D6"/>
                    </a:solidFill>
                  </a:tcPr>
                </a:tc>
                <a:tc>
                  <a:txBody>
                    <a:bodyPr/>
                    <a:lstStyle/>
                    <a:p>
                      <a:pPr algn="ctr" rtl="0" fontAlgn="b"/>
                      <a:r>
                        <a:rPr lang="ru-RU" sz="1050" b="0" i="0" u="none" strike="noStrike" dirty="0">
                          <a:solidFill>
                            <a:srgbClr val="000000"/>
                          </a:solidFill>
                          <a:effectLst/>
                          <a:latin typeface="Calibri" panose="020F0502020204030204" pitchFamily="34" charset="0"/>
                        </a:rPr>
                        <a:t>60 261,00</a:t>
                      </a:r>
                    </a:p>
                  </a:txBody>
                  <a:tcPr marL="6475" marR="6475" marT="647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BE5D6"/>
                    </a:solidFill>
                  </a:tcPr>
                </a:tc>
                <a:tc>
                  <a:txBody>
                    <a:bodyPr/>
                    <a:lstStyle/>
                    <a:p>
                      <a:pPr marL="0" algn="ctr" defTabSz="914400" rtl="0" eaLnBrk="1" fontAlgn="b" latinLnBrk="0" hangingPunct="1"/>
                      <a:r>
                        <a:rPr lang="ru-RU" sz="1050" b="0" i="0" u="none" strike="noStrike" kern="1200" dirty="0">
                          <a:solidFill>
                            <a:srgbClr val="000000"/>
                          </a:solidFill>
                          <a:effectLst/>
                          <a:latin typeface="Calibri" panose="020F0502020204030204" pitchFamily="34" charset="0"/>
                          <a:ea typeface="+mn-ea"/>
                          <a:cs typeface="+mn-cs"/>
                        </a:rPr>
                        <a:t>26 883,40</a:t>
                      </a:r>
                    </a:p>
                  </a:txBody>
                  <a:tcPr marL="6475" marR="6475" marT="647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BE5D6"/>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ru-RU" sz="1050" b="0" i="0" u="none" strike="noStrike" dirty="0">
                          <a:solidFill>
                            <a:srgbClr val="000000"/>
                          </a:solidFill>
                          <a:effectLst/>
                          <a:latin typeface="Calibri" panose="020F0502020204030204" pitchFamily="34" charset="0"/>
                        </a:rPr>
                        <a:t>0,00</a:t>
                      </a:r>
                      <a:r>
                        <a:rPr lang="ru-RU" sz="1050" b="0" i="0" u="none" strike="noStrike" dirty="0">
                          <a:solidFill>
                            <a:srgbClr val="000000"/>
                          </a:solidFill>
                          <a:effectLst/>
                          <a:latin typeface="Arial" panose="020B0604020202020204" pitchFamily="34" charset="0"/>
                        </a:rPr>
                        <a:t>  </a:t>
                      </a:r>
                    </a:p>
                  </a:txBody>
                  <a:tcPr marL="6475" marR="6475" marT="647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BE5D6"/>
                    </a:solidFill>
                  </a:tcPr>
                </a:tc>
                <a:tc vMerge="1">
                  <a:txBody>
                    <a:bodyPr/>
                    <a:lstStyle/>
                    <a:p>
                      <a:endParaRPr lang="ru-RU"/>
                    </a:p>
                  </a:txBody>
                  <a:tcPr/>
                </a:tc>
                <a:tc vMerge="1">
                  <a:txBody>
                    <a:bodyPr/>
                    <a:lstStyle/>
                    <a:p>
                      <a:endParaRPr lang="ru-RU"/>
                    </a:p>
                  </a:txBody>
                  <a:tcPr/>
                </a:tc>
                <a:tc vMerge="1">
                  <a:txBody>
                    <a:bodyPr/>
                    <a:lstStyle/>
                    <a:p>
                      <a:endParaRPr lang="ru-RU"/>
                    </a:p>
                  </a:txBody>
                  <a:tcPr/>
                </a:tc>
                <a:tc vMerge="1">
                  <a:txBody>
                    <a:bodyPr/>
                    <a:lstStyle/>
                    <a:p>
                      <a:endParaRPr lang="ru-RU"/>
                    </a:p>
                  </a:txBody>
                  <a:tcPr/>
                </a:tc>
                <a:extLst>
                  <a:ext uri="{0D108BD9-81ED-4DB2-BD59-A6C34878D82A}">
                    <a16:rowId xmlns:a16="http://schemas.microsoft.com/office/drawing/2014/main" val="1232456930"/>
                  </a:ext>
                </a:extLst>
              </a:tr>
            </a:tbl>
          </a:graphicData>
        </a:graphic>
      </p:graphicFrame>
    </p:spTree>
    <p:extLst>
      <p:ext uri="{BB962C8B-B14F-4D97-AF65-F5344CB8AC3E}">
        <p14:creationId xmlns:p14="http://schemas.microsoft.com/office/powerpoint/2010/main" val="1376892124"/>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bg>
      <p:bgPr>
        <a:gradFill>
          <a:gsLst>
            <a:gs pos="0">
              <a:schemeClr val="bg1"/>
            </a:gs>
            <a:gs pos="38000">
              <a:schemeClr val="accent4">
                <a:lumMod val="20000"/>
                <a:lumOff val="80000"/>
              </a:schemeClr>
            </a:gs>
            <a:gs pos="100000">
              <a:schemeClr val="accent5">
                <a:lumMod val="20000"/>
                <a:lumOff val="80000"/>
              </a:schemeClr>
            </a:gs>
            <a:gs pos="76000">
              <a:schemeClr val="accent2">
                <a:lumMod val="20000"/>
                <a:lumOff val="80000"/>
              </a:schemeClr>
            </a:gs>
          </a:gsLst>
          <a:lin ang="5400000" scaled="1"/>
        </a:gradFill>
        <a:effectLst/>
      </p:bgPr>
    </p:bg>
    <p:spTree>
      <p:nvGrpSpPr>
        <p:cNvPr id="1" name=""/>
        <p:cNvGrpSpPr/>
        <p:nvPr/>
      </p:nvGrpSpPr>
      <p:grpSpPr>
        <a:xfrm>
          <a:off x="0" y="0"/>
          <a:ext cx="0" cy="0"/>
          <a:chOff x="0" y="0"/>
          <a:chExt cx="0" cy="0"/>
        </a:xfrm>
      </p:grpSpPr>
      <p:sp>
        <p:nvSpPr>
          <p:cNvPr id="30724" name="TextBox 6"/>
          <p:cNvSpPr txBox="1">
            <a:spLocks noChangeArrowheads="1"/>
          </p:cNvSpPr>
          <p:nvPr/>
        </p:nvSpPr>
        <p:spPr bwMode="auto">
          <a:xfrm>
            <a:off x="1004888" y="1241425"/>
            <a:ext cx="10169525" cy="400050"/>
          </a:xfrm>
          <a:prstGeom prst="rect">
            <a:avLst/>
          </a:prstGeom>
          <a:noFill/>
          <a:ln w="9525">
            <a:noFill/>
            <a:miter lim="800000"/>
            <a:headEnd/>
            <a:tailEnd/>
          </a:ln>
        </p:spPr>
        <p:txBody>
          <a:bodyPr anchor="ctr">
            <a:spAutoFit/>
          </a:bodyPr>
          <a:lstStyle/>
          <a:p>
            <a:pPr algn="ctr"/>
            <a:r>
              <a:rPr lang="ru-RU" sz="2000" b="1" dirty="0">
                <a:effectLst>
                  <a:outerShdw blurRad="38100" dist="38100" dir="2700000" algn="tl">
                    <a:srgbClr val="000000">
                      <a:alpha val="43137"/>
                    </a:srgbClr>
                  </a:outerShdw>
                </a:effectLst>
                <a:cs typeface="Aharoni" pitchFamily="2" charset="-79"/>
              </a:rPr>
              <a:t>Финансовое управление администрации городского округа Долгопрудный</a:t>
            </a:r>
          </a:p>
        </p:txBody>
      </p:sp>
      <p:sp>
        <p:nvSpPr>
          <p:cNvPr id="30725" name="Прямоугольник 7"/>
          <p:cNvSpPr>
            <a:spLocks noChangeArrowheads="1"/>
          </p:cNvSpPr>
          <p:nvPr/>
        </p:nvSpPr>
        <p:spPr bwMode="auto">
          <a:xfrm>
            <a:off x="742204" y="1981892"/>
            <a:ext cx="11087100" cy="4524315"/>
          </a:xfrm>
          <a:prstGeom prst="rect">
            <a:avLst/>
          </a:prstGeom>
          <a:noFill/>
          <a:ln w="9525">
            <a:noFill/>
            <a:miter lim="800000"/>
            <a:headEnd/>
            <a:tailEnd/>
          </a:ln>
        </p:spPr>
        <p:txBody>
          <a:bodyPr>
            <a:spAutoFit/>
          </a:bodyPr>
          <a:lstStyle/>
          <a:p>
            <a:r>
              <a:rPr lang="ru-RU" b="1" dirty="0"/>
              <a:t>Адрес местонахождения: </a:t>
            </a:r>
            <a:r>
              <a:rPr lang="ru-RU" dirty="0"/>
              <a:t>Московская область, </a:t>
            </a:r>
            <a:r>
              <a:rPr lang="ru-RU" dirty="0" err="1"/>
              <a:t>г.о</a:t>
            </a:r>
            <a:r>
              <a:rPr lang="ru-RU" dirty="0"/>
              <a:t>. Долгопрудный, Пацаева проспект, 17</a:t>
            </a:r>
          </a:p>
          <a:p>
            <a:endParaRPr lang="en-US" b="1" dirty="0"/>
          </a:p>
          <a:p>
            <a:r>
              <a:rPr lang="ru-RU" b="1" dirty="0"/>
              <a:t>Начальник Управления </a:t>
            </a:r>
            <a:r>
              <a:rPr lang="ru-RU" dirty="0"/>
              <a:t>– Алексеева Марина Александровна</a:t>
            </a:r>
          </a:p>
          <a:p>
            <a:endParaRPr lang="en-US" b="1" dirty="0"/>
          </a:p>
          <a:p>
            <a:r>
              <a:rPr lang="ru-RU" b="1" dirty="0"/>
              <a:t>Контактные телефоны: </a:t>
            </a:r>
            <a:r>
              <a:rPr lang="ru-RU" dirty="0"/>
              <a:t>8(495) 408-81-57</a:t>
            </a:r>
            <a:endParaRPr lang="ru-RU" b="1" dirty="0"/>
          </a:p>
          <a:p>
            <a:r>
              <a:rPr lang="ru-RU" dirty="0"/>
              <a:t>                                           8(495) 408-40-15</a:t>
            </a:r>
          </a:p>
          <a:p>
            <a:endParaRPr lang="ru-RU" dirty="0"/>
          </a:p>
          <a:p>
            <a:r>
              <a:rPr lang="en-US" b="1" dirty="0"/>
              <a:t>e-mail:</a:t>
            </a:r>
            <a:r>
              <a:rPr lang="en-US" dirty="0"/>
              <a:t> </a:t>
            </a:r>
            <a:r>
              <a:rPr lang="en-US" dirty="0">
                <a:hlinkClick r:id="rId2"/>
              </a:rPr>
              <a:t>dolgopfu@yandex.ru</a:t>
            </a:r>
            <a:endParaRPr lang="ru-RU" dirty="0"/>
          </a:p>
          <a:p>
            <a:endParaRPr lang="ru-RU" dirty="0"/>
          </a:p>
          <a:p>
            <a:r>
              <a:rPr lang="ru-RU" b="1" dirty="0"/>
              <a:t>Режим работы</a:t>
            </a:r>
            <a:r>
              <a:rPr lang="ru-RU" dirty="0"/>
              <a:t>: понедельник – четверг с 09:00 до 18:00</a:t>
            </a:r>
          </a:p>
          <a:p>
            <a:r>
              <a:rPr lang="ru-RU" dirty="0"/>
              <a:t>                              пятница с 09:00 до 17:00</a:t>
            </a:r>
          </a:p>
          <a:p>
            <a:r>
              <a:rPr lang="ru-RU" dirty="0"/>
              <a:t>                              обед с 13:00 - 14:00</a:t>
            </a:r>
          </a:p>
          <a:p>
            <a:r>
              <a:rPr lang="ru-RU"/>
              <a:t>                              суббота </a:t>
            </a:r>
            <a:r>
              <a:rPr lang="ru-RU" dirty="0"/>
              <a:t>и воскресенье – выходной </a:t>
            </a:r>
          </a:p>
          <a:p>
            <a:endParaRPr lang="ru-RU" dirty="0"/>
          </a:p>
          <a:p>
            <a:r>
              <a:rPr lang="ru-RU" dirty="0"/>
              <a:t>Личный прием граждан осуществляется согласно графику работы Финансового управления</a:t>
            </a:r>
            <a:br>
              <a:rPr lang="ru-RU" dirty="0"/>
            </a:br>
            <a:endParaRPr lang="ru-RU" dirty="0"/>
          </a:p>
        </p:txBody>
      </p:sp>
      <p:sp>
        <p:nvSpPr>
          <p:cNvPr id="2" name="Прямоугольник 1">
            <a:extLst>
              <a:ext uri="{FF2B5EF4-FFF2-40B4-BE49-F238E27FC236}">
                <a16:creationId xmlns:a16="http://schemas.microsoft.com/office/drawing/2014/main" id="{CD1C7248-3646-4B85-915B-9BFAE57C695F}"/>
              </a:ext>
            </a:extLst>
          </p:cNvPr>
          <p:cNvSpPr/>
          <p:nvPr/>
        </p:nvSpPr>
        <p:spPr>
          <a:xfrm>
            <a:off x="2540441" y="458977"/>
            <a:ext cx="7098418" cy="480131"/>
          </a:xfrm>
          <a:prstGeom prst="rect">
            <a:avLst/>
          </a:prstGeom>
        </p:spPr>
        <p:txBody>
          <a:bodyPr vert="horz" lIns="91440" tIns="45720" rIns="91440" bIns="45720" rtlCol="0" anchor="ctr">
            <a:noAutofit/>
          </a:bodyPr>
          <a:lstStyle/>
          <a:p>
            <a:pPr algn="ctr" defTabSz="914400">
              <a:lnSpc>
                <a:spcPct val="90000"/>
              </a:lnSpc>
              <a:spcBef>
                <a:spcPct val="0"/>
              </a:spcBef>
            </a:pPr>
            <a:r>
              <a:rPr lang="ru-RU" sz="2800" dirty="0">
                <a:latin typeface="Century Gothic" panose="020B0502020202020204" pitchFamily="34" charset="0"/>
                <a:ea typeface="+mj-ea"/>
                <a:cs typeface="+mj-cs"/>
              </a:rPr>
              <a:t>Контактная информация для граждан</a:t>
            </a:r>
          </a:p>
        </p:txBody>
      </p:sp>
      <p:pic>
        <p:nvPicPr>
          <p:cNvPr id="4" name="Рисунок 3">
            <a:extLst>
              <a:ext uri="{FF2B5EF4-FFF2-40B4-BE49-F238E27FC236}">
                <a16:creationId xmlns:a16="http://schemas.microsoft.com/office/drawing/2014/main" id="{1F125ED0-8854-4748-968A-2BBFBFAF24A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016561" y="3153624"/>
            <a:ext cx="2876550" cy="1981200"/>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7859154B-BA2B-4232-A093-A36CC40B898D}"/>
              </a:ext>
            </a:extLst>
          </p:cNvPr>
          <p:cNvSpPr>
            <a:spLocks noGrp="1"/>
          </p:cNvSpPr>
          <p:nvPr>
            <p:ph type="title"/>
          </p:nvPr>
        </p:nvSpPr>
        <p:spPr>
          <a:xfrm>
            <a:off x="1066800" y="237241"/>
            <a:ext cx="10058400" cy="403781"/>
          </a:xfrm>
        </p:spPr>
        <p:txBody>
          <a:bodyPr vert="horz" lIns="91440" tIns="45720" rIns="91440" bIns="45720" rtlCol="0" anchor="ctr">
            <a:normAutofit fontScale="90000"/>
          </a:bodyPr>
          <a:lstStyle/>
          <a:p>
            <a:pPr algn="ctr"/>
            <a:r>
              <a:rPr lang="ru-RU" sz="2400" dirty="0">
                <a:latin typeface="Century Gothic" panose="020B0502020202020204" pitchFamily="34" charset="0"/>
              </a:rPr>
              <a:t>Основные показатели социально-экономического развития </a:t>
            </a:r>
          </a:p>
        </p:txBody>
      </p:sp>
      <p:pic>
        <p:nvPicPr>
          <p:cNvPr id="7" name="Объект 6">
            <a:extLst>
              <a:ext uri="{FF2B5EF4-FFF2-40B4-BE49-F238E27FC236}">
                <a16:creationId xmlns:a16="http://schemas.microsoft.com/office/drawing/2014/main" id="{7E753F43-9FFE-4B24-8629-01A7E40120BF}"/>
              </a:ext>
            </a:extLst>
          </p:cNvPr>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153910" y="170694"/>
            <a:ext cx="760490" cy="342008"/>
          </a:xfrm>
        </p:spPr>
      </p:pic>
      <p:sp>
        <p:nvSpPr>
          <p:cNvPr id="5" name="Номер слайда 4">
            <a:extLst>
              <a:ext uri="{FF2B5EF4-FFF2-40B4-BE49-F238E27FC236}">
                <a16:creationId xmlns:a16="http://schemas.microsoft.com/office/drawing/2014/main" id="{EEDDC82F-EA33-48FF-85E8-C21A7F0EFC77}"/>
              </a:ext>
            </a:extLst>
          </p:cNvPr>
          <p:cNvSpPr>
            <a:spLocks noGrp="1"/>
          </p:cNvSpPr>
          <p:nvPr>
            <p:ph type="sldNum" sz="quarter" idx="12"/>
          </p:nvPr>
        </p:nvSpPr>
        <p:spPr>
          <a:xfrm>
            <a:off x="10728960" y="6529319"/>
            <a:ext cx="1463040" cy="274320"/>
          </a:xfrm>
        </p:spPr>
        <p:txBody>
          <a:bodyPr/>
          <a:lstStyle/>
          <a:p>
            <a:fld id="{5C57661F-B2B1-4F5C-A5BA-3FA02C8F7456}" type="slidenum">
              <a:rPr lang="ru-RU" smtClean="0"/>
              <a:t>9</a:t>
            </a:fld>
            <a:endParaRPr lang="ru-RU" dirty="0"/>
          </a:p>
        </p:txBody>
      </p:sp>
      <p:graphicFrame>
        <p:nvGraphicFramePr>
          <p:cNvPr id="8" name="Таблица 7">
            <a:extLst>
              <a:ext uri="{FF2B5EF4-FFF2-40B4-BE49-F238E27FC236}">
                <a16:creationId xmlns:a16="http://schemas.microsoft.com/office/drawing/2014/main" id="{AA357BD4-04DD-4D89-93B3-3CE498E6CF78}"/>
              </a:ext>
            </a:extLst>
          </p:cNvPr>
          <p:cNvGraphicFramePr>
            <a:graphicFrameLocks noGrp="1"/>
          </p:cNvGraphicFramePr>
          <p:nvPr>
            <p:extLst>
              <p:ext uri="{D42A27DB-BD31-4B8C-83A1-F6EECF244321}">
                <p14:modId xmlns:p14="http://schemas.microsoft.com/office/powerpoint/2010/main" val="4025589930"/>
              </p:ext>
            </p:extLst>
          </p:nvPr>
        </p:nvGraphicFramePr>
        <p:xfrm>
          <a:off x="203200" y="894079"/>
          <a:ext cx="11694160" cy="5386706"/>
        </p:xfrm>
        <a:graphic>
          <a:graphicData uri="http://schemas.openxmlformats.org/drawingml/2006/table">
            <a:tbl>
              <a:tblPr>
                <a:tableStyleId>{5C22544A-7EE6-4342-B048-85BDC9FD1C3A}</a:tableStyleId>
              </a:tblPr>
              <a:tblGrid>
                <a:gridCol w="3347720">
                  <a:extLst>
                    <a:ext uri="{9D8B030D-6E8A-4147-A177-3AD203B41FA5}">
                      <a16:colId xmlns:a16="http://schemas.microsoft.com/office/drawing/2014/main" val="444094345"/>
                    </a:ext>
                  </a:extLst>
                </a:gridCol>
                <a:gridCol w="1524000">
                  <a:extLst>
                    <a:ext uri="{9D8B030D-6E8A-4147-A177-3AD203B41FA5}">
                      <a16:colId xmlns:a16="http://schemas.microsoft.com/office/drawing/2014/main" val="259913780"/>
                    </a:ext>
                  </a:extLst>
                </a:gridCol>
                <a:gridCol w="693420">
                  <a:extLst>
                    <a:ext uri="{9D8B030D-6E8A-4147-A177-3AD203B41FA5}">
                      <a16:colId xmlns:a16="http://schemas.microsoft.com/office/drawing/2014/main" val="4088317492"/>
                    </a:ext>
                  </a:extLst>
                </a:gridCol>
                <a:gridCol w="769620">
                  <a:extLst>
                    <a:ext uri="{9D8B030D-6E8A-4147-A177-3AD203B41FA5}">
                      <a16:colId xmlns:a16="http://schemas.microsoft.com/office/drawing/2014/main" val="1361735704"/>
                    </a:ext>
                  </a:extLst>
                </a:gridCol>
                <a:gridCol w="830580">
                  <a:extLst>
                    <a:ext uri="{9D8B030D-6E8A-4147-A177-3AD203B41FA5}">
                      <a16:colId xmlns:a16="http://schemas.microsoft.com/office/drawing/2014/main" val="587384664"/>
                    </a:ext>
                  </a:extLst>
                </a:gridCol>
                <a:gridCol w="723900">
                  <a:extLst>
                    <a:ext uri="{9D8B030D-6E8A-4147-A177-3AD203B41FA5}">
                      <a16:colId xmlns:a16="http://schemas.microsoft.com/office/drawing/2014/main" val="1818014747"/>
                    </a:ext>
                  </a:extLst>
                </a:gridCol>
                <a:gridCol w="861060">
                  <a:extLst>
                    <a:ext uri="{9D8B030D-6E8A-4147-A177-3AD203B41FA5}">
                      <a16:colId xmlns:a16="http://schemas.microsoft.com/office/drawing/2014/main" val="1275821649"/>
                    </a:ext>
                  </a:extLst>
                </a:gridCol>
                <a:gridCol w="739140">
                  <a:extLst>
                    <a:ext uri="{9D8B030D-6E8A-4147-A177-3AD203B41FA5}">
                      <a16:colId xmlns:a16="http://schemas.microsoft.com/office/drawing/2014/main" val="3753148827"/>
                    </a:ext>
                  </a:extLst>
                </a:gridCol>
                <a:gridCol w="701040">
                  <a:extLst>
                    <a:ext uri="{9D8B030D-6E8A-4147-A177-3AD203B41FA5}">
                      <a16:colId xmlns:a16="http://schemas.microsoft.com/office/drawing/2014/main" val="3028726362"/>
                    </a:ext>
                  </a:extLst>
                </a:gridCol>
                <a:gridCol w="721360">
                  <a:extLst>
                    <a:ext uri="{9D8B030D-6E8A-4147-A177-3AD203B41FA5}">
                      <a16:colId xmlns:a16="http://schemas.microsoft.com/office/drawing/2014/main" val="905252796"/>
                    </a:ext>
                  </a:extLst>
                </a:gridCol>
                <a:gridCol w="782320">
                  <a:extLst>
                    <a:ext uri="{9D8B030D-6E8A-4147-A177-3AD203B41FA5}">
                      <a16:colId xmlns:a16="http://schemas.microsoft.com/office/drawing/2014/main" val="252195373"/>
                    </a:ext>
                  </a:extLst>
                </a:gridCol>
              </a:tblGrid>
              <a:tr h="220683">
                <a:tc rowSpan="2">
                  <a:txBody>
                    <a:bodyPr/>
                    <a:lstStyle/>
                    <a:p>
                      <a:pPr algn="ctr" fontAlgn="ctr"/>
                      <a:r>
                        <a:rPr lang="ru-RU" sz="800" b="1" i="0" u="none" strike="noStrike" dirty="0">
                          <a:solidFill>
                            <a:srgbClr val="000000"/>
                          </a:solidFill>
                          <a:effectLst/>
                          <a:latin typeface="Arial" panose="020B0604020202020204" pitchFamily="34" charset="0"/>
                          <a:cs typeface="Arial" panose="020B0604020202020204" pitchFamily="34" charset="0"/>
                        </a:rPr>
                        <a:t>Показатели</a:t>
                      </a:r>
                      <a:endParaRPr lang="ru-RU" sz="800" b="1" i="0" u="none" strike="noStrike" dirty="0">
                        <a:solidFill>
                          <a:srgbClr val="000000"/>
                        </a:solidFill>
                        <a:effectLst/>
                        <a:latin typeface="Arial" panose="020B0604020202020204" pitchFamily="34" charset="0"/>
                      </a:endParaRPr>
                    </a:p>
                  </a:txBody>
                  <a:tcPr marL="9525" marR="9525" marT="9525" marB="0" anchor="ctr">
                    <a:solidFill>
                      <a:schemeClr val="accent1">
                        <a:lumMod val="60000"/>
                        <a:lumOff val="40000"/>
                      </a:schemeClr>
                    </a:solidFill>
                  </a:tcPr>
                </a:tc>
                <a:tc rowSpan="2">
                  <a:txBody>
                    <a:bodyPr/>
                    <a:lstStyle/>
                    <a:p>
                      <a:pPr algn="ctr" fontAlgn="ctr"/>
                      <a:r>
                        <a:rPr lang="ru-RU" sz="800" b="1" i="0" u="none" strike="noStrike" dirty="0">
                          <a:solidFill>
                            <a:srgbClr val="000000"/>
                          </a:solidFill>
                          <a:effectLst/>
                          <a:latin typeface="Arial" panose="020B0604020202020204" pitchFamily="34" charset="0"/>
                          <a:cs typeface="Arial" panose="020B0604020202020204" pitchFamily="34" charset="0"/>
                        </a:rPr>
                        <a:t>Единицы измерения</a:t>
                      </a:r>
                      <a:endParaRPr lang="ru-RU" sz="800" b="1" i="0" u="none" strike="noStrike" dirty="0">
                        <a:solidFill>
                          <a:srgbClr val="000000"/>
                        </a:solidFill>
                        <a:effectLst/>
                        <a:latin typeface="Arial" panose="020B0604020202020204" pitchFamily="34" charset="0"/>
                      </a:endParaRPr>
                    </a:p>
                  </a:txBody>
                  <a:tcPr marL="9525" marR="9525" marT="9525" marB="0" anchor="ctr">
                    <a:solidFill>
                      <a:schemeClr val="accent1">
                        <a:lumMod val="60000"/>
                        <a:lumOff val="40000"/>
                      </a:schemeClr>
                    </a:solidFill>
                  </a:tcPr>
                </a:tc>
                <a:tc gridSpan="2">
                  <a:txBody>
                    <a:bodyPr/>
                    <a:lstStyle/>
                    <a:p>
                      <a:pPr algn="ctr" fontAlgn="ctr"/>
                      <a:r>
                        <a:rPr lang="ru-RU" sz="800" b="1" i="0" u="none" strike="noStrike">
                          <a:solidFill>
                            <a:srgbClr val="000000"/>
                          </a:solidFill>
                          <a:effectLst/>
                          <a:latin typeface="Arial" panose="020B0604020202020204" pitchFamily="34" charset="0"/>
                          <a:cs typeface="Arial" panose="020B0604020202020204" pitchFamily="34" charset="0"/>
                        </a:rPr>
                        <a:t>Отчет</a:t>
                      </a:r>
                      <a:endParaRPr lang="ru-RU" sz="800" b="1" i="0" u="none" strike="noStrike">
                        <a:solidFill>
                          <a:srgbClr val="000000"/>
                        </a:solidFill>
                        <a:effectLst/>
                        <a:latin typeface="Arial" panose="020B0604020202020204" pitchFamily="34" charset="0"/>
                      </a:endParaRPr>
                    </a:p>
                  </a:txBody>
                  <a:tcPr marL="9525" marR="9525" marT="9525" marB="0" anchor="ctr">
                    <a:solidFill>
                      <a:schemeClr val="accent1">
                        <a:lumMod val="60000"/>
                        <a:lumOff val="40000"/>
                      </a:schemeClr>
                    </a:solidFill>
                  </a:tcPr>
                </a:tc>
                <a:tc hMerge="1">
                  <a:txBody>
                    <a:bodyPr/>
                    <a:lstStyle/>
                    <a:p>
                      <a:endParaRPr lang="ru-RU"/>
                    </a:p>
                  </a:txBody>
                  <a:tcPr/>
                </a:tc>
                <a:tc>
                  <a:txBody>
                    <a:bodyPr/>
                    <a:lstStyle/>
                    <a:p>
                      <a:pPr algn="ctr" fontAlgn="ctr"/>
                      <a:r>
                        <a:rPr lang="ru-RU" sz="800" b="1" i="0" u="none" strike="noStrike">
                          <a:solidFill>
                            <a:srgbClr val="000000"/>
                          </a:solidFill>
                          <a:effectLst/>
                          <a:latin typeface="Arial" panose="020B0604020202020204" pitchFamily="34" charset="0"/>
                          <a:cs typeface="Arial" panose="020B0604020202020204" pitchFamily="34" charset="0"/>
                        </a:rPr>
                        <a:t>Оценка</a:t>
                      </a:r>
                      <a:endParaRPr lang="ru-RU" sz="800" b="1" i="0" u="none" strike="noStrike">
                        <a:solidFill>
                          <a:srgbClr val="000000"/>
                        </a:solidFill>
                        <a:effectLst/>
                        <a:latin typeface="Arial" panose="020B0604020202020204" pitchFamily="34" charset="0"/>
                      </a:endParaRPr>
                    </a:p>
                  </a:txBody>
                  <a:tcPr marL="9525" marR="9525" marT="9525" marB="0" anchor="ctr">
                    <a:solidFill>
                      <a:schemeClr val="accent1">
                        <a:lumMod val="60000"/>
                        <a:lumOff val="40000"/>
                      </a:schemeClr>
                    </a:solidFill>
                  </a:tcPr>
                </a:tc>
                <a:tc gridSpan="2">
                  <a:txBody>
                    <a:bodyPr/>
                    <a:lstStyle/>
                    <a:p>
                      <a:pPr algn="ctr" fontAlgn="ctr"/>
                      <a:r>
                        <a:rPr lang="ru-RU" sz="800" b="1" i="0" u="none" strike="noStrike">
                          <a:solidFill>
                            <a:srgbClr val="000000"/>
                          </a:solidFill>
                          <a:effectLst/>
                          <a:latin typeface="Arial" panose="020B0604020202020204" pitchFamily="34" charset="0"/>
                          <a:cs typeface="Arial" panose="020B0604020202020204" pitchFamily="34" charset="0"/>
                        </a:rPr>
                        <a:t>2023</a:t>
                      </a:r>
                      <a:endParaRPr lang="ru-RU" sz="800" b="1" i="0" u="none" strike="noStrike">
                        <a:solidFill>
                          <a:srgbClr val="000000"/>
                        </a:solidFill>
                        <a:effectLst/>
                        <a:latin typeface="Arial" panose="020B0604020202020204" pitchFamily="34" charset="0"/>
                      </a:endParaRPr>
                    </a:p>
                  </a:txBody>
                  <a:tcPr marL="9525" marR="9525" marT="9525" marB="0" anchor="ctr">
                    <a:solidFill>
                      <a:schemeClr val="accent1">
                        <a:lumMod val="60000"/>
                        <a:lumOff val="40000"/>
                      </a:schemeClr>
                    </a:solidFill>
                  </a:tcPr>
                </a:tc>
                <a:tc hMerge="1">
                  <a:txBody>
                    <a:bodyPr/>
                    <a:lstStyle/>
                    <a:p>
                      <a:endParaRPr lang="ru-RU"/>
                    </a:p>
                  </a:txBody>
                  <a:tcPr/>
                </a:tc>
                <a:tc gridSpan="2">
                  <a:txBody>
                    <a:bodyPr/>
                    <a:lstStyle/>
                    <a:p>
                      <a:pPr algn="ctr" fontAlgn="ctr"/>
                      <a:r>
                        <a:rPr lang="ru-RU" sz="800" b="1" i="0" u="none" strike="noStrike">
                          <a:solidFill>
                            <a:srgbClr val="000000"/>
                          </a:solidFill>
                          <a:effectLst/>
                          <a:latin typeface="Arial" panose="020B0604020202020204" pitchFamily="34" charset="0"/>
                          <a:cs typeface="Arial" panose="020B0604020202020204" pitchFamily="34" charset="0"/>
                        </a:rPr>
                        <a:t>2024</a:t>
                      </a:r>
                      <a:endParaRPr lang="ru-RU" sz="800" b="1" i="0" u="none" strike="noStrike">
                        <a:solidFill>
                          <a:srgbClr val="000000"/>
                        </a:solidFill>
                        <a:effectLst/>
                        <a:latin typeface="Arial" panose="020B0604020202020204" pitchFamily="34" charset="0"/>
                      </a:endParaRPr>
                    </a:p>
                  </a:txBody>
                  <a:tcPr marL="9525" marR="9525" marT="9525" marB="0" anchor="ctr">
                    <a:solidFill>
                      <a:schemeClr val="accent1">
                        <a:lumMod val="60000"/>
                        <a:lumOff val="40000"/>
                      </a:schemeClr>
                    </a:solidFill>
                  </a:tcPr>
                </a:tc>
                <a:tc hMerge="1">
                  <a:txBody>
                    <a:bodyPr/>
                    <a:lstStyle/>
                    <a:p>
                      <a:endParaRPr lang="ru-RU"/>
                    </a:p>
                  </a:txBody>
                  <a:tcPr/>
                </a:tc>
                <a:tc gridSpan="2">
                  <a:txBody>
                    <a:bodyPr/>
                    <a:lstStyle/>
                    <a:p>
                      <a:pPr algn="ctr" fontAlgn="ctr"/>
                      <a:r>
                        <a:rPr lang="ru-RU" sz="800" b="1" i="0" u="none" strike="noStrike">
                          <a:solidFill>
                            <a:srgbClr val="000000"/>
                          </a:solidFill>
                          <a:effectLst/>
                          <a:latin typeface="Arial" panose="020B0604020202020204" pitchFamily="34" charset="0"/>
                          <a:cs typeface="Arial" panose="020B0604020202020204" pitchFamily="34" charset="0"/>
                        </a:rPr>
                        <a:t>2025</a:t>
                      </a:r>
                      <a:endParaRPr lang="ru-RU" sz="800" b="1" i="0" u="none" strike="noStrike">
                        <a:solidFill>
                          <a:srgbClr val="000000"/>
                        </a:solidFill>
                        <a:effectLst/>
                        <a:latin typeface="Arial" panose="020B0604020202020204" pitchFamily="34" charset="0"/>
                      </a:endParaRPr>
                    </a:p>
                  </a:txBody>
                  <a:tcPr marL="9525" marR="9525" marT="9525" marB="0" anchor="ctr">
                    <a:solidFill>
                      <a:schemeClr val="accent1">
                        <a:lumMod val="60000"/>
                        <a:lumOff val="40000"/>
                      </a:schemeClr>
                    </a:solidFill>
                  </a:tcPr>
                </a:tc>
                <a:tc hMerge="1">
                  <a:txBody>
                    <a:bodyPr/>
                    <a:lstStyle/>
                    <a:p>
                      <a:endParaRPr lang="ru-RU"/>
                    </a:p>
                  </a:txBody>
                  <a:tcPr/>
                </a:tc>
                <a:extLst>
                  <a:ext uri="{0D108BD9-81ED-4DB2-BD59-A6C34878D82A}">
                    <a16:rowId xmlns:a16="http://schemas.microsoft.com/office/drawing/2014/main" val="774159088"/>
                  </a:ext>
                </a:extLst>
              </a:tr>
              <a:tr h="497413">
                <a:tc vMerge="1">
                  <a:txBody>
                    <a:bodyPr/>
                    <a:lstStyle/>
                    <a:p>
                      <a:endParaRPr lang="ru-RU"/>
                    </a:p>
                  </a:txBody>
                  <a:tcPr/>
                </a:tc>
                <a:tc vMerge="1">
                  <a:txBody>
                    <a:bodyPr/>
                    <a:lstStyle/>
                    <a:p>
                      <a:endParaRPr lang="ru-RU"/>
                    </a:p>
                  </a:txBody>
                  <a:tcPr/>
                </a:tc>
                <a:tc>
                  <a:txBody>
                    <a:bodyPr/>
                    <a:lstStyle/>
                    <a:p>
                      <a:pPr algn="ctr" fontAlgn="ctr"/>
                      <a:r>
                        <a:rPr lang="ru-RU" sz="800" b="1" i="0" u="none" strike="noStrike" dirty="0">
                          <a:solidFill>
                            <a:srgbClr val="000000"/>
                          </a:solidFill>
                          <a:effectLst/>
                          <a:latin typeface="Arial" panose="020B0604020202020204" pitchFamily="34" charset="0"/>
                          <a:cs typeface="Arial" panose="020B0604020202020204" pitchFamily="34" charset="0"/>
                        </a:rPr>
                        <a:t>2020</a:t>
                      </a:r>
                      <a:endParaRPr lang="ru-RU" sz="800" b="1" i="0" u="none" strike="noStrike" dirty="0">
                        <a:solidFill>
                          <a:srgbClr val="000000"/>
                        </a:solidFill>
                        <a:effectLst/>
                        <a:latin typeface="Arial" panose="020B0604020202020204" pitchFamily="34" charset="0"/>
                      </a:endParaRPr>
                    </a:p>
                  </a:txBody>
                  <a:tcPr marL="9525" marR="9525" marT="9525" marB="0" anchor="ctr">
                    <a:solidFill>
                      <a:schemeClr val="accent1">
                        <a:lumMod val="60000"/>
                        <a:lumOff val="40000"/>
                      </a:schemeClr>
                    </a:solidFill>
                  </a:tcPr>
                </a:tc>
                <a:tc>
                  <a:txBody>
                    <a:bodyPr/>
                    <a:lstStyle/>
                    <a:p>
                      <a:pPr algn="ctr" fontAlgn="ctr"/>
                      <a:r>
                        <a:rPr lang="ru-RU" sz="800" b="1" i="0" u="none" strike="noStrike" dirty="0">
                          <a:solidFill>
                            <a:srgbClr val="000000"/>
                          </a:solidFill>
                          <a:effectLst/>
                          <a:latin typeface="Arial" panose="020B0604020202020204" pitchFamily="34" charset="0"/>
                          <a:cs typeface="Arial" panose="020B0604020202020204" pitchFamily="34" charset="0"/>
                        </a:rPr>
                        <a:t>2021</a:t>
                      </a:r>
                      <a:endParaRPr lang="ru-RU" sz="800" b="1" i="0" u="none" strike="noStrike" dirty="0">
                        <a:solidFill>
                          <a:srgbClr val="000000"/>
                        </a:solidFill>
                        <a:effectLst/>
                        <a:latin typeface="Arial" panose="020B0604020202020204" pitchFamily="34" charset="0"/>
                      </a:endParaRPr>
                    </a:p>
                  </a:txBody>
                  <a:tcPr marL="9525" marR="9525" marT="9525" marB="0" anchor="ctr">
                    <a:solidFill>
                      <a:schemeClr val="accent1">
                        <a:lumMod val="60000"/>
                        <a:lumOff val="40000"/>
                      </a:schemeClr>
                    </a:solidFill>
                  </a:tcPr>
                </a:tc>
                <a:tc>
                  <a:txBody>
                    <a:bodyPr/>
                    <a:lstStyle/>
                    <a:p>
                      <a:pPr algn="ctr" fontAlgn="ctr"/>
                      <a:r>
                        <a:rPr lang="ru-RU" sz="800" b="1" i="0" u="none" strike="noStrike" dirty="0">
                          <a:solidFill>
                            <a:srgbClr val="000000"/>
                          </a:solidFill>
                          <a:effectLst/>
                          <a:latin typeface="Arial" panose="020B0604020202020204" pitchFamily="34" charset="0"/>
                          <a:cs typeface="Arial" panose="020B0604020202020204" pitchFamily="34" charset="0"/>
                        </a:rPr>
                        <a:t>2022</a:t>
                      </a:r>
                      <a:endParaRPr lang="ru-RU" sz="800" b="1" i="0" u="none" strike="noStrike" dirty="0">
                        <a:solidFill>
                          <a:srgbClr val="000000"/>
                        </a:solidFill>
                        <a:effectLst/>
                        <a:latin typeface="Arial" panose="020B0604020202020204" pitchFamily="34" charset="0"/>
                      </a:endParaRPr>
                    </a:p>
                  </a:txBody>
                  <a:tcPr marL="9525" marR="9525" marT="9525" marB="0" anchor="ctr">
                    <a:solidFill>
                      <a:schemeClr val="accent1">
                        <a:lumMod val="60000"/>
                        <a:lumOff val="40000"/>
                      </a:schemeClr>
                    </a:solidFill>
                  </a:tcPr>
                </a:tc>
                <a:tc>
                  <a:txBody>
                    <a:bodyPr/>
                    <a:lstStyle/>
                    <a:p>
                      <a:pPr algn="ctr" fontAlgn="ctr"/>
                      <a:r>
                        <a:rPr lang="ru-RU" sz="800" b="1" i="0" u="none" strike="noStrike" dirty="0">
                          <a:solidFill>
                            <a:srgbClr val="000000"/>
                          </a:solidFill>
                          <a:effectLst/>
                          <a:latin typeface="Arial" panose="020B0604020202020204" pitchFamily="34" charset="0"/>
                          <a:cs typeface="Arial" panose="020B0604020202020204" pitchFamily="34" charset="0"/>
                        </a:rPr>
                        <a:t>Прогноз вариант 1 (консервативный)</a:t>
                      </a:r>
                      <a:endParaRPr lang="ru-RU" sz="800" b="1" i="0" u="none" strike="noStrike" dirty="0">
                        <a:solidFill>
                          <a:srgbClr val="000000"/>
                        </a:solidFill>
                        <a:effectLst/>
                        <a:latin typeface="Arial" panose="020B0604020202020204" pitchFamily="34" charset="0"/>
                      </a:endParaRPr>
                    </a:p>
                  </a:txBody>
                  <a:tcPr marL="9525" marR="9525" marT="9525" marB="0" anchor="ctr">
                    <a:solidFill>
                      <a:schemeClr val="accent1">
                        <a:lumMod val="60000"/>
                        <a:lumOff val="40000"/>
                      </a:schemeClr>
                    </a:solidFill>
                  </a:tcPr>
                </a:tc>
                <a:tc>
                  <a:txBody>
                    <a:bodyPr/>
                    <a:lstStyle/>
                    <a:p>
                      <a:pPr algn="ctr" fontAlgn="ctr"/>
                      <a:r>
                        <a:rPr lang="ru-RU" sz="800" b="1" i="0" u="none" strike="noStrike" dirty="0">
                          <a:solidFill>
                            <a:srgbClr val="000000"/>
                          </a:solidFill>
                          <a:effectLst/>
                          <a:latin typeface="Arial" panose="020B0604020202020204" pitchFamily="34" charset="0"/>
                          <a:cs typeface="Arial" panose="020B0604020202020204" pitchFamily="34" charset="0"/>
                        </a:rPr>
                        <a:t>Прогноз вариант 2 (базовый)</a:t>
                      </a:r>
                      <a:endParaRPr lang="ru-RU" sz="800" b="1" i="0" u="none" strike="noStrike" dirty="0">
                        <a:solidFill>
                          <a:srgbClr val="000000"/>
                        </a:solidFill>
                        <a:effectLst/>
                        <a:latin typeface="Arial" panose="020B0604020202020204" pitchFamily="34" charset="0"/>
                      </a:endParaRPr>
                    </a:p>
                  </a:txBody>
                  <a:tcPr marL="9525" marR="9525" marT="9525" marB="0" anchor="ctr">
                    <a:solidFill>
                      <a:schemeClr val="accent1">
                        <a:lumMod val="60000"/>
                        <a:lumOff val="40000"/>
                      </a:schemeClr>
                    </a:solidFill>
                  </a:tcPr>
                </a:tc>
                <a:tc>
                  <a:txBody>
                    <a:bodyPr/>
                    <a:lstStyle/>
                    <a:p>
                      <a:pPr algn="ctr" fontAlgn="ctr"/>
                      <a:r>
                        <a:rPr lang="ru-RU" sz="800" b="1" i="0" u="none" strike="noStrike" dirty="0">
                          <a:solidFill>
                            <a:srgbClr val="000000"/>
                          </a:solidFill>
                          <a:effectLst/>
                          <a:latin typeface="Arial" panose="020B0604020202020204" pitchFamily="34" charset="0"/>
                          <a:cs typeface="Arial" panose="020B0604020202020204" pitchFamily="34" charset="0"/>
                        </a:rPr>
                        <a:t>Прогноз вариант 1 (консервативный)</a:t>
                      </a:r>
                      <a:endParaRPr lang="ru-RU" sz="800" b="1" i="0" u="none" strike="noStrike" dirty="0">
                        <a:solidFill>
                          <a:srgbClr val="000000"/>
                        </a:solidFill>
                        <a:effectLst/>
                        <a:latin typeface="Arial" panose="020B0604020202020204" pitchFamily="34" charset="0"/>
                      </a:endParaRPr>
                    </a:p>
                  </a:txBody>
                  <a:tcPr marL="9525" marR="9525" marT="9525" marB="0" anchor="ctr">
                    <a:solidFill>
                      <a:schemeClr val="accent1">
                        <a:lumMod val="60000"/>
                        <a:lumOff val="40000"/>
                      </a:schemeClr>
                    </a:solidFill>
                  </a:tcPr>
                </a:tc>
                <a:tc>
                  <a:txBody>
                    <a:bodyPr/>
                    <a:lstStyle/>
                    <a:p>
                      <a:pPr algn="ctr" fontAlgn="ctr"/>
                      <a:r>
                        <a:rPr lang="ru-RU" sz="800" b="1" i="0" u="none" strike="noStrike" dirty="0">
                          <a:solidFill>
                            <a:srgbClr val="000000"/>
                          </a:solidFill>
                          <a:effectLst/>
                          <a:latin typeface="Arial" panose="020B0604020202020204" pitchFamily="34" charset="0"/>
                          <a:cs typeface="Arial" panose="020B0604020202020204" pitchFamily="34" charset="0"/>
                        </a:rPr>
                        <a:t>Прогноз вариант 2 (базовый)</a:t>
                      </a:r>
                      <a:endParaRPr lang="ru-RU" sz="800" b="1" i="0" u="none" strike="noStrike" dirty="0">
                        <a:solidFill>
                          <a:srgbClr val="000000"/>
                        </a:solidFill>
                        <a:effectLst/>
                        <a:latin typeface="Arial" panose="020B0604020202020204" pitchFamily="34" charset="0"/>
                      </a:endParaRPr>
                    </a:p>
                  </a:txBody>
                  <a:tcPr marL="9525" marR="9525" marT="9525" marB="0" anchor="ctr">
                    <a:solidFill>
                      <a:schemeClr val="accent1">
                        <a:lumMod val="60000"/>
                        <a:lumOff val="40000"/>
                      </a:schemeClr>
                    </a:solidFill>
                  </a:tcPr>
                </a:tc>
                <a:tc>
                  <a:txBody>
                    <a:bodyPr/>
                    <a:lstStyle/>
                    <a:p>
                      <a:pPr algn="ctr" fontAlgn="ctr"/>
                      <a:r>
                        <a:rPr lang="ru-RU" sz="800" b="1" i="0" u="none" strike="noStrike" dirty="0">
                          <a:solidFill>
                            <a:srgbClr val="000000"/>
                          </a:solidFill>
                          <a:effectLst/>
                          <a:latin typeface="Arial" panose="020B0604020202020204" pitchFamily="34" charset="0"/>
                          <a:cs typeface="Arial" panose="020B0604020202020204" pitchFamily="34" charset="0"/>
                        </a:rPr>
                        <a:t>Прогноз вариант 1 (консервативный)</a:t>
                      </a:r>
                      <a:endParaRPr lang="ru-RU" sz="800" b="1" i="0" u="none" strike="noStrike" dirty="0">
                        <a:solidFill>
                          <a:srgbClr val="000000"/>
                        </a:solidFill>
                        <a:effectLst/>
                        <a:latin typeface="Arial" panose="020B0604020202020204" pitchFamily="34" charset="0"/>
                      </a:endParaRPr>
                    </a:p>
                  </a:txBody>
                  <a:tcPr marL="9525" marR="9525" marT="9525" marB="0" anchor="ctr">
                    <a:solidFill>
                      <a:schemeClr val="accent1">
                        <a:lumMod val="60000"/>
                        <a:lumOff val="40000"/>
                      </a:schemeClr>
                    </a:solidFill>
                  </a:tcPr>
                </a:tc>
                <a:tc>
                  <a:txBody>
                    <a:bodyPr/>
                    <a:lstStyle/>
                    <a:p>
                      <a:pPr algn="ctr" fontAlgn="ctr"/>
                      <a:r>
                        <a:rPr lang="ru-RU" sz="800" b="1" i="0" u="none" strike="noStrike" dirty="0">
                          <a:solidFill>
                            <a:srgbClr val="000000"/>
                          </a:solidFill>
                          <a:effectLst/>
                          <a:latin typeface="Arial" panose="020B0604020202020204" pitchFamily="34" charset="0"/>
                          <a:cs typeface="Arial" panose="020B0604020202020204" pitchFamily="34" charset="0"/>
                        </a:rPr>
                        <a:t>Прогноз вариант 2 (базовый)</a:t>
                      </a:r>
                      <a:endParaRPr lang="ru-RU" sz="800" b="1" i="0" u="none" strike="noStrike" dirty="0">
                        <a:solidFill>
                          <a:srgbClr val="000000"/>
                        </a:solidFill>
                        <a:effectLst/>
                        <a:latin typeface="Arial" panose="020B0604020202020204" pitchFamily="34" charset="0"/>
                      </a:endParaRPr>
                    </a:p>
                  </a:txBody>
                  <a:tcPr marL="9525" marR="9525" marT="9525" marB="0" anchor="ctr">
                    <a:solidFill>
                      <a:schemeClr val="accent1">
                        <a:lumMod val="60000"/>
                        <a:lumOff val="40000"/>
                      </a:schemeClr>
                    </a:solidFill>
                  </a:tcPr>
                </a:tc>
                <a:extLst>
                  <a:ext uri="{0D108BD9-81ED-4DB2-BD59-A6C34878D82A}">
                    <a16:rowId xmlns:a16="http://schemas.microsoft.com/office/drawing/2014/main" val="2863942336"/>
                  </a:ext>
                </a:extLst>
              </a:tr>
              <a:tr h="178525">
                <a:tc>
                  <a:txBody>
                    <a:bodyPr/>
                    <a:lstStyle/>
                    <a:p>
                      <a:pPr algn="l" fontAlgn="ctr"/>
                      <a:r>
                        <a:rPr lang="ru-RU" sz="800" b="1" i="0" u="none" strike="noStrike" dirty="0">
                          <a:solidFill>
                            <a:srgbClr val="000000"/>
                          </a:solidFill>
                          <a:effectLst/>
                          <a:latin typeface="Arial" panose="020B0604020202020204" pitchFamily="34" charset="0"/>
                          <a:cs typeface="Arial" panose="020B0604020202020204" pitchFamily="34" charset="0"/>
                        </a:rPr>
                        <a:t>8. Труд и заработная плата</a:t>
                      </a:r>
                      <a:endParaRPr lang="ru-RU" sz="800" b="1" i="0" u="none" strike="noStrike" dirty="0">
                        <a:solidFill>
                          <a:srgbClr val="000000"/>
                        </a:solidFill>
                        <a:effectLst/>
                        <a:latin typeface="Arial" panose="020B0604020202020204" pitchFamily="34" charset="0"/>
                      </a:endParaRPr>
                    </a:p>
                  </a:txBody>
                  <a:tcPr marL="9525" marR="9525" marT="9525" marB="0" anchor="ctr"/>
                </a:tc>
                <a:tc>
                  <a:txBody>
                    <a:bodyPr/>
                    <a:lstStyle/>
                    <a:p>
                      <a:pPr algn="ctr" fontAlgn="ctr"/>
                      <a:r>
                        <a:rPr lang="ru-RU" sz="800" b="0" i="0" u="none" strike="noStrike" dirty="0">
                          <a:solidFill>
                            <a:srgbClr val="000000"/>
                          </a:solidFill>
                          <a:effectLst/>
                          <a:latin typeface="Arial" panose="020B0604020202020204" pitchFamily="34" charset="0"/>
                          <a:cs typeface="Arial" panose="020B0604020202020204" pitchFamily="34" charset="0"/>
                        </a:rPr>
                        <a:t> </a:t>
                      </a:r>
                      <a:endParaRPr lang="ru-RU" sz="800" b="0" i="0" u="none" strike="noStrike" dirty="0">
                        <a:solidFill>
                          <a:srgbClr val="000000"/>
                        </a:solidFill>
                        <a:effectLst/>
                        <a:latin typeface="Arial" panose="020B0604020202020204" pitchFamily="34" charset="0"/>
                      </a:endParaRPr>
                    </a:p>
                  </a:txBody>
                  <a:tcPr marL="9525" marR="9525" marT="9525" marB="0" anchor="ctr"/>
                </a:tc>
                <a:tc>
                  <a:txBody>
                    <a:bodyPr/>
                    <a:lstStyle/>
                    <a:p>
                      <a:pPr algn="r" fontAlgn="ctr"/>
                      <a:r>
                        <a:rPr lang="ru-RU" sz="800" b="0" i="0" u="none" strike="noStrike" dirty="0">
                          <a:solidFill>
                            <a:srgbClr val="000000"/>
                          </a:solidFill>
                          <a:effectLst/>
                          <a:latin typeface="Arial" panose="020B0604020202020204" pitchFamily="34" charset="0"/>
                          <a:cs typeface="Arial" panose="020B0604020202020204" pitchFamily="34" charset="0"/>
                        </a:rPr>
                        <a:t> </a:t>
                      </a:r>
                      <a:endParaRPr lang="ru-RU" sz="800" b="0" i="0" u="none" strike="noStrike" dirty="0">
                        <a:solidFill>
                          <a:srgbClr val="000000"/>
                        </a:solidFill>
                        <a:effectLst/>
                        <a:latin typeface="Arial" panose="020B0604020202020204" pitchFamily="34" charset="0"/>
                      </a:endParaRPr>
                    </a:p>
                  </a:txBody>
                  <a:tcPr marL="9525" marR="9525" marT="9525" marB="0" anchor="ctr"/>
                </a:tc>
                <a:tc>
                  <a:txBody>
                    <a:bodyPr/>
                    <a:lstStyle/>
                    <a:p>
                      <a:pPr algn="r" fontAlgn="ctr"/>
                      <a:r>
                        <a:rPr lang="ru-RU" sz="800" b="0" i="0" u="none" strike="noStrike">
                          <a:solidFill>
                            <a:srgbClr val="000000"/>
                          </a:solidFill>
                          <a:effectLst/>
                          <a:latin typeface="Arial" panose="020B0604020202020204" pitchFamily="34" charset="0"/>
                          <a:cs typeface="Arial" panose="020B0604020202020204" pitchFamily="34" charset="0"/>
                        </a:rPr>
                        <a:t> </a:t>
                      </a:r>
                      <a:endParaRPr lang="ru-RU" sz="800" b="0" i="0" u="none" strike="noStrike">
                        <a:solidFill>
                          <a:srgbClr val="000000"/>
                        </a:solidFill>
                        <a:effectLst/>
                        <a:latin typeface="Arial" panose="020B0604020202020204" pitchFamily="34" charset="0"/>
                      </a:endParaRPr>
                    </a:p>
                  </a:txBody>
                  <a:tcPr marL="9525" marR="9525" marT="9525" marB="0" anchor="ctr"/>
                </a:tc>
                <a:tc>
                  <a:txBody>
                    <a:bodyPr/>
                    <a:lstStyle/>
                    <a:p>
                      <a:pPr algn="r" fontAlgn="ctr"/>
                      <a:r>
                        <a:rPr lang="ru-RU" sz="800" b="0" i="0" u="none" strike="noStrike" dirty="0">
                          <a:solidFill>
                            <a:srgbClr val="000000"/>
                          </a:solidFill>
                          <a:effectLst/>
                          <a:latin typeface="Arial" panose="020B0604020202020204" pitchFamily="34" charset="0"/>
                          <a:cs typeface="Arial" panose="020B0604020202020204" pitchFamily="34" charset="0"/>
                        </a:rPr>
                        <a:t> </a:t>
                      </a:r>
                      <a:endParaRPr lang="ru-RU" sz="800" b="0" i="0" u="none" strike="noStrike" dirty="0">
                        <a:solidFill>
                          <a:srgbClr val="000000"/>
                        </a:solidFill>
                        <a:effectLst/>
                        <a:latin typeface="Arial" panose="020B0604020202020204" pitchFamily="34" charset="0"/>
                      </a:endParaRPr>
                    </a:p>
                  </a:txBody>
                  <a:tcPr marL="9525" marR="9525" marT="9525" marB="0" anchor="ctr"/>
                </a:tc>
                <a:tc>
                  <a:txBody>
                    <a:bodyPr/>
                    <a:lstStyle/>
                    <a:p>
                      <a:pPr algn="r" fontAlgn="ctr"/>
                      <a:r>
                        <a:rPr lang="ru-RU" sz="800" b="0" i="0" u="none" strike="noStrike" dirty="0">
                          <a:solidFill>
                            <a:srgbClr val="000000"/>
                          </a:solidFill>
                          <a:effectLst/>
                          <a:latin typeface="Arial" panose="020B0604020202020204" pitchFamily="34" charset="0"/>
                          <a:cs typeface="Arial" panose="020B0604020202020204" pitchFamily="34" charset="0"/>
                        </a:rPr>
                        <a:t> </a:t>
                      </a:r>
                      <a:endParaRPr lang="ru-RU" sz="800" b="0" i="0" u="none" strike="noStrike" dirty="0">
                        <a:solidFill>
                          <a:srgbClr val="000000"/>
                        </a:solidFill>
                        <a:effectLst/>
                        <a:latin typeface="Arial" panose="020B0604020202020204" pitchFamily="34" charset="0"/>
                      </a:endParaRPr>
                    </a:p>
                  </a:txBody>
                  <a:tcPr marL="9525" marR="9525" marT="9525" marB="0" anchor="ctr"/>
                </a:tc>
                <a:tc>
                  <a:txBody>
                    <a:bodyPr/>
                    <a:lstStyle/>
                    <a:p>
                      <a:pPr algn="r" fontAlgn="ctr"/>
                      <a:r>
                        <a:rPr lang="ru-RU" sz="800" b="0" i="0" u="none" strike="noStrike">
                          <a:solidFill>
                            <a:srgbClr val="000000"/>
                          </a:solidFill>
                          <a:effectLst/>
                          <a:latin typeface="Arial" panose="020B0604020202020204" pitchFamily="34" charset="0"/>
                          <a:cs typeface="Arial" panose="020B0604020202020204" pitchFamily="34" charset="0"/>
                        </a:rPr>
                        <a:t> </a:t>
                      </a:r>
                      <a:endParaRPr lang="ru-RU" sz="800" b="0" i="0" u="none" strike="noStrike">
                        <a:solidFill>
                          <a:srgbClr val="000000"/>
                        </a:solidFill>
                        <a:effectLst/>
                        <a:latin typeface="Arial" panose="020B0604020202020204" pitchFamily="34" charset="0"/>
                      </a:endParaRPr>
                    </a:p>
                  </a:txBody>
                  <a:tcPr marL="9525" marR="9525" marT="9525" marB="0" anchor="ctr"/>
                </a:tc>
                <a:tc>
                  <a:txBody>
                    <a:bodyPr/>
                    <a:lstStyle/>
                    <a:p>
                      <a:pPr algn="r" fontAlgn="ctr"/>
                      <a:r>
                        <a:rPr lang="ru-RU" sz="800" b="0" i="0" u="none" strike="noStrike">
                          <a:solidFill>
                            <a:srgbClr val="000000"/>
                          </a:solidFill>
                          <a:effectLst/>
                          <a:latin typeface="Arial" panose="020B0604020202020204" pitchFamily="34" charset="0"/>
                          <a:cs typeface="Arial" panose="020B0604020202020204" pitchFamily="34" charset="0"/>
                        </a:rPr>
                        <a:t> </a:t>
                      </a:r>
                      <a:endParaRPr lang="ru-RU" sz="800" b="0" i="0" u="none" strike="noStrike">
                        <a:solidFill>
                          <a:srgbClr val="000000"/>
                        </a:solidFill>
                        <a:effectLst/>
                        <a:latin typeface="Arial" panose="020B0604020202020204" pitchFamily="34" charset="0"/>
                      </a:endParaRPr>
                    </a:p>
                  </a:txBody>
                  <a:tcPr marL="9525" marR="9525" marT="9525" marB="0" anchor="ctr"/>
                </a:tc>
                <a:tc>
                  <a:txBody>
                    <a:bodyPr/>
                    <a:lstStyle/>
                    <a:p>
                      <a:pPr algn="r" fontAlgn="ctr"/>
                      <a:r>
                        <a:rPr lang="ru-RU" sz="800" b="0" i="0" u="none" strike="noStrike">
                          <a:solidFill>
                            <a:srgbClr val="000000"/>
                          </a:solidFill>
                          <a:effectLst/>
                          <a:latin typeface="Arial" panose="020B0604020202020204" pitchFamily="34" charset="0"/>
                          <a:cs typeface="Arial" panose="020B0604020202020204" pitchFamily="34" charset="0"/>
                        </a:rPr>
                        <a:t> </a:t>
                      </a:r>
                      <a:endParaRPr lang="ru-RU" sz="800" b="0" i="0" u="none" strike="noStrike">
                        <a:solidFill>
                          <a:srgbClr val="000000"/>
                        </a:solidFill>
                        <a:effectLst/>
                        <a:latin typeface="Arial" panose="020B0604020202020204" pitchFamily="34" charset="0"/>
                      </a:endParaRPr>
                    </a:p>
                  </a:txBody>
                  <a:tcPr marL="9525" marR="9525" marT="9525" marB="0" anchor="ctr"/>
                </a:tc>
                <a:tc>
                  <a:txBody>
                    <a:bodyPr/>
                    <a:lstStyle/>
                    <a:p>
                      <a:pPr algn="r" fontAlgn="ctr"/>
                      <a:r>
                        <a:rPr lang="ru-RU" sz="800" b="0" i="0" u="none" strike="noStrike">
                          <a:solidFill>
                            <a:srgbClr val="000000"/>
                          </a:solidFill>
                          <a:effectLst/>
                          <a:latin typeface="Arial" panose="020B0604020202020204" pitchFamily="34" charset="0"/>
                          <a:cs typeface="Arial" panose="020B0604020202020204" pitchFamily="34" charset="0"/>
                        </a:rPr>
                        <a:t> </a:t>
                      </a:r>
                      <a:endParaRPr lang="ru-RU" sz="800" b="0" i="0" u="none" strike="noStrike">
                        <a:solidFill>
                          <a:srgbClr val="000000"/>
                        </a:solidFill>
                        <a:effectLst/>
                        <a:latin typeface="Arial" panose="020B0604020202020204" pitchFamily="34" charset="0"/>
                      </a:endParaRPr>
                    </a:p>
                  </a:txBody>
                  <a:tcPr marL="9525" marR="9525" marT="9525" marB="0" anchor="ctr"/>
                </a:tc>
                <a:tc>
                  <a:txBody>
                    <a:bodyPr/>
                    <a:lstStyle/>
                    <a:p>
                      <a:pPr algn="r" fontAlgn="ctr"/>
                      <a:r>
                        <a:rPr lang="ru-RU" sz="800" b="0" i="0" u="none" strike="noStrike">
                          <a:solidFill>
                            <a:srgbClr val="000000"/>
                          </a:solidFill>
                          <a:effectLst/>
                          <a:latin typeface="Arial" panose="020B0604020202020204" pitchFamily="34" charset="0"/>
                          <a:cs typeface="Arial" panose="020B0604020202020204" pitchFamily="34" charset="0"/>
                        </a:rPr>
                        <a:t> </a:t>
                      </a:r>
                      <a:endParaRPr lang="ru-RU" sz="800" b="0" i="0" u="none" strike="noStrike">
                        <a:solidFill>
                          <a:srgbClr val="000000"/>
                        </a:solidFill>
                        <a:effectLst/>
                        <a:latin typeface="Arial" panose="020B0604020202020204" pitchFamily="34" charset="0"/>
                      </a:endParaRPr>
                    </a:p>
                  </a:txBody>
                  <a:tcPr marL="9525" marR="9525" marT="9525" marB="0" anchor="ctr"/>
                </a:tc>
                <a:extLst>
                  <a:ext uri="{0D108BD9-81ED-4DB2-BD59-A6C34878D82A}">
                    <a16:rowId xmlns:a16="http://schemas.microsoft.com/office/drawing/2014/main" val="1054196774"/>
                  </a:ext>
                </a:extLst>
              </a:tr>
              <a:tr h="251460">
                <a:tc>
                  <a:txBody>
                    <a:bodyPr/>
                    <a:lstStyle/>
                    <a:p>
                      <a:pPr algn="l" fontAlgn="ctr"/>
                      <a:r>
                        <a:rPr lang="ru-RU" sz="800" b="0" i="0" u="none" strike="noStrike" dirty="0">
                          <a:solidFill>
                            <a:srgbClr val="000000"/>
                          </a:solidFill>
                          <a:effectLst/>
                          <a:latin typeface="Arial" panose="020B0604020202020204" pitchFamily="34" charset="0"/>
                          <a:cs typeface="Arial" panose="020B0604020202020204" pitchFamily="34" charset="0"/>
                        </a:rPr>
                        <a:t>Количество созданных рабочих мест</a:t>
                      </a:r>
                      <a:endParaRPr lang="ru-RU" sz="800" b="0" i="0" u="none" strike="noStrike" dirty="0">
                        <a:solidFill>
                          <a:srgbClr val="000000"/>
                        </a:solidFill>
                        <a:effectLst/>
                        <a:latin typeface="Arial" panose="020B0604020202020204" pitchFamily="34" charset="0"/>
                      </a:endParaRPr>
                    </a:p>
                  </a:txBody>
                  <a:tcPr marL="9525" marR="9525" marT="9525" marB="0" anchor="ctr"/>
                </a:tc>
                <a:tc>
                  <a:txBody>
                    <a:bodyPr/>
                    <a:lstStyle/>
                    <a:p>
                      <a:pPr algn="ctr" fontAlgn="ctr"/>
                      <a:r>
                        <a:rPr lang="ru-RU" sz="800" b="0" i="0" u="none" strike="noStrike" dirty="0">
                          <a:solidFill>
                            <a:srgbClr val="000000"/>
                          </a:solidFill>
                          <a:effectLst/>
                          <a:latin typeface="Arial" panose="020B0604020202020204" pitchFamily="34" charset="0"/>
                          <a:cs typeface="Arial" panose="020B0604020202020204" pitchFamily="34" charset="0"/>
                        </a:rPr>
                        <a:t>единица</a:t>
                      </a:r>
                      <a:endParaRPr lang="ru-RU" sz="800" b="0" i="0" u="none" strike="noStrike" dirty="0">
                        <a:solidFill>
                          <a:srgbClr val="000000"/>
                        </a:solidFill>
                        <a:effectLst/>
                        <a:latin typeface="Arial" panose="020B0604020202020204" pitchFamily="34" charset="0"/>
                      </a:endParaRPr>
                    </a:p>
                  </a:txBody>
                  <a:tcPr marL="9525" marR="9525" marT="9525" marB="0" anchor="ctr"/>
                </a:tc>
                <a:tc>
                  <a:txBody>
                    <a:bodyPr/>
                    <a:lstStyle/>
                    <a:p>
                      <a:pPr algn="r" fontAlgn="ctr"/>
                      <a:r>
                        <a:rPr lang="ru-RU" sz="800" b="0" i="0" u="none" strike="noStrike" dirty="0">
                          <a:solidFill>
                            <a:srgbClr val="000000"/>
                          </a:solidFill>
                          <a:effectLst/>
                          <a:latin typeface="Arial" panose="020B0604020202020204" pitchFamily="34" charset="0"/>
                          <a:cs typeface="Arial" panose="020B0604020202020204" pitchFamily="34" charset="0"/>
                        </a:rPr>
                        <a:t>1 412</a:t>
                      </a:r>
                      <a:endParaRPr lang="ru-RU" sz="800" b="0" i="0" u="none" strike="noStrike" dirty="0">
                        <a:solidFill>
                          <a:srgbClr val="000000"/>
                        </a:solidFill>
                        <a:effectLst/>
                        <a:latin typeface="Arial" panose="020B0604020202020204" pitchFamily="34" charset="0"/>
                      </a:endParaRPr>
                    </a:p>
                  </a:txBody>
                  <a:tcPr marL="9525" marR="9525" marT="9525" marB="0" anchor="ctr"/>
                </a:tc>
                <a:tc>
                  <a:txBody>
                    <a:bodyPr/>
                    <a:lstStyle/>
                    <a:p>
                      <a:pPr algn="r" fontAlgn="ctr"/>
                      <a:r>
                        <a:rPr lang="ru-RU" sz="800" b="0" i="0" u="none" strike="noStrike" dirty="0">
                          <a:solidFill>
                            <a:srgbClr val="000000"/>
                          </a:solidFill>
                          <a:effectLst/>
                          <a:latin typeface="Arial" panose="020B0604020202020204" pitchFamily="34" charset="0"/>
                          <a:cs typeface="Arial" panose="020B0604020202020204" pitchFamily="34" charset="0"/>
                        </a:rPr>
                        <a:t>1 107</a:t>
                      </a:r>
                      <a:endParaRPr lang="ru-RU" sz="800" b="0" i="0" u="none" strike="noStrike" dirty="0">
                        <a:solidFill>
                          <a:srgbClr val="000000"/>
                        </a:solidFill>
                        <a:effectLst/>
                        <a:latin typeface="Arial" panose="020B0604020202020204" pitchFamily="34" charset="0"/>
                      </a:endParaRPr>
                    </a:p>
                  </a:txBody>
                  <a:tcPr marL="9525" marR="9525" marT="9525" marB="0" anchor="ctr"/>
                </a:tc>
                <a:tc>
                  <a:txBody>
                    <a:bodyPr/>
                    <a:lstStyle/>
                    <a:p>
                      <a:pPr algn="r" fontAlgn="ctr"/>
                      <a:r>
                        <a:rPr lang="ru-RU" sz="800" b="0" i="0" u="none" strike="noStrike" dirty="0">
                          <a:solidFill>
                            <a:srgbClr val="000000"/>
                          </a:solidFill>
                          <a:effectLst/>
                          <a:latin typeface="Arial" panose="020B0604020202020204" pitchFamily="34" charset="0"/>
                          <a:cs typeface="Arial" panose="020B0604020202020204" pitchFamily="34" charset="0"/>
                        </a:rPr>
                        <a:t>1 340</a:t>
                      </a:r>
                      <a:endParaRPr lang="ru-RU" sz="800" b="0" i="0" u="none" strike="noStrike" dirty="0">
                        <a:solidFill>
                          <a:srgbClr val="000000"/>
                        </a:solidFill>
                        <a:effectLst/>
                        <a:latin typeface="Arial" panose="020B0604020202020204" pitchFamily="34" charset="0"/>
                      </a:endParaRPr>
                    </a:p>
                  </a:txBody>
                  <a:tcPr marL="9525" marR="9525" marT="9525" marB="0" anchor="ctr"/>
                </a:tc>
                <a:tc>
                  <a:txBody>
                    <a:bodyPr/>
                    <a:lstStyle/>
                    <a:p>
                      <a:pPr algn="r" fontAlgn="ctr"/>
                      <a:r>
                        <a:rPr lang="ru-RU" sz="800" b="0" i="0" u="none" strike="noStrike" dirty="0">
                          <a:solidFill>
                            <a:srgbClr val="000000"/>
                          </a:solidFill>
                          <a:effectLst/>
                          <a:latin typeface="Arial" panose="020B0604020202020204" pitchFamily="34" charset="0"/>
                          <a:cs typeface="Arial" panose="020B0604020202020204" pitchFamily="34" charset="0"/>
                        </a:rPr>
                        <a:t>1 220</a:t>
                      </a:r>
                      <a:endParaRPr lang="ru-RU" sz="800" b="0" i="0" u="none" strike="noStrike" dirty="0">
                        <a:solidFill>
                          <a:srgbClr val="000000"/>
                        </a:solidFill>
                        <a:effectLst/>
                        <a:latin typeface="Arial" panose="020B0604020202020204" pitchFamily="34" charset="0"/>
                      </a:endParaRPr>
                    </a:p>
                  </a:txBody>
                  <a:tcPr marL="9525" marR="9525" marT="9525" marB="0" anchor="ctr"/>
                </a:tc>
                <a:tc>
                  <a:txBody>
                    <a:bodyPr/>
                    <a:lstStyle/>
                    <a:p>
                      <a:pPr algn="r" fontAlgn="ctr"/>
                      <a:r>
                        <a:rPr lang="ru-RU" sz="800" b="0" i="0" u="none" strike="noStrike" dirty="0">
                          <a:solidFill>
                            <a:srgbClr val="000000"/>
                          </a:solidFill>
                          <a:effectLst/>
                          <a:latin typeface="Arial" panose="020B0604020202020204" pitchFamily="34" charset="0"/>
                          <a:cs typeface="Arial" panose="020B0604020202020204" pitchFamily="34" charset="0"/>
                        </a:rPr>
                        <a:t>1 374</a:t>
                      </a:r>
                      <a:endParaRPr lang="ru-RU" sz="800" b="0" i="0" u="none" strike="noStrike" dirty="0">
                        <a:solidFill>
                          <a:srgbClr val="000000"/>
                        </a:solidFill>
                        <a:effectLst/>
                        <a:latin typeface="Arial" panose="020B0604020202020204" pitchFamily="34" charset="0"/>
                      </a:endParaRPr>
                    </a:p>
                  </a:txBody>
                  <a:tcPr marL="9525" marR="9525" marT="9525" marB="0" anchor="ctr"/>
                </a:tc>
                <a:tc>
                  <a:txBody>
                    <a:bodyPr/>
                    <a:lstStyle/>
                    <a:p>
                      <a:pPr algn="r" fontAlgn="ctr"/>
                      <a:r>
                        <a:rPr lang="ru-RU" sz="800" b="0" i="0" u="none" strike="noStrike" dirty="0">
                          <a:solidFill>
                            <a:srgbClr val="000000"/>
                          </a:solidFill>
                          <a:effectLst/>
                          <a:latin typeface="Arial" panose="020B0604020202020204" pitchFamily="34" charset="0"/>
                          <a:cs typeface="Arial" panose="020B0604020202020204" pitchFamily="34" charset="0"/>
                        </a:rPr>
                        <a:t>1 310</a:t>
                      </a:r>
                      <a:endParaRPr lang="ru-RU" sz="800" b="0" i="0" u="none" strike="noStrike" dirty="0">
                        <a:solidFill>
                          <a:srgbClr val="000000"/>
                        </a:solidFill>
                        <a:effectLst/>
                        <a:latin typeface="Arial" panose="020B0604020202020204" pitchFamily="34" charset="0"/>
                      </a:endParaRPr>
                    </a:p>
                  </a:txBody>
                  <a:tcPr marL="9525" marR="9525" marT="9525" marB="0" anchor="ctr"/>
                </a:tc>
                <a:tc>
                  <a:txBody>
                    <a:bodyPr/>
                    <a:lstStyle/>
                    <a:p>
                      <a:pPr algn="r" fontAlgn="ctr"/>
                      <a:r>
                        <a:rPr lang="ru-RU" sz="800" b="0" i="0" u="none" strike="noStrike" dirty="0">
                          <a:solidFill>
                            <a:srgbClr val="000000"/>
                          </a:solidFill>
                          <a:effectLst/>
                          <a:latin typeface="Arial" panose="020B0604020202020204" pitchFamily="34" charset="0"/>
                          <a:cs typeface="Arial" panose="020B0604020202020204" pitchFamily="34" charset="0"/>
                        </a:rPr>
                        <a:t>1 472</a:t>
                      </a:r>
                      <a:endParaRPr lang="ru-RU" sz="800" b="0" i="0" u="none" strike="noStrike" dirty="0">
                        <a:solidFill>
                          <a:srgbClr val="000000"/>
                        </a:solidFill>
                        <a:effectLst/>
                        <a:latin typeface="Arial" panose="020B0604020202020204" pitchFamily="34" charset="0"/>
                      </a:endParaRPr>
                    </a:p>
                  </a:txBody>
                  <a:tcPr marL="9525" marR="9525" marT="9525" marB="0" anchor="ctr"/>
                </a:tc>
                <a:tc>
                  <a:txBody>
                    <a:bodyPr/>
                    <a:lstStyle/>
                    <a:p>
                      <a:pPr algn="r" fontAlgn="ctr"/>
                      <a:r>
                        <a:rPr lang="ru-RU" sz="800" b="0" i="0" u="none" strike="noStrike" dirty="0">
                          <a:solidFill>
                            <a:srgbClr val="000000"/>
                          </a:solidFill>
                          <a:effectLst/>
                          <a:latin typeface="Arial" panose="020B0604020202020204" pitchFamily="34" charset="0"/>
                          <a:cs typeface="Arial" panose="020B0604020202020204" pitchFamily="34" charset="0"/>
                        </a:rPr>
                        <a:t>1 440</a:t>
                      </a:r>
                      <a:endParaRPr lang="ru-RU" sz="800" b="0" i="0" u="none" strike="noStrike" dirty="0">
                        <a:solidFill>
                          <a:srgbClr val="000000"/>
                        </a:solidFill>
                        <a:effectLst/>
                        <a:latin typeface="Arial" panose="020B0604020202020204" pitchFamily="34" charset="0"/>
                      </a:endParaRPr>
                    </a:p>
                  </a:txBody>
                  <a:tcPr marL="9525" marR="9525" marT="9525" marB="0" anchor="ctr"/>
                </a:tc>
                <a:tc>
                  <a:txBody>
                    <a:bodyPr/>
                    <a:lstStyle/>
                    <a:p>
                      <a:pPr algn="r" fontAlgn="ctr"/>
                      <a:r>
                        <a:rPr lang="ru-RU" sz="800" b="0" i="0" u="none" strike="noStrike" dirty="0">
                          <a:solidFill>
                            <a:srgbClr val="000000"/>
                          </a:solidFill>
                          <a:effectLst/>
                          <a:latin typeface="Arial" panose="020B0604020202020204" pitchFamily="34" charset="0"/>
                          <a:cs typeface="Arial" panose="020B0604020202020204" pitchFamily="34" charset="0"/>
                        </a:rPr>
                        <a:t>1 530</a:t>
                      </a:r>
                      <a:endParaRPr lang="ru-RU" sz="800" b="0" i="0" u="none" strike="noStrike" dirty="0">
                        <a:solidFill>
                          <a:srgbClr val="000000"/>
                        </a:solidFill>
                        <a:effectLst/>
                        <a:latin typeface="Arial" panose="020B0604020202020204" pitchFamily="34" charset="0"/>
                      </a:endParaRPr>
                    </a:p>
                  </a:txBody>
                  <a:tcPr marL="9525" marR="9525" marT="9525" marB="0" anchor="ctr"/>
                </a:tc>
                <a:extLst>
                  <a:ext uri="{0D108BD9-81ED-4DB2-BD59-A6C34878D82A}">
                    <a16:rowId xmlns:a16="http://schemas.microsoft.com/office/drawing/2014/main" val="3426044676"/>
                  </a:ext>
                </a:extLst>
              </a:tr>
              <a:tr h="142875">
                <a:tc>
                  <a:txBody>
                    <a:bodyPr/>
                    <a:lstStyle/>
                    <a:p>
                      <a:pPr algn="l" fontAlgn="ctr"/>
                      <a:r>
                        <a:rPr lang="ru-RU" sz="800" b="0" i="0" u="none" strike="noStrike" dirty="0">
                          <a:solidFill>
                            <a:srgbClr val="000000"/>
                          </a:solidFill>
                          <a:effectLst/>
                          <a:latin typeface="Arial" panose="020B0604020202020204" pitchFamily="34" charset="0"/>
                          <a:cs typeface="Arial" panose="020B0604020202020204" pitchFamily="34" charset="0"/>
                        </a:rPr>
                        <a:t>Численность официально зарегистрированных безработных, на конец года</a:t>
                      </a:r>
                      <a:endParaRPr lang="ru-RU" sz="800" b="0" i="0" u="none" strike="noStrike" dirty="0">
                        <a:solidFill>
                          <a:srgbClr val="000000"/>
                        </a:solidFill>
                        <a:effectLst/>
                        <a:latin typeface="Arial" panose="020B0604020202020204" pitchFamily="34" charset="0"/>
                      </a:endParaRPr>
                    </a:p>
                  </a:txBody>
                  <a:tcPr marL="9525" marR="9525" marT="9525" marB="0" anchor="ctr"/>
                </a:tc>
                <a:tc>
                  <a:txBody>
                    <a:bodyPr/>
                    <a:lstStyle/>
                    <a:p>
                      <a:pPr algn="ctr" fontAlgn="ctr"/>
                      <a:r>
                        <a:rPr lang="ru-RU" sz="800" b="0" i="0" u="none" strike="noStrike">
                          <a:solidFill>
                            <a:srgbClr val="000000"/>
                          </a:solidFill>
                          <a:effectLst/>
                          <a:latin typeface="Arial" panose="020B0604020202020204" pitchFamily="34" charset="0"/>
                          <a:cs typeface="Arial" panose="020B0604020202020204" pitchFamily="34" charset="0"/>
                        </a:rPr>
                        <a:t>человек</a:t>
                      </a:r>
                      <a:endParaRPr lang="ru-RU" sz="800" b="0" i="0" u="none" strike="noStrike">
                        <a:solidFill>
                          <a:srgbClr val="000000"/>
                        </a:solidFill>
                        <a:effectLst/>
                        <a:latin typeface="Arial" panose="020B0604020202020204" pitchFamily="34" charset="0"/>
                      </a:endParaRPr>
                    </a:p>
                  </a:txBody>
                  <a:tcPr marL="9525" marR="9525" marT="9525" marB="0" anchor="ctr"/>
                </a:tc>
                <a:tc>
                  <a:txBody>
                    <a:bodyPr/>
                    <a:lstStyle/>
                    <a:p>
                      <a:pPr algn="r" fontAlgn="ctr"/>
                      <a:r>
                        <a:rPr lang="ru-RU" sz="800" b="0" i="0" u="none" strike="noStrike">
                          <a:solidFill>
                            <a:srgbClr val="000000"/>
                          </a:solidFill>
                          <a:effectLst/>
                          <a:latin typeface="Arial" panose="020B0604020202020204" pitchFamily="34" charset="0"/>
                          <a:cs typeface="Arial" panose="020B0604020202020204" pitchFamily="34" charset="0"/>
                        </a:rPr>
                        <a:t>1 777</a:t>
                      </a:r>
                      <a:endParaRPr lang="ru-RU" sz="800" b="0" i="0" u="none" strike="noStrike">
                        <a:solidFill>
                          <a:srgbClr val="000000"/>
                        </a:solidFill>
                        <a:effectLst/>
                        <a:latin typeface="Arial" panose="020B0604020202020204" pitchFamily="34" charset="0"/>
                      </a:endParaRPr>
                    </a:p>
                  </a:txBody>
                  <a:tcPr marL="9525" marR="9525" marT="9525" marB="0" anchor="ctr"/>
                </a:tc>
                <a:tc>
                  <a:txBody>
                    <a:bodyPr/>
                    <a:lstStyle/>
                    <a:p>
                      <a:pPr algn="r" fontAlgn="ctr"/>
                      <a:r>
                        <a:rPr lang="ru-RU" sz="800" b="0" i="0" u="none" strike="noStrike">
                          <a:solidFill>
                            <a:srgbClr val="000000"/>
                          </a:solidFill>
                          <a:effectLst/>
                          <a:latin typeface="Arial" panose="020B0604020202020204" pitchFamily="34" charset="0"/>
                          <a:cs typeface="Arial" panose="020B0604020202020204" pitchFamily="34" charset="0"/>
                        </a:rPr>
                        <a:t>276</a:t>
                      </a:r>
                      <a:endParaRPr lang="ru-RU" sz="800" b="0" i="0" u="none" strike="noStrike">
                        <a:solidFill>
                          <a:srgbClr val="000000"/>
                        </a:solidFill>
                        <a:effectLst/>
                        <a:latin typeface="Arial" panose="020B0604020202020204" pitchFamily="34" charset="0"/>
                      </a:endParaRPr>
                    </a:p>
                  </a:txBody>
                  <a:tcPr marL="9525" marR="9525" marT="9525" marB="0" anchor="ctr"/>
                </a:tc>
                <a:tc>
                  <a:txBody>
                    <a:bodyPr/>
                    <a:lstStyle/>
                    <a:p>
                      <a:pPr algn="r" fontAlgn="ctr"/>
                      <a:r>
                        <a:rPr lang="ru-RU" sz="800" b="0" i="0" u="none" strike="noStrike">
                          <a:solidFill>
                            <a:srgbClr val="000000"/>
                          </a:solidFill>
                          <a:effectLst/>
                          <a:latin typeface="Arial" panose="020B0604020202020204" pitchFamily="34" charset="0"/>
                          <a:cs typeface="Arial" panose="020B0604020202020204" pitchFamily="34" charset="0"/>
                        </a:rPr>
                        <a:t>340</a:t>
                      </a:r>
                      <a:endParaRPr lang="ru-RU" sz="800" b="0" i="0" u="none" strike="noStrike">
                        <a:solidFill>
                          <a:srgbClr val="000000"/>
                        </a:solidFill>
                        <a:effectLst/>
                        <a:latin typeface="Arial" panose="020B0604020202020204" pitchFamily="34" charset="0"/>
                      </a:endParaRPr>
                    </a:p>
                  </a:txBody>
                  <a:tcPr marL="9525" marR="9525" marT="9525" marB="0" anchor="ctr"/>
                </a:tc>
                <a:tc>
                  <a:txBody>
                    <a:bodyPr/>
                    <a:lstStyle/>
                    <a:p>
                      <a:pPr algn="r" fontAlgn="ctr"/>
                      <a:r>
                        <a:rPr lang="ru-RU" sz="800" b="0" i="0" u="none" strike="noStrike">
                          <a:solidFill>
                            <a:srgbClr val="000000"/>
                          </a:solidFill>
                          <a:effectLst/>
                          <a:latin typeface="Arial" panose="020B0604020202020204" pitchFamily="34" charset="0"/>
                          <a:cs typeface="Arial" panose="020B0604020202020204" pitchFamily="34" charset="0"/>
                        </a:rPr>
                        <a:t>340</a:t>
                      </a:r>
                      <a:endParaRPr lang="ru-RU" sz="800" b="0" i="0" u="none" strike="noStrike">
                        <a:solidFill>
                          <a:srgbClr val="000000"/>
                        </a:solidFill>
                        <a:effectLst/>
                        <a:latin typeface="Arial" panose="020B0604020202020204" pitchFamily="34" charset="0"/>
                      </a:endParaRPr>
                    </a:p>
                  </a:txBody>
                  <a:tcPr marL="9525" marR="9525" marT="9525" marB="0" anchor="ctr"/>
                </a:tc>
                <a:tc>
                  <a:txBody>
                    <a:bodyPr/>
                    <a:lstStyle/>
                    <a:p>
                      <a:pPr algn="r" fontAlgn="ctr"/>
                      <a:r>
                        <a:rPr lang="ru-RU" sz="800" b="0" i="0" u="none" strike="noStrike">
                          <a:solidFill>
                            <a:srgbClr val="000000"/>
                          </a:solidFill>
                          <a:effectLst/>
                          <a:latin typeface="Arial" panose="020B0604020202020204" pitchFamily="34" charset="0"/>
                          <a:cs typeface="Arial" panose="020B0604020202020204" pitchFamily="34" charset="0"/>
                        </a:rPr>
                        <a:t>280</a:t>
                      </a:r>
                      <a:endParaRPr lang="ru-RU" sz="800" b="0" i="0" u="none" strike="noStrike">
                        <a:solidFill>
                          <a:srgbClr val="000000"/>
                        </a:solidFill>
                        <a:effectLst/>
                        <a:latin typeface="Arial" panose="020B0604020202020204" pitchFamily="34" charset="0"/>
                      </a:endParaRPr>
                    </a:p>
                  </a:txBody>
                  <a:tcPr marL="9525" marR="9525" marT="9525" marB="0" anchor="ctr"/>
                </a:tc>
                <a:tc>
                  <a:txBody>
                    <a:bodyPr/>
                    <a:lstStyle/>
                    <a:p>
                      <a:pPr algn="r" fontAlgn="ctr"/>
                      <a:r>
                        <a:rPr lang="ru-RU" sz="800" b="0" i="0" u="none" strike="noStrike">
                          <a:solidFill>
                            <a:srgbClr val="000000"/>
                          </a:solidFill>
                          <a:effectLst/>
                          <a:latin typeface="Arial" panose="020B0604020202020204" pitchFamily="34" charset="0"/>
                          <a:cs typeface="Arial" panose="020B0604020202020204" pitchFamily="34" charset="0"/>
                        </a:rPr>
                        <a:t>330</a:t>
                      </a:r>
                      <a:endParaRPr lang="ru-RU" sz="800" b="0" i="0" u="none" strike="noStrike">
                        <a:solidFill>
                          <a:srgbClr val="000000"/>
                        </a:solidFill>
                        <a:effectLst/>
                        <a:latin typeface="Arial" panose="020B0604020202020204" pitchFamily="34" charset="0"/>
                      </a:endParaRPr>
                    </a:p>
                  </a:txBody>
                  <a:tcPr marL="9525" marR="9525" marT="9525" marB="0" anchor="ctr"/>
                </a:tc>
                <a:tc>
                  <a:txBody>
                    <a:bodyPr/>
                    <a:lstStyle/>
                    <a:p>
                      <a:pPr algn="r" fontAlgn="ctr"/>
                      <a:r>
                        <a:rPr lang="ru-RU" sz="800" b="0" i="0" u="none" strike="noStrike">
                          <a:solidFill>
                            <a:srgbClr val="000000"/>
                          </a:solidFill>
                          <a:effectLst/>
                          <a:latin typeface="Arial" panose="020B0604020202020204" pitchFamily="34" charset="0"/>
                          <a:cs typeface="Arial" panose="020B0604020202020204" pitchFamily="34" charset="0"/>
                        </a:rPr>
                        <a:t>270</a:t>
                      </a:r>
                      <a:endParaRPr lang="ru-RU" sz="800" b="0" i="0" u="none" strike="noStrike">
                        <a:solidFill>
                          <a:srgbClr val="000000"/>
                        </a:solidFill>
                        <a:effectLst/>
                        <a:latin typeface="Arial" panose="020B0604020202020204" pitchFamily="34" charset="0"/>
                      </a:endParaRPr>
                    </a:p>
                  </a:txBody>
                  <a:tcPr marL="9525" marR="9525" marT="9525" marB="0" anchor="ctr"/>
                </a:tc>
                <a:tc>
                  <a:txBody>
                    <a:bodyPr/>
                    <a:lstStyle/>
                    <a:p>
                      <a:pPr algn="r" fontAlgn="ctr"/>
                      <a:r>
                        <a:rPr lang="ru-RU" sz="800" b="0" i="0" u="none" strike="noStrike">
                          <a:solidFill>
                            <a:srgbClr val="000000"/>
                          </a:solidFill>
                          <a:effectLst/>
                          <a:latin typeface="Arial" panose="020B0604020202020204" pitchFamily="34" charset="0"/>
                          <a:cs typeface="Arial" panose="020B0604020202020204" pitchFamily="34" charset="0"/>
                        </a:rPr>
                        <a:t>330</a:t>
                      </a:r>
                      <a:endParaRPr lang="ru-RU" sz="800" b="0" i="0" u="none" strike="noStrike">
                        <a:solidFill>
                          <a:srgbClr val="000000"/>
                        </a:solidFill>
                        <a:effectLst/>
                        <a:latin typeface="Arial" panose="020B0604020202020204" pitchFamily="34" charset="0"/>
                      </a:endParaRPr>
                    </a:p>
                  </a:txBody>
                  <a:tcPr marL="9525" marR="9525" marT="9525" marB="0" anchor="ctr"/>
                </a:tc>
                <a:tc>
                  <a:txBody>
                    <a:bodyPr/>
                    <a:lstStyle/>
                    <a:p>
                      <a:pPr algn="r" fontAlgn="ctr"/>
                      <a:r>
                        <a:rPr lang="ru-RU" sz="800" b="0" i="0" u="none" strike="noStrike">
                          <a:solidFill>
                            <a:srgbClr val="000000"/>
                          </a:solidFill>
                          <a:effectLst/>
                          <a:latin typeface="Arial" panose="020B0604020202020204" pitchFamily="34" charset="0"/>
                          <a:cs typeface="Arial" panose="020B0604020202020204" pitchFamily="34" charset="0"/>
                        </a:rPr>
                        <a:t>260</a:t>
                      </a:r>
                      <a:endParaRPr lang="ru-RU" sz="800" b="0" i="0" u="none" strike="noStrike">
                        <a:solidFill>
                          <a:srgbClr val="000000"/>
                        </a:solidFill>
                        <a:effectLst/>
                        <a:latin typeface="Arial" panose="020B0604020202020204" pitchFamily="34" charset="0"/>
                      </a:endParaRPr>
                    </a:p>
                  </a:txBody>
                  <a:tcPr marL="9525" marR="9525" marT="9525" marB="0" anchor="ctr"/>
                </a:tc>
                <a:extLst>
                  <a:ext uri="{0D108BD9-81ED-4DB2-BD59-A6C34878D82A}">
                    <a16:rowId xmlns:a16="http://schemas.microsoft.com/office/drawing/2014/main" val="3303530368"/>
                  </a:ext>
                </a:extLst>
              </a:tr>
              <a:tr h="255289">
                <a:tc>
                  <a:txBody>
                    <a:bodyPr/>
                    <a:lstStyle/>
                    <a:p>
                      <a:pPr algn="l" fontAlgn="ctr"/>
                      <a:r>
                        <a:rPr lang="ru-RU" sz="800" b="0" i="0" u="none" strike="noStrike" dirty="0">
                          <a:solidFill>
                            <a:srgbClr val="000000"/>
                          </a:solidFill>
                          <a:effectLst/>
                          <a:latin typeface="Arial" panose="020B0604020202020204" pitchFamily="34" charset="0"/>
                          <a:cs typeface="Arial" panose="020B0604020202020204" pitchFamily="34" charset="0"/>
                        </a:rPr>
                        <a:t>Фонд начисленной заработной платы всех работников</a:t>
                      </a:r>
                      <a:endParaRPr lang="ru-RU" sz="800" b="0" i="0" u="none" strike="noStrike" dirty="0">
                        <a:solidFill>
                          <a:srgbClr val="000000"/>
                        </a:solidFill>
                        <a:effectLst/>
                        <a:latin typeface="Arial" panose="020B0604020202020204" pitchFamily="34" charset="0"/>
                      </a:endParaRPr>
                    </a:p>
                  </a:txBody>
                  <a:tcPr marL="9525" marR="9525" marT="9525" marB="0" anchor="ctr"/>
                </a:tc>
                <a:tc>
                  <a:txBody>
                    <a:bodyPr/>
                    <a:lstStyle/>
                    <a:p>
                      <a:pPr algn="ctr" fontAlgn="ctr"/>
                      <a:r>
                        <a:rPr lang="ru-RU" sz="800" b="0" i="0" u="none" strike="noStrike" dirty="0">
                          <a:solidFill>
                            <a:srgbClr val="000000"/>
                          </a:solidFill>
                          <a:effectLst/>
                          <a:latin typeface="Arial" panose="020B0604020202020204" pitchFamily="34" charset="0"/>
                          <a:cs typeface="Arial" panose="020B0604020202020204" pitchFamily="34" charset="0"/>
                        </a:rPr>
                        <a:t>млн. рублей</a:t>
                      </a:r>
                      <a:endParaRPr lang="ru-RU" sz="800" b="0" i="0" u="none" strike="noStrike" dirty="0">
                        <a:solidFill>
                          <a:srgbClr val="000000"/>
                        </a:solidFill>
                        <a:effectLst/>
                        <a:latin typeface="Arial" panose="020B0604020202020204" pitchFamily="34" charset="0"/>
                      </a:endParaRPr>
                    </a:p>
                  </a:txBody>
                  <a:tcPr marL="9525" marR="9525" marT="9525" marB="0" anchor="ctr"/>
                </a:tc>
                <a:tc>
                  <a:txBody>
                    <a:bodyPr/>
                    <a:lstStyle/>
                    <a:p>
                      <a:pPr algn="r" fontAlgn="ctr"/>
                      <a:r>
                        <a:rPr lang="ru-RU" sz="800" b="0" i="0" u="none" strike="noStrike" dirty="0">
                          <a:solidFill>
                            <a:srgbClr val="000000"/>
                          </a:solidFill>
                          <a:effectLst/>
                          <a:latin typeface="Arial" panose="020B0604020202020204" pitchFamily="34" charset="0"/>
                          <a:cs typeface="Arial" panose="020B0604020202020204" pitchFamily="34" charset="0"/>
                        </a:rPr>
                        <a:t>26 090,90</a:t>
                      </a:r>
                      <a:endParaRPr lang="ru-RU" sz="800" b="0" i="0" u="none" strike="noStrike" dirty="0">
                        <a:solidFill>
                          <a:srgbClr val="000000"/>
                        </a:solidFill>
                        <a:effectLst/>
                        <a:latin typeface="Arial" panose="020B0604020202020204" pitchFamily="34" charset="0"/>
                      </a:endParaRPr>
                    </a:p>
                  </a:txBody>
                  <a:tcPr marL="9525" marR="9525" marT="9525" marB="0" anchor="ctr"/>
                </a:tc>
                <a:tc>
                  <a:txBody>
                    <a:bodyPr/>
                    <a:lstStyle/>
                    <a:p>
                      <a:pPr algn="r" fontAlgn="ctr"/>
                      <a:r>
                        <a:rPr lang="ru-RU" sz="800" b="0" i="0" u="none" strike="noStrike" dirty="0">
                          <a:solidFill>
                            <a:srgbClr val="000000"/>
                          </a:solidFill>
                          <a:effectLst/>
                          <a:latin typeface="Arial" panose="020B0604020202020204" pitchFamily="34" charset="0"/>
                          <a:cs typeface="Arial" panose="020B0604020202020204" pitchFamily="34" charset="0"/>
                        </a:rPr>
                        <a:t>28 996,70</a:t>
                      </a:r>
                      <a:endParaRPr lang="ru-RU" sz="800" b="0" i="0" u="none" strike="noStrike" dirty="0">
                        <a:solidFill>
                          <a:srgbClr val="000000"/>
                        </a:solidFill>
                        <a:effectLst/>
                        <a:latin typeface="Arial" panose="020B0604020202020204" pitchFamily="34" charset="0"/>
                      </a:endParaRPr>
                    </a:p>
                  </a:txBody>
                  <a:tcPr marL="9525" marR="9525" marT="9525" marB="0" anchor="ctr"/>
                </a:tc>
                <a:tc>
                  <a:txBody>
                    <a:bodyPr/>
                    <a:lstStyle/>
                    <a:p>
                      <a:pPr algn="r" fontAlgn="ctr"/>
                      <a:r>
                        <a:rPr lang="ru-RU" sz="800" b="0" i="0" u="none" strike="noStrike" dirty="0">
                          <a:solidFill>
                            <a:srgbClr val="000000"/>
                          </a:solidFill>
                          <a:effectLst/>
                          <a:latin typeface="Arial" panose="020B0604020202020204" pitchFamily="34" charset="0"/>
                          <a:cs typeface="Arial" panose="020B0604020202020204" pitchFamily="34" charset="0"/>
                        </a:rPr>
                        <a:t>32 023,90</a:t>
                      </a:r>
                      <a:endParaRPr lang="ru-RU" sz="800" b="0" i="0" u="none" strike="noStrike" dirty="0">
                        <a:solidFill>
                          <a:srgbClr val="000000"/>
                        </a:solidFill>
                        <a:effectLst/>
                        <a:latin typeface="Arial" panose="020B0604020202020204" pitchFamily="34" charset="0"/>
                      </a:endParaRPr>
                    </a:p>
                  </a:txBody>
                  <a:tcPr marL="9525" marR="9525" marT="9525" marB="0" anchor="ctr"/>
                </a:tc>
                <a:tc>
                  <a:txBody>
                    <a:bodyPr/>
                    <a:lstStyle/>
                    <a:p>
                      <a:pPr algn="r" fontAlgn="ctr"/>
                      <a:r>
                        <a:rPr lang="ru-RU" sz="800" b="0" i="0" u="none" strike="noStrike" dirty="0">
                          <a:solidFill>
                            <a:srgbClr val="000000"/>
                          </a:solidFill>
                          <a:effectLst/>
                          <a:latin typeface="Arial" panose="020B0604020202020204" pitchFamily="34" charset="0"/>
                          <a:cs typeface="Arial" panose="020B0604020202020204" pitchFamily="34" charset="0"/>
                        </a:rPr>
                        <a:t>33 742,80</a:t>
                      </a:r>
                      <a:endParaRPr lang="ru-RU" sz="800" b="0" i="0" u="none" strike="noStrike" dirty="0">
                        <a:solidFill>
                          <a:srgbClr val="000000"/>
                        </a:solidFill>
                        <a:effectLst/>
                        <a:latin typeface="Arial" panose="020B0604020202020204" pitchFamily="34" charset="0"/>
                      </a:endParaRPr>
                    </a:p>
                  </a:txBody>
                  <a:tcPr marL="9525" marR="9525" marT="9525" marB="0" anchor="ctr"/>
                </a:tc>
                <a:tc>
                  <a:txBody>
                    <a:bodyPr/>
                    <a:lstStyle/>
                    <a:p>
                      <a:pPr algn="r" fontAlgn="ctr"/>
                      <a:r>
                        <a:rPr lang="ru-RU" sz="800" b="0" i="0" u="none" strike="noStrike" dirty="0">
                          <a:solidFill>
                            <a:srgbClr val="000000"/>
                          </a:solidFill>
                          <a:effectLst/>
                          <a:latin typeface="Arial" panose="020B0604020202020204" pitchFamily="34" charset="0"/>
                          <a:cs typeface="Arial" panose="020B0604020202020204" pitchFamily="34" charset="0"/>
                        </a:rPr>
                        <a:t>34 225,80</a:t>
                      </a:r>
                      <a:endParaRPr lang="ru-RU" sz="800" b="0" i="0" u="none" strike="noStrike" dirty="0">
                        <a:solidFill>
                          <a:srgbClr val="000000"/>
                        </a:solidFill>
                        <a:effectLst/>
                        <a:latin typeface="Arial" panose="020B0604020202020204" pitchFamily="34" charset="0"/>
                      </a:endParaRPr>
                    </a:p>
                  </a:txBody>
                  <a:tcPr marL="9525" marR="9525" marT="9525" marB="0" anchor="ctr"/>
                </a:tc>
                <a:tc>
                  <a:txBody>
                    <a:bodyPr/>
                    <a:lstStyle/>
                    <a:p>
                      <a:pPr algn="r" fontAlgn="ctr"/>
                      <a:r>
                        <a:rPr lang="ru-RU" sz="800" b="0" i="0" u="none" strike="noStrike" dirty="0">
                          <a:solidFill>
                            <a:srgbClr val="000000"/>
                          </a:solidFill>
                          <a:effectLst/>
                          <a:latin typeface="Arial" panose="020B0604020202020204" pitchFamily="34" charset="0"/>
                          <a:cs typeface="Arial" panose="020B0604020202020204" pitchFamily="34" charset="0"/>
                        </a:rPr>
                        <a:t>35 825,10</a:t>
                      </a:r>
                      <a:endParaRPr lang="ru-RU" sz="800" b="0" i="0" u="none" strike="noStrike" dirty="0">
                        <a:solidFill>
                          <a:srgbClr val="000000"/>
                        </a:solidFill>
                        <a:effectLst/>
                        <a:latin typeface="Arial" panose="020B0604020202020204" pitchFamily="34" charset="0"/>
                      </a:endParaRPr>
                    </a:p>
                  </a:txBody>
                  <a:tcPr marL="9525" marR="9525" marT="9525" marB="0" anchor="ctr"/>
                </a:tc>
                <a:tc>
                  <a:txBody>
                    <a:bodyPr/>
                    <a:lstStyle/>
                    <a:p>
                      <a:pPr algn="r" fontAlgn="ctr"/>
                      <a:r>
                        <a:rPr lang="ru-RU" sz="800" b="0" i="0" u="none" strike="noStrike" dirty="0">
                          <a:solidFill>
                            <a:srgbClr val="000000"/>
                          </a:solidFill>
                          <a:effectLst/>
                          <a:latin typeface="Arial" panose="020B0604020202020204" pitchFamily="34" charset="0"/>
                          <a:cs typeface="Arial" panose="020B0604020202020204" pitchFamily="34" charset="0"/>
                        </a:rPr>
                        <a:t>37 061,50</a:t>
                      </a:r>
                      <a:endParaRPr lang="ru-RU" sz="800" b="0" i="0" u="none" strike="noStrike" dirty="0">
                        <a:solidFill>
                          <a:srgbClr val="000000"/>
                        </a:solidFill>
                        <a:effectLst/>
                        <a:latin typeface="Arial" panose="020B0604020202020204" pitchFamily="34" charset="0"/>
                      </a:endParaRPr>
                    </a:p>
                  </a:txBody>
                  <a:tcPr marL="9525" marR="9525" marT="9525" marB="0" anchor="ctr"/>
                </a:tc>
                <a:tc>
                  <a:txBody>
                    <a:bodyPr/>
                    <a:lstStyle/>
                    <a:p>
                      <a:pPr algn="r" fontAlgn="ctr"/>
                      <a:r>
                        <a:rPr lang="ru-RU" sz="800" b="0" i="0" u="none" strike="noStrike" dirty="0">
                          <a:solidFill>
                            <a:srgbClr val="000000"/>
                          </a:solidFill>
                          <a:effectLst/>
                          <a:latin typeface="Arial" panose="020B0604020202020204" pitchFamily="34" charset="0"/>
                          <a:cs typeface="Arial" panose="020B0604020202020204" pitchFamily="34" charset="0"/>
                        </a:rPr>
                        <a:t>38 495,30</a:t>
                      </a:r>
                      <a:endParaRPr lang="ru-RU" sz="800" b="0" i="0" u="none" strike="noStrike" dirty="0">
                        <a:solidFill>
                          <a:srgbClr val="000000"/>
                        </a:solidFill>
                        <a:effectLst/>
                        <a:latin typeface="Arial" panose="020B0604020202020204" pitchFamily="34" charset="0"/>
                      </a:endParaRPr>
                    </a:p>
                  </a:txBody>
                  <a:tcPr marL="9525" marR="9525" marT="9525" marB="0" anchor="ctr"/>
                </a:tc>
                <a:tc>
                  <a:txBody>
                    <a:bodyPr/>
                    <a:lstStyle/>
                    <a:p>
                      <a:pPr algn="r" fontAlgn="ctr"/>
                      <a:r>
                        <a:rPr lang="ru-RU" sz="800" b="0" i="0" u="none" strike="noStrike" dirty="0">
                          <a:solidFill>
                            <a:srgbClr val="000000"/>
                          </a:solidFill>
                          <a:effectLst/>
                          <a:latin typeface="Arial" panose="020B0604020202020204" pitchFamily="34" charset="0"/>
                          <a:cs typeface="Arial" panose="020B0604020202020204" pitchFamily="34" charset="0"/>
                        </a:rPr>
                        <a:t>40 062,90</a:t>
                      </a:r>
                      <a:endParaRPr lang="ru-RU" sz="800" b="0" i="0" u="none" strike="noStrike" dirty="0">
                        <a:solidFill>
                          <a:srgbClr val="000000"/>
                        </a:solidFill>
                        <a:effectLst/>
                        <a:latin typeface="Arial" panose="020B0604020202020204" pitchFamily="34" charset="0"/>
                      </a:endParaRPr>
                    </a:p>
                  </a:txBody>
                  <a:tcPr marL="9525" marR="9525" marT="9525" marB="0" anchor="ctr"/>
                </a:tc>
                <a:extLst>
                  <a:ext uri="{0D108BD9-81ED-4DB2-BD59-A6C34878D82A}">
                    <a16:rowId xmlns:a16="http://schemas.microsoft.com/office/drawing/2014/main" val="1866926461"/>
                  </a:ext>
                </a:extLst>
              </a:tr>
              <a:tr h="228600">
                <a:tc>
                  <a:txBody>
                    <a:bodyPr/>
                    <a:lstStyle/>
                    <a:p>
                      <a:pPr algn="l" fontAlgn="ctr"/>
                      <a:r>
                        <a:rPr lang="ru-RU" sz="800" b="0" i="0" u="none" strike="noStrike" dirty="0">
                          <a:solidFill>
                            <a:srgbClr val="000000"/>
                          </a:solidFill>
                          <a:effectLst/>
                          <a:latin typeface="Arial" panose="020B0604020202020204" pitchFamily="34" charset="0"/>
                          <a:cs typeface="Arial" panose="020B0604020202020204" pitchFamily="34" charset="0"/>
                        </a:rPr>
                        <a:t>Темп роста фонда заработной платы</a:t>
                      </a:r>
                      <a:endParaRPr lang="ru-RU" sz="800" b="0" i="0" u="none" strike="noStrike" dirty="0">
                        <a:solidFill>
                          <a:srgbClr val="000000"/>
                        </a:solidFill>
                        <a:effectLst/>
                        <a:latin typeface="Arial" panose="020B0604020202020204" pitchFamily="34" charset="0"/>
                      </a:endParaRPr>
                    </a:p>
                  </a:txBody>
                  <a:tcPr marL="9525" marR="9525" marT="9525" marB="0" anchor="ctr"/>
                </a:tc>
                <a:tc>
                  <a:txBody>
                    <a:bodyPr/>
                    <a:lstStyle/>
                    <a:p>
                      <a:pPr algn="ctr" fontAlgn="ctr"/>
                      <a:r>
                        <a:rPr lang="ru-RU" sz="800" b="0" i="0" u="none" strike="noStrike" dirty="0">
                          <a:solidFill>
                            <a:srgbClr val="000000"/>
                          </a:solidFill>
                          <a:effectLst/>
                          <a:latin typeface="Arial" panose="020B0604020202020204" pitchFamily="34" charset="0"/>
                          <a:cs typeface="Arial" panose="020B0604020202020204" pitchFamily="34" charset="0"/>
                        </a:rPr>
                        <a:t>процент к предыдущему году</a:t>
                      </a:r>
                      <a:endParaRPr lang="ru-RU" sz="800" b="0" i="0" u="none" strike="noStrike" dirty="0">
                        <a:solidFill>
                          <a:srgbClr val="000000"/>
                        </a:solidFill>
                        <a:effectLst/>
                        <a:latin typeface="Arial" panose="020B0604020202020204" pitchFamily="34" charset="0"/>
                      </a:endParaRPr>
                    </a:p>
                  </a:txBody>
                  <a:tcPr marL="9525" marR="9525" marT="9525" marB="0" anchor="ctr"/>
                </a:tc>
                <a:tc>
                  <a:txBody>
                    <a:bodyPr/>
                    <a:lstStyle/>
                    <a:p>
                      <a:pPr algn="r" fontAlgn="ctr"/>
                      <a:r>
                        <a:rPr lang="ru-RU" sz="800" b="0" i="0" u="none" strike="noStrike" dirty="0">
                          <a:solidFill>
                            <a:srgbClr val="000000"/>
                          </a:solidFill>
                          <a:effectLst/>
                          <a:latin typeface="Arial" panose="020B0604020202020204" pitchFamily="34" charset="0"/>
                          <a:cs typeface="Arial" panose="020B0604020202020204" pitchFamily="34" charset="0"/>
                        </a:rPr>
                        <a:t>109,5</a:t>
                      </a:r>
                      <a:endParaRPr lang="ru-RU" sz="800" b="0" i="0" u="none" strike="noStrike" dirty="0">
                        <a:solidFill>
                          <a:srgbClr val="000000"/>
                        </a:solidFill>
                        <a:effectLst/>
                        <a:latin typeface="Arial" panose="020B0604020202020204" pitchFamily="34" charset="0"/>
                      </a:endParaRPr>
                    </a:p>
                  </a:txBody>
                  <a:tcPr marL="9525" marR="9525" marT="9525" marB="0" anchor="ctr"/>
                </a:tc>
                <a:tc>
                  <a:txBody>
                    <a:bodyPr/>
                    <a:lstStyle/>
                    <a:p>
                      <a:pPr algn="r" fontAlgn="ctr"/>
                      <a:r>
                        <a:rPr lang="ru-RU" sz="800" b="0" i="0" u="none" strike="noStrike" dirty="0">
                          <a:solidFill>
                            <a:srgbClr val="000000"/>
                          </a:solidFill>
                          <a:effectLst/>
                          <a:latin typeface="Arial" panose="020B0604020202020204" pitchFamily="34" charset="0"/>
                          <a:cs typeface="Arial" panose="020B0604020202020204" pitchFamily="34" charset="0"/>
                        </a:rPr>
                        <a:t>111,1</a:t>
                      </a:r>
                      <a:endParaRPr lang="ru-RU" sz="800" b="0" i="0" u="none" strike="noStrike" dirty="0">
                        <a:solidFill>
                          <a:srgbClr val="000000"/>
                        </a:solidFill>
                        <a:effectLst/>
                        <a:latin typeface="Arial" panose="020B0604020202020204" pitchFamily="34" charset="0"/>
                      </a:endParaRPr>
                    </a:p>
                  </a:txBody>
                  <a:tcPr marL="9525" marR="9525" marT="9525" marB="0" anchor="ctr"/>
                </a:tc>
                <a:tc>
                  <a:txBody>
                    <a:bodyPr/>
                    <a:lstStyle/>
                    <a:p>
                      <a:pPr algn="r" fontAlgn="ctr"/>
                      <a:r>
                        <a:rPr lang="ru-RU" sz="800" b="0" i="0" u="none" strike="noStrike" dirty="0">
                          <a:solidFill>
                            <a:srgbClr val="000000"/>
                          </a:solidFill>
                          <a:effectLst/>
                          <a:latin typeface="Arial" panose="020B0604020202020204" pitchFamily="34" charset="0"/>
                          <a:cs typeface="Arial" panose="020B0604020202020204" pitchFamily="34" charset="0"/>
                        </a:rPr>
                        <a:t>110,4</a:t>
                      </a:r>
                      <a:endParaRPr lang="ru-RU" sz="800" b="0" i="0" u="none" strike="noStrike" dirty="0">
                        <a:solidFill>
                          <a:srgbClr val="000000"/>
                        </a:solidFill>
                        <a:effectLst/>
                        <a:latin typeface="Arial" panose="020B0604020202020204" pitchFamily="34" charset="0"/>
                      </a:endParaRPr>
                    </a:p>
                  </a:txBody>
                  <a:tcPr marL="9525" marR="9525" marT="9525" marB="0" anchor="ctr"/>
                </a:tc>
                <a:tc>
                  <a:txBody>
                    <a:bodyPr/>
                    <a:lstStyle/>
                    <a:p>
                      <a:pPr algn="r" fontAlgn="ctr"/>
                      <a:r>
                        <a:rPr lang="ru-RU" sz="800" b="0" i="0" u="none" strike="noStrike">
                          <a:solidFill>
                            <a:srgbClr val="000000"/>
                          </a:solidFill>
                          <a:effectLst/>
                          <a:latin typeface="Arial" panose="020B0604020202020204" pitchFamily="34" charset="0"/>
                          <a:cs typeface="Arial" panose="020B0604020202020204" pitchFamily="34" charset="0"/>
                        </a:rPr>
                        <a:t>105,4</a:t>
                      </a:r>
                      <a:endParaRPr lang="ru-RU" sz="800" b="0" i="0" u="none" strike="noStrike">
                        <a:solidFill>
                          <a:srgbClr val="000000"/>
                        </a:solidFill>
                        <a:effectLst/>
                        <a:latin typeface="Arial" panose="020B0604020202020204" pitchFamily="34" charset="0"/>
                      </a:endParaRPr>
                    </a:p>
                  </a:txBody>
                  <a:tcPr marL="9525" marR="9525" marT="9525" marB="0" anchor="ctr"/>
                </a:tc>
                <a:tc>
                  <a:txBody>
                    <a:bodyPr/>
                    <a:lstStyle/>
                    <a:p>
                      <a:pPr algn="r" fontAlgn="ctr"/>
                      <a:r>
                        <a:rPr lang="ru-RU" sz="800" b="0" i="0" u="none" strike="noStrike">
                          <a:solidFill>
                            <a:srgbClr val="000000"/>
                          </a:solidFill>
                          <a:effectLst/>
                          <a:latin typeface="Arial" panose="020B0604020202020204" pitchFamily="34" charset="0"/>
                          <a:cs typeface="Arial" panose="020B0604020202020204" pitchFamily="34" charset="0"/>
                        </a:rPr>
                        <a:t>106,9</a:t>
                      </a:r>
                      <a:endParaRPr lang="ru-RU" sz="800" b="0" i="0" u="none" strike="noStrike">
                        <a:solidFill>
                          <a:srgbClr val="000000"/>
                        </a:solidFill>
                        <a:effectLst/>
                        <a:latin typeface="Arial" panose="020B0604020202020204" pitchFamily="34" charset="0"/>
                      </a:endParaRPr>
                    </a:p>
                  </a:txBody>
                  <a:tcPr marL="9525" marR="9525" marT="9525" marB="0" anchor="ctr"/>
                </a:tc>
                <a:tc>
                  <a:txBody>
                    <a:bodyPr/>
                    <a:lstStyle/>
                    <a:p>
                      <a:pPr algn="r" fontAlgn="ctr"/>
                      <a:r>
                        <a:rPr lang="ru-RU" sz="800" b="0" i="0" u="none" strike="noStrike">
                          <a:solidFill>
                            <a:srgbClr val="000000"/>
                          </a:solidFill>
                          <a:effectLst/>
                          <a:latin typeface="Arial" panose="020B0604020202020204" pitchFamily="34" charset="0"/>
                          <a:cs typeface="Arial" panose="020B0604020202020204" pitchFamily="34" charset="0"/>
                        </a:rPr>
                        <a:t>106,2</a:t>
                      </a:r>
                      <a:endParaRPr lang="ru-RU" sz="800" b="0" i="0" u="none" strike="noStrike">
                        <a:solidFill>
                          <a:srgbClr val="000000"/>
                        </a:solidFill>
                        <a:effectLst/>
                        <a:latin typeface="Arial" panose="020B0604020202020204" pitchFamily="34" charset="0"/>
                      </a:endParaRPr>
                    </a:p>
                  </a:txBody>
                  <a:tcPr marL="9525" marR="9525" marT="9525" marB="0" anchor="ctr"/>
                </a:tc>
                <a:tc>
                  <a:txBody>
                    <a:bodyPr/>
                    <a:lstStyle/>
                    <a:p>
                      <a:pPr algn="r" fontAlgn="ctr"/>
                      <a:r>
                        <a:rPr lang="ru-RU" sz="800" b="0" i="0" u="none" strike="noStrike" dirty="0">
                          <a:solidFill>
                            <a:srgbClr val="000000"/>
                          </a:solidFill>
                          <a:effectLst/>
                          <a:latin typeface="Arial" panose="020B0604020202020204" pitchFamily="34" charset="0"/>
                          <a:cs typeface="Arial" panose="020B0604020202020204" pitchFamily="34" charset="0"/>
                        </a:rPr>
                        <a:t>108,3</a:t>
                      </a:r>
                      <a:endParaRPr lang="ru-RU" sz="800" b="0" i="0" u="none" strike="noStrike" dirty="0">
                        <a:solidFill>
                          <a:srgbClr val="000000"/>
                        </a:solidFill>
                        <a:effectLst/>
                        <a:latin typeface="Arial" panose="020B0604020202020204" pitchFamily="34" charset="0"/>
                      </a:endParaRPr>
                    </a:p>
                  </a:txBody>
                  <a:tcPr marL="9525" marR="9525" marT="9525" marB="0" anchor="ctr"/>
                </a:tc>
                <a:tc>
                  <a:txBody>
                    <a:bodyPr/>
                    <a:lstStyle/>
                    <a:p>
                      <a:pPr algn="r" fontAlgn="ctr"/>
                      <a:r>
                        <a:rPr lang="ru-RU" sz="800" b="0" i="0" u="none" strike="noStrike" dirty="0">
                          <a:solidFill>
                            <a:srgbClr val="000000"/>
                          </a:solidFill>
                          <a:effectLst/>
                          <a:latin typeface="Arial" panose="020B0604020202020204" pitchFamily="34" charset="0"/>
                          <a:cs typeface="Arial" panose="020B0604020202020204" pitchFamily="34" charset="0"/>
                        </a:rPr>
                        <a:t>107,5</a:t>
                      </a:r>
                      <a:endParaRPr lang="ru-RU" sz="800" b="0" i="0" u="none" strike="noStrike" dirty="0">
                        <a:solidFill>
                          <a:srgbClr val="000000"/>
                        </a:solidFill>
                        <a:effectLst/>
                        <a:latin typeface="Arial" panose="020B0604020202020204" pitchFamily="34" charset="0"/>
                      </a:endParaRPr>
                    </a:p>
                  </a:txBody>
                  <a:tcPr marL="9525" marR="9525" marT="9525" marB="0" anchor="ctr"/>
                </a:tc>
                <a:tc>
                  <a:txBody>
                    <a:bodyPr/>
                    <a:lstStyle/>
                    <a:p>
                      <a:pPr algn="r" fontAlgn="ctr"/>
                      <a:r>
                        <a:rPr lang="ru-RU" sz="800" b="0" i="0" u="none" strike="noStrike" dirty="0">
                          <a:solidFill>
                            <a:srgbClr val="000000"/>
                          </a:solidFill>
                          <a:effectLst/>
                          <a:latin typeface="Arial" panose="020B0604020202020204" pitchFamily="34" charset="0"/>
                          <a:cs typeface="Arial" panose="020B0604020202020204" pitchFamily="34" charset="0"/>
                        </a:rPr>
                        <a:t>108,1</a:t>
                      </a:r>
                      <a:endParaRPr lang="ru-RU" sz="800" b="0" i="0" u="none" strike="noStrike" dirty="0">
                        <a:solidFill>
                          <a:srgbClr val="000000"/>
                        </a:solidFill>
                        <a:effectLst/>
                        <a:latin typeface="Arial" panose="020B0604020202020204" pitchFamily="34" charset="0"/>
                      </a:endParaRPr>
                    </a:p>
                  </a:txBody>
                  <a:tcPr marL="9525" marR="9525" marT="9525" marB="0" anchor="ctr"/>
                </a:tc>
                <a:extLst>
                  <a:ext uri="{0D108BD9-81ED-4DB2-BD59-A6C34878D82A}">
                    <a16:rowId xmlns:a16="http://schemas.microsoft.com/office/drawing/2014/main" val="2863614157"/>
                  </a:ext>
                </a:extLst>
              </a:tr>
              <a:tr h="304800">
                <a:tc>
                  <a:txBody>
                    <a:bodyPr/>
                    <a:lstStyle/>
                    <a:p>
                      <a:pPr algn="l" fontAlgn="ctr"/>
                      <a:r>
                        <a:rPr lang="ru-RU" sz="800" b="0" i="0" u="none" strike="noStrike" dirty="0">
                          <a:solidFill>
                            <a:srgbClr val="000000"/>
                          </a:solidFill>
                          <a:effectLst/>
                          <a:latin typeface="Arial" panose="020B0604020202020204" pitchFamily="34" charset="0"/>
                          <a:cs typeface="Arial" panose="020B0604020202020204" pitchFamily="34" charset="0"/>
                        </a:rPr>
                        <a:t>Среднемесячная номинальная начисленная заработная плата работников (по полному кругу организаций)</a:t>
                      </a:r>
                      <a:endParaRPr lang="ru-RU" sz="800" b="0" i="0" u="none" strike="noStrike" dirty="0">
                        <a:solidFill>
                          <a:srgbClr val="000000"/>
                        </a:solidFill>
                        <a:effectLst/>
                        <a:latin typeface="Arial" panose="020B0604020202020204" pitchFamily="34" charset="0"/>
                      </a:endParaRPr>
                    </a:p>
                  </a:txBody>
                  <a:tcPr marL="9525" marR="9525" marT="9525" marB="0" anchor="ctr"/>
                </a:tc>
                <a:tc>
                  <a:txBody>
                    <a:bodyPr/>
                    <a:lstStyle/>
                    <a:p>
                      <a:pPr algn="ctr" fontAlgn="ctr"/>
                      <a:r>
                        <a:rPr lang="ru-RU" sz="800" b="0" i="0" u="none" strike="noStrike" dirty="0">
                          <a:solidFill>
                            <a:srgbClr val="000000"/>
                          </a:solidFill>
                          <a:effectLst/>
                          <a:latin typeface="Arial" panose="020B0604020202020204" pitchFamily="34" charset="0"/>
                          <a:cs typeface="Arial" panose="020B0604020202020204" pitchFamily="34" charset="0"/>
                        </a:rPr>
                        <a:t>рубль</a:t>
                      </a:r>
                      <a:endParaRPr lang="ru-RU" sz="800" b="0" i="0" u="none" strike="noStrike" dirty="0">
                        <a:solidFill>
                          <a:srgbClr val="000000"/>
                        </a:solidFill>
                        <a:effectLst/>
                        <a:latin typeface="Arial" panose="020B0604020202020204" pitchFamily="34" charset="0"/>
                      </a:endParaRPr>
                    </a:p>
                  </a:txBody>
                  <a:tcPr marL="9525" marR="9525" marT="9525" marB="0" anchor="ctr"/>
                </a:tc>
                <a:tc>
                  <a:txBody>
                    <a:bodyPr/>
                    <a:lstStyle/>
                    <a:p>
                      <a:pPr algn="r" fontAlgn="ctr"/>
                      <a:r>
                        <a:rPr lang="ru-RU" sz="800" b="0" i="0" u="none" strike="noStrike" dirty="0">
                          <a:solidFill>
                            <a:srgbClr val="000000"/>
                          </a:solidFill>
                          <a:effectLst/>
                          <a:latin typeface="Arial" panose="020B0604020202020204" pitchFamily="34" charset="0"/>
                          <a:cs typeface="Arial" panose="020B0604020202020204" pitchFamily="34" charset="0"/>
                        </a:rPr>
                        <a:t>69 544,60</a:t>
                      </a:r>
                      <a:endParaRPr lang="ru-RU" sz="800" b="0" i="0" u="none" strike="noStrike" dirty="0">
                        <a:solidFill>
                          <a:srgbClr val="000000"/>
                        </a:solidFill>
                        <a:effectLst/>
                        <a:latin typeface="Arial" panose="020B0604020202020204" pitchFamily="34" charset="0"/>
                      </a:endParaRPr>
                    </a:p>
                  </a:txBody>
                  <a:tcPr marL="9525" marR="9525" marT="9525" marB="0" anchor="ctr"/>
                </a:tc>
                <a:tc>
                  <a:txBody>
                    <a:bodyPr/>
                    <a:lstStyle/>
                    <a:p>
                      <a:pPr algn="r" fontAlgn="ctr"/>
                      <a:r>
                        <a:rPr lang="ru-RU" sz="800" b="0" i="0" u="none" strike="noStrike" dirty="0">
                          <a:solidFill>
                            <a:srgbClr val="000000"/>
                          </a:solidFill>
                          <a:effectLst/>
                          <a:latin typeface="Arial" panose="020B0604020202020204" pitchFamily="34" charset="0"/>
                          <a:cs typeface="Arial" panose="020B0604020202020204" pitchFamily="34" charset="0"/>
                        </a:rPr>
                        <a:t>73 807,70</a:t>
                      </a:r>
                      <a:endParaRPr lang="ru-RU" sz="800" b="0" i="0" u="none" strike="noStrike" dirty="0">
                        <a:solidFill>
                          <a:srgbClr val="000000"/>
                        </a:solidFill>
                        <a:effectLst/>
                        <a:latin typeface="Arial" panose="020B0604020202020204" pitchFamily="34" charset="0"/>
                      </a:endParaRPr>
                    </a:p>
                  </a:txBody>
                  <a:tcPr marL="9525" marR="9525" marT="9525" marB="0" anchor="ctr"/>
                </a:tc>
                <a:tc>
                  <a:txBody>
                    <a:bodyPr/>
                    <a:lstStyle/>
                    <a:p>
                      <a:pPr algn="r" fontAlgn="ctr"/>
                      <a:r>
                        <a:rPr lang="ru-RU" sz="800" b="0" i="0" u="none" strike="noStrike" dirty="0">
                          <a:solidFill>
                            <a:srgbClr val="000000"/>
                          </a:solidFill>
                          <a:effectLst/>
                          <a:latin typeface="Arial" panose="020B0604020202020204" pitchFamily="34" charset="0"/>
                          <a:cs typeface="Arial" panose="020B0604020202020204" pitchFamily="34" charset="0"/>
                        </a:rPr>
                        <a:t>79 571,20</a:t>
                      </a:r>
                      <a:endParaRPr lang="ru-RU" sz="800" b="0" i="0" u="none" strike="noStrike" dirty="0">
                        <a:solidFill>
                          <a:srgbClr val="000000"/>
                        </a:solidFill>
                        <a:effectLst/>
                        <a:latin typeface="Arial" panose="020B0604020202020204" pitchFamily="34" charset="0"/>
                      </a:endParaRPr>
                    </a:p>
                  </a:txBody>
                  <a:tcPr marL="9525" marR="9525" marT="9525" marB="0" anchor="ctr"/>
                </a:tc>
                <a:tc>
                  <a:txBody>
                    <a:bodyPr/>
                    <a:lstStyle/>
                    <a:p>
                      <a:pPr algn="r" fontAlgn="ctr"/>
                      <a:r>
                        <a:rPr lang="ru-RU" sz="800" b="0" i="0" u="none" strike="noStrike" dirty="0">
                          <a:solidFill>
                            <a:srgbClr val="000000"/>
                          </a:solidFill>
                          <a:effectLst/>
                          <a:latin typeface="Arial" panose="020B0604020202020204" pitchFamily="34" charset="0"/>
                          <a:cs typeface="Arial" panose="020B0604020202020204" pitchFamily="34" charset="0"/>
                        </a:rPr>
                        <a:t>81 554,00</a:t>
                      </a:r>
                      <a:endParaRPr lang="ru-RU" sz="800" b="0" i="0" u="none" strike="noStrike" dirty="0">
                        <a:solidFill>
                          <a:srgbClr val="000000"/>
                        </a:solidFill>
                        <a:effectLst/>
                        <a:latin typeface="Arial" panose="020B0604020202020204" pitchFamily="34" charset="0"/>
                      </a:endParaRPr>
                    </a:p>
                  </a:txBody>
                  <a:tcPr marL="9525" marR="9525" marT="9525" marB="0" anchor="ctr"/>
                </a:tc>
                <a:tc>
                  <a:txBody>
                    <a:bodyPr/>
                    <a:lstStyle/>
                    <a:p>
                      <a:pPr algn="r" fontAlgn="ctr"/>
                      <a:r>
                        <a:rPr lang="ru-RU" sz="800" b="0" i="0" u="none" strike="noStrike" dirty="0">
                          <a:solidFill>
                            <a:srgbClr val="000000"/>
                          </a:solidFill>
                          <a:effectLst/>
                          <a:latin typeface="Arial" panose="020B0604020202020204" pitchFamily="34" charset="0"/>
                          <a:cs typeface="Arial" panose="020B0604020202020204" pitchFamily="34" charset="0"/>
                        </a:rPr>
                        <a:t>82 253,80</a:t>
                      </a:r>
                      <a:endParaRPr lang="ru-RU" sz="800" b="0" i="0" u="none" strike="noStrike" dirty="0">
                        <a:solidFill>
                          <a:srgbClr val="000000"/>
                        </a:solidFill>
                        <a:effectLst/>
                        <a:latin typeface="Arial" panose="020B0604020202020204" pitchFamily="34" charset="0"/>
                      </a:endParaRPr>
                    </a:p>
                  </a:txBody>
                  <a:tcPr marL="9525" marR="9525" marT="9525" marB="0" anchor="ctr"/>
                </a:tc>
                <a:tc>
                  <a:txBody>
                    <a:bodyPr/>
                    <a:lstStyle/>
                    <a:p>
                      <a:pPr algn="r" fontAlgn="ctr"/>
                      <a:r>
                        <a:rPr lang="ru-RU" sz="800" b="0" i="0" u="none" strike="noStrike" dirty="0">
                          <a:solidFill>
                            <a:srgbClr val="000000"/>
                          </a:solidFill>
                          <a:effectLst/>
                          <a:latin typeface="Arial" panose="020B0604020202020204" pitchFamily="34" charset="0"/>
                          <a:cs typeface="Arial" panose="020B0604020202020204" pitchFamily="34" charset="0"/>
                        </a:rPr>
                        <a:t>84 962,90</a:t>
                      </a:r>
                      <a:endParaRPr lang="ru-RU" sz="800" b="0" i="0" u="none" strike="noStrike" dirty="0">
                        <a:solidFill>
                          <a:srgbClr val="000000"/>
                        </a:solidFill>
                        <a:effectLst/>
                        <a:latin typeface="Arial" panose="020B0604020202020204" pitchFamily="34" charset="0"/>
                      </a:endParaRPr>
                    </a:p>
                  </a:txBody>
                  <a:tcPr marL="9525" marR="9525" marT="9525" marB="0" anchor="ctr"/>
                </a:tc>
                <a:tc>
                  <a:txBody>
                    <a:bodyPr/>
                    <a:lstStyle/>
                    <a:p>
                      <a:pPr algn="r" fontAlgn="ctr"/>
                      <a:r>
                        <a:rPr lang="ru-RU" sz="800" b="0" i="0" u="none" strike="noStrike" dirty="0">
                          <a:solidFill>
                            <a:srgbClr val="000000"/>
                          </a:solidFill>
                          <a:effectLst/>
                          <a:latin typeface="Arial" panose="020B0604020202020204" pitchFamily="34" charset="0"/>
                          <a:cs typeface="Arial" panose="020B0604020202020204" pitchFamily="34" charset="0"/>
                        </a:rPr>
                        <a:t>86 027,10</a:t>
                      </a:r>
                      <a:endParaRPr lang="ru-RU" sz="800" b="0" i="0" u="none" strike="noStrike" dirty="0">
                        <a:solidFill>
                          <a:srgbClr val="000000"/>
                        </a:solidFill>
                        <a:effectLst/>
                        <a:latin typeface="Arial" panose="020B0604020202020204" pitchFamily="34" charset="0"/>
                      </a:endParaRPr>
                    </a:p>
                  </a:txBody>
                  <a:tcPr marL="9525" marR="9525" marT="9525" marB="0" anchor="ctr"/>
                </a:tc>
                <a:tc>
                  <a:txBody>
                    <a:bodyPr/>
                    <a:lstStyle/>
                    <a:p>
                      <a:pPr algn="r" fontAlgn="ctr"/>
                      <a:r>
                        <a:rPr lang="ru-RU" sz="800" b="0" i="0" u="none" strike="noStrike" dirty="0">
                          <a:solidFill>
                            <a:srgbClr val="000000"/>
                          </a:solidFill>
                          <a:effectLst/>
                          <a:latin typeface="Arial" panose="020B0604020202020204" pitchFamily="34" charset="0"/>
                          <a:cs typeface="Arial" panose="020B0604020202020204" pitchFamily="34" charset="0"/>
                        </a:rPr>
                        <a:t>89 114,40</a:t>
                      </a:r>
                      <a:endParaRPr lang="ru-RU" sz="800" b="0" i="0" u="none" strike="noStrike" dirty="0">
                        <a:solidFill>
                          <a:srgbClr val="000000"/>
                        </a:solidFill>
                        <a:effectLst/>
                        <a:latin typeface="Arial" panose="020B0604020202020204" pitchFamily="34" charset="0"/>
                      </a:endParaRPr>
                    </a:p>
                  </a:txBody>
                  <a:tcPr marL="9525" marR="9525" marT="9525" marB="0" anchor="ctr"/>
                </a:tc>
                <a:tc>
                  <a:txBody>
                    <a:bodyPr/>
                    <a:lstStyle/>
                    <a:p>
                      <a:pPr algn="r" fontAlgn="ctr"/>
                      <a:r>
                        <a:rPr lang="ru-RU" sz="800" b="0" i="0" u="none" strike="noStrike" dirty="0">
                          <a:solidFill>
                            <a:srgbClr val="000000"/>
                          </a:solidFill>
                          <a:effectLst/>
                          <a:latin typeface="Arial" panose="020B0604020202020204" pitchFamily="34" charset="0"/>
                          <a:cs typeface="Arial" panose="020B0604020202020204" pitchFamily="34" charset="0"/>
                        </a:rPr>
                        <a:t>90 385,70</a:t>
                      </a:r>
                      <a:endParaRPr lang="ru-RU" sz="800" b="0" i="0" u="none" strike="noStrike" dirty="0">
                        <a:solidFill>
                          <a:srgbClr val="000000"/>
                        </a:solidFill>
                        <a:effectLst/>
                        <a:latin typeface="Arial" panose="020B0604020202020204" pitchFamily="34" charset="0"/>
                      </a:endParaRPr>
                    </a:p>
                  </a:txBody>
                  <a:tcPr marL="9525" marR="9525" marT="9525" marB="0" anchor="ctr"/>
                </a:tc>
                <a:extLst>
                  <a:ext uri="{0D108BD9-81ED-4DB2-BD59-A6C34878D82A}">
                    <a16:rowId xmlns:a16="http://schemas.microsoft.com/office/drawing/2014/main" val="1452794486"/>
                  </a:ext>
                </a:extLst>
              </a:tr>
              <a:tr h="111116">
                <a:tc>
                  <a:txBody>
                    <a:bodyPr/>
                    <a:lstStyle/>
                    <a:p>
                      <a:pPr algn="l" fontAlgn="ctr"/>
                      <a:r>
                        <a:rPr lang="ru-RU" sz="800" b="0" i="0" u="none" strike="noStrike" dirty="0">
                          <a:solidFill>
                            <a:srgbClr val="000000"/>
                          </a:solidFill>
                          <a:effectLst/>
                          <a:latin typeface="Arial" panose="020B0604020202020204" pitchFamily="34" charset="0"/>
                          <a:cs typeface="Arial" panose="020B0604020202020204" pitchFamily="34" charset="0"/>
                        </a:rPr>
                        <a:t> Реальная заработная плата</a:t>
                      </a:r>
                      <a:endParaRPr lang="ru-RU" sz="800" b="0" i="0" u="none" strike="noStrike" dirty="0">
                        <a:solidFill>
                          <a:srgbClr val="000000"/>
                        </a:solidFill>
                        <a:effectLst/>
                        <a:latin typeface="Arial" panose="020B0604020202020204" pitchFamily="34" charset="0"/>
                      </a:endParaRPr>
                    </a:p>
                  </a:txBody>
                  <a:tcPr marL="9525" marR="9525" marT="9525" marB="0" anchor="ctr"/>
                </a:tc>
                <a:tc>
                  <a:txBody>
                    <a:bodyPr/>
                    <a:lstStyle/>
                    <a:p>
                      <a:pPr algn="ctr" fontAlgn="ctr"/>
                      <a:r>
                        <a:rPr lang="ru-RU" sz="800" b="0" i="0" u="none" strike="noStrike" dirty="0">
                          <a:solidFill>
                            <a:srgbClr val="000000"/>
                          </a:solidFill>
                          <a:effectLst/>
                          <a:latin typeface="Arial" panose="020B0604020202020204" pitchFamily="34" charset="0"/>
                          <a:cs typeface="Arial" panose="020B0604020202020204" pitchFamily="34" charset="0"/>
                        </a:rPr>
                        <a:t>процент к предыдущему году</a:t>
                      </a:r>
                      <a:endParaRPr lang="ru-RU" sz="800" b="0" i="0" u="none" strike="noStrike" dirty="0">
                        <a:solidFill>
                          <a:srgbClr val="000000"/>
                        </a:solidFill>
                        <a:effectLst/>
                        <a:latin typeface="Arial" panose="020B0604020202020204" pitchFamily="34" charset="0"/>
                      </a:endParaRPr>
                    </a:p>
                  </a:txBody>
                  <a:tcPr marL="9525" marR="9525" marT="9525" marB="0" anchor="ctr"/>
                </a:tc>
                <a:tc>
                  <a:txBody>
                    <a:bodyPr/>
                    <a:lstStyle/>
                    <a:p>
                      <a:pPr algn="r" fontAlgn="ctr"/>
                      <a:r>
                        <a:rPr lang="ru-RU" sz="800" b="0" i="0" u="none" strike="noStrike" dirty="0">
                          <a:solidFill>
                            <a:srgbClr val="000000"/>
                          </a:solidFill>
                          <a:effectLst/>
                          <a:latin typeface="Arial" panose="020B0604020202020204" pitchFamily="34" charset="0"/>
                          <a:cs typeface="Arial" panose="020B0604020202020204" pitchFamily="34" charset="0"/>
                        </a:rPr>
                        <a:t>99,2</a:t>
                      </a:r>
                      <a:endParaRPr lang="ru-RU" sz="800" b="0" i="0" u="none" strike="noStrike" dirty="0">
                        <a:solidFill>
                          <a:srgbClr val="000000"/>
                        </a:solidFill>
                        <a:effectLst/>
                        <a:latin typeface="Arial" panose="020B0604020202020204" pitchFamily="34" charset="0"/>
                      </a:endParaRPr>
                    </a:p>
                  </a:txBody>
                  <a:tcPr marL="9525" marR="9525" marT="9525" marB="0" anchor="ctr"/>
                </a:tc>
                <a:tc>
                  <a:txBody>
                    <a:bodyPr/>
                    <a:lstStyle/>
                    <a:p>
                      <a:pPr algn="r" fontAlgn="ctr"/>
                      <a:r>
                        <a:rPr lang="ru-RU" sz="800" b="0" i="0" u="none" strike="noStrike" dirty="0">
                          <a:solidFill>
                            <a:srgbClr val="000000"/>
                          </a:solidFill>
                          <a:effectLst/>
                          <a:latin typeface="Arial" panose="020B0604020202020204" pitchFamily="34" charset="0"/>
                          <a:cs typeface="Arial" panose="020B0604020202020204" pitchFamily="34" charset="0"/>
                        </a:rPr>
                        <a:t>98,7</a:t>
                      </a:r>
                      <a:endParaRPr lang="ru-RU" sz="800" b="0" i="0" u="none" strike="noStrike" dirty="0">
                        <a:solidFill>
                          <a:srgbClr val="000000"/>
                        </a:solidFill>
                        <a:effectLst/>
                        <a:latin typeface="Arial" panose="020B0604020202020204" pitchFamily="34" charset="0"/>
                      </a:endParaRPr>
                    </a:p>
                  </a:txBody>
                  <a:tcPr marL="9525" marR="9525" marT="9525" marB="0" anchor="ctr"/>
                </a:tc>
                <a:tc>
                  <a:txBody>
                    <a:bodyPr/>
                    <a:lstStyle/>
                    <a:p>
                      <a:pPr algn="r" fontAlgn="ctr"/>
                      <a:r>
                        <a:rPr lang="ru-RU" sz="800" b="0" i="0" u="none" strike="noStrike" dirty="0">
                          <a:solidFill>
                            <a:srgbClr val="000000"/>
                          </a:solidFill>
                          <a:effectLst/>
                          <a:latin typeface="Arial" panose="020B0604020202020204" pitchFamily="34" charset="0"/>
                          <a:cs typeface="Arial" panose="020B0604020202020204" pitchFamily="34" charset="0"/>
                        </a:rPr>
                        <a:t>91,6</a:t>
                      </a:r>
                      <a:endParaRPr lang="ru-RU" sz="800" b="0" i="0" u="none" strike="noStrike" dirty="0">
                        <a:solidFill>
                          <a:srgbClr val="000000"/>
                        </a:solidFill>
                        <a:effectLst/>
                        <a:latin typeface="Arial" panose="020B0604020202020204" pitchFamily="34" charset="0"/>
                      </a:endParaRPr>
                    </a:p>
                  </a:txBody>
                  <a:tcPr marL="9525" marR="9525" marT="9525" marB="0" anchor="ctr"/>
                </a:tc>
                <a:tc>
                  <a:txBody>
                    <a:bodyPr/>
                    <a:lstStyle/>
                    <a:p>
                      <a:pPr algn="r" fontAlgn="ctr"/>
                      <a:r>
                        <a:rPr lang="ru-RU" sz="800" b="0" i="0" u="none" strike="noStrike" dirty="0">
                          <a:solidFill>
                            <a:srgbClr val="000000"/>
                          </a:solidFill>
                          <a:effectLst/>
                          <a:latin typeface="Arial" panose="020B0604020202020204" pitchFamily="34" charset="0"/>
                          <a:cs typeface="Arial" panose="020B0604020202020204" pitchFamily="34" charset="0"/>
                        </a:rPr>
                        <a:t>93,8</a:t>
                      </a:r>
                      <a:endParaRPr lang="ru-RU" sz="800" b="0" i="0" u="none" strike="noStrike" dirty="0">
                        <a:solidFill>
                          <a:srgbClr val="000000"/>
                        </a:solidFill>
                        <a:effectLst/>
                        <a:latin typeface="Arial" panose="020B0604020202020204" pitchFamily="34" charset="0"/>
                      </a:endParaRPr>
                    </a:p>
                  </a:txBody>
                  <a:tcPr marL="9525" marR="9525" marT="9525" marB="0" anchor="ctr"/>
                </a:tc>
                <a:tc>
                  <a:txBody>
                    <a:bodyPr/>
                    <a:lstStyle/>
                    <a:p>
                      <a:pPr algn="r" fontAlgn="ctr"/>
                      <a:r>
                        <a:rPr lang="ru-RU" sz="800" b="0" i="0" u="none" strike="noStrike" dirty="0">
                          <a:solidFill>
                            <a:srgbClr val="000000"/>
                          </a:solidFill>
                          <a:effectLst/>
                          <a:latin typeface="Arial" panose="020B0604020202020204" pitchFamily="34" charset="0"/>
                          <a:cs typeface="Arial" panose="020B0604020202020204" pitchFamily="34" charset="0"/>
                        </a:rPr>
                        <a:t>94,5</a:t>
                      </a:r>
                      <a:endParaRPr lang="ru-RU" sz="800" b="0" i="0" u="none" strike="noStrike" dirty="0">
                        <a:solidFill>
                          <a:srgbClr val="000000"/>
                        </a:solidFill>
                        <a:effectLst/>
                        <a:latin typeface="Arial" panose="020B0604020202020204" pitchFamily="34" charset="0"/>
                      </a:endParaRPr>
                    </a:p>
                  </a:txBody>
                  <a:tcPr marL="9525" marR="9525" marT="9525" marB="0" anchor="ctr"/>
                </a:tc>
                <a:tc>
                  <a:txBody>
                    <a:bodyPr/>
                    <a:lstStyle/>
                    <a:p>
                      <a:pPr algn="r" fontAlgn="ctr"/>
                      <a:r>
                        <a:rPr lang="ru-RU" sz="800" b="0" i="0" u="none" strike="noStrike">
                          <a:solidFill>
                            <a:srgbClr val="000000"/>
                          </a:solidFill>
                          <a:effectLst/>
                          <a:latin typeface="Arial" panose="020B0604020202020204" pitchFamily="34" charset="0"/>
                          <a:cs typeface="Arial" panose="020B0604020202020204" pitchFamily="34" charset="0"/>
                        </a:rPr>
                        <a:t>95,2</a:t>
                      </a:r>
                      <a:endParaRPr lang="ru-RU" sz="800" b="0" i="0" u="none" strike="noStrike">
                        <a:solidFill>
                          <a:srgbClr val="000000"/>
                        </a:solidFill>
                        <a:effectLst/>
                        <a:latin typeface="Arial" panose="020B0604020202020204" pitchFamily="34" charset="0"/>
                      </a:endParaRPr>
                    </a:p>
                  </a:txBody>
                  <a:tcPr marL="9525" marR="9525" marT="9525" marB="0" anchor="ctr"/>
                </a:tc>
                <a:tc>
                  <a:txBody>
                    <a:bodyPr/>
                    <a:lstStyle/>
                    <a:p>
                      <a:pPr algn="r" fontAlgn="ctr"/>
                      <a:r>
                        <a:rPr lang="ru-RU" sz="800" b="0" i="0" u="none" strike="noStrike" dirty="0">
                          <a:solidFill>
                            <a:srgbClr val="000000"/>
                          </a:solidFill>
                          <a:effectLst/>
                          <a:latin typeface="Arial" panose="020B0604020202020204" pitchFamily="34" charset="0"/>
                          <a:cs typeface="Arial" panose="020B0604020202020204" pitchFamily="34" charset="0"/>
                        </a:rPr>
                        <a:t>96,2</a:t>
                      </a:r>
                      <a:endParaRPr lang="ru-RU" sz="800" b="0" i="0" u="none" strike="noStrike" dirty="0">
                        <a:solidFill>
                          <a:srgbClr val="000000"/>
                        </a:solidFill>
                        <a:effectLst/>
                        <a:latin typeface="Arial" panose="020B0604020202020204" pitchFamily="34" charset="0"/>
                      </a:endParaRPr>
                    </a:p>
                  </a:txBody>
                  <a:tcPr marL="9525" marR="9525" marT="9525" marB="0" anchor="ctr"/>
                </a:tc>
                <a:tc>
                  <a:txBody>
                    <a:bodyPr/>
                    <a:lstStyle/>
                    <a:p>
                      <a:pPr algn="r" fontAlgn="ctr"/>
                      <a:r>
                        <a:rPr lang="ru-RU" sz="800" b="0" i="0" u="none" strike="noStrike">
                          <a:solidFill>
                            <a:srgbClr val="000000"/>
                          </a:solidFill>
                          <a:effectLst/>
                          <a:latin typeface="Arial" panose="020B0604020202020204" pitchFamily="34" charset="0"/>
                          <a:cs typeface="Arial" panose="020B0604020202020204" pitchFamily="34" charset="0"/>
                        </a:rPr>
                        <a:t>95,9</a:t>
                      </a:r>
                      <a:endParaRPr lang="ru-RU" sz="800" b="0" i="0" u="none" strike="noStrike">
                        <a:solidFill>
                          <a:srgbClr val="000000"/>
                        </a:solidFill>
                        <a:effectLst/>
                        <a:latin typeface="Arial" panose="020B0604020202020204" pitchFamily="34" charset="0"/>
                      </a:endParaRPr>
                    </a:p>
                  </a:txBody>
                  <a:tcPr marL="9525" marR="9525" marT="9525" marB="0" anchor="ctr"/>
                </a:tc>
                <a:tc>
                  <a:txBody>
                    <a:bodyPr/>
                    <a:lstStyle/>
                    <a:p>
                      <a:pPr algn="r" fontAlgn="ctr"/>
                      <a:r>
                        <a:rPr lang="ru-RU" sz="800" b="0" i="0" u="none" strike="noStrike">
                          <a:solidFill>
                            <a:srgbClr val="000000"/>
                          </a:solidFill>
                          <a:effectLst/>
                          <a:latin typeface="Arial" panose="020B0604020202020204" pitchFamily="34" charset="0"/>
                          <a:cs typeface="Arial" panose="020B0604020202020204" pitchFamily="34" charset="0"/>
                        </a:rPr>
                        <a:t>99</a:t>
                      </a:r>
                      <a:endParaRPr lang="ru-RU" sz="800" b="0" i="0" u="none" strike="noStrike">
                        <a:solidFill>
                          <a:srgbClr val="000000"/>
                        </a:solidFill>
                        <a:effectLst/>
                        <a:latin typeface="Arial" panose="020B0604020202020204" pitchFamily="34" charset="0"/>
                      </a:endParaRPr>
                    </a:p>
                  </a:txBody>
                  <a:tcPr marL="9525" marR="9525" marT="9525" marB="0" anchor="ctr"/>
                </a:tc>
                <a:extLst>
                  <a:ext uri="{0D108BD9-81ED-4DB2-BD59-A6C34878D82A}">
                    <a16:rowId xmlns:a16="http://schemas.microsoft.com/office/drawing/2014/main" val="3720615212"/>
                  </a:ext>
                </a:extLst>
              </a:tr>
              <a:tr h="165071">
                <a:tc>
                  <a:txBody>
                    <a:bodyPr/>
                    <a:lstStyle/>
                    <a:p>
                      <a:pPr algn="l" fontAlgn="ctr"/>
                      <a:r>
                        <a:rPr lang="ru-RU" sz="800" b="0" i="0" u="none" strike="noStrike" dirty="0">
                          <a:solidFill>
                            <a:srgbClr val="000000"/>
                          </a:solidFill>
                          <a:effectLst/>
                          <a:latin typeface="Arial" panose="020B0604020202020204" pitchFamily="34" charset="0"/>
                          <a:cs typeface="Arial" panose="020B0604020202020204" pitchFamily="34" charset="0"/>
                        </a:rPr>
                        <a:t> Индекс потребительских цен за период с начала года</a:t>
                      </a:r>
                      <a:endParaRPr lang="ru-RU" sz="800" b="0" i="0" u="none" strike="noStrike" dirty="0">
                        <a:solidFill>
                          <a:srgbClr val="000000"/>
                        </a:solidFill>
                        <a:effectLst/>
                        <a:latin typeface="Arial" panose="020B0604020202020204" pitchFamily="34" charset="0"/>
                      </a:endParaRPr>
                    </a:p>
                  </a:txBody>
                  <a:tcPr marL="9525" marR="9525" marT="9525" marB="0" anchor="ctr"/>
                </a:tc>
                <a:tc>
                  <a:txBody>
                    <a:bodyPr/>
                    <a:lstStyle/>
                    <a:p>
                      <a:pPr algn="ctr" fontAlgn="ctr"/>
                      <a:r>
                        <a:rPr lang="ru-RU" sz="800" b="0" i="0" u="none" strike="noStrike" dirty="0">
                          <a:solidFill>
                            <a:srgbClr val="000000"/>
                          </a:solidFill>
                          <a:effectLst/>
                          <a:latin typeface="Arial" panose="020B0604020202020204" pitchFamily="34" charset="0"/>
                          <a:cs typeface="Arial" panose="020B0604020202020204" pitchFamily="34" charset="0"/>
                        </a:rPr>
                        <a:t>процент к соответствующему периоду предыдущего года</a:t>
                      </a:r>
                      <a:endParaRPr lang="ru-RU" sz="800" b="0" i="0" u="none" strike="noStrike" dirty="0">
                        <a:solidFill>
                          <a:srgbClr val="000000"/>
                        </a:solidFill>
                        <a:effectLst/>
                        <a:latin typeface="Arial" panose="020B0604020202020204" pitchFamily="34" charset="0"/>
                      </a:endParaRPr>
                    </a:p>
                  </a:txBody>
                  <a:tcPr marL="9525" marR="9525" marT="9525" marB="0" anchor="ctr"/>
                </a:tc>
                <a:tc>
                  <a:txBody>
                    <a:bodyPr/>
                    <a:lstStyle/>
                    <a:p>
                      <a:pPr algn="r" fontAlgn="ctr"/>
                      <a:r>
                        <a:rPr lang="ru-RU" sz="800" b="0" i="0" u="none" strike="noStrike" dirty="0">
                          <a:solidFill>
                            <a:srgbClr val="000000"/>
                          </a:solidFill>
                          <a:effectLst/>
                          <a:latin typeface="Arial" panose="020B0604020202020204" pitchFamily="34" charset="0"/>
                          <a:cs typeface="Arial" panose="020B0604020202020204" pitchFamily="34" charset="0"/>
                        </a:rPr>
                        <a:t>102,7</a:t>
                      </a:r>
                      <a:endParaRPr lang="ru-RU" sz="800" b="0" i="0" u="none" strike="noStrike" dirty="0">
                        <a:solidFill>
                          <a:srgbClr val="000000"/>
                        </a:solidFill>
                        <a:effectLst/>
                        <a:latin typeface="Arial" panose="020B0604020202020204" pitchFamily="34" charset="0"/>
                      </a:endParaRPr>
                    </a:p>
                  </a:txBody>
                  <a:tcPr marL="9525" marR="9525" marT="9525" marB="0" anchor="ctr"/>
                </a:tc>
                <a:tc>
                  <a:txBody>
                    <a:bodyPr/>
                    <a:lstStyle/>
                    <a:p>
                      <a:pPr algn="r" fontAlgn="ctr"/>
                      <a:r>
                        <a:rPr lang="ru-RU" sz="800" b="0" i="0" u="none" strike="noStrike" dirty="0">
                          <a:solidFill>
                            <a:srgbClr val="000000"/>
                          </a:solidFill>
                          <a:effectLst/>
                          <a:latin typeface="Arial" panose="020B0604020202020204" pitchFamily="34" charset="0"/>
                          <a:cs typeface="Arial" panose="020B0604020202020204" pitchFamily="34" charset="0"/>
                        </a:rPr>
                        <a:t>107,5</a:t>
                      </a:r>
                      <a:endParaRPr lang="ru-RU" sz="800" b="0" i="0" u="none" strike="noStrike" dirty="0">
                        <a:solidFill>
                          <a:srgbClr val="000000"/>
                        </a:solidFill>
                        <a:effectLst/>
                        <a:latin typeface="Arial" panose="020B0604020202020204" pitchFamily="34" charset="0"/>
                      </a:endParaRPr>
                    </a:p>
                  </a:txBody>
                  <a:tcPr marL="9525" marR="9525" marT="9525" marB="0" anchor="ctr"/>
                </a:tc>
                <a:tc>
                  <a:txBody>
                    <a:bodyPr/>
                    <a:lstStyle/>
                    <a:p>
                      <a:pPr algn="r" fontAlgn="ctr"/>
                      <a:r>
                        <a:rPr lang="ru-RU" sz="800" b="0" i="0" u="none" strike="noStrike">
                          <a:solidFill>
                            <a:srgbClr val="000000"/>
                          </a:solidFill>
                          <a:effectLst/>
                          <a:latin typeface="Arial" panose="020B0604020202020204" pitchFamily="34" charset="0"/>
                          <a:cs typeface="Arial" panose="020B0604020202020204" pitchFamily="34" charset="0"/>
                        </a:rPr>
                        <a:t>117,7</a:t>
                      </a:r>
                      <a:endParaRPr lang="ru-RU" sz="800" b="0" i="0" u="none" strike="noStrike">
                        <a:solidFill>
                          <a:srgbClr val="000000"/>
                        </a:solidFill>
                        <a:effectLst/>
                        <a:latin typeface="Arial" panose="020B0604020202020204" pitchFamily="34" charset="0"/>
                      </a:endParaRPr>
                    </a:p>
                  </a:txBody>
                  <a:tcPr marL="9525" marR="9525" marT="9525" marB="0" anchor="ctr"/>
                </a:tc>
                <a:tc>
                  <a:txBody>
                    <a:bodyPr/>
                    <a:lstStyle/>
                    <a:p>
                      <a:pPr algn="r" fontAlgn="ctr"/>
                      <a:r>
                        <a:rPr lang="ru-RU" sz="800" b="0" i="0" u="none" strike="noStrike" dirty="0">
                          <a:solidFill>
                            <a:srgbClr val="000000"/>
                          </a:solidFill>
                          <a:effectLst/>
                          <a:latin typeface="Arial" panose="020B0604020202020204" pitchFamily="34" charset="0"/>
                          <a:cs typeface="Arial" panose="020B0604020202020204" pitchFamily="34" charset="0"/>
                        </a:rPr>
                        <a:t>109,3</a:t>
                      </a:r>
                      <a:endParaRPr lang="ru-RU" sz="800" b="0" i="0" u="none" strike="noStrike" dirty="0">
                        <a:solidFill>
                          <a:srgbClr val="000000"/>
                        </a:solidFill>
                        <a:effectLst/>
                        <a:latin typeface="Arial" panose="020B0604020202020204" pitchFamily="34" charset="0"/>
                      </a:endParaRPr>
                    </a:p>
                  </a:txBody>
                  <a:tcPr marL="9525" marR="9525" marT="9525" marB="0" anchor="ctr"/>
                </a:tc>
                <a:tc>
                  <a:txBody>
                    <a:bodyPr/>
                    <a:lstStyle/>
                    <a:p>
                      <a:pPr algn="r" fontAlgn="ctr"/>
                      <a:r>
                        <a:rPr lang="ru-RU" sz="800" b="0" i="0" u="none" strike="noStrike" dirty="0">
                          <a:solidFill>
                            <a:srgbClr val="000000"/>
                          </a:solidFill>
                          <a:effectLst/>
                          <a:latin typeface="Arial" panose="020B0604020202020204" pitchFamily="34" charset="0"/>
                          <a:cs typeface="Arial" panose="020B0604020202020204" pitchFamily="34" charset="0"/>
                        </a:rPr>
                        <a:t>109,4</a:t>
                      </a:r>
                      <a:endParaRPr lang="ru-RU" sz="800" b="0" i="0" u="none" strike="noStrike" dirty="0">
                        <a:solidFill>
                          <a:srgbClr val="000000"/>
                        </a:solidFill>
                        <a:effectLst/>
                        <a:latin typeface="Arial" panose="020B0604020202020204" pitchFamily="34" charset="0"/>
                      </a:endParaRPr>
                    </a:p>
                  </a:txBody>
                  <a:tcPr marL="9525" marR="9525" marT="9525" marB="0" anchor="ctr"/>
                </a:tc>
                <a:tc>
                  <a:txBody>
                    <a:bodyPr/>
                    <a:lstStyle/>
                    <a:p>
                      <a:pPr algn="r" fontAlgn="ctr"/>
                      <a:r>
                        <a:rPr lang="ru-RU" sz="800" b="0" i="0" u="none" strike="noStrike" dirty="0">
                          <a:solidFill>
                            <a:srgbClr val="000000"/>
                          </a:solidFill>
                          <a:effectLst/>
                          <a:latin typeface="Arial" panose="020B0604020202020204" pitchFamily="34" charset="0"/>
                          <a:cs typeface="Arial" panose="020B0604020202020204" pitchFamily="34" charset="0"/>
                        </a:rPr>
                        <a:t>109,4</a:t>
                      </a:r>
                      <a:endParaRPr lang="ru-RU" sz="800" b="0" i="0" u="none" strike="noStrike" dirty="0">
                        <a:solidFill>
                          <a:srgbClr val="000000"/>
                        </a:solidFill>
                        <a:effectLst/>
                        <a:latin typeface="Arial" panose="020B0604020202020204" pitchFamily="34" charset="0"/>
                      </a:endParaRPr>
                    </a:p>
                  </a:txBody>
                  <a:tcPr marL="9525" marR="9525" marT="9525" marB="0" anchor="ctr"/>
                </a:tc>
                <a:tc>
                  <a:txBody>
                    <a:bodyPr/>
                    <a:lstStyle/>
                    <a:p>
                      <a:pPr algn="r" fontAlgn="ctr"/>
                      <a:r>
                        <a:rPr lang="ru-RU" sz="800" b="0" i="0" u="none" strike="noStrike" dirty="0">
                          <a:solidFill>
                            <a:srgbClr val="000000"/>
                          </a:solidFill>
                          <a:effectLst/>
                          <a:latin typeface="Arial" panose="020B0604020202020204" pitchFamily="34" charset="0"/>
                          <a:cs typeface="Arial" panose="020B0604020202020204" pitchFamily="34" charset="0"/>
                        </a:rPr>
                        <a:t>108,7</a:t>
                      </a:r>
                      <a:endParaRPr lang="ru-RU" sz="800" b="0" i="0" u="none" strike="noStrike" dirty="0">
                        <a:solidFill>
                          <a:srgbClr val="000000"/>
                        </a:solidFill>
                        <a:effectLst/>
                        <a:latin typeface="Arial" panose="020B0604020202020204" pitchFamily="34" charset="0"/>
                      </a:endParaRPr>
                    </a:p>
                  </a:txBody>
                  <a:tcPr marL="9525" marR="9525" marT="9525" marB="0" anchor="ctr"/>
                </a:tc>
                <a:tc>
                  <a:txBody>
                    <a:bodyPr/>
                    <a:lstStyle/>
                    <a:p>
                      <a:pPr algn="r" fontAlgn="ctr"/>
                      <a:r>
                        <a:rPr lang="ru-RU" sz="800" b="0" i="0" u="none" strike="noStrike">
                          <a:solidFill>
                            <a:srgbClr val="000000"/>
                          </a:solidFill>
                          <a:effectLst/>
                          <a:latin typeface="Arial" panose="020B0604020202020204" pitchFamily="34" charset="0"/>
                          <a:cs typeface="Arial" panose="020B0604020202020204" pitchFamily="34" charset="0"/>
                        </a:rPr>
                        <a:t>109,4</a:t>
                      </a:r>
                      <a:endParaRPr lang="ru-RU" sz="800" b="0" i="0" u="none" strike="noStrike">
                        <a:solidFill>
                          <a:srgbClr val="000000"/>
                        </a:solidFill>
                        <a:effectLst/>
                        <a:latin typeface="Arial" panose="020B0604020202020204" pitchFamily="34" charset="0"/>
                      </a:endParaRPr>
                    </a:p>
                  </a:txBody>
                  <a:tcPr marL="9525" marR="9525" marT="9525" marB="0" anchor="ctr"/>
                </a:tc>
                <a:tc>
                  <a:txBody>
                    <a:bodyPr/>
                    <a:lstStyle/>
                    <a:p>
                      <a:pPr algn="r" fontAlgn="ctr"/>
                      <a:r>
                        <a:rPr lang="ru-RU" sz="800" b="0" i="0" u="none" strike="noStrike" dirty="0">
                          <a:solidFill>
                            <a:srgbClr val="000000"/>
                          </a:solidFill>
                          <a:effectLst/>
                          <a:latin typeface="Arial" panose="020B0604020202020204" pitchFamily="34" charset="0"/>
                          <a:cs typeface="Arial" panose="020B0604020202020204" pitchFamily="34" charset="0"/>
                        </a:rPr>
                        <a:t>106,1</a:t>
                      </a:r>
                      <a:endParaRPr lang="ru-RU" sz="800" b="0" i="0" u="none" strike="noStrike" dirty="0">
                        <a:solidFill>
                          <a:srgbClr val="000000"/>
                        </a:solidFill>
                        <a:effectLst/>
                        <a:latin typeface="Arial" panose="020B0604020202020204" pitchFamily="34" charset="0"/>
                      </a:endParaRPr>
                    </a:p>
                  </a:txBody>
                  <a:tcPr marL="9525" marR="9525" marT="9525" marB="0" anchor="ctr"/>
                </a:tc>
                <a:extLst>
                  <a:ext uri="{0D108BD9-81ED-4DB2-BD59-A6C34878D82A}">
                    <a16:rowId xmlns:a16="http://schemas.microsoft.com/office/drawing/2014/main" val="3068271065"/>
                  </a:ext>
                </a:extLst>
              </a:tr>
              <a:tr h="224771">
                <a:tc>
                  <a:txBody>
                    <a:bodyPr/>
                    <a:lstStyle/>
                    <a:p>
                      <a:pPr algn="l" fontAlgn="ctr"/>
                      <a:r>
                        <a:rPr lang="ru-RU" sz="800" b="1" i="0" u="none" strike="noStrike" dirty="0">
                          <a:solidFill>
                            <a:srgbClr val="000000"/>
                          </a:solidFill>
                          <a:effectLst/>
                          <a:latin typeface="Arial" panose="020B0604020202020204" pitchFamily="34" charset="0"/>
                          <a:cs typeface="Arial" panose="020B0604020202020204" pitchFamily="34" charset="0"/>
                        </a:rPr>
                        <a:t>17. Образование</a:t>
                      </a:r>
                      <a:endParaRPr lang="ru-RU" sz="800" b="1" i="0" u="none" strike="noStrike" dirty="0">
                        <a:solidFill>
                          <a:srgbClr val="000000"/>
                        </a:solidFill>
                        <a:effectLst/>
                        <a:latin typeface="Arial" panose="020B0604020202020204" pitchFamily="34" charset="0"/>
                      </a:endParaRPr>
                    </a:p>
                  </a:txBody>
                  <a:tcPr marL="9525" marR="9525" marT="9525" marB="0" anchor="ctr"/>
                </a:tc>
                <a:tc>
                  <a:txBody>
                    <a:bodyPr/>
                    <a:lstStyle/>
                    <a:p>
                      <a:pPr algn="ctr" fontAlgn="ctr"/>
                      <a:r>
                        <a:rPr lang="ru-RU" sz="800" b="0" i="0" u="none" strike="noStrike">
                          <a:solidFill>
                            <a:srgbClr val="000000"/>
                          </a:solidFill>
                          <a:effectLst/>
                          <a:latin typeface="Arial" panose="020B0604020202020204" pitchFamily="34" charset="0"/>
                          <a:cs typeface="Arial" panose="020B0604020202020204" pitchFamily="34" charset="0"/>
                        </a:rPr>
                        <a:t> </a:t>
                      </a:r>
                      <a:endParaRPr lang="ru-RU" sz="800" b="0" i="0" u="none" strike="noStrike">
                        <a:solidFill>
                          <a:srgbClr val="000000"/>
                        </a:solidFill>
                        <a:effectLst/>
                        <a:latin typeface="Arial" panose="020B0604020202020204" pitchFamily="34" charset="0"/>
                      </a:endParaRPr>
                    </a:p>
                  </a:txBody>
                  <a:tcPr marL="9525" marR="9525" marT="9525" marB="0" anchor="ctr"/>
                </a:tc>
                <a:tc>
                  <a:txBody>
                    <a:bodyPr/>
                    <a:lstStyle/>
                    <a:p>
                      <a:pPr algn="r" fontAlgn="ctr"/>
                      <a:r>
                        <a:rPr lang="ru-RU" sz="800" b="0" i="0" u="none" strike="noStrike">
                          <a:solidFill>
                            <a:srgbClr val="000000"/>
                          </a:solidFill>
                          <a:effectLst/>
                          <a:latin typeface="Arial" panose="020B0604020202020204" pitchFamily="34" charset="0"/>
                          <a:cs typeface="Arial" panose="020B0604020202020204" pitchFamily="34" charset="0"/>
                        </a:rPr>
                        <a:t> </a:t>
                      </a:r>
                      <a:endParaRPr lang="ru-RU" sz="800" b="0" i="0" u="none" strike="noStrike">
                        <a:solidFill>
                          <a:srgbClr val="000000"/>
                        </a:solidFill>
                        <a:effectLst/>
                        <a:latin typeface="Arial" panose="020B0604020202020204" pitchFamily="34" charset="0"/>
                      </a:endParaRPr>
                    </a:p>
                  </a:txBody>
                  <a:tcPr marL="9525" marR="9525" marT="9525" marB="0" anchor="ctr"/>
                </a:tc>
                <a:tc>
                  <a:txBody>
                    <a:bodyPr/>
                    <a:lstStyle/>
                    <a:p>
                      <a:pPr algn="r" fontAlgn="ctr"/>
                      <a:r>
                        <a:rPr lang="ru-RU" sz="800" b="0" i="0" u="none" strike="noStrike">
                          <a:solidFill>
                            <a:srgbClr val="000000"/>
                          </a:solidFill>
                          <a:effectLst/>
                          <a:latin typeface="Arial" panose="020B0604020202020204" pitchFamily="34" charset="0"/>
                          <a:cs typeface="Arial" panose="020B0604020202020204" pitchFamily="34" charset="0"/>
                        </a:rPr>
                        <a:t> </a:t>
                      </a:r>
                      <a:endParaRPr lang="ru-RU" sz="800" b="0" i="0" u="none" strike="noStrike">
                        <a:solidFill>
                          <a:srgbClr val="000000"/>
                        </a:solidFill>
                        <a:effectLst/>
                        <a:latin typeface="Arial" panose="020B0604020202020204" pitchFamily="34" charset="0"/>
                      </a:endParaRPr>
                    </a:p>
                  </a:txBody>
                  <a:tcPr marL="9525" marR="9525" marT="9525" marB="0" anchor="ctr"/>
                </a:tc>
                <a:tc>
                  <a:txBody>
                    <a:bodyPr/>
                    <a:lstStyle/>
                    <a:p>
                      <a:pPr algn="r" fontAlgn="ctr"/>
                      <a:r>
                        <a:rPr lang="ru-RU" sz="800" b="0" i="0" u="none" strike="noStrike">
                          <a:solidFill>
                            <a:srgbClr val="000000"/>
                          </a:solidFill>
                          <a:effectLst/>
                          <a:latin typeface="Arial" panose="020B0604020202020204" pitchFamily="34" charset="0"/>
                          <a:cs typeface="Arial" panose="020B0604020202020204" pitchFamily="34" charset="0"/>
                        </a:rPr>
                        <a:t> </a:t>
                      </a:r>
                      <a:endParaRPr lang="ru-RU" sz="800" b="0" i="0" u="none" strike="noStrike">
                        <a:solidFill>
                          <a:srgbClr val="000000"/>
                        </a:solidFill>
                        <a:effectLst/>
                        <a:latin typeface="Arial" panose="020B0604020202020204" pitchFamily="34" charset="0"/>
                      </a:endParaRPr>
                    </a:p>
                  </a:txBody>
                  <a:tcPr marL="9525" marR="9525" marT="9525" marB="0" anchor="ctr"/>
                </a:tc>
                <a:tc>
                  <a:txBody>
                    <a:bodyPr/>
                    <a:lstStyle/>
                    <a:p>
                      <a:pPr algn="r" fontAlgn="ctr"/>
                      <a:r>
                        <a:rPr lang="ru-RU" sz="800" b="0" i="0" u="none" strike="noStrike">
                          <a:solidFill>
                            <a:srgbClr val="000000"/>
                          </a:solidFill>
                          <a:effectLst/>
                          <a:latin typeface="Arial" panose="020B0604020202020204" pitchFamily="34" charset="0"/>
                          <a:cs typeface="Arial" panose="020B0604020202020204" pitchFamily="34" charset="0"/>
                        </a:rPr>
                        <a:t> </a:t>
                      </a:r>
                      <a:endParaRPr lang="ru-RU" sz="800" b="0" i="0" u="none" strike="noStrike">
                        <a:solidFill>
                          <a:srgbClr val="000000"/>
                        </a:solidFill>
                        <a:effectLst/>
                        <a:latin typeface="Arial" panose="020B0604020202020204" pitchFamily="34" charset="0"/>
                      </a:endParaRPr>
                    </a:p>
                  </a:txBody>
                  <a:tcPr marL="9525" marR="9525" marT="9525" marB="0" anchor="ctr"/>
                </a:tc>
                <a:tc>
                  <a:txBody>
                    <a:bodyPr/>
                    <a:lstStyle/>
                    <a:p>
                      <a:pPr algn="r" fontAlgn="ctr"/>
                      <a:r>
                        <a:rPr lang="ru-RU" sz="800" b="0" i="0" u="none" strike="noStrike">
                          <a:solidFill>
                            <a:srgbClr val="000000"/>
                          </a:solidFill>
                          <a:effectLst/>
                          <a:latin typeface="Arial" panose="020B0604020202020204" pitchFamily="34" charset="0"/>
                          <a:cs typeface="Arial" panose="020B0604020202020204" pitchFamily="34" charset="0"/>
                        </a:rPr>
                        <a:t> </a:t>
                      </a:r>
                      <a:endParaRPr lang="ru-RU" sz="800" b="0" i="0" u="none" strike="noStrike">
                        <a:solidFill>
                          <a:srgbClr val="000000"/>
                        </a:solidFill>
                        <a:effectLst/>
                        <a:latin typeface="Arial" panose="020B0604020202020204" pitchFamily="34" charset="0"/>
                      </a:endParaRPr>
                    </a:p>
                  </a:txBody>
                  <a:tcPr marL="9525" marR="9525" marT="9525" marB="0" anchor="ctr"/>
                </a:tc>
                <a:tc>
                  <a:txBody>
                    <a:bodyPr/>
                    <a:lstStyle/>
                    <a:p>
                      <a:pPr algn="r" fontAlgn="ctr"/>
                      <a:r>
                        <a:rPr lang="ru-RU" sz="800" b="0" i="0" u="none" strike="noStrike">
                          <a:solidFill>
                            <a:srgbClr val="000000"/>
                          </a:solidFill>
                          <a:effectLst/>
                          <a:latin typeface="Arial" panose="020B0604020202020204" pitchFamily="34" charset="0"/>
                          <a:cs typeface="Arial" panose="020B0604020202020204" pitchFamily="34" charset="0"/>
                        </a:rPr>
                        <a:t> </a:t>
                      </a:r>
                      <a:endParaRPr lang="ru-RU" sz="800" b="0" i="0" u="none" strike="noStrike">
                        <a:solidFill>
                          <a:srgbClr val="000000"/>
                        </a:solidFill>
                        <a:effectLst/>
                        <a:latin typeface="Arial" panose="020B0604020202020204" pitchFamily="34" charset="0"/>
                      </a:endParaRPr>
                    </a:p>
                  </a:txBody>
                  <a:tcPr marL="9525" marR="9525" marT="9525" marB="0" anchor="ctr"/>
                </a:tc>
                <a:tc>
                  <a:txBody>
                    <a:bodyPr/>
                    <a:lstStyle/>
                    <a:p>
                      <a:pPr algn="r" fontAlgn="ctr"/>
                      <a:r>
                        <a:rPr lang="ru-RU" sz="800" b="0" i="0" u="none" strike="noStrike" dirty="0">
                          <a:solidFill>
                            <a:srgbClr val="000000"/>
                          </a:solidFill>
                          <a:effectLst/>
                          <a:latin typeface="Arial" panose="020B0604020202020204" pitchFamily="34" charset="0"/>
                          <a:cs typeface="Arial" panose="020B0604020202020204" pitchFamily="34" charset="0"/>
                        </a:rPr>
                        <a:t> </a:t>
                      </a:r>
                      <a:endParaRPr lang="ru-RU" sz="800" b="0" i="0" u="none" strike="noStrike" dirty="0">
                        <a:solidFill>
                          <a:srgbClr val="000000"/>
                        </a:solidFill>
                        <a:effectLst/>
                        <a:latin typeface="Arial" panose="020B0604020202020204" pitchFamily="34" charset="0"/>
                      </a:endParaRPr>
                    </a:p>
                  </a:txBody>
                  <a:tcPr marL="9525" marR="9525" marT="9525" marB="0" anchor="ctr"/>
                </a:tc>
                <a:tc>
                  <a:txBody>
                    <a:bodyPr/>
                    <a:lstStyle/>
                    <a:p>
                      <a:pPr algn="r" fontAlgn="ctr"/>
                      <a:r>
                        <a:rPr lang="ru-RU" sz="800" b="0" i="0" u="none" strike="noStrike" dirty="0">
                          <a:solidFill>
                            <a:srgbClr val="000000"/>
                          </a:solidFill>
                          <a:effectLst/>
                          <a:latin typeface="Arial" panose="020B0604020202020204" pitchFamily="34" charset="0"/>
                          <a:cs typeface="Arial" panose="020B0604020202020204" pitchFamily="34" charset="0"/>
                        </a:rPr>
                        <a:t> </a:t>
                      </a:r>
                      <a:endParaRPr lang="ru-RU" sz="800" b="0" i="0" u="none" strike="noStrike" dirty="0">
                        <a:solidFill>
                          <a:srgbClr val="000000"/>
                        </a:solidFill>
                        <a:effectLst/>
                        <a:latin typeface="Arial" panose="020B0604020202020204" pitchFamily="34" charset="0"/>
                      </a:endParaRPr>
                    </a:p>
                  </a:txBody>
                  <a:tcPr marL="9525" marR="9525" marT="9525" marB="0" anchor="ctr"/>
                </a:tc>
                <a:tc>
                  <a:txBody>
                    <a:bodyPr/>
                    <a:lstStyle/>
                    <a:p>
                      <a:pPr algn="r" fontAlgn="ctr"/>
                      <a:r>
                        <a:rPr lang="ru-RU" sz="800" b="0" i="0" u="none" strike="noStrike" dirty="0">
                          <a:solidFill>
                            <a:srgbClr val="000000"/>
                          </a:solidFill>
                          <a:effectLst/>
                          <a:latin typeface="Arial" panose="020B0604020202020204" pitchFamily="34" charset="0"/>
                          <a:cs typeface="Arial" panose="020B0604020202020204" pitchFamily="34" charset="0"/>
                        </a:rPr>
                        <a:t> </a:t>
                      </a:r>
                      <a:endParaRPr lang="ru-RU" sz="800" b="0" i="0" u="none" strike="noStrike" dirty="0">
                        <a:solidFill>
                          <a:srgbClr val="000000"/>
                        </a:solidFill>
                        <a:effectLst/>
                        <a:latin typeface="Arial" panose="020B0604020202020204" pitchFamily="34" charset="0"/>
                      </a:endParaRPr>
                    </a:p>
                  </a:txBody>
                  <a:tcPr marL="9525" marR="9525" marT="9525" marB="0" anchor="ctr"/>
                </a:tc>
                <a:extLst>
                  <a:ext uri="{0D108BD9-81ED-4DB2-BD59-A6C34878D82A}">
                    <a16:rowId xmlns:a16="http://schemas.microsoft.com/office/drawing/2014/main" val="1893767417"/>
                  </a:ext>
                </a:extLst>
              </a:tr>
              <a:tr h="213360">
                <a:tc>
                  <a:txBody>
                    <a:bodyPr/>
                    <a:lstStyle/>
                    <a:p>
                      <a:pPr algn="l" fontAlgn="ctr"/>
                      <a:r>
                        <a:rPr lang="ru-RU" sz="800" b="0" i="0" u="none" strike="noStrike">
                          <a:solidFill>
                            <a:srgbClr val="000000"/>
                          </a:solidFill>
                          <a:effectLst/>
                          <a:latin typeface="Arial" panose="020B0604020202020204" pitchFamily="34" charset="0"/>
                          <a:cs typeface="Arial" panose="020B0604020202020204" pitchFamily="34" charset="0"/>
                        </a:rPr>
                        <a:t>Дошкольное образование:</a:t>
                      </a:r>
                      <a:endParaRPr lang="ru-RU" sz="800" b="0" i="0" u="none" strike="noStrike">
                        <a:solidFill>
                          <a:srgbClr val="000000"/>
                        </a:solidFill>
                        <a:effectLst/>
                        <a:latin typeface="Arial" panose="020B0604020202020204" pitchFamily="34" charset="0"/>
                      </a:endParaRPr>
                    </a:p>
                  </a:txBody>
                  <a:tcPr marL="9525" marR="9525" marT="9525" marB="0" anchor="ctr"/>
                </a:tc>
                <a:tc>
                  <a:txBody>
                    <a:bodyPr/>
                    <a:lstStyle/>
                    <a:p>
                      <a:pPr algn="ctr" fontAlgn="ctr"/>
                      <a:r>
                        <a:rPr lang="ru-RU" sz="800" b="0" i="0" u="none" strike="noStrike">
                          <a:solidFill>
                            <a:srgbClr val="000000"/>
                          </a:solidFill>
                          <a:effectLst/>
                          <a:latin typeface="Arial" panose="020B0604020202020204" pitchFamily="34" charset="0"/>
                          <a:cs typeface="Arial" panose="020B0604020202020204" pitchFamily="34" charset="0"/>
                        </a:rPr>
                        <a:t> </a:t>
                      </a:r>
                      <a:endParaRPr lang="ru-RU" sz="800" b="0" i="0" u="none" strike="noStrike">
                        <a:solidFill>
                          <a:srgbClr val="000000"/>
                        </a:solidFill>
                        <a:effectLst/>
                        <a:latin typeface="Arial" panose="020B0604020202020204" pitchFamily="34" charset="0"/>
                      </a:endParaRPr>
                    </a:p>
                  </a:txBody>
                  <a:tcPr marL="9525" marR="9525" marT="9525" marB="0" anchor="ctr"/>
                </a:tc>
                <a:tc>
                  <a:txBody>
                    <a:bodyPr/>
                    <a:lstStyle/>
                    <a:p>
                      <a:pPr algn="r" fontAlgn="ctr"/>
                      <a:r>
                        <a:rPr lang="ru-RU" sz="800" b="0" i="0" u="none" strike="noStrike">
                          <a:solidFill>
                            <a:srgbClr val="000000"/>
                          </a:solidFill>
                          <a:effectLst/>
                          <a:latin typeface="Arial" panose="020B0604020202020204" pitchFamily="34" charset="0"/>
                          <a:cs typeface="Arial" panose="020B0604020202020204" pitchFamily="34" charset="0"/>
                        </a:rPr>
                        <a:t> </a:t>
                      </a:r>
                      <a:endParaRPr lang="ru-RU" sz="800" b="0" i="0" u="none" strike="noStrike">
                        <a:solidFill>
                          <a:srgbClr val="000000"/>
                        </a:solidFill>
                        <a:effectLst/>
                        <a:latin typeface="Arial" panose="020B0604020202020204" pitchFamily="34" charset="0"/>
                      </a:endParaRPr>
                    </a:p>
                  </a:txBody>
                  <a:tcPr marL="9525" marR="9525" marT="9525" marB="0" anchor="ctr"/>
                </a:tc>
                <a:tc>
                  <a:txBody>
                    <a:bodyPr/>
                    <a:lstStyle/>
                    <a:p>
                      <a:pPr algn="r" fontAlgn="ctr"/>
                      <a:r>
                        <a:rPr lang="ru-RU" sz="800" b="0" i="0" u="none" strike="noStrike">
                          <a:solidFill>
                            <a:srgbClr val="000000"/>
                          </a:solidFill>
                          <a:effectLst/>
                          <a:latin typeface="Arial" panose="020B0604020202020204" pitchFamily="34" charset="0"/>
                          <a:cs typeface="Arial" panose="020B0604020202020204" pitchFamily="34" charset="0"/>
                        </a:rPr>
                        <a:t> </a:t>
                      </a:r>
                      <a:endParaRPr lang="ru-RU" sz="800" b="0" i="0" u="none" strike="noStrike">
                        <a:solidFill>
                          <a:srgbClr val="000000"/>
                        </a:solidFill>
                        <a:effectLst/>
                        <a:latin typeface="Arial" panose="020B0604020202020204" pitchFamily="34" charset="0"/>
                      </a:endParaRPr>
                    </a:p>
                  </a:txBody>
                  <a:tcPr marL="9525" marR="9525" marT="9525" marB="0" anchor="ctr"/>
                </a:tc>
                <a:tc>
                  <a:txBody>
                    <a:bodyPr/>
                    <a:lstStyle/>
                    <a:p>
                      <a:pPr algn="r" fontAlgn="ctr"/>
                      <a:r>
                        <a:rPr lang="ru-RU" sz="800" b="0" i="0" u="none" strike="noStrike">
                          <a:solidFill>
                            <a:srgbClr val="000000"/>
                          </a:solidFill>
                          <a:effectLst/>
                          <a:latin typeface="Arial" panose="020B0604020202020204" pitchFamily="34" charset="0"/>
                          <a:cs typeface="Arial" panose="020B0604020202020204" pitchFamily="34" charset="0"/>
                        </a:rPr>
                        <a:t> </a:t>
                      </a:r>
                      <a:endParaRPr lang="ru-RU" sz="800" b="0" i="0" u="none" strike="noStrike">
                        <a:solidFill>
                          <a:srgbClr val="000000"/>
                        </a:solidFill>
                        <a:effectLst/>
                        <a:latin typeface="Arial" panose="020B0604020202020204" pitchFamily="34" charset="0"/>
                      </a:endParaRPr>
                    </a:p>
                  </a:txBody>
                  <a:tcPr marL="9525" marR="9525" marT="9525" marB="0" anchor="ctr"/>
                </a:tc>
                <a:tc>
                  <a:txBody>
                    <a:bodyPr/>
                    <a:lstStyle/>
                    <a:p>
                      <a:pPr algn="r" fontAlgn="ctr"/>
                      <a:r>
                        <a:rPr lang="ru-RU" sz="800" b="0" i="0" u="none" strike="noStrike">
                          <a:solidFill>
                            <a:srgbClr val="000000"/>
                          </a:solidFill>
                          <a:effectLst/>
                          <a:latin typeface="Arial" panose="020B0604020202020204" pitchFamily="34" charset="0"/>
                          <a:cs typeface="Arial" panose="020B0604020202020204" pitchFamily="34" charset="0"/>
                        </a:rPr>
                        <a:t> </a:t>
                      </a:r>
                      <a:endParaRPr lang="ru-RU" sz="800" b="0" i="0" u="none" strike="noStrike">
                        <a:solidFill>
                          <a:srgbClr val="000000"/>
                        </a:solidFill>
                        <a:effectLst/>
                        <a:latin typeface="Arial" panose="020B0604020202020204" pitchFamily="34" charset="0"/>
                      </a:endParaRPr>
                    </a:p>
                  </a:txBody>
                  <a:tcPr marL="9525" marR="9525" marT="9525" marB="0" anchor="ctr"/>
                </a:tc>
                <a:tc>
                  <a:txBody>
                    <a:bodyPr/>
                    <a:lstStyle/>
                    <a:p>
                      <a:pPr algn="r" fontAlgn="ctr"/>
                      <a:r>
                        <a:rPr lang="ru-RU" sz="800" b="0" i="0" u="none" strike="noStrike">
                          <a:solidFill>
                            <a:srgbClr val="000000"/>
                          </a:solidFill>
                          <a:effectLst/>
                          <a:latin typeface="Arial" panose="020B0604020202020204" pitchFamily="34" charset="0"/>
                          <a:cs typeface="Arial" panose="020B0604020202020204" pitchFamily="34" charset="0"/>
                        </a:rPr>
                        <a:t> </a:t>
                      </a:r>
                      <a:endParaRPr lang="ru-RU" sz="800" b="0" i="0" u="none" strike="noStrike">
                        <a:solidFill>
                          <a:srgbClr val="000000"/>
                        </a:solidFill>
                        <a:effectLst/>
                        <a:latin typeface="Arial" panose="020B0604020202020204" pitchFamily="34" charset="0"/>
                      </a:endParaRPr>
                    </a:p>
                  </a:txBody>
                  <a:tcPr marL="9525" marR="9525" marT="9525" marB="0" anchor="ctr"/>
                </a:tc>
                <a:tc>
                  <a:txBody>
                    <a:bodyPr/>
                    <a:lstStyle/>
                    <a:p>
                      <a:pPr algn="r" fontAlgn="ctr"/>
                      <a:r>
                        <a:rPr lang="ru-RU" sz="800" b="0" i="0" u="none" strike="noStrike">
                          <a:solidFill>
                            <a:srgbClr val="000000"/>
                          </a:solidFill>
                          <a:effectLst/>
                          <a:latin typeface="Arial" panose="020B0604020202020204" pitchFamily="34" charset="0"/>
                          <a:cs typeface="Arial" panose="020B0604020202020204" pitchFamily="34" charset="0"/>
                        </a:rPr>
                        <a:t> </a:t>
                      </a:r>
                      <a:endParaRPr lang="ru-RU" sz="800" b="0" i="0" u="none" strike="noStrike">
                        <a:solidFill>
                          <a:srgbClr val="000000"/>
                        </a:solidFill>
                        <a:effectLst/>
                        <a:latin typeface="Arial" panose="020B0604020202020204" pitchFamily="34" charset="0"/>
                      </a:endParaRPr>
                    </a:p>
                  </a:txBody>
                  <a:tcPr marL="9525" marR="9525" marT="9525" marB="0" anchor="ctr"/>
                </a:tc>
                <a:tc>
                  <a:txBody>
                    <a:bodyPr/>
                    <a:lstStyle/>
                    <a:p>
                      <a:pPr algn="r" fontAlgn="ctr"/>
                      <a:r>
                        <a:rPr lang="ru-RU" sz="800" b="0" i="0" u="none" strike="noStrike">
                          <a:solidFill>
                            <a:srgbClr val="000000"/>
                          </a:solidFill>
                          <a:effectLst/>
                          <a:latin typeface="Arial" panose="020B0604020202020204" pitchFamily="34" charset="0"/>
                          <a:cs typeface="Arial" panose="020B0604020202020204" pitchFamily="34" charset="0"/>
                        </a:rPr>
                        <a:t> </a:t>
                      </a:r>
                      <a:endParaRPr lang="ru-RU" sz="800" b="0" i="0" u="none" strike="noStrike">
                        <a:solidFill>
                          <a:srgbClr val="000000"/>
                        </a:solidFill>
                        <a:effectLst/>
                        <a:latin typeface="Arial" panose="020B0604020202020204" pitchFamily="34" charset="0"/>
                      </a:endParaRPr>
                    </a:p>
                  </a:txBody>
                  <a:tcPr marL="9525" marR="9525" marT="9525" marB="0" anchor="ctr"/>
                </a:tc>
                <a:tc>
                  <a:txBody>
                    <a:bodyPr/>
                    <a:lstStyle/>
                    <a:p>
                      <a:pPr algn="r" fontAlgn="ctr"/>
                      <a:r>
                        <a:rPr lang="ru-RU" sz="800" b="0" i="0" u="none" strike="noStrike">
                          <a:solidFill>
                            <a:srgbClr val="000000"/>
                          </a:solidFill>
                          <a:effectLst/>
                          <a:latin typeface="Arial" panose="020B0604020202020204" pitchFamily="34" charset="0"/>
                          <a:cs typeface="Arial" panose="020B0604020202020204" pitchFamily="34" charset="0"/>
                        </a:rPr>
                        <a:t> </a:t>
                      </a:r>
                      <a:endParaRPr lang="ru-RU" sz="800" b="0" i="0" u="none" strike="noStrike">
                        <a:solidFill>
                          <a:srgbClr val="000000"/>
                        </a:solidFill>
                        <a:effectLst/>
                        <a:latin typeface="Arial" panose="020B0604020202020204" pitchFamily="34" charset="0"/>
                      </a:endParaRPr>
                    </a:p>
                  </a:txBody>
                  <a:tcPr marL="9525" marR="9525" marT="9525" marB="0" anchor="ctr"/>
                </a:tc>
                <a:tc>
                  <a:txBody>
                    <a:bodyPr/>
                    <a:lstStyle/>
                    <a:p>
                      <a:pPr algn="r" fontAlgn="ctr"/>
                      <a:r>
                        <a:rPr lang="ru-RU" sz="800" b="0" i="0" u="none" strike="noStrike" dirty="0">
                          <a:solidFill>
                            <a:srgbClr val="000000"/>
                          </a:solidFill>
                          <a:effectLst/>
                          <a:latin typeface="Arial" panose="020B0604020202020204" pitchFamily="34" charset="0"/>
                          <a:cs typeface="Arial" panose="020B0604020202020204" pitchFamily="34" charset="0"/>
                        </a:rPr>
                        <a:t> </a:t>
                      </a:r>
                      <a:endParaRPr lang="ru-RU" sz="800" b="0" i="0" u="none" strike="noStrike" dirty="0">
                        <a:solidFill>
                          <a:srgbClr val="000000"/>
                        </a:solidFill>
                        <a:effectLst/>
                        <a:latin typeface="Arial" panose="020B0604020202020204" pitchFamily="34" charset="0"/>
                      </a:endParaRPr>
                    </a:p>
                  </a:txBody>
                  <a:tcPr marL="9525" marR="9525" marT="9525" marB="0" anchor="ctr"/>
                </a:tc>
                <a:extLst>
                  <a:ext uri="{0D108BD9-81ED-4DB2-BD59-A6C34878D82A}">
                    <a16:rowId xmlns:a16="http://schemas.microsoft.com/office/drawing/2014/main" val="1943004315"/>
                  </a:ext>
                </a:extLst>
              </a:tr>
              <a:tr h="251351">
                <a:tc>
                  <a:txBody>
                    <a:bodyPr/>
                    <a:lstStyle/>
                    <a:p>
                      <a:pPr algn="l" fontAlgn="ctr"/>
                      <a:r>
                        <a:rPr lang="ru-RU" sz="800" b="0" i="0" u="none" strike="noStrike">
                          <a:solidFill>
                            <a:srgbClr val="000000"/>
                          </a:solidFill>
                          <a:effectLst/>
                          <a:latin typeface="Arial" panose="020B0604020202020204" pitchFamily="34" charset="0"/>
                          <a:cs typeface="Arial" panose="020B0604020202020204" pitchFamily="34" charset="0"/>
                        </a:rPr>
                        <a:t> Количество дошкольных образовательных муниципальных организаций, реализующих образовательные программы дошкольного образования</a:t>
                      </a:r>
                      <a:endParaRPr lang="ru-RU" sz="800" b="0" i="0" u="none" strike="noStrike">
                        <a:solidFill>
                          <a:srgbClr val="000000"/>
                        </a:solidFill>
                        <a:effectLst/>
                        <a:latin typeface="Arial" panose="020B0604020202020204" pitchFamily="34" charset="0"/>
                      </a:endParaRPr>
                    </a:p>
                  </a:txBody>
                  <a:tcPr marL="9525" marR="9525" marT="9525" marB="0" anchor="ctr"/>
                </a:tc>
                <a:tc>
                  <a:txBody>
                    <a:bodyPr/>
                    <a:lstStyle/>
                    <a:p>
                      <a:pPr algn="ctr" fontAlgn="ctr"/>
                      <a:r>
                        <a:rPr lang="ru-RU" sz="800" b="0" i="0" u="none" strike="noStrike">
                          <a:solidFill>
                            <a:srgbClr val="000000"/>
                          </a:solidFill>
                          <a:effectLst/>
                          <a:latin typeface="Arial" panose="020B0604020202020204" pitchFamily="34" charset="0"/>
                          <a:cs typeface="Arial" panose="020B0604020202020204" pitchFamily="34" charset="0"/>
                        </a:rPr>
                        <a:t>единица</a:t>
                      </a:r>
                      <a:endParaRPr lang="ru-RU" sz="800" b="0" i="0" u="none" strike="noStrike">
                        <a:solidFill>
                          <a:srgbClr val="000000"/>
                        </a:solidFill>
                        <a:effectLst/>
                        <a:latin typeface="Arial" panose="020B0604020202020204" pitchFamily="34" charset="0"/>
                      </a:endParaRPr>
                    </a:p>
                  </a:txBody>
                  <a:tcPr marL="9525" marR="9525" marT="9525" marB="0" anchor="ctr"/>
                </a:tc>
                <a:tc>
                  <a:txBody>
                    <a:bodyPr/>
                    <a:lstStyle/>
                    <a:p>
                      <a:pPr algn="r" fontAlgn="ctr"/>
                      <a:r>
                        <a:rPr lang="ru-RU" sz="800" b="0" i="0" u="none" strike="noStrike">
                          <a:solidFill>
                            <a:srgbClr val="000000"/>
                          </a:solidFill>
                          <a:effectLst/>
                          <a:latin typeface="Arial" panose="020B0604020202020204" pitchFamily="34" charset="0"/>
                          <a:cs typeface="Arial" panose="020B0604020202020204" pitchFamily="34" charset="0"/>
                        </a:rPr>
                        <a:t>24</a:t>
                      </a:r>
                      <a:endParaRPr lang="ru-RU" sz="800" b="0" i="0" u="none" strike="noStrike">
                        <a:solidFill>
                          <a:srgbClr val="000000"/>
                        </a:solidFill>
                        <a:effectLst/>
                        <a:latin typeface="Arial" panose="020B0604020202020204" pitchFamily="34" charset="0"/>
                      </a:endParaRPr>
                    </a:p>
                  </a:txBody>
                  <a:tcPr marL="9525" marR="9525" marT="9525" marB="0" anchor="ctr"/>
                </a:tc>
                <a:tc>
                  <a:txBody>
                    <a:bodyPr/>
                    <a:lstStyle/>
                    <a:p>
                      <a:pPr algn="r" fontAlgn="ctr"/>
                      <a:r>
                        <a:rPr lang="ru-RU" sz="800" b="0" i="0" u="none" strike="noStrike">
                          <a:solidFill>
                            <a:srgbClr val="000000"/>
                          </a:solidFill>
                          <a:effectLst/>
                          <a:latin typeface="Arial" panose="020B0604020202020204" pitchFamily="34" charset="0"/>
                          <a:cs typeface="Arial" panose="020B0604020202020204" pitchFamily="34" charset="0"/>
                        </a:rPr>
                        <a:t>19</a:t>
                      </a:r>
                      <a:endParaRPr lang="ru-RU" sz="800" b="0" i="0" u="none" strike="noStrike">
                        <a:solidFill>
                          <a:srgbClr val="000000"/>
                        </a:solidFill>
                        <a:effectLst/>
                        <a:latin typeface="Arial" panose="020B0604020202020204" pitchFamily="34" charset="0"/>
                      </a:endParaRPr>
                    </a:p>
                  </a:txBody>
                  <a:tcPr marL="9525" marR="9525" marT="9525" marB="0" anchor="ctr"/>
                </a:tc>
                <a:tc>
                  <a:txBody>
                    <a:bodyPr/>
                    <a:lstStyle/>
                    <a:p>
                      <a:pPr algn="r" fontAlgn="ctr"/>
                      <a:r>
                        <a:rPr lang="ru-RU" sz="800" b="0" i="0" u="none" strike="noStrike">
                          <a:solidFill>
                            <a:srgbClr val="000000"/>
                          </a:solidFill>
                          <a:effectLst/>
                          <a:latin typeface="Arial" panose="020B0604020202020204" pitchFamily="34" charset="0"/>
                          <a:cs typeface="Arial" panose="020B0604020202020204" pitchFamily="34" charset="0"/>
                        </a:rPr>
                        <a:t>11</a:t>
                      </a:r>
                      <a:endParaRPr lang="ru-RU" sz="800" b="0" i="0" u="none" strike="noStrike">
                        <a:solidFill>
                          <a:srgbClr val="000000"/>
                        </a:solidFill>
                        <a:effectLst/>
                        <a:latin typeface="Arial" panose="020B0604020202020204" pitchFamily="34" charset="0"/>
                      </a:endParaRPr>
                    </a:p>
                  </a:txBody>
                  <a:tcPr marL="9525" marR="9525" marT="9525" marB="0" anchor="ctr"/>
                </a:tc>
                <a:tc>
                  <a:txBody>
                    <a:bodyPr/>
                    <a:lstStyle/>
                    <a:p>
                      <a:pPr algn="r" fontAlgn="ctr"/>
                      <a:r>
                        <a:rPr lang="ru-RU" sz="800" b="0" i="0" u="none" strike="noStrike">
                          <a:solidFill>
                            <a:srgbClr val="000000"/>
                          </a:solidFill>
                          <a:effectLst/>
                          <a:latin typeface="Arial" panose="020B0604020202020204" pitchFamily="34" charset="0"/>
                          <a:cs typeface="Arial" panose="020B0604020202020204" pitchFamily="34" charset="0"/>
                        </a:rPr>
                        <a:t>11</a:t>
                      </a:r>
                      <a:endParaRPr lang="ru-RU" sz="800" b="0" i="0" u="none" strike="noStrike">
                        <a:solidFill>
                          <a:srgbClr val="000000"/>
                        </a:solidFill>
                        <a:effectLst/>
                        <a:latin typeface="Arial" panose="020B0604020202020204" pitchFamily="34" charset="0"/>
                      </a:endParaRPr>
                    </a:p>
                  </a:txBody>
                  <a:tcPr marL="9525" marR="9525" marT="9525" marB="0" anchor="ctr"/>
                </a:tc>
                <a:tc>
                  <a:txBody>
                    <a:bodyPr/>
                    <a:lstStyle/>
                    <a:p>
                      <a:pPr algn="r" fontAlgn="ctr"/>
                      <a:r>
                        <a:rPr lang="ru-RU" sz="800" b="0" i="0" u="none" strike="noStrike">
                          <a:solidFill>
                            <a:srgbClr val="000000"/>
                          </a:solidFill>
                          <a:effectLst/>
                          <a:latin typeface="Arial" panose="020B0604020202020204" pitchFamily="34" charset="0"/>
                          <a:cs typeface="Arial" panose="020B0604020202020204" pitchFamily="34" charset="0"/>
                        </a:rPr>
                        <a:t>11</a:t>
                      </a:r>
                      <a:endParaRPr lang="ru-RU" sz="800" b="0" i="0" u="none" strike="noStrike">
                        <a:solidFill>
                          <a:srgbClr val="000000"/>
                        </a:solidFill>
                        <a:effectLst/>
                        <a:latin typeface="Arial" panose="020B0604020202020204" pitchFamily="34" charset="0"/>
                      </a:endParaRPr>
                    </a:p>
                  </a:txBody>
                  <a:tcPr marL="9525" marR="9525" marT="9525" marB="0" anchor="ctr"/>
                </a:tc>
                <a:tc>
                  <a:txBody>
                    <a:bodyPr/>
                    <a:lstStyle/>
                    <a:p>
                      <a:pPr algn="r" fontAlgn="ctr"/>
                      <a:r>
                        <a:rPr lang="ru-RU" sz="800" b="0" i="0" u="none" strike="noStrike">
                          <a:solidFill>
                            <a:srgbClr val="000000"/>
                          </a:solidFill>
                          <a:effectLst/>
                          <a:latin typeface="Arial" panose="020B0604020202020204" pitchFamily="34" charset="0"/>
                          <a:cs typeface="Arial" panose="020B0604020202020204" pitchFamily="34" charset="0"/>
                        </a:rPr>
                        <a:t>11</a:t>
                      </a:r>
                      <a:endParaRPr lang="ru-RU" sz="800" b="0" i="0" u="none" strike="noStrike">
                        <a:solidFill>
                          <a:srgbClr val="000000"/>
                        </a:solidFill>
                        <a:effectLst/>
                        <a:latin typeface="Arial" panose="020B0604020202020204" pitchFamily="34" charset="0"/>
                      </a:endParaRPr>
                    </a:p>
                  </a:txBody>
                  <a:tcPr marL="9525" marR="9525" marT="9525" marB="0" anchor="ctr"/>
                </a:tc>
                <a:tc>
                  <a:txBody>
                    <a:bodyPr/>
                    <a:lstStyle/>
                    <a:p>
                      <a:pPr algn="r" fontAlgn="ctr"/>
                      <a:r>
                        <a:rPr lang="ru-RU" sz="800" b="0" i="0" u="none" strike="noStrike">
                          <a:solidFill>
                            <a:srgbClr val="000000"/>
                          </a:solidFill>
                          <a:effectLst/>
                          <a:latin typeface="Arial" panose="020B0604020202020204" pitchFamily="34" charset="0"/>
                          <a:cs typeface="Arial" panose="020B0604020202020204" pitchFamily="34" charset="0"/>
                        </a:rPr>
                        <a:t>11</a:t>
                      </a:r>
                      <a:endParaRPr lang="ru-RU" sz="800" b="0" i="0" u="none" strike="noStrike">
                        <a:solidFill>
                          <a:srgbClr val="000000"/>
                        </a:solidFill>
                        <a:effectLst/>
                        <a:latin typeface="Arial" panose="020B0604020202020204" pitchFamily="34" charset="0"/>
                      </a:endParaRPr>
                    </a:p>
                  </a:txBody>
                  <a:tcPr marL="9525" marR="9525" marT="9525" marB="0" anchor="ctr"/>
                </a:tc>
                <a:tc>
                  <a:txBody>
                    <a:bodyPr/>
                    <a:lstStyle/>
                    <a:p>
                      <a:pPr algn="r" fontAlgn="ctr"/>
                      <a:r>
                        <a:rPr lang="ru-RU" sz="800" b="0" i="0" u="none" strike="noStrike">
                          <a:solidFill>
                            <a:srgbClr val="000000"/>
                          </a:solidFill>
                          <a:effectLst/>
                          <a:latin typeface="Arial" panose="020B0604020202020204" pitchFamily="34" charset="0"/>
                          <a:cs typeface="Arial" panose="020B0604020202020204" pitchFamily="34" charset="0"/>
                        </a:rPr>
                        <a:t>11</a:t>
                      </a:r>
                      <a:endParaRPr lang="ru-RU" sz="800" b="0" i="0" u="none" strike="noStrike">
                        <a:solidFill>
                          <a:srgbClr val="000000"/>
                        </a:solidFill>
                        <a:effectLst/>
                        <a:latin typeface="Arial" panose="020B0604020202020204" pitchFamily="34" charset="0"/>
                      </a:endParaRPr>
                    </a:p>
                  </a:txBody>
                  <a:tcPr marL="9525" marR="9525" marT="9525" marB="0" anchor="ctr"/>
                </a:tc>
                <a:tc>
                  <a:txBody>
                    <a:bodyPr/>
                    <a:lstStyle/>
                    <a:p>
                      <a:pPr algn="r" fontAlgn="ctr"/>
                      <a:r>
                        <a:rPr lang="ru-RU" sz="800" b="0" i="0" u="none" strike="noStrike">
                          <a:solidFill>
                            <a:srgbClr val="000000"/>
                          </a:solidFill>
                          <a:effectLst/>
                          <a:latin typeface="Arial" panose="020B0604020202020204" pitchFamily="34" charset="0"/>
                          <a:cs typeface="Arial" panose="020B0604020202020204" pitchFamily="34" charset="0"/>
                        </a:rPr>
                        <a:t>11</a:t>
                      </a:r>
                      <a:endParaRPr lang="ru-RU" sz="800" b="0" i="0" u="none" strike="noStrike">
                        <a:solidFill>
                          <a:srgbClr val="000000"/>
                        </a:solidFill>
                        <a:effectLst/>
                        <a:latin typeface="Arial" panose="020B0604020202020204" pitchFamily="34" charset="0"/>
                      </a:endParaRPr>
                    </a:p>
                  </a:txBody>
                  <a:tcPr marL="9525" marR="9525" marT="9525" marB="0" anchor="ctr"/>
                </a:tc>
                <a:extLst>
                  <a:ext uri="{0D108BD9-81ED-4DB2-BD59-A6C34878D82A}">
                    <a16:rowId xmlns:a16="http://schemas.microsoft.com/office/drawing/2014/main" val="1326897742"/>
                  </a:ext>
                </a:extLst>
              </a:tr>
              <a:tr h="318135">
                <a:tc>
                  <a:txBody>
                    <a:bodyPr/>
                    <a:lstStyle/>
                    <a:p>
                      <a:pPr algn="l" fontAlgn="ctr"/>
                      <a:r>
                        <a:rPr lang="ru-RU" sz="800" b="0" i="0" u="none" strike="noStrike" dirty="0">
                          <a:solidFill>
                            <a:srgbClr val="000000"/>
                          </a:solidFill>
                          <a:effectLst/>
                          <a:latin typeface="Arial" panose="020B0604020202020204" pitchFamily="34" charset="0"/>
                          <a:cs typeface="Arial" panose="020B0604020202020204" pitchFamily="34" charset="0"/>
                        </a:rPr>
                        <a:t>Число мест в дошкольных муниципальных образовательных организациях</a:t>
                      </a:r>
                      <a:endParaRPr lang="ru-RU" sz="800" b="0" i="0" u="none" strike="noStrike" dirty="0">
                        <a:solidFill>
                          <a:srgbClr val="000000"/>
                        </a:solidFill>
                        <a:effectLst/>
                        <a:latin typeface="Arial" panose="020B0604020202020204" pitchFamily="34" charset="0"/>
                      </a:endParaRPr>
                    </a:p>
                  </a:txBody>
                  <a:tcPr marL="9525" marR="9525" marT="9525" marB="0" anchor="ctr"/>
                </a:tc>
                <a:tc>
                  <a:txBody>
                    <a:bodyPr/>
                    <a:lstStyle/>
                    <a:p>
                      <a:pPr algn="ctr" fontAlgn="ctr"/>
                      <a:r>
                        <a:rPr lang="ru-RU" sz="800" b="0" i="0" u="none" strike="noStrike">
                          <a:solidFill>
                            <a:srgbClr val="000000"/>
                          </a:solidFill>
                          <a:effectLst/>
                          <a:latin typeface="Arial" panose="020B0604020202020204" pitchFamily="34" charset="0"/>
                          <a:cs typeface="Arial" panose="020B0604020202020204" pitchFamily="34" charset="0"/>
                        </a:rPr>
                        <a:t>единица</a:t>
                      </a:r>
                      <a:endParaRPr lang="ru-RU" sz="800" b="0" i="0" u="none" strike="noStrike">
                        <a:solidFill>
                          <a:srgbClr val="000000"/>
                        </a:solidFill>
                        <a:effectLst/>
                        <a:latin typeface="Arial" panose="020B0604020202020204" pitchFamily="34" charset="0"/>
                      </a:endParaRPr>
                    </a:p>
                  </a:txBody>
                  <a:tcPr marL="9525" marR="9525" marT="9525" marB="0" anchor="ctr"/>
                </a:tc>
                <a:tc>
                  <a:txBody>
                    <a:bodyPr/>
                    <a:lstStyle/>
                    <a:p>
                      <a:pPr algn="r" fontAlgn="ctr"/>
                      <a:r>
                        <a:rPr lang="ru-RU" sz="800" b="0" i="0" u="none" strike="noStrike">
                          <a:solidFill>
                            <a:srgbClr val="000000"/>
                          </a:solidFill>
                          <a:effectLst/>
                          <a:latin typeface="Arial" panose="020B0604020202020204" pitchFamily="34" charset="0"/>
                          <a:cs typeface="Arial" panose="020B0604020202020204" pitchFamily="34" charset="0"/>
                        </a:rPr>
                        <a:t>7 018</a:t>
                      </a:r>
                      <a:endParaRPr lang="ru-RU" sz="800" b="0" i="0" u="none" strike="noStrike">
                        <a:solidFill>
                          <a:srgbClr val="000000"/>
                        </a:solidFill>
                        <a:effectLst/>
                        <a:latin typeface="Arial" panose="020B0604020202020204" pitchFamily="34" charset="0"/>
                      </a:endParaRPr>
                    </a:p>
                  </a:txBody>
                  <a:tcPr marL="9525" marR="9525" marT="9525" marB="0" anchor="ctr"/>
                </a:tc>
                <a:tc>
                  <a:txBody>
                    <a:bodyPr/>
                    <a:lstStyle/>
                    <a:p>
                      <a:pPr algn="r" fontAlgn="ctr"/>
                      <a:r>
                        <a:rPr lang="ru-RU" sz="800" b="0" i="0" u="none" strike="noStrike">
                          <a:solidFill>
                            <a:srgbClr val="000000"/>
                          </a:solidFill>
                          <a:effectLst/>
                          <a:latin typeface="Arial" panose="020B0604020202020204" pitchFamily="34" charset="0"/>
                          <a:cs typeface="Arial" panose="020B0604020202020204" pitchFamily="34" charset="0"/>
                        </a:rPr>
                        <a:t>7 653</a:t>
                      </a:r>
                      <a:endParaRPr lang="ru-RU" sz="800" b="0" i="0" u="none" strike="noStrike">
                        <a:solidFill>
                          <a:srgbClr val="000000"/>
                        </a:solidFill>
                        <a:effectLst/>
                        <a:latin typeface="Arial" panose="020B0604020202020204" pitchFamily="34" charset="0"/>
                      </a:endParaRPr>
                    </a:p>
                  </a:txBody>
                  <a:tcPr marL="9525" marR="9525" marT="9525" marB="0" anchor="ctr"/>
                </a:tc>
                <a:tc>
                  <a:txBody>
                    <a:bodyPr/>
                    <a:lstStyle/>
                    <a:p>
                      <a:pPr algn="r" fontAlgn="ctr"/>
                      <a:r>
                        <a:rPr lang="ru-RU" sz="800" b="0" i="0" u="none" strike="noStrike">
                          <a:solidFill>
                            <a:srgbClr val="000000"/>
                          </a:solidFill>
                          <a:effectLst/>
                          <a:latin typeface="Arial" panose="020B0604020202020204" pitchFamily="34" charset="0"/>
                          <a:cs typeface="Arial" panose="020B0604020202020204" pitchFamily="34" charset="0"/>
                        </a:rPr>
                        <a:t>7 805</a:t>
                      </a:r>
                      <a:endParaRPr lang="ru-RU" sz="800" b="0" i="0" u="none" strike="noStrike">
                        <a:solidFill>
                          <a:srgbClr val="000000"/>
                        </a:solidFill>
                        <a:effectLst/>
                        <a:latin typeface="Arial" panose="020B0604020202020204" pitchFamily="34" charset="0"/>
                      </a:endParaRPr>
                    </a:p>
                  </a:txBody>
                  <a:tcPr marL="9525" marR="9525" marT="9525" marB="0" anchor="ctr"/>
                </a:tc>
                <a:tc>
                  <a:txBody>
                    <a:bodyPr/>
                    <a:lstStyle/>
                    <a:p>
                      <a:pPr algn="r" fontAlgn="ctr"/>
                      <a:r>
                        <a:rPr lang="ru-RU" sz="800" b="0" i="0" u="none" strike="noStrike">
                          <a:solidFill>
                            <a:srgbClr val="000000"/>
                          </a:solidFill>
                          <a:effectLst/>
                          <a:latin typeface="Arial" panose="020B0604020202020204" pitchFamily="34" charset="0"/>
                          <a:cs typeface="Arial" panose="020B0604020202020204" pitchFamily="34" charset="0"/>
                        </a:rPr>
                        <a:t>8 095</a:t>
                      </a:r>
                      <a:endParaRPr lang="ru-RU" sz="800" b="0" i="0" u="none" strike="noStrike">
                        <a:solidFill>
                          <a:srgbClr val="000000"/>
                        </a:solidFill>
                        <a:effectLst/>
                        <a:latin typeface="Arial" panose="020B0604020202020204" pitchFamily="34" charset="0"/>
                      </a:endParaRPr>
                    </a:p>
                  </a:txBody>
                  <a:tcPr marL="9525" marR="9525" marT="9525" marB="0" anchor="ctr"/>
                </a:tc>
                <a:tc>
                  <a:txBody>
                    <a:bodyPr/>
                    <a:lstStyle/>
                    <a:p>
                      <a:pPr algn="r" fontAlgn="ctr"/>
                      <a:r>
                        <a:rPr lang="ru-RU" sz="800" b="0" i="0" u="none" strike="noStrike">
                          <a:solidFill>
                            <a:srgbClr val="000000"/>
                          </a:solidFill>
                          <a:effectLst/>
                          <a:latin typeface="Arial" panose="020B0604020202020204" pitchFamily="34" charset="0"/>
                          <a:cs typeface="Arial" panose="020B0604020202020204" pitchFamily="34" charset="0"/>
                        </a:rPr>
                        <a:t>8 095</a:t>
                      </a:r>
                      <a:endParaRPr lang="ru-RU" sz="800" b="0" i="0" u="none" strike="noStrike">
                        <a:solidFill>
                          <a:srgbClr val="000000"/>
                        </a:solidFill>
                        <a:effectLst/>
                        <a:latin typeface="Arial" panose="020B0604020202020204" pitchFamily="34" charset="0"/>
                      </a:endParaRPr>
                    </a:p>
                  </a:txBody>
                  <a:tcPr marL="9525" marR="9525" marT="9525" marB="0" anchor="ctr"/>
                </a:tc>
                <a:tc>
                  <a:txBody>
                    <a:bodyPr/>
                    <a:lstStyle/>
                    <a:p>
                      <a:pPr algn="r" fontAlgn="ctr"/>
                      <a:r>
                        <a:rPr lang="ru-RU" sz="800" b="0" i="0" u="none" strike="noStrike">
                          <a:solidFill>
                            <a:srgbClr val="000000"/>
                          </a:solidFill>
                          <a:effectLst/>
                          <a:latin typeface="Arial" panose="020B0604020202020204" pitchFamily="34" charset="0"/>
                          <a:cs typeface="Arial" panose="020B0604020202020204" pitchFamily="34" charset="0"/>
                        </a:rPr>
                        <a:t>8 340</a:t>
                      </a:r>
                      <a:endParaRPr lang="ru-RU" sz="800" b="0" i="0" u="none" strike="noStrike">
                        <a:solidFill>
                          <a:srgbClr val="000000"/>
                        </a:solidFill>
                        <a:effectLst/>
                        <a:latin typeface="Arial" panose="020B0604020202020204" pitchFamily="34" charset="0"/>
                      </a:endParaRPr>
                    </a:p>
                  </a:txBody>
                  <a:tcPr marL="9525" marR="9525" marT="9525" marB="0" anchor="ctr"/>
                </a:tc>
                <a:tc>
                  <a:txBody>
                    <a:bodyPr/>
                    <a:lstStyle/>
                    <a:p>
                      <a:pPr algn="r" fontAlgn="ctr"/>
                      <a:r>
                        <a:rPr lang="ru-RU" sz="800" b="0" i="0" u="none" strike="noStrike">
                          <a:solidFill>
                            <a:srgbClr val="000000"/>
                          </a:solidFill>
                          <a:effectLst/>
                          <a:latin typeface="Arial" panose="020B0604020202020204" pitchFamily="34" charset="0"/>
                          <a:cs typeface="Arial" panose="020B0604020202020204" pitchFamily="34" charset="0"/>
                        </a:rPr>
                        <a:t>8 340</a:t>
                      </a:r>
                      <a:endParaRPr lang="ru-RU" sz="800" b="0" i="0" u="none" strike="noStrike">
                        <a:solidFill>
                          <a:srgbClr val="000000"/>
                        </a:solidFill>
                        <a:effectLst/>
                        <a:latin typeface="Arial" panose="020B0604020202020204" pitchFamily="34" charset="0"/>
                      </a:endParaRPr>
                    </a:p>
                  </a:txBody>
                  <a:tcPr marL="9525" marR="9525" marT="9525" marB="0" anchor="ctr"/>
                </a:tc>
                <a:tc>
                  <a:txBody>
                    <a:bodyPr/>
                    <a:lstStyle/>
                    <a:p>
                      <a:pPr algn="r" fontAlgn="ctr"/>
                      <a:r>
                        <a:rPr lang="ru-RU" sz="800" b="0" i="0" u="none" strike="noStrike">
                          <a:solidFill>
                            <a:srgbClr val="000000"/>
                          </a:solidFill>
                          <a:effectLst/>
                          <a:latin typeface="Arial" panose="020B0604020202020204" pitchFamily="34" charset="0"/>
                          <a:cs typeface="Arial" panose="020B0604020202020204" pitchFamily="34" charset="0"/>
                        </a:rPr>
                        <a:t>8 565</a:t>
                      </a:r>
                      <a:endParaRPr lang="ru-RU" sz="800" b="0" i="0" u="none" strike="noStrike">
                        <a:solidFill>
                          <a:srgbClr val="000000"/>
                        </a:solidFill>
                        <a:effectLst/>
                        <a:latin typeface="Arial" panose="020B0604020202020204" pitchFamily="34" charset="0"/>
                      </a:endParaRPr>
                    </a:p>
                  </a:txBody>
                  <a:tcPr marL="9525" marR="9525" marT="9525" marB="0" anchor="ctr"/>
                </a:tc>
                <a:tc>
                  <a:txBody>
                    <a:bodyPr/>
                    <a:lstStyle/>
                    <a:p>
                      <a:pPr algn="r" fontAlgn="ctr"/>
                      <a:r>
                        <a:rPr lang="ru-RU" sz="800" b="0" i="0" u="none" strike="noStrike">
                          <a:solidFill>
                            <a:srgbClr val="000000"/>
                          </a:solidFill>
                          <a:effectLst/>
                          <a:latin typeface="Arial" panose="020B0604020202020204" pitchFamily="34" charset="0"/>
                          <a:cs typeface="Arial" panose="020B0604020202020204" pitchFamily="34" charset="0"/>
                        </a:rPr>
                        <a:t>8 565</a:t>
                      </a:r>
                      <a:endParaRPr lang="ru-RU" sz="800" b="0" i="0" u="none" strike="noStrike">
                        <a:solidFill>
                          <a:srgbClr val="000000"/>
                        </a:solidFill>
                        <a:effectLst/>
                        <a:latin typeface="Arial" panose="020B0604020202020204" pitchFamily="34" charset="0"/>
                      </a:endParaRPr>
                    </a:p>
                  </a:txBody>
                  <a:tcPr marL="9525" marR="9525" marT="9525" marB="0" anchor="ctr"/>
                </a:tc>
                <a:extLst>
                  <a:ext uri="{0D108BD9-81ED-4DB2-BD59-A6C34878D82A}">
                    <a16:rowId xmlns:a16="http://schemas.microsoft.com/office/drawing/2014/main" val="3815124970"/>
                  </a:ext>
                </a:extLst>
              </a:tr>
              <a:tr h="171469">
                <a:tc>
                  <a:txBody>
                    <a:bodyPr/>
                    <a:lstStyle/>
                    <a:p>
                      <a:pPr algn="l" fontAlgn="ctr"/>
                      <a:r>
                        <a:rPr lang="ru-RU" sz="800" b="0" i="0" u="none" strike="noStrike">
                          <a:solidFill>
                            <a:srgbClr val="000000"/>
                          </a:solidFill>
                          <a:effectLst/>
                          <a:latin typeface="Arial" panose="020B0604020202020204" pitchFamily="34" charset="0"/>
                          <a:cs typeface="Arial" panose="020B0604020202020204" pitchFamily="34" charset="0"/>
                        </a:rPr>
                        <a:t>Общее образование:</a:t>
                      </a:r>
                      <a:endParaRPr lang="ru-RU" sz="800" b="0" i="0" u="none" strike="noStrike">
                        <a:solidFill>
                          <a:srgbClr val="000000"/>
                        </a:solidFill>
                        <a:effectLst/>
                        <a:latin typeface="Arial" panose="020B0604020202020204" pitchFamily="34" charset="0"/>
                      </a:endParaRPr>
                    </a:p>
                  </a:txBody>
                  <a:tcPr marL="9525" marR="9525" marT="9525" marB="0" anchor="ctr"/>
                </a:tc>
                <a:tc>
                  <a:txBody>
                    <a:bodyPr/>
                    <a:lstStyle/>
                    <a:p>
                      <a:pPr algn="ctr" fontAlgn="ctr"/>
                      <a:r>
                        <a:rPr lang="ru-RU" sz="800" b="0" i="0" u="none" strike="noStrike">
                          <a:solidFill>
                            <a:srgbClr val="000000"/>
                          </a:solidFill>
                          <a:effectLst/>
                          <a:latin typeface="Arial" panose="020B0604020202020204" pitchFamily="34" charset="0"/>
                          <a:cs typeface="Arial" panose="020B0604020202020204" pitchFamily="34" charset="0"/>
                        </a:rPr>
                        <a:t> </a:t>
                      </a:r>
                      <a:endParaRPr lang="ru-RU" sz="800" b="0" i="0" u="none" strike="noStrike">
                        <a:solidFill>
                          <a:srgbClr val="000000"/>
                        </a:solidFill>
                        <a:effectLst/>
                        <a:latin typeface="Arial" panose="020B0604020202020204" pitchFamily="34" charset="0"/>
                      </a:endParaRPr>
                    </a:p>
                  </a:txBody>
                  <a:tcPr marL="9525" marR="9525" marT="9525" marB="0" anchor="ctr"/>
                </a:tc>
                <a:tc>
                  <a:txBody>
                    <a:bodyPr/>
                    <a:lstStyle/>
                    <a:p>
                      <a:pPr algn="r" fontAlgn="ctr"/>
                      <a:r>
                        <a:rPr lang="ru-RU" sz="800" b="0" i="0" u="none" strike="noStrike">
                          <a:solidFill>
                            <a:srgbClr val="000000"/>
                          </a:solidFill>
                          <a:effectLst/>
                          <a:latin typeface="Arial" panose="020B0604020202020204" pitchFamily="34" charset="0"/>
                          <a:cs typeface="Arial" panose="020B0604020202020204" pitchFamily="34" charset="0"/>
                        </a:rPr>
                        <a:t> </a:t>
                      </a:r>
                      <a:endParaRPr lang="ru-RU" sz="800" b="0" i="0" u="none" strike="noStrike">
                        <a:solidFill>
                          <a:srgbClr val="000000"/>
                        </a:solidFill>
                        <a:effectLst/>
                        <a:latin typeface="Arial" panose="020B0604020202020204" pitchFamily="34" charset="0"/>
                      </a:endParaRPr>
                    </a:p>
                  </a:txBody>
                  <a:tcPr marL="9525" marR="9525" marT="9525" marB="0" anchor="ctr"/>
                </a:tc>
                <a:tc>
                  <a:txBody>
                    <a:bodyPr/>
                    <a:lstStyle/>
                    <a:p>
                      <a:pPr algn="r" fontAlgn="ctr"/>
                      <a:r>
                        <a:rPr lang="ru-RU" sz="800" b="0" i="0" u="none" strike="noStrike">
                          <a:solidFill>
                            <a:srgbClr val="000000"/>
                          </a:solidFill>
                          <a:effectLst/>
                          <a:latin typeface="Arial" panose="020B0604020202020204" pitchFamily="34" charset="0"/>
                          <a:cs typeface="Arial" panose="020B0604020202020204" pitchFamily="34" charset="0"/>
                        </a:rPr>
                        <a:t> </a:t>
                      </a:r>
                      <a:endParaRPr lang="ru-RU" sz="800" b="0" i="0" u="none" strike="noStrike">
                        <a:solidFill>
                          <a:srgbClr val="000000"/>
                        </a:solidFill>
                        <a:effectLst/>
                        <a:latin typeface="Arial" panose="020B0604020202020204" pitchFamily="34" charset="0"/>
                      </a:endParaRPr>
                    </a:p>
                  </a:txBody>
                  <a:tcPr marL="9525" marR="9525" marT="9525" marB="0" anchor="ctr"/>
                </a:tc>
                <a:tc>
                  <a:txBody>
                    <a:bodyPr/>
                    <a:lstStyle/>
                    <a:p>
                      <a:pPr algn="r" fontAlgn="ctr"/>
                      <a:r>
                        <a:rPr lang="ru-RU" sz="800" b="0" i="0" u="none" strike="noStrike">
                          <a:solidFill>
                            <a:srgbClr val="000000"/>
                          </a:solidFill>
                          <a:effectLst/>
                          <a:latin typeface="Arial" panose="020B0604020202020204" pitchFamily="34" charset="0"/>
                          <a:cs typeface="Arial" panose="020B0604020202020204" pitchFamily="34" charset="0"/>
                        </a:rPr>
                        <a:t> </a:t>
                      </a:r>
                      <a:endParaRPr lang="ru-RU" sz="800" b="0" i="0" u="none" strike="noStrike">
                        <a:solidFill>
                          <a:srgbClr val="000000"/>
                        </a:solidFill>
                        <a:effectLst/>
                        <a:latin typeface="Arial" panose="020B0604020202020204" pitchFamily="34" charset="0"/>
                      </a:endParaRPr>
                    </a:p>
                  </a:txBody>
                  <a:tcPr marL="9525" marR="9525" marT="9525" marB="0" anchor="ctr"/>
                </a:tc>
                <a:tc>
                  <a:txBody>
                    <a:bodyPr/>
                    <a:lstStyle/>
                    <a:p>
                      <a:pPr algn="r" fontAlgn="ctr"/>
                      <a:r>
                        <a:rPr lang="ru-RU" sz="800" b="0" i="0" u="none" strike="noStrike">
                          <a:solidFill>
                            <a:srgbClr val="000000"/>
                          </a:solidFill>
                          <a:effectLst/>
                          <a:latin typeface="Arial" panose="020B0604020202020204" pitchFamily="34" charset="0"/>
                          <a:cs typeface="Arial" panose="020B0604020202020204" pitchFamily="34" charset="0"/>
                        </a:rPr>
                        <a:t> </a:t>
                      </a:r>
                      <a:endParaRPr lang="ru-RU" sz="800" b="0" i="0" u="none" strike="noStrike">
                        <a:solidFill>
                          <a:srgbClr val="000000"/>
                        </a:solidFill>
                        <a:effectLst/>
                        <a:latin typeface="Arial" panose="020B0604020202020204" pitchFamily="34" charset="0"/>
                      </a:endParaRPr>
                    </a:p>
                  </a:txBody>
                  <a:tcPr marL="9525" marR="9525" marT="9525" marB="0" anchor="ctr"/>
                </a:tc>
                <a:tc>
                  <a:txBody>
                    <a:bodyPr/>
                    <a:lstStyle/>
                    <a:p>
                      <a:pPr algn="r" fontAlgn="ctr"/>
                      <a:r>
                        <a:rPr lang="ru-RU" sz="800" b="0" i="0" u="none" strike="noStrike">
                          <a:solidFill>
                            <a:srgbClr val="000000"/>
                          </a:solidFill>
                          <a:effectLst/>
                          <a:latin typeface="Arial" panose="020B0604020202020204" pitchFamily="34" charset="0"/>
                          <a:cs typeface="Arial" panose="020B0604020202020204" pitchFamily="34" charset="0"/>
                        </a:rPr>
                        <a:t> </a:t>
                      </a:r>
                      <a:endParaRPr lang="ru-RU" sz="800" b="0" i="0" u="none" strike="noStrike">
                        <a:solidFill>
                          <a:srgbClr val="000000"/>
                        </a:solidFill>
                        <a:effectLst/>
                        <a:latin typeface="Arial" panose="020B0604020202020204" pitchFamily="34" charset="0"/>
                      </a:endParaRPr>
                    </a:p>
                  </a:txBody>
                  <a:tcPr marL="9525" marR="9525" marT="9525" marB="0" anchor="ctr"/>
                </a:tc>
                <a:tc>
                  <a:txBody>
                    <a:bodyPr/>
                    <a:lstStyle/>
                    <a:p>
                      <a:pPr algn="r" fontAlgn="ctr"/>
                      <a:r>
                        <a:rPr lang="ru-RU" sz="800" b="0" i="0" u="none" strike="noStrike">
                          <a:solidFill>
                            <a:srgbClr val="000000"/>
                          </a:solidFill>
                          <a:effectLst/>
                          <a:latin typeface="Arial" panose="020B0604020202020204" pitchFamily="34" charset="0"/>
                          <a:cs typeface="Arial" panose="020B0604020202020204" pitchFamily="34" charset="0"/>
                        </a:rPr>
                        <a:t> </a:t>
                      </a:r>
                      <a:endParaRPr lang="ru-RU" sz="800" b="0" i="0" u="none" strike="noStrike">
                        <a:solidFill>
                          <a:srgbClr val="000000"/>
                        </a:solidFill>
                        <a:effectLst/>
                        <a:latin typeface="Arial" panose="020B0604020202020204" pitchFamily="34" charset="0"/>
                      </a:endParaRPr>
                    </a:p>
                  </a:txBody>
                  <a:tcPr marL="9525" marR="9525" marT="9525" marB="0" anchor="ctr"/>
                </a:tc>
                <a:tc>
                  <a:txBody>
                    <a:bodyPr/>
                    <a:lstStyle/>
                    <a:p>
                      <a:pPr algn="r" fontAlgn="ctr"/>
                      <a:r>
                        <a:rPr lang="ru-RU" sz="800" b="0" i="0" u="none" strike="noStrike">
                          <a:solidFill>
                            <a:srgbClr val="000000"/>
                          </a:solidFill>
                          <a:effectLst/>
                          <a:latin typeface="Arial" panose="020B0604020202020204" pitchFamily="34" charset="0"/>
                          <a:cs typeface="Arial" panose="020B0604020202020204" pitchFamily="34" charset="0"/>
                        </a:rPr>
                        <a:t> </a:t>
                      </a:r>
                      <a:endParaRPr lang="ru-RU" sz="800" b="0" i="0" u="none" strike="noStrike">
                        <a:solidFill>
                          <a:srgbClr val="000000"/>
                        </a:solidFill>
                        <a:effectLst/>
                        <a:latin typeface="Arial" panose="020B0604020202020204" pitchFamily="34" charset="0"/>
                      </a:endParaRPr>
                    </a:p>
                  </a:txBody>
                  <a:tcPr marL="9525" marR="9525" marT="9525" marB="0" anchor="ctr"/>
                </a:tc>
                <a:tc>
                  <a:txBody>
                    <a:bodyPr/>
                    <a:lstStyle/>
                    <a:p>
                      <a:pPr algn="r" fontAlgn="ctr"/>
                      <a:r>
                        <a:rPr lang="ru-RU" sz="800" b="0" i="0" u="none" strike="noStrike">
                          <a:solidFill>
                            <a:srgbClr val="000000"/>
                          </a:solidFill>
                          <a:effectLst/>
                          <a:latin typeface="Arial" panose="020B0604020202020204" pitchFamily="34" charset="0"/>
                          <a:cs typeface="Arial" panose="020B0604020202020204" pitchFamily="34" charset="0"/>
                        </a:rPr>
                        <a:t> </a:t>
                      </a:r>
                      <a:endParaRPr lang="ru-RU" sz="800" b="0" i="0" u="none" strike="noStrike">
                        <a:solidFill>
                          <a:srgbClr val="000000"/>
                        </a:solidFill>
                        <a:effectLst/>
                        <a:latin typeface="Arial" panose="020B0604020202020204" pitchFamily="34" charset="0"/>
                      </a:endParaRPr>
                    </a:p>
                  </a:txBody>
                  <a:tcPr marL="9525" marR="9525" marT="9525" marB="0" anchor="ctr"/>
                </a:tc>
                <a:tc>
                  <a:txBody>
                    <a:bodyPr/>
                    <a:lstStyle/>
                    <a:p>
                      <a:pPr algn="r" fontAlgn="ctr"/>
                      <a:r>
                        <a:rPr lang="ru-RU" sz="800" b="0" i="0" u="none" strike="noStrike">
                          <a:solidFill>
                            <a:srgbClr val="000000"/>
                          </a:solidFill>
                          <a:effectLst/>
                          <a:latin typeface="Arial" panose="020B0604020202020204" pitchFamily="34" charset="0"/>
                          <a:cs typeface="Arial" panose="020B0604020202020204" pitchFamily="34" charset="0"/>
                        </a:rPr>
                        <a:t> </a:t>
                      </a:r>
                      <a:endParaRPr lang="ru-RU" sz="800" b="0" i="0" u="none" strike="noStrike">
                        <a:solidFill>
                          <a:srgbClr val="000000"/>
                        </a:solidFill>
                        <a:effectLst/>
                        <a:latin typeface="Arial" panose="020B0604020202020204" pitchFamily="34" charset="0"/>
                      </a:endParaRPr>
                    </a:p>
                  </a:txBody>
                  <a:tcPr marL="9525" marR="9525" marT="9525" marB="0" anchor="ctr"/>
                </a:tc>
                <a:extLst>
                  <a:ext uri="{0D108BD9-81ED-4DB2-BD59-A6C34878D82A}">
                    <a16:rowId xmlns:a16="http://schemas.microsoft.com/office/drawing/2014/main" val="3171988953"/>
                  </a:ext>
                </a:extLst>
              </a:tr>
              <a:tr h="240011">
                <a:tc>
                  <a:txBody>
                    <a:bodyPr/>
                    <a:lstStyle/>
                    <a:p>
                      <a:pPr algn="l" fontAlgn="ctr"/>
                      <a:r>
                        <a:rPr lang="ru-RU" sz="800" b="0" i="0" u="none" strike="noStrike">
                          <a:solidFill>
                            <a:srgbClr val="000000"/>
                          </a:solidFill>
                          <a:effectLst/>
                          <a:latin typeface="Arial" panose="020B0604020202020204" pitchFamily="34" charset="0"/>
                          <a:cs typeface="Arial" panose="020B0604020202020204" pitchFamily="34" charset="0"/>
                        </a:rPr>
                        <a:t>Количество общеобразовательных муниципальных организаций</a:t>
                      </a:r>
                      <a:endParaRPr lang="ru-RU" sz="800" b="0" i="0" u="none" strike="noStrike">
                        <a:solidFill>
                          <a:srgbClr val="000000"/>
                        </a:solidFill>
                        <a:effectLst/>
                        <a:latin typeface="Arial" panose="020B0604020202020204" pitchFamily="34" charset="0"/>
                      </a:endParaRPr>
                    </a:p>
                  </a:txBody>
                  <a:tcPr marL="9525" marR="9525" marT="9525" marB="0" anchor="ctr"/>
                </a:tc>
                <a:tc>
                  <a:txBody>
                    <a:bodyPr/>
                    <a:lstStyle/>
                    <a:p>
                      <a:pPr algn="ctr" fontAlgn="ctr"/>
                      <a:r>
                        <a:rPr lang="ru-RU" sz="800" b="0" i="0" u="none" strike="noStrike">
                          <a:solidFill>
                            <a:srgbClr val="000000"/>
                          </a:solidFill>
                          <a:effectLst/>
                          <a:latin typeface="Arial" panose="020B0604020202020204" pitchFamily="34" charset="0"/>
                          <a:cs typeface="Arial" panose="020B0604020202020204" pitchFamily="34" charset="0"/>
                        </a:rPr>
                        <a:t>единица</a:t>
                      </a:r>
                      <a:endParaRPr lang="ru-RU" sz="800" b="0" i="0" u="none" strike="noStrike">
                        <a:solidFill>
                          <a:srgbClr val="000000"/>
                        </a:solidFill>
                        <a:effectLst/>
                        <a:latin typeface="Arial" panose="020B0604020202020204" pitchFamily="34" charset="0"/>
                      </a:endParaRPr>
                    </a:p>
                  </a:txBody>
                  <a:tcPr marL="9525" marR="9525" marT="9525" marB="0" anchor="ctr"/>
                </a:tc>
                <a:tc>
                  <a:txBody>
                    <a:bodyPr/>
                    <a:lstStyle/>
                    <a:p>
                      <a:pPr algn="r" fontAlgn="ctr"/>
                      <a:r>
                        <a:rPr lang="ru-RU" sz="800" b="0" i="0" u="none" strike="noStrike">
                          <a:solidFill>
                            <a:srgbClr val="000000"/>
                          </a:solidFill>
                          <a:effectLst/>
                          <a:latin typeface="Arial" panose="020B0604020202020204" pitchFamily="34" charset="0"/>
                          <a:cs typeface="Arial" panose="020B0604020202020204" pitchFamily="34" charset="0"/>
                        </a:rPr>
                        <a:t>16</a:t>
                      </a:r>
                      <a:endParaRPr lang="ru-RU" sz="800" b="0" i="0" u="none" strike="noStrike">
                        <a:solidFill>
                          <a:srgbClr val="000000"/>
                        </a:solidFill>
                        <a:effectLst/>
                        <a:latin typeface="Arial" panose="020B0604020202020204" pitchFamily="34" charset="0"/>
                      </a:endParaRPr>
                    </a:p>
                  </a:txBody>
                  <a:tcPr marL="9525" marR="9525" marT="9525" marB="0" anchor="ctr"/>
                </a:tc>
                <a:tc>
                  <a:txBody>
                    <a:bodyPr/>
                    <a:lstStyle/>
                    <a:p>
                      <a:pPr algn="r" fontAlgn="ctr"/>
                      <a:r>
                        <a:rPr lang="ru-RU" sz="800" b="0" i="0" u="none" strike="noStrike">
                          <a:solidFill>
                            <a:srgbClr val="000000"/>
                          </a:solidFill>
                          <a:effectLst/>
                          <a:latin typeface="Arial" panose="020B0604020202020204" pitchFamily="34" charset="0"/>
                          <a:cs typeface="Arial" panose="020B0604020202020204" pitchFamily="34" charset="0"/>
                        </a:rPr>
                        <a:t>11</a:t>
                      </a:r>
                      <a:endParaRPr lang="ru-RU" sz="800" b="0" i="0" u="none" strike="noStrike">
                        <a:solidFill>
                          <a:srgbClr val="000000"/>
                        </a:solidFill>
                        <a:effectLst/>
                        <a:latin typeface="Arial" panose="020B0604020202020204" pitchFamily="34" charset="0"/>
                      </a:endParaRPr>
                    </a:p>
                  </a:txBody>
                  <a:tcPr marL="9525" marR="9525" marT="9525" marB="0" anchor="ctr"/>
                </a:tc>
                <a:tc>
                  <a:txBody>
                    <a:bodyPr/>
                    <a:lstStyle/>
                    <a:p>
                      <a:pPr algn="r" fontAlgn="ctr"/>
                      <a:r>
                        <a:rPr lang="ru-RU" sz="800" b="0" i="0" u="none" strike="noStrike">
                          <a:solidFill>
                            <a:srgbClr val="000000"/>
                          </a:solidFill>
                          <a:effectLst/>
                          <a:latin typeface="Arial" panose="020B0604020202020204" pitchFamily="34" charset="0"/>
                          <a:cs typeface="Arial" panose="020B0604020202020204" pitchFamily="34" charset="0"/>
                        </a:rPr>
                        <a:t>11</a:t>
                      </a:r>
                      <a:endParaRPr lang="ru-RU" sz="800" b="0" i="0" u="none" strike="noStrike">
                        <a:solidFill>
                          <a:srgbClr val="000000"/>
                        </a:solidFill>
                        <a:effectLst/>
                        <a:latin typeface="Arial" panose="020B0604020202020204" pitchFamily="34" charset="0"/>
                      </a:endParaRPr>
                    </a:p>
                  </a:txBody>
                  <a:tcPr marL="9525" marR="9525" marT="9525" marB="0" anchor="ctr"/>
                </a:tc>
                <a:tc>
                  <a:txBody>
                    <a:bodyPr/>
                    <a:lstStyle/>
                    <a:p>
                      <a:pPr algn="r" fontAlgn="ctr"/>
                      <a:r>
                        <a:rPr lang="ru-RU" sz="800" b="0" i="0" u="none" strike="noStrike">
                          <a:solidFill>
                            <a:srgbClr val="000000"/>
                          </a:solidFill>
                          <a:effectLst/>
                          <a:latin typeface="Arial" panose="020B0604020202020204" pitchFamily="34" charset="0"/>
                          <a:cs typeface="Arial" panose="020B0604020202020204" pitchFamily="34" charset="0"/>
                        </a:rPr>
                        <a:t>11</a:t>
                      </a:r>
                      <a:endParaRPr lang="ru-RU" sz="800" b="0" i="0" u="none" strike="noStrike">
                        <a:solidFill>
                          <a:srgbClr val="000000"/>
                        </a:solidFill>
                        <a:effectLst/>
                        <a:latin typeface="Arial" panose="020B0604020202020204" pitchFamily="34" charset="0"/>
                      </a:endParaRPr>
                    </a:p>
                  </a:txBody>
                  <a:tcPr marL="9525" marR="9525" marT="9525" marB="0" anchor="ctr"/>
                </a:tc>
                <a:tc>
                  <a:txBody>
                    <a:bodyPr/>
                    <a:lstStyle/>
                    <a:p>
                      <a:pPr algn="r" fontAlgn="ctr"/>
                      <a:r>
                        <a:rPr lang="ru-RU" sz="800" b="0" i="0" u="none" strike="noStrike">
                          <a:solidFill>
                            <a:srgbClr val="000000"/>
                          </a:solidFill>
                          <a:effectLst/>
                          <a:latin typeface="Arial" panose="020B0604020202020204" pitchFamily="34" charset="0"/>
                          <a:cs typeface="Arial" panose="020B0604020202020204" pitchFamily="34" charset="0"/>
                        </a:rPr>
                        <a:t>11</a:t>
                      </a:r>
                      <a:endParaRPr lang="ru-RU" sz="800" b="0" i="0" u="none" strike="noStrike">
                        <a:solidFill>
                          <a:srgbClr val="000000"/>
                        </a:solidFill>
                        <a:effectLst/>
                        <a:latin typeface="Arial" panose="020B0604020202020204" pitchFamily="34" charset="0"/>
                      </a:endParaRPr>
                    </a:p>
                  </a:txBody>
                  <a:tcPr marL="9525" marR="9525" marT="9525" marB="0" anchor="ctr"/>
                </a:tc>
                <a:tc>
                  <a:txBody>
                    <a:bodyPr/>
                    <a:lstStyle/>
                    <a:p>
                      <a:pPr algn="r" fontAlgn="ctr"/>
                      <a:r>
                        <a:rPr lang="ru-RU" sz="800" b="0" i="0" u="none" strike="noStrike">
                          <a:solidFill>
                            <a:srgbClr val="000000"/>
                          </a:solidFill>
                          <a:effectLst/>
                          <a:latin typeface="Arial" panose="020B0604020202020204" pitchFamily="34" charset="0"/>
                          <a:cs typeface="Arial" panose="020B0604020202020204" pitchFamily="34" charset="0"/>
                        </a:rPr>
                        <a:t>11</a:t>
                      </a:r>
                      <a:endParaRPr lang="ru-RU" sz="800" b="0" i="0" u="none" strike="noStrike">
                        <a:solidFill>
                          <a:srgbClr val="000000"/>
                        </a:solidFill>
                        <a:effectLst/>
                        <a:latin typeface="Arial" panose="020B0604020202020204" pitchFamily="34" charset="0"/>
                      </a:endParaRPr>
                    </a:p>
                  </a:txBody>
                  <a:tcPr marL="9525" marR="9525" marT="9525" marB="0" anchor="ctr"/>
                </a:tc>
                <a:tc>
                  <a:txBody>
                    <a:bodyPr/>
                    <a:lstStyle/>
                    <a:p>
                      <a:pPr algn="r" fontAlgn="ctr"/>
                      <a:r>
                        <a:rPr lang="ru-RU" sz="800" b="0" i="0" u="none" strike="noStrike">
                          <a:solidFill>
                            <a:srgbClr val="000000"/>
                          </a:solidFill>
                          <a:effectLst/>
                          <a:latin typeface="Arial" panose="020B0604020202020204" pitchFamily="34" charset="0"/>
                          <a:cs typeface="Arial" panose="020B0604020202020204" pitchFamily="34" charset="0"/>
                        </a:rPr>
                        <a:t>11</a:t>
                      </a:r>
                      <a:endParaRPr lang="ru-RU" sz="800" b="0" i="0" u="none" strike="noStrike">
                        <a:solidFill>
                          <a:srgbClr val="000000"/>
                        </a:solidFill>
                        <a:effectLst/>
                        <a:latin typeface="Arial" panose="020B0604020202020204" pitchFamily="34" charset="0"/>
                      </a:endParaRPr>
                    </a:p>
                  </a:txBody>
                  <a:tcPr marL="9525" marR="9525" marT="9525" marB="0" anchor="ctr"/>
                </a:tc>
                <a:tc>
                  <a:txBody>
                    <a:bodyPr/>
                    <a:lstStyle/>
                    <a:p>
                      <a:pPr algn="r" fontAlgn="ctr"/>
                      <a:r>
                        <a:rPr lang="ru-RU" sz="800" b="0" i="0" u="none" strike="noStrike">
                          <a:solidFill>
                            <a:srgbClr val="000000"/>
                          </a:solidFill>
                          <a:effectLst/>
                          <a:latin typeface="Arial" panose="020B0604020202020204" pitchFamily="34" charset="0"/>
                          <a:cs typeface="Arial" panose="020B0604020202020204" pitchFamily="34" charset="0"/>
                        </a:rPr>
                        <a:t>11</a:t>
                      </a:r>
                      <a:endParaRPr lang="ru-RU" sz="800" b="0" i="0" u="none" strike="noStrike">
                        <a:solidFill>
                          <a:srgbClr val="000000"/>
                        </a:solidFill>
                        <a:effectLst/>
                        <a:latin typeface="Arial" panose="020B0604020202020204" pitchFamily="34" charset="0"/>
                      </a:endParaRPr>
                    </a:p>
                  </a:txBody>
                  <a:tcPr marL="9525" marR="9525" marT="9525" marB="0" anchor="ctr"/>
                </a:tc>
                <a:tc>
                  <a:txBody>
                    <a:bodyPr/>
                    <a:lstStyle/>
                    <a:p>
                      <a:pPr algn="r" fontAlgn="ctr"/>
                      <a:r>
                        <a:rPr lang="ru-RU" sz="800" b="0" i="0" u="none" strike="noStrike">
                          <a:solidFill>
                            <a:srgbClr val="000000"/>
                          </a:solidFill>
                          <a:effectLst/>
                          <a:latin typeface="Arial" panose="020B0604020202020204" pitchFamily="34" charset="0"/>
                          <a:cs typeface="Arial" panose="020B0604020202020204" pitchFamily="34" charset="0"/>
                        </a:rPr>
                        <a:t>11</a:t>
                      </a:r>
                      <a:endParaRPr lang="ru-RU" sz="800" b="0" i="0" u="none" strike="noStrike">
                        <a:solidFill>
                          <a:srgbClr val="000000"/>
                        </a:solidFill>
                        <a:effectLst/>
                        <a:latin typeface="Arial" panose="020B0604020202020204" pitchFamily="34" charset="0"/>
                      </a:endParaRPr>
                    </a:p>
                  </a:txBody>
                  <a:tcPr marL="9525" marR="9525" marT="9525" marB="0" anchor="ctr"/>
                </a:tc>
                <a:extLst>
                  <a:ext uri="{0D108BD9-81ED-4DB2-BD59-A6C34878D82A}">
                    <a16:rowId xmlns:a16="http://schemas.microsoft.com/office/drawing/2014/main" val="2346891762"/>
                  </a:ext>
                </a:extLst>
              </a:tr>
              <a:tr h="228600">
                <a:tc>
                  <a:txBody>
                    <a:bodyPr/>
                    <a:lstStyle/>
                    <a:p>
                      <a:pPr algn="l" fontAlgn="ctr"/>
                      <a:r>
                        <a:rPr lang="ru-RU" sz="800" b="0" i="0" u="none" strike="noStrike">
                          <a:solidFill>
                            <a:srgbClr val="000000"/>
                          </a:solidFill>
                          <a:effectLst/>
                          <a:latin typeface="Arial" panose="020B0604020202020204" pitchFamily="34" charset="0"/>
                          <a:cs typeface="Arial" panose="020B0604020202020204" pitchFamily="34" charset="0"/>
                        </a:rPr>
                        <a:t> Число мест в муниципальных общеобразовательных организациях</a:t>
                      </a:r>
                      <a:endParaRPr lang="ru-RU" sz="800" b="0" i="0" u="none" strike="noStrike">
                        <a:solidFill>
                          <a:srgbClr val="000000"/>
                        </a:solidFill>
                        <a:effectLst/>
                        <a:latin typeface="Arial" panose="020B0604020202020204" pitchFamily="34" charset="0"/>
                      </a:endParaRPr>
                    </a:p>
                  </a:txBody>
                  <a:tcPr marL="9525" marR="9525" marT="9525" marB="0" anchor="ctr"/>
                </a:tc>
                <a:tc>
                  <a:txBody>
                    <a:bodyPr/>
                    <a:lstStyle/>
                    <a:p>
                      <a:pPr algn="ctr" fontAlgn="ctr"/>
                      <a:r>
                        <a:rPr lang="ru-RU" sz="800" b="0" i="0" u="none" strike="noStrike">
                          <a:solidFill>
                            <a:srgbClr val="000000"/>
                          </a:solidFill>
                          <a:effectLst/>
                          <a:latin typeface="Arial" panose="020B0604020202020204" pitchFamily="34" charset="0"/>
                          <a:cs typeface="Arial" panose="020B0604020202020204" pitchFamily="34" charset="0"/>
                        </a:rPr>
                        <a:t>единица</a:t>
                      </a:r>
                      <a:endParaRPr lang="ru-RU" sz="800" b="0" i="0" u="none" strike="noStrike">
                        <a:solidFill>
                          <a:srgbClr val="000000"/>
                        </a:solidFill>
                        <a:effectLst/>
                        <a:latin typeface="Arial" panose="020B0604020202020204" pitchFamily="34" charset="0"/>
                      </a:endParaRPr>
                    </a:p>
                  </a:txBody>
                  <a:tcPr marL="9525" marR="9525" marT="9525" marB="0" anchor="ctr"/>
                </a:tc>
                <a:tc>
                  <a:txBody>
                    <a:bodyPr/>
                    <a:lstStyle/>
                    <a:p>
                      <a:pPr algn="r" fontAlgn="ctr"/>
                      <a:r>
                        <a:rPr lang="ru-RU" sz="800" b="0" i="0" u="none" strike="noStrike">
                          <a:solidFill>
                            <a:srgbClr val="000000"/>
                          </a:solidFill>
                          <a:effectLst/>
                          <a:latin typeface="Arial" panose="020B0604020202020204" pitchFamily="34" charset="0"/>
                          <a:cs typeface="Arial" panose="020B0604020202020204" pitchFamily="34" charset="0"/>
                        </a:rPr>
                        <a:t>10 140</a:t>
                      </a:r>
                      <a:endParaRPr lang="ru-RU" sz="800" b="0" i="0" u="none" strike="noStrike">
                        <a:solidFill>
                          <a:srgbClr val="000000"/>
                        </a:solidFill>
                        <a:effectLst/>
                        <a:latin typeface="Arial" panose="020B0604020202020204" pitchFamily="34" charset="0"/>
                      </a:endParaRPr>
                    </a:p>
                  </a:txBody>
                  <a:tcPr marL="9525" marR="9525" marT="9525" marB="0" anchor="ctr"/>
                </a:tc>
                <a:tc>
                  <a:txBody>
                    <a:bodyPr/>
                    <a:lstStyle/>
                    <a:p>
                      <a:pPr algn="r" fontAlgn="ctr"/>
                      <a:r>
                        <a:rPr lang="ru-RU" sz="800" b="0" i="0" u="none" strike="noStrike">
                          <a:solidFill>
                            <a:srgbClr val="000000"/>
                          </a:solidFill>
                          <a:effectLst/>
                          <a:latin typeface="Arial" panose="020B0604020202020204" pitchFamily="34" charset="0"/>
                          <a:cs typeface="Arial" panose="020B0604020202020204" pitchFamily="34" charset="0"/>
                        </a:rPr>
                        <a:t>10 140</a:t>
                      </a:r>
                      <a:endParaRPr lang="ru-RU" sz="800" b="0" i="0" u="none" strike="noStrike">
                        <a:solidFill>
                          <a:srgbClr val="000000"/>
                        </a:solidFill>
                        <a:effectLst/>
                        <a:latin typeface="Arial" panose="020B0604020202020204" pitchFamily="34" charset="0"/>
                      </a:endParaRPr>
                    </a:p>
                  </a:txBody>
                  <a:tcPr marL="9525" marR="9525" marT="9525" marB="0" anchor="ctr"/>
                </a:tc>
                <a:tc>
                  <a:txBody>
                    <a:bodyPr/>
                    <a:lstStyle/>
                    <a:p>
                      <a:pPr algn="r" fontAlgn="ctr"/>
                      <a:r>
                        <a:rPr lang="ru-RU" sz="800" b="0" i="0" u="none" strike="noStrike">
                          <a:solidFill>
                            <a:srgbClr val="000000"/>
                          </a:solidFill>
                          <a:effectLst/>
                          <a:latin typeface="Arial" panose="020B0604020202020204" pitchFamily="34" charset="0"/>
                          <a:cs typeface="Arial" panose="020B0604020202020204" pitchFamily="34" charset="0"/>
                        </a:rPr>
                        <a:t>10 140</a:t>
                      </a:r>
                      <a:endParaRPr lang="ru-RU" sz="800" b="0" i="0" u="none" strike="noStrike">
                        <a:solidFill>
                          <a:srgbClr val="000000"/>
                        </a:solidFill>
                        <a:effectLst/>
                        <a:latin typeface="Arial" panose="020B0604020202020204" pitchFamily="34" charset="0"/>
                      </a:endParaRPr>
                    </a:p>
                  </a:txBody>
                  <a:tcPr marL="9525" marR="9525" marT="9525" marB="0" anchor="ctr"/>
                </a:tc>
                <a:tc>
                  <a:txBody>
                    <a:bodyPr/>
                    <a:lstStyle/>
                    <a:p>
                      <a:pPr algn="r" fontAlgn="ctr"/>
                      <a:r>
                        <a:rPr lang="ru-RU" sz="800" b="0" i="0" u="none" strike="noStrike">
                          <a:solidFill>
                            <a:srgbClr val="000000"/>
                          </a:solidFill>
                          <a:effectLst/>
                          <a:latin typeface="Arial" panose="020B0604020202020204" pitchFamily="34" charset="0"/>
                          <a:cs typeface="Arial" panose="020B0604020202020204" pitchFamily="34" charset="0"/>
                        </a:rPr>
                        <a:t>10 500</a:t>
                      </a:r>
                      <a:endParaRPr lang="ru-RU" sz="800" b="0" i="0" u="none" strike="noStrike">
                        <a:solidFill>
                          <a:srgbClr val="000000"/>
                        </a:solidFill>
                        <a:effectLst/>
                        <a:latin typeface="Arial" panose="020B0604020202020204" pitchFamily="34" charset="0"/>
                      </a:endParaRPr>
                    </a:p>
                  </a:txBody>
                  <a:tcPr marL="9525" marR="9525" marT="9525" marB="0" anchor="ctr"/>
                </a:tc>
                <a:tc>
                  <a:txBody>
                    <a:bodyPr/>
                    <a:lstStyle/>
                    <a:p>
                      <a:pPr algn="r" fontAlgn="ctr"/>
                      <a:r>
                        <a:rPr lang="ru-RU" sz="800" b="0" i="0" u="none" strike="noStrike">
                          <a:solidFill>
                            <a:srgbClr val="000000"/>
                          </a:solidFill>
                          <a:effectLst/>
                          <a:latin typeface="Arial" panose="020B0604020202020204" pitchFamily="34" charset="0"/>
                          <a:cs typeface="Arial" panose="020B0604020202020204" pitchFamily="34" charset="0"/>
                        </a:rPr>
                        <a:t>10 500</a:t>
                      </a:r>
                      <a:endParaRPr lang="ru-RU" sz="800" b="0" i="0" u="none" strike="noStrike">
                        <a:solidFill>
                          <a:srgbClr val="000000"/>
                        </a:solidFill>
                        <a:effectLst/>
                        <a:latin typeface="Arial" panose="020B0604020202020204" pitchFamily="34" charset="0"/>
                      </a:endParaRPr>
                    </a:p>
                  </a:txBody>
                  <a:tcPr marL="9525" marR="9525" marT="9525" marB="0" anchor="ctr"/>
                </a:tc>
                <a:tc>
                  <a:txBody>
                    <a:bodyPr/>
                    <a:lstStyle/>
                    <a:p>
                      <a:pPr algn="r" fontAlgn="ctr"/>
                      <a:r>
                        <a:rPr lang="ru-RU" sz="800" b="0" i="0" u="none" strike="noStrike">
                          <a:solidFill>
                            <a:srgbClr val="000000"/>
                          </a:solidFill>
                          <a:effectLst/>
                          <a:latin typeface="Arial" panose="020B0604020202020204" pitchFamily="34" charset="0"/>
                          <a:cs typeface="Arial" panose="020B0604020202020204" pitchFamily="34" charset="0"/>
                        </a:rPr>
                        <a:t>12 960</a:t>
                      </a:r>
                      <a:endParaRPr lang="ru-RU" sz="800" b="0" i="0" u="none" strike="noStrike">
                        <a:solidFill>
                          <a:srgbClr val="000000"/>
                        </a:solidFill>
                        <a:effectLst/>
                        <a:latin typeface="Arial" panose="020B0604020202020204" pitchFamily="34" charset="0"/>
                      </a:endParaRPr>
                    </a:p>
                  </a:txBody>
                  <a:tcPr marL="9525" marR="9525" marT="9525" marB="0" anchor="ctr"/>
                </a:tc>
                <a:tc>
                  <a:txBody>
                    <a:bodyPr/>
                    <a:lstStyle/>
                    <a:p>
                      <a:pPr algn="r" fontAlgn="ctr"/>
                      <a:r>
                        <a:rPr lang="ru-RU" sz="800" b="0" i="0" u="none" strike="noStrike">
                          <a:solidFill>
                            <a:srgbClr val="000000"/>
                          </a:solidFill>
                          <a:effectLst/>
                          <a:latin typeface="Arial" panose="020B0604020202020204" pitchFamily="34" charset="0"/>
                          <a:cs typeface="Arial" panose="020B0604020202020204" pitchFamily="34" charset="0"/>
                        </a:rPr>
                        <a:t>12 960</a:t>
                      </a:r>
                      <a:endParaRPr lang="ru-RU" sz="800" b="0" i="0" u="none" strike="noStrike">
                        <a:solidFill>
                          <a:srgbClr val="000000"/>
                        </a:solidFill>
                        <a:effectLst/>
                        <a:latin typeface="Arial" panose="020B0604020202020204" pitchFamily="34" charset="0"/>
                      </a:endParaRPr>
                    </a:p>
                  </a:txBody>
                  <a:tcPr marL="9525" marR="9525" marT="9525" marB="0" anchor="ctr"/>
                </a:tc>
                <a:tc>
                  <a:txBody>
                    <a:bodyPr/>
                    <a:lstStyle/>
                    <a:p>
                      <a:pPr algn="r" fontAlgn="ctr"/>
                      <a:r>
                        <a:rPr lang="ru-RU" sz="800" b="0" i="0" u="none" strike="noStrike">
                          <a:solidFill>
                            <a:srgbClr val="000000"/>
                          </a:solidFill>
                          <a:effectLst/>
                          <a:latin typeface="Arial" panose="020B0604020202020204" pitchFamily="34" charset="0"/>
                          <a:cs typeface="Arial" panose="020B0604020202020204" pitchFamily="34" charset="0"/>
                        </a:rPr>
                        <a:t>13 320</a:t>
                      </a:r>
                      <a:endParaRPr lang="ru-RU" sz="800" b="0" i="0" u="none" strike="noStrike">
                        <a:solidFill>
                          <a:srgbClr val="000000"/>
                        </a:solidFill>
                        <a:effectLst/>
                        <a:latin typeface="Arial" panose="020B0604020202020204" pitchFamily="34" charset="0"/>
                      </a:endParaRPr>
                    </a:p>
                  </a:txBody>
                  <a:tcPr marL="9525" marR="9525" marT="9525" marB="0" anchor="ctr"/>
                </a:tc>
                <a:tc>
                  <a:txBody>
                    <a:bodyPr/>
                    <a:lstStyle/>
                    <a:p>
                      <a:pPr algn="r" fontAlgn="ctr"/>
                      <a:r>
                        <a:rPr lang="ru-RU" sz="800" b="0" i="0" u="none" strike="noStrike">
                          <a:solidFill>
                            <a:srgbClr val="000000"/>
                          </a:solidFill>
                          <a:effectLst/>
                          <a:latin typeface="Arial" panose="020B0604020202020204" pitchFamily="34" charset="0"/>
                          <a:cs typeface="Arial" panose="020B0604020202020204" pitchFamily="34" charset="0"/>
                        </a:rPr>
                        <a:t>13 320</a:t>
                      </a:r>
                      <a:endParaRPr lang="ru-RU" sz="800" b="0" i="0" u="none" strike="noStrike">
                        <a:solidFill>
                          <a:srgbClr val="000000"/>
                        </a:solidFill>
                        <a:effectLst/>
                        <a:latin typeface="Arial" panose="020B0604020202020204" pitchFamily="34" charset="0"/>
                      </a:endParaRPr>
                    </a:p>
                  </a:txBody>
                  <a:tcPr marL="9525" marR="9525" marT="9525" marB="0" anchor="ctr"/>
                </a:tc>
                <a:extLst>
                  <a:ext uri="{0D108BD9-81ED-4DB2-BD59-A6C34878D82A}">
                    <a16:rowId xmlns:a16="http://schemas.microsoft.com/office/drawing/2014/main" val="3127473807"/>
                  </a:ext>
                </a:extLst>
              </a:tr>
              <a:tr h="360026">
                <a:tc>
                  <a:txBody>
                    <a:bodyPr/>
                    <a:lstStyle/>
                    <a:p>
                      <a:pPr algn="l" fontAlgn="ctr"/>
                      <a:r>
                        <a:rPr lang="ru-RU" sz="800" b="0" i="0" u="none" strike="noStrike">
                          <a:solidFill>
                            <a:srgbClr val="000000"/>
                          </a:solidFill>
                          <a:effectLst/>
                          <a:latin typeface="Arial" panose="020B0604020202020204" pitchFamily="34" charset="0"/>
                          <a:cs typeface="Arial" panose="020B0604020202020204" pitchFamily="34" charset="0"/>
                        </a:rPr>
                        <a:t>Доля обучающихся в государственных (муниципальных) общеобразовательных организациях, занимающихся во вторую смену</a:t>
                      </a:r>
                      <a:endParaRPr lang="ru-RU" sz="800" b="0" i="0" u="none" strike="noStrike">
                        <a:solidFill>
                          <a:srgbClr val="000000"/>
                        </a:solidFill>
                        <a:effectLst/>
                        <a:latin typeface="Arial" panose="020B0604020202020204" pitchFamily="34" charset="0"/>
                      </a:endParaRPr>
                    </a:p>
                  </a:txBody>
                  <a:tcPr marL="9525" marR="9525" marT="9525" marB="0" anchor="ctr"/>
                </a:tc>
                <a:tc>
                  <a:txBody>
                    <a:bodyPr/>
                    <a:lstStyle/>
                    <a:p>
                      <a:pPr algn="ctr" fontAlgn="ctr"/>
                      <a:r>
                        <a:rPr lang="ru-RU" sz="800" b="0" i="0" u="none" strike="noStrike">
                          <a:solidFill>
                            <a:srgbClr val="000000"/>
                          </a:solidFill>
                          <a:effectLst/>
                          <a:latin typeface="Arial" panose="020B0604020202020204" pitchFamily="34" charset="0"/>
                          <a:cs typeface="Arial" panose="020B0604020202020204" pitchFamily="34" charset="0"/>
                        </a:rPr>
                        <a:t>процент</a:t>
                      </a:r>
                      <a:endParaRPr lang="ru-RU" sz="800" b="0" i="0" u="none" strike="noStrike">
                        <a:solidFill>
                          <a:srgbClr val="000000"/>
                        </a:solidFill>
                        <a:effectLst/>
                        <a:latin typeface="Arial" panose="020B0604020202020204" pitchFamily="34" charset="0"/>
                      </a:endParaRPr>
                    </a:p>
                  </a:txBody>
                  <a:tcPr marL="9525" marR="9525" marT="9525" marB="0" anchor="ctr"/>
                </a:tc>
                <a:tc>
                  <a:txBody>
                    <a:bodyPr/>
                    <a:lstStyle/>
                    <a:p>
                      <a:pPr algn="r" fontAlgn="ctr"/>
                      <a:r>
                        <a:rPr lang="ru-RU" sz="800" b="0" i="0" u="none" strike="noStrike">
                          <a:solidFill>
                            <a:srgbClr val="000000"/>
                          </a:solidFill>
                          <a:effectLst/>
                          <a:latin typeface="Arial" panose="020B0604020202020204" pitchFamily="34" charset="0"/>
                          <a:cs typeface="Arial" panose="020B0604020202020204" pitchFamily="34" charset="0"/>
                        </a:rPr>
                        <a:t>12,4</a:t>
                      </a:r>
                      <a:endParaRPr lang="ru-RU" sz="800" b="0" i="0" u="none" strike="noStrike">
                        <a:solidFill>
                          <a:srgbClr val="000000"/>
                        </a:solidFill>
                        <a:effectLst/>
                        <a:latin typeface="Arial" panose="020B0604020202020204" pitchFamily="34" charset="0"/>
                      </a:endParaRPr>
                    </a:p>
                  </a:txBody>
                  <a:tcPr marL="9525" marR="9525" marT="9525" marB="0" anchor="ctr"/>
                </a:tc>
                <a:tc>
                  <a:txBody>
                    <a:bodyPr/>
                    <a:lstStyle/>
                    <a:p>
                      <a:pPr algn="r" fontAlgn="ctr"/>
                      <a:r>
                        <a:rPr lang="ru-RU" sz="800" b="0" i="0" u="none" strike="noStrike">
                          <a:solidFill>
                            <a:srgbClr val="000000"/>
                          </a:solidFill>
                          <a:effectLst/>
                          <a:latin typeface="Arial" panose="020B0604020202020204" pitchFamily="34" charset="0"/>
                          <a:cs typeface="Arial" panose="020B0604020202020204" pitchFamily="34" charset="0"/>
                        </a:rPr>
                        <a:t>16,9</a:t>
                      </a:r>
                      <a:endParaRPr lang="ru-RU" sz="800" b="0" i="0" u="none" strike="noStrike">
                        <a:solidFill>
                          <a:srgbClr val="000000"/>
                        </a:solidFill>
                        <a:effectLst/>
                        <a:latin typeface="Arial" panose="020B0604020202020204" pitchFamily="34" charset="0"/>
                      </a:endParaRPr>
                    </a:p>
                  </a:txBody>
                  <a:tcPr marL="9525" marR="9525" marT="9525" marB="0" anchor="ctr"/>
                </a:tc>
                <a:tc>
                  <a:txBody>
                    <a:bodyPr/>
                    <a:lstStyle/>
                    <a:p>
                      <a:pPr algn="r" fontAlgn="ctr"/>
                      <a:r>
                        <a:rPr lang="ru-RU" sz="800" b="0" i="0" u="none" strike="noStrike">
                          <a:solidFill>
                            <a:srgbClr val="000000"/>
                          </a:solidFill>
                          <a:effectLst/>
                          <a:latin typeface="Arial" panose="020B0604020202020204" pitchFamily="34" charset="0"/>
                          <a:cs typeface="Arial" panose="020B0604020202020204" pitchFamily="34" charset="0"/>
                        </a:rPr>
                        <a:t>20,1</a:t>
                      </a:r>
                      <a:endParaRPr lang="ru-RU" sz="800" b="0" i="0" u="none" strike="noStrike">
                        <a:solidFill>
                          <a:srgbClr val="000000"/>
                        </a:solidFill>
                        <a:effectLst/>
                        <a:latin typeface="Arial" panose="020B0604020202020204" pitchFamily="34" charset="0"/>
                      </a:endParaRPr>
                    </a:p>
                  </a:txBody>
                  <a:tcPr marL="9525" marR="9525" marT="9525" marB="0" anchor="ctr"/>
                </a:tc>
                <a:tc>
                  <a:txBody>
                    <a:bodyPr/>
                    <a:lstStyle/>
                    <a:p>
                      <a:pPr algn="r" fontAlgn="ctr"/>
                      <a:r>
                        <a:rPr lang="ru-RU" sz="800" b="0" i="0" u="none" strike="noStrike">
                          <a:solidFill>
                            <a:srgbClr val="000000"/>
                          </a:solidFill>
                          <a:effectLst/>
                          <a:latin typeface="Arial" panose="020B0604020202020204" pitchFamily="34" charset="0"/>
                          <a:cs typeface="Arial" panose="020B0604020202020204" pitchFamily="34" charset="0"/>
                        </a:rPr>
                        <a:t>21,2</a:t>
                      </a:r>
                      <a:endParaRPr lang="ru-RU" sz="800" b="0" i="0" u="none" strike="noStrike">
                        <a:solidFill>
                          <a:srgbClr val="000000"/>
                        </a:solidFill>
                        <a:effectLst/>
                        <a:latin typeface="Arial" panose="020B0604020202020204" pitchFamily="34" charset="0"/>
                      </a:endParaRPr>
                    </a:p>
                  </a:txBody>
                  <a:tcPr marL="9525" marR="9525" marT="9525" marB="0" anchor="ctr"/>
                </a:tc>
                <a:tc>
                  <a:txBody>
                    <a:bodyPr/>
                    <a:lstStyle/>
                    <a:p>
                      <a:pPr algn="r" fontAlgn="ctr"/>
                      <a:r>
                        <a:rPr lang="ru-RU" sz="800" b="0" i="0" u="none" strike="noStrike">
                          <a:solidFill>
                            <a:srgbClr val="000000"/>
                          </a:solidFill>
                          <a:effectLst/>
                          <a:latin typeface="Arial" panose="020B0604020202020204" pitchFamily="34" charset="0"/>
                          <a:cs typeface="Arial" panose="020B0604020202020204" pitchFamily="34" charset="0"/>
                        </a:rPr>
                        <a:t>18,9</a:t>
                      </a:r>
                      <a:endParaRPr lang="ru-RU" sz="800" b="0" i="0" u="none" strike="noStrike">
                        <a:solidFill>
                          <a:srgbClr val="000000"/>
                        </a:solidFill>
                        <a:effectLst/>
                        <a:latin typeface="Arial" panose="020B0604020202020204" pitchFamily="34" charset="0"/>
                      </a:endParaRPr>
                    </a:p>
                  </a:txBody>
                  <a:tcPr marL="9525" marR="9525" marT="9525" marB="0" anchor="ctr"/>
                </a:tc>
                <a:tc>
                  <a:txBody>
                    <a:bodyPr/>
                    <a:lstStyle/>
                    <a:p>
                      <a:pPr algn="r" fontAlgn="ctr"/>
                      <a:r>
                        <a:rPr lang="ru-RU" sz="800" b="0" i="0" u="none" strike="noStrike">
                          <a:solidFill>
                            <a:srgbClr val="000000"/>
                          </a:solidFill>
                          <a:effectLst/>
                          <a:latin typeface="Arial" panose="020B0604020202020204" pitchFamily="34" charset="0"/>
                          <a:cs typeface="Arial" panose="020B0604020202020204" pitchFamily="34" charset="0"/>
                        </a:rPr>
                        <a:t>6,9</a:t>
                      </a:r>
                      <a:endParaRPr lang="ru-RU" sz="800" b="0" i="0" u="none" strike="noStrike">
                        <a:solidFill>
                          <a:srgbClr val="000000"/>
                        </a:solidFill>
                        <a:effectLst/>
                        <a:latin typeface="Arial" panose="020B0604020202020204" pitchFamily="34" charset="0"/>
                      </a:endParaRPr>
                    </a:p>
                  </a:txBody>
                  <a:tcPr marL="9525" marR="9525" marT="9525" marB="0" anchor="ctr"/>
                </a:tc>
                <a:tc>
                  <a:txBody>
                    <a:bodyPr/>
                    <a:lstStyle/>
                    <a:p>
                      <a:pPr algn="r" fontAlgn="ctr"/>
                      <a:r>
                        <a:rPr lang="ru-RU" sz="800" b="0" i="0" u="none" strike="noStrike">
                          <a:solidFill>
                            <a:srgbClr val="000000"/>
                          </a:solidFill>
                          <a:effectLst/>
                          <a:latin typeface="Arial" panose="020B0604020202020204" pitchFamily="34" charset="0"/>
                          <a:cs typeface="Arial" panose="020B0604020202020204" pitchFamily="34" charset="0"/>
                        </a:rPr>
                        <a:t>-</a:t>
                      </a:r>
                      <a:endParaRPr lang="ru-RU" sz="800" b="0" i="0" u="none" strike="noStrike">
                        <a:solidFill>
                          <a:srgbClr val="000000"/>
                        </a:solidFill>
                        <a:effectLst/>
                        <a:latin typeface="Arial" panose="020B0604020202020204" pitchFamily="34" charset="0"/>
                      </a:endParaRPr>
                    </a:p>
                  </a:txBody>
                  <a:tcPr marL="9525" marR="9525" marT="9525" marB="0" anchor="ctr"/>
                </a:tc>
                <a:tc>
                  <a:txBody>
                    <a:bodyPr/>
                    <a:lstStyle/>
                    <a:p>
                      <a:pPr algn="r" fontAlgn="ctr"/>
                      <a:r>
                        <a:rPr lang="ru-RU" sz="800" b="0" i="0" u="none" strike="noStrike">
                          <a:solidFill>
                            <a:srgbClr val="000000"/>
                          </a:solidFill>
                          <a:effectLst/>
                          <a:latin typeface="Arial" panose="020B0604020202020204" pitchFamily="34" charset="0"/>
                          <a:cs typeface="Arial" panose="020B0604020202020204" pitchFamily="34" charset="0"/>
                        </a:rPr>
                        <a:t>6,4</a:t>
                      </a:r>
                      <a:endParaRPr lang="ru-RU" sz="800" b="0" i="0" u="none" strike="noStrike">
                        <a:solidFill>
                          <a:srgbClr val="000000"/>
                        </a:solidFill>
                        <a:effectLst/>
                        <a:latin typeface="Arial" panose="020B0604020202020204" pitchFamily="34" charset="0"/>
                      </a:endParaRPr>
                    </a:p>
                  </a:txBody>
                  <a:tcPr marL="9525" marR="9525" marT="9525" marB="0" anchor="ctr"/>
                </a:tc>
                <a:tc>
                  <a:txBody>
                    <a:bodyPr/>
                    <a:lstStyle/>
                    <a:p>
                      <a:pPr algn="r" fontAlgn="ctr"/>
                      <a:r>
                        <a:rPr lang="ru-RU" sz="800" b="0" i="0" u="none" strike="noStrike">
                          <a:solidFill>
                            <a:srgbClr val="000000"/>
                          </a:solidFill>
                          <a:effectLst/>
                          <a:latin typeface="Arial" panose="020B0604020202020204" pitchFamily="34" charset="0"/>
                          <a:cs typeface="Arial" panose="020B0604020202020204" pitchFamily="34" charset="0"/>
                        </a:rPr>
                        <a:t>-</a:t>
                      </a:r>
                      <a:endParaRPr lang="ru-RU" sz="800" b="0" i="0" u="none" strike="noStrike">
                        <a:solidFill>
                          <a:srgbClr val="000000"/>
                        </a:solidFill>
                        <a:effectLst/>
                        <a:latin typeface="Arial" panose="020B0604020202020204" pitchFamily="34" charset="0"/>
                      </a:endParaRPr>
                    </a:p>
                  </a:txBody>
                  <a:tcPr marL="9525" marR="9525" marT="9525" marB="0" anchor="ctr"/>
                </a:tc>
                <a:extLst>
                  <a:ext uri="{0D108BD9-81ED-4DB2-BD59-A6C34878D82A}">
                    <a16:rowId xmlns:a16="http://schemas.microsoft.com/office/drawing/2014/main" val="1006903519"/>
                  </a:ext>
                </a:extLst>
              </a:tr>
              <a:tr h="171469">
                <a:tc>
                  <a:txBody>
                    <a:bodyPr/>
                    <a:lstStyle/>
                    <a:p>
                      <a:pPr algn="l" fontAlgn="ctr"/>
                      <a:r>
                        <a:rPr lang="ru-RU" sz="800" b="0" i="0" u="none" strike="noStrike">
                          <a:solidFill>
                            <a:srgbClr val="000000"/>
                          </a:solidFill>
                          <a:effectLst/>
                          <a:latin typeface="Arial" panose="020B0604020202020204" pitchFamily="34" charset="0"/>
                          <a:cs typeface="Arial" panose="020B0604020202020204" pitchFamily="34" charset="0"/>
                        </a:rPr>
                        <a:t>Численность обучающихся в государственных (муниципальных) общеобразовательных организациях, занимающихся во вторую смену</a:t>
                      </a:r>
                      <a:endParaRPr lang="ru-RU" sz="800" b="0" i="0" u="none" strike="noStrike">
                        <a:solidFill>
                          <a:srgbClr val="000000"/>
                        </a:solidFill>
                        <a:effectLst/>
                        <a:latin typeface="Arial" panose="020B0604020202020204" pitchFamily="34" charset="0"/>
                      </a:endParaRPr>
                    </a:p>
                  </a:txBody>
                  <a:tcPr marL="9525" marR="9525" marT="9525" marB="0" anchor="ctr"/>
                </a:tc>
                <a:tc>
                  <a:txBody>
                    <a:bodyPr/>
                    <a:lstStyle/>
                    <a:p>
                      <a:pPr algn="ctr" fontAlgn="ctr"/>
                      <a:r>
                        <a:rPr lang="ru-RU" sz="800" b="0" i="0" u="none" strike="noStrike">
                          <a:solidFill>
                            <a:srgbClr val="000000"/>
                          </a:solidFill>
                          <a:effectLst/>
                          <a:latin typeface="Arial" panose="020B0604020202020204" pitchFamily="34" charset="0"/>
                          <a:cs typeface="Arial" panose="020B0604020202020204" pitchFamily="34" charset="0"/>
                        </a:rPr>
                        <a:t>человек</a:t>
                      </a:r>
                      <a:endParaRPr lang="ru-RU" sz="800" b="0" i="0" u="none" strike="noStrike">
                        <a:solidFill>
                          <a:srgbClr val="000000"/>
                        </a:solidFill>
                        <a:effectLst/>
                        <a:latin typeface="Arial" panose="020B0604020202020204" pitchFamily="34" charset="0"/>
                      </a:endParaRPr>
                    </a:p>
                  </a:txBody>
                  <a:tcPr marL="9525" marR="9525" marT="9525" marB="0" anchor="ctr"/>
                </a:tc>
                <a:tc>
                  <a:txBody>
                    <a:bodyPr/>
                    <a:lstStyle/>
                    <a:p>
                      <a:pPr algn="r" fontAlgn="ctr"/>
                      <a:r>
                        <a:rPr lang="ru-RU" sz="800" b="0" i="0" u="none" strike="noStrike">
                          <a:solidFill>
                            <a:srgbClr val="000000"/>
                          </a:solidFill>
                          <a:effectLst/>
                          <a:latin typeface="Arial" panose="020B0604020202020204" pitchFamily="34" charset="0"/>
                          <a:cs typeface="Arial" panose="020B0604020202020204" pitchFamily="34" charset="0"/>
                        </a:rPr>
                        <a:t>1 700</a:t>
                      </a:r>
                      <a:endParaRPr lang="ru-RU" sz="800" b="0" i="0" u="none" strike="noStrike">
                        <a:solidFill>
                          <a:srgbClr val="000000"/>
                        </a:solidFill>
                        <a:effectLst/>
                        <a:latin typeface="Arial" panose="020B0604020202020204" pitchFamily="34" charset="0"/>
                      </a:endParaRPr>
                    </a:p>
                  </a:txBody>
                  <a:tcPr marL="9525" marR="9525" marT="9525" marB="0" anchor="ctr"/>
                </a:tc>
                <a:tc>
                  <a:txBody>
                    <a:bodyPr/>
                    <a:lstStyle/>
                    <a:p>
                      <a:pPr algn="r" fontAlgn="ctr"/>
                      <a:r>
                        <a:rPr lang="ru-RU" sz="800" b="0" i="0" u="none" strike="noStrike">
                          <a:solidFill>
                            <a:srgbClr val="000000"/>
                          </a:solidFill>
                          <a:effectLst/>
                          <a:latin typeface="Arial" panose="020B0604020202020204" pitchFamily="34" charset="0"/>
                          <a:cs typeface="Arial" panose="020B0604020202020204" pitchFamily="34" charset="0"/>
                        </a:rPr>
                        <a:t>2 408</a:t>
                      </a:r>
                      <a:endParaRPr lang="ru-RU" sz="800" b="0" i="0" u="none" strike="noStrike">
                        <a:solidFill>
                          <a:srgbClr val="000000"/>
                        </a:solidFill>
                        <a:effectLst/>
                        <a:latin typeface="Arial" panose="020B0604020202020204" pitchFamily="34" charset="0"/>
                      </a:endParaRPr>
                    </a:p>
                  </a:txBody>
                  <a:tcPr marL="9525" marR="9525" marT="9525" marB="0" anchor="ctr"/>
                </a:tc>
                <a:tc>
                  <a:txBody>
                    <a:bodyPr/>
                    <a:lstStyle/>
                    <a:p>
                      <a:pPr algn="r" fontAlgn="ctr"/>
                      <a:r>
                        <a:rPr lang="ru-RU" sz="800" b="0" i="0" u="none" strike="noStrike">
                          <a:solidFill>
                            <a:srgbClr val="000000"/>
                          </a:solidFill>
                          <a:effectLst/>
                          <a:latin typeface="Arial" panose="020B0604020202020204" pitchFamily="34" charset="0"/>
                          <a:cs typeface="Arial" panose="020B0604020202020204" pitchFamily="34" charset="0"/>
                        </a:rPr>
                        <a:t>2 978</a:t>
                      </a:r>
                      <a:endParaRPr lang="ru-RU" sz="800" b="0" i="0" u="none" strike="noStrike">
                        <a:solidFill>
                          <a:srgbClr val="000000"/>
                        </a:solidFill>
                        <a:effectLst/>
                        <a:latin typeface="Arial" panose="020B0604020202020204" pitchFamily="34" charset="0"/>
                      </a:endParaRPr>
                    </a:p>
                  </a:txBody>
                  <a:tcPr marL="9525" marR="9525" marT="9525" marB="0" anchor="ctr"/>
                </a:tc>
                <a:tc>
                  <a:txBody>
                    <a:bodyPr/>
                    <a:lstStyle/>
                    <a:p>
                      <a:pPr algn="r" fontAlgn="ctr"/>
                      <a:r>
                        <a:rPr lang="ru-RU" sz="800" b="0" i="0" u="none" strike="noStrike">
                          <a:solidFill>
                            <a:srgbClr val="000000"/>
                          </a:solidFill>
                          <a:effectLst/>
                          <a:latin typeface="Arial" panose="020B0604020202020204" pitchFamily="34" charset="0"/>
                          <a:cs typeface="Arial" panose="020B0604020202020204" pitchFamily="34" charset="0"/>
                        </a:rPr>
                        <a:t>3 212</a:t>
                      </a:r>
                      <a:endParaRPr lang="ru-RU" sz="800" b="0" i="0" u="none" strike="noStrike">
                        <a:solidFill>
                          <a:srgbClr val="000000"/>
                        </a:solidFill>
                        <a:effectLst/>
                        <a:latin typeface="Arial" panose="020B0604020202020204" pitchFamily="34" charset="0"/>
                      </a:endParaRPr>
                    </a:p>
                  </a:txBody>
                  <a:tcPr marL="9525" marR="9525" marT="9525" marB="0" anchor="ctr"/>
                </a:tc>
                <a:tc>
                  <a:txBody>
                    <a:bodyPr/>
                    <a:lstStyle/>
                    <a:p>
                      <a:pPr algn="r" fontAlgn="ctr"/>
                      <a:r>
                        <a:rPr lang="ru-RU" sz="800" b="0" i="0" u="none" strike="noStrike">
                          <a:solidFill>
                            <a:srgbClr val="000000"/>
                          </a:solidFill>
                          <a:effectLst/>
                          <a:latin typeface="Arial" panose="020B0604020202020204" pitchFamily="34" charset="0"/>
                          <a:cs typeface="Arial" panose="020B0604020202020204" pitchFamily="34" charset="0"/>
                        </a:rPr>
                        <a:t>2 915</a:t>
                      </a:r>
                      <a:endParaRPr lang="ru-RU" sz="800" b="0" i="0" u="none" strike="noStrike">
                        <a:solidFill>
                          <a:srgbClr val="000000"/>
                        </a:solidFill>
                        <a:effectLst/>
                        <a:latin typeface="Arial" panose="020B0604020202020204" pitchFamily="34" charset="0"/>
                      </a:endParaRPr>
                    </a:p>
                  </a:txBody>
                  <a:tcPr marL="9525" marR="9525" marT="9525" marB="0" anchor="ctr"/>
                </a:tc>
                <a:tc>
                  <a:txBody>
                    <a:bodyPr/>
                    <a:lstStyle/>
                    <a:p>
                      <a:pPr algn="r" fontAlgn="ctr"/>
                      <a:r>
                        <a:rPr lang="ru-RU" sz="800" b="0" i="0" u="none" strike="noStrike">
                          <a:solidFill>
                            <a:srgbClr val="000000"/>
                          </a:solidFill>
                          <a:effectLst/>
                          <a:latin typeface="Arial" panose="020B0604020202020204" pitchFamily="34" charset="0"/>
                          <a:cs typeface="Arial" panose="020B0604020202020204" pitchFamily="34" charset="0"/>
                        </a:rPr>
                        <a:t>1 060</a:t>
                      </a:r>
                      <a:endParaRPr lang="ru-RU" sz="800" b="0" i="0" u="none" strike="noStrike">
                        <a:solidFill>
                          <a:srgbClr val="000000"/>
                        </a:solidFill>
                        <a:effectLst/>
                        <a:latin typeface="Arial" panose="020B0604020202020204" pitchFamily="34" charset="0"/>
                      </a:endParaRPr>
                    </a:p>
                  </a:txBody>
                  <a:tcPr marL="9525" marR="9525" marT="9525" marB="0" anchor="ctr"/>
                </a:tc>
                <a:tc>
                  <a:txBody>
                    <a:bodyPr/>
                    <a:lstStyle/>
                    <a:p>
                      <a:pPr algn="r" fontAlgn="ctr"/>
                      <a:r>
                        <a:rPr lang="ru-RU" sz="800" b="0" i="0" u="none" strike="noStrike">
                          <a:solidFill>
                            <a:srgbClr val="000000"/>
                          </a:solidFill>
                          <a:effectLst/>
                          <a:latin typeface="Arial" panose="020B0604020202020204" pitchFamily="34" charset="0"/>
                          <a:cs typeface="Arial" panose="020B0604020202020204" pitchFamily="34" charset="0"/>
                        </a:rPr>
                        <a:t>-</a:t>
                      </a:r>
                      <a:endParaRPr lang="ru-RU" sz="800" b="0" i="0" u="none" strike="noStrike">
                        <a:solidFill>
                          <a:srgbClr val="000000"/>
                        </a:solidFill>
                        <a:effectLst/>
                        <a:latin typeface="Arial" panose="020B0604020202020204" pitchFamily="34" charset="0"/>
                      </a:endParaRPr>
                    </a:p>
                  </a:txBody>
                  <a:tcPr marL="9525" marR="9525" marT="9525" marB="0" anchor="ctr"/>
                </a:tc>
                <a:tc>
                  <a:txBody>
                    <a:bodyPr/>
                    <a:lstStyle/>
                    <a:p>
                      <a:pPr algn="r" fontAlgn="ctr"/>
                      <a:r>
                        <a:rPr lang="ru-RU" sz="800" b="0" i="0" u="none" strike="noStrike">
                          <a:solidFill>
                            <a:srgbClr val="000000"/>
                          </a:solidFill>
                          <a:effectLst/>
                          <a:latin typeface="Arial" panose="020B0604020202020204" pitchFamily="34" charset="0"/>
                          <a:cs typeface="Arial" panose="020B0604020202020204" pitchFamily="34" charset="0"/>
                        </a:rPr>
                        <a:t>1 015</a:t>
                      </a:r>
                      <a:endParaRPr lang="ru-RU" sz="800" b="0" i="0" u="none" strike="noStrike">
                        <a:solidFill>
                          <a:srgbClr val="000000"/>
                        </a:solidFill>
                        <a:effectLst/>
                        <a:latin typeface="Arial" panose="020B0604020202020204" pitchFamily="34" charset="0"/>
                      </a:endParaRPr>
                    </a:p>
                  </a:txBody>
                  <a:tcPr marL="9525" marR="9525" marT="9525" marB="0" anchor="ctr"/>
                </a:tc>
                <a:tc>
                  <a:txBody>
                    <a:bodyPr/>
                    <a:lstStyle/>
                    <a:p>
                      <a:pPr algn="r" fontAlgn="ctr"/>
                      <a:r>
                        <a:rPr lang="ru-RU" sz="800" b="0" i="0" u="none" strike="noStrike">
                          <a:solidFill>
                            <a:srgbClr val="000000"/>
                          </a:solidFill>
                          <a:effectLst/>
                          <a:latin typeface="Arial" panose="020B0604020202020204" pitchFamily="34" charset="0"/>
                          <a:cs typeface="Arial" panose="020B0604020202020204" pitchFamily="34" charset="0"/>
                        </a:rPr>
                        <a:t>-</a:t>
                      </a:r>
                      <a:endParaRPr lang="ru-RU" sz="800" b="0" i="0" u="none" strike="noStrike">
                        <a:solidFill>
                          <a:srgbClr val="000000"/>
                        </a:solidFill>
                        <a:effectLst/>
                        <a:latin typeface="Arial" panose="020B0604020202020204" pitchFamily="34" charset="0"/>
                      </a:endParaRPr>
                    </a:p>
                  </a:txBody>
                  <a:tcPr marL="9525" marR="9525" marT="9525" marB="0" anchor="ctr"/>
                </a:tc>
                <a:extLst>
                  <a:ext uri="{0D108BD9-81ED-4DB2-BD59-A6C34878D82A}">
                    <a16:rowId xmlns:a16="http://schemas.microsoft.com/office/drawing/2014/main" val="1835674414"/>
                  </a:ext>
                </a:extLst>
              </a:tr>
              <a:tr h="289560">
                <a:tc>
                  <a:txBody>
                    <a:bodyPr/>
                    <a:lstStyle/>
                    <a:p>
                      <a:pPr algn="l" fontAlgn="ctr"/>
                      <a:r>
                        <a:rPr lang="ru-RU" sz="800" b="0" i="0" u="none" strike="noStrike">
                          <a:solidFill>
                            <a:srgbClr val="000000"/>
                          </a:solidFill>
                          <a:effectLst/>
                          <a:latin typeface="Arial" panose="020B0604020202020204" pitchFamily="34" charset="0"/>
                          <a:cs typeface="Arial" panose="020B0604020202020204" pitchFamily="34" charset="0"/>
                        </a:rPr>
                        <a:t> Общее число обучающихся в государственных (муниципальных) общеобразовательных организациях</a:t>
                      </a:r>
                      <a:endParaRPr lang="ru-RU" sz="800" b="0" i="0" u="none" strike="noStrike">
                        <a:solidFill>
                          <a:srgbClr val="000000"/>
                        </a:solidFill>
                        <a:effectLst/>
                        <a:latin typeface="Arial" panose="020B0604020202020204" pitchFamily="34" charset="0"/>
                      </a:endParaRPr>
                    </a:p>
                  </a:txBody>
                  <a:tcPr marL="9525" marR="9525" marT="9525" marB="0" anchor="ctr"/>
                </a:tc>
                <a:tc>
                  <a:txBody>
                    <a:bodyPr/>
                    <a:lstStyle/>
                    <a:p>
                      <a:pPr algn="ctr" fontAlgn="ctr"/>
                      <a:r>
                        <a:rPr lang="ru-RU" sz="800" b="0" i="0" u="none" strike="noStrike">
                          <a:solidFill>
                            <a:srgbClr val="000000"/>
                          </a:solidFill>
                          <a:effectLst/>
                          <a:latin typeface="Arial" panose="020B0604020202020204" pitchFamily="34" charset="0"/>
                          <a:cs typeface="Arial" panose="020B0604020202020204" pitchFamily="34" charset="0"/>
                        </a:rPr>
                        <a:t>человек</a:t>
                      </a:r>
                      <a:endParaRPr lang="ru-RU" sz="800" b="0" i="0" u="none" strike="noStrike">
                        <a:solidFill>
                          <a:srgbClr val="000000"/>
                        </a:solidFill>
                        <a:effectLst/>
                        <a:latin typeface="Arial" panose="020B0604020202020204" pitchFamily="34" charset="0"/>
                      </a:endParaRPr>
                    </a:p>
                  </a:txBody>
                  <a:tcPr marL="9525" marR="9525" marT="9525" marB="0" anchor="ctr"/>
                </a:tc>
                <a:tc>
                  <a:txBody>
                    <a:bodyPr/>
                    <a:lstStyle/>
                    <a:p>
                      <a:pPr algn="r" fontAlgn="ctr"/>
                      <a:r>
                        <a:rPr lang="ru-RU" sz="800" b="0" i="0" u="none" strike="noStrike">
                          <a:solidFill>
                            <a:srgbClr val="000000"/>
                          </a:solidFill>
                          <a:effectLst/>
                          <a:latin typeface="Arial" panose="020B0604020202020204" pitchFamily="34" charset="0"/>
                          <a:cs typeface="Arial" panose="020B0604020202020204" pitchFamily="34" charset="0"/>
                        </a:rPr>
                        <a:t>13 700</a:t>
                      </a:r>
                      <a:endParaRPr lang="ru-RU" sz="800" b="0" i="0" u="none" strike="noStrike">
                        <a:solidFill>
                          <a:srgbClr val="000000"/>
                        </a:solidFill>
                        <a:effectLst/>
                        <a:latin typeface="Arial" panose="020B0604020202020204" pitchFamily="34" charset="0"/>
                      </a:endParaRPr>
                    </a:p>
                  </a:txBody>
                  <a:tcPr marL="9525" marR="9525" marT="9525" marB="0" anchor="ctr"/>
                </a:tc>
                <a:tc>
                  <a:txBody>
                    <a:bodyPr/>
                    <a:lstStyle/>
                    <a:p>
                      <a:pPr algn="r" fontAlgn="ctr"/>
                      <a:r>
                        <a:rPr lang="ru-RU" sz="800" b="0" i="0" u="none" strike="noStrike">
                          <a:solidFill>
                            <a:srgbClr val="000000"/>
                          </a:solidFill>
                          <a:effectLst/>
                          <a:latin typeface="Arial" panose="020B0604020202020204" pitchFamily="34" charset="0"/>
                          <a:cs typeface="Arial" panose="020B0604020202020204" pitchFamily="34" charset="0"/>
                        </a:rPr>
                        <a:t>14 259</a:t>
                      </a:r>
                      <a:endParaRPr lang="ru-RU" sz="800" b="0" i="0" u="none" strike="noStrike">
                        <a:solidFill>
                          <a:srgbClr val="000000"/>
                        </a:solidFill>
                        <a:effectLst/>
                        <a:latin typeface="Arial" panose="020B0604020202020204" pitchFamily="34" charset="0"/>
                      </a:endParaRPr>
                    </a:p>
                  </a:txBody>
                  <a:tcPr marL="9525" marR="9525" marT="9525" marB="0" anchor="ctr"/>
                </a:tc>
                <a:tc>
                  <a:txBody>
                    <a:bodyPr/>
                    <a:lstStyle/>
                    <a:p>
                      <a:pPr algn="r" fontAlgn="ctr"/>
                      <a:r>
                        <a:rPr lang="ru-RU" sz="800" b="0" i="0" u="none" strike="noStrike">
                          <a:solidFill>
                            <a:srgbClr val="000000"/>
                          </a:solidFill>
                          <a:effectLst/>
                          <a:latin typeface="Arial" panose="020B0604020202020204" pitchFamily="34" charset="0"/>
                          <a:cs typeface="Arial" panose="020B0604020202020204" pitchFamily="34" charset="0"/>
                        </a:rPr>
                        <a:t>14 829</a:t>
                      </a:r>
                      <a:endParaRPr lang="ru-RU" sz="800" b="0" i="0" u="none" strike="noStrike">
                        <a:solidFill>
                          <a:srgbClr val="000000"/>
                        </a:solidFill>
                        <a:effectLst/>
                        <a:latin typeface="Arial" panose="020B0604020202020204" pitchFamily="34" charset="0"/>
                      </a:endParaRPr>
                    </a:p>
                  </a:txBody>
                  <a:tcPr marL="9525" marR="9525" marT="9525" marB="0" anchor="ctr"/>
                </a:tc>
                <a:tc>
                  <a:txBody>
                    <a:bodyPr/>
                    <a:lstStyle/>
                    <a:p>
                      <a:pPr algn="r" fontAlgn="ctr"/>
                      <a:r>
                        <a:rPr lang="ru-RU" sz="800" b="0" i="0" u="none" strike="noStrike">
                          <a:solidFill>
                            <a:srgbClr val="000000"/>
                          </a:solidFill>
                          <a:effectLst/>
                          <a:latin typeface="Arial" panose="020B0604020202020204" pitchFamily="34" charset="0"/>
                          <a:cs typeface="Arial" panose="020B0604020202020204" pitchFamily="34" charset="0"/>
                        </a:rPr>
                        <a:t>15 126</a:t>
                      </a:r>
                      <a:endParaRPr lang="ru-RU" sz="800" b="0" i="0" u="none" strike="noStrike">
                        <a:solidFill>
                          <a:srgbClr val="000000"/>
                        </a:solidFill>
                        <a:effectLst/>
                        <a:latin typeface="Arial" panose="020B0604020202020204" pitchFamily="34" charset="0"/>
                      </a:endParaRPr>
                    </a:p>
                  </a:txBody>
                  <a:tcPr marL="9525" marR="9525" marT="9525" marB="0" anchor="ctr"/>
                </a:tc>
                <a:tc>
                  <a:txBody>
                    <a:bodyPr/>
                    <a:lstStyle/>
                    <a:p>
                      <a:pPr algn="r" fontAlgn="ctr"/>
                      <a:r>
                        <a:rPr lang="ru-RU" sz="800" b="0" i="0" u="none" strike="noStrike">
                          <a:solidFill>
                            <a:srgbClr val="000000"/>
                          </a:solidFill>
                          <a:effectLst/>
                          <a:latin typeface="Arial" panose="020B0604020202020204" pitchFamily="34" charset="0"/>
                          <a:cs typeface="Arial" panose="020B0604020202020204" pitchFamily="34" charset="0"/>
                        </a:rPr>
                        <a:t>15 423</a:t>
                      </a:r>
                      <a:endParaRPr lang="ru-RU" sz="800" b="0" i="0" u="none" strike="noStrike">
                        <a:solidFill>
                          <a:srgbClr val="000000"/>
                        </a:solidFill>
                        <a:effectLst/>
                        <a:latin typeface="Arial" panose="020B0604020202020204" pitchFamily="34" charset="0"/>
                      </a:endParaRPr>
                    </a:p>
                  </a:txBody>
                  <a:tcPr marL="9525" marR="9525" marT="9525" marB="0" anchor="ctr"/>
                </a:tc>
                <a:tc>
                  <a:txBody>
                    <a:bodyPr/>
                    <a:lstStyle/>
                    <a:p>
                      <a:pPr algn="r" fontAlgn="ctr"/>
                      <a:r>
                        <a:rPr lang="ru-RU" sz="800" b="0" i="0" u="none" strike="noStrike">
                          <a:solidFill>
                            <a:srgbClr val="000000"/>
                          </a:solidFill>
                          <a:effectLst/>
                          <a:latin typeface="Arial" panose="020B0604020202020204" pitchFamily="34" charset="0"/>
                          <a:cs typeface="Arial" panose="020B0604020202020204" pitchFamily="34" charset="0"/>
                        </a:rPr>
                        <a:t>15 428</a:t>
                      </a:r>
                      <a:endParaRPr lang="ru-RU" sz="800" b="0" i="0" u="none" strike="noStrike">
                        <a:solidFill>
                          <a:srgbClr val="000000"/>
                        </a:solidFill>
                        <a:effectLst/>
                        <a:latin typeface="Arial" panose="020B0604020202020204" pitchFamily="34" charset="0"/>
                      </a:endParaRPr>
                    </a:p>
                  </a:txBody>
                  <a:tcPr marL="9525" marR="9525" marT="9525" marB="0" anchor="ctr"/>
                </a:tc>
                <a:tc>
                  <a:txBody>
                    <a:bodyPr/>
                    <a:lstStyle/>
                    <a:p>
                      <a:pPr algn="r" fontAlgn="ctr"/>
                      <a:r>
                        <a:rPr lang="ru-RU" sz="800" b="0" i="0" u="none" strike="noStrike">
                          <a:solidFill>
                            <a:srgbClr val="000000"/>
                          </a:solidFill>
                          <a:effectLst/>
                          <a:latin typeface="Arial" panose="020B0604020202020204" pitchFamily="34" charset="0"/>
                          <a:cs typeface="Arial" panose="020B0604020202020204" pitchFamily="34" charset="0"/>
                        </a:rPr>
                        <a:t>15 731</a:t>
                      </a:r>
                      <a:endParaRPr lang="ru-RU" sz="800" b="0" i="0" u="none" strike="noStrike">
                        <a:solidFill>
                          <a:srgbClr val="000000"/>
                        </a:solidFill>
                        <a:effectLst/>
                        <a:latin typeface="Arial" panose="020B0604020202020204" pitchFamily="34" charset="0"/>
                      </a:endParaRPr>
                    </a:p>
                  </a:txBody>
                  <a:tcPr marL="9525" marR="9525" marT="9525" marB="0" anchor="ctr"/>
                </a:tc>
                <a:tc>
                  <a:txBody>
                    <a:bodyPr/>
                    <a:lstStyle/>
                    <a:p>
                      <a:pPr algn="r" fontAlgn="ctr"/>
                      <a:r>
                        <a:rPr lang="ru-RU" sz="800" b="0" i="0" u="none" strike="noStrike">
                          <a:solidFill>
                            <a:srgbClr val="000000"/>
                          </a:solidFill>
                          <a:effectLst/>
                          <a:latin typeface="Arial" panose="020B0604020202020204" pitchFamily="34" charset="0"/>
                          <a:cs typeface="Arial" panose="020B0604020202020204" pitchFamily="34" charset="0"/>
                        </a:rPr>
                        <a:t>15 737</a:t>
                      </a:r>
                      <a:endParaRPr lang="ru-RU" sz="800" b="0" i="0" u="none" strike="noStrike">
                        <a:solidFill>
                          <a:srgbClr val="000000"/>
                        </a:solidFill>
                        <a:effectLst/>
                        <a:latin typeface="Arial" panose="020B0604020202020204" pitchFamily="34" charset="0"/>
                      </a:endParaRPr>
                    </a:p>
                  </a:txBody>
                  <a:tcPr marL="9525" marR="9525" marT="9525" marB="0" anchor="ctr"/>
                </a:tc>
                <a:tc>
                  <a:txBody>
                    <a:bodyPr/>
                    <a:lstStyle/>
                    <a:p>
                      <a:pPr algn="r" fontAlgn="ctr"/>
                      <a:r>
                        <a:rPr lang="ru-RU" sz="800" b="0" i="0" u="none" strike="noStrike" dirty="0">
                          <a:solidFill>
                            <a:srgbClr val="000000"/>
                          </a:solidFill>
                          <a:effectLst/>
                          <a:latin typeface="Arial" panose="020B0604020202020204" pitchFamily="34" charset="0"/>
                          <a:cs typeface="Arial" panose="020B0604020202020204" pitchFamily="34" charset="0"/>
                        </a:rPr>
                        <a:t>16 046</a:t>
                      </a:r>
                      <a:endParaRPr lang="ru-RU" sz="800" b="0" i="0" u="none" strike="noStrike" dirty="0">
                        <a:solidFill>
                          <a:srgbClr val="000000"/>
                        </a:solidFill>
                        <a:effectLst/>
                        <a:latin typeface="Arial" panose="020B0604020202020204" pitchFamily="34" charset="0"/>
                      </a:endParaRPr>
                    </a:p>
                  </a:txBody>
                  <a:tcPr marL="9525" marR="9525" marT="9525" marB="0" anchor="ctr"/>
                </a:tc>
                <a:extLst>
                  <a:ext uri="{0D108BD9-81ED-4DB2-BD59-A6C34878D82A}">
                    <a16:rowId xmlns:a16="http://schemas.microsoft.com/office/drawing/2014/main" val="518363310"/>
                  </a:ext>
                </a:extLst>
              </a:tr>
            </a:tbl>
          </a:graphicData>
        </a:graphic>
      </p:graphicFrame>
    </p:spTree>
    <p:extLst>
      <p:ext uri="{BB962C8B-B14F-4D97-AF65-F5344CB8AC3E}">
        <p14:creationId xmlns:p14="http://schemas.microsoft.com/office/powerpoint/2010/main" val="2501349311"/>
      </p:ext>
    </p:extLst>
  </p:cSld>
  <p:clrMapOvr>
    <a:masterClrMapping/>
  </p:clrMapOvr>
</p:sld>
</file>

<file path=ppt/theme/theme1.xml><?xml version="1.0" encoding="utf-8"?>
<a:theme xmlns:a="http://schemas.openxmlformats.org/drawingml/2006/main" name="6_HDOfficeLightV0">
  <a:themeElements>
    <a:clrScheme name="Стандартная">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Стандартная">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Апекс">
      <a:fillStyleLst>
        <a:solidFill>
          <a:schemeClr val="phClr"/>
        </a:solidFill>
        <a:gradFill rotWithShape="1">
          <a:gsLst>
            <a:gs pos="20000">
              <a:schemeClr val="phClr">
                <a:tint val="9000"/>
              </a:schemeClr>
            </a:gs>
            <a:gs pos="100000">
              <a:schemeClr val="phClr">
                <a:tint val="70000"/>
                <a:satMod val="100000"/>
              </a:schemeClr>
            </a:gs>
          </a:gsLst>
          <a:path path="circle">
            <a:fillToRect l="-15000" t="-15000" r="115000" b="115000"/>
          </a:path>
        </a:gradFill>
        <a:gradFill rotWithShape="1">
          <a:gsLst>
            <a:gs pos="0">
              <a:schemeClr val="phClr">
                <a:shade val="60000"/>
              </a:schemeClr>
            </a:gs>
            <a:gs pos="33000">
              <a:schemeClr val="phClr">
                <a:tint val="86500"/>
              </a:schemeClr>
            </a:gs>
            <a:gs pos="46750">
              <a:schemeClr val="phClr">
                <a:tint val="71000"/>
                <a:satMod val="112000"/>
              </a:schemeClr>
            </a:gs>
            <a:gs pos="53000">
              <a:schemeClr val="phClr">
                <a:tint val="71000"/>
                <a:satMod val="112000"/>
              </a:schemeClr>
            </a:gs>
            <a:gs pos="68000">
              <a:schemeClr val="phClr">
                <a:tint val="86000"/>
              </a:schemeClr>
            </a:gs>
            <a:gs pos="100000">
              <a:schemeClr val="phClr">
                <a:shade val="60000"/>
              </a:schemeClr>
            </a:gs>
          </a:gsLst>
          <a:lin ang="8350000" scaled="1"/>
        </a:gradFill>
      </a:fillStyleLst>
      <a:lnStyleLst>
        <a:ln w="9525" cap="flat" cmpd="sng" algn="ctr">
          <a:solidFill>
            <a:schemeClr val="phClr">
              <a:shade val="48000"/>
              <a:satMod val="110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130000" dist="101600" dir="2700000" algn="tl" rotWithShape="0">
              <a:srgbClr val="000000">
                <a:alpha val="35000"/>
              </a:srgbClr>
            </a:outerShdw>
          </a:effectLst>
        </a:effectStyle>
        <a:effectStyle>
          <a:effectLst>
            <a:outerShdw blurRad="190500" dist="228600" dir="2700000" sy="90000" rotWithShape="0">
              <a:srgbClr val="000000">
                <a:alpha val="25500"/>
              </a:srgbClr>
            </a:outerShdw>
          </a:effectLst>
        </a:effectStyle>
        <a:effectStyle>
          <a:effectLst>
            <a:outerShdw blurRad="190500" dist="228600" dir="2700000" sy="90000" rotWithShape="0">
              <a:srgbClr val="000000">
                <a:alpha val="25500"/>
              </a:srgbClr>
            </a:outerShdw>
          </a:effectLst>
          <a:scene3d>
            <a:camera prst="orthographicFront" fov="0">
              <a:rot lat="0" lon="0" rev="0"/>
            </a:camera>
            <a:lightRig rig="soft" dir="tl">
              <a:rot lat="0" lon="0" rev="20100000"/>
            </a:lightRig>
          </a:scene3d>
          <a:sp3d>
            <a:bevelT w="50800" h="50800"/>
          </a:sp3d>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theme>
</file>

<file path=ppt/theme/theme2.xml><?xml version="1.0" encoding="utf-8"?>
<a:theme xmlns:a="http://schemas.openxmlformats.org/drawingml/2006/main" name="HDOfficeLightV0">
  <a:themeElements>
    <a:clrScheme name="Стандартная">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Стандартная">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67000"/>
                <a:satMod val="105000"/>
                <a:lumMod val="110000"/>
              </a:schemeClr>
            </a:gs>
            <a:gs pos="50000">
              <a:schemeClr val="phClr">
                <a:tint val="73000"/>
                <a:satMod val="103000"/>
                <a:lumMod val="105000"/>
              </a:schemeClr>
            </a:gs>
            <a:gs pos="100000">
              <a:schemeClr val="phClr">
                <a:tint val="81000"/>
                <a:satMod val="109000"/>
                <a:lumMod val="105000"/>
              </a:schemeClr>
            </a:gs>
          </a:gsLst>
          <a:lin ang="5400000" scaled="0"/>
        </a:gradFill>
        <a:gradFill rotWithShape="1">
          <a:gsLst>
            <a:gs pos="0">
              <a:schemeClr val="phClr">
                <a:tint val="94000"/>
                <a:satMod val="103000"/>
                <a:lumMod val="102000"/>
              </a:schemeClr>
            </a:gs>
            <a:gs pos="50000">
              <a:schemeClr val="phClr">
                <a:shade val="100000"/>
                <a:satMod val="110000"/>
                <a:lumMod val="100000"/>
              </a:schemeClr>
            </a:gs>
            <a:gs pos="100000">
              <a:schemeClr val="phClr">
                <a:shade val="78000"/>
                <a:satMod val="120000"/>
                <a:lumMod val="99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theme>
</file>

<file path=ppt/theme/theme3.xml><?xml version="1.0" encoding="utf-8"?>
<a:theme xmlns:a="http://schemas.openxmlformats.org/drawingml/2006/main" name="Тема Office">
  <a:themeElements>
    <a:clrScheme name="Стандартная">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Стандартная">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Савон</Template>
  <TotalTime>7480</TotalTime>
  <Words>23403</Words>
  <Application>Microsoft Office PowerPoint</Application>
  <PresentationFormat>Широкоэкранный</PresentationFormat>
  <Paragraphs>6708</Paragraphs>
  <Slides>81</Slides>
  <Notes>9</Notes>
  <HiddenSlides>0</HiddenSlides>
  <MMClips>0</MMClips>
  <ScaleCrop>false</ScaleCrop>
  <HeadingPairs>
    <vt:vector size="6" baseType="variant">
      <vt:variant>
        <vt:lpstr>Использованные шрифты</vt:lpstr>
      </vt:variant>
      <vt:variant>
        <vt:i4>9</vt:i4>
      </vt:variant>
      <vt:variant>
        <vt:lpstr>Тема</vt:lpstr>
      </vt:variant>
      <vt:variant>
        <vt:i4>2</vt:i4>
      </vt:variant>
      <vt:variant>
        <vt:lpstr>Заголовки слайдов</vt:lpstr>
      </vt:variant>
      <vt:variant>
        <vt:i4>81</vt:i4>
      </vt:variant>
    </vt:vector>
  </HeadingPairs>
  <TitlesOfParts>
    <vt:vector size="92" baseType="lpstr">
      <vt:lpstr>Aharoni</vt:lpstr>
      <vt:lpstr>Arial</vt:lpstr>
      <vt:lpstr>Calibri</vt:lpstr>
      <vt:lpstr>Calibri Light</vt:lpstr>
      <vt:lpstr>Century Gothic</vt:lpstr>
      <vt:lpstr>PT Sans</vt:lpstr>
      <vt:lpstr>Times New Roman</vt:lpstr>
      <vt:lpstr>Wingdings</vt:lpstr>
      <vt:lpstr>Wingdings 2</vt:lpstr>
      <vt:lpstr>6_HDOfficeLightV0</vt:lpstr>
      <vt:lpstr>HDOfficeLightV0</vt:lpstr>
      <vt:lpstr>БЮДЖЕТ ДЛЯ ГРАЖДАН</vt:lpstr>
      <vt:lpstr>СОДЕРЖАНИЕ</vt:lpstr>
      <vt:lpstr>Основные понятия, используемые в бюджетном процессе</vt:lpstr>
      <vt:lpstr>                 Описание административно-территориального образования города       Долгопрудный </vt:lpstr>
      <vt:lpstr>Основные показатели социально-экономического развития </vt:lpstr>
      <vt:lpstr>Основные показатели социально-экономического развития </vt:lpstr>
      <vt:lpstr>Основные показатели социально-экономического развития </vt:lpstr>
      <vt:lpstr>Основные показатели социально-экономического развития </vt:lpstr>
      <vt:lpstr>Основные показатели социально-экономического развития </vt:lpstr>
      <vt:lpstr>Социально-экономическое развитие городского округа Долгопрудный</vt:lpstr>
      <vt:lpstr>Социально-экономическое развитие городского округа Долгопрудный</vt:lpstr>
      <vt:lpstr>Социально-экономическое развитие городского округа Долгопрудный</vt:lpstr>
      <vt:lpstr>Социально-экономическое развитие городского округа Долгопрудный</vt:lpstr>
      <vt:lpstr>Основные задачи и приоритеты  бюджетной политики  на 2023 год и на плановый период 2024 и 2025 годов:</vt:lpstr>
      <vt:lpstr>Основные направления бюджетной и налоговой политики на 2023 год  и на плановый период 2024 и 2025 годов </vt:lpstr>
      <vt:lpstr>Презентация PowerPoint</vt:lpstr>
      <vt:lpstr>Динамика доходной части бюджета городского округа 2020-2025 гг. </vt:lpstr>
      <vt:lpstr>Презентация PowerPoint</vt:lpstr>
      <vt:lpstr>Доходная часть бюджета городского округа Долгопрудный</vt:lpstr>
      <vt:lpstr>Структура налоговых и неналоговых доходов бюджета городского округа Долгопрудный в 2023 году</vt:lpstr>
      <vt:lpstr>Презентация PowerPoint</vt:lpstr>
      <vt:lpstr>Информация о межбюджетных трансфертах в 2021 году</vt:lpstr>
      <vt:lpstr>Презентация PowerPoint</vt:lpstr>
      <vt:lpstr>Информация о межбюджетных трансфертах в 2022-2025 гг.</vt:lpstr>
      <vt:lpstr>Информация о межбюджетных трансфертах в 2022-2025 гг.</vt:lpstr>
      <vt:lpstr>Информация о межбюджетных трансфертах в 2022-2025 гг.</vt:lpstr>
      <vt:lpstr>Информация о межбюджетных трансфертах в 2022-2025 гг.</vt:lpstr>
      <vt:lpstr>Информация о межбюджетных трансфертах в 2022-2025 гг.</vt:lpstr>
      <vt:lpstr>Презентация PowerPoint</vt:lpstr>
      <vt:lpstr>Презентация PowerPoint</vt:lpstr>
      <vt:lpstr>Информация о ставках налогов</vt:lpstr>
      <vt:lpstr>Реестр налоговых льгот по земельному налогу, установленных решением Совета депутатов г.Долгопрудного от 22.06.2012  № 95-нр «О земельном налоге на территории городского округа Долгопрудный»</vt:lpstr>
      <vt:lpstr>Реестр налоговых льгот по земельному налогу, установленных решением Совета депутатов г. Долгопрудного от 22.06.2012  № 95-нр «О земельном налоге на территории городского округа Долгопрудный»</vt:lpstr>
      <vt:lpstr> Реестр налоговых льгот по налогу на имущество физических лиц, установленных решением Совета депутатов г.Долгопрудного от 19.11.2014  № 24-нр «О налоге на имущество физических лиц на территории городского округа Долгопрудный Московской области»</vt:lpstr>
      <vt:lpstr>Презентация PowerPoint</vt:lpstr>
      <vt:lpstr>Расходы бюджета городского округа Долгопрудный на 2021-2025 гг.  по разделам бюджетной классификации </vt:lpstr>
      <vt:lpstr>Расходы бюджета городского округа Долгопрудный на 2021- 2025 гг., сформированные по муниципальным программам и непрограммным направлениям деятельности: </vt:lpstr>
      <vt:lpstr>Реализация муниципальных программ  городского округа Долгопрудный в разрезе целевых показателей в динамике</vt:lpstr>
      <vt:lpstr>Реализация муниципальных программ  городского округа Долгопрудный в разрезе целевых показателей в динамике</vt:lpstr>
      <vt:lpstr>Реализация муниципальных программ  городского округа Долгопрудный в разрезе целевых показателей в динамике</vt:lpstr>
      <vt:lpstr>Реализация муниципальных программ  городского округа Долгопрудный в разрезе целевых показателей в динамике</vt:lpstr>
      <vt:lpstr>Реализация муниципальных программ  городского округа Долгопрудный в разрезе целевых показателей в динамике</vt:lpstr>
      <vt:lpstr>Реализация муниципальных программ  городского округа Долгопрудный в разрезе целевых показателей в динамике</vt:lpstr>
      <vt:lpstr>Реализация муниципальных программ  городского округа Долгопрудный в разрезе целевых показателей в динамике</vt:lpstr>
      <vt:lpstr>Реализация муниципальных программ  городского округа Долгопрудный в разрезе целевых показателей в динамике</vt:lpstr>
      <vt:lpstr>Реализация муниципальных программ  городского округа Долгопрудный в разрезе целевых показателей в динамике</vt:lpstr>
      <vt:lpstr>Реализация муниципальных программ  городского округа Долгопрудный в разрезе целевых показателей в динамике</vt:lpstr>
      <vt:lpstr>Реализация муниципальных программ  городского округа Долгопрудный в разрезе целевых показателей в динамике</vt:lpstr>
      <vt:lpstr>Реализация муниципальных программ  городского округа Долгопрудный в разрезе целевых показателей в динамике</vt:lpstr>
      <vt:lpstr>Реализация муниципальных программ  городского округа Долгопрудный в разрезе целевых показателей в динамике</vt:lpstr>
      <vt:lpstr>Реализация муниципальных программ  городского округа Долгопрудный в разрезе целевых показателей в динамике</vt:lpstr>
      <vt:lpstr>Реализация муниципальных программ  городского округа Долгопрудный в разрезе целевых показателей в динамике</vt:lpstr>
      <vt:lpstr>Реализация муниципальных программ  городского округа Долгопрудный в разрезе целевых показателей в динамике</vt:lpstr>
      <vt:lpstr>Реализация муниципальных программ  городского округа Долгопрудный в разрезе целевых показателей в динамике</vt:lpstr>
      <vt:lpstr>Реализация муниципальных программ  городского округа Долгопрудный в разрезе целевых показателей в динамике</vt:lpstr>
      <vt:lpstr>Реализация муниципальных программ  городского округа Долгопрудный в разрезе целевых показателей в динамике</vt:lpstr>
      <vt:lpstr>Реализация муниципальных программ  городского округа Долгопрудный в разрезе целевых показателей в динамике</vt:lpstr>
      <vt:lpstr>Реализация муниципальных программ  городского округа Долгопрудный в разрезе целевых показателей в динамике</vt:lpstr>
      <vt:lpstr>Реализация муниципальных программ  городского округа Долгопрудный в разрезе целевых показателей в динамике</vt:lpstr>
      <vt:lpstr>Реализация муниципальных программ  городского округа Долгопрудный в разрезе целевых показателей в динамике</vt:lpstr>
      <vt:lpstr>Реализация муниципальных программ  городского округа Долгопрудный в разрезе целевых показателей в динамике</vt:lpstr>
      <vt:lpstr>Реализация муниципальных программ  городского округа Долгопрудный в разрезе целевых показателей в динамике</vt:lpstr>
      <vt:lpstr>Реализация муниципальных программ  городского округа Долгопрудный в разрезе целевых показателей в динамике</vt:lpstr>
      <vt:lpstr>Реализация муниципальных программ  городского округа Долгопрудный в разрезе целевых показателей в динамике</vt:lpstr>
      <vt:lpstr>Реализация муниципальных программ  городского округа Долгопрудный в разрезе целевых показателей в динамике</vt:lpstr>
      <vt:lpstr>Реализация муниципальных программ  городского округа Долгопрудный в разрезе целевых показателей в динамике</vt:lpstr>
      <vt:lpstr>Реализация муниципальных программ  городского округа Долгопрудный в разрезе целевых показателей в динамике</vt:lpstr>
      <vt:lpstr>Реализация муниципальных программ  городского округа Долгопрудный в разрезе целевых показателей в динамике</vt:lpstr>
      <vt:lpstr>Реализация муниципальных программ  городского округа Долгопрудный в разрезе целевых показателей в динамике</vt:lpstr>
      <vt:lpstr>Реализация муниципальных программ  городского округа Долгопрудный в разрезе целевых показателей в динамике</vt:lpstr>
      <vt:lpstr>Реализация муниципальных программ  городского округа Долгопрудный в разрезе целевых показателей в динамике</vt:lpstr>
      <vt:lpstr>Реализация муниципальных программ  городского округа Долгопрудный в разрезе целевых показателей в динамике</vt:lpstr>
      <vt:lpstr>Реализация муниципальных программ  городского округа Долгопрудный в разрезе целевых показателей в динамике</vt:lpstr>
      <vt:lpstr>Реализация муниципальных программ  городского округа Долгопрудный в разрезе целевых показателей в динамике</vt:lpstr>
      <vt:lpstr>Реализация муниципальных программ  городского округа Долгопрудный в разрезе целевых показателей в динамике</vt:lpstr>
      <vt:lpstr>Реализация муниципальных программ  городского округа Долгопрудный в разрезе целевых показателей в динамике</vt:lpstr>
      <vt:lpstr>Информация о расходах бюджета с учетом интересов целевых групп пользователей </vt:lpstr>
      <vt:lpstr>Информация о расходах бюджета с учетом интересов целевых групп пользователей </vt:lpstr>
      <vt:lpstr> Информация о расходах бюджета с учетом интересов целевых групп пользователей </vt:lpstr>
      <vt:lpstr>Информация об общественно значимых проектах, реализуемых на территории городского округа Долгопрудный</vt:lpstr>
      <vt:lpstr>Презентация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БЮДЖЕТ ДЛЯ ГРАЖДАН</dc:title>
  <dc:creator>KEW3</dc:creator>
  <cp:lastModifiedBy>TEV</cp:lastModifiedBy>
  <cp:revision>496</cp:revision>
  <cp:lastPrinted>2022-11-17T13:30:39Z</cp:lastPrinted>
  <dcterms:created xsi:type="dcterms:W3CDTF">2020-01-09T08:17:52Z</dcterms:created>
  <dcterms:modified xsi:type="dcterms:W3CDTF">2023-01-23T08:23:01Z</dcterms:modified>
</cp:coreProperties>
</file>