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365" r:id="rId3"/>
    <p:sldId id="366" r:id="rId4"/>
    <p:sldId id="363" r:id="rId5"/>
    <p:sldId id="361" r:id="rId6"/>
    <p:sldId id="364" r:id="rId7"/>
    <p:sldId id="345" r:id="rId8"/>
    <p:sldId id="328" r:id="rId9"/>
    <p:sldId id="346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EA"/>
    <a:srgbClr val="EBEFF9"/>
    <a:srgbClr val="CED8F0"/>
    <a:srgbClr val="9DB1E1"/>
    <a:srgbClr val="00AAFF"/>
    <a:srgbClr val="E5F6FF"/>
    <a:srgbClr val="0A2896"/>
    <a:srgbClr val="0A3CB4"/>
    <a:srgbClr val="E62632"/>
    <a:srgbClr val="99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49"/>
  </p:normalViewPr>
  <p:slideViewPr>
    <p:cSldViewPr snapToGrid="0" snapToObjects="1">
      <p:cViewPr varScale="1">
        <p:scale>
          <a:sx n="118" d="100"/>
          <a:sy n="118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4" cy="493790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4" cy="493790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47D1C72D-1BE1-408F-A217-133858892D5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4" cy="49379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4" cy="49379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38B180E5-2FD0-4EE7-85D8-D9C18085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8830" cy="495028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3"/>
            <a:ext cx="2918830" cy="495028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8" tIns="45464" rIns="90928" bIns="454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928" tIns="45464" rIns="90928" bIns="454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5027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7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377">
              <a:defRPr/>
            </a:pPr>
            <a:fld id="{2F490713-9E6F-F447-ADAD-DE3BA53508E8}" type="slidenum">
              <a:rPr lang="ru-RU">
                <a:solidFill>
                  <a:prstClr val="black"/>
                </a:solidFill>
                <a:latin typeface="Calibri"/>
              </a:rPr>
              <a:pPr defTabSz="910377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5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3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6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2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5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1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02.11.2022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77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8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79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2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1679">
          <p15:clr>
            <a:srgbClr val="F26B43"/>
          </p15:clr>
        </p15:guide>
        <p15:guide id="5" orient="horz" pos="1438">
          <p15:clr>
            <a:srgbClr val="F26B43"/>
          </p15:clr>
        </p15:guide>
        <p15:guide id="6" orient="horz" pos="1201">
          <p15:clr>
            <a:srgbClr val="F26B43"/>
          </p15:clr>
        </p15:guide>
        <p15:guide id="7" orient="horz" pos="241">
          <p15:clr>
            <a:srgbClr val="F26B43"/>
          </p15:clr>
        </p15:guide>
        <p15:guide id="8" orient="horz" pos="2398">
          <p15:clr>
            <a:srgbClr val="F26B43"/>
          </p15:clr>
        </p15:guide>
        <p15:guide id="9" orient="horz" pos="2639">
          <p15:clr>
            <a:srgbClr val="F26B43"/>
          </p15:clr>
        </p15:guide>
        <p15:guide id="10" orient="horz" pos="2880">
          <p15:clr>
            <a:srgbClr val="F26B43"/>
          </p15:clr>
        </p15:guide>
        <p15:guide id="11" orient="horz" pos="3117">
          <p15:clr>
            <a:srgbClr val="F26B43"/>
          </p15:clr>
        </p15:guide>
        <p15:guide id="12" orient="horz" pos="3358">
          <p15:clr>
            <a:srgbClr val="F26B43"/>
          </p15:clr>
        </p15:guide>
        <p15:guide id="13" orient="horz" pos="3599">
          <p15:clr>
            <a:srgbClr val="F26B43"/>
          </p15:clr>
        </p15:guide>
        <p15:guide id="14" orient="horz" pos="3840">
          <p15:clr>
            <a:srgbClr val="F26B43"/>
          </p15:clr>
        </p15:guide>
        <p15:guide id="15" orient="horz" pos="4077">
          <p15:clr>
            <a:srgbClr val="F26B43"/>
          </p15:clr>
        </p15:guide>
        <p15:guide id="16" pos="3599">
          <p15:clr>
            <a:srgbClr val="F26B43"/>
          </p15:clr>
        </p15:guide>
        <p15:guide id="17" pos="3358">
          <p15:clr>
            <a:srgbClr val="F26B43"/>
          </p15:clr>
        </p15:guide>
        <p15:guide id="18" pos="3117">
          <p15:clr>
            <a:srgbClr val="F26B43"/>
          </p15:clr>
        </p15:guide>
        <p15:guide id="19" pos="2880">
          <p15:clr>
            <a:srgbClr val="F26B43"/>
          </p15:clr>
        </p15:guide>
        <p15:guide id="20" pos="2639">
          <p15:clr>
            <a:srgbClr val="F26B43"/>
          </p15:clr>
        </p15:guide>
        <p15:guide id="21" pos="2398">
          <p15:clr>
            <a:srgbClr val="F26B43"/>
          </p15:clr>
        </p15:guide>
        <p15:guide id="22" pos="2157">
          <p15:clr>
            <a:srgbClr val="F26B43"/>
          </p15:clr>
        </p15:guide>
        <p15:guide id="23" pos="1920">
          <p15:clr>
            <a:srgbClr val="F26B43"/>
          </p15:clr>
        </p15:guide>
        <p15:guide id="24" pos="1679">
          <p15:clr>
            <a:srgbClr val="F26B43"/>
          </p15:clr>
        </p15:guide>
        <p15:guide id="25" pos="1438">
          <p15:clr>
            <a:srgbClr val="F26B43"/>
          </p15:clr>
        </p15:guide>
        <p15:guide id="26" pos="1201">
          <p15:clr>
            <a:srgbClr val="F26B43"/>
          </p15:clr>
        </p15:guide>
        <p15:guide id="27" pos="960">
          <p15:clr>
            <a:srgbClr val="F26B43"/>
          </p15:clr>
        </p15:guide>
        <p15:guide id="28" pos="719">
          <p15:clr>
            <a:srgbClr val="F26B43"/>
          </p15:clr>
        </p15:guide>
        <p15:guide id="29" pos="478">
          <p15:clr>
            <a:srgbClr val="F26B43"/>
          </p15:clr>
        </p15:guide>
        <p15:guide id="30" pos="241">
          <p15:clr>
            <a:srgbClr val="F26B43"/>
          </p15:clr>
        </p15:guide>
        <p15:guide id="31" pos="4077">
          <p15:clr>
            <a:srgbClr val="F26B43"/>
          </p15:clr>
        </p15:guide>
        <p15:guide id="32" pos="4318">
          <p15:clr>
            <a:srgbClr val="F26B43"/>
          </p15:clr>
        </p15:guide>
        <p15:guide id="33" pos="4559">
          <p15:clr>
            <a:srgbClr val="F26B43"/>
          </p15:clr>
        </p15:guide>
        <p15:guide id="34" pos="4796">
          <p15:clr>
            <a:srgbClr val="F26B43"/>
          </p15:clr>
        </p15:guide>
        <p15:guide id="35" pos="5037">
          <p15:clr>
            <a:srgbClr val="F26B43"/>
          </p15:clr>
        </p15:guide>
        <p15:guide id="36" pos="5278">
          <p15:clr>
            <a:srgbClr val="F26B43"/>
          </p15:clr>
        </p15:guide>
        <p15:guide id="37" pos="5514">
          <p15:clr>
            <a:srgbClr val="F26B43"/>
          </p15:clr>
        </p15:guide>
        <p15:guide id="38" pos="5756">
          <p15:clr>
            <a:srgbClr val="F26B43"/>
          </p15:clr>
        </p15:guide>
        <p15:guide id="39" pos="5997">
          <p15:clr>
            <a:srgbClr val="F26B43"/>
          </p15:clr>
        </p15:guide>
        <p15:guide id="40" pos="6238">
          <p15:clr>
            <a:srgbClr val="F26B43"/>
          </p15:clr>
        </p15:guide>
        <p15:guide id="41" pos="6474">
          <p15:clr>
            <a:srgbClr val="F26B43"/>
          </p15:clr>
        </p15:guide>
        <p15:guide id="42" pos="6716">
          <p15:clr>
            <a:srgbClr val="F26B43"/>
          </p15:clr>
        </p15:guide>
        <p15:guide id="43" pos="6957">
          <p15:clr>
            <a:srgbClr val="F26B43"/>
          </p15:clr>
        </p15:guide>
        <p15:guide id="44" pos="7198">
          <p15:clr>
            <a:srgbClr val="F26B43"/>
          </p15:clr>
        </p15:guide>
        <p15:guide id="45" pos="7434">
          <p15:clr>
            <a:srgbClr val="F26B43"/>
          </p15:clr>
        </p15:guide>
        <p15:guide id="46" orient="horz" pos="958">
          <p15:clr>
            <a:srgbClr val="F26B43"/>
          </p15:clr>
        </p15:guide>
        <p15:guide id="47" orient="horz" pos="721">
          <p15:clr>
            <a:srgbClr val="F26B43"/>
          </p15:clr>
        </p15:guide>
        <p15:guide id="48" orient="horz" pos="4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02.11.2022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0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</p:spPr>
      </p:pic>
      <p:pic>
        <p:nvPicPr>
          <p:cNvPr id="5" name="Рисунок 4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"/>
            <a:ext cx="2609385" cy="1496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38498" y="1826468"/>
            <a:ext cx="13268996" cy="28321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96900" sx="99000" sy="99000" algn="ctr" rotWithShape="0">
              <a:schemeClr val="bg1">
                <a:lumMod val="65000"/>
              </a:schemeClr>
            </a:outerShdw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94" y="2350244"/>
            <a:ext cx="12444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Антикризисные меры Поддержки </a:t>
            </a:r>
            <a:b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и Банковские продукты </a:t>
            </a:r>
            <a:endParaRPr lang="en-US" altLang="ru-RU" sz="3600" b="1" cap="all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для клиентов МСП</a:t>
            </a:r>
            <a:b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endParaRPr lang="ru-RU" sz="3600" b="1" cap="all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4" y="5626922"/>
            <a:ext cx="18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октябрь 2022</a:t>
            </a:r>
          </a:p>
        </p:txBody>
      </p:sp>
    </p:spTree>
    <p:extLst>
      <p:ext uri="{BB962C8B-B14F-4D97-AF65-F5344CB8AC3E}">
        <p14:creationId xmlns:p14="http://schemas.microsoft.com/office/powerpoint/2010/main" val="40571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5380" y="-155144"/>
            <a:ext cx="12598400" cy="7170057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7889"/>
            <a:ext cx="10521633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Кредитные каникулы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2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927187"/>
            <a:ext cx="68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 в соответствии с ФЗ от 24.07.2007 №209-ФЗ;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A2896"/>
                </a:solidFill>
                <a:ea typeface="Calibri" panose="020F0502020204030204" pitchFamily="34" charset="0"/>
              </a:rPr>
              <a:t>Кредитный договор заключен до дня призыва на военную службу по мобилизации в ВС РФ.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A2896"/>
                </a:solidFill>
                <a:ea typeface="Calibri" panose="020F0502020204030204" pitchFamily="34" charset="0"/>
              </a:rPr>
              <a:t>Заемщик – ИП, ООО с одним участником, который является единственным ЕИО (</a:t>
            </a:r>
            <a:r>
              <a:rPr lang="ru-RU" sz="1600" i="1" dirty="0">
                <a:solidFill>
                  <a:srgbClr val="0A2896"/>
                </a:solidFill>
                <a:ea typeface="Calibri" panose="020F0502020204030204" pitchFamily="34" charset="0"/>
              </a:rPr>
              <a:t>единоличным исполнительным органом</a:t>
            </a:r>
            <a:r>
              <a:rPr lang="ru-RU" sz="1600" dirty="0">
                <a:solidFill>
                  <a:srgbClr val="0A2896"/>
                </a:solidFill>
                <a:ea typeface="Calibri" panose="020F0502020204030204" pitchFamily="34" charset="0"/>
              </a:rPr>
              <a:t>).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Условия: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A2896"/>
                </a:solidFill>
                <a:ea typeface="Calibri" panose="020F0502020204030204" pitchFamily="34" charset="0"/>
              </a:rPr>
              <a:t>Срок льготного периода – срок мобилизации + 90 дней.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A2896"/>
                </a:solidFill>
                <a:ea typeface="Calibri" panose="020F0502020204030204" pitchFamily="34" charset="0"/>
              </a:rPr>
              <a:t>Предусмотрена пролонгация кредитного договора после окончания льготного периода на фактический срок отсрочки.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37761" y="2052105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48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106-ФЗ</a:t>
            </a: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36884" y="-192505"/>
            <a:ext cx="12899904" cy="7292513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7889"/>
            <a:ext cx="10521633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1764  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льготного кредитования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927187"/>
            <a:ext cx="6820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пополнение оборотных средств</a:t>
            </a:r>
            <a:r>
              <a:rPr lang="en-US" sz="1600" b="1" i="1" kern="0" dirty="0">
                <a:solidFill>
                  <a:srgbClr val="00AAFF"/>
                </a:solidFill>
                <a:cs typeface="Arial" charset="0"/>
              </a:rPr>
              <a:t>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и рефинансирование.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от 500 тыс. до 50 млн. руб.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84 месяцев. </a:t>
            </a:r>
          </a:p>
          <a:p>
            <a:pPr algn="just" fontAlgn="base">
              <a:spcBef>
                <a:spcPct val="0"/>
              </a:spcBef>
            </a:pPr>
            <a:endParaRPr lang="ru-RU" sz="10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РК, НКЛ, ВКЛ. </a:t>
            </a:r>
          </a:p>
          <a:p>
            <a:pPr algn="just" fontAlgn="base">
              <a:spcBef>
                <a:spcPct val="0"/>
              </a:spcBef>
            </a:pPr>
            <a:endParaRPr lang="ru-RU" sz="10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Имеются ограничения по видам экономической деятельности                         (перечень ОКВЭД). 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11,00%</a:t>
            </a:r>
          </a:p>
          <a:p>
            <a:pPr algn="ctr">
              <a:defRPr/>
            </a:pP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5380" y="-70049"/>
            <a:ext cx="12598400" cy="7170057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7889"/>
            <a:ext cx="11707844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508 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льготного кредитования Московской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876855"/>
            <a:ext cx="6820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реализацию инвестиционных проектов, на пополнение оборотных средств.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от 5 млн. до 100 млн. руб.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84 месяцев. 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0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РК, НКЛ. </a:t>
            </a:r>
          </a:p>
          <a:p>
            <a:pPr algn="just" fontAlgn="base">
              <a:spcBef>
                <a:spcPct val="0"/>
              </a:spcBef>
            </a:pPr>
            <a:endParaRPr lang="ru-RU" sz="10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Регистрация и ведение деятельности на территории МО;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 и ОКВЭД.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i="1" kern="0" dirty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600" i="1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производство, транспортировка и хранение, гостиничный бизнес, туристический бизнес, деятельность в области информации и связи, общественное питание.</a:t>
            </a:r>
          </a:p>
          <a:p>
            <a:pPr algn="just" fontAlgn="base">
              <a:spcBef>
                <a:spcPct val="0"/>
              </a:spcBef>
            </a:pPr>
            <a:r>
              <a:rPr lang="ru-RU" sz="1600" i="1" kern="0" dirty="0">
                <a:solidFill>
                  <a:srgbClr val="0A2896"/>
                </a:solidFill>
                <a:cs typeface="Arial" charset="0"/>
              </a:rPr>
              <a:t>(</a:t>
            </a: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Анонсировано расширение программы на все виды деятельности</a:t>
            </a:r>
            <a:r>
              <a:rPr lang="ru-RU" sz="1600" i="1" kern="0" dirty="0">
                <a:solidFill>
                  <a:srgbClr val="0A2896"/>
                </a:solidFill>
                <a:cs typeface="Arial" charset="0"/>
              </a:rPr>
              <a:t>.)</a:t>
            </a:r>
            <a:endParaRPr lang="ru-RU" sz="1400" i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5,50%</a:t>
            </a:r>
          </a:p>
          <a:p>
            <a:pPr algn="ctr">
              <a:defRPr/>
            </a:pP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3-х лет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5380" y="-155144"/>
            <a:ext cx="12598400" cy="7170057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1412694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Экспресс кредитование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769156"/>
            <a:ext cx="6820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endParaRPr lang="en-US" sz="8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любые цели.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до 10 млн. руб.</a:t>
            </a:r>
          </a:p>
          <a:p>
            <a:pPr marL="285750" indent="-285750" algn="just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36 месяцев.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–все виды деятельности.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кредитования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12,00%</a:t>
            </a:r>
          </a:p>
        </p:txBody>
      </p:sp>
      <p:pic>
        <p:nvPicPr>
          <p:cNvPr id="12" name="Рисунок 11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35380" y="-155144"/>
            <a:ext cx="12598400" cy="7170057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77765"/>
            <a:ext cx="6854825" cy="747897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Гарантии</a:t>
            </a:r>
            <a:endParaRPr lang="ru-RU" sz="540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b="1" smtClean="0"/>
              <a:t>6</a:t>
            </a:fld>
            <a:endParaRPr lang="ru-RU" b="1"/>
          </a:p>
        </p:txBody>
      </p:sp>
      <p:sp>
        <p:nvSpPr>
          <p:cNvPr id="11" name="Объект 6"/>
          <p:cNvSpPr>
            <a:spLocks noGrp="1"/>
          </p:cNvSpPr>
          <p:nvPr>
            <p:ph idx="13"/>
          </p:nvPr>
        </p:nvSpPr>
        <p:spPr>
          <a:xfrm>
            <a:off x="378231" y="1294215"/>
            <a:ext cx="11335759" cy="922544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ВТБ предоставляет все виды банковских гарантий, применяемых в российской и международной банковской практике.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2588" y="2728247"/>
            <a:ext cx="32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возврата аванса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715" y="3587712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платежа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715" y="4552837"/>
            <a:ext cx="273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Таможенная гарантия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73013" y="4551134"/>
            <a:ext cx="2552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Тендерная гарантия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50582" y="2728247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Акцизная гарантия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470" y="4422445"/>
            <a:ext cx="3022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Гарантии госконтрактов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44-ФЗ и 223-ФЗ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4470" y="3587712"/>
            <a:ext cx="297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возврата НДС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1846" y="5469844"/>
            <a:ext cx="558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 пользу органов Росалкогольрегулирования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4470" y="2728247"/>
            <a:ext cx="394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исполнения контракта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73013" y="3290392"/>
            <a:ext cx="33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международных авиаперевозок в пользу ИАТА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465715" y="3284399"/>
            <a:ext cx="11124602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11846" y="4235624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715" y="5293080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Рисунок 26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5380" y="-155144"/>
            <a:ext cx="12598400" cy="7170057"/>
          </a:xfrm>
          <a:prstGeom prst="rect">
            <a:avLst/>
          </a:prstGeom>
          <a:solidFill>
            <a:srgbClr val="EBEFF9"/>
          </a:solidFill>
          <a:ln>
            <a:solidFill>
              <a:srgbClr val="CE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1395406" cy="997196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Специальные условия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по Расчетно-кассовому обслуживанию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72526"/>
              </p:ext>
            </p:extLst>
          </p:nvPr>
        </p:nvGraphicFramePr>
        <p:xfrm>
          <a:off x="230403" y="1540504"/>
          <a:ext cx="11739093" cy="5208640"/>
        </p:xfrm>
        <a:graphic>
          <a:graphicData uri="http://schemas.openxmlformats.org/drawingml/2006/table">
            <a:tbl>
              <a:tblPr firstRow="1" bandRow="1"/>
              <a:tblGrid>
                <a:gridCol w="262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НА СТАРТЕ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САМОЕ ВАЖНОЕ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ВСЕ ВКЛЮЧЕНО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БОЛЬШИЕ ОБОРОТЫ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р/мес.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Срок действия: до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12 мес.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1 280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р/мес.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2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000</a:t>
                      </a: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р/мес.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7 000 р/мес.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Открытие счета</a:t>
                      </a:r>
                      <a:r>
                        <a:rPr lang="ru-RU" sz="1400" b="1" i="0" kern="1200" baseline="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 и обслуживание счета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Подключение и обслуживание «Банк-Клиент онлайн»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Универсальная карта, Премиальная карта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Внешние платежи в рублях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5 шт./мес. –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6-го – 150 руб. за платеж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30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31-го – 50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60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61-го – 50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150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151-го – 35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rgbClr val="009CEA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Переводы на счета физических лиц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600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Заработная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плата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Дивиденды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Доходы от предпринимательской деятельности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Для ИП переводы на свои счета и карты физического лица – </a:t>
                      </a:r>
                      <a:r>
                        <a:rPr lang="ru-RU" sz="1200" b="1" kern="1200" dirty="0">
                          <a:solidFill>
                            <a:srgbClr val="E62632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ru-RU" sz="1200" b="1" kern="1200" dirty="0">
                        <a:solidFill>
                          <a:srgbClr val="E62632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1" y="89986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688529"/>
            <a:ext cx="6768338" cy="747897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Контакты: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8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855" y="3413852"/>
            <a:ext cx="9230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Отдел корпоративных клиентов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Главный менеджер: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Воронков Максим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Контактный телефон: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+7(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99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6) 859-95-00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mvoronkov@vtb.ru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215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10217</TotalTime>
  <Words>688</Words>
  <Application>Microsoft Office PowerPoint</Application>
  <PresentationFormat>Широкоэкранный</PresentationFormat>
  <Paragraphs>143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VTB Group Cond</vt:lpstr>
      <vt:lpstr>VTB Group Cond Light</vt:lpstr>
      <vt:lpstr>Wingdings</vt:lpstr>
      <vt:lpstr>Тема Office</vt:lpstr>
      <vt:lpstr>1_Тема Office</vt:lpstr>
      <vt:lpstr>Презентация PowerPoint</vt:lpstr>
      <vt:lpstr>Кредитные каникулы </vt:lpstr>
      <vt:lpstr>Программа 1764   льготного кредитования</vt:lpstr>
      <vt:lpstr>Программа 508   льготного кредитования Московской области</vt:lpstr>
      <vt:lpstr>Экспресс кредитование </vt:lpstr>
      <vt:lpstr>Гарантии</vt:lpstr>
      <vt:lpstr>Специальные условия по Расчетно-кассовому обслуживанию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Долгопрудный Медиацентр</cp:lastModifiedBy>
  <cp:revision>511</cp:revision>
  <cp:lastPrinted>2022-10-31T12:29:53Z</cp:lastPrinted>
  <dcterms:created xsi:type="dcterms:W3CDTF">2017-11-14T14:42:55Z</dcterms:created>
  <dcterms:modified xsi:type="dcterms:W3CDTF">2022-11-02T07:29:41Z</dcterms:modified>
</cp:coreProperties>
</file>